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5"/>
  </p:notesMasterIdLst>
  <p:sldIdLst>
    <p:sldId id="256" r:id="rId2"/>
    <p:sldId id="308" r:id="rId3"/>
    <p:sldId id="311" r:id="rId4"/>
    <p:sldId id="306" r:id="rId5"/>
    <p:sldId id="342" r:id="rId6"/>
    <p:sldId id="343" r:id="rId7"/>
    <p:sldId id="328" r:id="rId8"/>
    <p:sldId id="334" r:id="rId9"/>
    <p:sldId id="335" r:id="rId10"/>
    <p:sldId id="339" r:id="rId11"/>
    <p:sldId id="325" r:id="rId12"/>
    <p:sldId id="326" r:id="rId13"/>
    <p:sldId id="327" r:id="rId14"/>
    <p:sldId id="324" r:id="rId15"/>
    <p:sldId id="344" r:id="rId16"/>
    <p:sldId id="352" r:id="rId17"/>
    <p:sldId id="315" r:id="rId18"/>
    <p:sldId id="350" r:id="rId19"/>
    <p:sldId id="351" r:id="rId20"/>
    <p:sldId id="318" r:id="rId21"/>
    <p:sldId id="319" r:id="rId22"/>
    <p:sldId id="321" r:id="rId23"/>
    <p:sldId id="320" r:id="rId24"/>
    <p:sldId id="322" r:id="rId25"/>
    <p:sldId id="340" r:id="rId26"/>
    <p:sldId id="341" r:id="rId27"/>
    <p:sldId id="346" r:id="rId28"/>
    <p:sldId id="281" r:id="rId29"/>
    <p:sldId id="353" r:id="rId30"/>
    <p:sldId id="345" r:id="rId31"/>
    <p:sldId id="347" r:id="rId32"/>
    <p:sldId id="348" r:id="rId33"/>
    <p:sldId id="34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77" autoAdjust="0"/>
    <p:restoredTop sz="94660"/>
  </p:normalViewPr>
  <p:slideViewPr>
    <p:cSldViewPr>
      <p:cViewPr varScale="1">
        <p:scale>
          <a:sx n="111" d="100"/>
          <a:sy n="111" d="100"/>
        </p:scale>
        <p:origin x="186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62C97-1A91-4D33-9CAA-01A97F8E87CC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26B38-94D7-476C-BBAD-023DFF015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6B38-94D7-476C-BBAD-023DFF015D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59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67855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7625" y="877888"/>
            <a:ext cx="4217988" cy="3165475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0693" y="4350271"/>
            <a:ext cx="4741275" cy="3513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638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xfrm>
            <a:off x="916264" y="4347148"/>
            <a:ext cx="5025473" cy="412229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68" tIns="44433" rIns="88868" bIns="44433"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5579" y="8694295"/>
            <a:ext cx="2972421" cy="44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68" tIns="44433" rIns="88868" bIns="44433" anchor="b"/>
          <a:lstStyle>
            <a:lvl1pPr defTabSz="9048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48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48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48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48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48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FACC804-6C4C-4F09-8077-C7F68258A479}" type="slidenum">
              <a:rPr lang="en-US" altLang="en-US" sz="1100"/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427987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9057" indent="-28040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1626" indent="-2243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0276" indent="-2243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18927" indent="-2243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0019899-1E27-4F16-BE68-A4184D1D0943}" type="slidenum">
              <a:rPr lang="en-US" altLang="en-US" smtClean="0">
                <a:latin typeface="Times New Roman" panose="02020603050405020304" pitchFamily="18" charset="0"/>
              </a:rPr>
              <a:pPr/>
              <a:t>12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338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6B38-94D7-476C-BBAD-023DFF015D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63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6B38-94D7-476C-BBAD-023DFF015DA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FE81A5-6C73-4920-B904-CD6327C71A65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B0FC6A-2FF4-4AFA-8BE5-9808DBFBEB5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371600"/>
            <a:ext cx="8686800" cy="1698625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Demi Cond" pitchFamily="34" charset="0"/>
              </a:rPr>
              <a:t> </a:t>
            </a:r>
            <a:r>
              <a:rPr lang="en-US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Franklin Gothic Demi Cond" pitchFamily="34" charset="0"/>
              </a:rPr>
              <a:t>Statistical Methodology </a:t>
            </a:r>
            <a:br>
              <a:rPr lang="en-US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Franklin Gothic Demi Cond" pitchFamily="34" charset="0"/>
              </a:rPr>
            </a:br>
            <a:r>
              <a:rPr lang="en-US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Franklin Gothic Demi Cond" pitchFamily="34" charset="0"/>
              </a:rPr>
              <a:t>to Protect Privacy</a:t>
            </a:r>
            <a:endParaRPr lang="en-US" sz="4400" b="1" dirty="0">
              <a:solidFill>
                <a:schemeClr val="bg1">
                  <a:lumMod val="95000"/>
                  <a:lumOff val="5000"/>
                </a:schemeClr>
              </a:solidFill>
              <a:effectLst/>
              <a:latin typeface="Franklin Gothic Demi Con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Jerry Reiter</a:t>
            </a:r>
          </a:p>
          <a:p>
            <a:pPr algn="ctr"/>
            <a:r>
              <a:rPr lang="en-US" dirty="0" smtClean="0"/>
              <a:t>Department of Statistical Science</a:t>
            </a:r>
          </a:p>
          <a:p>
            <a:pPr algn="ctr"/>
            <a:r>
              <a:rPr lang="en-US" dirty="0" smtClean="0"/>
              <a:t>Duke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7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7C8FB3-391B-4044-96F2-58B1C6B5A49D}" type="slidenum">
              <a:rPr lang="en-US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200" smtClean="0">
              <a:solidFill>
                <a:schemeClr val="bg1"/>
              </a:solidFill>
            </a:endParaRPr>
          </a:p>
        </p:txBody>
      </p:sp>
      <p:pic>
        <p:nvPicPr>
          <p:cNvPr id="33795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06" y="457199"/>
            <a:ext cx="8590994" cy="624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5" descr="acquired_weighted.pdf - Adobe Read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6" t="13333" r="2316" b="5556"/>
          <a:stretch>
            <a:fillRect/>
          </a:stretch>
        </p:blipFill>
        <p:spPr bwMode="auto">
          <a:xfrm>
            <a:off x="288502" y="533400"/>
            <a:ext cx="8626898" cy="617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D67A05E-0C19-4A6A-8E0A-DF84D8F60A7A}" type="slidenum">
              <a:rPr lang="en-US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200" smtClean="0">
              <a:solidFill>
                <a:schemeClr val="bg1"/>
              </a:solidFill>
            </a:endParaRPr>
          </a:p>
        </p:txBody>
      </p:sp>
      <p:pic>
        <p:nvPicPr>
          <p:cNvPr id="36867" name="Picture 2" descr="divested_weighted.pdf - Adobe Read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6" t="13333" r="2316" b="5556"/>
          <a:stretch>
            <a:fillRect/>
          </a:stretch>
        </p:blipFill>
        <p:spPr bwMode="auto">
          <a:xfrm>
            <a:off x="381000" y="609600"/>
            <a:ext cx="8458200" cy="605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621465-82CE-4229-908B-3ACCC8B15EA3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8486775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0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621465-82CE-4229-908B-3ACCC8B15EA3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8486776" cy="617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1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Variants of Synthetic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Partial synthesis: replace only sensitive data and leave non-sensitive data at original values</a:t>
            </a:r>
          </a:p>
          <a:p>
            <a:pPr lvl="1"/>
            <a:r>
              <a:rPr lang="en-US" dirty="0" smtClean="0"/>
              <a:t>Compared to full synthesis</a:t>
            </a:r>
          </a:p>
          <a:p>
            <a:pPr lvl="2"/>
            <a:r>
              <a:rPr lang="en-US" sz="2400" dirty="0" smtClean="0"/>
              <a:t>Easier to get valid inferences</a:t>
            </a:r>
          </a:p>
          <a:p>
            <a:pPr lvl="2"/>
            <a:r>
              <a:rPr lang="en-US" sz="2400" dirty="0" smtClean="0"/>
              <a:t>Greater risks of re-identification disclosures</a:t>
            </a:r>
          </a:p>
          <a:p>
            <a:pPr lvl="1"/>
            <a:r>
              <a:rPr lang="en-US" dirty="0" smtClean="0"/>
              <a:t>Applications</a:t>
            </a:r>
          </a:p>
          <a:p>
            <a:pPr lvl="2"/>
            <a:r>
              <a:rPr lang="en-US" sz="2400" dirty="0" smtClean="0"/>
              <a:t>Survey of Consumer Finances</a:t>
            </a:r>
          </a:p>
          <a:p>
            <a:pPr lvl="2"/>
            <a:r>
              <a:rPr lang="en-US" sz="2400" dirty="0" smtClean="0"/>
              <a:t>American Community Survey group quarters data</a:t>
            </a:r>
          </a:p>
        </p:txBody>
      </p:sp>
    </p:spTree>
    <p:extLst>
      <p:ext uri="{BB962C8B-B14F-4D97-AF65-F5344CB8AC3E}">
        <p14:creationId xmlns:p14="http://schemas.microsoft.com/office/powerpoint/2010/main" val="83577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 of synthetic </a:t>
            </a:r>
            <a:r>
              <a:rPr lang="en-US" dirty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Synthetic data inherit only </a:t>
            </a:r>
            <a:r>
              <a:rPr lang="en-US" dirty="0"/>
              <a:t>f</a:t>
            </a:r>
            <a:r>
              <a:rPr lang="en-US" dirty="0" smtClean="0"/>
              <a:t>eatures baked into synthesis models</a:t>
            </a:r>
          </a:p>
          <a:p>
            <a:endParaRPr lang="en-US" dirty="0" smtClean="0"/>
          </a:p>
          <a:p>
            <a:r>
              <a:rPr lang="en-US" dirty="0" smtClean="0"/>
              <a:t>Quality of results based on synthetic data dependent on quality of synthesis models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Synthetic data cannot preserve every </a:t>
            </a:r>
            <a:r>
              <a:rPr lang="en-US" dirty="0" smtClean="0"/>
              <a:t>analysis</a:t>
            </a:r>
            <a:r>
              <a:rPr lang="en-US" dirty="0"/>
              <a:t> </a:t>
            </a:r>
            <a:r>
              <a:rPr lang="en-US" dirty="0" smtClean="0"/>
              <a:t>(otherwise we have the original data!)</a:t>
            </a:r>
          </a:p>
          <a:p>
            <a:endParaRPr lang="en-US" dirty="0"/>
          </a:p>
          <a:p>
            <a:r>
              <a:rPr lang="en-US" dirty="0" smtClean="0"/>
              <a:t>Implementation is hard work.  General </a:t>
            </a:r>
            <a:r>
              <a:rPr lang="en-US" dirty="0"/>
              <a:t>plug-and-play routines? </a:t>
            </a:r>
          </a:p>
          <a:p>
            <a:pPr lvl="1"/>
            <a:r>
              <a:rPr lang="en-US" i="1" dirty="0"/>
              <a:t>Model based synthesis – </a:t>
            </a:r>
            <a:r>
              <a:rPr lang="en-US" dirty="0"/>
              <a:t>yes, but hard to characterize disclosure risks beyond re-identification</a:t>
            </a:r>
          </a:p>
          <a:p>
            <a:pPr lvl="1"/>
            <a:r>
              <a:rPr lang="en-US" i="1" dirty="0"/>
              <a:t>Formally private synthesis – </a:t>
            </a:r>
            <a:r>
              <a:rPr lang="en-US" dirty="0"/>
              <a:t>much theoretical development, but not much practical experience for complex datasets</a:t>
            </a:r>
          </a:p>
        </p:txBody>
      </p:sp>
    </p:spTree>
    <p:extLst>
      <p:ext uri="{BB962C8B-B14F-4D97-AF65-F5344CB8AC3E}">
        <p14:creationId xmlns:p14="http://schemas.microsoft.com/office/powerpoint/2010/main" val="2624251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assess quality of synthesis?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Verification servers (Reiter et al. 2009)</a:t>
            </a:r>
          </a:p>
          <a:p>
            <a:pPr lvl="1"/>
            <a:r>
              <a:rPr lang="en-US" dirty="0" smtClean="0"/>
              <a:t>Separate system with confidential and redacted data</a:t>
            </a:r>
          </a:p>
          <a:p>
            <a:pPr lvl="1"/>
            <a:r>
              <a:rPr lang="en-US" dirty="0" smtClean="0"/>
              <a:t>User submits query to system for verification of particular analysis</a:t>
            </a:r>
          </a:p>
          <a:p>
            <a:pPr lvl="1"/>
            <a:r>
              <a:rPr lang="en-US" dirty="0" smtClean="0"/>
              <a:t>Server reports back measure of similarity of analysis on confidential and redacted data</a:t>
            </a:r>
          </a:p>
          <a:p>
            <a:r>
              <a:rPr lang="en-US" dirty="0" smtClean="0"/>
              <a:t>User can decide to publish if quality sufficient</a:t>
            </a:r>
          </a:p>
          <a:p>
            <a:r>
              <a:rPr lang="en-US" dirty="0" smtClean="0"/>
              <a:t>But quality measures can leak information</a:t>
            </a:r>
          </a:p>
          <a:p>
            <a:r>
              <a:rPr lang="en-US" dirty="0" smtClean="0"/>
              <a:t>Use differentially private verification to manage leakage</a:t>
            </a:r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Disclosure Risk in Synthetic </a:t>
            </a:r>
            <a:r>
              <a:rPr lang="en-US" dirty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Tend to have low risks of identification disclosure, since not meaningful to match synthetic records to actual individuals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Inferential disclosure risks of more concern</a:t>
            </a:r>
            <a:br>
              <a:rPr lang="en-US" dirty="0" smtClean="0"/>
            </a:br>
            <a:endParaRPr lang="en-US" dirty="0" smtClean="0"/>
          </a:p>
          <a:p>
            <a:pPr lvl="1">
              <a:spcBef>
                <a:spcPts val="0"/>
              </a:spcBef>
              <a:spcAft>
                <a:spcPts val="1700"/>
              </a:spcAft>
            </a:pPr>
            <a:r>
              <a:rPr lang="en-US" dirty="0" smtClean="0"/>
              <a:t>Synthesizer may perfectly predict some </a:t>
            </a:r>
            <a:r>
              <a:rPr lang="en-US" i="1" dirty="0" smtClean="0"/>
              <a:t>x</a:t>
            </a:r>
            <a:r>
              <a:rPr lang="en-US" dirty="0" smtClean="0"/>
              <a:t> for a certain type of individual, so synthetic </a:t>
            </a:r>
            <a:r>
              <a:rPr lang="en-US" i="1" dirty="0" smtClean="0"/>
              <a:t>x</a:t>
            </a:r>
            <a:r>
              <a:rPr lang="en-US" dirty="0" smtClean="0"/>
              <a:t> for individuals of this type always match actual </a:t>
            </a:r>
            <a:r>
              <a:rPr lang="en-US" i="1" dirty="0" smtClean="0"/>
              <a:t>x</a:t>
            </a:r>
          </a:p>
          <a:p>
            <a:pPr lvl="1">
              <a:spcBef>
                <a:spcPts val="0"/>
              </a:spcBef>
              <a:spcAft>
                <a:spcPts val="1700"/>
              </a:spcAft>
            </a:pPr>
            <a:r>
              <a:rPr lang="en-US" dirty="0" smtClean="0"/>
              <a:t>Related, synthesizer may be too accurate in predicting some values</a:t>
            </a:r>
          </a:p>
        </p:txBody>
      </p:sp>
    </p:spTree>
    <p:extLst>
      <p:ext uri="{BB962C8B-B14F-4D97-AF65-F5344CB8AC3E}">
        <p14:creationId xmlns:p14="http://schemas.microsoft.com/office/powerpoint/2010/main" val="77742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How to </a:t>
            </a:r>
            <a:r>
              <a:rPr lang="en-US" dirty="0"/>
              <a:t>A</a:t>
            </a:r>
            <a:r>
              <a:rPr lang="en-US" dirty="0" smtClean="0"/>
              <a:t>ssess </a:t>
            </a:r>
            <a:r>
              <a:rPr lang="en-US" dirty="0"/>
              <a:t>D</a:t>
            </a:r>
            <a:r>
              <a:rPr lang="en-US" dirty="0" smtClean="0"/>
              <a:t>isclosure </a:t>
            </a:r>
            <a:r>
              <a:rPr lang="en-US" dirty="0"/>
              <a:t>R</a:t>
            </a:r>
            <a:r>
              <a:rPr lang="en-US" dirty="0" smtClean="0"/>
              <a:t>isks?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Find records in synthetic data who look like individuals in actual data on variables that are readily available</a:t>
            </a:r>
          </a:p>
          <a:p>
            <a:endParaRPr lang="en-US" dirty="0" smtClean="0"/>
          </a:p>
          <a:p>
            <a:r>
              <a:rPr lang="en-US" dirty="0" smtClean="0"/>
              <a:t>For these records, examine whether synthetic values for sensitive variables (e.g., lab values) are too close to those for actual individuals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816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ideas in this talk supported by </a:t>
            </a:r>
          </a:p>
          <a:p>
            <a:pPr lvl="1"/>
            <a:r>
              <a:rPr lang="en-US" dirty="0" smtClean="0"/>
              <a:t>National Science Foundation</a:t>
            </a:r>
          </a:p>
          <a:p>
            <a:pPr lvl="2"/>
            <a:r>
              <a:rPr lang="en-US" dirty="0" smtClean="0"/>
              <a:t>ACI 14-43014,   SES-11-31897,   CNS-10-12141</a:t>
            </a:r>
          </a:p>
          <a:p>
            <a:pPr lvl="1"/>
            <a:r>
              <a:rPr lang="en-US" dirty="0" smtClean="0"/>
              <a:t>National Institutes of Health:    R21-AG032458</a:t>
            </a:r>
          </a:p>
          <a:p>
            <a:pPr lvl="1"/>
            <a:r>
              <a:rPr lang="en-US" dirty="0" smtClean="0"/>
              <a:t>Alfred P. Sloan Foundation: G-2-15-20166003</a:t>
            </a:r>
          </a:p>
          <a:p>
            <a:pPr lvl="1"/>
            <a:r>
              <a:rPr lang="en-US" dirty="0" smtClean="0"/>
              <a:t>US Bureau of the Census</a:t>
            </a:r>
          </a:p>
          <a:p>
            <a:pPr lvl="1"/>
            <a:endParaRPr lang="en-US" dirty="0"/>
          </a:p>
          <a:p>
            <a:r>
              <a:rPr lang="en-US" dirty="0"/>
              <a:t>Any views expressed are those of the author and not necessarily of NSF, NIH, the Sloan Foundation, or the Census Bureau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5088"/>
          </a:xfrm>
        </p:spPr>
        <p:txBody>
          <a:bodyPr>
            <a:normAutofit/>
          </a:bodyPr>
          <a:lstStyle/>
          <a:p>
            <a:r>
              <a:rPr lang="en-US" dirty="0" smtClean="0"/>
              <a:t>Remote access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Provide results of computations without allowing user to view </a:t>
            </a:r>
            <a:r>
              <a:rPr lang="en-US" dirty="0" err="1" smtClean="0"/>
              <a:t>microdata</a:t>
            </a:r>
            <a:endParaRPr lang="en-US" dirty="0" smtClean="0"/>
          </a:p>
          <a:p>
            <a:pPr lvl="1"/>
            <a:r>
              <a:rPr lang="en-US" dirty="0" smtClean="0"/>
              <a:t>Coefficients and SEs in regression models</a:t>
            </a:r>
          </a:p>
          <a:p>
            <a:pPr lvl="1"/>
            <a:r>
              <a:rPr lang="en-US" dirty="0" smtClean="0"/>
              <a:t>Counts in tables</a:t>
            </a:r>
          </a:p>
          <a:p>
            <a:r>
              <a:rPr lang="en-US" dirty="0" smtClean="0"/>
              <a:t>Clever queries, and their interactions, generate risks</a:t>
            </a:r>
          </a:p>
          <a:p>
            <a:r>
              <a:rPr lang="en-US" dirty="0" smtClean="0"/>
              <a:t>Often queries restricted:  minimum universe size, maximum number of interactions</a:t>
            </a:r>
          </a:p>
          <a:p>
            <a:r>
              <a:rPr lang="en-US" dirty="0" smtClean="0"/>
              <a:t>Often results redacted:  based on subsample of cases, reported with added noise</a:t>
            </a:r>
          </a:p>
          <a:p>
            <a:r>
              <a:rPr lang="en-US" dirty="0" smtClean="0"/>
              <a:t>Hard to figure level of protection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5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Popular solution in (CS)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noise to outputs to satisfy differential privacy</a:t>
            </a:r>
          </a:p>
          <a:p>
            <a:pPr lvl="1"/>
            <a:r>
              <a:rPr lang="en-US" dirty="0" smtClean="0"/>
              <a:t>Provable guarantees of confidentiality, even against intruders with very detailed information</a:t>
            </a:r>
          </a:p>
          <a:p>
            <a:pPr lvl="1"/>
            <a:r>
              <a:rPr lang="en-US" dirty="0" smtClean="0"/>
              <a:t>In large samples, noisy answer can be close to truth</a:t>
            </a:r>
          </a:p>
          <a:p>
            <a:pPr lvl="1"/>
            <a:r>
              <a:rPr lang="en-US" dirty="0" smtClean="0"/>
              <a:t>Difficult to satisfy for some queries</a:t>
            </a:r>
          </a:p>
          <a:p>
            <a:pPr lvl="1"/>
            <a:r>
              <a:rPr lang="en-US" dirty="0" smtClean="0"/>
              <a:t>Can get different outputs for same quantity</a:t>
            </a:r>
          </a:p>
          <a:p>
            <a:pPr lvl="1"/>
            <a:r>
              <a:rPr lang="en-US" dirty="0" smtClean="0"/>
              <a:t>Formally requires cessation after a certain point (depends on level of privacy, nature of queries)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Requires pre-specified model, without seeing data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5088"/>
          </a:xfrm>
        </p:spPr>
        <p:txBody>
          <a:bodyPr>
            <a:normAutofit/>
          </a:bodyPr>
          <a:lstStyle/>
          <a:p>
            <a:r>
              <a:rPr lang="en-US" dirty="0" smtClean="0"/>
              <a:t>My thoughts on model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clear if ad hoc approaches sufficiently protective </a:t>
            </a:r>
          </a:p>
          <a:p>
            <a:r>
              <a:rPr lang="en-US" dirty="0" smtClean="0"/>
              <a:t>But differential privacy has practical limitations</a:t>
            </a:r>
          </a:p>
          <a:p>
            <a:r>
              <a:rPr lang="en-US" dirty="0" smtClean="0"/>
              <a:t>My favored approach</a:t>
            </a:r>
          </a:p>
          <a:p>
            <a:pPr lvl="1"/>
            <a:r>
              <a:rPr lang="en-US" dirty="0" smtClean="0"/>
              <a:t>Protect the underlying </a:t>
            </a:r>
            <a:r>
              <a:rPr lang="en-US" dirty="0" err="1" smtClean="0"/>
              <a:t>microdata</a:t>
            </a:r>
            <a:endParaRPr lang="en-US" dirty="0" smtClean="0"/>
          </a:p>
          <a:p>
            <a:pPr lvl="1"/>
            <a:r>
              <a:rPr lang="en-US" dirty="0" smtClean="0"/>
              <a:t>Base results on the protected </a:t>
            </a:r>
            <a:r>
              <a:rPr lang="en-US" dirty="0" err="1" smtClean="0"/>
              <a:t>microdata</a:t>
            </a:r>
            <a:endParaRPr lang="en-US" dirty="0" smtClean="0"/>
          </a:p>
          <a:p>
            <a:pPr lvl="1"/>
            <a:r>
              <a:rPr lang="en-US" dirty="0" smtClean="0"/>
              <a:t>View servers as convenient software tools for the public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tables, consider differential privacy to create one-time releases that could be queried by servers 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5088"/>
          </a:xfrm>
        </p:spPr>
        <p:txBody>
          <a:bodyPr>
            <a:normAutofit/>
          </a:bodyPr>
          <a:lstStyle/>
          <a:p>
            <a:r>
              <a:rPr lang="en-US" dirty="0" smtClean="0"/>
              <a:t>Restricted data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disclosure issue (other than trusting researchers)</a:t>
            </a:r>
          </a:p>
          <a:p>
            <a:pPr lvl="1"/>
            <a:r>
              <a:rPr lang="en-US" dirty="0" smtClean="0"/>
              <a:t>Risks of releasing results based on confidential data</a:t>
            </a:r>
          </a:p>
          <a:p>
            <a:endParaRPr lang="en-US" dirty="0" smtClean="0"/>
          </a:p>
          <a:p>
            <a:r>
              <a:rPr lang="en-US" dirty="0" smtClean="0"/>
              <a:t>Outputs required to satisfy ad hoc rules, checked by disclosure review boards</a:t>
            </a:r>
          </a:p>
          <a:p>
            <a:endParaRPr lang="en-US" dirty="0" smtClean="0"/>
          </a:p>
          <a:p>
            <a:r>
              <a:rPr lang="en-US" dirty="0" smtClean="0"/>
              <a:t>Not clear that these rules are sufficiently protective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5088"/>
          </a:xfrm>
        </p:spPr>
        <p:txBody>
          <a:bodyPr>
            <a:normAutofit/>
          </a:bodyPr>
          <a:lstStyle/>
          <a:p>
            <a:r>
              <a:rPr lang="en-US" dirty="0" smtClean="0"/>
              <a:t>What can be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noise to outputs to satisfy differential privacy</a:t>
            </a:r>
          </a:p>
          <a:p>
            <a:r>
              <a:rPr lang="en-US" dirty="0" smtClean="0"/>
              <a:t>This has limitations </a:t>
            </a:r>
            <a:r>
              <a:rPr lang="en-US" smtClean="0"/>
              <a:t>like those mentioned </a:t>
            </a:r>
            <a:r>
              <a:rPr lang="en-US" dirty="0" smtClean="0"/>
              <a:t>previously</a:t>
            </a:r>
          </a:p>
          <a:p>
            <a:r>
              <a:rPr lang="en-US" dirty="0" smtClean="0"/>
              <a:t>Conclusion:  we don’t really know how to deal with arbitrary outputs from confidential data….</a:t>
            </a:r>
          </a:p>
          <a:p>
            <a:r>
              <a:rPr lang="en-US" dirty="0" smtClean="0"/>
              <a:t>Create repository of attack strategies, apply band-aids, do more research, and hope for the best </a:t>
            </a:r>
          </a:p>
          <a:p>
            <a:r>
              <a:rPr lang="en-US" dirty="0" smtClean="0"/>
              <a:t>Side note: results based on confidential data combined with redacted </a:t>
            </a:r>
            <a:r>
              <a:rPr lang="en-US" dirty="0" err="1" smtClean="0"/>
              <a:t>microdata</a:t>
            </a:r>
            <a:r>
              <a:rPr lang="en-US" dirty="0" smtClean="0"/>
              <a:t> can lead to disclosure risks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vision we are working towards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ntegrated </a:t>
            </a:r>
            <a:r>
              <a:rPr lang="en-US" dirty="0"/>
              <a:t>system </a:t>
            </a:r>
            <a:r>
              <a:rPr lang="en-US" dirty="0" smtClean="0"/>
              <a:t>for access to confidential data including 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unrestricted </a:t>
            </a:r>
            <a:r>
              <a:rPr lang="en-US" dirty="0"/>
              <a:t>access to </a:t>
            </a:r>
            <a:r>
              <a:rPr lang="en-US" b="1" dirty="0" smtClean="0"/>
              <a:t>fully synthetic </a:t>
            </a:r>
            <a:r>
              <a:rPr lang="en-US" b="1" dirty="0"/>
              <a:t>data</a:t>
            </a:r>
            <a:r>
              <a:rPr lang="en-US" dirty="0"/>
              <a:t>, </a:t>
            </a:r>
            <a:r>
              <a:rPr lang="en-US" dirty="0" smtClean="0"/>
              <a:t>coupled with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means </a:t>
            </a:r>
            <a:r>
              <a:rPr lang="en-US" dirty="0"/>
              <a:t>for approved researchers to </a:t>
            </a:r>
            <a:r>
              <a:rPr lang="en-US" dirty="0" smtClean="0"/>
              <a:t>access </a:t>
            </a:r>
            <a:r>
              <a:rPr lang="en-US" dirty="0"/>
              <a:t>confidential data via </a:t>
            </a:r>
            <a:r>
              <a:rPr lang="en-US" b="1" dirty="0"/>
              <a:t>remote access</a:t>
            </a:r>
            <a:r>
              <a:rPr lang="en-US" dirty="0"/>
              <a:t> solutions, glued together </a:t>
            </a:r>
            <a:r>
              <a:rPr lang="en-US" dirty="0" smtClean="0"/>
              <a:t>by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verification </a:t>
            </a:r>
            <a:r>
              <a:rPr lang="en-US" b="1" dirty="0"/>
              <a:t>servers </a:t>
            </a:r>
            <a:r>
              <a:rPr lang="en-US" dirty="0"/>
              <a:t>that allow users to assess </a:t>
            </a:r>
            <a:r>
              <a:rPr lang="en-US" dirty="0" smtClean="0"/>
              <a:t>quality </a:t>
            </a:r>
            <a:r>
              <a:rPr lang="en-US" dirty="0"/>
              <a:t>of </a:t>
            </a:r>
            <a:r>
              <a:rPr lang="en-US" dirty="0" smtClean="0"/>
              <a:t>inferences from </a:t>
            </a:r>
            <a:r>
              <a:rPr lang="en-US" dirty="0"/>
              <a:t>the </a:t>
            </a:r>
            <a:r>
              <a:rPr lang="en-US" dirty="0" smtClean="0"/>
              <a:t>synthetic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7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Synergies of integrated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synthetic data to develop code, explore data, determine right questions to ask</a:t>
            </a:r>
          </a:p>
          <a:p>
            <a:r>
              <a:rPr lang="en-US" dirty="0" smtClean="0"/>
              <a:t>User saves time and resources when synthetic data good enough for her purpose</a:t>
            </a:r>
          </a:p>
          <a:p>
            <a:r>
              <a:rPr lang="en-US" dirty="0" smtClean="0"/>
              <a:t>If not, user can apply for special access to data</a:t>
            </a:r>
          </a:p>
          <a:p>
            <a:r>
              <a:rPr lang="en-US" dirty="0" smtClean="0"/>
              <a:t>This user has not wasted time</a:t>
            </a:r>
          </a:p>
          <a:p>
            <a:pPr lvl="1"/>
            <a:r>
              <a:rPr lang="en-US" dirty="0" smtClean="0"/>
              <a:t>Exploration with synthetic data results in more efficient use of the real data </a:t>
            </a:r>
          </a:p>
          <a:p>
            <a:pPr lvl="1"/>
            <a:r>
              <a:rPr lang="en-US" dirty="0" smtClean="0"/>
              <a:t>Explorations done offline free resources (cycles and staff) for final analyses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0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Allowable verifications depend on user characteristics</a:t>
            </a:r>
          </a:p>
          <a:p>
            <a:r>
              <a:rPr lang="en-US" dirty="0" smtClean="0"/>
              <a:t>We have developed verification measures that satisfy </a:t>
            </a:r>
            <a:r>
              <a:rPr lang="en-US" b="1" dirty="0" smtClean="0"/>
              <a:t>differential privacy</a:t>
            </a:r>
            <a:endParaRPr lang="en-US" dirty="0" smtClean="0"/>
          </a:p>
          <a:p>
            <a:pPr lvl="1"/>
            <a:r>
              <a:rPr lang="en-US" dirty="0" smtClean="0"/>
              <a:t>Plots of residuals versus predicted values for regression</a:t>
            </a:r>
          </a:p>
          <a:p>
            <a:pPr lvl="1"/>
            <a:r>
              <a:rPr lang="en-US" dirty="0" smtClean="0"/>
              <a:t>ROC curves in logistic regression</a:t>
            </a:r>
          </a:p>
          <a:p>
            <a:pPr lvl="1"/>
            <a:r>
              <a:rPr lang="en-US" dirty="0" smtClean="0"/>
              <a:t>Statistical significance of regression coefficients</a:t>
            </a:r>
          </a:p>
          <a:p>
            <a:pPr lvl="1"/>
            <a:r>
              <a:rPr lang="en-US" dirty="0" smtClean="0"/>
              <a:t>Tests that coefficients exceed user-defined thresholds</a:t>
            </a:r>
          </a:p>
          <a:p>
            <a:r>
              <a:rPr lang="en-US" dirty="0" smtClean="0"/>
              <a:t>R software package in development</a:t>
            </a:r>
          </a:p>
          <a:p>
            <a:r>
              <a:rPr lang="en-US" dirty="0" smtClean="0"/>
              <a:t>Open question: how to scale up while respecting privacy budgets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2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this idea on data from the Office of Personnel Management on the work histories of federal government employees</a:t>
            </a:r>
            <a:endParaRPr lang="en-US" dirty="0"/>
          </a:p>
          <a:p>
            <a:r>
              <a:rPr lang="en-US" dirty="0" smtClean="0"/>
              <a:t>Synthetic data not yet approved for release</a:t>
            </a:r>
          </a:p>
          <a:p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anuscript on   arxiv.org/abs/1705.07872</a:t>
            </a:r>
          </a:p>
          <a:p>
            <a:endParaRPr lang="en-US" dirty="0" smtClean="0"/>
          </a:p>
          <a:p>
            <a:r>
              <a:rPr lang="en-US" dirty="0" smtClean="0"/>
              <a:t>More information</a:t>
            </a:r>
            <a:endParaRPr lang="en-US" dirty="0"/>
          </a:p>
          <a:p>
            <a:pPr lvl="1"/>
            <a:r>
              <a:rPr lang="en-US" dirty="0" smtClean="0"/>
              <a:t>Duke/NISS NCRN node:            sites.duke.edu/</a:t>
            </a:r>
            <a:r>
              <a:rPr lang="en-US" dirty="0" err="1" smtClean="0"/>
              <a:t>tcrn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The NCRN network:                   ncrn.info</a:t>
            </a:r>
          </a:p>
        </p:txBody>
      </p:sp>
    </p:spTree>
    <p:extLst>
      <p:ext uri="{BB962C8B-B14F-4D97-AF65-F5344CB8AC3E}">
        <p14:creationId xmlns:p14="http://schemas.microsoft.com/office/powerpoint/2010/main" val="1908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differential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Differential privacy provides provable guarantees on privacy and quantifies additional leakage</a:t>
            </a:r>
          </a:p>
          <a:p>
            <a:r>
              <a:rPr lang="en-US" dirty="0" smtClean="0"/>
              <a:t>Most work to date theoretical and methodological. Questions for translating to practice</a:t>
            </a:r>
          </a:p>
          <a:p>
            <a:pPr lvl="1"/>
            <a:r>
              <a:rPr lang="en-US" dirty="0" smtClean="0"/>
              <a:t>How to set privacy parameters?</a:t>
            </a:r>
          </a:p>
          <a:p>
            <a:pPr lvl="1"/>
            <a:r>
              <a:rPr lang="en-US" dirty="0" smtClean="0"/>
              <a:t>How to decide which analyses get priority?</a:t>
            </a:r>
          </a:p>
          <a:p>
            <a:pPr lvl="1"/>
            <a:r>
              <a:rPr lang="en-US" dirty="0" smtClean="0"/>
              <a:t>How can we deal with data preparation, e.g., editing, imputation, etc.?</a:t>
            </a:r>
          </a:p>
          <a:p>
            <a:pPr lvl="1"/>
            <a:r>
              <a:rPr lang="en-US" dirty="0" smtClean="0"/>
              <a:t>What to do with sampling weights?</a:t>
            </a:r>
          </a:p>
          <a:p>
            <a:pPr lvl="1"/>
            <a:r>
              <a:rPr lang="en-US" dirty="0" smtClean="0"/>
              <a:t>What sort of analytic validity can be obtained for high dimensional analyses?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4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326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argument for public use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Record-level data are enormously beneficial for society</a:t>
            </a:r>
          </a:p>
          <a:p>
            <a:pPr lvl="1"/>
            <a:r>
              <a:rPr lang="en-US" dirty="0" smtClean="0"/>
              <a:t>Facilitates research and policy-making</a:t>
            </a:r>
          </a:p>
          <a:p>
            <a:pPr lvl="1"/>
            <a:r>
              <a:rPr lang="en-US" dirty="0" smtClean="0"/>
              <a:t>Trains students at skills of data analysis </a:t>
            </a:r>
          </a:p>
          <a:p>
            <a:pPr lvl="1"/>
            <a:r>
              <a:rPr lang="en-US" dirty="0" smtClean="0"/>
              <a:t>Enables development of new analysis methods</a:t>
            </a:r>
          </a:p>
          <a:p>
            <a:pPr lvl="1"/>
            <a:r>
              <a:rPr lang="en-US" dirty="0" smtClean="0"/>
              <a:t>Helps citizens understand their communities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Even in a world where analysis is brought to the data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Synthetic data:  </a:t>
            </a:r>
            <a:br>
              <a:rPr lang="en-US" dirty="0" smtClean="0"/>
            </a:br>
            <a:r>
              <a:rPr lang="en-US" dirty="0" smtClean="0"/>
              <a:t>Where are we now?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Available data products (released by Census Bureau)</a:t>
            </a:r>
            <a:endParaRPr lang="en-US" dirty="0"/>
          </a:p>
          <a:p>
            <a:pPr lvl="1"/>
            <a:r>
              <a:rPr lang="en-US" dirty="0" smtClean="0"/>
              <a:t>Synthetic Longitudinal Business Database </a:t>
            </a:r>
          </a:p>
          <a:p>
            <a:pPr lvl="1"/>
            <a:r>
              <a:rPr lang="en-US" dirty="0" smtClean="0"/>
              <a:t>Synthetic Survey of Income and Program Participation</a:t>
            </a:r>
          </a:p>
          <a:p>
            <a:pPr lvl="1"/>
            <a:r>
              <a:rPr lang="en-US" dirty="0" err="1" smtClean="0"/>
              <a:t>OnTheMap</a:t>
            </a:r>
            <a:endParaRPr lang="en-US" dirty="0" smtClean="0"/>
          </a:p>
          <a:p>
            <a:r>
              <a:rPr lang="en-US" dirty="0" smtClean="0"/>
              <a:t>Off-the-shelf software to generate synthetic data?   Not yet.</a:t>
            </a:r>
          </a:p>
          <a:p>
            <a:r>
              <a:rPr lang="en-US" dirty="0" smtClean="0"/>
              <a:t>General plug-and-play routines? </a:t>
            </a:r>
          </a:p>
          <a:p>
            <a:pPr lvl="1"/>
            <a:r>
              <a:rPr lang="en-US" i="1" dirty="0" smtClean="0"/>
              <a:t>Model based synthesis – </a:t>
            </a:r>
            <a:r>
              <a:rPr lang="en-US" dirty="0" smtClean="0"/>
              <a:t>yes, but hard </a:t>
            </a:r>
            <a:r>
              <a:rPr lang="en-US" dirty="0"/>
              <a:t>to characterize disclosure </a:t>
            </a:r>
            <a:r>
              <a:rPr lang="en-US" dirty="0" smtClean="0"/>
              <a:t>risks beyond re-identification</a:t>
            </a:r>
          </a:p>
          <a:p>
            <a:pPr lvl="1"/>
            <a:r>
              <a:rPr lang="en-US" i="1" dirty="0" smtClean="0"/>
              <a:t>Formally private synthesis – </a:t>
            </a:r>
            <a:r>
              <a:rPr lang="en-US" dirty="0" smtClean="0"/>
              <a:t>much theoretical development, but not much practical experience for complex datasets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2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Illustrative application: </a:t>
            </a:r>
            <a:br>
              <a:rPr lang="en-US" dirty="0" smtClean="0"/>
            </a:br>
            <a:r>
              <a:rPr lang="en-US" dirty="0" smtClean="0"/>
              <a:t>The OPM Synthetic Data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Created fully synthetic version of the OPM CPDF-EHRI status file</a:t>
            </a:r>
          </a:p>
          <a:p>
            <a:pPr lvl="1"/>
            <a:r>
              <a:rPr lang="en-US" dirty="0" smtClean="0"/>
              <a:t>Longitudinal work histories of civil servants from 1988 to 2011</a:t>
            </a:r>
          </a:p>
          <a:p>
            <a:pPr lvl="1"/>
            <a:r>
              <a:rPr lang="en-US" dirty="0" smtClean="0"/>
              <a:t>Simulate careers, demographics, grades and steps, salaries, ….</a:t>
            </a:r>
          </a:p>
          <a:p>
            <a:pPr lvl="1"/>
            <a:r>
              <a:rPr lang="en-US" dirty="0" smtClean="0"/>
              <a:t>Only available to OPM and Duke IRB approved researchers at the moment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4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Illustrative application:</a:t>
            </a:r>
            <a:br>
              <a:rPr lang="en-US" dirty="0" smtClean="0"/>
            </a:br>
            <a:r>
              <a:rPr lang="en-US" dirty="0" smtClean="0"/>
              <a:t>Verification of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Regress log salary on demographics, including gender and race </a:t>
            </a:r>
          </a:p>
          <a:p>
            <a:r>
              <a:rPr lang="en-US" dirty="0" smtClean="0"/>
              <a:t>Hypothetical results from the synthetic data </a:t>
            </a:r>
            <a:br>
              <a:rPr lang="en-US" dirty="0" smtClean="0"/>
            </a:br>
            <a:r>
              <a:rPr lang="en-US" dirty="0" smtClean="0"/>
              <a:t>(dummy numbers as we are vetting final analyses):</a:t>
            </a:r>
            <a:endParaRPr lang="en-US" dirty="0"/>
          </a:p>
          <a:p>
            <a:pPr lvl="1"/>
            <a:r>
              <a:rPr lang="en-US" dirty="0" smtClean="0"/>
              <a:t>Median salaries for Asian men are about  1.5% lower than median salaries for white men, holding all else constant</a:t>
            </a:r>
          </a:p>
          <a:p>
            <a:pPr lvl="1"/>
            <a:r>
              <a:rPr lang="en-US" dirty="0" smtClean="0"/>
              <a:t>Huge sample sizes, so statistically significant</a:t>
            </a:r>
          </a:p>
          <a:p>
            <a:r>
              <a:rPr lang="en-US" dirty="0" smtClean="0"/>
              <a:t>Is the result from the synthetic data believable?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8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Illustrative application:</a:t>
            </a:r>
            <a:br>
              <a:rPr lang="en-US" dirty="0" smtClean="0"/>
            </a:br>
            <a:r>
              <a:rPr lang="en-US" dirty="0" smtClean="0"/>
              <a:t>Verification of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defines a threshold that represents a result of practical significance</a:t>
            </a:r>
          </a:p>
          <a:p>
            <a:pPr lvl="1"/>
            <a:r>
              <a:rPr lang="en-US" dirty="0" smtClean="0"/>
              <a:t>Test if true coefficient for Asian male  </a:t>
            </a:r>
            <a:r>
              <a:rPr lang="en-US" i="1" dirty="0" smtClean="0"/>
              <a:t>B</a:t>
            </a:r>
            <a:r>
              <a:rPr lang="en-US" dirty="0" smtClean="0"/>
              <a:t> &lt; -.01</a:t>
            </a:r>
          </a:p>
          <a:p>
            <a:r>
              <a:rPr lang="en-US" dirty="0" smtClean="0"/>
              <a:t>Verification software returns differentially private answer that reflects uncertainty due to noise  </a:t>
            </a:r>
          </a:p>
          <a:p>
            <a:pPr lvl="1"/>
            <a:r>
              <a:rPr lang="en-US" dirty="0" smtClean="0"/>
              <a:t>Goal: estimate the probability,  </a:t>
            </a:r>
            <a:r>
              <a:rPr lang="en-US" i="1" dirty="0" smtClean="0"/>
              <a:t>p</a:t>
            </a:r>
            <a:r>
              <a:rPr lang="en-US" dirty="0" smtClean="0"/>
              <a:t> = </a:t>
            </a:r>
            <a:r>
              <a:rPr lang="en-US" dirty="0" err="1" smtClean="0"/>
              <a:t>Pr</a:t>
            </a:r>
            <a:r>
              <a:rPr lang="en-US" dirty="0" smtClean="0"/>
              <a:t>( </a:t>
            </a:r>
            <a:r>
              <a:rPr lang="en-US" i="1" dirty="0" smtClean="0"/>
              <a:t>B</a:t>
            </a:r>
            <a:r>
              <a:rPr lang="en-US" dirty="0" smtClean="0"/>
              <a:t> &lt; -.01 ) </a:t>
            </a:r>
          </a:p>
          <a:p>
            <a:pPr lvl="1"/>
            <a:r>
              <a:rPr lang="en-US" dirty="0" smtClean="0"/>
              <a:t>Output:  95% credible interval for  </a:t>
            </a:r>
            <a:r>
              <a:rPr lang="en-US" i="1" dirty="0"/>
              <a:t>p</a:t>
            </a:r>
            <a:endParaRPr lang="en-US" dirty="0" smtClean="0"/>
          </a:p>
          <a:p>
            <a:pPr lvl="1"/>
            <a:r>
              <a:rPr lang="en-US" dirty="0" smtClean="0"/>
              <a:t>Examples: </a:t>
            </a:r>
          </a:p>
          <a:p>
            <a:pPr lvl="2"/>
            <a:r>
              <a:rPr lang="en-US" dirty="0" smtClean="0"/>
              <a:t>interval for </a:t>
            </a:r>
            <a:r>
              <a:rPr lang="en-US" i="1" dirty="0" smtClean="0"/>
              <a:t>p</a:t>
            </a:r>
            <a:r>
              <a:rPr lang="en-US" dirty="0" smtClean="0"/>
              <a:t> is (.92, 1.0), conclude synthetic data result valid</a:t>
            </a:r>
          </a:p>
          <a:p>
            <a:pPr lvl="2"/>
            <a:r>
              <a:rPr lang="en-US" dirty="0" smtClean="0"/>
              <a:t>interval </a:t>
            </a:r>
            <a:r>
              <a:rPr lang="en-US" dirty="0"/>
              <a:t>for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smtClean="0"/>
              <a:t>is (.52</a:t>
            </a:r>
            <a:r>
              <a:rPr lang="en-US" dirty="0"/>
              <a:t>, </a:t>
            </a:r>
            <a:r>
              <a:rPr lang="en-US" dirty="0" smtClean="0"/>
              <a:t>.64), don’t trust </a:t>
            </a:r>
            <a:r>
              <a:rPr lang="en-US" dirty="0"/>
              <a:t>synthetic data </a:t>
            </a:r>
            <a:r>
              <a:rPr lang="en-US" dirty="0" smtClean="0"/>
              <a:t>result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0FC6A-2FF4-4AFA-8BE5-9808DBFBEB5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7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Microdata</a:t>
            </a:r>
            <a:r>
              <a:rPr lang="en-US" dirty="0" smtClean="0"/>
              <a:t>: redaction strategies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Alter data before releasing them</a:t>
            </a:r>
          </a:p>
          <a:p>
            <a:pPr lvl="1"/>
            <a:r>
              <a:rPr lang="en-US" dirty="0" smtClean="0"/>
              <a:t>Aggregate -- coarsen geography, top-code, collapse categories</a:t>
            </a:r>
          </a:p>
          <a:p>
            <a:pPr lvl="1"/>
            <a:r>
              <a:rPr lang="en-US" dirty="0" smtClean="0"/>
              <a:t>Suppress data</a:t>
            </a:r>
          </a:p>
          <a:p>
            <a:pPr lvl="1"/>
            <a:r>
              <a:rPr lang="en-US" dirty="0" smtClean="0"/>
              <a:t>Swap variables across records</a:t>
            </a:r>
          </a:p>
          <a:p>
            <a:pPr lvl="1"/>
            <a:r>
              <a:rPr lang="en-US" dirty="0" smtClean="0"/>
              <a:t> Add random noise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High intensity perturbations degrade quality in ways that are difficult to unwind</a:t>
            </a:r>
          </a:p>
          <a:p>
            <a:r>
              <a:rPr lang="en-US" dirty="0" smtClean="0"/>
              <a:t>Low intensity perturbations not protective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47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alternative: Synthetic </a:t>
            </a:r>
            <a:r>
              <a:rPr lang="en-US" dirty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Fully synthetic data proposed by Rubin (1993)</a:t>
            </a:r>
          </a:p>
          <a:p>
            <a:pPr lvl="1"/>
            <a:r>
              <a:rPr lang="en-US" dirty="0" smtClean="0"/>
              <a:t>Fit statistical models to the data, and simulate new records for public release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Low risk, since matching is not possible</a:t>
            </a:r>
          </a:p>
          <a:p>
            <a:endParaRPr lang="en-US" dirty="0" smtClean="0"/>
          </a:p>
          <a:p>
            <a:r>
              <a:rPr lang="en-US" dirty="0" smtClean="0"/>
              <a:t>Can preserve associations, keep tails, enable estimation at smaller geographical levels</a:t>
            </a:r>
          </a:p>
          <a:p>
            <a:pPr marL="667512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957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Synthetic data </a:t>
            </a:r>
            <a:r>
              <a:rPr lang="en-US" dirty="0"/>
              <a:t>p</a:t>
            </a:r>
            <a:r>
              <a:rPr lang="en-US" dirty="0" smtClean="0"/>
              <a:t>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Implementations by the Census Bureau</a:t>
            </a:r>
          </a:p>
          <a:p>
            <a:pPr lvl="1"/>
            <a:r>
              <a:rPr lang="en-US" dirty="0" smtClean="0"/>
              <a:t>Synthetic Longitudinal Business Database</a:t>
            </a:r>
          </a:p>
          <a:p>
            <a:pPr lvl="1"/>
            <a:r>
              <a:rPr lang="en-US" dirty="0" smtClean="0"/>
              <a:t>Synthetic Survey of Income and Program Participation</a:t>
            </a:r>
          </a:p>
          <a:p>
            <a:pPr lvl="1"/>
            <a:r>
              <a:rPr lang="en-US" dirty="0" smtClean="0"/>
              <a:t>American Community Survey group quarters data</a:t>
            </a:r>
          </a:p>
          <a:p>
            <a:pPr lvl="1"/>
            <a:r>
              <a:rPr lang="en-US" dirty="0" err="1" smtClean="0"/>
              <a:t>OnTheMap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Other implementations by National Cancer Institute, Internal Revenue Service, and national statistics agencies abroad (UK, Germany, Canada, New Zealand)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4281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D7CA4E-DA5B-4B12-8E31-A30BF45146A1}" type="slidenum">
              <a:rPr lang="en-US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Longitudinal Business Database (LBD)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Business dynamics, job flows, market volatility, industrial organization…</a:t>
            </a:r>
            <a:br>
              <a:rPr lang="en-US" altLang="en-US" dirty="0" smtClean="0"/>
            </a:b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Economic census covering all private non-farm business establishments with paid employees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Starts with 1976, updated annually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&gt;30 million establishments</a:t>
            </a:r>
            <a:br>
              <a:rPr lang="en-US" altLang="en-US" dirty="0" smtClean="0"/>
            </a:br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Commingled </a:t>
            </a:r>
            <a:r>
              <a:rPr lang="en-US" altLang="en-US" dirty="0"/>
              <a:t>confidential data protected by US law (Title 13 and Title 26</a:t>
            </a:r>
            <a:r>
              <a:rPr lang="en-US" altLang="en-US" dirty="0" smtClean="0"/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4721BC-F591-4FE0-B564-EFC8E047096A}" type="slidenum">
              <a:rPr lang="en-US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686297"/>
            <a:ext cx="7696200" cy="769441"/>
          </a:xfrm>
        </p:spPr>
        <p:txBody>
          <a:bodyPr lIns="0" tIns="0" rIns="0" bIns="0">
            <a:spAutoFit/>
          </a:bodyPr>
          <a:lstStyle/>
          <a:p>
            <a:pPr eaLnBrk="1" hangingPunct="1">
              <a:buSzPct val="45000"/>
              <a:buFont typeface="StarSymbol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GB" altLang="en-US" dirty="0" smtClean="0"/>
              <a:t>Synthesis:  General approach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81200"/>
            <a:ext cx="7696200" cy="3644075"/>
          </a:xfrm>
        </p:spPr>
        <p:txBody>
          <a:bodyPr lIns="0" tIns="0" rIns="0" bIns="0">
            <a:sp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Generate predictive distribution of Y|X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 smtClean="0"/>
          </a:p>
          <a:p>
            <a:pPr lvl="1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f(y1,y2,y3,…|X) = f(y1|X)·f(y2|y1,X)·f(y3|y1,y2,X</a:t>
            </a:r>
            <a:r>
              <a:rPr lang="en-GB" altLang="en-US" dirty="0"/>
              <a:t>) </a:t>
            </a:r>
            <a:r>
              <a:rPr lang="en-GB" altLang="en-US" dirty="0" smtClean="0"/>
              <a:t>··</a:t>
            </a:r>
            <a:r>
              <a:rPr lang="en-GB" altLang="en-US" dirty="0"/>
              <a:t>·</a:t>
            </a:r>
            <a:endParaRPr lang="en-GB" altLang="en-US" dirty="0" smtClean="0"/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 smtClean="0"/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Use industry (NAICS) as “by” group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 smtClean="0"/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Models include </a:t>
            </a:r>
            <a:r>
              <a:rPr lang="en-GB" altLang="en-US" dirty="0" err="1" smtClean="0"/>
              <a:t>multinomials</a:t>
            </a:r>
            <a:r>
              <a:rPr lang="en-GB" altLang="en-US" dirty="0" smtClean="0"/>
              <a:t>, classification trees, nonparametric regressions....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Char char="•"/>
              <a:defRPr sz="32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Char char="–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»"/>
              <a:defRPr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F4FF4B-DCD6-44ED-AD1E-4E589C376855}" type="slidenum">
              <a:rPr lang="en-US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762000"/>
            <a:ext cx="7696200" cy="8382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Variables used (Phase 2)</a:t>
            </a:r>
          </a:p>
        </p:txBody>
      </p:sp>
      <p:graphicFrame>
        <p:nvGraphicFramePr>
          <p:cNvPr id="20484" name="Object 3"/>
          <p:cNvGraphicFramePr>
            <a:graphicFrameLocks noGrp="1" noChangeAspect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2088726055"/>
              </p:ext>
            </p:extLst>
          </p:nvPr>
        </p:nvGraphicFramePr>
        <p:xfrm>
          <a:off x="304800" y="1905000"/>
          <a:ext cx="8671306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Worksheet" r:id="rId4" imgW="4581371" imgH="1790864" progId="Excel.Sheet.8">
                  <p:embed/>
                </p:oleObj>
              </mc:Choice>
              <mc:Fallback>
                <p:oleObj name="Worksheet" r:id="rId4" imgW="4581371" imgH="1790864" progId="Excel.Sheet.8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905000"/>
                        <a:ext cx="8671306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14794</TotalTime>
  <Words>1319</Words>
  <Application>Microsoft Office PowerPoint</Application>
  <PresentationFormat>On-screen Show (4:3)</PresentationFormat>
  <Paragraphs>222</Paragraphs>
  <Slides>33</Slides>
  <Notes>7</Notes>
  <HiddenSlides>16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Constantia</vt:lpstr>
      <vt:lpstr>Franklin Gothic Demi Cond</vt:lpstr>
      <vt:lpstr>StarSymbol</vt:lpstr>
      <vt:lpstr>Times New Roman</vt:lpstr>
      <vt:lpstr>Wingdings 2</vt:lpstr>
      <vt:lpstr>Flow</vt:lpstr>
      <vt:lpstr>Worksheet</vt:lpstr>
      <vt:lpstr> Statistical Methodology  to Protect Privacy</vt:lpstr>
      <vt:lpstr>Acknowledgments</vt:lpstr>
      <vt:lpstr>An argument for public use data</vt:lpstr>
      <vt:lpstr>Microdata: redaction strategies </vt:lpstr>
      <vt:lpstr>An alternative: Synthetic data</vt:lpstr>
      <vt:lpstr>Synthetic data products</vt:lpstr>
      <vt:lpstr>Longitudinal Business Database (LBD)</vt:lpstr>
      <vt:lpstr>Synthesis:  General approach</vt:lpstr>
      <vt:lpstr>Variables used (Phase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Variants of Synthetic Data</vt:lpstr>
      <vt:lpstr>Limitations of synthetic data</vt:lpstr>
      <vt:lpstr>How to assess quality of synthesis?</vt:lpstr>
      <vt:lpstr>Disclosure Risk in Synthetic Data</vt:lpstr>
      <vt:lpstr>How to Assess Disclosure Risks?</vt:lpstr>
      <vt:lpstr>Remote access servers</vt:lpstr>
      <vt:lpstr>Popular solution in (CS) literature</vt:lpstr>
      <vt:lpstr>My thoughts on model servers</vt:lpstr>
      <vt:lpstr>Restricted data access</vt:lpstr>
      <vt:lpstr>What can be done?</vt:lpstr>
      <vt:lpstr>The vision we are working towards</vt:lpstr>
      <vt:lpstr>Synergies of integrated system</vt:lpstr>
      <vt:lpstr>Where are we now?</vt:lpstr>
      <vt:lpstr>Concluding remarks</vt:lpstr>
      <vt:lpstr>Comments on differential privacy</vt:lpstr>
      <vt:lpstr>Synthetic data:   Where are we now? </vt:lpstr>
      <vt:lpstr>Illustrative application:  The OPM Synthetic Data Project</vt:lpstr>
      <vt:lpstr>Illustrative application: Verification of regression</vt:lpstr>
      <vt:lpstr>Illustrative application: Verification of regression</vt:lpstr>
    </vt:vector>
  </TitlesOfParts>
  <Company>American Institutes for Research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Better Transnational Access and Data Sharing to Solve Common Questions</dc:title>
  <dc:creator>JLane</dc:creator>
  <cp:lastModifiedBy>Howard, Rodney N.</cp:lastModifiedBy>
  <cp:revision>173</cp:revision>
  <dcterms:created xsi:type="dcterms:W3CDTF">2013-11-18T13:25:50Z</dcterms:created>
  <dcterms:modified xsi:type="dcterms:W3CDTF">2017-06-06T14:24:23Z</dcterms:modified>
</cp:coreProperties>
</file>