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1"/>
    <p:sldMasterId id="2147483660" r:id="rId2"/>
  </p:sldMasterIdLst>
  <p:notesMasterIdLst>
    <p:notesMasterId r:id="rId18"/>
  </p:notesMasterIdLst>
  <p:sldIdLst>
    <p:sldId id="256" r:id="rId3"/>
    <p:sldId id="272" r:id="rId4"/>
    <p:sldId id="257" r:id="rId5"/>
    <p:sldId id="273" r:id="rId6"/>
    <p:sldId id="260" r:id="rId7"/>
    <p:sldId id="274" r:id="rId8"/>
    <p:sldId id="262" r:id="rId9"/>
    <p:sldId id="275" r:id="rId10"/>
    <p:sldId id="276" r:id="rId11"/>
    <p:sldId id="277" r:id="rId12"/>
    <p:sldId id="278" r:id="rId13"/>
    <p:sldId id="279" r:id="rId14"/>
    <p:sldId id="281" r:id="rId15"/>
    <p:sldId id="28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82"/>
    <p:restoredTop sz="94664"/>
  </p:normalViewPr>
  <p:slideViewPr>
    <p:cSldViewPr snapToGrid="0" snapToObjects="1">
      <p:cViewPr varScale="1">
        <p:scale>
          <a:sx n="118" d="100"/>
          <a:sy n="11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D737E7-1831-E549-ADA8-8C66E4D90F29}" type="datetimeFigureOut">
              <a:rPr lang="en-US" smtClean="0"/>
              <a:t>6/6/2017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41368-030C-4048-AFC1-47B493F234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0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0020"/>
            <a:ext cx="10363200" cy="1470025"/>
          </a:xfrm>
        </p:spPr>
        <p:txBody>
          <a:bodyPr/>
          <a:lstStyle>
            <a:lvl1pPr algn="ctr">
              <a:defRPr>
                <a:latin typeface="Raleway Light"/>
                <a:cs typeface="Raleway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Helvetica"/>
                <a:cs typeface="Helvetica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51902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82139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65036"/>
            <a:ext cx="4945311" cy="475861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iocomplexity-PP-SectionTitle10-SDAL-BKGD-Light_2015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" y="0"/>
            <a:ext cx="12159575" cy="6858000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 Light"/>
                <a:cs typeface="Raleway Ligh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6" name="Picture 5" descr="Screen Shot 2015-12-08 at 7.04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51624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267" b="0" i="0">
                <a:latin typeface="Helvetica"/>
                <a:cs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44"/>
            <a:ext cx="10363200" cy="1470025"/>
          </a:xfrm>
        </p:spPr>
        <p:txBody>
          <a:bodyPr/>
          <a:lstStyle>
            <a:lvl1pPr algn="ctr">
              <a:defRPr>
                <a:latin typeface="Gill Sans"/>
                <a:cs typeface="Gill San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Gill Sans Light"/>
                <a:cs typeface="Gill Sans Ligh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</p:spPr>
        <p:txBody>
          <a:bodyPr/>
          <a:lstStyle>
            <a:lvl1pPr algn="ctr">
              <a:defRPr b="1">
                <a:latin typeface="Raleway Light "/>
                <a:cs typeface="Raleway Light 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Light"/>
                <a:cs typeface="Helvetica Light"/>
              </a:defRPr>
            </a:lvl1pPr>
            <a:lvl2pPr>
              <a:defRPr>
                <a:latin typeface="Helvetica Light"/>
                <a:cs typeface="Helvetica Light"/>
              </a:defRPr>
            </a:lvl2pPr>
            <a:lvl3pPr>
              <a:defRPr>
                <a:latin typeface="Helvetica Light"/>
                <a:cs typeface="Helvetica Light"/>
              </a:defRPr>
            </a:lvl3pPr>
            <a:lvl4pPr>
              <a:defRPr>
                <a:latin typeface="Helvetica Light"/>
                <a:cs typeface="Helvetica Light"/>
              </a:defRPr>
            </a:lvl4pPr>
            <a:lvl5pPr>
              <a:defRPr>
                <a:latin typeface="Helvetica Light"/>
                <a:cs typeface="Helvetica 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51624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4267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4" name="Picture 3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51624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Raleway Light "/>
                <a:cs typeface="Raleway Light 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38237"/>
            <a:ext cx="5384800" cy="4525963"/>
          </a:xfrm>
        </p:spPr>
        <p:txBody>
          <a:bodyPr/>
          <a:lstStyle>
            <a:lvl1pPr>
              <a:defRPr sz="3733">
                <a:latin typeface="Helvetica Light"/>
                <a:cs typeface="Helvetica Light"/>
              </a:defRPr>
            </a:lvl1pPr>
            <a:lvl2pPr>
              <a:defRPr sz="3200">
                <a:latin typeface="Helvetica Light"/>
                <a:cs typeface="Helvetica Light"/>
              </a:defRPr>
            </a:lvl2pPr>
            <a:lvl3pPr>
              <a:defRPr sz="2667">
                <a:latin typeface="Helvetica Light"/>
                <a:cs typeface="Helvetica Light"/>
              </a:defRPr>
            </a:lvl3pPr>
            <a:lvl4pPr>
              <a:defRPr sz="2400">
                <a:latin typeface="Helvetica Light"/>
                <a:cs typeface="Helvetica Light"/>
              </a:defRPr>
            </a:lvl4pPr>
            <a:lvl5pPr>
              <a:defRPr sz="2400">
                <a:latin typeface="Helvetica Light"/>
                <a:cs typeface="Helvetica Ligh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38237"/>
            <a:ext cx="5384800" cy="4525963"/>
          </a:xfrm>
        </p:spPr>
        <p:txBody>
          <a:bodyPr/>
          <a:lstStyle>
            <a:lvl1pPr>
              <a:defRPr sz="3733">
                <a:latin typeface="Helvetica Light"/>
                <a:cs typeface="Helvetica Light"/>
              </a:defRPr>
            </a:lvl1pPr>
            <a:lvl2pPr>
              <a:defRPr sz="3200">
                <a:latin typeface="Helvetica Light"/>
                <a:cs typeface="Helvetica Light"/>
              </a:defRPr>
            </a:lvl2pPr>
            <a:lvl3pPr>
              <a:defRPr sz="2667">
                <a:latin typeface="Helvetica Light"/>
                <a:cs typeface="Helvetica Light"/>
              </a:defRPr>
            </a:lvl3pPr>
            <a:lvl4pPr>
              <a:defRPr sz="2400">
                <a:latin typeface="Helvetica Light"/>
                <a:cs typeface="Helvetica Light"/>
              </a:defRPr>
            </a:lvl4pPr>
            <a:lvl5pPr>
              <a:defRPr sz="2400">
                <a:latin typeface="Helvetica Light"/>
                <a:cs typeface="Helvetica Light"/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5" name="Picture 4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51624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 "/>
                <a:cs typeface="Gill Sans  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7953"/>
            <a:ext cx="5386917" cy="639763"/>
          </a:xfrm>
        </p:spPr>
        <p:txBody>
          <a:bodyPr anchor="b">
            <a:noAutofit/>
          </a:bodyPr>
          <a:lstStyle>
            <a:lvl1pPr marL="0" indent="0">
              <a:buNone/>
              <a:defRPr sz="3733" b="1">
                <a:latin typeface="Gill Sans Light"/>
                <a:cs typeface="Gill Sans Ligh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7712"/>
            <a:ext cx="5386917" cy="3951288"/>
          </a:xfrm>
        </p:spPr>
        <p:txBody>
          <a:bodyPr/>
          <a:lstStyle>
            <a:lvl1pPr>
              <a:defRPr sz="3200">
                <a:latin typeface="Gill Sans Light"/>
                <a:cs typeface="Gill Sans Light"/>
              </a:defRPr>
            </a:lvl1pPr>
            <a:lvl2pPr>
              <a:defRPr sz="2667">
                <a:latin typeface="Gill Sans Light"/>
                <a:cs typeface="Gill Sans Light"/>
              </a:defRPr>
            </a:lvl2pPr>
            <a:lvl3pPr>
              <a:defRPr sz="2400">
                <a:latin typeface="Gill Sans Light"/>
                <a:cs typeface="Gill Sans Light"/>
              </a:defRPr>
            </a:lvl3pPr>
            <a:lvl4pPr>
              <a:defRPr sz="2133">
                <a:latin typeface="Gill Sans Light"/>
                <a:cs typeface="Gill Sans Light"/>
              </a:defRPr>
            </a:lvl4pPr>
            <a:lvl5pPr>
              <a:defRPr sz="2133">
                <a:latin typeface="Gill Sans Light"/>
                <a:cs typeface="Gill Sans Ligh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377953"/>
            <a:ext cx="5389033" cy="639763"/>
          </a:xfrm>
        </p:spPr>
        <p:txBody>
          <a:bodyPr anchor="b">
            <a:noAutofit/>
          </a:bodyPr>
          <a:lstStyle>
            <a:lvl1pPr marL="0" indent="0">
              <a:buNone/>
              <a:defRPr sz="3733" b="1">
                <a:latin typeface="Gill Sans Light"/>
                <a:cs typeface="Gill Sans Ligh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017712"/>
            <a:ext cx="5389033" cy="3951288"/>
          </a:xfrm>
        </p:spPr>
        <p:txBody>
          <a:bodyPr/>
          <a:lstStyle>
            <a:lvl1pPr>
              <a:defRPr sz="3200">
                <a:latin typeface="Gill Sans Light"/>
                <a:cs typeface="Gill Sans Light"/>
              </a:defRPr>
            </a:lvl1pPr>
            <a:lvl2pPr>
              <a:defRPr sz="2667">
                <a:latin typeface="Gill Sans Light"/>
                <a:cs typeface="Gill Sans Light"/>
              </a:defRPr>
            </a:lvl2pPr>
            <a:lvl3pPr>
              <a:defRPr sz="2400">
                <a:latin typeface="Gill Sans Light"/>
                <a:cs typeface="Gill Sans Light"/>
              </a:defRPr>
            </a:lvl3pPr>
            <a:lvl4pPr>
              <a:defRPr sz="2133">
                <a:latin typeface="Gill Sans Light"/>
                <a:cs typeface="Gill Sans Light"/>
              </a:defRPr>
            </a:lvl4pPr>
            <a:lvl5pPr>
              <a:defRPr sz="2133">
                <a:latin typeface="Gill Sans Light"/>
                <a:cs typeface="Gill Sans Light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Screen Shot 2015-12-08 at 7.04.00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987" y="6351624"/>
            <a:ext cx="4945311" cy="47586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41437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03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r" defTabSz="609585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Raleway Light "/>
          <a:ea typeface="+mj-ea"/>
          <a:cs typeface="Raleway Light "/>
        </a:defRPr>
      </a:lvl1pPr>
    </p:titleStyle>
    <p:bodyStyle>
      <a:lvl1pPr marL="908028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1371566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830872" indent="-30055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2444690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303734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iocomplexity-PP-SectionTitle10-SDAL-BKGD-Light_2015-1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6" y="-25400"/>
            <a:ext cx="12159575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-25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938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1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609585" rtl="0" eaLnBrk="1" latinLnBrk="0" hangingPunct="1">
        <a:spcBef>
          <a:spcPct val="0"/>
        </a:spcBef>
        <a:buNone/>
        <a:defRPr sz="4267" b="1" kern="1200">
          <a:solidFill>
            <a:schemeClr val="tx1"/>
          </a:solidFill>
          <a:latin typeface="Raleway Light"/>
          <a:ea typeface="+mj-ea"/>
          <a:cs typeface="Raleway Light"/>
        </a:defRPr>
      </a:lvl1pPr>
    </p:titleStyle>
    <p:bodyStyle>
      <a:lvl1pPr marL="908028" indent="-457189" algn="l" defTabSz="609585" rtl="0" eaLnBrk="1" latinLnBrk="0" hangingPunct="1">
        <a:spcBef>
          <a:spcPct val="20000"/>
        </a:spcBef>
        <a:buFont typeface="Arial"/>
        <a:buChar char="•"/>
        <a:defRPr sz="3733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1371566" indent="-380990" algn="l" defTabSz="609585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830872" indent="-300559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2444690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303734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50020"/>
            <a:ext cx="7059168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Repurposing Administrative Data for Statistical Purposes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32588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Aaron D. Schroeder, Ph.D.</a:t>
            </a:r>
          </a:p>
          <a:p>
            <a:r>
              <a:rPr lang="en-US" dirty="0" smtClean="0"/>
              <a:t>Senior Data Research Scientist</a:t>
            </a:r>
          </a:p>
          <a:p>
            <a:r>
              <a:rPr lang="en-US" dirty="0" smtClean="0"/>
              <a:t>Social &amp; Decision Analytics Lab</a:t>
            </a:r>
          </a:p>
          <a:p>
            <a:r>
              <a:rPr lang="en-US" dirty="0" smtClean="0"/>
              <a:t>Biocomplexity Institute of Virginia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Structure, </a:t>
            </a:r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Quality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Metadata &amp; Provenance</a:t>
            </a:r>
          </a:p>
          <a:p>
            <a:pPr algn="ctr"/>
            <a:r>
              <a:rPr lang="en-US" sz="1600" b="1" dirty="0" smtClean="0">
                <a:latin typeface="Helvetica" charset="0"/>
                <a:ea typeface="Helvetica" charset="0"/>
                <a:cs typeface="Helvetica" charset="0"/>
              </a:rPr>
              <a:t>Completeness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4277" y="1943524"/>
            <a:ext cx="6674067" cy="42541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945" tIns="41473" rIns="82945" bIns="41473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Seems straight-forward -- Nope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set of data is complete with respect to a </a:t>
            </a:r>
            <a:r>
              <a:rPr lang="en-US" i="1" dirty="0"/>
              <a:t>given purpose </a:t>
            </a:r>
            <a:r>
              <a:rPr lang="en-US" dirty="0"/>
              <a:t>if the set contains all the relevant data for that </a:t>
            </a:r>
            <a:r>
              <a:rPr lang="en-US" dirty="0" smtClean="0"/>
              <a:t>purpose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A common measure is the proportion of data that has values to the proportion that “should” have values.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Completeness is </a:t>
            </a:r>
            <a:r>
              <a:rPr lang="en-US" sz="1600" i="1" dirty="0" smtClean="0"/>
              <a:t>application-specific</a:t>
            </a:r>
            <a:endParaRPr lang="en-US" sz="1600" dirty="0" smtClean="0"/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dirty="0" smtClean="0"/>
              <a:t>Incorrect to simply measure number of missing field values in a record without considering which fields are necessary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MLS Data had MANY highly incomplete fields that were not necessary for the study at hand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 smtClean="0"/>
              <a:t>Data </a:t>
            </a:r>
            <a:r>
              <a:rPr lang="en-US" dirty="0"/>
              <a:t>that are missing can be categorized </a:t>
            </a:r>
            <a:r>
              <a:rPr lang="en-US" dirty="0" smtClean="0"/>
              <a:t>as: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record </a:t>
            </a:r>
            <a:r>
              <a:rPr lang="en-US" sz="1400" dirty="0"/>
              <a:t>fields not containing </a:t>
            </a:r>
            <a:r>
              <a:rPr lang="en-US" sz="1400" dirty="0" smtClean="0"/>
              <a:t>data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records </a:t>
            </a:r>
            <a:r>
              <a:rPr lang="en-US" sz="1400" dirty="0"/>
              <a:t>not containing necessary </a:t>
            </a:r>
            <a:r>
              <a:rPr lang="en-US" sz="1400" dirty="0" smtClean="0"/>
              <a:t>fields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sz="1400" dirty="0" smtClean="0"/>
              <a:t>datasets </a:t>
            </a:r>
            <a:r>
              <a:rPr lang="en-US" sz="1400" dirty="0"/>
              <a:t>not containing the requisite </a:t>
            </a:r>
            <a:r>
              <a:rPr lang="en-US" sz="1400" dirty="0" smtClean="0"/>
              <a:t>records</a:t>
            </a:r>
          </a:p>
        </p:txBody>
      </p:sp>
    </p:spTree>
    <p:extLst>
      <p:ext uri="{BB962C8B-B14F-4D97-AF65-F5344CB8AC3E}">
        <p14:creationId xmlns:p14="http://schemas.microsoft.com/office/powerpoint/2010/main" val="10783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Structure, </a:t>
            </a:r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Quality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Metadata &amp; Provenance</a:t>
            </a:r>
          </a:p>
          <a:p>
            <a:pPr algn="ctr"/>
            <a:r>
              <a:rPr lang="en-US" sz="1600" b="1" dirty="0" smtClean="0">
                <a:latin typeface="Helvetica" charset="0"/>
                <a:ea typeface="Helvetica" charset="0"/>
                <a:cs typeface="Helvetica" charset="0"/>
              </a:rPr>
              <a:t>Value Validity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874277" y="1943524"/>
            <a:ext cx="6674067" cy="402329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945" tIns="41473" rIns="82945" bIns="41473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Data elements with proper values have </a:t>
            </a:r>
            <a:r>
              <a:rPr lang="en-US" sz="2000" b="1" i="1" dirty="0"/>
              <a:t>value validity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The percentage of data elements whose attributes possess values within the range expected for a legitimate entry is a measure of value validity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en-US" sz="2000" dirty="0"/>
              <a:t>Checking for value validity generally comes in the form of straight-forward domain constraint rules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How many entries contain non-valid values for a non-empty text field representing gender?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i="1" dirty="0"/>
              <a:t>&lt; count gender where gender is not </a:t>
            </a:r>
            <a:r>
              <a:rPr lang="en-US" sz="1600" dirty="0"/>
              <a:t>(</a:t>
            </a:r>
            <a:r>
              <a:rPr lang="en-US" sz="1600" i="1" dirty="0"/>
              <a:t>male, female</a:t>
            </a:r>
            <a:r>
              <a:rPr lang="en-US" sz="1600" dirty="0"/>
              <a:t>) </a:t>
            </a:r>
            <a:r>
              <a:rPr lang="en-US" sz="1600" i="1" dirty="0"/>
              <a:t>&gt;</a:t>
            </a:r>
            <a:r>
              <a:rPr lang="en-US" i="1" dirty="0"/>
              <a:t> 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n-US" dirty="0"/>
              <a:t>How many entries contain non-valid values for a non-empty integer field representing age?</a:t>
            </a:r>
          </a:p>
          <a:p>
            <a:pPr marL="1200150" lvl="2" indent="-285750">
              <a:spcAft>
                <a:spcPts val="600"/>
              </a:spcAft>
              <a:buFont typeface="Arial" charset="0"/>
              <a:buChar char="•"/>
            </a:pPr>
            <a:r>
              <a:rPr lang="en-US" sz="1600" i="1" dirty="0"/>
              <a:t>&lt; count age where age is not between </a:t>
            </a:r>
            <a:r>
              <a:rPr lang="en-US" sz="1600" dirty="0"/>
              <a:t>[0</a:t>
            </a:r>
            <a:r>
              <a:rPr lang="en-US" sz="1600" i="1" dirty="0"/>
              <a:t>, </a:t>
            </a:r>
            <a:r>
              <a:rPr lang="en-US" sz="1600" dirty="0"/>
              <a:t>110] </a:t>
            </a:r>
            <a:r>
              <a:rPr lang="en-US" sz="1600" i="1" dirty="0"/>
              <a:t>&gt;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9698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83478" y="1993392"/>
            <a:ext cx="6455664" cy="4014216"/>
          </a:xfrm>
          <a:prstGeom prst="rect">
            <a:avLst/>
          </a:prstGeom>
          <a:solidFill>
            <a:schemeClr val="bg1"/>
          </a:solidFill>
          <a:effectLst>
            <a:outerShdw blurRad="50800" dist="76200" dir="2700000" algn="tl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Structure, </a:t>
            </a:r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Quality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Metadata &amp; Provenance</a:t>
            </a:r>
          </a:p>
          <a:p>
            <a:pPr algn="ctr"/>
            <a:r>
              <a:rPr lang="en-US" sz="1600" b="1" dirty="0" smtClean="0">
                <a:latin typeface="Helvetica" charset="0"/>
                <a:ea typeface="Helvetica" charset="0"/>
                <a:cs typeface="Helvetica" charset="0"/>
              </a:rPr>
              <a:t>Value Validity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8" name="Table 7"/>
          <p:cNvGraphicFramePr/>
          <p:nvPr>
            <p:extLst/>
          </p:nvPr>
        </p:nvGraphicFramePr>
        <p:xfrm>
          <a:off x="5103969" y="2472942"/>
          <a:ext cx="6214683" cy="1848614"/>
        </p:xfrm>
        <a:graphic>
          <a:graphicData uri="http://schemas.openxmlformats.org/drawingml/2006/table">
            <a:tbl>
              <a:tblPr/>
              <a:tblGrid>
                <a:gridCol w="794604"/>
                <a:gridCol w="600564"/>
                <a:gridCol w="1532890"/>
                <a:gridCol w="1361680"/>
                <a:gridCol w="940729"/>
                <a:gridCol w="984216"/>
              </a:tblGrid>
              <a:tr h="247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1" dirty="0" err="1">
                          <a:latin typeface="Arial"/>
                        </a:rPr>
                        <a:t>zip_code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1">
                          <a:latin typeface="Arial"/>
                        </a:rPr>
                        <a:t>area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1">
                          <a:latin typeface="Arial"/>
                        </a:rPr>
                        <a:t>subdivision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1">
                          <a:latin typeface="Arial"/>
                        </a:rPr>
                        <a:t>neighborhood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1">
                          <a:latin typeface="Arial"/>
                        </a:rPr>
                        <a:t>zoning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spc="-1">
                          <a:latin typeface="Arial"/>
                        </a:rPr>
                        <a:t>parcel_id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247585"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23185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JCC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Governors Land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River Reach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R-4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4511000022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0093"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23188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JCC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Wellington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RESIDENT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1330800178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70093"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23188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JCC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Powhatan Secondary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RES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3741600013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67058"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23185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JCC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 err="1">
                          <a:latin typeface="Arial"/>
                        </a:rPr>
                        <a:t>Kingsmill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 err="1">
                          <a:latin typeface="Arial"/>
                        </a:rPr>
                        <a:t>Padgetts</a:t>
                      </a:r>
                      <a:r>
                        <a:rPr lang="en-US" sz="1100" spc="-1" dirty="0">
                          <a:latin typeface="Arial"/>
                        </a:rPr>
                        <a:t> Ordinary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R 4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5041100213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270093"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23185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JCC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Pointe @ Jamestown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RES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4640600108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270093">
                <a:tc>
                  <a:txBody>
                    <a:bodyPr/>
                    <a:lstStyle/>
                    <a:p>
                      <a:pPr algn="ctr"/>
                      <a:r>
                        <a:rPr lang="en-US" sz="1100" spc="-1" dirty="0">
                          <a:latin typeface="Arial"/>
                        </a:rPr>
                        <a:t>23185</a:t>
                      </a:r>
                      <a:endParaRPr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JCC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Paddock Green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Paddock Green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spc="-1">
                          <a:latin typeface="Arial"/>
                        </a:rPr>
                        <a:t>R1</a:t>
                      </a:r>
                      <a:endParaRPr sz="110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 marL="81638" marR="81638" marT="41476" marB="41476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  <p:sp>
        <p:nvSpPr>
          <p:cNvPr id="9" name="TextShape 3"/>
          <p:cNvSpPr txBox="1"/>
          <p:nvPr/>
        </p:nvSpPr>
        <p:spPr>
          <a:xfrm>
            <a:off x="5103969" y="4440858"/>
            <a:ext cx="6214683" cy="1341590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just"/>
            <a:r>
              <a:rPr lang="en-US" sz="1400" spc="-1" dirty="0"/>
              <a:t>Comparison constraint: </a:t>
            </a:r>
            <a:r>
              <a:rPr lang="en-US" sz="1400" b="1" spc="-1" dirty="0"/>
              <a:t>zoning 2015, </a:t>
            </a:r>
            <a:r>
              <a:rPr lang="en-US" sz="1400" b="1" spc="-1" dirty="0" smtClean="0"/>
              <a:t>James City County </a:t>
            </a:r>
            <a:r>
              <a:rPr lang="en-US" sz="1400" spc="-1" dirty="0" smtClean="0"/>
              <a:t>= {A-</a:t>
            </a:r>
            <a:r>
              <a:rPr lang="en-US" sz="1400" spc="-1" dirty="0"/>
              <a:t>1</a:t>
            </a:r>
            <a:r>
              <a:rPr lang="en-US" sz="1400" spc="-1" dirty="0" smtClean="0"/>
              <a:t>, R-1, R-2, R-3, R-4, R-5, R-6, R-7, R-8, LB, B-1, M-1, M-2, RT, PUD, MU, PL, EO}</a:t>
            </a:r>
            <a:endParaRPr lang="en-US" sz="1400" spc="-1" dirty="0"/>
          </a:p>
          <a:p>
            <a:pPr marL="285750" indent="-285750" algn="just">
              <a:buFont typeface="Arial" pitchFamily="34" charset="0"/>
              <a:buChar char="•"/>
            </a:pPr>
            <a:endParaRPr lang="en-US" sz="1100" spc="-1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100" spc="-1" dirty="0" smtClean="0"/>
              <a:t>During Data Profiling issues are described, not “fixed”</a:t>
            </a:r>
            <a:endParaRPr lang="en-US" sz="11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100" spc="-1" dirty="0" smtClean="0"/>
              <a:t>The appropriate fix depends upon the needs of the research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sz="1100" spc="-1" dirty="0" smtClean="0"/>
              <a:t>It may be appropriate to simply normalize all zoning entries to the </a:t>
            </a:r>
            <a:r>
              <a:rPr lang="en-US" sz="1100" dirty="0" smtClean="0"/>
              <a:t>five major categories of zoning: Residential, Mixed Residential-Commercial, Commercial, Industrial, and Special</a:t>
            </a:r>
          </a:p>
          <a:p>
            <a:pPr algn="just"/>
            <a:endParaRPr sz="1400" dirty="0"/>
          </a:p>
        </p:txBody>
      </p:sp>
      <p:sp>
        <p:nvSpPr>
          <p:cNvPr id="10" name="Oval 9"/>
          <p:cNvSpPr/>
          <p:nvPr/>
        </p:nvSpPr>
        <p:spPr>
          <a:xfrm>
            <a:off x="9453879" y="2417577"/>
            <a:ext cx="764508" cy="1959344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 sz="1400"/>
          </a:p>
        </p:txBody>
      </p:sp>
      <p:sp>
        <p:nvSpPr>
          <p:cNvPr id="11" name="Down Arrow 10"/>
          <p:cNvSpPr/>
          <p:nvPr/>
        </p:nvSpPr>
        <p:spPr>
          <a:xfrm>
            <a:off x="9721486" y="4300744"/>
            <a:ext cx="254836" cy="20772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945" tIns="41473" rIns="82945" bIns="41473" spcCol="0" rtlCol="0" anchor="ctr"/>
          <a:lstStyle/>
          <a:p>
            <a:pPr algn="ctr"/>
            <a:endParaRPr lang="en-US" sz="1400"/>
          </a:p>
        </p:txBody>
      </p:sp>
      <p:sp>
        <p:nvSpPr>
          <p:cNvPr id="12" name="TextBox 11"/>
          <p:cNvSpPr txBox="1"/>
          <p:nvPr/>
        </p:nvSpPr>
        <p:spPr>
          <a:xfrm>
            <a:off x="6833698" y="2089597"/>
            <a:ext cx="2887788" cy="292150"/>
          </a:xfrm>
          <a:prstGeom prst="rect">
            <a:avLst/>
          </a:prstGeom>
          <a:noFill/>
        </p:spPr>
        <p:txBody>
          <a:bodyPr wrap="none" lIns="82945" tIns="41473" rIns="82945" bIns="41473" rtlCol="0">
            <a:spAutoFit/>
          </a:bodyPr>
          <a:lstStyle/>
          <a:p>
            <a:pPr algn="ctr"/>
            <a:r>
              <a:rPr lang="en-US" dirty="0" smtClean="0"/>
              <a:t>Pulled from current James City County MLS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Structure, </a:t>
            </a:r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Quality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Metadata &amp; Provenance</a:t>
            </a:r>
          </a:p>
          <a:p>
            <a:pPr algn="ctr"/>
            <a:r>
              <a:rPr lang="en-US" sz="1600" b="1" dirty="0" smtClean="0">
                <a:latin typeface="Helvetica" charset="0"/>
                <a:ea typeface="Helvetica" charset="0"/>
                <a:cs typeface="Helvetica" charset="0"/>
              </a:rPr>
              <a:t>Consistency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5099401" y="1945624"/>
            <a:ext cx="6223820" cy="40934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1600" dirty="0"/>
              <a:t>The Degree to Which Two or More Attributes Satisfy a Dependency Constraint</a:t>
            </a:r>
            <a:endParaRPr lang="en-US" sz="1600" dirty="0" smtClean="0"/>
          </a:p>
          <a:p>
            <a:pPr marL="342900" indent="-342900">
              <a:buFont typeface="Arial" charset="0"/>
              <a:buChar char="•"/>
            </a:pPr>
            <a:r>
              <a:rPr lang="en-US" sz="1600" dirty="0" smtClean="0"/>
              <a:t>Simple </a:t>
            </a:r>
            <a:r>
              <a:rPr lang="en-US" sz="1600" dirty="0"/>
              <a:t>example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Location disagreements like zip and </a:t>
            </a:r>
            <a:r>
              <a:rPr lang="en-US" sz="1400" dirty="0" smtClean="0"/>
              <a:t>state (</a:t>
            </a:r>
            <a:r>
              <a:rPr lang="en-US" sz="1400" b="1" dirty="0" smtClean="0"/>
              <a:t>Record-Level</a:t>
            </a:r>
            <a:r>
              <a:rPr lang="en-US" sz="1400" dirty="0" smtClean="0"/>
              <a:t>)</a:t>
            </a:r>
            <a:endParaRPr lang="en-US" sz="1400" dirty="0"/>
          </a:p>
          <a:p>
            <a:pPr marL="342900" indent="-342900">
              <a:buFont typeface="Arial" charset="0"/>
              <a:buChar char="•"/>
            </a:pPr>
            <a:r>
              <a:rPr lang="en-US" sz="1600" dirty="0"/>
              <a:t>More complex </a:t>
            </a:r>
            <a:r>
              <a:rPr lang="en-US" sz="1600" dirty="0" smtClean="0"/>
              <a:t>example (</a:t>
            </a:r>
            <a:r>
              <a:rPr lang="en-US" sz="1600" b="1" dirty="0" smtClean="0"/>
              <a:t>Longitudinal</a:t>
            </a:r>
            <a:r>
              <a:rPr lang="en-US" sz="1600" dirty="0" smtClean="0"/>
              <a:t>)</a:t>
            </a:r>
            <a:endParaRPr lang="en-US" sz="1600" dirty="0"/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Consistency with locally derived “truth”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VDOE Student Record, no definitive list of student demographics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400" dirty="0"/>
              <a:t>Truth must be derived from multiple observations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Student Record has multiple observations per school year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1400" dirty="0"/>
              <a:t>Query here shows disagreement on gender for some of the observations when Student Record is matched to itself</a:t>
            </a:r>
          </a:p>
          <a:p>
            <a:pPr marL="1657350" lvl="3" indent="-285750">
              <a:buFont typeface="Arial" charset="0"/>
              <a:buChar char="•"/>
            </a:pP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select count(distinct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a.internal_id</a:t>
            </a: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)</a:t>
            </a:r>
            <a:b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from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vdoe.student_record</a:t>
            </a: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a</a:t>
            </a:r>
            <a:b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join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vdoe.student_record</a:t>
            </a: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b</a:t>
            </a:r>
            <a:b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a.internal_id</a:t>
            </a: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=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b.internal_id</a:t>
            </a: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and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a.gender</a:t>
            </a:r>
            <a:r>
              <a:rPr lang="en-US" sz="1400" b="1" dirty="0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&lt;&gt; </a:t>
            </a:r>
            <a:r>
              <a:rPr lang="en-US" sz="1400" b="1" dirty="0" err="1">
                <a:solidFill>
                  <a:srgbClr val="6538DA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b.gender</a:t>
            </a:r>
            <a:endParaRPr lang="en-US" sz="1400" b="1" dirty="0">
              <a:solidFill>
                <a:srgbClr val="6538DA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marL="1657350" lvl="3" indent="-285750">
              <a:buFont typeface="Arial" charset="0"/>
              <a:buChar char="•"/>
            </a:pPr>
            <a:r>
              <a:rPr lang="en-US" sz="1400" b="1" dirty="0"/>
              <a:t>16,310 / 2,346,058 individuals have more than one value for </a:t>
            </a:r>
            <a:r>
              <a:rPr lang="en-US" sz="1400" b="1" dirty="0" smtClean="0"/>
              <a:t>gender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8354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36007" y="345932"/>
            <a:ext cx="715060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Structure, Quality, </a:t>
            </a:r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Metadata &amp; Provenance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81726" y="1617080"/>
            <a:ext cx="7059169" cy="49081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lIns="82945" tIns="41473" rIns="82945" bIns="41473" rtlCol="0">
            <a:spAutoFit/>
          </a:bodyPr>
          <a:lstStyle/>
          <a:p>
            <a:pPr marL="253604"/>
            <a:r>
              <a:rPr lang="en-US" sz="1400" b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Observation Unit </a:t>
            </a:r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Definition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Datasets </a:t>
            </a:r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(tables) without definition and/or non-meaningful/confusing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naming</a:t>
            </a: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Observation </a:t>
            </a:r>
            <a:r>
              <a:rPr lang="en-US" sz="1400" b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Unit Attributes Definition </a:t>
            </a:r>
            <a:endParaRPr lang="en-US" sz="1400" b="1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Attributes </a:t>
            </a:r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(columns) without definition and/or non-meaningful/confusing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naming</a:t>
            </a: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Semantic </a:t>
            </a:r>
            <a:r>
              <a:rPr lang="en-US" sz="1400" b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Confusion 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Attributes </a:t>
            </a:r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with the same name but different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definitions</a:t>
            </a:r>
          </a:p>
          <a:p>
            <a:pPr marL="253604"/>
            <a:r>
              <a:rPr lang="en-US" sz="105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smtClean="0">
                <a:latin typeface="Helvetica" charset="0"/>
                <a:ea typeface="Helvetica" charset="0"/>
                <a:cs typeface="Helvetica" charset="0"/>
              </a:rPr>
              <a:t> e.g</a:t>
            </a:r>
            <a:r>
              <a:rPr lang="en-US" sz="1050" dirty="0">
                <a:latin typeface="Helvetica" charset="0"/>
                <a:ea typeface="Helvetica" charset="0"/>
                <a:cs typeface="Helvetica" charset="0"/>
              </a:rPr>
              <a:t>. An attribute named “Grade” can refer to both a 'score' for a test or the </a:t>
            </a:r>
            <a:r>
              <a:rPr lang="en-US" sz="1050" dirty="0" smtClean="0">
                <a:latin typeface="Helvetica" charset="0"/>
                <a:ea typeface="Helvetica" charset="0"/>
                <a:cs typeface="Helvetica" charset="0"/>
              </a:rPr>
              <a:t>'level/year’</a:t>
            </a: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Multiple </a:t>
            </a:r>
            <a:r>
              <a:rPr lang="en-US" sz="1400" b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Attribute Names </a:t>
            </a:r>
            <a:endParaRPr lang="en-US" sz="1400" b="1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Attributes </a:t>
            </a:r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with different names but the same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definition</a:t>
            </a:r>
          </a:p>
          <a:p>
            <a:pPr marL="253604"/>
            <a:r>
              <a:rPr lang="en-US" sz="105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smtClean="0">
                <a:latin typeface="Helvetica" charset="0"/>
                <a:ea typeface="Helvetica" charset="0"/>
                <a:cs typeface="Helvetica" charset="0"/>
              </a:rPr>
              <a:t> e.g</a:t>
            </a:r>
            <a:r>
              <a:rPr lang="en-US" sz="1050" dirty="0">
                <a:latin typeface="Helvetica" charset="0"/>
                <a:ea typeface="Helvetica" charset="0"/>
                <a:cs typeface="Helvetica" charset="0"/>
              </a:rPr>
              <a:t>. Attributes name “Grade” and “Year” both referring to 'level/year' of schooling</a:t>
            </a:r>
          </a:p>
          <a:p>
            <a:pPr marL="253604"/>
            <a:r>
              <a:rPr lang="en-US" sz="1400" b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Inconsistent Attribute Formats </a:t>
            </a:r>
            <a:endParaRPr lang="en-US" sz="1400" b="1" dirty="0" smtClean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Attributes </a:t>
            </a:r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of the same type that are formatted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differently</a:t>
            </a:r>
          </a:p>
          <a:p>
            <a:pPr marL="253604"/>
            <a:r>
              <a:rPr lang="en-US" sz="105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050" dirty="0" smtClean="0">
                <a:latin typeface="Helvetica" charset="0"/>
                <a:ea typeface="Helvetica" charset="0"/>
                <a:cs typeface="Helvetica" charset="0"/>
              </a:rPr>
              <a:t> e.g</a:t>
            </a:r>
            <a:r>
              <a:rPr lang="en-US" sz="1050" dirty="0">
                <a:latin typeface="Helvetica" charset="0"/>
                <a:ea typeface="Helvetica" charset="0"/>
                <a:cs typeface="Helvetica" charset="0"/>
              </a:rPr>
              <a:t>. Most commonly an issue when dealing with dates and times</a:t>
            </a:r>
          </a:p>
          <a:p>
            <a:pPr marL="253604"/>
            <a:r>
              <a:rPr lang="en-US" sz="1400" b="1" dirty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Data Process </a:t>
            </a:r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History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Attributes </a:t>
            </a:r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collected at different locations, with different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tools</a:t>
            </a:r>
          </a:p>
          <a:p>
            <a:pPr marL="253604"/>
            <a:endParaRPr lang="en-US" sz="1200" dirty="0">
              <a:latin typeface="Helvetica" charset="0"/>
              <a:ea typeface="Helvetica" charset="0"/>
              <a:cs typeface="Helvetica" charset="0"/>
            </a:endParaRP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System of Origin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Where was this data originally collected?</a:t>
            </a: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Intermediate Storage Systems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Chain of Custody</a:t>
            </a: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Contact Information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Who can I contact with my questions?</a:t>
            </a:r>
          </a:p>
          <a:p>
            <a:pPr marL="253604"/>
            <a:r>
              <a:rPr lang="en-US" sz="1400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Transformation</a:t>
            </a:r>
          </a:p>
          <a:p>
            <a:pPr marL="253604"/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What happened to the data since collection and why?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225241" y="3810213"/>
            <a:ext cx="274320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Gill Sans Light"/>
                <a:cs typeface="Gill Sans Light"/>
              </a:rPr>
              <a:t>Getting this stuff in order is a BIG part of Data Repurposing!</a:t>
            </a:r>
            <a:endParaRPr lang="en-US" sz="2000" dirty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0334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158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Research-Enabling Standards for Integrated Administrative Data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Metadata</a:t>
            </a:r>
          </a:p>
          <a:p>
            <a:pPr lvl="1"/>
            <a:r>
              <a:rPr lang="en-US" dirty="0" smtClean="0"/>
              <a:t>Minimum: Table and Field Definitions, Field Valid Values and Definitions</a:t>
            </a:r>
          </a:p>
          <a:p>
            <a:pPr lvl="1"/>
            <a:r>
              <a:rPr lang="en-US" dirty="0" smtClean="0"/>
              <a:t>Extra: Valid Value Timing and Relationship Data</a:t>
            </a:r>
          </a:p>
          <a:p>
            <a:r>
              <a:rPr lang="en-US" dirty="0" smtClean="0"/>
              <a:t>Provenance</a:t>
            </a:r>
          </a:p>
          <a:p>
            <a:pPr lvl="1"/>
            <a:r>
              <a:rPr lang="en-US" dirty="0" smtClean="0"/>
              <a:t>Minimum: System of Origin/Collection and Contact</a:t>
            </a:r>
          </a:p>
          <a:p>
            <a:pPr lvl="1"/>
            <a:r>
              <a:rPr lang="en-US" dirty="0" smtClean="0"/>
              <a:t>Extra: Intermediate Storage Systems and Contacts</a:t>
            </a:r>
          </a:p>
          <a:p>
            <a:pPr lvl="1"/>
            <a:r>
              <a:rPr lang="en-US" dirty="0" smtClean="0"/>
              <a:t>Extra +: Transformations Used and Reasons Why</a:t>
            </a:r>
          </a:p>
          <a:p>
            <a:r>
              <a:rPr lang="en-US" dirty="0" smtClean="0"/>
              <a:t>Just starting with the Minimums will accomplish quite a bit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48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Helvetica" charset="0"/>
                <a:ea typeface="Helvetica" charset="0"/>
                <a:cs typeface="Helvetica" charset="0"/>
              </a:rPr>
              <a:t>Every Repurposing Is a New “Investigation”</a:t>
            </a:r>
            <a:endParaRPr lang="en-US" dirty="0">
              <a:latin typeface="Helvetica" charset="0"/>
              <a:ea typeface="Helvetica" charset="0"/>
              <a:cs typeface="Helvetic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Locating the Data Repurposing Discussion</a:t>
            </a:r>
          </a:p>
          <a:p>
            <a:r>
              <a:rPr lang="en-US" dirty="0" smtClean="0"/>
              <a:t>Overview of the SDAL “Investigative Process” for Repurposing Data</a:t>
            </a:r>
          </a:p>
          <a:p>
            <a:r>
              <a:rPr lang="en-US" dirty="0" smtClean="0"/>
              <a:t>Recommendations for Research-Enabling </a:t>
            </a:r>
            <a:r>
              <a:rPr lang="en-US" dirty="0"/>
              <a:t>Standards for Integrated Administrative Data Systems</a:t>
            </a:r>
            <a:r>
              <a:rPr lang="en-US" dirty="0" smtClean="0"/>
              <a:t> to Aid Future Investigations</a:t>
            </a:r>
          </a:p>
        </p:txBody>
      </p:sp>
    </p:spTree>
    <p:extLst>
      <p:ext uri="{BB962C8B-B14F-4D97-AF65-F5344CB8AC3E}">
        <p14:creationId xmlns:p14="http://schemas.microsoft.com/office/powerpoint/2010/main" val="182338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/>
          <p:cNvCxnSpPr/>
          <p:nvPr/>
        </p:nvCxnSpPr>
        <p:spPr>
          <a:xfrm flipH="1">
            <a:off x="4709160" y="2984472"/>
            <a:ext cx="1186961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392008" y="2987253"/>
            <a:ext cx="1186961" cy="0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ounded Rectangle 49"/>
          <p:cNvSpPr/>
          <p:nvPr/>
        </p:nvSpPr>
        <p:spPr>
          <a:xfrm>
            <a:off x="7259541" y="2243808"/>
            <a:ext cx="3236181" cy="2472856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2192000" cy="974725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  <a:t>Data Repurposing</a:t>
            </a:r>
            <a:br>
              <a:rPr lang="en-US" sz="3600" dirty="0" smtClean="0">
                <a:latin typeface="Helvetica" charset="0"/>
                <a:ea typeface="Helvetica" charset="0"/>
                <a:cs typeface="Helvetica" charset="0"/>
              </a:rPr>
            </a:br>
            <a:r>
              <a:rPr lang="en-US" sz="2800" dirty="0" smtClean="0">
                <a:latin typeface="Helvetica" charset="0"/>
                <a:ea typeface="Helvetica" charset="0"/>
                <a:cs typeface="Helvetica" charset="0"/>
              </a:rPr>
              <a:t>Locating the Discussion</a:t>
            </a:r>
            <a:endParaRPr lang="en-US" sz="3600" dirty="0">
              <a:latin typeface="Helvetica" charset="0"/>
              <a:ea typeface="Helvetica" charset="0"/>
              <a:cs typeface="Helvetica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6013938" y="2625467"/>
            <a:ext cx="268917" cy="723573"/>
            <a:chOff x="6013938" y="2941979"/>
            <a:chExt cx="268917" cy="723573"/>
          </a:xfrm>
        </p:grpSpPr>
        <p:sp>
          <p:nvSpPr>
            <p:cNvPr id="4" name="Smiley Face 3"/>
            <p:cNvSpPr/>
            <p:nvPr/>
          </p:nvSpPr>
          <p:spPr>
            <a:xfrm>
              <a:off x="6013938" y="2941979"/>
              <a:ext cx="268917" cy="268421"/>
            </a:xfrm>
            <a:prstGeom prst="smileyFace">
              <a:avLst/>
            </a:prstGeom>
            <a:solidFill>
              <a:srgbClr val="FFFFFF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6145536" y="3210403"/>
              <a:ext cx="0" cy="262586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6013938" y="3472989"/>
              <a:ext cx="131598" cy="1925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6145536" y="3472989"/>
              <a:ext cx="131598" cy="192563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029672" y="3303767"/>
              <a:ext cx="231727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2284" y="2830238"/>
            <a:ext cx="250415" cy="250415"/>
          </a:xfrm>
          <a:prstGeom prst="rect">
            <a:avLst/>
          </a:prstGeom>
          <a:noFill/>
        </p:spPr>
      </p:pic>
      <p:sp>
        <p:nvSpPr>
          <p:cNvPr id="51" name="Rounded Rectangle 50"/>
          <p:cNvSpPr/>
          <p:nvPr/>
        </p:nvSpPr>
        <p:spPr>
          <a:xfrm>
            <a:off x="7645548" y="2625466"/>
            <a:ext cx="1081454" cy="723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851105" y="4456503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solidFill>
                  <a:schemeClr val="accent1"/>
                </a:solidFill>
              </a:rPr>
              <a:t>?</a:t>
            </a:r>
            <a:endParaRPr lang="en-US" sz="6600" dirty="0">
              <a:solidFill>
                <a:schemeClr val="accent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flipH="1">
            <a:off x="6139806" y="3480236"/>
            <a:ext cx="5729" cy="1082972"/>
          </a:xfrm>
          <a:prstGeom prst="straightConnector1">
            <a:avLst/>
          </a:prstGeom>
          <a:ln w="412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ed Rectangle 58"/>
          <p:cNvSpPr/>
          <p:nvPr/>
        </p:nvSpPr>
        <p:spPr>
          <a:xfrm>
            <a:off x="8328112" y="3713612"/>
            <a:ext cx="1081454" cy="723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0" name="Rounded Rectangle 59"/>
          <p:cNvSpPr/>
          <p:nvPr/>
        </p:nvSpPr>
        <p:spPr>
          <a:xfrm>
            <a:off x="8979851" y="2625466"/>
            <a:ext cx="1081454" cy="723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7907192" y="23993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HIPPA</a:t>
            </a:r>
            <a:endParaRPr lang="en-US" sz="1200"/>
          </a:p>
        </p:txBody>
      </p:sp>
      <p:sp>
        <p:nvSpPr>
          <p:cNvPr id="62" name="TextBox 61"/>
          <p:cNvSpPr txBox="1"/>
          <p:nvPr/>
        </p:nvSpPr>
        <p:spPr>
          <a:xfrm>
            <a:off x="9234281" y="2399393"/>
            <a:ext cx="5725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FERPA</a:t>
            </a:r>
            <a:endParaRPr lang="en-US" sz="1200" dirty="0"/>
          </a:p>
        </p:txBody>
      </p:sp>
      <p:sp>
        <p:nvSpPr>
          <p:cNvPr id="63" name="TextBox 62"/>
          <p:cNvSpPr txBox="1"/>
          <p:nvPr/>
        </p:nvSpPr>
        <p:spPr>
          <a:xfrm>
            <a:off x="8475958" y="3480236"/>
            <a:ext cx="7864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State Law</a:t>
            </a:r>
            <a:endParaRPr lang="en-US" sz="1200" dirty="0"/>
          </a:p>
        </p:txBody>
      </p:sp>
      <p:cxnSp>
        <p:nvCxnSpPr>
          <p:cNvPr id="65" name="Elbow Connector 64"/>
          <p:cNvCxnSpPr>
            <a:stCxn id="60" idx="2"/>
            <a:endCxn id="59" idx="3"/>
          </p:cNvCxnSpPr>
          <p:nvPr/>
        </p:nvCxnSpPr>
        <p:spPr>
          <a:xfrm rot="5400000">
            <a:off x="9101892" y="3656713"/>
            <a:ext cx="726360" cy="111012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Elbow Connector 68"/>
          <p:cNvCxnSpPr>
            <a:stCxn id="51" idx="2"/>
            <a:endCxn id="59" idx="1"/>
          </p:cNvCxnSpPr>
          <p:nvPr/>
        </p:nvCxnSpPr>
        <p:spPr>
          <a:xfrm rot="16200000" flipH="1">
            <a:off x="7894013" y="3641300"/>
            <a:ext cx="726360" cy="141837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/>
          <p:cNvSpPr/>
          <p:nvPr/>
        </p:nvSpPr>
        <p:spPr>
          <a:xfrm>
            <a:off x="1820647" y="2243808"/>
            <a:ext cx="3236181" cy="2472856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8997" y="2830238"/>
            <a:ext cx="250415" cy="250415"/>
          </a:xfrm>
          <a:prstGeom prst="rect">
            <a:avLst/>
          </a:prstGeom>
          <a:noFill/>
        </p:spPr>
      </p:pic>
      <p:sp>
        <p:nvSpPr>
          <p:cNvPr id="72" name="Rounded Rectangle 71"/>
          <p:cNvSpPr/>
          <p:nvPr/>
        </p:nvSpPr>
        <p:spPr>
          <a:xfrm>
            <a:off x="2206654" y="2625466"/>
            <a:ext cx="1081454" cy="723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73" name="Rounded Rectangle 72"/>
          <p:cNvSpPr/>
          <p:nvPr/>
        </p:nvSpPr>
        <p:spPr>
          <a:xfrm>
            <a:off x="2889218" y="3713612"/>
            <a:ext cx="1081454" cy="723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74" name="Rounded Rectangle 73"/>
          <p:cNvSpPr/>
          <p:nvPr/>
        </p:nvSpPr>
        <p:spPr>
          <a:xfrm>
            <a:off x="3540957" y="2625466"/>
            <a:ext cx="1081454" cy="72357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Dataset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2468298" y="2399393"/>
            <a:ext cx="5581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HIPPA</a:t>
            </a:r>
            <a:endParaRPr lang="en-US" sz="1200"/>
          </a:p>
        </p:txBody>
      </p:sp>
      <p:sp>
        <p:nvSpPr>
          <p:cNvPr id="76" name="TextBox 75"/>
          <p:cNvSpPr txBox="1"/>
          <p:nvPr/>
        </p:nvSpPr>
        <p:spPr>
          <a:xfrm>
            <a:off x="3806612" y="2398475"/>
            <a:ext cx="582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DFARS</a:t>
            </a:r>
            <a:endParaRPr lang="en-US" sz="1200" dirty="0"/>
          </a:p>
        </p:txBody>
      </p:sp>
      <p:sp>
        <p:nvSpPr>
          <p:cNvPr id="77" name="TextBox 76"/>
          <p:cNvSpPr txBox="1"/>
          <p:nvPr/>
        </p:nvSpPr>
        <p:spPr>
          <a:xfrm>
            <a:off x="3133610" y="3480236"/>
            <a:ext cx="5854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FISMA</a:t>
            </a:r>
            <a:endParaRPr lang="en-US" sz="1200" dirty="0"/>
          </a:p>
        </p:txBody>
      </p:sp>
      <p:cxnSp>
        <p:nvCxnSpPr>
          <p:cNvPr id="78" name="Elbow Connector 77"/>
          <p:cNvCxnSpPr/>
          <p:nvPr/>
        </p:nvCxnSpPr>
        <p:spPr>
          <a:xfrm rot="5400000">
            <a:off x="3662998" y="3656713"/>
            <a:ext cx="726360" cy="111012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Elbow Connector 78"/>
          <p:cNvCxnSpPr/>
          <p:nvPr/>
        </p:nvCxnSpPr>
        <p:spPr>
          <a:xfrm rot="16200000" flipH="1">
            <a:off x="2455119" y="3641300"/>
            <a:ext cx="726360" cy="141837"/>
          </a:xfrm>
          <a:prstGeom prst="bentConnector2">
            <a:avLst/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4966441" y="5301681"/>
            <a:ext cx="229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6"/>
                </a:solidFill>
              </a:rPr>
              <a:t>Specific Question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85" name="Elbow Connector 84"/>
          <p:cNvCxnSpPr>
            <a:stCxn id="76" idx="0"/>
            <a:endCxn id="61" idx="0"/>
          </p:cNvCxnSpPr>
          <p:nvPr/>
        </p:nvCxnSpPr>
        <p:spPr>
          <a:xfrm rot="16200000" flipH="1">
            <a:off x="6141697" y="354816"/>
            <a:ext cx="918" cy="4088237"/>
          </a:xfrm>
          <a:prstGeom prst="bentConnector3">
            <a:avLst>
              <a:gd name="adj1" fmla="val -38310784"/>
            </a:avLst>
          </a:prstGeom>
          <a:ln w="254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/>
          <p:cNvSpPr txBox="1"/>
          <p:nvPr/>
        </p:nvSpPr>
        <p:spPr>
          <a:xfrm rot="16200000">
            <a:off x="4599997" y="3937991"/>
            <a:ext cx="2063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Data Repurposing</a:t>
            </a:r>
          </a:p>
          <a:p>
            <a:r>
              <a:rPr lang="en-US" sz="1400" b="1" dirty="0" smtClean="0">
                <a:solidFill>
                  <a:schemeClr val="accent6"/>
                </a:solidFill>
              </a:rPr>
              <a:t>Determining Data Fitness</a:t>
            </a:r>
            <a:endParaRPr lang="en-US" sz="1400" b="1" dirty="0">
              <a:solidFill>
                <a:schemeClr val="accent6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783586" y="1418853"/>
            <a:ext cx="3362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7030A0"/>
                </a:solidFill>
              </a:rPr>
              <a:t>Secure/Privacy-Protecting Linkage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94" name="Elbow Connector 93"/>
          <p:cNvCxnSpPr/>
          <p:nvPr/>
        </p:nvCxnSpPr>
        <p:spPr>
          <a:xfrm rot="10800000" flipV="1">
            <a:off x="7710854" y="1621102"/>
            <a:ext cx="72732" cy="419493"/>
          </a:xfrm>
          <a:prstGeom prst="bentConnector2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/>
          <p:nvPr/>
        </p:nvCxnSpPr>
        <p:spPr>
          <a:xfrm flipH="1">
            <a:off x="9533929" y="1621103"/>
            <a:ext cx="1612629" cy="2091115"/>
          </a:xfrm>
          <a:prstGeom prst="bentConnector4">
            <a:avLst>
              <a:gd name="adj1" fmla="val -14176"/>
              <a:gd name="adj2" fmla="val 99825"/>
            </a:avLst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4966440" y="2124277"/>
            <a:ext cx="2346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Distortion/Perturbation, Synthetic,</a:t>
            </a:r>
          </a:p>
          <a:p>
            <a:pPr algn="ctr"/>
            <a:r>
              <a:rPr lang="en-US" sz="1200" dirty="0" smtClean="0">
                <a:solidFill>
                  <a:srgbClr val="FF0000"/>
                </a:solidFill>
              </a:rPr>
              <a:t>PUMS, SCIF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05" name="Straight Arrow Connector 104"/>
          <p:cNvCxnSpPr/>
          <p:nvPr/>
        </p:nvCxnSpPr>
        <p:spPr>
          <a:xfrm>
            <a:off x="5458035" y="2398475"/>
            <a:ext cx="0" cy="53187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6876527" y="2385929"/>
            <a:ext cx="0" cy="55697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10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6547" y="2740609"/>
            <a:ext cx="530965" cy="530965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5951565" y="3221940"/>
            <a:ext cx="388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smtClean="0"/>
              <a:t>IDS</a:t>
            </a:r>
            <a:endParaRPr lang="en-US" sz="1200"/>
          </a:p>
        </p:txBody>
      </p:sp>
      <p:sp>
        <p:nvSpPr>
          <p:cNvPr id="112" name="TextBox 111"/>
          <p:cNvSpPr txBox="1"/>
          <p:nvPr/>
        </p:nvSpPr>
        <p:spPr>
          <a:xfrm>
            <a:off x="4248799" y="5978214"/>
            <a:ext cx="3728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DATA GOVERNANCE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Block Arc 112"/>
          <p:cNvSpPr/>
          <p:nvPr/>
        </p:nvSpPr>
        <p:spPr>
          <a:xfrm rot="10800000">
            <a:off x="2538835" y="5136101"/>
            <a:ext cx="7219122" cy="832104"/>
          </a:xfrm>
          <a:prstGeom prst="blockArc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29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6" grpId="0"/>
      <p:bldP spid="59" grpId="0" animBg="1"/>
      <p:bldP spid="60" grpId="0" animBg="1"/>
      <p:bldP spid="61" grpId="0"/>
      <p:bldP spid="62" grpId="0"/>
      <p:bldP spid="63" grpId="0"/>
      <p:bldP spid="70" grpId="0" animBg="1"/>
      <p:bldP spid="72" grpId="0" animBg="1"/>
      <p:bldP spid="73" grpId="0" animBg="1"/>
      <p:bldP spid="74" grpId="0" animBg="1"/>
      <p:bldP spid="75" grpId="0"/>
      <p:bldP spid="76" grpId="0"/>
      <p:bldP spid="77" grpId="0"/>
      <p:bldP spid="83" grpId="0"/>
      <p:bldP spid="91" grpId="0"/>
      <p:bldP spid="92" grpId="0"/>
      <p:bldP spid="101" grpId="0"/>
      <p:bldP spid="111" grpId="0"/>
      <p:bldP spid="112" grpId="1"/>
      <p:bldP spid="1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76" y="178019"/>
            <a:ext cx="5157216" cy="6679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07608" y="365760"/>
            <a:ext cx="5696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Raleway" charset="0"/>
                <a:ea typeface="Raleway" charset="0"/>
                <a:cs typeface="Raleway" charset="0"/>
              </a:rPr>
              <a:t>SDAL</a:t>
            </a:r>
          </a:p>
          <a:p>
            <a:pPr algn="ctr"/>
            <a:r>
              <a:rPr lang="en-US" sz="2800" dirty="0" smtClean="0">
                <a:latin typeface="Raleway" charset="0"/>
                <a:ea typeface="Raleway" charset="0"/>
                <a:cs typeface="Raleway" charset="0"/>
              </a:rPr>
              <a:t>Data Science Processes &amp; Platforms</a:t>
            </a:r>
          </a:p>
          <a:p>
            <a:pPr algn="ctr"/>
            <a:r>
              <a:rPr lang="en-US" sz="2800" dirty="0" smtClean="0">
                <a:latin typeface="Raleway" charset="0"/>
                <a:ea typeface="Raleway" charset="0"/>
                <a:cs typeface="Raleway" charset="0"/>
              </a:rPr>
              <a:t>for Evidence-Based Policy</a:t>
            </a:r>
          </a:p>
        </p:txBody>
      </p:sp>
      <p:sp>
        <p:nvSpPr>
          <p:cNvPr id="4" name="Oval 3"/>
          <p:cNvSpPr/>
          <p:nvPr/>
        </p:nvSpPr>
        <p:spPr>
          <a:xfrm>
            <a:off x="841248" y="3419856"/>
            <a:ext cx="3886200" cy="2752344"/>
          </a:xfrm>
          <a:prstGeom prst="ellipse">
            <a:avLst/>
          </a:prstGeom>
          <a:noFill/>
          <a:ln w="41275">
            <a:solidFill>
              <a:schemeClr val="accent6">
                <a:lumMod val="50000"/>
              </a:schemeClr>
            </a:solidFill>
          </a:ln>
          <a:effectLst>
            <a:outerShdw blurRad="50800" dist="254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176772" y="2404872"/>
            <a:ext cx="53583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Data Analytics Process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b="1" dirty="0" smtClean="0">
                <a:latin typeface="Gill Sans Light"/>
                <a:cs typeface="Gill Sans Light"/>
              </a:rPr>
              <a:t>Data Fitness Analysis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Data Analysis &amp; Hypothesis Testing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Creation of Community Data Tools</a:t>
            </a:r>
            <a:endParaRPr lang="en-US" sz="2400" dirty="0">
              <a:latin typeface="Gill Sans Light"/>
              <a:cs typeface="Gill Sans Light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 smtClean="0">
              <a:latin typeface="Gill Sans Light"/>
              <a:cs typeface="Gill Sans Light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Data Fitness Analysis</a:t>
            </a:r>
            <a:endParaRPr lang="en-US" sz="2000" b="1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b="1" dirty="0" smtClean="0">
                <a:latin typeface="Gill Sans Light"/>
                <a:cs typeface="Gill Sans Light"/>
              </a:rPr>
              <a:t>Profiling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Preparation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Linkage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latin typeface="Gill Sans Light"/>
                <a:cs typeface="Gill Sans Light"/>
              </a:rPr>
              <a:t>Exploration &amp; Assessment</a:t>
            </a:r>
          </a:p>
          <a:p>
            <a:pPr marL="800100" lvl="1" indent="-342900">
              <a:buFont typeface="Arial" charset="0"/>
              <a:buChar char="•"/>
            </a:pPr>
            <a:endParaRPr lang="en-US" sz="2400" dirty="0">
              <a:latin typeface="Gill Sans Light"/>
              <a:cs typeface="Gill Sans Light"/>
            </a:endParaRPr>
          </a:p>
        </p:txBody>
      </p:sp>
      <p:cxnSp>
        <p:nvCxnSpPr>
          <p:cNvPr id="7" name="Straight Connector 6"/>
          <p:cNvCxnSpPr>
            <a:stCxn id="4" idx="6"/>
          </p:cNvCxnSpPr>
          <p:nvPr/>
        </p:nvCxnSpPr>
        <p:spPr>
          <a:xfrm flipV="1">
            <a:off x="4727448" y="3291840"/>
            <a:ext cx="1517904" cy="1504188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83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36007" y="345932"/>
            <a:ext cx="7168897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b="1" dirty="0" smtClean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Structure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Quality, Metadata &amp; Provenance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36006" y="1710122"/>
            <a:ext cx="7168897" cy="452431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38138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Missing Variables </a:t>
            </a:r>
            <a:endParaRPr lang="en-US" b="1" dirty="0">
              <a:solidFill>
                <a:schemeClr val="accent1"/>
              </a:solidFill>
            </a:endParaRPr>
          </a:p>
          <a:p>
            <a:pPr marL="338138" indent="0">
              <a:buNone/>
            </a:pPr>
            <a:r>
              <a:rPr lang="en-US" sz="1600" dirty="0" smtClean="0"/>
              <a:t>values in column headers instead of variable names</a:t>
            </a:r>
          </a:p>
          <a:p>
            <a:pPr lvl="1"/>
            <a:r>
              <a:rPr lang="en-US" sz="1200" dirty="0" smtClean="0"/>
              <a:t>e.g. Value-ranges being used as column headers (0-9|10-19|20-29|…)</a:t>
            </a:r>
          </a:p>
          <a:p>
            <a:pPr marL="338138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Combined Variables </a:t>
            </a:r>
            <a:endParaRPr lang="en-US" b="1" dirty="0">
              <a:solidFill>
                <a:schemeClr val="accent1"/>
              </a:solidFill>
            </a:endParaRPr>
          </a:p>
          <a:p>
            <a:pPr marL="338138" indent="0">
              <a:buNone/>
            </a:pPr>
            <a:r>
              <a:rPr lang="en-US" sz="1600" dirty="0" smtClean="0"/>
              <a:t>more than one variable represented in a attribute (column) value</a:t>
            </a:r>
          </a:p>
          <a:p>
            <a:pPr lvl="1"/>
            <a:r>
              <a:rPr lang="en-US" sz="1200" dirty="0" smtClean="0"/>
              <a:t>e.g. An attribute combining gender and age (m25, f32,...)</a:t>
            </a:r>
          </a:p>
          <a:p>
            <a:pPr marL="338138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Multiple Observation Directions </a:t>
            </a:r>
            <a:endParaRPr lang="en-US" b="1" dirty="0">
              <a:solidFill>
                <a:schemeClr val="accent1"/>
              </a:solidFill>
            </a:endParaRPr>
          </a:p>
          <a:p>
            <a:pPr marL="338138" indent="0">
              <a:buNone/>
            </a:pPr>
            <a:r>
              <a:rPr lang="en-US" sz="1600" dirty="0" smtClean="0"/>
              <a:t>variables in both columns and rows</a:t>
            </a:r>
          </a:p>
          <a:p>
            <a:pPr lvl="1"/>
            <a:r>
              <a:rPr lang="en-US" sz="1200" dirty="0" smtClean="0"/>
              <a:t>e.g. A dataset with an element(column) for each day of the month (horizontal) and an element(column) for 'month' (vertical)</a:t>
            </a:r>
          </a:p>
          <a:p>
            <a:pPr lvl="1"/>
            <a:r>
              <a:rPr lang="en-US" sz="1200" dirty="0" smtClean="0"/>
              <a:t>note. the messiest and can be dealt with multiple ways according to the needs of the specific analysis</a:t>
            </a:r>
          </a:p>
          <a:p>
            <a:pPr marL="338138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Combined Observation Unit Types </a:t>
            </a:r>
            <a:endParaRPr lang="en-US" b="1" dirty="0">
              <a:solidFill>
                <a:schemeClr val="accent1"/>
              </a:solidFill>
            </a:endParaRPr>
          </a:p>
          <a:p>
            <a:pPr marL="338138" indent="0">
              <a:buNone/>
            </a:pPr>
            <a:r>
              <a:rPr lang="en-US" sz="1600" dirty="0" smtClean="0"/>
              <a:t>more than one observation unit type per table</a:t>
            </a:r>
          </a:p>
          <a:p>
            <a:pPr lvl="1"/>
            <a:r>
              <a:rPr lang="en-US" sz="1200" dirty="0" smtClean="0"/>
              <a:t>e.g. A table containing both individual demographic data and a periodic measurement like weekly attendance where demographic data and weekly attendance are separate observational units and need to be in separate datasets.</a:t>
            </a:r>
          </a:p>
          <a:p>
            <a:pPr marL="338138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Divided Observation Unit Type </a:t>
            </a:r>
            <a:endParaRPr lang="en-US" b="1" dirty="0">
              <a:solidFill>
                <a:schemeClr val="accent1"/>
              </a:solidFill>
            </a:endParaRPr>
          </a:p>
          <a:p>
            <a:pPr marL="338138" indent="0">
              <a:buNone/>
            </a:pPr>
            <a:r>
              <a:rPr lang="en-US" sz="1600" dirty="0" smtClean="0"/>
              <a:t>observation unit type is split among multiple tables</a:t>
            </a:r>
          </a:p>
          <a:p>
            <a:pPr lvl="1"/>
            <a:r>
              <a:rPr lang="en-US" sz="1200" dirty="0" smtClean="0"/>
              <a:t>e.g. Individual demographic information split among several datasets; for example, separate tables for gender, ethnicity, and surname.</a:t>
            </a:r>
          </a:p>
        </p:txBody>
      </p:sp>
    </p:spTree>
    <p:extLst>
      <p:ext uri="{BB962C8B-B14F-4D97-AF65-F5344CB8AC3E}">
        <p14:creationId xmlns:p14="http://schemas.microsoft.com/office/powerpoint/2010/main" val="20277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3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b="1" dirty="0" smtClean="0">
                <a:solidFill>
                  <a:schemeClr val="accent3"/>
                </a:solidFill>
                <a:latin typeface="Helvetica" charset="0"/>
                <a:ea typeface="Helvetica" charset="0"/>
                <a:cs typeface="Helvetica" charset="0"/>
              </a:rPr>
              <a:t>Structure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Quality, Metadata &amp; Provenance</a:t>
            </a:r>
          </a:p>
          <a:p>
            <a:pPr algn="ctr"/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Combined Observation Unit Types</a:t>
            </a:r>
            <a:endParaRPr lang="en-US" sz="16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graphicFrame>
        <p:nvGraphicFramePr>
          <p:cNvPr id="9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6831065"/>
              </p:ext>
            </p:extLst>
          </p:nvPr>
        </p:nvGraphicFramePr>
        <p:xfrm>
          <a:off x="4767335" y="2349617"/>
          <a:ext cx="6887951" cy="3245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41"/>
                <a:gridCol w="668860"/>
                <a:gridCol w="495743"/>
                <a:gridCol w="684598"/>
                <a:gridCol w="692467"/>
                <a:gridCol w="716076"/>
                <a:gridCol w="684598"/>
                <a:gridCol w="653122"/>
                <a:gridCol w="681976"/>
                <a:gridCol w="765911"/>
                <a:gridCol w="702959"/>
              </a:tblGrid>
              <a:tr h="2133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effectLst/>
                        </a:rPr>
                        <a:t>List Number</a:t>
                      </a:r>
                      <a:endParaRPr lang="en-US" sz="7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Agency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Agency Phone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Agency Email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Listing Agent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Listing Agent Phone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Listing Agent Email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Co-Listing Agent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Property Type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Card Format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Book Section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 Agency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 Agency Phone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 Agency Email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Selling Agent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 Agent Phone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 Agent Email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Co-Selling Agent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End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book_sec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Listing Date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Sold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Under Cont.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Fall-thru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Status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Status Change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Withdraw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Cancel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Contingent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Cont. Remarks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Orig. List Price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Price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Sold Price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high_price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Low Price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assessed_val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Partial Tax Assmnt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financing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Area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Relocation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St. #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box_nbr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St. Dir.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Street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Address 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streetdirsuffix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Street Suffix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carrier_route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City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county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country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Zip Code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geo_county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Taxes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geo_lat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geo_lon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Est. Fin. SqFt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sqft1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sqft2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sqft3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sqft4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Year Built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2+ Bdroms on 1st Flr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Realtor.com Type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lot_size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 Acres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Condo Level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sell_broker_comm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Variable Commission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stories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 Rooms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 Bedrooms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total_bath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Baths - Full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Baths - Half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baths_3_4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Garage Type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garage_stall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Water Frontage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79570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Zoning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taxes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Tax Year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Subdivision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Public Remarks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Agent Remarks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effectLst/>
                        </a:rPr>
                        <a:t>Parcel ID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Legal Description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Directions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Foreclosure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Owner Phone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Owner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Neighborhood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mod_timestamp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Ltd Service Agent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Occupied By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Owner/Agent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Mster Bdrm 1st Floor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SqFt Source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Listing Type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# Stories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# Fireplaces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Golf Frontage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IDX Y/N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Supplement Attached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Seller Concession(s)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Special Assmnts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Type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Rollback Taxes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userdefined16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SellingBroker Incent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Ownership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Describe Concession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How Sold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Selling Broker Comp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userdefined22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Assessed Value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Est.Unfinished Sq Ft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Tax Rate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Garage Bays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userdefined27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userdefined28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userdefined29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Est. Closing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Lot Description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Short/CompromiseSale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userdefined39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userdefined40</a:t>
                      </a:r>
                      <a:endParaRPr lang="en-US" sz="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userdefined47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userdefined48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userdefined49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userdefined50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userdefined51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userdefined52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userdefined53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userdefined54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userdefined55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userdefined56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13396"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Photo URL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Days on Market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Rooms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Features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409" marR="9409" marT="9409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767335" y="5742584"/>
            <a:ext cx="6887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1000" dirty="0" smtClean="0">
                <a:latin typeface="Arial Narrow"/>
                <a:cs typeface="Arial Narrow"/>
              </a:rPr>
              <a:t>This is a single record with 128 fields all keyed to the variable “List Number”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1000" dirty="0" smtClean="0">
                <a:latin typeface="Arial Narrow"/>
                <a:cs typeface="Arial Narrow"/>
              </a:rPr>
              <a:t>Structured this way, it is not possible to analyze property changes over time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1000" dirty="0" smtClean="0">
                <a:latin typeface="Arial Narrow"/>
                <a:cs typeface="Arial Narrow"/>
              </a:rPr>
              <a:t>Pulling out a definitive list of unique properties using “Parcel ID” seems like a possibility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1000" dirty="0" smtClean="0">
                <a:latin typeface="Arial Narrow"/>
                <a:cs typeface="Arial Narrow"/>
              </a:rPr>
              <a:t>However, “Parcel ID” is left blank in over 7% of entries – extra work required – perhaps including address, but address is not standardized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79384" y="1863302"/>
            <a:ext cx="5863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Current Structure of Williamsburg MLS Data</a:t>
            </a:r>
          </a:p>
        </p:txBody>
      </p:sp>
    </p:spTree>
    <p:extLst>
      <p:ext uri="{BB962C8B-B14F-4D97-AF65-F5344CB8AC3E}">
        <p14:creationId xmlns:p14="http://schemas.microsoft.com/office/powerpoint/2010/main" val="55574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70448" y="2505456"/>
            <a:ext cx="5330952" cy="3886200"/>
            <a:chOff x="1804946" y="1921822"/>
            <a:chExt cx="5503628" cy="4349363"/>
          </a:xfrm>
        </p:grpSpPr>
        <p:sp>
          <p:nvSpPr>
            <p:cNvPr id="12" name="Rectangle 11"/>
            <p:cNvSpPr/>
            <p:nvPr/>
          </p:nvSpPr>
          <p:spPr>
            <a:xfrm>
              <a:off x="1804946" y="3177465"/>
              <a:ext cx="1836751" cy="1852654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B4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Property ID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&amp; </a:t>
              </a:r>
            </a:p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Location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71823" y="1921822"/>
              <a:ext cx="1836751" cy="1342445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B4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Property Characteristics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471823" y="3432570"/>
              <a:ext cx="1836751" cy="1342445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B4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Property Sales Information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71823" y="4928740"/>
              <a:ext cx="1836751" cy="1342445"/>
            </a:xfrm>
            <a:prstGeom prst="rect">
              <a:avLst/>
            </a:prstGeom>
            <a:solidFill>
              <a:srgbClr val="FFFFFF"/>
            </a:solidFill>
            <a:ln w="38100" cmpd="sng">
              <a:solidFill>
                <a:srgbClr val="00B4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Property Tax Information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>
              <a:stCxn id="13" idx="3"/>
            </p:cNvCxnSpPr>
            <p:nvPr/>
          </p:nvCxnSpPr>
          <p:spPr>
            <a:xfrm flipV="1">
              <a:off x="3641697" y="2593044"/>
              <a:ext cx="1830126" cy="1510748"/>
            </a:xfrm>
            <a:prstGeom prst="line">
              <a:avLst/>
            </a:prstGeom>
            <a:ln w="38100" cmpd="sng">
              <a:solidFill>
                <a:srgbClr val="00B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endCxn id="17" idx="1"/>
            </p:cNvCxnSpPr>
            <p:nvPr/>
          </p:nvCxnSpPr>
          <p:spPr>
            <a:xfrm>
              <a:off x="3641697" y="4103792"/>
              <a:ext cx="1830126" cy="1"/>
            </a:xfrm>
            <a:prstGeom prst="line">
              <a:avLst/>
            </a:prstGeom>
            <a:ln w="38100" cmpd="sng">
              <a:solidFill>
                <a:srgbClr val="00B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5" idx="1"/>
              <a:endCxn id="12" idx="3"/>
            </p:cNvCxnSpPr>
            <p:nvPr/>
          </p:nvCxnSpPr>
          <p:spPr>
            <a:xfrm flipH="1" flipV="1">
              <a:off x="3641698" y="4103792"/>
              <a:ext cx="1830125" cy="1496170"/>
            </a:xfrm>
            <a:prstGeom prst="line">
              <a:avLst/>
            </a:prstGeom>
            <a:ln w="38100" cmpd="sng">
              <a:solidFill>
                <a:srgbClr val="00B4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588335" y="3697564"/>
              <a:ext cx="353250" cy="4425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b="1" dirty="0" smtClean="0">
                  <a:latin typeface="Arial Narrow"/>
                  <a:cs typeface="Arial Narrow"/>
                </a:rPr>
                <a:t>1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087730" y="2218433"/>
              <a:ext cx="326666" cy="62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∞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087730" y="3667084"/>
              <a:ext cx="326666" cy="62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∞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087730" y="5352573"/>
              <a:ext cx="326666" cy="624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 Narrow"/>
                  <a:cs typeface="Arial Narrow"/>
                </a:rPr>
                <a:t>∞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01947" y="2056516"/>
            <a:ext cx="44187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Arial Narrow"/>
                <a:cs typeface="Arial Narrow"/>
              </a:rPr>
              <a:t>Ideal Restructuring </a:t>
            </a:r>
            <a:r>
              <a:rPr lang="en-US" sz="1600" smtClean="0">
                <a:latin typeface="Arial Narrow"/>
                <a:cs typeface="Arial Narrow"/>
              </a:rPr>
              <a:t>of MLS </a:t>
            </a:r>
            <a:r>
              <a:rPr lang="en-US" sz="1600" dirty="0" smtClean="0">
                <a:latin typeface="Arial Narrow"/>
                <a:cs typeface="Arial Narrow"/>
              </a:rPr>
              <a:t>Data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Structure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Quality, Metadata &amp; Provenance</a:t>
            </a:r>
          </a:p>
          <a:p>
            <a:pPr algn="ctr"/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Combined Observation Unit Types</a:t>
            </a:r>
            <a:endParaRPr lang="en-US" sz="16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136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36007" y="345932"/>
            <a:ext cx="715060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Structure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Quality, Metadata &amp; Provenance</a:t>
            </a:r>
          </a:p>
          <a:p>
            <a:pPr algn="ctr"/>
            <a:r>
              <a:rPr lang="en-US" sz="1600" b="1" dirty="0" smtClean="0">
                <a:latin typeface="Helvetica" charset="0"/>
                <a:ea typeface="Helvetica" charset="0"/>
                <a:cs typeface="Helvetica" charset="0"/>
              </a:rPr>
              <a:t>Divided Observation </a:t>
            </a:r>
            <a:r>
              <a:rPr lang="en-US" sz="1600" b="1" dirty="0">
                <a:latin typeface="Helvetica" charset="0"/>
                <a:ea typeface="Helvetica" charset="0"/>
                <a:cs typeface="Helvetica" charset="0"/>
              </a:rPr>
              <a:t>Unit Types</a:t>
            </a:r>
            <a:endParaRPr lang="en-US" sz="1600" b="1" dirty="0" smtClean="0">
              <a:latin typeface="Helvetica" charset="0"/>
              <a:ea typeface="Helvetica" charset="0"/>
              <a:cs typeface="Helvetica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6613738" y="2192793"/>
            <a:ext cx="3195145" cy="360098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1200" dirty="0"/>
              <a:t>gender1	      id	    gender2</a:t>
            </a:r>
          </a:p>
          <a:p>
            <a:r>
              <a:rPr lang="en-US" sz="1200" dirty="0"/>
              <a:t>F	43XXX13	M</a:t>
            </a:r>
          </a:p>
          <a:p>
            <a:r>
              <a:rPr lang="en-US" sz="1200" dirty="0"/>
              <a:t>F	43XXX14	M</a:t>
            </a:r>
          </a:p>
          <a:p>
            <a:r>
              <a:rPr lang="en-US" sz="1200" dirty="0"/>
              <a:t>M	76XXX46	F</a:t>
            </a:r>
          </a:p>
          <a:p>
            <a:r>
              <a:rPr lang="en-US" sz="1200" dirty="0"/>
              <a:t>F	74XXX98	M</a:t>
            </a:r>
          </a:p>
          <a:p>
            <a:r>
              <a:rPr lang="en-US" sz="1200" dirty="0"/>
              <a:t>F	76XXX23	M</a:t>
            </a:r>
          </a:p>
          <a:p>
            <a:r>
              <a:rPr lang="en-US" sz="1200" dirty="0"/>
              <a:t>F	77XXX40	M</a:t>
            </a:r>
          </a:p>
          <a:p>
            <a:r>
              <a:rPr lang="en-US" sz="1200" dirty="0"/>
              <a:t>M	74XXX98	F</a:t>
            </a:r>
          </a:p>
          <a:p>
            <a:r>
              <a:rPr lang="en-US" sz="1200" dirty="0"/>
              <a:t>M	78XXX73	F</a:t>
            </a:r>
          </a:p>
          <a:p>
            <a:r>
              <a:rPr lang="en-US" sz="1200" dirty="0"/>
              <a:t>F	78XXX74	M</a:t>
            </a:r>
          </a:p>
          <a:p>
            <a:r>
              <a:rPr lang="en-US" sz="1200" dirty="0"/>
              <a:t>M	77XXX84	F</a:t>
            </a:r>
          </a:p>
          <a:p>
            <a:r>
              <a:rPr lang="en-US" sz="1200" dirty="0"/>
              <a:t>F	79XXX87	M</a:t>
            </a:r>
          </a:p>
          <a:p>
            <a:r>
              <a:rPr lang="en-US" sz="1200" dirty="0"/>
              <a:t>M	71XXX95	F</a:t>
            </a:r>
          </a:p>
          <a:p>
            <a:r>
              <a:rPr lang="en-US" sz="1200" dirty="0"/>
              <a:t>M	21XXX96	F</a:t>
            </a:r>
          </a:p>
          <a:p>
            <a:r>
              <a:rPr lang="en-US" sz="1200" dirty="0"/>
              <a:t>M	71XXX54	F</a:t>
            </a:r>
          </a:p>
          <a:p>
            <a:r>
              <a:rPr lang="en-US" sz="1200" dirty="0"/>
              <a:t>F	71XXX55	M</a:t>
            </a:r>
          </a:p>
          <a:p>
            <a:r>
              <a:rPr lang="en-US" sz="1200" dirty="0"/>
              <a:t>F	77XXX86	M</a:t>
            </a:r>
          </a:p>
          <a:p>
            <a:r>
              <a:rPr lang="en-US" sz="1200" dirty="0"/>
              <a:t>F	80XXX24	M</a:t>
            </a:r>
          </a:p>
          <a:p>
            <a:r>
              <a:rPr lang="en-US" sz="1200" dirty="0"/>
              <a:t>M	76XXX79	F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8200" y="3239234"/>
            <a:ext cx="4571889" cy="2554545"/>
          </a:xfrm>
          <a:prstGeom prst="rect">
            <a:avLst/>
          </a:prstGeom>
          <a:solidFill>
            <a:srgbClr val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 Narrow"/>
                <a:cs typeface="Arial Narrow"/>
              </a:rPr>
              <a:t>NC Student Data</a:t>
            </a:r>
          </a:p>
          <a:p>
            <a:pPr algn="ctr"/>
            <a:r>
              <a:rPr lang="en-US" sz="2000" dirty="0">
                <a:latin typeface="Arial Narrow"/>
                <a:cs typeface="Arial Narrow"/>
              </a:rPr>
              <a:t>Demographics Recorded in Multiple </a:t>
            </a:r>
            <a:r>
              <a:rPr lang="en-US" sz="2000" dirty="0" smtClean="0">
                <a:latin typeface="Arial Narrow"/>
                <a:cs typeface="Arial Narrow"/>
              </a:rPr>
              <a:t>Tables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latin typeface="Arial Narrow"/>
                <a:cs typeface="Arial Narrow"/>
              </a:rPr>
              <a:t>Actual </a:t>
            </a:r>
            <a:r>
              <a:rPr lang="en-US" sz="2000" dirty="0">
                <a:latin typeface="Arial Narrow"/>
                <a:cs typeface="Arial Narrow"/>
              </a:rPr>
              <a:t>2011 data from different tables linked via unique ID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 Narrow"/>
                <a:cs typeface="Arial Narrow"/>
              </a:rPr>
              <a:t>Many more tables with apparently separately collected demographics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Arial Narrow"/>
                <a:cs typeface="Arial Narrow"/>
              </a:rPr>
              <a:t>Derivation of Demographic Truth is now Probabilistic</a:t>
            </a:r>
          </a:p>
        </p:txBody>
      </p:sp>
    </p:spTree>
    <p:extLst>
      <p:ext uri="{BB962C8B-B14F-4D97-AF65-F5344CB8AC3E}">
        <p14:creationId xmlns:p14="http://schemas.microsoft.com/office/powerpoint/2010/main" val="150576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98168"/>
            <a:ext cx="5114418" cy="6624548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636007" y="345932"/>
            <a:ext cx="7150609" cy="1123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Repurposing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Data </a:t>
            </a:r>
            <a:r>
              <a:rPr lang="en-US" sz="2400" dirty="0">
                <a:latin typeface="Helvetica" charset="0"/>
                <a:ea typeface="Helvetica" charset="0"/>
                <a:cs typeface="Helvetica" charset="0"/>
              </a:rPr>
              <a:t>for Statistical </a:t>
            </a:r>
            <a:r>
              <a:rPr lang="en-US" sz="2400" dirty="0" smtClean="0">
                <a:latin typeface="Helvetica" charset="0"/>
                <a:ea typeface="Helvetica" charset="0"/>
                <a:cs typeface="Helvetica" charset="0"/>
              </a:rPr>
              <a:t>Purposes</a:t>
            </a:r>
          </a:p>
          <a:p>
            <a:pPr algn="ctr"/>
            <a:endParaRPr lang="en-US" sz="700" dirty="0" smtClean="0"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2000" dirty="0" smtClean="0">
                <a:latin typeface="Helvetica" charset="0"/>
                <a:ea typeface="Helvetica" charset="0"/>
                <a:cs typeface="Helvetica" charset="0"/>
              </a:rPr>
              <a:t>Data Fitness Analysis: </a:t>
            </a:r>
            <a:r>
              <a:rPr lang="en-US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Profiling</a:t>
            </a:r>
            <a:endParaRPr lang="en-US" b="1" dirty="0">
              <a:solidFill>
                <a:schemeClr val="accent6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algn="ctr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Structure, </a:t>
            </a:r>
            <a:r>
              <a:rPr lang="en-US" sz="1600" b="1" dirty="0" smtClean="0">
                <a:solidFill>
                  <a:schemeClr val="accent6"/>
                </a:solidFill>
                <a:latin typeface="Helvetica" charset="0"/>
                <a:ea typeface="Helvetica" charset="0"/>
                <a:cs typeface="Helvetica" charset="0"/>
              </a:rPr>
              <a:t>Quality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, Metadata &amp; Provenance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3" t="53684" r="30952" b="19361"/>
          <a:stretch/>
        </p:blipFill>
        <p:spPr>
          <a:xfrm>
            <a:off x="896112" y="3544875"/>
            <a:ext cx="3558068" cy="210312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421649" y="1484736"/>
            <a:ext cx="7579324" cy="523220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338138"/>
            <a:r>
              <a:rPr lang="en-US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Completeness </a:t>
            </a:r>
            <a:endParaRPr lang="en-US" sz="1600" b="1" dirty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38138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percentage of elements properly populated</a:t>
            </a:r>
          </a:p>
          <a:p>
            <a:pPr marL="338138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e.g. Testing for NULLs and empty strings where not appropriate</a:t>
            </a:r>
          </a:p>
          <a:p>
            <a:pPr marL="338138"/>
            <a:r>
              <a:rPr lang="en-US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Value Validity </a:t>
            </a:r>
            <a:endParaRPr lang="en-US" b="1" dirty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38138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percentage of elements whose attributes possess meaningful values</a:t>
            </a:r>
          </a:p>
          <a:p>
            <a:pPr marL="338138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e.g. A comparison constraint like {male; female}  or an interval constraint like age = [0,110]</a:t>
            </a:r>
          </a:p>
          <a:p>
            <a:pPr marL="338138"/>
            <a:r>
              <a:rPr lang="en-US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Consistency</a:t>
            </a:r>
            <a:endParaRPr lang="en-US" b="1" dirty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38138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a measure of the degree to which two or more data attributes satisfy a well-defined dependency constraint – relationship validation</a:t>
            </a:r>
          </a:p>
          <a:p>
            <a:pPr marL="338138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e.g. Zip-code – state consistency  or gender – pregnancy consistency</a:t>
            </a:r>
          </a:p>
          <a:p>
            <a:pPr marL="338138"/>
            <a:r>
              <a:rPr lang="en-US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Uniqueness</a:t>
            </a:r>
            <a:endParaRPr lang="en-US" b="1" dirty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38138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the number of unique values taken by an attribute, or a combination of attributes in a dataset</a:t>
            </a:r>
          </a:p>
          <a:p>
            <a:pPr marL="338138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e.g. Frequency distribution of an element</a:t>
            </a:r>
          </a:p>
          <a:p>
            <a:pPr marL="338138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 note. The more homogeneous the data values of an element, the less useful the element is for analysis</a:t>
            </a:r>
          </a:p>
          <a:p>
            <a:pPr marL="338138"/>
            <a:r>
              <a:rPr lang="en-US" b="1" dirty="0" smtClean="0">
                <a:solidFill>
                  <a:schemeClr val="accent1"/>
                </a:solidFill>
                <a:latin typeface="Helvetica" charset="0"/>
                <a:ea typeface="Helvetica" charset="0"/>
                <a:cs typeface="Helvetica" charset="0"/>
              </a:rPr>
              <a:t>Duplication</a:t>
            </a:r>
            <a:endParaRPr lang="en-US" b="1" dirty="0">
              <a:solidFill>
                <a:schemeClr val="accent1"/>
              </a:solidFill>
              <a:latin typeface="Helvetica" charset="0"/>
              <a:ea typeface="Helvetica" charset="0"/>
              <a:cs typeface="Helvetica" charset="0"/>
            </a:endParaRPr>
          </a:p>
          <a:p>
            <a:pPr marL="338138"/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a measure of the degree of replication of distinct observations per observation unit type</a:t>
            </a:r>
          </a:p>
          <a:p>
            <a:pPr marL="338138"/>
            <a:r>
              <a:rPr lang="en-US" sz="16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600" dirty="0" smtClean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e.g. Greater than 1 registration per student per official reporting period</a:t>
            </a:r>
          </a:p>
          <a:p>
            <a:pPr marL="338138"/>
            <a:r>
              <a:rPr lang="en-US" sz="1200" dirty="0">
                <a:latin typeface="Helvetica" charset="0"/>
                <a:ea typeface="Helvetica" charset="0"/>
                <a:cs typeface="Helvetica" charset="0"/>
              </a:rPr>
              <a:t> </a:t>
            </a:r>
            <a:r>
              <a:rPr lang="en-US" sz="1200" dirty="0" smtClean="0">
                <a:latin typeface="Helvetica" charset="0"/>
                <a:ea typeface="Helvetica" charset="0"/>
                <a:cs typeface="Helvetica" charset="0"/>
              </a:rPr>
              <a:t> note. Duplication occurs as a result of choice of level of aggregation</a:t>
            </a:r>
            <a:endParaRPr lang="en-US" sz="900" dirty="0" smtClean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01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DAL 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>
          <a:defRPr sz="2000" dirty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SDAL_Biocomplex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000" dirty="0">
            <a:latin typeface="Gill Sans Light"/>
            <a:cs typeface="Gill Sans Light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1100</TotalTime>
  <Words>1737</Words>
  <Application>Microsoft Office PowerPoint</Application>
  <PresentationFormat>Widescreen</PresentationFormat>
  <Paragraphs>425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</vt:lpstr>
      <vt:lpstr>Arial Narrow</vt:lpstr>
      <vt:lpstr>Calibri</vt:lpstr>
      <vt:lpstr>Gill Sans</vt:lpstr>
      <vt:lpstr>Gill Sans  </vt:lpstr>
      <vt:lpstr>Gill Sans Light</vt:lpstr>
      <vt:lpstr>Helvetica</vt:lpstr>
      <vt:lpstr>Helvetica Light</vt:lpstr>
      <vt:lpstr>Raleway</vt:lpstr>
      <vt:lpstr>Raleway Light</vt:lpstr>
      <vt:lpstr>Raleway Light </vt:lpstr>
      <vt:lpstr>SDAL 2016</vt:lpstr>
      <vt:lpstr>2_SDAL_Biocomplexity</vt:lpstr>
      <vt:lpstr>Repurposing Administrative Data for Statistical Purposes</vt:lpstr>
      <vt:lpstr>Every Repurposing Is a New “Investigation”</vt:lpstr>
      <vt:lpstr>Data Repurposing Locating the Discussion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Research-Enabling Standards for Integrated Administrative Data Systems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Schroeder</dc:creator>
  <cp:lastModifiedBy>Howard, Rodney N.</cp:lastModifiedBy>
  <cp:revision>72</cp:revision>
  <dcterms:created xsi:type="dcterms:W3CDTF">2017-06-06T01:41:19Z</dcterms:created>
  <dcterms:modified xsi:type="dcterms:W3CDTF">2017-06-06T21:22:46Z</dcterms:modified>
</cp:coreProperties>
</file>