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3"/>
  </p:notesMasterIdLst>
  <p:handoutMasterIdLst>
    <p:handoutMasterId r:id="rId14"/>
  </p:handoutMasterIdLst>
  <p:sldIdLst>
    <p:sldId id="256" r:id="rId3"/>
    <p:sldId id="257" r:id="rId4"/>
    <p:sldId id="258" r:id="rId5"/>
    <p:sldId id="279" r:id="rId6"/>
    <p:sldId id="280" r:id="rId7"/>
    <p:sldId id="281" r:id="rId8"/>
    <p:sldId id="282" r:id="rId9"/>
    <p:sldId id="259" r:id="rId10"/>
    <p:sldId id="271" r:id="rId11"/>
    <p:sldId id="28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B80"/>
    <a:srgbClr val="010101"/>
    <a:srgbClr val="842023"/>
    <a:srgbClr val="183ACB"/>
    <a:srgbClr val="595959"/>
    <a:srgbClr val="3A772F"/>
    <a:srgbClr val="215153"/>
    <a:srgbClr val="418110"/>
    <a:srgbClr val="8A1B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29"/>
    <p:restoredTop sz="94660"/>
  </p:normalViewPr>
  <p:slideViewPr>
    <p:cSldViewPr snapToGrid="0" snapToObjects="1">
      <p:cViewPr>
        <p:scale>
          <a:sx n="100" d="100"/>
          <a:sy n="100" d="100"/>
        </p:scale>
        <p:origin x="144" y="1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0002F3-88F8-C349-B41B-5E82D0094AF6}" type="datetimeFigureOut">
              <a:rPr lang="en-US" smtClean="0"/>
              <a:t>6/6/17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CF8324-44D0-BA4B-AD45-3EA4E39AF460}" type="slidenum">
              <a:rPr lang="en-US" smtClean="0"/>
              <a:t>‹#›</a:t>
            </a:fld>
            <a:endParaRPr lang="en-US"/>
          </a:p>
        </p:txBody>
      </p:sp>
    </p:spTree>
    <p:extLst>
      <p:ext uri="{BB962C8B-B14F-4D97-AF65-F5344CB8AC3E}">
        <p14:creationId xmlns:p14="http://schemas.microsoft.com/office/powerpoint/2010/main" val="40269779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E810D-4F96-7E42-B63E-5C13EFE1AF30}" type="datetimeFigureOut">
              <a:rPr lang="en-US" smtClean="0"/>
              <a:t>6/6/17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337CD2-72FC-B842-ACCB-74BCEFA07ABA}" type="slidenum">
              <a:rPr lang="en-US" smtClean="0"/>
              <a:t>‹#›</a:t>
            </a:fld>
            <a:endParaRPr lang="en-US"/>
          </a:p>
        </p:txBody>
      </p:sp>
    </p:spTree>
    <p:extLst>
      <p:ext uri="{BB962C8B-B14F-4D97-AF65-F5344CB8AC3E}">
        <p14:creationId xmlns:p14="http://schemas.microsoft.com/office/powerpoint/2010/main" val="19384091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5"/>
            <a:ext cx="10363200" cy="1470025"/>
          </a:xfrm>
        </p:spPr>
        <p:txBody>
          <a:bodyPr/>
          <a:lstStyle>
            <a:lvl1pPr algn="ctr">
              <a:defRPr>
                <a:latin typeface="Gill Sans"/>
                <a:cs typeface="Gill Sans"/>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Gill Sans Light"/>
                <a:cs typeface="Gill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Picture with Caption">
    <p:spTree>
      <p:nvGrpSpPr>
        <p:cNvPr id="1" name=""/>
        <p:cNvGrpSpPr/>
        <p:nvPr/>
      </p:nvGrpSpPr>
      <p:grpSpPr>
        <a:xfrm>
          <a:off x="0" y="0"/>
          <a:ext cx="0" cy="0"/>
          <a:chOff x="0" y="0"/>
          <a:chExt cx="0" cy="0"/>
        </a:xfrm>
      </p:grpSpPr>
      <p:pic>
        <p:nvPicPr>
          <p:cNvPr id="2" name="Picture 1" descr="Screen Shot 2015-12-08 at 7.04.00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3989" y="6365037"/>
            <a:ext cx="4945311" cy="475861"/>
          </a:xfrm>
          <a:prstGeom prst="rect">
            <a:avLst/>
          </a:prstGeom>
        </p:spPr>
      </p:pic>
      <p:sp>
        <p:nvSpPr>
          <p:cNvPr id="3"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Tree>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2" name="Picture 1" descr="Biocomplexity-PP-SectionTitle10-SDAL-BKGD-Light_2015-1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0"/>
            <a:ext cx="12159575" cy="6858000"/>
          </a:xfrm>
          <a:prstGeom prst="rect">
            <a:avLst/>
          </a:prstGeom>
        </p:spPr>
      </p:pic>
      <p:sp>
        <p:nvSpPr>
          <p:cNvPr id="3" name="Title 1"/>
          <p:cNvSpPr>
            <a:spLocks noGrp="1"/>
          </p:cNvSpPr>
          <p:nvPr>
            <p:ph type="title"/>
          </p:nvPr>
        </p:nvSpPr>
        <p:spPr>
          <a:xfrm>
            <a:off x="609600" y="274639"/>
            <a:ext cx="10972800" cy="1143000"/>
          </a:xfrm>
        </p:spPr>
        <p:txBody>
          <a:bodyPr/>
          <a:lstStyle>
            <a:lvl1pPr>
              <a:defRPr b="0" i="0">
                <a:latin typeface="Helvetica"/>
                <a:cs typeface="Helvetica"/>
              </a:defRPr>
            </a:lvl1pPr>
          </a:lstStyle>
          <a:p>
            <a:r>
              <a:rPr lang="en-US" smtClean="0"/>
              <a:t>Click to edit Master title style</a:t>
            </a:r>
            <a:endParaRPr lang="en-US" dirty="0"/>
          </a:p>
        </p:txBody>
      </p:sp>
    </p:spTree>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50021"/>
            <a:ext cx="10363200" cy="1470025"/>
          </a:xfrm>
        </p:spPr>
        <p:txBody>
          <a:bodyPr/>
          <a:lstStyle>
            <a:lvl1pPr algn="ctr">
              <a:defRPr>
                <a:latin typeface="Raleway Light"/>
                <a:cs typeface="Raleway Light"/>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aleway Light"/>
                <a:cs typeface="Raleway Ligh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Screen Shot 2015-12-08 at 7.04.00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3989" y="6351625"/>
            <a:ext cx="4945311" cy="475861"/>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5400"/>
            <a:ext cx="10972800" cy="1143000"/>
          </a:xfrm>
        </p:spPr>
        <p:txBody>
          <a:bodyPr/>
          <a:lstStyle>
            <a:lvl1pPr algn="ctr">
              <a:defRPr b="1">
                <a:latin typeface="Raleway Light "/>
                <a:cs typeface="Raleway Light "/>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Light"/>
                <a:cs typeface="Helvetica Light"/>
              </a:defRPr>
            </a:lvl1pPr>
            <a:lvl2pPr>
              <a:defRPr>
                <a:latin typeface="Helvetica Light"/>
                <a:cs typeface="Helvetica Light"/>
              </a:defRPr>
            </a:lvl2pPr>
            <a:lvl3pPr>
              <a:defRPr>
                <a:latin typeface="Helvetica Light"/>
                <a:cs typeface="Helvetica Light"/>
              </a:defRPr>
            </a:lvl3pPr>
            <a:lvl4pPr>
              <a:defRPr>
                <a:latin typeface="Helvetica Light"/>
                <a:cs typeface="Helvetica Light"/>
              </a:defRPr>
            </a:lvl4pPr>
            <a:lvl5pPr>
              <a:defRPr>
                <a:latin typeface="Helvetica Light"/>
                <a:cs typeface="Helvetica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Screen Shot 2015-12-08 at 7.04.00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3989" y="6351625"/>
            <a:ext cx="4945311" cy="475861"/>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aleway Light "/>
                <a:cs typeface="Raleway Light "/>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138238"/>
            <a:ext cx="5384800" cy="4525963"/>
          </a:xfrm>
        </p:spPr>
        <p:txBody>
          <a:bodyPr/>
          <a:lstStyle>
            <a:lvl1pPr>
              <a:defRPr sz="2800">
                <a:latin typeface="Helvetica Light"/>
                <a:cs typeface="Helvetica Light"/>
              </a:defRPr>
            </a:lvl1pPr>
            <a:lvl2pPr>
              <a:defRPr sz="2400">
                <a:latin typeface="Helvetica Light"/>
                <a:cs typeface="Helvetica Light"/>
              </a:defRPr>
            </a:lvl2pPr>
            <a:lvl3pPr>
              <a:defRPr sz="2000">
                <a:latin typeface="Helvetica Light"/>
                <a:cs typeface="Helvetica Light"/>
              </a:defRPr>
            </a:lvl3pPr>
            <a:lvl4pPr>
              <a:defRPr sz="1800">
                <a:latin typeface="Helvetica Light"/>
                <a:cs typeface="Helvetica Light"/>
              </a:defRPr>
            </a:lvl4pPr>
            <a:lvl5pPr>
              <a:defRPr sz="1800">
                <a:latin typeface="Helvetica Light"/>
                <a:cs typeface="Helvetica Ligh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38238"/>
            <a:ext cx="5384800" cy="4525963"/>
          </a:xfrm>
        </p:spPr>
        <p:txBody>
          <a:bodyPr/>
          <a:lstStyle>
            <a:lvl1pPr>
              <a:defRPr sz="2800">
                <a:latin typeface="Helvetica Light"/>
                <a:cs typeface="Helvetica Light"/>
              </a:defRPr>
            </a:lvl1pPr>
            <a:lvl2pPr>
              <a:defRPr sz="2400">
                <a:latin typeface="Helvetica Light"/>
                <a:cs typeface="Helvetica Light"/>
              </a:defRPr>
            </a:lvl2pPr>
            <a:lvl3pPr>
              <a:defRPr sz="2000">
                <a:latin typeface="Helvetica Light"/>
                <a:cs typeface="Helvetica Light"/>
              </a:defRPr>
            </a:lvl3pPr>
            <a:lvl4pPr>
              <a:defRPr sz="1800">
                <a:latin typeface="Helvetica Light"/>
                <a:cs typeface="Helvetica Light"/>
              </a:defRPr>
            </a:lvl4pPr>
            <a:lvl5pPr>
              <a:defRPr sz="1800">
                <a:latin typeface="Helvetica Light"/>
                <a:cs typeface="Helvetica Ligh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
                <a:cs typeface="Gill Sans  "/>
              </a:defRPr>
            </a:lvl1pPr>
          </a:lstStyle>
          <a:p>
            <a:r>
              <a:rPr lang="en-US" smtClean="0"/>
              <a:t>Click to edit Master title style</a:t>
            </a:r>
            <a:endParaRPr lang="en-US"/>
          </a:p>
        </p:txBody>
      </p:sp>
      <p:sp>
        <p:nvSpPr>
          <p:cNvPr id="3" name="Text Placeholder 2"/>
          <p:cNvSpPr>
            <a:spLocks noGrp="1"/>
          </p:cNvSpPr>
          <p:nvPr>
            <p:ph type="body" idx="1"/>
          </p:nvPr>
        </p:nvSpPr>
        <p:spPr>
          <a:xfrm>
            <a:off x="609600" y="1377954"/>
            <a:ext cx="5386917" cy="639763"/>
          </a:xfrm>
        </p:spPr>
        <p:txBody>
          <a:bodyPr anchor="b">
            <a:noAutofit/>
          </a:bodyPr>
          <a:lstStyle>
            <a:lvl1pPr marL="0" indent="0">
              <a:buNone/>
              <a:defRPr sz="2800" b="1">
                <a:latin typeface="Gill Sans Light"/>
                <a:cs typeface="Gill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017712"/>
            <a:ext cx="5386917" cy="3951288"/>
          </a:xfrm>
        </p:spPr>
        <p:txBody>
          <a:bodyPr/>
          <a:lstStyle>
            <a:lvl1pPr>
              <a:defRPr sz="2400">
                <a:latin typeface="Gill Sans Light"/>
                <a:cs typeface="Gill Sans Light"/>
              </a:defRPr>
            </a:lvl1pPr>
            <a:lvl2pPr>
              <a:defRPr sz="2000">
                <a:latin typeface="Gill Sans Light"/>
                <a:cs typeface="Gill Sans Light"/>
              </a:defRPr>
            </a:lvl2pPr>
            <a:lvl3pPr>
              <a:defRPr sz="1800">
                <a:latin typeface="Gill Sans Light"/>
                <a:cs typeface="Gill Sans Light"/>
              </a:defRPr>
            </a:lvl3pPr>
            <a:lvl4pPr>
              <a:defRPr sz="1600">
                <a:latin typeface="Gill Sans Light"/>
                <a:cs typeface="Gill Sans Light"/>
              </a:defRPr>
            </a:lvl4pPr>
            <a:lvl5pPr>
              <a:defRPr sz="1600">
                <a:latin typeface="Gill Sans Light"/>
                <a:cs typeface="Gill Sans Ligh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78" y="1377954"/>
            <a:ext cx="5389033" cy="639763"/>
          </a:xfrm>
        </p:spPr>
        <p:txBody>
          <a:bodyPr anchor="b">
            <a:noAutofit/>
          </a:bodyPr>
          <a:lstStyle>
            <a:lvl1pPr marL="0" indent="0">
              <a:buNone/>
              <a:defRPr sz="2800" b="1">
                <a:latin typeface="Gill Sans Light"/>
                <a:cs typeface="Gill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8" y="2017712"/>
            <a:ext cx="5389033" cy="3951288"/>
          </a:xfrm>
        </p:spPr>
        <p:txBody>
          <a:bodyPr/>
          <a:lstStyle>
            <a:lvl1pPr>
              <a:defRPr sz="2400">
                <a:latin typeface="Gill Sans Light"/>
                <a:cs typeface="Gill Sans Light"/>
              </a:defRPr>
            </a:lvl1pPr>
            <a:lvl2pPr>
              <a:defRPr sz="2000">
                <a:latin typeface="Gill Sans Light"/>
                <a:cs typeface="Gill Sans Light"/>
              </a:defRPr>
            </a:lvl2pPr>
            <a:lvl3pPr>
              <a:defRPr sz="1800">
                <a:latin typeface="Gill Sans Light"/>
                <a:cs typeface="Gill Sans Light"/>
              </a:defRPr>
            </a:lvl3pPr>
            <a:lvl4pPr>
              <a:defRPr sz="1600">
                <a:latin typeface="Gill Sans Light"/>
                <a:cs typeface="Gill Sans Light"/>
              </a:defRPr>
            </a:lvl4pPr>
            <a:lvl5pPr>
              <a:defRPr sz="1600">
                <a:latin typeface="Gill Sans Light"/>
                <a:cs typeface="Gill Sans Ligh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Screen Shot 2015-12-08 at 7.04.00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3989" y="6351625"/>
            <a:ext cx="4945311" cy="475861"/>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Screen Shot 2015-12-08 at 7.04.00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3989" y="6351903"/>
            <a:ext cx="4945311" cy="475861"/>
          </a:xfrm>
          <a:prstGeom prst="rect">
            <a:avLst/>
          </a:prstGeom>
        </p:spPr>
      </p:pic>
    </p:spTree>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Screen Shot 2015-12-08 at 7.04.00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3989" y="6382140"/>
            <a:ext cx="4945311" cy="475861"/>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3_Picture with Caption">
    <p:spTree>
      <p:nvGrpSpPr>
        <p:cNvPr id="1" name=""/>
        <p:cNvGrpSpPr/>
        <p:nvPr/>
      </p:nvGrpSpPr>
      <p:grpSpPr>
        <a:xfrm>
          <a:off x="0" y="0"/>
          <a:ext cx="0" cy="0"/>
          <a:chOff x="0" y="0"/>
          <a:chExt cx="0" cy="0"/>
        </a:xfrm>
      </p:grpSpPr>
      <p:pic>
        <p:nvPicPr>
          <p:cNvPr id="2" name="Picture 1" descr="Screen Shot 2015-12-08 at 7.04.00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3989" y="6365037"/>
            <a:ext cx="4945311" cy="475861"/>
          </a:xfrm>
          <a:prstGeom prst="rect">
            <a:avLst/>
          </a:prstGeom>
        </p:spPr>
      </p:pic>
      <p:sp>
        <p:nvSpPr>
          <p:cNvPr id="3" name="Title 1"/>
          <p:cNvSpPr>
            <a:spLocks noGrp="1"/>
          </p:cNvSpPr>
          <p:nvPr>
            <p:ph type="title"/>
          </p:nvPr>
        </p:nvSpPr>
        <p:spPr>
          <a:xfrm>
            <a:off x="609600" y="274639"/>
            <a:ext cx="10972800" cy="1143000"/>
          </a:xfrm>
        </p:spPr>
        <p:txBody>
          <a:bodyPr/>
          <a:lstStyle/>
          <a:p>
            <a:r>
              <a:rPr lang="en-US" smtClean="0"/>
              <a:t>Click to edit Master title style</a:t>
            </a:r>
            <a:endParaRPr lang="en-US" dirty="0"/>
          </a:p>
        </p:txBody>
      </p:sp>
    </p:spTree>
    <p:extLst/>
  </p:cSld>
  <p:clrMapOvr>
    <a:masterClrMapping/>
  </p:clrMapOvr>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jpg"/><Relationship Id="rId15"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4" name="Picture 3" descr="Biocomplexity-PP-SectionTitle10-SDAL-BKGD-Light_2015-11.jp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32427" y="-25400"/>
            <a:ext cx="12159575" cy="6858000"/>
          </a:xfrm>
          <a:prstGeom prst="rect">
            <a:avLst/>
          </a:prstGeom>
        </p:spPr>
      </p:pic>
      <p:sp>
        <p:nvSpPr>
          <p:cNvPr id="2" name="Title Placeholder 1"/>
          <p:cNvSpPr>
            <a:spLocks noGrp="1"/>
          </p:cNvSpPr>
          <p:nvPr>
            <p:ph type="title"/>
          </p:nvPr>
        </p:nvSpPr>
        <p:spPr>
          <a:xfrm>
            <a:off x="609600" y="-254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1938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C:\Users\moffutt\AppData\Local\Microsoft\Windows\Temporary Internet Files\Content.IE5\P13J9XS4\academynet_166593.tiff"/>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3975100" y="6303058"/>
            <a:ext cx="4241800" cy="429260"/>
          </a:xfrm>
          <a:prstGeom prst="rect">
            <a:avLst/>
          </a:prstGeom>
          <a:noFill/>
          <a:ln>
            <a:noFill/>
          </a:ln>
        </p:spPr>
      </p:pic>
    </p:spTree>
    <p:extLst>
      <p:ext uri="{BB962C8B-B14F-4D97-AF65-F5344CB8AC3E}">
        <p14:creationId xmlns:p14="http://schemas.microsoft.com/office/powerpoint/2010/main" val="522827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3200" b="1" kern="1200">
          <a:solidFill>
            <a:schemeClr val="tx1"/>
          </a:solidFill>
          <a:latin typeface="Raleway Light"/>
          <a:ea typeface="+mj-ea"/>
          <a:cs typeface="Raleway Light"/>
        </a:defRPr>
      </a:lvl1pPr>
    </p:titleStyle>
    <p:bodyStyle>
      <a:lvl1pPr marL="681038" indent="-342900" algn="l" defTabSz="457200" rtl="0" eaLnBrk="1" latinLnBrk="0" hangingPunct="1">
        <a:spcBef>
          <a:spcPct val="20000"/>
        </a:spcBef>
        <a:buFont typeface="Arial"/>
        <a:buChar char="•"/>
        <a:defRPr sz="2800" kern="1200">
          <a:solidFill>
            <a:schemeClr val="tx1"/>
          </a:solidFill>
          <a:latin typeface="Helvetica Light"/>
          <a:ea typeface="+mn-ea"/>
          <a:cs typeface="Helvetica Light"/>
        </a:defRPr>
      </a:lvl1pPr>
      <a:lvl2pPr marL="1028700" indent="-285750" algn="l" defTabSz="457200" rtl="0" eaLnBrk="1" latinLnBrk="0" hangingPunct="1">
        <a:spcBef>
          <a:spcPct val="20000"/>
        </a:spcBef>
        <a:buFont typeface="Arial"/>
        <a:buChar char="–"/>
        <a:defRPr sz="2400" kern="1200">
          <a:solidFill>
            <a:schemeClr val="tx1"/>
          </a:solidFill>
          <a:latin typeface="Helvetica Light"/>
          <a:ea typeface="+mn-ea"/>
          <a:cs typeface="Helvetica Light"/>
        </a:defRPr>
      </a:lvl2pPr>
      <a:lvl3pPr marL="1373188" indent="-225425" algn="l" defTabSz="457200" rtl="0" eaLnBrk="1" latinLnBrk="0" hangingPunct="1">
        <a:spcBef>
          <a:spcPct val="20000"/>
        </a:spcBef>
        <a:buFont typeface="Arial"/>
        <a:buChar char="•"/>
        <a:defRPr sz="2000" kern="1200">
          <a:solidFill>
            <a:schemeClr val="tx1"/>
          </a:solidFill>
          <a:latin typeface="Helvetica Light"/>
          <a:ea typeface="+mn-ea"/>
          <a:cs typeface="Helvetica Light"/>
        </a:defRPr>
      </a:lvl3pPr>
      <a:lvl4pPr marL="1833563" indent="-228600" algn="l" defTabSz="457200" rtl="0" eaLnBrk="1" latinLnBrk="0" hangingPunct="1">
        <a:spcBef>
          <a:spcPct val="20000"/>
        </a:spcBef>
        <a:buFont typeface="Arial"/>
        <a:buChar char="–"/>
        <a:defRPr sz="2000" kern="1200">
          <a:solidFill>
            <a:schemeClr val="tx1"/>
          </a:solidFill>
          <a:latin typeface="Helvetica Light"/>
          <a:ea typeface="+mn-ea"/>
          <a:cs typeface="Helvetica Light"/>
        </a:defRPr>
      </a:lvl4pPr>
      <a:lvl5pPr marL="2278063" indent="-228600" algn="l" defTabSz="457200" rtl="0" eaLnBrk="1" latinLnBrk="0" hangingPunct="1">
        <a:spcBef>
          <a:spcPct val="20000"/>
        </a:spcBef>
        <a:buFont typeface="Arial"/>
        <a:buChar char="»"/>
        <a:defRPr sz="200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341438"/>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1974066"/>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r" defTabSz="457200" rtl="0" eaLnBrk="1" latinLnBrk="0" hangingPunct="1">
        <a:spcBef>
          <a:spcPct val="0"/>
        </a:spcBef>
        <a:buNone/>
        <a:defRPr sz="3200" b="1" kern="1200">
          <a:solidFill>
            <a:schemeClr val="tx1"/>
          </a:solidFill>
          <a:latin typeface="Raleway Light "/>
          <a:ea typeface="+mj-ea"/>
          <a:cs typeface="Raleway Light "/>
        </a:defRPr>
      </a:lvl1pPr>
    </p:titleStyle>
    <p:bodyStyle>
      <a:lvl1pPr marL="681038" indent="-342900" algn="l" defTabSz="457200" rtl="0" eaLnBrk="1" latinLnBrk="0" hangingPunct="1">
        <a:spcBef>
          <a:spcPct val="20000"/>
        </a:spcBef>
        <a:buFont typeface="Arial"/>
        <a:buChar char="•"/>
        <a:defRPr sz="2800" kern="1200">
          <a:solidFill>
            <a:schemeClr val="tx1"/>
          </a:solidFill>
          <a:latin typeface="Helvetica Light"/>
          <a:ea typeface="+mn-ea"/>
          <a:cs typeface="Helvetica Light"/>
        </a:defRPr>
      </a:lvl1pPr>
      <a:lvl2pPr marL="1028700" indent="-285750" algn="l" defTabSz="457200" rtl="0" eaLnBrk="1" latinLnBrk="0" hangingPunct="1">
        <a:spcBef>
          <a:spcPct val="20000"/>
        </a:spcBef>
        <a:buFont typeface="Arial"/>
        <a:buChar char="–"/>
        <a:defRPr sz="2400" kern="1200">
          <a:solidFill>
            <a:schemeClr val="tx1"/>
          </a:solidFill>
          <a:latin typeface="Helvetica Light"/>
          <a:ea typeface="+mn-ea"/>
          <a:cs typeface="Helvetica Light"/>
        </a:defRPr>
      </a:lvl2pPr>
      <a:lvl3pPr marL="1373188" indent="-225425" algn="l" defTabSz="457200" rtl="0" eaLnBrk="1" latinLnBrk="0" hangingPunct="1">
        <a:spcBef>
          <a:spcPct val="20000"/>
        </a:spcBef>
        <a:buFont typeface="Arial"/>
        <a:buChar char="•"/>
        <a:defRPr sz="2000" kern="1200">
          <a:solidFill>
            <a:schemeClr val="tx1"/>
          </a:solidFill>
          <a:latin typeface="Helvetica Light"/>
          <a:ea typeface="+mn-ea"/>
          <a:cs typeface="Helvetica Light"/>
        </a:defRPr>
      </a:lvl3pPr>
      <a:lvl4pPr marL="1833563" indent="-228600" algn="l" defTabSz="457200" rtl="0" eaLnBrk="1" latinLnBrk="0" hangingPunct="1">
        <a:spcBef>
          <a:spcPct val="20000"/>
        </a:spcBef>
        <a:buFont typeface="Arial"/>
        <a:buChar char="–"/>
        <a:defRPr sz="2000" kern="1200">
          <a:solidFill>
            <a:schemeClr val="tx1"/>
          </a:solidFill>
          <a:latin typeface="Helvetica Light"/>
          <a:ea typeface="+mn-ea"/>
          <a:cs typeface="Helvetica Light"/>
        </a:defRPr>
      </a:lvl4pPr>
      <a:lvl5pPr marL="2278063" indent="-228600" algn="l" defTabSz="457200" rtl="0" eaLnBrk="1" latinLnBrk="0" hangingPunct="1">
        <a:spcBef>
          <a:spcPct val="20000"/>
        </a:spcBef>
        <a:buFont typeface="Arial"/>
        <a:buChar char="»"/>
        <a:defRPr sz="200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5" Type="http://schemas.openxmlformats.org/officeDocument/2006/relationships/image" Target="../media/image11.tiff"/><Relationship Id="rId6" Type="http://schemas.openxmlformats.org/officeDocument/2006/relationships/image" Target="../media/image12.tiff"/><Relationship Id="rId7" Type="http://schemas.openxmlformats.org/officeDocument/2006/relationships/image" Target="../media/image13.tiff"/><Relationship Id="rId8" Type="http://schemas.openxmlformats.org/officeDocument/2006/relationships/image" Target="../media/image14.tiff"/><Relationship Id="rId9" Type="http://schemas.openxmlformats.org/officeDocument/2006/relationships/image" Target="../media/image15.tiff"/><Relationship Id="rId10" Type="http://schemas.openxmlformats.org/officeDocument/2006/relationships/image" Target="../media/image16.tiff"/><Relationship Id="rId11"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1900" y="2443721"/>
            <a:ext cx="7772400" cy="1470025"/>
          </a:xfrm>
        </p:spPr>
        <p:txBody>
          <a:bodyPr>
            <a:noAutofit/>
          </a:bodyPr>
          <a:lstStyle/>
          <a:p>
            <a:pPr lvl="0"/>
            <a:r>
              <a:rPr lang="en-US" dirty="0" smtClean="0"/>
              <a:t>Overview: Strengthening </a:t>
            </a:r>
            <a:r>
              <a:rPr lang="en-US" dirty="0"/>
              <a:t>Data </a:t>
            </a:r>
            <a:r>
              <a:rPr lang="en-US" dirty="0" smtClean="0"/>
              <a:t>Science Methods </a:t>
            </a:r>
            <a:r>
              <a:rPr lang="en-US" dirty="0"/>
              <a:t>for DOD P&amp;R </a:t>
            </a:r>
            <a:r>
              <a:rPr lang="en-US" dirty="0" smtClean="0"/>
              <a:t> </a:t>
            </a:r>
            <a:r>
              <a:rPr lang="en-US" dirty="0"/>
              <a:t/>
            </a:r>
            <a:br>
              <a:rPr lang="en-US" dirty="0"/>
            </a:br>
            <a:endParaRPr lang="en-US" dirty="0"/>
          </a:p>
        </p:txBody>
      </p:sp>
      <p:sp>
        <p:nvSpPr>
          <p:cNvPr id="3" name="Subtitle 2"/>
          <p:cNvSpPr>
            <a:spLocks noGrp="1"/>
          </p:cNvSpPr>
          <p:nvPr>
            <p:ph type="subTitle" idx="1"/>
          </p:nvPr>
        </p:nvSpPr>
        <p:spPr>
          <a:xfrm>
            <a:off x="1828800" y="3556000"/>
            <a:ext cx="6400800" cy="1752600"/>
          </a:xfrm>
        </p:spPr>
        <p:txBody>
          <a:bodyPr/>
          <a:lstStyle/>
          <a:p>
            <a:r>
              <a:rPr lang="en-US" dirty="0" smtClean="0">
                <a:effectLst>
                  <a:outerShdw blurRad="50800" dist="38100" dir="2700000" algn="tl" rotWithShape="0">
                    <a:prstClr val="black">
                      <a:alpha val="40000"/>
                    </a:prstClr>
                  </a:outerShdw>
                </a:effectLst>
              </a:rPr>
              <a:t>Privacy and Employee Data Workshop</a:t>
            </a:r>
          </a:p>
          <a:p>
            <a:r>
              <a:rPr lang="en-US" sz="2000" b="1" dirty="0">
                <a:solidFill>
                  <a:srgbClr val="8A1B3E"/>
                </a:solidFill>
              </a:rPr>
              <a:t>June 6, 2017</a:t>
            </a:r>
          </a:p>
          <a:p>
            <a:endParaRPr lang="en-US" sz="2000" dirty="0">
              <a:solidFill>
                <a:schemeClr val="tx1"/>
              </a:solidFill>
            </a:endParaRPr>
          </a:p>
          <a:p>
            <a:pPr>
              <a:lnSpc>
                <a:spcPct val="80000"/>
              </a:lnSpc>
            </a:pPr>
            <a:r>
              <a:rPr lang="en-US" dirty="0" smtClean="0">
                <a:solidFill>
                  <a:schemeClr val="tx1"/>
                </a:solidFill>
              </a:rPr>
              <a:t>Sallie Keller</a:t>
            </a:r>
          </a:p>
          <a:p>
            <a:pPr>
              <a:lnSpc>
                <a:spcPct val="80000"/>
              </a:lnSpc>
            </a:pPr>
            <a:r>
              <a:rPr lang="en-US" dirty="0" smtClean="0">
                <a:solidFill>
                  <a:schemeClr val="tx1"/>
                </a:solidFill>
              </a:rPr>
              <a:t>Professor of Statistics &amp; Director</a:t>
            </a:r>
            <a:endParaRPr lang="en-US" dirty="0">
              <a:solidFill>
                <a:schemeClr val="tx1"/>
              </a:solidFill>
            </a:endParaRPr>
          </a:p>
          <a:p>
            <a:endParaRPr lang="en-US" dirty="0"/>
          </a:p>
        </p:txBody>
      </p:sp>
    </p:spTree>
    <p:extLst>
      <p:ext uri="{BB962C8B-B14F-4D97-AF65-F5344CB8AC3E}">
        <p14:creationId xmlns:p14="http://schemas.microsoft.com/office/powerpoint/2010/main" val="3343336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639"/>
            <a:ext cx="12192000" cy="1143000"/>
          </a:xfrm>
        </p:spPr>
        <p:txBody>
          <a:bodyPr/>
          <a:lstStyle/>
          <a:p>
            <a:r>
              <a:rPr lang="en-US" dirty="0" smtClean="0"/>
              <a:t>Adopt a paradigm based on trust, policy, and governance?</a:t>
            </a:r>
            <a:endParaRPr lang="en-US" dirty="0"/>
          </a:p>
        </p:txBody>
      </p:sp>
      <p:sp>
        <p:nvSpPr>
          <p:cNvPr id="3" name="Content Placeholder 2"/>
          <p:cNvSpPr>
            <a:spLocks noGrp="1"/>
          </p:cNvSpPr>
          <p:nvPr>
            <p:ph idx="1"/>
          </p:nvPr>
        </p:nvSpPr>
        <p:spPr/>
        <p:txBody>
          <a:bodyPr/>
          <a:lstStyle/>
          <a:p>
            <a:pPr marL="338138" indent="0" algn="ctr">
              <a:lnSpc>
                <a:spcPct val="200000"/>
              </a:lnSpc>
              <a:buNone/>
            </a:pPr>
            <a:r>
              <a:rPr lang="en-US" dirty="0" smtClean="0">
                <a:solidFill>
                  <a:srgbClr val="8A1B3E"/>
                </a:solidFill>
                <a:effectLst>
                  <a:outerShdw blurRad="50800" dist="38100" dir="2700000" algn="tl" rotWithShape="0">
                    <a:prstClr val="black">
                      <a:alpha val="40000"/>
                    </a:prstClr>
                  </a:outerShdw>
                </a:effectLst>
                <a:latin typeface="Helvetica Light" charset="0"/>
                <a:ea typeface="Helvetica Light" charset="0"/>
                <a:cs typeface="Helvetica Light" charset="0"/>
              </a:rPr>
              <a:t>Data </a:t>
            </a:r>
            <a:r>
              <a:rPr lang="en-US" dirty="0">
                <a:solidFill>
                  <a:srgbClr val="8A1B3E"/>
                </a:solidFill>
                <a:effectLst>
                  <a:outerShdw blurRad="50800" dist="38100" dir="2700000" algn="tl" rotWithShape="0">
                    <a:prstClr val="black">
                      <a:alpha val="40000"/>
                    </a:prstClr>
                  </a:outerShdw>
                </a:effectLst>
                <a:latin typeface="Helvetica Light" charset="0"/>
                <a:ea typeface="Helvetica Light" charset="0"/>
                <a:cs typeface="Helvetica Light" charset="0"/>
              </a:rPr>
              <a:t>governance </a:t>
            </a:r>
            <a:r>
              <a:rPr lang="en-US" dirty="0">
                <a:latin typeface="Helvetica Light" charset="0"/>
                <a:ea typeface="Helvetica Light" charset="0"/>
                <a:cs typeface="Helvetica Light" charset="0"/>
              </a:rPr>
              <a:t>versus </a:t>
            </a:r>
            <a:r>
              <a:rPr lang="en-US" dirty="0" smtClean="0">
                <a:latin typeface="Helvetica Light" charset="0"/>
                <a:ea typeface="Helvetica Light" charset="0"/>
                <a:cs typeface="Helvetica Light" charset="0"/>
              </a:rPr>
              <a:t>data access  </a:t>
            </a:r>
            <a:endParaRPr lang="en-US" dirty="0">
              <a:solidFill>
                <a:srgbClr val="8A1B3E"/>
              </a:solidFill>
              <a:effectLst>
                <a:outerShdw blurRad="50800" dist="38100" dir="2700000" algn="tl" rotWithShape="0">
                  <a:prstClr val="black">
                    <a:alpha val="40000"/>
                  </a:prstClr>
                </a:outerShdw>
              </a:effectLst>
              <a:latin typeface="Helvetica Light" charset="0"/>
              <a:ea typeface="Helvetica Light" charset="0"/>
              <a:cs typeface="Helvetica Light" charset="0"/>
            </a:endParaRPr>
          </a:p>
          <a:p>
            <a:pPr marL="338138" indent="0" algn="ctr">
              <a:lnSpc>
                <a:spcPct val="200000"/>
              </a:lnSpc>
              <a:buNone/>
            </a:pPr>
            <a:r>
              <a:rPr lang="en-US" dirty="0" smtClean="0">
                <a:solidFill>
                  <a:srgbClr val="8A1B3E"/>
                </a:solidFill>
                <a:effectLst>
                  <a:outerShdw blurRad="50800" dist="38100" dir="2700000" algn="tl" rotWithShape="0">
                    <a:prstClr val="black">
                      <a:alpha val="40000"/>
                    </a:prstClr>
                  </a:outerShdw>
                </a:effectLst>
                <a:latin typeface="Helvetica Light" charset="0"/>
                <a:ea typeface="Helvetica Light" charset="0"/>
                <a:cs typeface="Helvetica Light" charset="0"/>
              </a:rPr>
              <a:t>Policy </a:t>
            </a:r>
            <a:r>
              <a:rPr lang="en-US" dirty="0">
                <a:solidFill>
                  <a:srgbClr val="8A1B3E"/>
                </a:solidFill>
                <a:effectLst>
                  <a:outerShdw blurRad="50800" dist="38100" dir="2700000" algn="tl" rotWithShape="0">
                    <a:prstClr val="black">
                      <a:alpha val="40000"/>
                    </a:prstClr>
                  </a:outerShdw>
                </a:effectLst>
                <a:latin typeface="Helvetica Light" charset="0"/>
                <a:ea typeface="Helvetica Light" charset="0"/>
                <a:cs typeface="Helvetica Light" charset="0"/>
              </a:rPr>
              <a:t>analytics </a:t>
            </a:r>
            <a:r>
              <a:rPr lang="en-US" dirty="0" smtClean="0">
                <a:latin typeface="Helvetica Light" charset="0"/>
                <a:ea typeface="Helvetica Light" charset="0"/>
                <a:cs typeface="Helvetica Light" charset="0"/>
              </a:rPr>
              <a:t>versus use for administration  </a:t>
            </a:r>
            <a:endParaRPr lang="en-US" dirty="0" smtClean="0">
              <a:solidFill>
                <a:srgbClr val="8A1B3E"/>
              </a:solidFill>
              <a:effectLst>
                <a:outerShdw blurRad="50800" dist="38100" dir="2700000" algn="tl" rotWithShape="0">
                  <a:prstClr val="black">
                    <a:alpha val="40000"/>
                  </a:prstClr>
                </a:outerShdw>
              </a:effectLst>
              <a:latin typeface="Helvetica Light" charset="0"/>
              <a:ea typeface="Helvetica Light" charset="0"/>
              <a:cs typeface="Helvetica Light" charset="0"/>
            </a:endParaRPr>
          </a:p>
          <a:p>
            <a:pPr marL="338138" indent="0" algn="ctr">
              <a:lnSpc>
                <a:spcPct val="200000"/>
              </a:lnSpc>
              <a:buNone/>
            </a:pPr>
            <a:r>
              <a:rPr lang="en-US" dirty="0" smtClean="0">
                <a:solidFill>
                  <a:srgbClr val="8A1B3E"/>
                </a:solidFill>
                <a:effectLst>
                  <a:outerShdw blurRad="50800" dist="38100" dir="2700000" algn="tl" rotWithShape="0">
                    <a:prstClr val="black">
                      <a:alpha val="40000"/>
                    </a:prstClr>
                  </a:outerShdw>
                </a:effectLst>
                <a:latin typeface="Helvetica Light" charset="0"/>
                <a:ea typeface="Helvetica Light" charset="0"/>
                <a:cs typeface="Helvetica Light" charset="0"/>
              </a:rPr>
              <a:t> Control </a:t>
            </a:r>
            <a:r>
              <a:rPr lang="en-US" dirty="0">
                <a:solidFill>
                  <a:srgbClr val="8A1B3E"/>
                </a:solidFill>
                <a:effectLst>
                  <a:outerShdw blurRad="50800" dist="38100" dir="2700000" algn="tl" rotWithShape="0">
                    <a:prstClr val="black">
                      <a:alpha val="40000"/>
                    </a:prstClr>
                  </a:outerShdw>
                </a:effectLst>
                <a:latin typeface="Helvetica Light" charset="0"/>
                <a:ea typeface="Helvetica Light" charset="0"/>
                <a:cs typeface="Helvetica Light" charset="0"/>
              </a:rPr>
              <a:t>use </a:t>
            </a:r>
            <a:r>
              <a:rPr lang="en-US" dirty="0" smtClean="0">
                <a:latin typeface="Helvetica Light" charset="0"/>
                <a:ea typeface="Helvetica Light" charset="0"/>
                <a:cs typeface="Helvetica Light" charset="0"/>
              </a:rPr>
              <a:t>versus controlling data access</a:t>
            </a:r>
            <a:endParaRPr lang="en-US" dirty="0" smtClean="0">
              <a:solidFill>
                <a:srgbClr val="8A1B3E"/>
              </a:solidFill>
              <a:effectLst>
                <a:outerShdw blurRad="50800" dist="38100" dir="2700000" algn="tl" rotWithShape="0">
                  <a:prstClr val="black">
                    <a:alpha val="40000"/>
                  </a:prstClr>
                </a:outerShdw>
              </a:effectLst>
              <a:latin typeface="Helvetica Light" charset="0"/>
              <a:ea typeface="Helvetica Light" charset="0"/>
              <a:cs typeface="Helvetica Light" charset="0"/>
            </a:endParaRPr>
          </a:p>
          <a:p>
            <a:pPr marL="338138" indent="0" algn="ctr">
              <a:lnSpc>
                <a:spcPct val="200000"/>
              </a:lnSpc>
              <a:buNone/>
            </a:pPr>
            <a:r>
              <a:rPr lang="en-US" dirty="0" smtClean="0">
                <a:solidFill>
                  <a:srgbClr val="8A1B3E"/>
                </a:solidFill>
                <a:effectLst>
                  <a:outerShdw blurRad="50800" dist="38100" dir="2700000" algn="tl" rotWithShape="0">
                    <a:prstClr val="black">
                      <a:alpha val="40000"/>
                    </a:prstClr>
                  </a:outerShdw>
                </a:effectLst>
                <a:latin typeface="Helvetica Light" charset="0"/>
                <a:ea typeface="Helvetica Light" charset="0"/>
                <a:cs typeface="Helvetica Light" charset="0"/>
              </a:rPr>
              <a:t>Trusted </a:t>
            </a:r>
            <a:r>
              <a:rPr lang="en-US" dirty="0">
                <a:solidFill>
                  <a:srgbClr val="8A1B3E"/>
                </a:solidFill>
                <a:effectLst>
                  <a:outerShdw blurRad="50800" dist="38100" dir="2700000" algn="tl" rotWithShape="0">
                    <a:prstClr val="black">
                      <a:alpha val="40000"/>
                    </a:prstClr>
                  </a:outerShdw>
                </a:effectLst>
                <a:latin typeface="Helvetica Light" charset="0"/>
                <a:ea typeface="Helvetica Light" charset="0"/>
                <a:cs typeface="Helvetica Light" charset="0"/>
              </a:rPr>
              <a:t>data commons </a:t>
            </a:r>
            <a:r>
              <a:rPr lang="en-US" dirty="0" smtClean="0">
                <a:latin typeface="Helvetica Light" charset="0"/>
                <a:ea typeface="Helvetica Light" charset="0"/>
                <a:cs typeface="Helvetica Light" charset="0"/>
              </a:rPr>
              <a:t>versus data enclaves  </a:t>
            </a:r>
            <a:endParaRPr lang="en-US" dirty="0" smtClean="0">
              <a:solidFill>
                <a:srgbClr val="8A1B3E"/>
              </a:solidFill>
              <a:effectLst>
                <a:outerShdw blurRad="50800" dist="38100" dir="2700000" algn="tl" rotWithShape="0">
                  <a:prstClr val="black">
                    <a:alpha val="40000"/>
                  </a:prstClr>
                </a:outerShdw>
              </a:effectLst>
              <a:latin typeface="Helvetica Light" charset="0"/>
              <a:ea typeface="Helvetica Light" charset="0"/>
              <a:cs typeface="Helvetica Light" charset="0"/>
            </a:endParaRPr>
          </a:p>
          <a:p>
            <a:pPr algn="ctr"/>
            <a:endParaRPr lang="en-US" dirty="0">
              <a:latin typeface="Helvetica Light" charset="0"/>
              <a:ea typeface="Helvetica Light" charset="0"/>
              <a:cs typeface="Helvetica Light"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a:ext>
            </a:extLst>
          </a:blip>
          <a:srcRect t="16982" b="11860"/>
          <a:stretch/>
        </p:blipFill>
        <p:spPr>
          <a:xfrm>
            <a:off x="9607719" y="6324600"/>
            <a:ext cx="1816344" cy="533400"/>
          </a:xfrm>
          <a:prstGeom prst="rect">
            <a:avLst/>
          </a:prstGeom>
          <a:solidFill>
            <a:schemeClr val="bg1"/>
          </a:solidFill>
        </p:spPr>
      </p:pic>
    </p:spTree>
    <p:extLst>
      <p:ext uri="{BB962C8B-B14F-4D97-AF65-F5344CB8AC3E}">
        <p14:creationId xmlns:p14="http://schemas.microsoft.com/office/powerpoint/2010/main" val="1239138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Members</a:t>
            </a:r>
            <a:endParaRPr lang="en-US" dirty="0"/>
          </a:p>
        </p:txBody>
      </p:sp>
      <p:sp>
        <p:nvSpPr>
          <p:cNvPr id="3" name="Content Placeholder 2"/>
          <p:cNvSpPr>
            <a:spLocks noGrp="1"/>
          </p:cNvSpPr>
          <p:nvPr>
            <p:ph idx="1"/>
          </p:nvPr>
        </p:nvSpPr>
        <p:spPr/>
        <p:txBody>
          <a:bodyPr>
            <a:normAutofit/>
          </a:bodyPr>
          <a:lstStyle/>
          <a:p>
            <a:r>
              <a:rPr lang="en-US" sz="1800" b="1" cap="small" dirty="0"/>
              <a:t>STEPHEN M. ROBINSON</a:t>
            </a:r>
            <a:r>
              <a:rPr lang="en-US" sz="1800" cap="small" dirty="0"/>
              <a:t>, </a:t>
            </a:r>
            <a:r>
              <a:rPr lang="en-US" sz="1800" i="1" dirty="0"/>
              <a:t>Chair</a:t>
            </a:r>
            <a:r>
              <a:rPr lang="en-US" sz="1800" cap="small" dirty="0"/>
              <a:t>, NAE, </a:t>
            </a:r>
            <a:r>
              <a:rPr lang="en-US" sz="1800" dirty="0"/>
              <a:t>University of Wisconsin-Madison</a:t>
            </a:r>
          </a:p>
          <a:p>
            <a:r>
              <a:rPr lang="en-US" sz="1800" b="1" cap="small" dirty="0"/>
              <a:t>PASCALE CARAYON</a:t>
            </a:r>
            <a:r>
              <a:rPr lang="en-US" sz="1800" dirty="0"/>
              <a:t>, University of Wisconsin-Madison</a:t>
            </a:r>
          </a:p>
          <a:p>
            <a:r>
              <a:rPr lang="en-US" sz="1800" b="1" cap="small" dirty="0"/>
              <a:t>DAVID CHU</a:t>
            </a:r>
            <a:r>
              <a:rPr lang="en-US" sz="1800" cap="small" dirty="0"/>
              <a:t>, </a:t>
            </a:r>
            <a:r>
              <a:rPr lang="en-US" sz="1800" dirty="0"/>
              <a:t>Institute for Defense Analyses</a:t>
            </a:r>
          </a:p>
          <a:p>
            <a:r>
              <a:rPr lang="en-US" sz="1800" b="1" cap="small" dirty="0"/>
              <a:t>CYNTHIA DWORK</a:t>
            </a:r>
            <a:r>
              <a:rPr lang="en-US" sz="1800" cap="small" dirty="0"/>
              <a:t>,</a:t>
            </a:r>
            <a:r>
              <a:rPr lang="en-US" sz="1800" dirty="0"/>
              <a:t> NAS/NAE, Microsoft Research</a:t>
            </a:r>
          </a:p>
          <a:p>
            <a:r>
              <a:rPr lang="en-US" sz="1800" b="1" cap="small" dirty="0"/>
              <a:t>TERRY P. HARRISON</a:t>
            </a:r>
            <a:r>
              <a:rPr lang="en-US" sz="1800" dirty="0"/>
              <a:t>, Pennsylvania State University</a:t>
            </a:r>
          </a:p>
          <a:p>
            <a:r>
              <a:rPr lang="en-US" sz="1800" b="1" cap="small" dirty="0"/>
              <a:t>ALAN F. KARR</a:t>
            </a:r>
            <a:r>
              <a:rPr lang="en-US" sz="1800" cap="small" dirty="0"/>
              <a:t>, </a:t>
            </a:r>
            <a:r>
              <a:rPr lang="en-US" sz="1800" dirty="0"/>
              <a:t>RTI International</a:t>
            </a:r>
          </a:p>
          <a:p>
            <a:r>
              <a:rPr lang="en-US" sz="1800" b="1" cap="small" dirty="0"/>
              <a:t>SALLIE KELLER</a:t>
            </a:r>
            <a:r>
              <a:rPr lang="en-US" sz="1800" cap="small" dirty="0"/>
              <a:t>, </a:t>
            </a:r>
            <a:r>
              <a:rPr lang="en-US" sz="1800" dirty="0"/>
              <a:t>Virginia Polytechnic and State University</a:t>
            </a:r>
          </a:p>
          <a:p>
            <a:r>
              <a:rPr lang="en-US" sz="1800" b="1" cap="small" dirty="0"/>
              <a:t>ALAIR MACLEAN</a:t>
            </a:r>
            <a:r>
              <a:rPr lang="en-US" sz="1800" cap="small" dirty="0"/>
              <a:t>,</a:t>
            </a:r>
            <a:r>
              <a:rPr lang="en-US" sz="1800" dirty="0"/>
              <a:t> Washington State University, Vancouver</a:t>
            </a:r>
          </a:p>
          <a:p>
            <a:r>
              <a:rPr lang="en-US" sz="1800" b="1" cap="small" dirty="0"/>
              <a:t>DAVID MAIER</a:t>
            </a:r>
            <a:r>
              <a:rPr lang="en-US" sz="1800" cap="small" dirty="0"/>
              <a:t>, </a:t>
            </a:r>
            <a:r>
              <a:rPr lang="en-US" sz="1800" dirty="0"/>
              <a:t>Portland State University </a:t>
            </a:r>
          </a:p>
          <a:p>
            <a:r>
              <a:rPr lang="en-US" sz="1800" b="1" cap="small" dirty="0"/>
              <a:t>STEPHEN M. POLLOCK</a:t>
            </a:r>
            <a:r>
              <a:rPr lang="en-US" sz="1800" cap="small" dirty="0"/>
              <a:t>, NAE, </a:t>
            </a:r>
            <a:r>
              <a:rPr lang="en-US" sz="1800" dirty="0"/>
              <a:t>University of Michigan (until June 2015)</a:t>
            </a:r>
          </a:p>
          <a:p>
            <a:r>
              <a:rPr lang="en-US" sz="1800" b="1" cap="small" dirty="0"/>
              <a:t>PAUL R. SACKETT</a:t>
            </a:r>
            <a:r>
              <a:rPr lang="en-US" sz="1800" cap="small" dirty="0"/>
              <a:t>, </a:t>
            </a:r>
            <a:r>
              <a:rPr lang="en-US" sz="1800" dirty="0"/>
              <a:t>University of Minnesota</a:t>
            </a:r>
          </a:p>
          <a:p>
            <a:r>
              <a:rPr lang="en-US" sz="1800" b="1" cap="small" dirty="0"/>
              <a:t>MARK S. SQUILLANTE</a:t>
            </a:r>
            <a:r>
              <a:rPr lang="en-US" sz="1800" cap="small" dirty="0"/>
              <a:t>, </a:t>
            </a:r>
            <a:r>
              <a:rPr lang="en-US" sz="1800" dirty="0"/>
              <a:t>IBM Research</a:t>
            </a:r>
          </a:p>
          <a:p>
            <a:r>
              <a:rPr lang="en-US" sz="1800" b="1" cap="small" dirty="0"/>
              <a:t>WILLIAM J. STRICKLAND</a:t>
            </a:r>
            <a:r>
              <a:rPr lang="en-US" sz="1800" dirty="0"/>
              <a:t>, </a:t>
            </a:r>
            <a:r>
              <a:rPr lang="en-US" sz="1800" dirty="0" err="1"/>
              <a:t>HumRRO</a:t>
            </a:r>
            <a:endParaRPr lang="en-US" sz="1800" dirty="0"/>
          </a:p>
          <a:p>
            <a:r>
              <a:rPr lang="en-US" sz="1800" b="1" cap="small" dirty="0"/>
              <a:t>STEVEN TADELIS</a:t>
            </a:r>
            <a:r>
              <a:rPr lang="en-US" sz="1800" cap="small" dirty="0"/>
              <a:t>, </a:t>
            </a:r>
            <a:r>
              <a:rPr lang="en-US" sz="1800" dirty="0"/>
              <a:t>University of California, Berkeley</a:t>
            </a:r>
          </a:p>
        </p:txBody>
      </p:sp>
    </p:spTree>
    <p:extLst>
      <p:ext uri="{BB962C8B-B14F-4D97-AF65-F5344CB8AC3E}">
        <p14:creationId xmlns:p14="http://schemas.microsoft.com/office/powerpoint/2010/main" val="589514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Statement of </a:t>
            </a:r>
            <a:r>
              <a:rPr lang="en-US" dirty="0" smtClean="0"/>
              <a:t>Task</a:t>
            </a:r>
            <a:endParaRPr lang="en-US" dirty="0"/>
          </a:p>
        </p:txBody>
      </p:sp>
      <p:sp>
        <p:nvSpPr>
          <p:cNvPr id="3" name="Content Placeholder 2"/>
          <p:cNvSpPr>
            <a:spLocks noGrp="1"/>
          </p:cNvSpPr>
          <p:nvPr>
            <p:ph idx="1"/>
          </p:nvPr>
        </p:nvSpPr>
        <p:spPr>
          <a:xfrm>
            <a:off x="711200" y="1117601"/>
            <a:ext cx="6692900" cy="4525963"/>
          </a:xfrm>
        </p:spPr>
        <p:txBody>
          <a:bodyPr>
            <a:noAutofit/>
          </a:bodyPr>
          <a:lstStyle/>
          <a:p>
            <a:pPr marL="0" indent="0">
              <a:lnSpc>
                <a:spcPct val="120000"/>
              </a:lnSpc>
              <a:spcBef>
                <a:spcPts val="0"/>
              </a:spcBef>
              <a:buNone/>
            </a:pPr>
            <a:r>
              <a:rPr lang="en-US" sz="2400" b="1" dirty="0" smtClean="0">
                <a:solidFill>
                  <a:srgbClr val="054B80"/>
                </a:solidFill>
                <a:effectLst>
                  <a:outerShdw blurRad="50800" dist="38100" dir="2700000" algn="tl" rotWithShape="0">
                    <a:prstClr val="black">
                      <a:alpha val="40000"/>
                    </a:prstClr>
                  </a:outerShdw>
                </a:effectLst>
              </a:rPr>
              <a:t>Charge:</a:t>
            </a:r>
            <a:r>
              <a:rPr lang="en-US" sz="2400" dirty="0" smtClean="0"/>
              <a:t> Develop </a:t>
            </a:r>
            <a:r>
              <a:rPr lang="en-US" sz="2400" dirty="0"/>
              <a:t>a roadmap and implementation plan for integrating data </a:t>
            </a:r>
            <a:r>
              <a:rPr lang="en-US" sz="2400" dirty="0">
                <a:latin typeface="Helvetica" charset="0"/>
                <a:ea typeface="Helvetica" charset="0"/>
                <a:cs typeface="Helvetica" charset="0"/>
              </a:rPr>
              <a:t>analytics</a:t>
            </a:r>
            <a:r>
              <a:rPr lang="en-US" sz="2400" dirty="0"/>
              <a:t> in support of decisions within the purview of the Office of the Under Secretary of Defense (Personnel &amp; Readiness</a:t>
            </a:r>
            <a:r>
              <a:rPr lang="en-US" sz="2400" dirty="0" smtClean="0"/>
              <a:t>). </a:t>
            </a:r>
          </a:p>
          <a:p>
            <a:pPr marL="0" indent="0">
              <a:lnSpc>
                <a:spcPct val="120000"/>
              </a:lnSpc>
              <a:spcBef>
                <a:spcPts val="0"/>
              </a:spcBef>
              <a:buNone/>
            </a:pPr>
            <a:endParaRPr lang="en-US" sz="2400" dirty="0" smtClean="0"/>
          </a:p>
          <a:p>
            <a:pPr marL="0" indent="0">
              <a:lnSpc>
                <a:spcPct val="120000"/>
              </a:lnSpc>
              <a:spcBef>
                <a:spcPts val="0"/>
              </a:spcBef>
              <a:buNone/>
            </a:pPr>
            <a:r>
              <a:rPr lang="en-US" sz="2400" b="1" dirty="0" smtClean="0">
                <a:solidFill>
                  <a:srgbClr val="054B80"/>
                </a:solidFill>
                <a:effectLst>
                  <a:outerShdw blurRad="50800" dist="38100" dir="2700000" algn="tl" rotWithShape="0">
                    <a:prstClr val="black">
                      <a:alpha val="40000"/>
                    </a:prstClr>
                  </a:outerShdw>
                </a:effectLst>
              </a:rPr>
              <a:t>Interpretation:</a:t>
            </a:r>
            <a:r>
              <a:rPr lang="en-US" sz="2400" b="1" dirty="0" smtClean="0"/>
              <a:t> </a:t>
            </a:r>
            <a:r>
              <a:rPr lang="en-US" sz="2400" dirty="0" smtClean="0"/>
              <a:t>The </a:t>
            </a:r>
            <a:r>
              <a:rPr lang="en-US" sz="2400" dirty="0"/>
              <a:t>committee interpreted </a:t>
            </a:r>
            <a:r>
              <a:rPr lang="en-US" sz="2400" dirty="0" smtClean="0"/>
              <a:t>the charge </a:t>
            </a:r>
            <a:r>
              <a:rPr lang="en-US" sz="2400" dirty="0"/>
              <a:t>as calling for high-level conceptual advice, </a:t>
            </a:r>
            <a:r>
              <a:rPr lang="en-US" sz="2400" dirty="0" smtClean="0"/>
              <a:t>acknowledging </a:t>
            </a:r>
            <a:r>
              <a:rPr lang="en-US" sz="2400" dirty="0"/>
              <a:t>P&amp;R must have the latitude to craft specific plans for strengthening its capabilities in, and use of, data </a:t>
            </a:r>
            <a:r>
              <a:rPr lang="en-US" sz="2400" dirty="0" smtClean="0"/>
              <a:t>science. </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24800" y="927100"/>
            <a:ext cx="3641415" cy="5486400"/>
          </a:xfrm>
          <a:prstGeom prst="rect">
            <a:avLst/>
          </a:prstGeom>
        </p:spPr>
      </p:pic>
    </p:spTree>
    <p:extLst>
      <p:ext uri="{BB962C8B-B14F-4D97-AF65-F5344CB8AC3E}">
        <p14:creationId xmlns:p14="http://schemas.microsoft.com/office/powerpoint/2010/main" val="1291406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outcomes for which P&amp;R is responsible</a:t>
            </a:r>
            <a:endParaRPr lang="en-US" dirty="0"/>
          </a:p>
        </p:txBody>
      </p:sp>
      <p:sp>
        <p:nvSpPr>
          <p:cNvPr id="3" name="Content Placeholder 2"/>
          <p:cNvSpPr>
            <a:spLocks noGrp="1"/>
          </p:cNvSpPr>
          <p:nvPr>
            <p:ph idx="1"/>
          </p:nvPr>
        </p:nvSpPr>
        <p:spPr>
          <a:xfrm>
            <a:off x="609600" y="1143001"/>
            <a:ext cx="10972800" cy="4525963"/>
          </a:xfrm>
        </p:spPr>
        <p:txBody>
          <a:bodyPr>
            <a:normAutofit/>
          </a:bodyPr>
          <a:lstStyle/>
          <a:p>
            <a:r>
              <a:rPr lang="en-US" sz="2400" dirty="0"/>
              <a:t>Ensuring DoD can recruit, train, motivate, and retain the necessary numbers of </a:t>
            </a:r>
            <a:r>
              <a:rPr lang="en-US" sz="2400" dirty="0" smtClean="0"/>
              <a:t>qualified personnel </a:t>
            </a:r>
            <a:endParaRPr lang="en-US" sz="2400" dirty="0"/>
          </a:p>
          <a:p>
            <a:r>
              <a:rPr lang="en-US" sz="2400" dirty="0"/>
              <a:t>Creating incentives that guide the department to an </a:t>
            </a:r>
            <a:r>
              <a:rPr lang="en-US" sz="2400" dirty="0" smtClean="0"/>
              <a:t>optimal</a:t>
            </a:r>
            <a:br>
              <a:rPr lang="en-US" sz="2400" dirty="0" smtClean="0"/>
            </a:br>
            <a:r>
              <a:rPr lang="en-US" sz="2400" dirty="0" smtClean="0"/>
              <a:t>mix </a:t>
            </a:r>
            <a:r>
              <a:rPr lang="en-US" sz="2400" dirty="0"/>
              <a:t>of </a:t>
            </a:r>
            <a:r>
              <a:rPr lang="en-US" sz="2400" dirty="0" smtClean="0"/>
              <a:t>personnel</a:t>
            </a:r>
            <a:endParaRPr lang="en-US" sz="2400" dirty="0"/>
          </a:p>
          <a:p>
            <a:r>
              <a:rPr lang="en-US" sz="2400" dirty="0"/>
              <a:t>Ensuring DoD creates a force that is </a:t>
            </a:r>
            <a:r>
              <a:rPr lang="en-US" sz="2400" dirty="0" smtClean="0"/>
              <a:t/>
            </a:r>
            <a:br>
              <a:rPr lang="en-US" sz="2400" dirty="0" smtClean="0"/>
            </a:br>
            <a:r>
              <a:rPr lang="en-US" sz="2400" dirty="0" smtClean="0"/>
              <a:t>ready </a:t>
            </a:r>
            <a:r>
              <a:rPr lang="en-US" sz="2400" dirty="0"/>
              <a:t>to carry out </a:t>
            </a:r>
            <a:r>
              <a:rPr lang="en-US" sz="2400" dirty="0" smtClean="0"/>
              <a:t>directed actions </a:t>
            </a:r>
            <a:endParaRPr lang="en-US" sz="2400" dirty="0"/>
          </a:p>
          <a:p>
            <a:r>
              <a:rPr lang="en-US" sz="2400" dirty="0" smtClean="0"/>
              <a:t>Influencing </a:t>
            </a:r>
            <a:r>
              <a:rPr lang="en-US" sz="2400" dirty="0"/>
              <a:t>DoD’s decisions that affect </a:t>
            </a:r>
            <a:r>
              <a:rPr lang="en-US" sz="2400" dirty="0" smtClean="0"/>
              <a:t/>
            </a:r>
            <a:br>
              <a:rPr lang="en-US" sz="2400" dirty="0" smtClean="0"/>
            </a:br>
            <a:r>
              <a:rPr lang="en-US" sz="2400" dirty="0" smtClean="0"/>
              <a:t>the </a:t>
            </a:r>
            <a:r>
              <a:rPr lang="en-US" sz="2400" dirty="0"/>
              <a:t>shape of military </a:t>
            </a:r>
            <a:r>
              <a:rPr lang="en-US" sz="2400" dirty="0" smtClean="0"/>
              <a:t>careers </a:t>
            </a:r>
            <a:endParaRPr lang="en-US" sz="2400" dirty="0"/>
          </a:p>
          <a:p>
            <a:r>
              <a:rPr lang="en-US" sz="2400" dirty="0"/>
              <a:t>Ensuring the services provided to </a:t>
            </a:r>
            <a:r>
              <a:rPr lang="en-US" sz="2400" dirty="0" smtClean="0"/>
              <a:t/>
            </a:r>
            <a:br>
              <a:rPr lang="en-US" sz="2400" dirty="0" smtClean="0"/>
            </a:br>
            <a:r>
              <a:rPr lang="en-US" sz="2400" dirty="0" smtClean="0"/>
              <a:t>support </a:t>
            </a:r>
            <a:r>
              <a:rPr lang="en-US" sz="2400" dirty="0"/>
              <a:t>DoD personnel and their </a:t>
            </a:r>
            <a:r>
              <a:rPr lang="en-US" sz="2400" dirty="0" smtClean="0"/>
              <a:t/>
            </a:r>
            <a:br>
              <a:rPr lang="en-US" sz="2400" dirty="0" smtClean="0"/>
            </a:br>
            <a:r>
              <a:rPr lang="en-US" sz="2400" dirty="0" smtClean="0"/>
              <a:t>dependents </a:t>
            </a:r>
            <a:r>
              <a:rPr lang="en-US" sz="2400" dirty="0"/>
              <a:t>are properly structured</a:t>
            </a:r>
            <a:r>
              <a:rPr lang="en-US" sz="2400" dirty="0" smtClean="0"/>
              <a:t>.</a:t>
            </a:r>
            <a:endParaRPr lang="en-US" sz="2400" dirty="0"/>
          </a:p>
          <a:p>
            <a:r>
              <a:rPr lang="en-US" sz="2400" dirty="0"/>
              <a:t>Anticipating and responding to </a:t>
            </a:r>
            <a:r>
              <a:rPr lang="en-US" sz="2400" dirty="0" smtClean="0"/>
              <a:t/>
            </a:r>
            <a:br>
              <a:rPr lang="en-US" sz="2400" dirty="0" smtClean="0"/>
            </a:br>
            <a:r>
              <a:rPr lang="en-US" sz="2400" dirty="0" smtClean="0"/>
              <a:t>sensitive </a:t>
            </a:r>
            <a:r>
              <a:rPr lang="en-US" sz="2400" dirty="0"/>
              <a:t>behavioral </a:t>
            </a:r>
            <a:r>
              <a:rPr lang="en-US" sz="2400" dirty="0" smtClean="0"/>
              <a:t>issues</a:t>
            </a:r>
            <a:endParaRPr lang="en-US" sz="2400" dirty="0"/>
          </a:p>
          <a:p>
            <a:endParaRPr lang="en-US" sz="2400" dirty="0">
              <a:latin typeface="Helvetica Light" charset="0"/>
              <a:ea typeface="Helvetica Light" charset="0"/>
              <a:cs typeface="Helvetica Light"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56400" y="2679700"/>
            <a:ext cx="5029200" cy="3352800"/>
          </a:xfrm>
          <a:prstGeom prst="rect">
            <a:avLst/>
          </a:prstGeom>
        </p:spPr>
      </p:pic>
    </p:spTree>
    <p:extLst>
      <p:ext uri="{BB962C8B-B14F-4D97-AF65-F5344CB8AC3E}">
        <p14:creationId xmlns:p14="http://schemas.microsoft.com/office/powerpoint/2010/main" val="1744641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P&amp;R Policy and Oversight Areas</a:t>
            </a:r>
            <a:endParaRPr lang="en-US" dirty="0"/>
          </a:p>
        </p:txBody>
      </p:sp>
      <p:sp>
        <p:nvSpPr>
          <p:cNvPr id="3" name="Content Placeholder 2"/>
          <p:cNvSpPr>
            <a:spLocks noGrp="1"/>
          </p:cNvSpPr>
          <p:nvPr>
            <p:ph sz="half" idx="1"/>
          </p:nvPr>
        </p:nvSpPr>
        <p:spPr>
          <a:xfrm>
            <a:off x="609600" y="1074738"/>
            <a:ext cx="5384800" cy="5630862"/>
          </a:xfrm>
        </p:spPr>
        <p:txBody>
          <a:bodyPr>
            <a:noAutofit/>
          </a:bodyPr>
          <a:lstStyle/>
          <a:p>
            <a:r>
              <a:rPr lang="en-US" sz="2000" dirty="0" smtClean="0"/>
              <a:t>Staffing </a:t>
            </a:r>
            <a:r>
              <a:rPr lang="en-US" sz="2000" dirty="0"/>
              <a:t>decisions for both </a:t>
            </a:r>
            <a:r>
              <a:rPr lang="en-US" sz="2000" dirty="0" smtClean="0"/>
              <a:t>service members </a:t>
            </a:r>
            <a:r>
              <a:rPr lang="en-US" sz="2000" dirty="0"/>
              <a:t>and civil service </a:t>
            </a:r>
            <a:r>
              <a:rPr lang="en-US" sz="2000" dirty="0" smtClean="0"/>
              <a:t>employees </a:t>
            </a:r>
            <a:endParaRPr lang="en-US" sz="2000" dirty="0"/>
          </a:p>
          <a:p>
            <a:r>
              <a:rPr lang="en-US" sz="2000" dirty="0"/>
              <a:t>Recruiting standards for both </a:t>
            </a:r>
            <a:r>
              <a:rPr lang="en-US" sz="2000" dirty="0" smtClean="0"/>
              <a:t>service members </a:t>
            </a:r>
            <a:r>
              <a:rPr lang="en-US" sz="2000" dirty="0"/>
              <a:t>and civil service </a:t>
            </a:r>
            <a:r>
              <a:rPr lang="en-US" sz="2000" dirty="0" smtClean="0"/>
              <a:t>employees </a:t>
            </a:r>
            <a:endParaRPr lang="en-US" sz="2000" dirty="0"/>
          </a:p>
          <a:p>
            <a:r>
              <a:rPr lang="en-US" sz="2000" dirty="0"/>
              <a:t>Selection criteria for military </a:t>
            </a:r>
            <a:r>
              <a:rPr lang="en-US" sz="2000" dirty="0" smtClean="0"/>
              <a:t>recruits </a:t>
            </a:r>
            <a:endParaRPr lang="en-US" sz="2000" dirty="0"/>
          </a:p>
          <a:p>
            <a:r>
              <a:rPr lang="en-US" sz="2000" dirty="0"/>
              <a:t>Selection criteria for civil service </a:t>
            </a:r>
            <a:r>
              <a:rPr lang="en-US" sz="2000" dirty="0" smtClean="0"/>
              <a:t>positions </a:t>
            </a:r>
            <a:endParaRPr lang="en-US" sz="2000" dirty="0"/>
          </a:p>
          <a:p>
            <a:r>
              <a:rPr lang="en-US" sz="2000" dirty="0"/>
              <a:t>Job </a:t>
            </a:r>
            <a:r>
              <a:rPr lang="en-US" sz="2000" dirty="0" smtClean="0"/>
              <a:t>assignment </a:t>
            </a:r>
            <a:endParaRPr lang="en-US" sz="2000" dirty="0"/>
          </a:p>
          <a:p>
            <a:r>
              <a:rPr lang="en-US" sz="2000" dirty="0"/>
              <a:t>Compensation standards for </a:t>
            </a:r>
            <a:r>
              <a:rPr lang="en-US" sz="2000" dirty="0" smtClean="0"/>
              <a:t>service members </a:t>
            </a:r>
            <a:endParaRPr lang="en-US" sz="2000" dirty="0"/>
          </a:p>
          <a:p>
            <a:r>
              <a:rPr lang="en-US" sz="2000" dirty="0"/>
              <a:t>Training and education programs for </a:t>
            </a:r>
            <a:r>
              <a:rPr lang="en-US" sz="2000" dirty="0" smtClean="0"/>
              <a:t>personnel </a:t>
            </a:r>
            <a:endParaRPr lang="en-US" sz="2000" dirty="0"/>
          </a:p>
          <a:p>
            <a:r>
              <a:rPr lang="en-US" sz="2000" dirty="0"/>
              <a:t>Promotion criteria for </a:t>
            </a:r>
            <a:r>
              <a:rPr lang="en-US" sz="2000" dirty="0" smtClean="0"/>
              <a:t>service members </a:t>
            </a:r>
            <a:r>
              <a:rPr lang="en-US" sz="2000" dirty="0"/>
              <a:t>and civil service </a:t>
            </a:r>
            <a:r>
              <a:rPr lang="en-US" sz="2000" dirty="0" smtClean="0"/>
              <a:t>employees</a:t>
            </a:r>
            <a:endParaRPr lang="en-US" sz="2000" dirty="0"/>
          </a:p>
          <a:p>
            <a:r>
              <a:rPr lang="en-US" sz="2000" dirty="0"/>
              <a:t>Security clearance </a:t>
            </a:r>
            <a:r>
              <a:rPr lang="en-US" sz="2000" dirty="0" smtClean="0"/>
              <a:t>determinants</a:t>
            </a:r>
            <a:endParaRPr lang="en-US" sz="2000" dirty="0"/>
          </a:p>
          <a:p>
            <a:endParaRPr lang="en-US" sz="2000" dirty="0"/>
          </a:p>
        </p:txBody>
      </p:sp>
      <p:sp>
        <p:nvSpPr>
          <p:cNvPr id="4" name="Content Placeholder 3"/>
          <p:cNvSpPr>
            <a:spLocks noGrp="1"/>
          </p:cNvSpPr>
          <p:nvPr>
            <p:ph sz="half" idx="2"/>
          </p:nvPr>
        </p:nvSpPr>
        <p:spPr>
          <a:xfrm>
            <a:off x="6197600" y="1074738"/>
            <a:ext cx="5384800" cy="5707062"/>
          </a:xfrm>
        </p:spPr>
        <p:txBody>
          <a:bodyPr>
            <a:noAutofit/>
          </a:bodyPr>
          <a:lstStyle/>
          <a:p>
            <a:r>
              <a:rPr lang="en-US" sz="2000" dirty="0"/>
              <a:t>Access to DoD buildings and locations </a:t>
            </a:r>
          </a:p>
          <a:p>
            <a:r>
              <a:rPr lang="en-US" sz="2000" dirty="0" smtClean="0"/>
              <a:t>Process </a:t>
            </a:r>
            <a:r>
              <a:rPr lang="en-US" sz="2000" dirty="0"/>
              <a:t>for and time of transitions out of the armed forces</a:t>
            </a:r>
            <a:r>
              <a:rPr lang="en-US" sz="2000" dirty="0" smtClean="0"/>
              <a:t>;</a:t>
            </a:r>
            <a:endParaRPr lang="en-US" sz="2000" dirty="0"/>
          </a:p>
          <a:p>
            <a:r>
              <a:rPr lang="en-US" sz="2000" dirty="0"/>
              <a:t>Provisions for mental and physical health care to service members, civil service employees, retirees, and dependents</a:t>
            </a:r>
            <a:r>
              <a:rPr lang="en-US" sz="2000" dirty="0" smtClean="0"/>
              <a:t>;</a:t>
            </a:r>
            <a:endParaRPr lang="en-US" sz="2000" dirty="0"/>
          </a:p>
          <a:p>
            <a:r>
              <a:rPr lang="en-US" sz="2000" dirty="0"/>
              <a:t>Suicide prevention among service </a:t>
            </a:r>
            <a:r>
              <a:rPr lang="en-US" sz="2000" dirty="0" smtClean="0"/>
              <a:t>members </a:t>
            </a:r>
            <a:endParaRPr lang="en-US" sz="2000" dirty="0"/>
          </a:p>
          <a:p>
            <a:r>
              <a:rPr lang="en-US" sz="2000" dirty="0"/>
              <a:t>Provisions for the needs of </a:t>
            </a:r>
            <a:r>
              <a:rPr lang="en-US" sz="2000" dirty="0" smtClean="0"/>
              <a:t>families </a:t>
            </a:r>
            <a:endParaRPr lang="en-US" sz="2000" dirty="0"/>
          </a:p>
          <a:p>
            <a:r>
              <a:rPr lang="en-US" sz="2000" dirty="0"/>
              <a:t>Responses to problematic </a:t>
            </a:r>
            <a:r>
              <a:rPr lang="en-US" sz="2000" dirty="0" smtClean="0"/>
              <a:t>behavior </a:t>
            </a:r>
            <a:endParaRPr lang="en-US" sz="2000" dirty="0"/>
          </a:p>
          <a:p>
            <a:r>
              <a:rPr lang="en-US" sz="2000" dirty="0"/>
              <a:t>Provisions for health and retirement </a:t>
            </a:r>
            <a:r>
              <a:rPr lang="en-US" sz="2000" dirty="0" err="1" smtClean="0"/>
              <a:t>benfits</a:t>
            </a:r>
            <a:r>
              <a:rPr lang="en-US" sz="2000" dirty="0" smtClean="0"/>
              <a:t> </a:t>
            </a:r>
            <a:r>
              <a:rPr lang="en-US" sz="2000" dirty="0"/>
              <a:t>to separated service </a:t>
            </a:r>
            <a:r>
              <a:rPr lang="en-US" sz="2000" dirty="0" smtClean="0"/>
              <a:t>members </a:t>
            </a:r>
            <a:endParaRPr lang="en-US" sz="2000" dirty="0"/>
          </a:p>
          <a:p>
            <a:r>
              <a:rPr lang="en-US" sz="2000" dirty="0"/>
              <a:t>Responses to congressional requests for </a:t>
            </a:r>
            <a:r>
              <a:rPr lang="en-US" sz="2000" dirty="0" smtClean="0"/>
              <a:t>information</a:t>
            </a:r>
            <a:endParaRPr lang="en-US" sz="2000" dirty="0"/>
          </a:p>
        </p:txBody>
      </p:sp>
    </p:spTree>
    <p:extLst>
      <p:ext uri="{BB962C8B-B14F-4D97-AF65-F5344CB8AC3E}">
        <p14:creationId xmlns:p14="http://schemas.microsoft.com/office/powerpoint/2010/main" val="2058296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smtClean="0">
                <a:solidFill>
                  <a:srgbClr val="010101"/>
                </a:solidFill>
                <a:effectLst>
                  <a:outerShdw blurRad="50800" dist="38100" dir="2700000" algn="tl" rotWithShape="0">
                    <a:prstClr val="black">
                      <a:alpha val="40000"/>
                    </a:prstClr>
                  </a:outerShdw>
                </a:effectLst>
              </a:rPr>
              <a:t>The Data</a:t>
            </a:r>
            <a:endParaRPr lang="en-US" sz="4800" dirty="0">
              <a:solidFill>
                <a:srgbClr val="010101"/>
              </a:solidFill>
              <a:effectLst>
                <a:outerShdw blurRad="50800" dist="38100" dir="2700000" algn="tl" rotWithShape="0">
                  <a:prstClr val="black">
                    <a:alpha val="40000"/>
                  </a:prstClr>
                </a:outerShdw>
              </a:effectLst>
            </a:endParaRPr>
          </a:p>
        </p:txBody>
      </p:sp>
      <p:pic>
        <p:nvPicPr>
          <p:cNvPr id="8" name="Picture 7"/>
          <p:cNvPicPr>
            <a:picLocks noChangeAspect="1"/>
          </p:cNvPicPr>
          <p:nvPr/>
        </p:nvPicPr>
        <p:blipFill>
          <a:blip r:embed="rId2"/>
          <a:stretch>
            <a:fillRect/>
          </a:stretch>
        </p:blipFill>
        <p:spPr>
          <a:xfrm>
            <a:off x="4737100" y="1295401"/>
            <a:ext cx="2898648" cy="1410675"/>
          </a:xfrm>
          <a:prstGeom prst="rect">
            <a:avLst/>
          </a:prstGeom>
          <a:ln w="19050">
            <a:solidFill>
              <a:schemeClr val="tx1"/>
            </a:solidFill>
          </a:ln>
        </p:spPr>
      </p:pic>
      <p:pic>
        <p:nvPicPr>
          <p:cNvPr id="9" name="Picture 8"/>
          <p:cNvPicPr>
            <a:picLocks noChangeAspect="1"/>
          </p:cNvPicPr>
          <p:nvPr/>
        </p:nvPicPr>
        <p:blipFill>
          <a:blip r:embed="rId3"/>
          <a:stretch>
            <a:fillRect/>
          </a:stretch>
        </p:blipFill>
        <p:spPr>
          <a:xfrm>
            <a:off x="584200" y="4079374"/>
            <a:ext cx="2514600" cy="1470526"/>
          </a:xfrm>
          <a:prstGeom prst="rect">
            <a:avLst/>
          </a:prstGeom>
          <a:ln w="19050">
            <a:solidFill>
              <a:schemeClr val="tx1"/>
            </a:solidFill>
          </a:ln>
        </p:spPr>
      </p:pic>
      <p:pic>
        <p:nvPicPr>
          <p:cNvPr id="11" name="Picture 10"/>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19200" y="5791200"/>
            <a:ext cx="1727200" cy="927100"/>
          </a:xfrm>
          <a:prstGeom prst="rect">
            <a:avLst/>
          </a:prstGeom>
          <a:ln w="19050">
            <a:solidFill>
              <a:schemeClr val="tx1"/>
            </a:solidFill>
          </a:ln>
        </p:spPr>
      </p:pic>
      <p:pic>
        <p:nvPicPr>
          <p:cNvPr id="12" name="Picture 11"/>
          <p:cNvPicPr>
            <a:picLocks noChangeAspect="1"/>
          </p:cNvPicPr>
          <p:nvPr/>
        </p:nvPicPr>
        <p:blipFill>
          <a:blip r:embed="rId5"/>
          <a:stretch>
            <a:fillRect/>
          </a:stretch>
        </p:blipFill>
        <p:spPr>
          <a:xfrm>
            <a:off x="9791700" y="3759200"/>
            <a:ext cx="1834896" cy="2752344"/>
          </a:xfrm>
          <a:prstGeom prst="rect">
            <a:avLst/>
          </a:prstGeom>
          <a:ln w="19050">
            <a:solidFill>
              <a:schemeClr val="tx1"/>
            </a:solidFill>
          </a:ln>
        </p:spPr>
      </p:pic>
      <p:pic>
        <p:nvPicPr>
          <p:cNvPr id="15" name="Picture 14"/>
          <p:cNvPicPr>
            <a:picLocks noChangeAspect="1"/>
          </p:cNvPicPr>
          <p:nvPr/>
        </p:nvPicPr>
        <p:blipFill>
          <a:blip r:embed="rId6"/>
          <a:stretch>
            <a:fillRect/>
          </a:stretch>
        </p:blipFill>
        <p:spPr>
          <a:xfrm>
            <a:off x="9779000" y="87376"/>
            <a:ext cx="1984248" cy="1984248"/>
          </a:xfrm>
          <a:prstGeom prst="rect">
            <a:avLst/>
          </a:prstGeom>
        </p:spPr>
      </p:pic>
      <p:pic>
        <p:nvPicPr>
          <p:cNvPr id="19" name="Picture 18"/>
          <p:cNvPicPr>
            <a:picLocks noChangeAspect="1"/>
          </p:cNvPicPr>
          <p:nvPr/>
        </p:nvPicPr>
        <p:blipFill>
          <a:blip r:embed="rId7"/>
          <a:stretch>
            <a:fillRect/>
          </a:stretch>
        </p:blipFill>
        <p:spPr>
          <a:xfrm>
            <a:off x="4699000" y="2260600"/>
            <a:ext cx="0" cy="0"/>
          </a:xfrm>
          <a:prstGeom prst="rect">
            <a:avLst/>
          </a:prstGeom>
        </p:spPr>
      </p:pic>
      <p:pic>
        <p:nvPicPr>
          <p:cNvPr id="20" name="Picture 19"/>
          <p:cNvPicPr>
            <a:picLocks noChangeAspect="1"/>
          </p:cNvPicPr>
          <p:nvPr/>
        </p:nvPicPr>
        <p:blipFill>
          <a:blip r:embed="rId8"/>
          <a:stretch>
            <a:fillRect/>
          </a:stretch>
        </p:blipFill>
        <p:spPr>
          <a:xfrm>
            <a:off x="3416300" y="3035300"/>
            <a:ext cx="5842000" cy="3822700"/>
          </a:xfrm>
          <a:prstGeom prst="rect">
            <a:avLst/>
          </a:prstGeom>
        </p:spPr>
      </p:pic>
      <p:pic>
        <p:nvPicPr>
          <p:cNvPr id="10" name="Picture 9"/>
          <p:cNvPicPr>
            <a:picLocks noChangeAspect="1"/>
          </p:cNvPicPr>
          <p:nvPr/>
        </p:nvPicPr>
        <p:blipFill>
          <a:blip r:embed="rId9"/>
          <a:stretch>
            <a:fillRect/>
          </a:stretch>
        </p:blipFill>
        <p:spPr>
          <a:xfrm>
            <a:off x="1130300" y="876300"/>
            <a:ext cx="2011680" cy="2011680"/>
          </a:xfrm>
          <a:prstGeom prst="rect">
            <a:avLst/>
          </a:prstGeom>
        </p:spPr>
      </p:pic>
      <p:pic>
        <p:nvPicPr>
          <p:cNvPr id="14" name="Picture 13"/>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1943100" y="2959100"/>
            <a:ext cx="2197100" cy="825500"/>
          </a:xfrm>
          <a:prstGeom prst="rect">
            <a:avLst/>
          </a:prstGeom>
          <a:ln w="19050">
            <a:solidFill>
              <a:schemeClr val="tx1"/>
            </a:solidFill>
          </a:ln>
        </p:spPr>
      </p:pic>
      <p:pic>
        <p:nvPicPr>
          <p:cNvPr id="13" name="Picture 12"/>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8138668" y="2302691"/>
            <a:ext cx="3483864" cy="1244237"/>
          </a:xfrm>
          <a:prstGeom prst="rect">
            <a:avLst/>
          </a:prstGeom>
          <a:ln w="19050">
            <a:solidFill>
              <a:schemeClr val="tx1"/>
            </a:solidFill>
          </a:ln>
        </p:spPr>
      </p:pic>
      <p:cxnSp>
        <p:nvCxnSpPr>
          <p:cNvPr id="22" name="Straight Connector 21"/>
          <p:cNvCxnSpPr/>
          <p:nvPr/>
        </p:nvCxnSpPr>
        <p:spPr>
          <a:xfrm>
            <a:off x="4013200" y="952500"/>
            <a:ext cx="4051300" cy="0"/>
          </a:xfrm>
          <a:prstGeom prst="line">
            <a:avLst/>
          </a:prstGeom>
          <a:ln w="38100">
            <a:solidFill>
              <a:srgbClr val="054B8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5216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12192000" cy="1143000"/>
          </a:xfrm>
        </p:spPr>
        <p:txBody>
          <a:bodyPr/>
          <a:lstStyle/>
          <a:p>
            <a:r>
              <a:rPr lang="en-US" dirty="0" smtClean="0"/>
              <a:t>Need to open the </a:t>
            </a:r>
            <a:r>
              <a:rPr lang="en-US" i="1" dirty="0" smtClean="0">
                <a:solidFill>
                  <a:srgbClr val="842023"/>
                </a:solidFill>
                <a:latin typeface="Helvetica" charset="0"/>
                <a:ea typeface="Helvetica" charset="0"/>
                <a:cs typeface="Helvetica" charset="0"/>
              </a:rPr>
              <a:t>data</a:t>
            </a:r>
            <a:r>
              <a:rPr lang="en-US" dirty="0" smtClean="0"/>
              <a:t> aperture to enable more research</a:t>
            </a:r>
            <a:endParaRPr lang="en-US" dirty="0"/>
          </a:p>
        </p:txBody>
      </p:sp>
      <p:sp>
        <p:nvSpPr>
          <p:cNvPr id="3" name="Content Placeholder 2"/>
          <p:cNvSpPr>
            <a:spLocks noGrp="1"/>
          </p:cNvSpPr>
          <p:nvPr>
            <p:ph idx="1"/>
          </p:nvPr>
        </p:nvSpPr>
        <p:spPr/>
        <p:txBody>
          <a:bodyPr/>
          <a:lstStyle/>
          <a:p>
            <a:pPr marL="338138" indent="0">
              <a:buNone/>
            </a:pPr>
            <a:r>
              <a:rPr lang="en-US" dirty="0" smtClean="0"/>
              <a:t>"Data </a:t>
            </a:r>
            <a:r>
              <a:rPr lang="en-US" dirty="0"/>
              <a:t>need to be easily accessible and shared across groups in a way that reduces the hurdles currently faced when researchers and analysts seek to </a:t>
            </a:r>
            <a:r>
              <a:rPr lang="en-US" dirty="0" smtClean="0"/>
              <a:t>find or </a:t>
            </a:r>
            <a:r>
              <a:rPr lang="en-US" dirty="0"/>
              <a:t>share data while ensuring proper privacy and security </a:t>
            </a:r>
            <a:r>
              <a:rPr lang="en-US" dirty="0" smtClean="0"/>
              <a:t>protections."</a:t>
            </a:r>
          </a:p>
          <a:p>
            <a:pPr marL="338138" indent="0">
              <a:buNone/>
            </a:pPr>
            <a:endParaRPr lang="en-US" dirty="0"/>
          </a:p>
          <a:p>
            <a:pPr marL="338138" indent="0">
              <a:buNone/>
            </a:pPr>
            <a:r>
              <a:rPr lang="en-US" dirty="0" smtClean="0"/>
              <a:t>"Analytic </a:t>
            </a:r>
            <a:r>
              <a:rPr lang="en-US" dirty="0"/>
              <a:t>methods available to P&amp;R need to be expanded to enable stronger and more rapid responses to </a:t>
            </a:r>
            <a:r>
              <a:rPr lang="en-US" dirty="0" smtClean="0"/>
              <a:t>significant </a:t>
            </a:r>
            <a:r>
              <a:rPr lang="en-US" dirty="0"/>
              <a:t>P&amp;R research and analysis questions</a:t>
            </a:r>
            <a:r>
              <a:rPr lang="en-US" dirty="0" smtClean="0"/>
              <a:t>."</a:t>
            </a:r>
            <a:endParaRPr lang="en-US" dirty="0"/>
          </a:p>
          <a:p>
            <a:endParaRPr lang="en-US" dirty="0"/>
          </a:p>
        </p:txBody>
      </p:sp>
      <p:grpSp>
        <p:nvGrpSpPr>
          <p:cNvPr id="11" name="Group 10"/>
          <p:cNvGrpSpPr/>
          <p:nvPr/>
        </p:nvGrpSpPr>
        <p:grpSpPr>
          <a:xfrm>
            <a:off x="4724400" y="4775200"/>
            <a:ext cx="6543925" cy="1678177"/>
            <a:chOff x="4724400" y="4775200"/>
            <a:chExt cx="6543925" cy="1678177"/>
          </a:xfrm>
        </p:grpSpPr>
        <p:pic>
          <p:nvPicPr>
            <p:cNvPr id="8" name="Picture 7"/>
            <p:cNvPicPr>
              <a:picLocks noChangeAspect="1"/>
            </p:cNvPicPr>
            <p:nvPr/>
          </p:nvPicPr>
          <p:blipFill>
            <a:blip r:embed="rId2"/>
            <a:stretch>
              <a:fillRect/>
            </a:stretch>
          </p:blipFill>
          <p:spPr>
            <a:xfrm>
              <a:off x="9556751" y="4775200"/>
              <a:ext cx="1711574" cy="1678177"/>
            </a:xfrm>
            <a:prstGeom prst="rect">
              <a:avLst/>
            </a:prstGeom>
          </p:spPr>
        </p:pic>
        <p:sp>
          <p:nvSpPr>
            <p:cNvPr id="9" name="Title 1"/>
            <p:cNvSpPr txBox="1">
              <a:spLocks/>
            </p:cNvSpPr>
            <p:nvPr/>
          </p:nvSpPr>
          <p:spPr>
            <a:xfrm>
              <a:off x="4724400" y="5202065"/>
              <a:ext cx="4881610" cy="824446"/>
            </a:xfrm>
            <a:prstGeom prst="rect">
              <a:avLst/>
            </a:prstGeom>
            <a:solidFill>
              <a:srgbClr val="595959"/>
            </a:solidFill>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tx1"/>
                  </a:solidFill>
                  <a:latin typeface="Raleway Light "/>
                  <a:ea typeface="+mj-ea"/>
                  <a:cs typeface="Raleway Light "/>
                </a:defRPr>
              </a:lvl1pPr>
            </a:lstStyle>
            <a:p>
              <a:pPr algn="r"/>
              <a:r>
                <a:rPr lang="en-US" sz="2400" smtClean="0">
                  <a:solidFill>
                    <a:schemeClr val="bg1"/>
                  </a:solidFill>
                </a:rPr>
                <a:t>Person-Event Data Environment </a:t>
              </a:r>
              <a:endParaRPr lang="en-US" sz="2400" dirty="0">
                <a:solidFill>
                  <a:schemeClr val="bg1"/>
                </a:solidFill>
              </a:endParaRPr>
            </a:p>
          </p:txBody>
        </p:sp>
      </p:grpSp>
    </p:spTree>
    <p:extLst>
      <p:ext uri="{BB962C8B-B14F-4D97-AF65-F5344CB8AC3E}">
        <p14:creationId xmlns:p14="http://schemas.microsoft.com/office/powerpoint/2010/main" val="999668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findings for today's discussions</a:t>
            </a:r>
            <a:endParaRPr lang="en-US" dirty="0"/>
          </a:p>
        </p:txBody>
      </p:sp>
      <p:sp>
        <p:nvSpPr>
          <p:cNvPr id="3" name="Content Placeholder 2"/>
          <p:cNvSpPr>
            <a:spLocks noGrp="1"/>
          </p:cNvSpPr>
          <p:nvPr>
            <p:ph idx="1"/>
          </p:nvPr>
        </p:nvSpPr>
        <p:spPr>
          <a:xfrm>
            <a:off x="609600" y="1193801"/>
            <a:ext cx="10972800" cy="4889499"/>
          </a:xfrm>
        </p:spPr>
        <p:txBody>
          <a:bodyPr>
            <a:noAutofit/>
          </a:bodyPr>
          <a:lstStyle/>
          <a:p>
            <a:pPr marL="0" indent="0">
              <a:lnSpc>
                <a:spcPct val="120000"/>
              </a:lnSpc>
              <a:buNone/>
            </a:pPr>
            <a:r>
              <a:rPr lang="en-US" sz="2000" b="1" dirty="0"/>
              <a:t>Finding:</a:t>
            </a:r>
            <a:r>
              <a:rPr lang="en-US" sz="2000" dirty="0"/>
              <a:t> Analyses developed to support the Secretary of Defense are often disjoint, one-off activities developed to be responsive to immediate questions and may lack a continuity plan for future use of data or analytic methods.</a:t>
            </a:r>
          </a:p>
          <a:p>
            <a:pPr marL="0" indent="0">
              <a:lnSpc>
                <a:spcPct val="120000"/>
              </a:lnSpc>
              <a:buNone/>
            </a:pPr>
            <a:endParaRPr lang="en-US" sz="2000" dirty="0"/>
          </a:p>
          <a:p>
            <a:pPr marL="0" indent="0">
              <a:lnSpc>
                <a:spcPct val="120000"/>
              </a:lnSpc>
              <a:buNone/>
            </a:pPr>
            <a:r>
              <a:rPr lang="en-US" sz="2000" b="1" dirty="0"/>
              <a:t>Finding:  </a:t>
            </a:r>
            <a:r>
              <a:rPr lang="en-US" sz="2000" dirty="0"/>
              <a:t>The reuse of operational data for analytic purposes can expose issues in data collection, recording, transmission, cleaning, coding, and loading. Problems are often not detected until the point of analysis when </a:t>
            </a:r>
            <a:r>
              <a:rPr lang="en-US" sz="2000" dirty="0" smtClean="0"/>
              <a:t>anomalies </a:t>
            </a:r>
            <a:r>
              <a:rPr lang="en-US" sz="2000" dirty="0"/>
              <a:t>crop up in results</a:t>
            </a:r>
            <a:r>
              <a:rPr lang="en-US" sz="2000" dirty="0" smtClean="0"/>
              <a:t>.</a:t>
            </a:r>
            <a:r>
              <a:rPr lang="en-US" sz="2000" b="1" dirty="0"/>
              <a:t> </a:t>
            </a:r>
            <a:endParaRPr lang="en-US" sz="2000" b="1" dirty="0" smtClean="0"/>
          </a:p>
          <a:p>
            <a:pPr marL="0" indent="0">
              <a:lnSpc>
                <a:spcPct val="120000"/>
              </a:lnSpc>
              <a:buNone/>
            </a:pPr>
            <a:endParaRPr lang="en-US" sz="2000" b="1" dirty="0"/>
          </a:p>
          <a:p>
            <a:pPr marL="0" indent="0">
              <a:lnSpc>
                <a:spcPct val="120000"/>
              </a:lnSpc>
              <a:buNone/>
            </a:pPr>
            <a:r>
              <a:rPr lang="en-US" sz="2000" b="1" dirty="0" smtClean="0"/>
              <a:t>Finding</a:t>
            </a:r>
            <a:r>
              <a:rPr lang="en-US" sz="2000" dirty="0"/>
              <a:t>:  Enhanced data sharing within DoD, across agencies, and with the research community could promote the creation of new statistical methods, tools, and </a:t>
            </a:r>
            <a:r>
              <a:rPr lang="en-US" sz="2000" dirty="0" smtClean="0"/>
              <a:t>products.</a:t>
            </a:r>
          </a:p>
          <a:p>
            <a:pPr>
              <a:lnSpc>
                <a:spcPct val="120000"/>
              </a:lnSpc>
            </a:pPr>
            <a:endParaRPr lang="en-US" sz="2000" dirty="0"/>
          </a:p>
        </p:txBody>
      </p:sp>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fld id="{721D4E4E-F056-4047-B518-1A01F0D31317}" type="slidenum">
              <a:rPr lang="en-US" smtClean="0"/>
              <a:t>8</a:t>
            </a:fld>
            <a:endParaRPr lang="en-US"/>
          </a:p>
        </p:txBody>
      </p:sp>
    </p:spTree>
    <p:extLst>
      <p:ext uri="{BB962C8B-B14F-4D97-AF65-F5344CB8AC3E}">
        <p14:creationId xmlns:p14="http://schemas.microsoft.com/office/powerpoint/2010/main" val="3687879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12192000" cy="1143000"/>
          </a:xfrm>
        </p:spPr>
        <p:txBody>
          <a:bodyPr>
            <a:normAutofit/>
          </a:bodyPr>
          <a:lstStyle/>
          <a:p>
            <a:r>
              <a:rPr lang="en-US" smtClean="0"/>
              <a:t>Recommendations around privacy </a:t>
            </a:r>
            <a:r>
              <a:rPr lang="en-US"/>
              <a:t>and </a:t>
            </a:r>
            <a:r>
              <a:rPr lang="en-US" smtClean="0"/>
              <a:t>data </a:t>
            </a:r>
            <a:r>
              <a:rPr lang="en-US" dirty="0"/>
              <a:t>g</a:t>
            </a:r>
            <a:r>
              <a:rPr lang="en-US" smtClean="0"/>
              <a:t>overnance</a:t>
            </a:r>
            <a:endParaRPr lang="en-US" dirty="0"/>
          </a:p>
        </p:txBody>
      </p:sp>
      <p:sp>
        <p:nvSpPr>
          <p:cNvPr id="3" name="Content Placeholder 2"/>
          <p:cNvSpPr>
            <a:spLocks noGrp="1"/>
          </p:cNvSpPr>
          <p:nvPr>
            <p:ph idx="1"/>
          </p:nvPr>
        </p:nvSpPr>
        <p:spPr/>
        <p:txBody>
          <a:bodyPr>
            <a:normAutofit lnSpcReduction="10000"/>
          </a:bodyPr>
          <a:lstStyle/>
          <a:p>
            <a:pPr marL="0" indent="0">
              <a:lnSpc>
                <a:spcPct val="130000"/>
              </a:lnSpc>
              <a:buNone/>
            </a:pPr>
            <a:r>
              <a:rPr lang="en-US" sz="2000" b="1" dirty="0" smtClean="0"/>
              <a:t>Recommendation</a:t>
            </a:r>
            <a:r>
              <a:rPr lang="en-US" sz="2000" b="1" dirty="0"/>
              <a:t>: </a:t>
            </a:r>
            <a:r>
              <a:rPr lang="en-US" sz="2000" dirty="0"/>
              <a:t>DoD should consider adopting or adapting</a:t>
            </a:r>
            <a:r>
              <a:rPr lang="en-US" sz="2000" b="1" dirty="0"/>
              <a:t> </a:t>
            </a:r>
            <a:r>
              <a:rPr lang="en-US" sz="2000" dirty="0"/>
              <a:t>the privacy and governance structure developed by the Office of Management and Budget for civilian statistical agencies.  In particular, DoD should follow the guidance on use of administrative records and establishing of statistical units under the Confidential Information Protection and Statistical Efficiency Act (CIPSEA) for both military and civil service personnel.  In doing so, DoD should examine the applicability of Fair Information Practice Principles in the treatment of DMDC data.</a:t>
            </a:r>
          </a:p>
          <a:p>
            <a:pPr marL="0" indent="0">
              <a:lnSpc>
                <a:spcPct val="130000"/>
              </a:lnSpc>
              <a:buNone/>
            </a:pPr>
            <a:endParaRPr lang="en-US" sz="1000" dirty="0"/>
          </a:p>
          <a:p>
            <a:pPr marL="0" indent="0">
              <a:lnSpc>
                <a:spcPct val="130000"/>
              </a:lnSpc>
              <a:buNone/>
            </a:pPr>
            <a:r>
              <a:rPr lang="en-US" sz="2000" b="1" dirty="0"/>
              <a:t>Recommendation:</a:t>
            </a:r>
            <a:r>
              <a:rPr lang="en-US" sz="2000" dirty="0"/>
              <a:t> In its role as steward of the Person-Event Data Environment, the Defense Manpower Data Center should consider ways to adapt and use privacy and governance practices that the Office of Management and Budget has created for civilian use.</a:t>
            </a:r>
          </a:p>
          <a:p>
            <a:pPr marL="0" indent="0">
              <a:lnSpc>
                <a:spcPct val="130000"/>
              </a:lnSpc>
              <a:buNone/>
            </a:pPr>
            <a:endParaRPr lang="en-US" sz="1000" b="1" dirty="0" smtClean="0"/>
          </a:p>
          <a:p>
            <a:pPr marL="0" indent="0">
              <a:lnSpc>
                <a:spcPct val="130000"/>
              </a:lnSpc>
              <a:buNone/>
            </a:pPr>
            <a:r>
              <a:rPr lang="en-US" sz="2000" b="1" dirty="0" smtClean="0"/>
              <a:t>Recommendation</a:t>
            </a:r>
            <a:r>
              <a:rPr lang="en-US" sz="2000" b="1" dirty="0"/>
              <a:t>: </a:t>
            </a:r>
            <a:r>
              <a:rPr lang="en-US" sz="2000" dirty="0"/>
              <a:t>DoD should carry out research on the feasibility of differential privacy methods for its personnel analytics. </a:t>
            </a:r>
          </a:p>
          <a:p>
            <a:pPr marL="0" indent="0">
              <a:lnSpc>
                <a:spcPct val="130000"/>
              </a:lnSpc>
              <a:buNone/>
            </a:pPr>
            <a:endParaRPr lang="en-US" sz="2000" dirty="0"/>
          </a:p>
        </p:txBody>
      </p:sp>
    </p:spTree>
    <p:extLst>
      <p:ext uri="{BB962C8B-B14F-4D97-AF65-F5344CB8AC3E}">
        <p14:creationId xmlns:p14="http://schemas.microsoft.com/office/powerpoint/2010/main" val="1986305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SDAL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000" dirty="0" smtClean="0">
            <a:latin typeface="Helvetica Light" charset="0"/>
            <a:ea typeface="Helvetica Light" charset="0"/>
            <a:cs typeface="Helvetica Light" charset="0"/>
          </a:defRPr>
        </a:defPPr>
      </a:lstStyle>
    </a:txDef>
  </a:objectDefaults>
  <a:extraClrSchemeLst/>
  <a:extLst>
    <a:ext uri="{05A4C25C-085E-4340-85A3-A5531E510DB2}">
      <thm15:themeFamily xmlns:thm15="http://schemas.microsoft.com/office/thememl/2012/main" name="SDAL 2017" id="{CC4D757A-6DD6-4F4D-9496-AE51626BB808}" vid="{10932C27-50E3-EC4A-B067-031E654E0AA8}"/>
    </a:ext>
  </a:extLst>
</a:theme>
</file>

<file path=ppt/theme/theme2.xml><?xml version="1.0" encoding="utf-8"?>
<a:theme xmlns:a="http://schemas.openxmlformats.org/drawingml/2006/main" name="SDAL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a:defRPr sz="2000" dirty="0">
            <a:latin typeface="Gill Sans Light"/>
            <a:cs typeface="Gill Sans Light"/>
          </a:defRPr>
        </a:defPPr>
      </a:lstStyle>
    </a:txDef>
  </a:objectDefaults>
  <a:extraClrSchemeLst/>
  <a:extLst>
    <a:ext uri="{05A4C25C-085E-4340-85A3-A5531E510DB2}">
      <thm15:themeFamily xmlns:thm15="http://schemas.microsoft.com/office/thememl/2012/main" name="Presentation2" id="{8439E542-EA7C-0346-A11C-F43934521237}" vid="{43DD5695-3F21-F24D-B4BC-0F997CA359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SDAL 2017</Template>
  <TotalTime>5684</TotalTime>
  <Words>762</Words>
  <Application>Microsoft Macintosh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Calibri</vt:lpstr>
      <vt:lpstr>Gill Sans</vt:lpstr>
      <vt:lpstr>Gill Sans  </vt:lpstr>
      <vt:lpstr>Gill Sans Light</vt:lpstr>
      <vt:lpstr>Helvetica</vt:lpstr>
      <vt:lpstr>Helvetica Light</vt:lpstr>
      <vt:lpstr>Raleway Light</vt:lpstr>
      <vt:lpstr>Raleway Light </vt:lpstr>
      <vt:lpstr>SDAL 2017</vt:lpstr>
      <vt:lpstr>SDAL 2016</vt:lpstr>
      <vt:lpstr>Overview: Strengthening Data Science Methods for DOD P&amp;R   </vt:lpstr>
      <vt:lpstr>Committee Members</vt:lpstr>
      <vt:lpstr>Study Statement of Task</vt:lpstr>
      <vt:lpstr>Principle outcomes for which P&amp;R is responsible</vt:lpstr>
      <vt:lpstr>P&amp;R Policy and Oversight Areas</vt:lpstr>
      <vt:lpstr>The Data</vt:lpstr>
      <vt:lpstr>Need to open the data aperture to enable more research</vt:lpstr>
      <vt:lpstr>Relevant findings for today's discussions</vt:lpstr>
      <vt:lpstr>Recommendations around privacy and data governance</vt:lpstr>
      <vt:lpstr>Adopt a paradigm based on trust, policy, and governance?</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Data Science Methods for  Department of Defense  Personnel and Readiness Missions</dc:title>
  <dc:creator>Michelle Schwalbe</dc:creator>
  <cp:lastModifiedBy>Sallie Keller</cp:lastModifiedBy>
  <cp:revision>65</cp:revision>
  <cp:lastPrinted>2017-06-06T11:10:07Z</cp:lastPrinted>
  <dcterms:created xsi:type="dcterms:W3CDTF">2016-09-18T11:47:11Z</dcterms:created>
  <dcterms:modified xsi:type="dcterms:W3CDTF">2017-06-06T12:24:19Z</dcterms:modified>
</cp:coreProperties>
</file>