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26"/>
  </p:notesMasterIdLst>
  <p:sldIdLst>
    <p:sldId id="256" r:id="rId5"/>
    <p:sldId id="257" r:id="rId6"/>
    <p:sldId id="258" r:id="rId7"/>
    <p:sldId id="290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95" r:id="rId18"/>
    <p:sldId id="294" r:id="rId19"/>
    <p:sldId id="270" r:id="rId20"/>
    <p:sldId id="271" r:id="rId21"/>
    <p:sldId id="291" r:id="rId22"/>
    <p:sldId id="292" r:id="rId23"/>
    <p:sldId id="288" r:id="rId24"/>
    <p:sldId id="289" r:id="rId25"/>
  </p:sldIdLst>
  <p:sldSz cx="12192000" cy="6858000"/>
  <p:notesSz cx="7010400" cy="9296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115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DecinerationTM Potential to Emit Theoretical Uncontrolled (lbs/yr)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#,##0</c:formatCode>
                <c:ptCount val="4"/>
                <c:pt idx="0">
                  <c:v>23389</c:v>
                </c:pt>
                <c:pt idx="1">
                  <c:v>118</c:v>
                </c:pt>
                <c:pt idx="2">
                  <c:v>592</c:v>
                </c:pt>
                <c:pt idx="3" formatCode="General">
                  <c:v>7910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RF-9 Incinerator Potential to Emit (lbs/yr) Note: Permit limit 500,000 lbs/yr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  <c:numCache>
                <c:formatCode>#,##0</c:formatCode>
                <c:ptCount val="4"/>
                <c:pt idx="0">
                  <c:v>148480</c:v>
                </c:pt>
                <c:pt idx="1">
                  <c:v>43940</c:v>
                </c:pt>
                <c:pt idx="2">
                  <c:v>147760</c:v>
                </c:pt>
                <c:pt idx="3">
                  <c:v>229440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PSD Air Permit Trigger (lbs/yr)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Sheet1!$D$2:$D$5</c:f>
              <c:numCache>
                <c:formatCode>#,##0</c:formatCode>
                <c:ptCount val="4"/>
                <c:pt idx="0">
                  <c:v>30000</c:v>
                </c:pt>
                <c:pt idx="1">
                  <c:v>80000</c:v>
                </c:pt>
                <c:pt idx="2">
                  <c:v>80000</c:v>
                </c:pt>
                <c:pt idx="3">
                  <c:v>80000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593472"/>
        <c:axId val="43454976"/>
      </c:barChart>
      <c:catAx>
        <c:axId val="47593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3454976"/>
        <c:crosses val="autoZero"/>
        <c:auto val="1"/>
        <c:lblAlgn val="ctr"/>
        <c:lblOffset val="100"/>
        <c:noMultiLvlLbl val="0"/>
      </c:catAx>
      <c:valAx>
        <c:axId val="4345497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75934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65150" y="776288"/>
            <a:ext cx="6813550" cy="383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95161" y="4856402"/>
            <a:ext cx="6354798" cy="459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446780" cy="51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37654" algn="l"/>
                <a:tab pos="1475308" algn="l"/>
                <a:tab pos="2212962" algn="l"/>
                <a:tab pos="2950616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496718" y="0"/>
            <a:ext cx="3446780" cy="51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37654" algn="l"/>
                <a:tab pos="1475308" algn="l"/>
                <a:tab pos="2212962" algn="l"/>
                <a:tab pos="2950616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714416"/>
            <a:ext cx="3446780" cy="51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37654" algn="l"/>
                <a:tab pos="1475308" algn="l"/>
                <a:tab pos="2212962" algn="l"/>
                <a:tab pos="2950616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496718" y="9714416"/>
            <a:ext cx="3446780" cy="51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37654" algn="l"/>
                <a:tab pos="1475308" algn="l"/>
                <a:tab pos="2212962" algn="l"/>
                <a:tab pos="2950616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5D2A5BA-8A41-45D7-80E8-616C5C108FC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3895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53FEDCD-70B2-4241-A5BC-AB8039C94ED4}" type="slidenum">
              <a:rPr lang="en-US" altLang="en-US" sz="1400"/>
              <a:pPr>
                <a:spcBef>
                  <a:spcPct val="0"/>
                </a:spcBef>
              </a:pPr>
              <a:t>1</a:t>
            </a:fld>
            <a:endParaRPr lang="en-US" altLang="en-US" sz="1400" dirty="0"/>
          </a:p>
        </p:txBody>
      </p:sp>
      <p:sp>
        <p:nvSpPr>
          <p:cNvPr id="7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61975" y="776288"/>
            <a:ext cx="6819900" cy="3835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95161" y="4856401"/>
            <a:ext cx="6356421" cy="460139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3349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926ECBD-4593-413C-B4D2-FF9B8119BF70}" type="slidenum">
              <a:rPr lang="en-US" altLang="en-US" sz="1400"/>
              <a:pPr>
                <a:spcBef>
                  <a:spcPct val="0"/>
                </a:spcBef>
              </a:pPr>
              <a:t>11</a:t>
            </a:fld>
            <a:endParaRPr lang="en-US" altLang="en-US" sz="140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706438"/>
            <a:ext cx="61976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6511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1F991A5-67E0-4B6E-A116-1D91D6FA0037}" type="slidenum">
              <a:rPr lang="en-US" altLang="en-US" sz="1400"/>
              <a:pPr>
                <a:spcBef>
                  <a:spcPct val="0"/>
                </a:spcBef>
              </a:pPr>
              <a:t>12</a:t>
            </a:fld>
            <a:endParaRPr lang="en-US" altLang="en-US" sz="140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61975" y="776288"/>
            <a:ext cx="6818313" cy="3835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95161" y="4856401"/>
            <a:ext cx="6356421" cy="460139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61806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EE87E37-BE6B-40B7-97DC-8BA2AE790A1A}" type="slidenum">
              <a:rPr lang="en-US" altLang="en-US" sz="1400"/>
              <a:pPr>
                <a:spcBef>
                  <a:spcPct val="0"/>
                </a:spcBef>
              </a:pPr>
              <a:t>13</a:t>
            </a:fld>
            <a:endParaRPr lang="en-US" altLang="en-US" sz="1400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706438"/>
            <a:ext cx="61976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7850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1846406-B9C7-4049-A7FB-7F9B61BBE32A}" type="slidenum">
              <a:rPr lang="en-US" altLang="en-US" sz="1400"/>
              <a:pPr>
                <a:spcBef>
                  <a:spcPct val="0"/>
                </a:spcBef>
              </a:pPr>
              <a:t>16</a:t>
            </a:fld>
            <a:endParaRPr lang="en-US" altLang="en-US" sz="1400" dirty="0"/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61975" y="776288"/>
            <a:ext cx="6818313" cy="3835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95161" y="4856401"/>
            <a:ext cx="6356421" cy="460139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5409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97602AF-7EFD-4EB7-9FA7-A4B9B1D163FD}" type="slidenum">
              <a:rPr lang="en-US" altLang="en-US" sz="1400"/>
              <a:pPr>
                <a:spcBef>
                  <a:spcPct val="0"/>
                </a:spcBef>
              </a:pPr>
              <a:t>17</a:t>
            </a:fld>
            <a:endParaRPr lang="en-US" altLang="en-US" sz="1400" dirty="0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0002" indent="-218385" eaLnBrk="1">
              <a:spcBef>
                <a:spcPct val="0"/>
              </a:spcBef>
              <a:tabLst>
                <a:tab pos="737654" algn="l"/>
                <a:tab pos="1475308" algn="l"/>
                <a:tab pos="2212962" algn="l"/>
                <a:tab pos="2950616" algn="l"/>
                <a:tab pos="3688271" algn="l"/>
                <a:tab pos="4425925" algn="l"/>
                <a:tab pos="5163579" algn="l"/>
              </a:tabLst>
            </a:pPr>
            <a:endParaRPr lang="en-US" altLang="en-US" sz="2000" dirty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710" tIns="45855" rIns="91710" bIns="45855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52AB1B00-7387-4CFB-AB9F-AD3A7322D9A9}" type="slidenum">
              <a:rPr lang="en-US" altLang="en-US" smtClean="0">
                <a:latin typeface="+mn-lt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t>17</a:t>
            </a:fld>
            <a:endParaRPr lang="en-US" altLang="en-US" dirty="0" smtClean="0">
              <a:latin typeface="+mn-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949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E8EFCC2-7028-4779-A66B-DF6093264E81}" type="slidenum">
              <a:rPr lang="en-US" altLang="en-US" sz="1400"/>
              <a:pPr>
                <a:spcBef>
                  <a:spcPct val="0"/>
                </a:spcBef>
              </a:pPr>
              <a:t>18</a:t>
            </a:fld>
            <a:endParaRPr lang="en-US" altLang="en-US" sz="1400" dirty="0"/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61975" y="776288"/>
            <a:ext cx="6818313" cy="3835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95161" y="4856401"/>
            <a:ext cx="6356421" cy="460139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5001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B5194E9-9AD7-4A9E-AB33-22B5F5434DD7}" type="slidenum">
              <a:rPr lang="en-US" altLang="en-US" sz="1400"/>
              <a:pPr>
                <a:spcBef>
                  <a:spcPct val="0"/>
                </a:spcBef>
              </a:pPr>
              <a:t>19</a:t>
            </a:fld>
            <a:endParaRPr lang="en-US" altLang="en-US" sz="1400" dirty="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61975" y="776288"/>
            <a:ext cx="6818313" cy="3835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95161" y="4856401"/>
            <a:ext cx="6356421" cy="460139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6337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918520D-B878-404E-9321-C1C48D4DDA52}" type="slidenum">
              <a:rPr lang="en-US" altLang="en-US" sz="1400"/>
              <a:pPr>
                <a:spcBef>
                  <a:spcPct val="0"/>
                </a:spcBef>
              </a:pPr>
              <a:t>20</a:t>
            </a:fld>
            <a:endParaRPr lang="en-US" altLang="en-US" sz="1400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710" tIns="45855" rIns="91710" bIns="45855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50198454-E76A-4EF6-AC98-F3D603B65B46}" type="slidenum">
              <a:rPr lang="en-US" altLang="en-US" smtClean="0">
                <a:latin typeface="+mn-lt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t>20</a:t>
            </a:fld>
            <a:endParaRPr lang="en-US" altLang="en-US" dirty="0" smtClean="0">
              <a:latin typeface="+mn-lt" charset="0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0002" indent="-218385" eaLnBrk="1">
              <a:spcBef>
                <a:spcPct val="0"/>
              </a:spcBef>
              <a:tabLst>
                <a:tab pos="737654" algn="l"/>
                <a:tab pos="1475308" algn="l"/>
                <a:tab pos="2212962" algn="l"/>
                <a:tab pos="2950616" algn="l"/>
                <a:tab pos="3688271" algn="l"/>
                <a:tab pos="4425925" algn="l"/>
                <a:tab pos="5163579" algn="l"/>
              </a:tabLst>
            </a:pPr>
            <a:endParaRPr lang="en-US" altLang="en-US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16718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D51C014-CF00-4C76-AA85-2D084D09F06A}" type="slidenum">
              <a:rPr lang="en-US" altLang="en-US" sz="1400"/>
              <a:pPr>
                <a:spcBef>
                  <a:spcPct val="0"/>
                </a:spcBef>
              </a:pPr>
              <a:t>21</a:t>
            </a:fld>
            <a:endParaRPr lang="en-US" altLang="en-US" sz="1400"/>
          </a:p>
        </p:txBody>
      </p:sp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710" tIns="45855" rIns="91710" bIns="45855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3445E564-E215-4FFE-A9B1-14BE2BF198C9}" type="slidenum">
              <a:rPr lang="en-US" altLang="en-US" smtClean="0">
                <a:latin typeface="+mn-lt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t>21</a:t>
            </a:fld>
            <a:endParaRPr lang="en-US" altLang="en-US" dirty="0" smtClean="0">
              <a:latin typeface="+mn-lt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0002" indent="-218385" eaLnBrk="1">
              <a:spcBef>
                <a:spcPct val="0"/>
              </a:spcBef>
              <a:tabLst>
                <a:tab pos="737654" algn="l"/>
                <a:tab pos="1475308" algn="l"/>
                <a:tab pos="2212962" algn="l"/>
                <a:tab pos="2950616" algn="l"/>
                <a:tab pos="3688271" algn="l"/>
                <a:tab pos="4425925" algn="l"/>
                <a:tab pos="5163579" algn="l"/>
              </a:tabLst>
            </a:pPr>
            <a:endParaRPr lang="en-US" altLang="en-US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3402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0A27AF2-0D5B-4731-883A-71D9A47A38C1}" type="slidenum">
              <a:rPr lang="en-US" altLang="en-US" sz="1400"/>
              <a:pPr>
                <a:spcBef>
                  <a:spcPct val="0"/>
                </a:spcBef>
              </a:pPr>
              <a:t>2</a:t>
            </a:fld>
            <a:endParaRPr lang="en-US" altLang="en-US" sz="1400" dirty="0"/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61975" y="776288"/>
            <a:ext cx="6819900" cy="3835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95161" y="4856401"/>
            <a:ext cx="6356421" cy="460139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3288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D0059E5-0946-4D10-9008-79E81B578153}" type="slidenum">
              <a:rPr lang="en-US" altLang="en-US" sz="1400"/>
              <a:pPr>
                <a:spcBef>
                  <a:spcPct val="0"/>
                </a:spcBef>
              </a:pPr>
              <a:t>3</a:t>
            </a:fld>
            <a:endParaRPr lang="en-US" altLang="en-US" sz="1400"/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0002" indent="-218385" eaLnBrk="1">
              <a:spcBef>
                <a:spcPct val="0"/>
              </a:spcBef>
              <a:tabLst>
                <a:tab pos="737654" algn="l"/>
                <a:tab pos="1475308" algn="l"/>
                <a:tab pos="2212962" algn="l"/>
                <a:tab pos="2950616" algn="l"/>
                <a:tab pos="3688271" algn="l"/>
                <a:tab pos="4425925" algn="l"/>
                <a:tab pos="5163579" algn="l"/>
              </a:tabLst>
            </a:pPr>
            <a:endParaRPr lang="en-US" altLang="en-US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710" tIns="45855" rIns="91710" bIns="45855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67ACF9-059C-4406-83AA-D9C6E2796E2A}" type="slidenum">
              <a:rPr lang="en-US" altLang="en-US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448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6D0BA27-A6ED-4024-A284-989BDD4371C0}" type="slidenum">
              <a:rPr lang="en-US" altLang="en-US" sz="1400"/>
              <a:pPr>
                <a:spcBef>
                  <a:spcPct val="0"/>
                </a:spcBef>
              </a:pPr>
              <a:t>5</a:t>
            </a:fld>
            <a:endParaRPr lang="en-US" altLang="en-US" sz="1400"/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61975" y="776288"/>
            <a:ext cx="6818313" cy="3835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95161" y="4856401"/>
            <a:ext cx="6356421" cy="460139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39092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C7ED727-022C-45E2-B560-40531241503B}" type="slidenum">
              <a:rPr lang="en-US" altLang="en-US" sz="1400"/>
              <a:pPr>
                <a:spcBef>
                  <a:spcPct val="0"/>
                </a:spcBef>
              </a:pPr>
              <a:t>6</a:t>
            </a:fld>
            <a:endParaRPr lang="en-US" altLang="en-US" sz="1400"/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0002" indent="-218385" eaLnBrk="1">
              <a:spcBef>
                <a:spcPct val="0"/>
              </a:spcBef>
              <a:tabLst>
                <a:tab pos="737654" algn="l"/>
                <a:tab pos="1475308" algn="l"/>
                <a:tab pos="2212962" algn="l"/>
                <a:tab pos="2950616" algn="l"/>
                <a:tab pos="3688271" algn="l"/>
                <a:tab pos="4425925" algn="l"/>
                <a:tab pos="5163579" algn="l"/>
              </a:tabLst>
            </a:pPr>
            <a:endParaRPr lang="en-US" altLang="en-US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710" tIns="45855" rIns="91710" bIns="45855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3DE74E0B-E1BC-44BC-8CC6-4F231B08CCF7}" type="slidenum">
              <a:rPr lang="en-US" altLang="en-US" smtClean="0">
                <a:latin typeface="+mn-lt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t>6</a:t>
            </a:fld>
            <a:endParaRPr lang="en-US" altLang="en-US" dirty="0" smtClean="0">
              <a:latin typeface="+mn-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642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DA5ADEF-6347-44ED-82C7-2A62FD9F836E}" type="slidenum">
              <a:rPr lang="en-US" altLang="en-US" sz="1400"/>
              <a:pPr>
                <a:spcBef>
                  <a:spcPct val="0"/>
                </a:spcBef>
              </a:pPr>
              <a:t>7</a:t>
            </a:fld>
            <a:endParaRPr lang="en-US" altLang="en-US" sz="1400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0002" indent="-218385" eaLnBrk="1">
              <a:spcBef>
                <a:spcPct val="0"/>
              </a:spcBef>
              <a:tabLst>
                <a:tab pos="737654" algn="l"/>
                <a:tab pos="1475308" algn="l"/>
                <a:tab pos="2212962" algn="l"/>
                <a:tab pos="2950616" algn="l"/>
                <a:tab pos="3688271" algn="l"/>
                <a:tab pos="4425925" algn="l"/>
                <a:tab pos="5163579" algn="l"/>
              </a:tabLst>
            </a:pPr>
            <a:endParaRPr lang="en-US" altLang="en-US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2857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A2AEB24-4229-45F1-ADEE-D22786B03301}" type="slidenum">
              <a:rPr lang="en-US" altLang="en-US" sz="1400"/>
              <a:pPr>
                <a:spcBef>
                  <a:spcPct val="0"/>
                </a:spcBef>
              </a:pPr>
              <a:t>8</a:t>
            </a:fld>
            <a:endParaRPr lang="en-US" altLang="en-US" sz="1400"/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0002" indent="-218385" eaLnBrk="1">
              <a:spcBef>
                <a:spcPct val="0"/>
              </a:spcBef>
              <a:tabLst>
                <a:tab pos="737654" algn="l"/>
                <a:tab pos="1475308" algn="l"/>
                <a:tab pos="2212962" algn="l"/>
                <a:tab pos="2950616" algn="l"/>
                <a:tab pos="3688271" algn="l"/>
                <a:tab pos="4425925" algn="l"/>
                <a:tab pos="5163579" algn="l"/>
              </a:tabLst>
            </a:pPr>
            <a:endParaRPr lang="en-US" altLang="en-US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710" tIns="45855" rIns="91710" bIns="45855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30DE26-30EA-4EDE-A31E-702D70DA3276}" type="slidenum">
              <a:rPr lang="en-US" altLang="en-US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7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6D2EAC1-8CB5-4686-9418-E040451178EF}" type="slidenum">
              <a:rPr lang="en-US" altLang="en-US" sz="1400"/>
              <a:pPr>
                <a:spcBef>
                  <a:spcPct val="0"/>
                </a:spcBef>
              </a:pPr>
              <a:t>9</a:t>
            </a:fld>
            <a:endParaRPr lang="en-US" altLang="en-US" sz="140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61975" y="776288"/>
            <a:ext cx="6818313" cy="3835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95161" y="4856401"/>
            <a:ext cx="6356421" cy="460139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55542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3FDE811-CCE6-4506-A0CB-F38A3B9225E5}" type="slidenum">
              <a:rPr lang="en-US" altLang="en-US" sz="1400"/>
              <a:pPr>
                <a:spcBef>
                  <a:spcPct val="0"/>
                </a:spcBef>
              </a:pPr>
              <a:t>10</a:t>
            </a:fld>
            <a:endParaRPr lang="en-US" altLang="en-US" sz="1400"/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706438"/>
            <a:ext cx="61976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01269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8/13/17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4D2C5-0227-4C43-B3B0-C6F7F836C75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90306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8/13/17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F349A-B601-49B6-8654-0D02D3A7C54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5584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122363"/>
            <a:ext cx="2741613" cy="5006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22363"/>
            <a:ext cx="8077200" cy="5006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8/13/17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19CA9-1C08-4990-9B01-C6D331A4A30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421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2413" cy="2386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8/13/17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0F3BE-6448-4F39-B6A9-21567A2325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1324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8/13/17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B6CA9-78D2-4190-BBE4-45C5D58FD55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2267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8/13/17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FB64D-1566-4512-8C87-83D13E22825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1960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8/13/17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E7BDF-EB8A-42A0-8B6B-AC194B52BF5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1454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49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1600" cy="4349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8/13/17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CF03B-FC40-4D60-9A92-93C0ADD3329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9101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8/13/17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7E448-7A2E-4B56-83B6-BCA9881276F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0920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8/13/17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26D4D-67BC-406C-AE17-67B3161838F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0658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8/13/17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5CBAC-7A60-4BC0-8042-BC0C69DF240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4514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8/13/17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07693-6742-4509-99DA-0AB894B09AB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3687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8/13/17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EE430-39D5-4F18-ADE6-62FD174BB96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1572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8/13/17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B98BD-0510-4F07-93D3-4F068F4F482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2866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8/13/17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9FE68-CBAC-4EC5-AF0B-749FDA1C0C6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5186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7313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0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8/13/17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18138-D710-4330-9649-367D3B88E3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3094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8/13/17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9A21D-206F-470A-A659-E98CF19555F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627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8/13/17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99BC9-D9C0-4FBE-921B-3F94B0E3B9B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78667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8/13/17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DA8CE-90C2-45DE-BBA0-ED8A6D968F6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4022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8613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3" y="1604963"/>
            <a:ext cx="5410200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8/13/17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BD028-5D87-4476-B2E5-48D50C16382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16157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8/13/17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55429-4FD3-4C70-BDC0-3BDBEA723F8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66938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8/13/17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E610C-28F1-49C5-BACC-BA9BC73B452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228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8/13/17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8B26E-C3F9-4246-B9E4-CA08C3E7FD6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70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8/13/17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714F1-8A2B-47EE-8ACA-CAA2EFE4F43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81926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8/13/17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F7823-DE95-42C2-B131-BBA6DC036A4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48967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8/13/17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E67EB-9AF2-4F5D-9E9C-5861333402D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08022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8/13/17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0352C-269E-476C-A4E5-DE80DF7F4A0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3134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1613" cy="5856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856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8/13/17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FFF9E-6D4C-4B2F-965C-A2C2BCB0875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24527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8/13/17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C560C-7FA5-4CCF-836E-948ABADD42F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72194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8/13/17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4A523-E690-405E-9846-7403D24CC3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20942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8/13/17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6B4FF-CE65-4732-A004-8F1E7B75BE1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11066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513013" cy="4349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3613" y="1825625"/>
            <a:ext cx="2514600" cy="4349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8/13/17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60F39-4197-45DF-A7F8-2C0E48829A1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52409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8/13/17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B5F59-FCB1-4216-9793-E4C01B00E7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669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8613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3" y="1604963"/>
            <a:ext cx="5410200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8/13/17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39147-BA65-45E1-8C5D-A0C6FC1506C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96417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8/13/17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B7F8A-7FD2-4DE1-9103-08C4A0E69A6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21030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8/13/17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561B8-C854-4EB3-BCDE-E52B738E5F9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08043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8/13/17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D676B-B31C-408C-BDD2-57995E42028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92328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8/13/17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96152-3427-403E-A2D9-39659624046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14690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8/13/17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CED37-0F72-44AF-A490-4D7FADF2178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61616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7313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0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8/13/17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8772B-A3B5-4586-B3B2-777675DFAD5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207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8/13/17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84145-BC1A-4A1F-AEDF-BE99BF8F1D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7960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8/13/17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FC6A3-F00D-4FF3-B0C9-D9C958B954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5445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8/13/17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743E3-12B4-47C6-BBED-4187D6E593D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5702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8/13/17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F157-D63B-46E0-9AF1-E4EC28F5CBA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5480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8/13/17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D8676-C144-4422-B53B-FACA16341F7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598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formatClick to edit Master title style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8/13/17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162A460-208C-4223-A109-FB2FD09CDF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712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sldNum="0" hdr="0" ftr="0"/>
  <p:txStyles>
    <p:titleStyle>
      <a:lvl1pPr algn="l" defTabSz="457200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57200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57200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57200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57200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401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4013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0"/>
            <a:r>
              <a:rPr lang="en-GB" altLang="en-US" smtClean="0"/>
              <a:t>Ninth Outline LevelClick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8/13/17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51ECE64E-EEDB-49FD-8134-5419610FDE0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/>
  <p:txStyles>
    <p:titleStyle>
      <a:lvl1pPr algn="l" defTabSz="457200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57200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57200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57200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57200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8/13/17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E9092F78-AEE8-43B0-BE4C-2F7F392F27A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712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712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/>
  <p:txStyles>
    <p:titleStyle>
      <a:lvl1pPr algn="l" defTabSz="457200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57200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57200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57200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57200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401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formatClick to edit Master title style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5180013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0"/>
            <a:r>
              <a:rPr lang="en-GB" altLang="en-US" smtClean="0"/>
              <a:t>Ninth Outline LevelClick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8/13/17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9E51256-26ED-4326-BC35-FCCF5CDC54F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/>
  <p:txStyles>
    <p:titleStyle>
      <a:lvl1pPr algn="l" defTabSz="457200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57200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57200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57200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57200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438400" y="4422775"/>
            <a:ext cx="7010400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457200"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en-US" sz="4000" b="1" dirty="0" smtClean="0">
                <a:latin typeface="+mn-lt"/>
              </a:rPr>
              <a:t>U.S. Demil, LLC</a:t>
            </a:r>
          </a:p>
          <a:p>
            <a:pPr marL="457200"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en-US" sz="2400" b="1" dirty="0" smtClean="0">
                <a:latin typeface="+mn-lt"/>
              </a:rPr>
              <a:t> </a:t>
            </a:r>
          </a:p>
          <a:p>
            <a:pPr marL="457200"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en-US" sz="2200" b="1" dirty="0" smtClean="0">
                <a:latin typeface="+mn-lt"/>
              </a:rPr>
              <a:t>Patented “Decineration™” Thermal Process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601663"/>
            <a:ext cx="8104188" cy="374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1"/>
          <p:cNvSpPr>
            <a:spLocks noChangeShapeType="1"/>
          </p:cNvSpPr>
          <p:nvPr/>
        </p:nvSpPr>
        <p:spPr bwMode="auto">
          <a:xfrm>
            <a:off x="3575050" y="2141538"/>
            <a:ext cx="5251450" cy="1587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5" name="Line 2"/>
          <p:cNvSpPr>
            <a:spLocks noChangeShapeType="1"/>
          </p:cNvSpPr>
          <p:nvPr/>
        </p:nvSpPr>
        <p:spPr bwMode="auto">
          <a:xfrm>
            <a:off x="3575050" y="2141538"/>
            <a:ext cx="1588" cy="828675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Line 3"/>
          <p:cNvSpPr>
            <a:spLocks noChangeShapeType="1"/>
          </p:cNvSpPr>
          <p:nvPr/>
        </p:nvSpPr>
        <p:spPr bwMode="auto">
          <a:xfrm>
            <a:off x="8826500" y="2141538"/>
            <a:ext cx="1588" cy="828675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Line 4"/>
          <p:cNvSpPr>
            <a:spLocks noChangeShapeType="1"/>
          </p:cNvSpPr>
          <p:nvPr/>
        </p:nvSpPr>
        <p:spPr bwMode="auto">
          <a:xfrm>
            <a:off x="3575050" y="2971800"/>
            <a:ext cx="5251450" cy="1588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8" name="Line 5"/>
          <p:cNvSpPr>
            <a:spLocks noChangeShapeType="1"/>
          </p:cNvSpPr>
          <p:nvPr/>
        </p:nvSpPr>
        <p:spPr bwMode="auto">
          <a:xfrm>
            <a:off x="3575050" y="4422775"/>
            <a:ext cx="5251450" cy="1588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Line 6"/>
          <p:cNvSpPr>
            <a:spLocks noChangeShapeType="1"/>
          </p:cNvSpPr>
          <p:nvPr/>
        </p:nvSpPr>
        <p:spPr bwMode="auto">
          <a:xfrm>
            <a:off x="3575050" y="4422775"/>
            <a:ext cx="1588" cy="828675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Line 7"/>
          <p:cNvSpPr>
            <a:spLocks noChangeShapeType="1"/>
          </p:cNvSpPr>
          <p:nvPr/>
        </p:nvSpPr>
        <p:spPr bwMode="auto">
          <a:xfrm>
            <a:off x="3575050" y="5251450"/>
            <a:ext cx="5251450" cy="1588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Rectangle 8"/>
          <p:cNvSpPr>
            <a:spLocks noChangeArrowheads="1"/>
          </p:cNvSpPr>
          <p:nvPr/>
        </p:nvSpPr>
        <p:spPr bwMode="auto">
          <a:xfrm>
            <a:off x="4456113" y="3117850"/>
            <a:ext cx="3268662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en-US" sz="2000" b="1"/>
              <a:t>DIRECT PATH - INCINERATION</a:t>
            </a:r>
          </a:p>
        </p:txBody>
      </p:sp>
      <p:sp>
        <p:nvSpPr>
          <p:cNvPr id="23562" name="Rectangle 9"/>
          <p:cNvSpPr>
            <a:spLocks noChangeArrowheads="1"/>
          </p:cNvSpPr>
          <p:nvPr/>
        </p:nvSpPr>
        <p:spPr bwMode="auto">
          <a:xfrm>
            <a:off x="3973513" y="5859463"/>
            <a:ext cx="42322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en-US" sz="2000" b="1" u="sng"/>
              <a:t>NO</a:t>
            </a:r>
            <a:r>
              <a:rPr lang="en-US" altLang="en-US" sz="2000" b="1"/>
              <a:t> DIRECT PATH – </a:t>
            </a:r>
            <a:r>
              <a:rPr lang="en-US" altLang="en-US" sz="2000" b="1" u="sng"/>
              <a:t>NOT</a:t>
            </a:r>
            <a:r>
              <a:rPr lang="en-US" altLang="en-US" sz="2000" b="1"/>
              <a:t> INCINERATION</a:t>
            </a:r>
          </a:p>
        </p:txBody>
      </p:sp>
      <p:sp>
        <p:nvSpPr>
          <p:cNvPr id="23563" name="Rectangle 10"/>
          <p:cNvSpPr>
            <a:spLocks noChangeArrowheads="1"/>
          </p:cNvSpPr>
          <p:nvPr/>
        </p:nvSpPr>
        <p:spPr bwMode="auto">
          <a:xfrm>
            <a:off x="5795963" y="4629150"/>
            <a:ext cx="70961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</a:rPr>
              <a:t>450° F</a:t>
            </a:r>
          </a:p>
        </p:txBody>
      </p:sp>
      <p:sp>
        <p:nvSpPr>
          <p:cNvPr id="23564" name="Rectangle 11"/>
          <p:cNvSpPr>
            <a:spLocks noChangeArrowheads="1"/>
          </p:cNvSpPr>
          <p:nvPr/>
        </p:nvSpPr>
        <p:spPr bwMode="auto">
          <a:xfrm>
            <a:off x="7177088" y="2349500"/>
            <a:ext cx="9175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en-US" sz="1600" b="1"/>
              <a:t>1800° +F</a:t>
            </a:r>
          </a:p>
        </p:txBody>
      </p:sp>
      <p:sp>
        <p:nvSpPr>
          <p:cNvPr id="23565" name="Rectangle 12"/>
          <p:cNvSpPr>
            <a:spLocks noChangeArrowheads="1"/>
          </p:cNvSpPr>
          <p:nvPr/>
        </p:nvSpPr>
        <p:spPr bwMode="auto">
          <a:xfrm>
            <a:off x="3379788" y="606425"/>
            <a:ext cx="5421312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</a:pPr>
            <a:r>
              <a:rPr lang="en-US" altLang="en-US" sz="3300"/>
              <a:t>Rotary Kiln vs Oven Technology</a:t>
            </a:r>
          </a:p>
        </p:txBody>
      </p:sp>
      <p:sp>
        <p:nvSpPr>
          <p:cNvPr id="23566" name="Line 13"/>
          <p:cNvSpPr>
            <a:spLocks noChangeShapeType="1"/>
          </p:cNvSpPr>
          <p:nvPr/>
        </p:nvSpPr>
        <p:spPr bwMode="auto">
          <a:xfrm>
            <a:off x="8826500" y="2141538"/>
            <a:ext cx="1588" cy="69056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7" name="Line 14"/>
          <p:cNvSpPr>
            <a:spLocks noChangeShapeType="1"/>
          </p:cNvSpPr>
          <p:nvPr/>
        </p:nvSpPr>
        <p:spPr bwMode="auto">
          <a:xfrm flipV="1">
            <a:off x="8826500" y="2139950"/>
            <a:ext cx="1588" cy="763588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Line 15"/>
          <p:cNvSpPr>
            <a:spLocks noChangeShapeType="1"/>
          </p:cNvSpPr>
          <p:nvPr/>
        </p:nvSpPr>
        <p:spPr bwMode="auto">
          <a:xfrm flipH="1">
            <a:off x="8686800" y="2141538"/>
            <a:ext cx="141288" cy="1587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9" name="Line 16"/>
          <p:cNvSpPr>
            <a:spLocks noChangeShapeType="1"/>
          </p:cNvSpPr>
          <p:nvPr/>
        </p:nvSpPr>
        <p:spPr bwMode="auto">
          <a:xfrm>
            <a:off x="8826500" y="4422775"/>
            <a:ext cx="1588" cy="828675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0" name="Rectangle 17"/>
          <p:cNvSpPr>
            <a:spLocks noChangeArrowheads="1"/>
          </p:cNvSpPr>
          <p:nvPr/>
        </p:nvSpPr>
        <p:spPr bwMode="auto">
          <a:xfrm>
            <a:off x="5364163" y="1658938"/>
            <a:ext cx="14509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</a:pPr>
            <a:r>
              <a:rPr lang="en-US" altLang="en-US" sz="1600" b="1" u="sng"/>
              <a:t>APE 1236</a:t>
            </a:r>
          </a:p>
        </p:txBody>
      </p:sp>
      <p:sp>
        <p:nvSpPr>
          <p:cNvPr id="23571" name="Rectangle 18"/>
          <p:cNvSpPr>
            <a:spLocks noChangeArrowheads="1"/>
          </p:cNvSpPr>
          <p:nvPr/>
        </p:nvSpPr>
        <p:spPr bwMode="auto">
          <a:xfrm>
            <a:off x="5049838" y="3968750"/>
            <a:ext cx="220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</a:pPr>
            <a:r>
              <a:rPr lang="en-US" altLang="en-US" sz="1600" b="1" u="sng"/>
              <a:t>USD ELECTRIC FURNACE</a:t>
            </a:r>
          </a:p>
        </p:txBody>
      </p:sp>
      <p:cxnSp>
        <p:nvCxnSpPr>
          <p:cNvPr id="23572" name="AutoShape 19"/>
          <p:cNvCxnSpPr>
            <a:cxnSpLocks noChangeShapeType="1"/>
          </p:cNvCxnSpPr>
          <p:nvPr/>
        </p:nvCxnSpPr>
        <p:spPr bwMode="auto">
          <a:xfrm>
            <a:off x="4313238" y="5727700"/>
            <a:ext cx="17462" cy="9525"/>
          </a:xfrm>
          <a:prstGeom prst="bentConnector3">
            <a:avLst>
              <a:gd name="adj1" fmla="val 50000"/>
            </a:avLst>
          </a:prstGeom>
          <a:noFill/>
          <a:ln w="6480">
            <a:solidFill>
              <a:srgbClr val="5B9BD5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23573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5467350"/>
            <a:ext cx="557212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4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8" y="5486400"/>
            <a:ext cx="557212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5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5486400"/>
            <a:ext cx="557212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6" name="Pictur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88" y="1300163"/>
            <a:ext cx="197167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7" name="Picture 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425700"/>
            <a:ext cx="303212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8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938" y="4281488"/>
            <a:ext cx="92233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725488"/>
            <a:ext cx="10515600" cy="13255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en-US" altLang="en-US" sz="3600" smtClean="0"/>
              <a:t>WHY IS THIS IMPORTANT?</a:t>
            </a: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946150" y="2005013"/>
            <a:ext cx="10515600" cy="435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2400"/>
              <a:t>IT’S ABOUT GETTING THE </a:t>
            </a:r>
            <a:r>
              <a:rPr lang="en-US" altLang="en-US" sz="2400" b="1"/>
              <a:t>PERMIT</a:t>
            </a:r>
            <a:r>
              <a:rPr lang="en-US" altLang="en-US" sz="2400"/>
              <a:t>!!!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endParaRPr lang="en-US" altLang="en-US" sz="2400"/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2400"/>
              <a:t>The USEPA and the State Regulatory agencies have not granted a permit for a new explosive waste incinerator on a US Army facility in more than 20 years.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endParaRPr lang="en-US" altLang="en-US" sz="2400"/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2400"/>
              <a:t>USEPA and Indiana Environmental Management BOTH agree that DECINERATION</a:t>
            </a:r>
            <a:r>
              <a:rPr lang="en-US" altLang="en-US" sz="2400" baseline="30000"/>
              <a:t>TM</a:t>
            </a:r>
            <a:r>
              <a:rPr lang="en-US" altLang="en-US" sz="2400"/>
              <a:t> is </a:t>
            </a:r>
            <a:r>
              <a:rPr lang="en-US" altLang="en-US" sz="2400" b="1"/>
              <a:t>NOT</a:t>
            </a:r>
            <a:r>
              <a:rPr lang="en-US" altLang="en-US" sz="2400"/>
              <a:t> Incineration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endParaRPr lang="en-US" altLang="en-US" sz="2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3886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66800"/>
            <a:ext cx="400526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4953000" y="393700"/>
            <a:ext cx="243840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en-US" sz="2000"/>
              <a:t>US EPA RCRA Letter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5311775" y="377825"/>
            <a:ext cx="154622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en-US" sz="2000"/>
              <a:t>IDEM Letter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838200"/>
            <a:ext cx="41783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01700"/>
            <a:ext cx="41783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594121"/>
              </p:ext>
            </p:extLst>
          </p:nvPr>
        </p:nvGraphicFramePr>
        <p:xfrm>
          <a:off x="609600" y="554677"/>
          <a:ext cx="9562004" cy="5577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39000" y="152400"/>
            <a:ext cx="4952999" cy="533400"/>
          </a:xfrm>
        </p:spPr>
        <p:txBody>
          <a:bodyPr/>
          <a:lstStyle/>
          <a:p>
            <a:pPr lvl="0"/>
            <a:r>
              <a:rPr lang="en-US" altLang="en-US" sz="2000" b="1" dirty="0">
                <a:ea typeface="Times New Roman" panose="02020603050405020304" pitchFamily="18" charset="0"/>
              </a:rPr>
              <a:t>Comparative Potential Emissions of Decinerator</a:t>
            </a:r>
            <a:r>
              <a:rPr lang="en-US" altLang="en-US" sz="2000" b="1" baseline="30000" dirty="0">
                <a:ea typeface="Times New Roman" panose="02020603050405020304" pitchFamily="18" charset="0"/>
              </a:rPr>
              <a:t>TM</a:t>
            </a:r>
            <a:r>
              <a:rPr lang="en-US" altLang="en-US" sz="2000" b="1" dirty="0">
                <a:ea typeface="Times New Roman" panose="02020603050405020304" pitchFamily="18" charset="0"/>
              </a:rPr>
              <a:t> vs RF-9 </a:t>
            </a:r>
            <a:r>
              <a:rPr lang="en-US" altLang="en-US" sz="2000" b="1" dirty="0" smtClean="0">
                <a:ea typeface="Times New Roman" panose="02020603050405020304" pitchFamily="18" charset="0"/>
              </a:rPr>
              <a:t>(APE1236) Incinerator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  <p:sp>
        <p:nvSpPr>
          <p:cNvPr id="8" name="TextBox 7"/>
          <p:cNvSpPr txBox="1">
            <a:spLocks noChangeAspect="1"/>
          </p:cNvSpPr>
          <p:nvPr/>
        </p:nvSpPr>
        <p:spPr>
          <a:xfrm>
            <a:off x="7048499" y="914400"/>
            <a:ext cx="487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Potential to Emit – Theoretical Uncontrolled running 24 hours per day X 356 days per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Pounds of munitions per hour – 1,000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Pounds of munitions per year – 8,760,000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DODIC used for model – A652 20MM TP-T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All figures based upon actual emissions profiles obtained during RATA, prior DecinerationTM contracts and Nevada Operating Permit for RF-9 at HWAD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1676400" y="6137366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PM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09900" y="6132517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VOC (TOV)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5252" y="614924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</a:t>
            </a:r>
            <a:r>
              <a:rPr lang="en-US" baseline="-25000" dirty="0" smtClean="0"/>
              <a:t>X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5988079" y="6191754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r>
              <a:rPr lang="en-US" baseline="-25000" dirty="0" smtClean="0"/>
              <a:t>X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0170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2600" y="1524000"/>
            <a:ext cx="960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Potential to Emit – Theoretical Uncontrolled running 24 hours per day X 356 days per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Pounds of munitions per hour – 1,000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Pounds of munitions per year – 8,760,000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DODIC used for model – A652 20MM TP-T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figures based upon actual emissions profiles obtained during RATA, prior DecinerationTM contracts and Nevada Operating Permit for RF-9 at HWAD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29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1243013"/>
            <a:ext cx="3267075" cy="221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1243013"/>
            <a:ext cx="3395663" cy="221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7065963" y="2976563"/>
            <a:ext cx="2692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184 AT M75 GEMSS Mine</a:t>
            </a:r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2695575" y="2976563"/>
            <a:ext cx="28289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N285 MTSQ M577/A1 Fuze</a:t>
            </a:r>
          </a:p>
        </p:txBody>
      </p:sp>
      <p:pic>
        <p:nvPicPr>
          <p:cNvPr id="3175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3937000"/>
            <a:ext cx="3400425" cy="237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3346450" y="5789613"/>
            <a:ext cx="15605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MF64 Canister</a:t>
            </a:r>
          </a:p>
        </p:txBody>
      </p:sp>
      <p:pic>
        <p:nvPicPr>
          <p:cNvPr id="31752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3937000"/>
            <a:ext cx="3267075" cy="237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53" name="Rectangle 8"/>
          <p:cNvSpPr>
            <a:spLocks noChangeArrowheads="1"/>
          </p:cNvSpPr>
          <p:nvPr/>
        </p:nvSpPr>
        <p:spPr bwMode="auto">
          <a:xfrm>
            <a:off x="8067675" y="5799138"/>
            <a:ext cx="6889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A652</a:t>
            </a:r>
          </a:p>
        </p:txBody>
      </p:sp>
      <p:sp>
        <p:nvSpPr>
          <p:cNvPr id="31754" name="Rectangle 9"/>
          <p:cNvSpPr>
            <a:spLocks noGrp="1" noChangeArrowheads="1"/>
          </p:cNvSpPr>
          <p:nvPr>
            <p:ph type="title"/>
          </p:nvPr>
        </p:nvSpPr>
        <p:spPr>
          <a:xfrm>
            <a:off x="2613025" y="508000"/>
            <a:ext cx="7086600" cy="533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en-US" sz="2000" b="1" dirty="0" smtClean="0"/>
              <a:t>Sample DODIC’s processed through Decineration™  Unit at TEAD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463550"/>
            <a:ext cx="4640262" cy="256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2963863" y="3113088"/>
            <a:ext cx="6227762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Processed 1390-N285 Mechanical Timed Fuze, cut to validate explosive free</a:t>
            </a: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4">
            <a:lum brigh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3505200"/>
            <a:ext cx="3724275" cy="262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2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505200"/>
            <a:ext cx="3613150" cy="262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4229100" y="6253163"/>
            <a:ext cx="3419475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1377-MF29 Impulse Cartridge Before and After Processing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584200"/>
            <a:ext cx="6324600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5199063" y="3136900"/>
            <a:ext cx="2030412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M934 Ignition Element Packaging</a:t>
            </a: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38" y="3517900"/>
            <a:ext cx="2816225" cy="252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3517900"/>
            <a:ext cx="2794000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4351338" y="6153150"/>
            <a:ext cx="337185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1390-N525 Percussion Primer Before and After Processing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468313"/>
            <a:ext cx="3571875" cy="254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2582863" y="3111500"/>
            <a:ext cx="2395537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1376-ML68 Detonator Before Processing</a:t>
            </a: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442913"/>
            <a:ext cx="3724275" cy="259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7423150" y="3175000"/>
            <a:ext cx="220345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1330-G850 Charge Before Processing</a:t>
            </a:r>
          </a:p>
        </p:txBody>
      </p:sp>
      <p:pic>
        <p:nvPicPr>
          <p:cNvPr id="3789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609975"/>
            <a:ext cx="4081463" cy="25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4860925" y="6238875"/>
            <a:ext cx="276225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1375-M131 Blasting Cap After Processing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17838" y="385763"/>
            <a:ext cx="6553200" cy="838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en-US" sz="3600" b="1" dirty="0" smtClean="0"/>
              <a:t>Science of Decineration™ Technology</a:t>
            </a:r>
          </a:p>
        </p:txBody>
      </p:sp>
      <p:grpSp>
        <p:nvGrpSpPr>
          <p:cNvPr id="8195" name="Group 2"/>
          <p:cNvGrpSpPr>
            <a:grpSpLocks/>
          </p:cNvGrpSpPr>
          <p:nvPr/>
        </p:nvGrpSpPr>
        <p:grpSpPr bwMode="auto">
          <a:xfrm>
            <a:off x="1627188" y="1482725"/>
            <a:ext cx="2106612" cy="2138363"/>
            <a:chOff x="1025" y="934"/>
            <a:chExt cx="1327" cy="1347"/>
          </a:xfrm>
        </p:grpSpPr>
        <p:sp>
          <p:nvSpPr>
            <p:cNvPr id="8208" name="AutoShape 3"/>
            <p:cNvSpPr>
              <a:spLocks noChangeArrowheads="1"/>
            </p:cNvSpPr>
            <p:nvPr/>
          </p:nvSpPr>
          <p:spPr bwMode="auto">
            <a:xfrm>
              <a:off x="1025" y="1979"/>
              <a:ext cx="1214" cy="302"/>
            </a:xfrm>
            <a:prstGeom prst="cube">
              <a:avLst>
                <a:gd name="adj" fmla="val 25000"/>
              </a:avLst>
            </a:prstGeom>
            <a:solidFill>
              <a:srgbClr val="C9C9C9"/>
            </a:solidFill>
            <a:ln w="12600">
              <a:solidFill>
                <a:srgbClr val="43729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 dirty="0"/>
            </a:p>
          </p:txBody>
        </p:sp>
        <p:sp>
          <p:nvSpPr>
            <p:cNvPr id="8209" name="AutoShape 4"/>
            <p:cNvSpPr>
              <a:spLocks noChangeArrowheads="1"/>
            </p:cNvSpPr>
            <p:nvPr/>
          </p:nvSpPr>
          <p:spPr bwMode="auto">
            <a:xfrm>
              <a:off x="1200" y="1857"/>
              <a:ext cx="424" cy="120"/>
            </a:xfrm>
            <a:prstGeom prst="flowChartMagneticDrum">
              <a:avLst/>
            </a:prstGeom>
            <a:solidFill>
              <a:srgbClr val="000066"/>
            </a:solidFill>
            <a:ln w="12600">
              <a:solidFill>
                <a:srgbClr val="43729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 dirty="0"/>
            </a:p>
          </p:txBody>
        </p:sp>
        <p:sp>
          <p:nvSpPr>
            <p:cNvPr id="8210" name="AutoShape 5"/>
            <p:cNvSpPr>
              <a:spLocks noChangeArrowheads="1"/>
            </p:cNvSpPr>
            <p:nvPr/>
          </p:nvSpPr>
          <p:spPr bwMode="auto">
            <a:xfrm>
              <a:off x="1328" y="1796"/>
              <a:ext cx="424" cy="120"/>
            </a:xfrm>
            <a:prstGeom prst="flowChartMagneticDrum">
              <a:avLst/>
            </a:prstGeom>
            <a:solidFill>
              <a:srgbClr val="000066"/>
            </a:solidFill>
            <a:ln w="12600">
              <a:solidFill>
                <a:srgbClr val="43729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 dirty="0"/>
            </a:p>
          </p:txBody>
        </p:sp>
        <p:sp>
          <p:nvSpPr>
            <p:cNvPr id="8211" name="AutoShape 6"/>
            <p:cNvSpPr>
              <a:spLocks noChangeArrowheads="1"/>
            </p:cNvSpPr>
            <p:nvPr/>
          </p:nvSpPr>
          <p:spPr bwMode="auto">
            <a:xfrm>
              <a:off x="1450" y="1918"/>
              <a:ext cx="424" cy="120"/>
            </a:xfrm>
            <a:prstGeom prst="flowChartMagneticDrum">
              <a:avLst/>
            </a:prstGeom>
            <a:solidFill>
              <a:srgbClr val="000066"/>
            </a:solidFill>
            <a:ln w="12600">
              <a:solidFill>
                <a:srgbClr val="43729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 dirty="0"/>
            </a:p>
          </p:txBody>
        </p:sp>
        <p:sp>
          <p:nvSpPr>
            <p:cNvPr id="8212" name="AutoShape 7"/>
            <p:cNvSpPr>
              <a:spLocks noChangeArrowheads="1"/>
            </p:cNvSpPr>
            <p:nvPr/>
          </p:nvSpPr>
          <p:spPr bwMode="auto">
            <a:xfrm>
              <a:off x="1730" y="1857"/>
              <a:ext cx="424" cy="120"/>
            </a:xfrm>
            <a:prstGeom prst="flowChartMagneticDrum">
              <a:avLst/>
            </a:prstGeom>
            <a:solidFill>
              <a:srgbClr val="000066"/>
            </a:solidFill>
            <a:ln w="12600">
              <a:solidFill>
                <a:srgbClr val="43729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 dirty="0"/>
            </a:p>
          </p:txBody>
        </p:sp>
        <p:pic>
          <p:nvPicPr>
            <p:cNvPr id="8213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" y="934"/>
              <a:ext cx="1232" cy="8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196" name="Group 9"/>
          <p:cNvGrpSpPr>
            <a:grpSpLocks/>
          </p:cNvGrpSpPr>
          <p:nvPr/>
        </p:nvGrpSpPr>
        <p:grpSpPr bwMode="auto">
          <a:xfrm>
            <a:off x="3998913" y="2543175"/>
            <a:ext cx="1470025" cy="869950"/>
            <a:chOff x="2519" y="1602"/>
            <a:chExt cx="926" cy="548"/>
          </a:xfrm>
        </p:grpSpPr>
        <p:sp>
          <p:nvSpPr>
            <p:cNvPr id="8205" name="AutoShape 10"/>
            <p:cNvSpPr>
              <a:spLocks noChangeArrowheads="1"/>
            </p:cNvSpPr>
            <p:nvPr/>
          </p:nvSpPr>
          <p:spPr bwMode="auto">
            <a:xfrm>
              <a:off x="2535" y="1766"/>
              <a:ext cx="910" cy="211"/>
            </a:xfrm>
            <a:prstGeom prst="rightArrow">
              <a:avLst>
                <a:gd name="adj1" fmla="val 50000"/>
                <a:gd name="adj2" fmla="val 107820"/>
              </a:avLst>
            </a:prstGeom>
            <a:solidFill>
              <a:srgbClr val="FF9966"/>
            </a:solidFill>
            <a:ln w="126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 dirty="0"/>
            </a:p>
          </p:txBody>
        </p:sp>
        <p:sp>
          <p:nvSpPr>
            <p:cNvPr id="8206" name="Rectangle 11"/>
            <p:cNvSpPr>
              <a:spLocks noChangeArrowheads="1"/>
            </p:cNvSpPr>
            <p:nvPr/>
          </p:nvSpPr>
          <p:spPr bwMode="auto">
            <a:xfrm>
              <a:off x="2595" y="1602"/>
              <a:ext cx="515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lnSpc>
                  <a:spcPct val="92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2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2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2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2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</a:pPr>
              <a:r>
                <a:rPr lang="en-US" altLang="en-US" sz="1200" dirty="0">
                  <a:latin typeface="Arial" panose="020B0604020202020204" pitchFamily="34" charset="0"/>
                </a:rPr>
                <a:t>Add Heat</a:t>
              </a:r>
            </a:p>
          </p:txBody>
        </p:sp>
        <p:sp>
          <p:nvSpPr>
            <p:cNvPr id="8207" name="Rectangle 12"/>
            <p:cNvSpPr>
              <a:spLocks noChangeArrowheads="1"/>
            </p:cNvSpPr>
            <p:nvPr/>
          </p:nvSpPr>
          <p:spPr bwMode="auto">
            <a:xfrm>
              <a:off x="2519" y="1978"/>
              <a:ext cx="713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lnSpc>
                  <a:spcPct val="92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2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2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2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2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</a:pPr>
              <a:r>
                <a:rPr lang="en-US" altLang="en-US" sz="1200" dirty="0">
                  <a:latin typeface="Arial" panose="020B0604020202020204" pitchFamily="34" charset="0"/>
                </a:rPr>
                <a:t>Breaks Bonds</a:t>
              </a:r>
            </a:p>
          </p:txBody>
        </p:sp>
      </p:grpSp>
      <p:grpSp>
        <p:nvGrpSpPr>
          <p:cNvPr id="8197" name="Group 13"/>
          <p:cNvGrpSpPr>
            <a:grpSpLocks/>
          </p:cNvGrpSpPr>
          <p:nvPr/>
        </p:nvGrpSpPr>
        <p:grpSpPr bwMode="auto">
          <a:xfrm>
            <a:off x="5278438" y="2365375"/>
            <a:ext cx="2647950" cy="1028700"/>
            <a:chOff x="3325" y="1490"/>
            <a:chExt cx="1668" cy="648"/>
          </a:xfrm>
        </p:grpSpPr>
        <p:sp>
          <p:nvSpPr>
            <p:cNvPr id="8202" name="Rectangle 14"/>
            <p:cNvSpPr>
              <a:spLocks noChangeArrowheads="1"/>
            </p:cNvSpPr>
            <p:nvPr/>
          </p:nvSpPr>
          <p:spPr bwMode="auto">
            <a:xfrm>
              <a:off x="3993" y="1490"/>
              <a:ext cx="1000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2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2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2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2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2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  <a:spcAft>
                  <a:spcPct val="0"/>
                </a:spcAft>
              </a:pPr>
              <a:r>
                <a:rPr lang="en-US" altLang="en-US" sz="2400" dirty="0">
                  <a:solidFill>
                    <a:srgbClr val="8497B0"/>
                  </a:solidFill>
                  <a:latin typeface="Arial" panose="020B0604020202020204" pitchFamily="34" charset="0"/>
                </a:rPr>
                <a:t>N≠O</a:t>
              </a:r>
            </a:p>
          </p:txBody>
        </p:sp>
        <p:sp>
          <p:nvSpPr>
            <p:cNvPr id="8203" name="Rectangle 15"/>
            <p:cNvSpPr>
              <a:spLocks noChangeArrowheads="1"/>
            </p:cNvSpPr>
            <p:nvPr/>
          </p:nvSpPr>
          <p:spPr bwMode="auto">
            <a:xfrm>
              <a:off x="3710" y="1851"/>
              <a:ext cx="1000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2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2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2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2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2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  <a:spcAft>
                  <a:spcPct val="0"/>
                </a:spcAft>
              </a:pPr>
              <a:r>
                <a:rPr lang="en-US" altLang="en-US" sz="2400" dirty="0">
                  <a:solidFill>
                    <a:srgbClr val="8497B0"/>
                  </a:solidFill>
                  <a:latin typeface="Arial" panose="020B0604020202020204" pitchFamily="34" charset="0"/>
                </a:rPr>
                <a:t>N≠N</a:t>
              </a:r>
            </a:p>
          </p:txBody>
        </p:sp>
        <p:sp>
          <p:nvSpPr>
            <p:cNvPr id="8204" name="Rectangle 16"/>
            <p:cNvSpPr>
              <a:spLocks noChangeArrowheads="1"/>
            </p:cNvSpPr>
            <p:nvPr/>
          </p:nvSpPr>
          <p:spPr bwMode="auto">
            <a:xfrm>
              <a:off x="3325" y="1490"/>
              <a:ext cx="1000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2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2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2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2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2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lnSpc>
                  <a:spcPct val="100000"/>
                </a:lnSpc>
                <a:spcAft>
                  <a:spcPct val="0"/>
                </a:spcAft>
              </a:pPr>
              <a:r>
                <a:rPr lang="en-US" altLang="en-US" sz="2400" dirty="0">
                  <a:solidFill>
                    <a:srgbClr val="8497B0"/>
                  </a:solidFill>
                  <a:latin typeface="Arial" panose="020B0604020202020204" pitchFamily="34" charset="0"/>
                </a:rPr>
                <a:t>C≠N</a:t>
              </a:r>
            </a:p>
          </p:txBody>
        </p:sp>
      </p:grpSp>
      <p:sp>
        <p:nvSpPr>
          <p:cNvPr id="8198" name="AutoShape 17"/>
          <p:cNvSpPr>
            <a:spLocks noChangeArrowheads="1"/>
          </p:cNvSpPr>
          <p:nvPr/>
        </p:nvSpPr>
        <p:spPr bwMode="auto">
          <a:xfrm>
            <a:off x="7881938" y="2774950"/>
            <a:ext cx="1446212" cy="336550"/>
          </a:xfrm>
          <a:prstGeom prst="rightArrow">
            <a:avLst>
              <a:gd name="adj1" fmla="val 50000"/>
              <a:gd name="adj2" fmla="val 107429"/>
            </a:avLst>
          </a:prstGeom>
          <a:solidFill>
            <a:srgbClr val="FF9966"/>
          </a:solidFill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  <p:sp>
        <p:nvSpPr>
          <p:cNvPr id="8199" name="Rectangle 18"/>
          <p:cNvSpPr>
            <a:spLocks noChangeArrowheads="1"/>
          </p:cNvSpPr>
          <p:nvPr/>
        </p:nvSpPr>
        <p:spPr bwMode="auto">
          <a:xfrm>
            <a:off x="9424988" y="2344738"/>
            <a:ext cx="152876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en-US" sz="2400" dirty="0"/>
              <a:t>CO2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en-US" sz="2400" dirty="0"/>
              <a:t>N2 H2O</a:t>
            </a:r>
          </a:p>
        </p:txBody>
      </p:sp>
      <p:sp>
        <p:nvSpPr>
          <p:cNvPr id="8200" name="Rectangle 19"/>
          <p:cNvSpPr>
            <a:spLocks noChangeArrowheads="1"/>
          </p:cNvSpPr>
          <p:nvPr/>
        </p:nvSpPr>
        <p:spPr bwMode="auto">
          <a:xfrm>
            <a:off x="7824788" y="2192338"/>
            <a:ext cx="12541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en-US" sz="1200" dirty="0"/>
              <a:t>Emission Abatement System</a:t>
            </a:r>
          </a:p>
        </p:txBody>
      </p:sp>
      <p:sp>
        <p:nvSpPr>
          <p:cNvPr id="8201" name="Text Box 20"/>
          <p:cNvSpPr txBox="1">
            <a:spLocks noChangeArrowheads="1"/>
          </p:cNvSpPr>
          <p:nvPr/>
        </p:nvSpPr>
        <p:spPr bwMode="auto">
          <a:xfrm>
            <a:off x="1485900" y="4011613"/>
            <a:ext cx="92329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28600" indent="-227013"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1000"/>
              </a:spcBef>
              <a:buSzPct val="45000"/>
              <a:buFont typeface="Arial" panose="020B0604020202020204" pitchFamily="34" charset="0"/>
              <a:buChar char="•"/>
            </a:pPr>
            <a:r>
              <a:rPr lang="en-US" altLang="en-US" sz="2200" dirty="0"/>
              <a:t>In Chemistry this is called “</a:t>
            </a:r>
            <a:r>
              <a:rPr lang="en-US" altLang="en-US" sz="2200" i="1" dirty="0"/>
              <a:t>Decomposition</a:t>
            </a:r>
            <a:r>
              <a:rPr lang="en-US" altLang="en-US" sz="2200" dirty="0"/>
              <a:t>”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SzPct val="45000"/>
              <a:buFont typeface="Arial" panose="020B0604020202020204" pitchFamily="34" charset="0"/>
              <a:buChar char="•"/>
            </a:pPr>
            <a:r>
              <a:rPr lang="en-US" altLang="en-US" sz="2200" dirty="0"/>
              <a:t>The industrial embodiment of the Decineration™ process is the use of an externally heated, rotating horizontal tube which essentially duplicates the laboratory model known as "a horizontal flat plate in atmosphere".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</a:pPr>
            <a:endParaRPr lang="en-US" altLang="en-US" sz="19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ClrTx/>
              <a:buSzTx/>
              <a:buFontTx/>
              <a:buNone/>
            </a:pPr>
            <a:endParaRPr lang="en-US" altLang="en-US" sz="1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840038" y="479425"/>
            <a:ext cx="6635750" cy="838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en-US" sz="2600" b="1" dirty="0" smtClean="0"/>
              <a:t>“</a:t>
            </a:r>
            <a:r>
              <a:rPr lang="en-US" altLang="en-US" sz="2600" b="1" dirty="0" err="1" smtClean="0"/>
              <a:t>Decinerated</a:t>
            </a:r>
            <a:r>
              <a:rPr lang="en-US" altLang="en-US" sz="2600" b="1" dirty="0" smtClean="0"/>
              <a:t>”- Processed Material Condition</a:t>
            </a: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2438400" y="2895600"/>
            <a:ext cx="1219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1941513" y="990600"/>
            <a:ext cx="40020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en-US" sz="1800"/>
              <a:t>    </a:t>
            </a:r>
            <a:r>
              <a:rPr lang="en-US" altLang="en-US" sz="1800">
                <a:latin typeface="Times New Roman" panose="02020603050405020304" pitchFamily="18" charset="0"/>
              </a:rPr>
              <a:t>CTG. CAL .50 BALL M2 LINKED</a:t>
            </a:r>
          </a:p>
        </p:txBody>
      </p:sp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295400"/>
            <a:ext cx="3276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1600"/>
            <a:ext cx="3810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0"/>
            <a:ext cx="3886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4" name="Rectangle 7"/>
          <p:cNvSpPr>
            <a:spLocks noChangeArrowheads="1"/>
          </p:cNvSpPr>
          <p:nvPr/>
        </p:nvSpPr>
        <p:spPr bwMode="auto">
          <a:xfrm>
            <a:off x="6381750" y="990600"/>
            <a:ext cx="32845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en-US" sz="1800">
                <a:latin typeface="Times New Roman" panose="02020603050405020304" pitchFamily="18" charset="0"/>
              </a:rPr>
              <a:t>CTG. CAL .38 SPEC BALL M41</a:t>
            </a:r>
          </a:p>
        </p:txBody>
      </p:sp>
      <p:sp>
        <p:nvSpPr>
          <p:cNvPr id="39945" name="Rectangle 8"/>
          <p:cNvSpPr>
            <a:spLocks noChangeArrowheads="1"/>
          </p:cNvSpPr>
          <p:nvPr/>
        </p:nvSpPr>
        <p:spPr bwMode="auto">
          <a:xfrm>
            <a:off x="7250113" y="6096000"/>
            <a:ext cx="16557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en-US" sz="1800"/>
              <a:t> </a:t>
            </a:r>
            <a:r>
              <a:rPr lang="en-US" altLang="en-US" sz="1800">
                <a:latin typeface="Times New Roman" panose="02020603050405020304" pitchFamily="18" charset="0"/>
              </a:rPr>
              <a:t>CTG. CAL .22 </a:t>
            </a:r>
          </a:p>
        </p:txBody>
      </p:sp>
      <p:sp>
        <p:nvSpPr>
          <p:cNvPr id="39946" name="Rectangle 9"/>
          <p:cNvSpPr>
            <a:spLocks noChangeArrowheads="1"/>
          </p:cNvSpPr>
          <p:nvPr/>
        </p:nvSpPr>
        <p:spPr bwMode="auto">
          <a:xfrm>
            <a:off x="2514600" y="5638800"/>
            <a:ext cx="25146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Aft>
                <a:spcPct val="0"/>
              </a:spcAft>
            </a:pP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Intact Copper Clad Lead Bullet</a:t>
            </a:r>
          </a:p>
        </p:txBody>
      </p:sp>
      <p:sp>
        <p:nvSpPr>
          <p:cNvPr id="39947" name="Rectangle 10"/>
          <p:cNvSpPr>
            <a:spLocks noChangeArrowheads="1"/>
          </p:cNvSpPr>
          <p:nvPr/>
        </p:nvSpPr>
        <p:spPr bwMode="auto">
          <a:xfrm>
            <a:off x="8458200" y="5715000"/>
            <a:ext cx="15240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Aft>
                <a:spcPct val="0"/>
              </a:spcAft>
            </a:pP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Intact Lead Bullet</a:t>
            </a:r>
          </a:p>
        </p:txBody>
      </p:sp>
      <p:cxnSp>
        <p:nvCxnSpPr>
          <p:cNvPr id="39948" name="AutoShape 11"/>
          <p:cNvCxnSpPr>
            <a:cxnSpLocks noChangeShapeType="1"/>
          </p:cNvCxnSpPr>
          <p:nvPr/>
        </p:nvCxnSpPr>
        <p:spPr bwMode="auto">
          <a:xfrm rot="16200000" flipV="1">
            <a:off x="8501063" y="4489450"/>
            <a:ext cx="1222375" cy="1222375"/>
          </a:xfrm>
          <a:prstGeom prst="bentConnector3">
            <a:avLst>
              <a:gd name="adj1" fmla="val 49981"/>
            </a:avLst>
          </a:prstGeom>
          <a:noFill/>
          <a:ln w="936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1681163" y="6122988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1800">
                <a:latin typeface="Times New Roman" panose="02020603050405020304" pitchFamily="18" charset="0"/>
              </a:rPr>
              <a:t>CTG. GREN RIFLE 7.62MM  M64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1017588"/>
            <a:ext cx="50927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1017588"/>
            <a:ext cx="4114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6710363" y="6046788"/>
            <a:ext cx="35814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en-US" sz="1800">
                <a:latin typeface="Times New Roman" panose="02020603050405020304" pitchFamily="18" charset="0"/>
              </a:rPr>
              <a:t>CTG. 7.62MM  4 BALL M80/1 TR M62 LINKED</a:t>
            </a:r>
          </a:p>
        </p:txBody>
      </p:sp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9626600" y="647700"/>
            <a:ext cx="25146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Aft>
                <a:spcPct val="0"/>
              </a:spcAft>
            </a:pP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Intact Copper Clad Lead Bullet</a:t>
            </a:r>
          </a:p>
        </p:txBody>
      </p:sp>
      <p:cxnSp>
        <p:nvCxnSpPr>
          <p:cNvPr id="41991" name="AutoShape 6"/>
          <p:cNvCxnSpPr>
            <a:cxnSpLocks noChangeShapeType="1"/>
          </p:cNvCxnSpPr>
          <p:nvPr/>
        </p:nvCxnSpPr>
        <p:spPr bwMode="auto">
          <a:xfrm flipH="1">
            <a:off x="9077325" y="1019175"/>
            <a:ext cx="2871788" cy="1054100"/>
          </a:xfrm>
          <a:prstGeom prst="bentConnector3">
            <a:avLst>
              <a:gd name="adj1" fmla="val 49991"/>
            </a:avLst>
          </a:prstGeom>
          <a:noFill/>
          <a:ln w="936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199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660650" y="479425"/>
            <a:ext cx="7000875" cy="838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en-US" sz="2600" b="1" smtClean="0"/>
              <a:t>“Decinerated”- Processed SAA Material Condition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1790700" y="1108075"/>
            <a:ext cx="8686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endParaRPr lang="en-US" altLang="en-US" sz="2200" dirty="0"/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2200" dirty="0"/>
              <a:t>Decineration™ is a </a:t>
            </a:r>
            <a:r>
              <a:rPr lang="en-US" altLang="en-US" sz="2200" i="1" dirty="0"/>
              <a:t>non–</a:t>
            </a:r>
            <a:r>
              <a:rPr lang="en-US" altLang="en-US" sz="2200" i="1" dirty="0" err="1"/>
              <a:t>incinerative</a:t>
            </a:r>
            <a:r>
              <a:rPr lang="en-US" altLang="en-US" sz="2200"/>
              <a:t>, thermal process as determined by the </a:t>
            </a:r>
            <a:r>
              <a:rPr lang="en-US" altLang="en-US" sz="2200" b="1"/>
              <a:t>US EPA Headquarters Solid Waste Division</a:t>
            </a:r>
            <a:r>
              <a:rPr lang="en-US" altLang="en-US" sz="2200"/>
              <a:t> and the </a:t>
            </a:r>
            <a:r>
              <a:rPr lang="en-US" altLang="en-US" sz="2200" b="1"/>
              <a:t>Indiana Department of Environmental Management</a:t>
            </a:r>
            <a:r>
              <a:rPr lang="en-US" altLang="en-US" sz="2200"/>
              <a:t>.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2200"/>
              <a:t>Complex, long chain, solid energetics (</a:t>
            </a:r>
            <a:r>
              <a:rPr lang="en-US" altLang="en-US" sz="2000"/>
              <a:t>nitrocellulose, nitramines and nitrate esters</a:t>
            </a:r>
            <a:r>
              <a:rPr lang="en-US" altLang="en-US" sz="2200"/>
              <a:t>) are </a:t>
            </a:r>
            <a:r>
              <a:rPr lang="en-US" altLang="en-US" sz="2200" b="1" i="1"/>
              <a:t>decomposed</a:t>
            </a:r>
            <a:r>
              <a:rPr lang="en-US" altLang="en-US" sz="2200"/>
              <a:t> into short chain, light hydrocarbon gases by fracturing the carbon-carbon, carbon-nitrogen, nitrogen-oxygen and nitrogen-nitrogen bonds.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2200"/>
              <a:t>The process occurs at ambient pressure and moderate temperature of approximately (400° - 700° F) in an externally heated rotary tube </a:t>
            </a:r>
            <a:r>
              <a:rPr lang="en-US" altLang="en-US" sz="2200" i="1"/>
              <a:t>without</a:t>
            </a:r>
            <a:r>
              <a:rPr lang="en-US" altLang="en-US" sz="2200"/>
              <a:t> contact between heating source and munitions components.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endParaRPr lang="en-US" altLang="en-US" sz="1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790700" y="1108075"/>
            <a:ext cx="8686800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defRPr/>
            </a:pPr>
            <a:endParaRPr lang="en-US" altLang="en-US" sz="2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science of the decomposition of energetic compounds has been studied by the Military Services and Research Universities for decades; e.g., G.T. Long, Department of Chemistry, University of Utah (Thermal Analysis of High Explosives: Liquid State Decomposition of RDX) and LT K.K. Miles, Naval Postgraduate School (The Thermal Decomposition of RDX).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process is fully mature and has been known to industry (i.e. petrochemical) for more than a century.</a:t>
            </a:r>
            <a:endParaRPr lang="en-US" alt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11531600" cy="54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1905000" y="5334000"/>
            <a:ext cx="8686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dirty="0">
                <a:latin typeface="+mn-lt"/>
              </a:rPr>
              <a:t>Rotary Furnace built for PD-DEMIL sponsored economic study</a:t>
            </a:r>
          </a:p>
          <a:p>
            <a:pPr algn="ctr">
              <a:defRPr/>
            </a:pPr>
            <a:r>
              <a:rPr lang="en-US" altLang="en-US" sz="1600" dirty="0">
                <a:latin typeface="+mn-lt"/>
              </a:rPr>
              <a:t>DOTC Contract W15QKN-09-9-1001, Purchase Order No. PO10119299</a:t>
            </a:r>
          </a:p>
          <a:p>
            <a:pPr>
              <a:defRPr/>
            </a:pPr>
            <a:endParaRPr lang="en-US" alt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358775"/>
            <a:ext cx="7988300" cy="599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900238" y="1371600"/>
            <a:ext cx="8382000" cy="575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15900" indent="-215900"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647700" indent="-215900"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defRPr/>
            </a:pPr>
            <a:r>
              <a:rPr lang="en-US" altLang="en-US" sz="2200" dirty="0" smtClean="0"/>
              <a:t>Decineration™: </a:t>
            </a:r>
          </a:p>
          <a:p>
            <a:pPr marL="431800" lvl="2" indent="0" eaLnBrk="1" hangingPunct="1">
              <a:lnSpc>
                <a:spcPct val="100000"/>
              </a:lnSpc>
              <a:spcAft>
                <a:spcPct val="0"/>
              </a:spcAft>
              <a:buSzPct val="45000"/>
              <a:defRPr/>
            </a:pPr>
            <a:endParaRPr lang="en-US" altLang="en-US" sz="2200" dirty="0" smtClean="0"/>
          </a:p>
          <a:p>
            <a:pPr lvl="2" eaLnBrk="1" hangingPunct="1">
              <a:lnSpc>
                <a:spcPct val="100000"/>
              </a:lnSpc>
              <a:spcAft>
                <a:spcPct val="0"/>
              </a:spcAft>
              <a:buSzPct val="45000"/>
              <a:buFont typeface="Symbol" panose="05050102010706020507" pitchFamily="18" charset="2"/>
              <a:buChar char=""/>
              <a:defRPr/>
            </a:pPr>
            <a:r>
              <a:rPr lang="en-US" altLang="en-US" sz="2200" dirty="0" smtClean="0"/>
              <a:t>Has precise temperature and time (dwell) control</a:t>
            </a:r>
          </a:p>
          <a:p>
            <a:pPr marL="431800" lvl="2" indent="0" eaLnBrk="1" hangingPunct="1">
              <a:lnSpc>
                <a:spcPct val="100000"/>
              </a:lnSpc>
              <a:spcAft>
                <a:spcPct val="0"/>
              </a:spcAft>
              <a:buSzPct val="45000"/>
              <a:defRPr/>
            </a:pPr>
            <a:endParaRPr lang="en-US" altLang="en-US" sz="2200" dirty="0" smtClean="0"/>
          </a:p>
          <a:p>
            <a:pPr lvl="2" eaLnBrk="1" hangingPunct="1">
              <a:lnSpc>
                <a:spcPct val="100000"/>
              </a:lnSpc>
              <a:spcAft>
                <a:spcPct val="0"/>
              </a:spcAft>
              <a:buSzPct val="45000"/>
              <a:buFont typeface="Symbol" panose="05050102010706020507" pitchFamily="18" charset="2"/>
              <a:buChar char=""/>
              <a:defRPr/>
            </a:pPr>
            <a:r>
              <a:rPr lang="en-US" altLang="en-US" sz="2200" dirty="0" smtClean="0"/>
              <a:t>Does not form lead oxide in the off gas</a:t>
            </a:r>
          </a:p>
          <a:p>
            <a:pPr lvl="2" eaLnBrk="1" hangingPunct="1">
              <a:lnSpc>
                <a:spcPct val="100000"/>
              </a:lnSpc>
              <a:spcAft>
                <a:spcPct val="0"/>
              </a:spcAft>
              <a:buSzPct val="45000"/>
              <a:buFont typeface="Symbol" panose="05050102010706020507" pitchFamily="18" charset="2"/>
              <a:buNone/>
              <a:defRPr/>
            </a:pPr>
            <a:endParaRPr lang="en-US" altLang="en-US" sz="2200" dirty="0" smtClean="0"/>
          </a:p>
          <a:p>
            <a:pPr lvl="2" eaLnBrk="1" hangingPunct="1">
              <a:lnSpc>
                <a:spcPct val="100000"/>
              </a:lnSpc>
              <a:spcAft>
                <a:spcPct val="0"/>
              </a:spcAft>
              <a:buSzPct val="45000"/>
              <a:buFont typeface="Symbol" panose="05050102010706020507" pitchFamily="18" charset="2"/>
              <a:buChar char=""/>
              <a:defRPr/>
            </a:pPr>
            <a:r>
              <a:rPr lang="en-US" altLang="en-US" sz="2200" dirty="0" smtClean="0"/>
              <a:t>Does not burn heavy metals such as cadmium or chrome</a:t>
            </a:r>
            <a:endParaRPr lang="en-US" altLang="en-US" sz="2200" i="1" dirty="0" smtClean="0"/>
          </a:p>
          <a:p>
            <a:pPr lvl="2" eaLnBrk="1" hangingPunct="1">
              <a:lnSpc>
                <a:spcPct val="100000"/>
              </a:lnSpc>
              <a:spcAft>
                <a:spcPct val="0"/>
              </a:spcAft>
              <a:buSzPct val="45000"/>
              <a:buFont typeface="Symbol" panose="05050102010706020507" pitchFamily="18" charset="2"/>
              <a:buNone/>
              <a:defRPr/>
            </a:pPr>
            <a:endParaRPr lang="en-US" altLang="en-US" sz="2200" dirty="0" smtClean="0"/>
          </a:p>
          <a:p>
            <a:pPr lvl="2" eaLnBrk="1" hangingPunct="1">
              <a:lnSpc>
                <a:spcPct val="100000"/>
              </a:lnSpc>
              <a:spcAft>
                <a:spcPct val="0"/>
              </a:spcAft>
              <a:buSzPct val="45000"/>
              <a:buFont typeface="Symbol" panose="05050102010706020507" pitchFamily="18" charset="2"/>
              <a:buChar char=""/>
              <a:defRPr/>
            </a:pPr>
            <a:r>
              <a:rPr lang="en-US" altLang="en-US" sz="2200" dirty="0" smtClean="0"/>
              <a:t>Does not melt non-ferrous metals such as aluminum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SzPct val="45000"/>
              <a:buFont typeface="Symbol" panose="05050102010706020507" pitchFamily="18" charset="2"/>
              <a:buNone/>
              <a:defRPr/>
            </a:pPr>
            <a:endParaRPr lang="en-US" altLang="en-US" sz="2200" dirty="0" smtClean="0"/>
          </a:p>
          <a:p>
            <a:pPr lvl="2" eaLnBrk="1" hangingPunct="1">
              <a:lnSpc>
                <a:spcPct val="100000"/>
              </a:lnSpc>
              <a:spcAft>
                <a:spcPct val="0"/>
              </a:spcAft>
              <a:buSzPct val="45000"/>
              <a:buFont typeface="Symbol" panose="05050102010706020507" pitchFamily="18" charset="2"/>
              <a:buChar char=""/>
              <a:defRPr/>
            </a:pPr>
            <a:r>
              <a:rPr lang="en-US" altLang="en-US" sz="2200" dirty="0" smtClean="0"/>
              <a:t>Processes the broadest spectrum of munitions of any current technology; the very definition of </a:t>
            </a:r>
            <a:r>
              <a:rPr lang="en-US" altLang="en-US" sz="2200" b="1" dirty="0" smtClean="0"/>
              <a:t>OMNIVEROUS</a:t>
            </a:r>
            <a:r>
              <a:rPr lang="en-US" altLang="en-US" sz="2200" dirty="0" smtClean="0"/>
              <a:t>!!!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SzPct val="45000"/>
              <a:buFont typeface="Symbol" panose="05050102010706020507" pitchFamily="18" charset="2"/>
              <a:buNone/>
              <a:defRPr/>
            </a:pPr>
            <a:endParaRPr lang="en-US" altLang="en-US" sz="2200" dirty="0" smtClean="0"/>
          </a:p>
          <a:p>
            <a:pPr lvl="2" eaLnBrk="1" hangingPunct="1">
              <a:lnSpc>
                <a:spcPct val="100000"/>
              </a:lnSpc>
              <a:spcAft>
                <a:spcPct val="0"/>
              </a:spcAft>
              <a:buSzPct val="45000"/>
              <a:buFont typeface="Symbol" panose="05050102010706020507" pitchFamily="18" charset="2"/>
              <a:buChar char=""/>
              <a:defRPr/>
            </a:pPr>
            <a:r>
              <a:rPr lang="en-US" altLang="en-US" sz="2200" dirty="0" smtClean="0"/>
              <a:t>Proven to Meet the MACT Standards of US EPA for </a:t>
            </a:r>
            <a:r>
              <a:rPr lang="en-US" altLang="en-US" sz="2200" b="1" dirty="0" smtClean="0"/>
              <a:t>NEW SOURCES</a:t>
            </a:r>
            <a:endParaRPr lang="en-US" altLang="en-US" sz="2000" b="1" dirty="0" smtClean="0"/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en-US" sz="2000" dirty="0" smtClean="0"/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000" dirty="0" smtClean="0"/>
              <a:t> 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en-US" sz="2000" dirty="0" smtClean="0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2357438" y="352425"/>
            <a:ext cx="7467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en-US" sz="3600" b="1"/>
              <a:t>Advantages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1822450" y="658813"/>
            <a:ext cx="88392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2200"/>
              <a:t>		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2200"/>
              <a:t>Decineration™ gases are removed for treatment in an Emissions Abatement System (EAS), leaving behind </a:t>
            </a:r>
            <a:r>
              <a:rPr lang="en-US" altLang="en-US" sz="2200" i="1"/>
              <a:t>fully demilitarized munitions</a:t>
            </a:r>
            <a:r>
              <a:rPr lang="en-US" altLang="en-US" sz="2200"/>
              <a:t> in a “Material Determined As Safe” (MDAS) condition.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2200"/>
              <a:t>The resulting metal has been determined by QASAS certified personnel, through chemical testing, to be </a:t>
            </a:r>
            <a:r>
              <a:rPr lang="en-US" altLang="en-US" sz="2200" b="1" i="1"/>
              <a:t>100%  demilitarized</a:t>
            </a:r>
            <a:r>
              <a:rPr lang="en-US" altLang="en-US" sz="2200"/>
              <a:t>.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2200"/>
              <a:t>Unlike other technologies which can destroy the metal alloy, Decineration™ leaves metal components ready for immediate recycling and/or possible reuse.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2200"/>
              <a:t>Low Decineration™ temperatures avoid the formation toxic compounds such as dioxin.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endParaRPr lang="en-US" altLang="en-US" sz="1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body"/>
          </p:nvPr>
        </p:nvSpPr>
        <p:spPr>
          <a:xfrm>
            <a:off x="1487488" y="796925"/>
            <a:ext cx="9415462" cy="435133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en-US" altLang="en-US" sz="3600" b="1" dirty="0" smtClean="0"/>
              <a:t>Incineration is a Legal Term defined within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en-US" altLang="en-US" sz="3600" b="1" i="1" dirty="0" smtClean="0"/>
              <a:t>US EPA Regulations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en-US" altLang="en-US" sz="2800" dirty="0" smtClean="0"/>
              <a:t>The Layman’s Test: is there a </a:t>
            </a:r>
            <a:r>
              <a:rPr lang="en-US" altLang="en-US" sz="2800" b="1" dirty="0" smtClean="0"/>
              <a:t>direct path</a:t>
            </a:r>
            <a:r>
              <a:rPr lang="en-US" altLang="en-US" sz="2800" dirty="0" smtClean="0"/>
              <a:t> from the </a:t>
            </a:r>
            <a:r>
              <a:rPr lang="en-US" altLang="en-US" sz="2800" i="1" dirty="0" smtClean="0"/>
              <a:t>heat source</a:t>
            </a:r>
            <a:r>
              <a:rPr lang="en-US" altLang="en-US" sz="2800" dirty="0" smtClean="0"/>
              <a:t> to the </a:t>
            </a:r>
            <a:r>
              <a:rPr lang="en-US" altLang="en-US" sz="2800" i="1" dirty="0" smtClean="0"/>
              <a:t>material </a:t>
            </a:r>
            <a:r>
              <a:rPr lang="en-US" altLang="en-US" sz="2800" dirty="0" smtClean="0"/>
              <a:t>being treated?</a:t>
            </a:r>
          </a:p>
          <a:p>
            <a:pPr marL="1079500" lvl="4" indent="-215900" eaLnBrk="1" hangingPunct="1">
              <a:lnSpc>
                <a:spcPct val="90000"/>
              </a:lnSpc>
              <a:spcAft>
                <a:spcPts val="288"/>
              </a:spcAft>
              <a:buSzPct val="45000"/>
              <a:buFont typeface="Symbol" panose="05050102010706020507" pitchFamily="18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en-US" altLang="en-US" sz="3200" b="1" dirty="0" smtClean="0">
                <a:solidFill>
                  <a:srgbClr val="FF3333"/>
                </a:solidFill>
              </a:rPr>
              <a:t>IF Yes</a:t>
            </a:r>
            <a:r>
              <a:rPr lang="en-US" altLang="en-US" sz="2800" dirty="0" smtClean="0"/>
              <a:t> – It is </a:t>
            </a:r>
            <a:r>
              <a:rPr lang="en-US" altLang="en-US" sz="2800" u="sng" dirty="0" smtClean="0"/>
              <a:t>incineration</a:t>
            </a:r>
          </a:p>
          <a:p>
            <a:pPr marL="1079500" lvl="4" indent="-215900" eaLnBrk="1" hangingPunct="1">
              <a:lnSpc>
                <a:spcPct val="90000"/>
              </a:lnSpc>
              <a:spcAft>
                <a:spcPts val="288"/>
              </a:spcAft>
              <a:buSzPct val="45000"/>
              <a:buFont typeface="Symbol" panose="05050102010706020507" pitchFamily="18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en-US" altLang="en-US" sz="3200" b="1" dirty="0" smtClean="0">
                <a:solidFill>
                  <a:srgbClr val="00CC00"/>
                </a:solidFill>
              </a:rPr>
              <a:t>IF No</a:t>
            </a:r>
            <a:r>
              <a:rPr lang="en-US" altLang="en-US" sz="2800" dirty="0" smtClean="0"/>
              <a:t> – It is </a:t>
            </a:r>
            <a:r>
              <a:rPr lang="en-US" altLang="en-US" sz="2800" b="1" u="sng" dirty="0" smtClean="0"/>
              <a:t>NOT</a:t>
            </a:r>
            <a:r>
              <a:rPr lang="en-US" altLang="en-US" sz="2800" dirty="0" smtClean="0"/>
              <a:t> incineration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767</Words>
  <Application>Microsoft Office PowerPoint</Application>
  <PresentationFormat>Custom</PresentationFormat>
  <Paragraphs>125</Paragraphs>
  <Slides>21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Office Theme</vt:lpstr>
      <vt:lpstr>Office Theme</vt:lpstr>
      <vt:lpstr>Office Theme</vt:lpstr>
      <vt:lpstr>Office Theme</vt:lpstr>
      <vt:lpstr>PowerPoint Presentation</vt:lpstr>
      <vt:lpstr>Science of Decineration™ 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IS THIS IMPORTANT?</vt:lpstr>
      <vt:lpstr>PowerPoint Presentation</vt:lpstr>
      <vt:lpstr>PowerPoint Presentation</vt:lpstr>
      <vt:lpstr>Comparative Potential Emissions of DecineratorTM vs RF-9 (APE1236) Incinerator </vt:lpstr>
      <vt:lpstr>PowerPoint Presentation</vt:lpstr>
      <vt:lpstr>Sample DODIC’s processed through Decineration™  Unit at TEAD</vt:lpstr>
      <vt:lpstr>PowerPoint Presentation</vt:lpstr>
      <vt:lpstr>PowerPoint Presentation</vt:lpstr>
      <vt:lpstr>PowerPoint Presentation</vt:lpstr>
      <vt:lpstr>“Decinerated”- Processed Material Condition</vt:lpstr>
      <vt:lpstr>“Decinerated”- Processed SAA Material Condition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Deanna Sparger</cp:lastModifiedBy>
  <cp:revision>37</cp:revision>
  <cp:lastPrinted>2017-08-18T13:51:30Z</cp:lastPrinted>
  <dcterms:created xsi:type="dcterms:W3CDTF">1601-01-01T00:00:00Z</dcterms:created>
  <dcterms:modified xsi:type="dcterms:W3CDTF">2017-08-21T10:44:30Z</dcterms:modified>
</cp:coreProperties>
</file>