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88" r:id="rId2"/>
    <p:sldId id="264" r:id="rId3"/>
    <p:sldId id="286" r:id="rId4"/>
    <p:sldId id="283" r:id="rId5"/>
    <p:sldId id="278" r:id="rId6"/>
    <p:sldId id="282" r:id="rId7"/>
    <p:sldId id="285" r:id="rId8"/>
    <p:sldId id="258" r:id="rId9"/>
    <p:sldId id="257" r:id="rId10"/>
    <p:sldId id="287" r:id="rId11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4" autoAdjust="0"/>
    <p:restoredTop sz="94660" autoAdjust="0"/>
  </p:normalViewPr>
  <p:slideViewPr>
    <p:cSldViewPr snapToGrid="0">
      <p:cViewPr>
        <p:scale>
          <a:sx n="104" d="100"/>
          <a:sy n="104" d="100"/>
        </p:scale>
        <p:origin x="-763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96"/>
    </p:cViewPr>
  </p:sorterViewPr>
  <p:notesViewPr>
    <p:cSldViewPr snapToGrid="0">
      <p:cViewPr>
        <p:scale>
          <a:sx n="70" d="100"/>
          <a:sy n="70" d="100"/>
        </p:scale>
        <p:origin x="1434" y="-3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B43AE1F5-653F-4B94-A8AC-AA3758495FDF}" type="datetimeFigureOut">
              <a:rPr lang="en-US" smtClean="0"/>
              <a:t>8/17/2017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1BEB729-9E59-4256-8BEA-8FA686D057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30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6205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EB729-9E59-4256-8BEA-8FA686D0578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194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6205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EB729-9E59-4256-8BEA-8FA686D0578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382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6205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EB729-9E59-4256-8BEA-8FA686D0578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395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6205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EB729-9E59-4256-8BEA-8FA686D0578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385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6205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EB729-9E59-4256-8BEA-8FA686D0578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337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6205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EB729-9E59-4256-8BEA-8FA686D0578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911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6205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EB729-9E59-4256-8BEA-8FA686D0578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327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7B1C-BC74-4D35-93F4-6739FAAF86AA}" type="datetime1">
              <a:rPr lang="en-US" smtClean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DRAFT DOD OB/OD Communication Strategy  April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C8E6-FAB6-41C1-98CE-461AF05118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49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BD639-8D41-4FF5-8D7B-6B2462B9B5EC}" type="datetime1">
              <a:rPr lang="en-US" smtClean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DRAFT DOD OB/OD Communication Strategy  April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C8E6-FAB6-41C1-98CE-461AF05118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986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2C7F2-F66A-4675-AE0E-D8C27E575A07}" type="datetime1">
              <a:rPr lang="en-US" smtClean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DRAFT DOD OB/OD Communication Strategy  April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C8E6-FAB6-41C1-98CE-461AF05118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70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A68F-F171-4015-B646-7EF409855C18}" type="datetime1">
              <a:rPr lang="en-US" smtClean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DRAFT DOD OB/OD Communication Strategy  April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C8E6-FAB6-41C1-98CE-461AF05118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98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2B17-3D39-4B83-BE9F-EC5A697F667F}" type="datetime1">
              <a:rPr lang="en-US" smtClean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DRAFT DOD OB/OD Communication Strategy  April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C8E6-FAB6-41C1-98CE-461AF05118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17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B8D1-5FE9-4655-8423-C37B03E35F5F}" type="datetime1">
              <a:rPr lang="en-US" smtClean="0"/>
              <a:t>8/17/2017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DRAFT DOD OB/OD Communication Strategy  April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C8E6-FAB6-41C1-98CE-461AF05118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5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0D03-7D66-4AAD-8524-F3FFAFF17FCA}" type="datetime1">
              <a:rPr lang="en-US" smtClean="0"/>
              <a:t>8/17/2017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DRAFT DOD OB/OD Communication Strategy  April 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C8E6-FAB6-41C1-98CE-461AF05118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849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B17A-A8B8-4B65-AFAB-5A52095B9505}" type="datetime1">
              <a:rPr lang="en-US" smtClean="0"/>
              <a:t>8/17/2017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DRAFT DOD OB/OD Communication Strategy  April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C8E6-FAB6-41C1-98CE-461AF05118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967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BDDD-2E38-4DD4-9173-328700D497C4}" type="datetime1">
              <a:rPr lang="en-US" smtClean="0"/>
              <a:t>8/17/2017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DRAFT DOD OB/OD Communication Strategy  April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C8E6-FAB6-41C1-98CE-461AF05118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64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CF3A-6478-4561-B39C-ADC29CEC154B}" type="datetime1">
              <a:rPr lang="en-US" smtClean="0"/>
              <a:t>8/17/2017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DRAFT DOD OB/OD Communication Strategy  April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C8E6-FAB6-41C1-98CE-461AF05118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31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147B-E686-47C3-9320-0B332F4BA606}" type="datetime1">
              <a:rPr lang="en-US" smtClean="0"/>
              <a:t>8/17/2017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DRAFT DOD OB/OD Communication Strategy  April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C8E6-FAB6-41C1-98CE-461AF05118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727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921D2-6588-4D28-940C-E522C03BA50E}" type="datetime1">
              <a:rPr lang="en-US" smtClean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DRAFT DOD OB/OD Communication Strategy  April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5C8E6-FAB6-41C1-98CE-461AF05118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839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James.c.king4.civ@mail.mi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675" name="Object 1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0966206"/>
              </p:ext>
            </p:extLst>
          </p:nvPr>
        </p:nvGraphicFramePr>
        <p:xfrm>
          <a:off x="1" y="73025"/>
          <a:ext cx="9144000" cy="476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3" imgW="6072982" imgH="7920188" progId="Word.Document.8">
                  <p:embed/>
                </p:oleObj>
              </mc:Choice>
              <mc:Fallback>
                <p:oleObj name="Document" r:id="rId3" imgW="6072982" imgH="792018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73025"/>
                        <a:ext cx="9144000" cy="476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323" y="4918236"/>
            <a:ext cx="821545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/>
              <a:t>Unconfined nature of Open Burn (OB) and Open Detonation (OD) makes it difficult to</a:t>
            </a:r>
            <a:r>
              <a:rPr lang="en-US" altLang="en-US" dirty="0" smtClean="0"/>
              <a:t>:</a:t>
            </a:r>
          </a:p>
          <a:p>
            <a:endParaRPr lang="en-US" altLang="en-US" dirty="0"/>
          </a:p>
          <a:p>
            <a:pPr marL="461963" indent="-231775">
              <a:buFont typeface="Arial" panose="020B0604020202020204" pitchFamily="34" charset="0"/>
              <a:buChar char="•"/>
              <a:tabLst>
                <a:tab pos="514350" algn="l"/>
              </a:tabLst>
            </a:pPr>
            <a:r>
              <a:rPr lang="en-US" altLang="en-US" dirty="0"/>
              <a:t>Measure </a:t>
            </a:r>
            <a:r>
              <a:rPr lang="en-US" altLang="en-US" dirty="0" smtClean="0"/>
              <a:t>releases; </a:t>
            </a:r>
            <a:r>
              <a:rPr lang="en-US" altLang="en-US" dirty="0"/>
              <a:t>or </a:t>
            </a:r>
          </a:p>
          <a:p>
            <a:pPr marL="461963" indent="-231775">
              <a:buFont typeface="Arial" panose="020B0604020202020204" pitchFamily="34" charset="0"/>
              <a:buChar char="•"/>
            </a:pPr>
            <a:r>
              <a:rPr lang="en-US" altLang="en-US" dirty="0"/>
              <a:t>Evaluate the efficiency of destruction for the waste </a:t>
            </a:r>
            <a:r>
              <a:rPr lang="en-US" altLang="en-US" dirty="0" smtClean="0"/>
              <a:t>stream</a:t>
            </a:r>
          </a:p>
          <a:p>
            <a:pPr marL="461963" indent="-231775">
              <a:buFont typeface="Arial" panose="020B0604020202020204" pitchFamily="34" charset="0"/>
              <a:buChar char="•"/>
            </a:pPr>
            <a:r>
              <a:rPr lang="en-US" altLang="en-US" dirty="0" smtClean="0"/>
              <a:t> </a:t>
            </a:r>
            <a:endParaRPr lang="en-US" altLang="en-US" dirty="0"/>
          </a:p>
          <a:p>
            <a:r>
              <a:rPr lang="en-US" altLang="en-US" dirty="0"/>
              <a:t>Without defensible data, the perception is this is really bad!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853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4001" y="1437271"/>
            <a:ext cx="88012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J. C. KING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Director for Munitions and Chemical Matters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Office of the Deputy Assistant Secretary of the Army for Environment, Safety and Occupational Health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(703) 697-5564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James.c.king4.civ@mail.mil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C8E6-FAB6-41C1-98CE-461AF05118E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1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2867" y="655858"/>
            <a:ext cx="7298266" cy="1938992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latin typeface="Arial Rounded MT Bold" panose="020F0704030504030204" pitchFamily="34" charset="0"/>
            </a:endParaRPr>
          </a:p>
          <a:p>
            <a:pPr lvl="1" algn="ctr"/>
            <a:r>
              <a:rPr lang="en-US" sz="2800" dirty="0" smtClean="0">
                <a:latin typeface="Arial Rounded MT Bold" panose="020F0704030504030204" pitchFamily="34" charset="0"/>
              </a:rPr>
              <a:t>DoD Open Burn and Open Detonation (OB/OD)</a:t>
            </a:r>
          </a:p>
          <a:p>
            <a:pPr lvl="1" algn="ctr"/>
            <a:endParaRPr lang="en-US" sz="2800" dirty="0">
              <a:latin typeface="Arial Rounded MT Bold" panose="020F0704030504030204" pitchFamily="34" charset="0"/>
            </a:endParaRPr>
          </a:p>
          <a:p>
            <a:pPr algn="ctr"/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814" y="4629775"/>
            <a:ext cx="2742875" cy="1828584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31" y="4629780"/>
            <a:ext cx="2629619" cy="175307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C8E6-FAB6-41C1-98CE-461AF05118E0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75534" y="3050636"/>
            <a:ext cx="5637320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Rounded MT Bold" panose="020F0704030504030204" pitchFamily="34" charset="0"/>
              </a:rPr>
              <a:t>Meeting of the National Academy of Science CMD </a:t>
            </a:r>
            <a:r>
              <a:rPr lang="en-US" sz="2400" dirty="0" smtClean="0">
                <a:latin typeface="Arial Rounded MT Bold" panose="020F0704030504030204" pitchFamily="34" charset="0"/>
              </a:rPr>
              <a:t>Committee</a:t>
            </a:r>
          </a:p>
          <a:p>
            <a:pPr algn="ctr"/>
            <a:r>
              <a:rPr lang="en-US" sz="2400" dirty="0" smtClean="0">
                <a:latin typeface="Arial Rounded MT Bold" panose="020F0704030504030204" pitchFamily="34" charset="0"/>
              </a:rPr>
              <a:t>22 </a:t>
            </a:r>
            <a:r>
              <a:rPr lang="en-US" sz="2400" dirty="0">
                <a:latin typeface="Arial Rounded MT Bold" panose="020F0704030504030204" pitchFamily="34" charset="0"/>
              </a:rPr>
              <a:t>– 23 August 2017</a:t>
            </a:r>
          </a:p>
        </p:txBody>
      </p:sp>
    </p:spTree>
    <p:extLst>
      <p:ext uri="{BB962C8B-B14F-4D97-AF65-F5344CB8AC3E}">
        <p14:creationId xmlns:p14="http://schemas.microsoft.com/office/powerpoint/2010/main" val="378231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2625" y="41275"/>
            <a:ext cx="8461375" cy="887413"/>
          </a:xfrm>
          <a:solidFill>
            <a:schemeClr val="accent6"/>
          </a:solidFill>
        </p:spPr>
        <p:txBody>
          <a:bodyPr/>
          <a:lstStyle/>
          <a:p>
            <a:pPr algn="ctr">
              <a:defRPr/>
            </a:pPr>
            <a:r>
              <a:rPr lang="en-US" sz="35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 Minden</a:t>
            </a:r>
            <a:endParaRPr lang="en-US" sz="35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8243888" y="6540500"/>
            <a:ext cx="9144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fld id="{3721E482-750D-4BCD-9F7D-966D1CDE82CF}" type="slidenum">
              <a:rPr lang="en-US" sz="1500" b="0"/>
              <a:pPr algn="r"/>
              <a:t>3</a:t>
            </a:fld>
            <a:endParaRPr lang="en-US" sz="1500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769182"/>
            <a:ext cx="7886700" cy="4351338"/>
          </a:xfrm>
        </p:spPr>
        <p:txBody>
          <a:bodyPr/>
          <a:lstStyle/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What is wrong with these pictures?</a:t>
            </a:r>
            <a:endParaRPr lang="en-US" b="1" dirty="0"/>
          </a:p>
        </p:txBody>
      </p:sp>
      <p:pic>
        <p:nvPicPr>
          <p:cNvPr id="6" name="Picture 2" descr="C:\Users\robert.fairhurst\AppData\Local\Microsoft\Windows\Temporary Internet Files\Content.Outlook\EGU0DHY1\pic039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945" y="4033635"/>
            <a:ext cx="4078013" cy="2396189"/>
          </a:xfrm>
          <a:prstGeom prst="rect">
            <a:avLst/>
          </a:prstGeom>
          <a:noFill/>
        </p:spPr>
      </p:pic>
      <p:pic>
        <p:nvPicPr>
          <p:cNvPr id="8" name="Picture 4" descr="C:\Users\robert.fairhurst\AppData\Local\Microsoft\Windows\Temporary Internet Files\Content.Outlook\EGU0DHY1\pic187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4521" y="4033635"/>
            <a:ext cx="4066932" cy="2398686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731146"/>
            <a:ext cx="4021958" cy="21565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521" y="1731146"/>
            <a:ext cx="3985392" cy="219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2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2625" y="41275"/>
            <a:ext cx="8461375" cy="887413"/>
          </a:xfrm>
          <a:solidFill>
            <a:schemeClr val="accent6"/>
          </a:solidFill>
        </p:spPr>
        <p:txBody>
          <a:bodyPr/>
          <a:lstStyle/>
          <a:p>
            <a:pPr algn="ctr">
              <a:defRPr/>
            </a:pPr>
            <a:r>
              <a:rPr lang="en-US" sz="35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Camp Minden – The Perfect Storm</a:t>
            </a:r>
            <a:endParaRPr lang="en-US" sz="35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8243888" y="6540500"/>
            <a:ext cx="9144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fld id="{3721E482-750D-4BCD-9F7D-966D1CDE82CF}" type="slidenum">
              <a:rPr lang="en-US" sz="1500" b="0"/>
              <a:pPr algn="r"/>
              <a:t>4</a:t>
            </a:fld>
            <a:endParaRPr lang="en-US" sz="1500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4804" y="1115420"/>
            <a:ext cx="8311164" cy="4351338"/>
          </a:xfrm>
        </p:spPr>
        <p:txBody>
          <a:bodyPr>
            <a:normAutofit fontScale="62500" lnSpcReduction="20000"/>
          </a:bodyPr>
          <a:lstStyle/>
          <a:p>
            <a:pPr marL="461963" indent="-461963">
              <a:buFont typeface="Wingdings" pitchFamily="2" charset="2"/>
              <a:buChar char="Ø"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The 18M pounds of propellant and explosives in storage at the time of initial explosive incident were not DoD military munitions – about 15M pounds of M6 belonged to Explo Inc.</a:t>
            </a:r>
          </a:p>
          <a:p>
            <a:pPr marL="461963" indent="-461963">
              <a:buFont typeface="Wingdings" pitchFamily="2" charset="2"/>
              <a:buChar char="Ø"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By court order, the Louisiana Military Department (LMD) took ownership of the approximately 15M pounds of M6</a:t>
            </a:r>
          </a:p>
          <a:p>
            <a:pPr marL="461963" indent="-461963">
              <a:buFont typeface="Wingdings" pitchFamily="2" charset="2"/>
              <a:buChar char="Ø"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Environmental Protection Agency (EPA) and State wanted to reduce the explosive hazard immediately – described as an imminent and substantial endangerment to the public</a:t>
            </a:r>
          </a:p>
          <a:p>
            <a:pPr marL="461963" indent="-461963">
              <a:buFont typeface="Wingdings" pitchFamily="2" charset="2"/>
              <a:buChar char="Ø"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Department of the Army (DA) advised, with Secretary of the Army approval, EPA that the quickest way to reduce the potential danger was by using Open Burning (OB)</a:t>
            </a:r>
          </a:p>
          <a:p>
            <a:pPr marL="461963" indent="-461963">
              <a:buFont typeface="Wingdings" pitchFamily="2" charset="2"/>
              <a:buChar char="Ø"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EPA’s plan to OB 15M pounds of M6 created a firestorm of public outcry and Congressional interest</a:t>
            </a:r>
          </a:p>
          <a:p>
            <a:pPr marL="461963" indent="-461963">
              <a:buFont typeface="Wingdings" pitchFamily="2" charset="2"/>
              <a:buChar char="Ø"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EPA, with advise of DA, settled on use of an Eldorado Engineering Inc. (ESI) -designed Contained Burn Chamber (CBC) – similar to one being emplaced at Letterkenny Army Depot</a:t>
            </a:r>
          </a:p>
          <a:p>
            <a:pPr marL="461963" indent="-461963">
              <a:buFont typeface="Wingdings" pitchFamily="2" charset="2"/>
              <a:buChar char="Ø"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LMD contracted ESI to conduct a removal action at Camp Minden using a CBC</a:t>
            </a:r>
          </a:p>
          <a:p>
            <a:pPr>
              <a:buNone/>
            </a:pP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610" y="5317724"/>
            <a:ext cx="3595456" cy="141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6267" y="1077164"/>
            <a:ext cx="627168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U.S. citizens living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near Department of Defense (DoD) military installations that demilitarize (destroy) munitions through Open Burn and Open Detonation (OB/OD) expressed concerns regarding emissions and pollutants effecting their health, the environment, and the overall well-being of their communities.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Public concerns have resulted in: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Local activism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Requests for information from elected officials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Media inquiries, printed articles, and other reports across a variety of media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Responses to public and media questions are usually locally generated by installations with OB/OD sites and are not centrally managed for situational awareness or distributed throughout the DoD.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8268" y="295274"/>
            <a:ext cx="7315199" cy="52322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 Statement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DRAFT DOD OB/OD Communication Strategy  April 2017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C8E6-FAB6-41C1-98CE-461AF05118E0}" type="slidenum">
              <a:rPr lang="en-US" smtClean="0"/>
              <a:t>5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050" y="1385886"/>
            <a:ext cx="2343150" cy="195262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139667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7366" y="457731"/>
            <a:ext cx="7329268" cy="954107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DoD Open Burn and Open Detonation 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(OB/OD) Requirement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001" y="1437271"/>
            <a:ext cx="880122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recognizes that EPA, state environmental regulators, state legislatures and the public are expressing concerns about the potential environmental implications associated with the disposal of munitions through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OB/OD.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committed to engaging with EPA and state regulators to address these concerns, while safely 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aintaining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critical capability that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munitions management and training requirements. 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dedicated to protecting human health and the environment by handling, storing and destroying excess, obsolete and unserviceable munitions safely and in an environmentally responsible manner.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DRAFT DOD OB/OD Communication Strategy  April 2017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C8E6-FAB6-41C1-98CE-461AF05118E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96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268640"/>
            <a:ext cx="7329268" cy="954107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DoD Open Burn and Open Detonation 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(OB/OD) Requirement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69" y="1521832"/>
            <a:ext cx="613286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DoD maintains thousands of different types of military munitions in support of the National Defense.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Military munitions are inherently dangerous.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DoD actively manages its munitions stockpile to minimize munitions that are obsolete, excess, or unserviceable.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DoD manages munitions through:</a:t>
            </a:r>
          </a:p>
          <a:p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indent="-284163">
              <a:buFont typeface="Arial" panose="020B0604020202020204" pitchFamily="34" charset="0"/>
              <a:buChar char="-"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Foreign Military Sales</a:t>
            </a:r>
          </a:p>
          <a:p>
            <a:pPr marL="630238" indent="-284163">
              <a:buFont typeface="Arial" panose="020B0604020202020204" pitchFamily="34" charset="0"/>
              <a:buChar char="-"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Recycling or recovering parts or the whole munition</a:t>
            </a:r>
          </a:p>
          <a:p>
            <a:pPr marL="630238" indent="-284163">
              <a:buFont typeface="Arial" panose="020B0604020202020204" pitchFamily="34" charset="0"/>
              <a:buChar char="-"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Demilitarization through alternative</a:t>
            </a:r>
          </a:p>
          <a:p>
            <a:pPr marL="346075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  technologies </a:t>
            </a:r>
          </a:p>
          <a:p>
            <a:pPr marL="630238" indent="-284163">
              <a:buFont typeface="Arial" panose="020B0604020202020204" pitchFamily="34" charset="0"/>
              <a:buChar char="-"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OB/OD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400" dirty="0" smtClean="0">
              <a:latin typeface="Arial Rounded MT Bold" panose="020F070403050403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52527" y="1834039"/>
            <a:ext cx="3213003" cy="3476625"/>
            <a:chOff x="5714850" y="1716359"/>
            <a:chExt cx="3213003" cy="34766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4850" y="1716359"/>
              <a:ext cx="2939513" cy="3476625"/>
            </a:xfrm>
            <a:prstGeom prst="rect">
              <a:avLst/>
            </a:prstGeom>
            <a:effectLst>
              <a:glow>
                <a:schemeClr val="accent1"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6016706" y="2261770"/>
              <a:ext cx="2264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Foreign Military Sales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09040" y="3238023"/>
              <a:ext cx="21453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Recycling /</a:t>
              </a:r>
            </a:p>
            <a:p>
              <a:r>
                <a:rPr lang="en-US" sz="2000" dirty="0" smtClean="0"/>
                <a:t>Recovery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82530" y="4466649"/>
              <a:ext cx="21453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OB/OD</a:t>
              </a:r>
              <a:endParaRPr lang="en-US" dirty="0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DRAFT DOD OB/OD Communication Strategy  April 2017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C8E6-FAB6-41C1-98CE-461AF05118E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62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330786"/>
            <a:ext cx="7329268" cy="954107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DoD Open Burn and Open Detonation 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(OB/OD) Requirement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68" y="1521832"/>
            <a:ext cx="90939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primarily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uses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Open burn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(OB) to destroy bulk propellants, raw explosives (e.g., contaminated explosive waste) or explosive-contaminated packaging that may not be able to be transported 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demilitarized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safely using other available technologies.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detonation (OD) to destroy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DoD military munitions that: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Are recovered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during an explosives or munitions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minimum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etermined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unsafe for storage 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transport;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Cannot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 demilitarized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safely by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other means because of their design, size or explosive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OB/OD sites are permitted based on a limited amount of munitions that can processed at a given time.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C8E6-FAB6-41C1-98CE-461AF05118E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85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4802" y="295265"/>
            <a:ext cx="7281333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Desired End State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3835" y="1306471"/>
            <a:ext cx="5222665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DoD maintains its capabilities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demilitarize excess, unserviceable, and obsolete military munitions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 OB/OD, when required.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Maintaining this End State requires effectively communicating with citizens, elected officials, and the media.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86" y="1392703"/>
            <a:ext cx="2528872" cy="2528872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C8E6-FAB6-41C1-98CE-461AF05118E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90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1912</TotalTime>
  <Words>774</Words>
  <Application>Microsoft Office PowerPoint</Application>
  <PresentationFormat>On-screen Show (4:3)</PresentationFormat>
  <Paragraphs>93</Paragraphs>
  <Slides>10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Document</vt:lpstr>
      <vt:lpstr>PowerPoint Presentation</vt:lpstr>
      <vt:lpstr>PowerPoint Presentation</vt:lpstr>
      <vt:lpstr>Camp Minden</vt:lpstr>
      <vt:lpstr>Camp Minden – The Perfect Storm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States Army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 Army user</dc:creator>
  <cp:lastModifiedBy>Deanna Sparger</cp:lastModifiedBy>
  <cp:revision>120</cp:revision>
  <cp:lastPrinted>2017-03-22T15:02:27Z</cp:lastPrinted>
  <dcterms:created xsi:type="dcterms:W3CDTF">2017-03-21T14:27:51Z</dcterms:created>
  <dcterms:modified xsi:type="dcterms:W3CDTF">2017-08-17T18:50:09Z</dcterms:modified>
</cp:coreProperties>
</file>