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9"/>
  </p:sldMasterIdLst>
  <p:notesMasterIdLst>
    <p:notesMasterId r:id="rId80"/>
  </p:notesMasterIdLst>
  <p:handoutMasterIdLst>
    <p:handoutMasterId r:id="rId81"/>
  </p:handoutMasterIdLst>
  <p:sldIdLst>
    <p:sldId id="256" r:id="rId40"/>
    <p:sldId id="285" r:id="rId41"/>
    <p:sldId id="261" r:id="rId42"/>
    <p:sldId id="262" r:id="rId43"/>
    <p:sldId id="310" r:id="rId44"/>
    <p:sldId id="312" r:id="rId45"/>
    <p:sldId id="269" r:id="rId46"/>
    <p:sldId id="268" r:id="rId47"/>
    <p:sldId id="270" r:id="rId48"/>
    <p:sldId id="271" r:id="rId49"/>
    <p:sldId id="257" r:id="rId50"/>
    <p:sldId id="258" r:id="rId51"/>
    <p:sldId id="259" r:id="rId52"/>
    <p:sldId id="260" r:id="rId53"/>
    <p:sldId id="276" r:id="rId54"/>
    <p:sldId id="277" r:id="rId55"/>
    <p:sldId id="278" r:id="rId56"/>
    <p:sldId id="279" r:id="rId57"/>
    <p:sldId id="280" r:id="rId58"/>
    <p:sldId id="281" r:id="rId59"/>
    <p:sldId id="282" r:id="rId60"/>
    <p:sldId id="283" r:id="rId61"/>
    <p:sldId id="284" r:id="rId62"/>
    <p:sldId id="305" r:id="rId63"/>
    <p:sldId id="306" r:id="rId64"/>
    <p:sldId id="263" r:id="rId65"/>
    <p:sldId id="264" r:id="rId66"/>
    <p:sldId id="308" r:id="rId67"/>
    <p:sldId id="265" r:id="rId68"/>
    <p:sldId id="307" r:id="rId69"/>
    <p:sldId id="293" r:id="rId70"/>
    <p:sldId id="294" r:id="rId71"/>
    <p:sldId id="299" r:id="rId72"/>
    <p:sldId id="300" r:id="rId73"/>
    <p:sldId id="301" r:id="rId74"/>
    <p:sldId id="303" r:id="rId75"/>
    <p:sldId id="309" r:id="rId76"/>
    <p:sldId id="266" r:id="rId77"/>
    <p:sldId id="304" r:id="rId78"/>
    <p:sldId id="267"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3CC33"/>
    <a:srgbClr val="9BBB59"/>
    <a:srgbClr val="6FDB6F"/>
    <a:srgbClr val="6090B0"/>
    <a:srgbClr val="CC9C6C"/>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82" autoAdjust="0"/>
    <p:restoredTop sz="76344" autoAdjust="0"/>
  </p:normalViewPr>
  <p:slideViewPr>
    <p:cSldViewPr>
      <p:cViewPr varScale="1">
        <p:scale>
          <a:sx n="53" d="100"/>
          <a:sy n="53" d="100"/>
        </p:scale>
        <p:origin x="1572" y="66"/>
      </p:cViewPr>
      <p:guideLst>
        <p:guide orient="horz" pos="2160"/>
        <p:guide pos="2880"/>
      </p:guideLst>
    </p:cSldViewPr>
  </p:slideViewPr>
  <p:outlineViewPr>
    <p:cViewPr>
      <p:scale>
        <a:sx n="33" d="100"/>
        <a:sy n="33" d="100"/>
      </p:scale>
      <p:origin x="0" y="-76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1.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3.xml"/><Relationship Id="rId47" Type="http://schemas.openxmlformats.org/officeDocument/2006/relationships/slide" Target="slides/slide8.xml"/><Relationship Id="rId50" Type="http://schemas.openxmlformats.org/officeDocument/2006/relationships/slide" Target="slides/slide11.xml"/><Relationship Id="rId55" Type="http://schemas.openxmlformats.org/officeDocument/2006/relationships/slide" Target="slides/slide16.xml"/><Relationship Id="rId63" Type="http://schemas.openxmlformats.org/officeDocument/2006/relationships/slide" Target="slides/slide24.xml"/><Relationship Id="rId68" Type="http://schemas.openxmlformats.org/officeDocument/2006/relationships/slide" Target="slides/slide29.xml"/><Relationship Id="rId76" Type="http://schemas.openxmlformats.org/officeDocument/2006/relationships/slide" Target="slides/slide37.xml"/><Relationship Id="rId84"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 Target="slides/slide1.xml"/><Relationship Id="rId45" Type="http://schemas.openxmlformats.org/officeDocument/2006/relationships/slide" Target="slides/slide6.xml"/><Relationship Id="rId53" Type="http://schemas.openxmlformats.org/officeDocument/2006/relationships/slide" Target="slides/slide14.xml"/><Relationship Id="rId58" Type="http://schemas.openxmlformats.org/officeDocument/2006/relationships/slide" Target="slides/slide19.xml"/><Relationship Id="rId66" Type="http://schemas.openxmlformats.org/officeDocument/2006/relationships/slide" Target="slides/slide27.xml"/><Relationship Id="rId74" Type="http://schemas.openxmlformats.org/officeDocument/2006/relationships/slide" Target="slides/slide35.xml"/><Relationship Id="rId79" Type="http://schemas.openxmlformats.org/officeDocument/2006/relationships/slide" Target="slides/slide40.xml"/><Relationship Id="rId5" Type="http://schemas.openxmlformats.org/officeDocument/2006/relationships/customXml" Target="../customXml/item5.xml"/><Relationship Id="rId61" Type="http://schemas.openxmlformats.org/officeDocument/2006/relationships/slide" Target="slides/slide22.xml"/><Relationship Id="rId82" Type="http://schemas.openxmlformats.org/officeDocument/2006/relationships/presProps" Target="presProps.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4.xml"/><Relationship Id="rId48" Type="http://schemas.openxmlformats.org/officeDocument/2006/relationships/slide" Target="slides/slide9.xml"/><Relationship Id="rId56" Type="http://schemas.openxmlformats.org/officeDocument/2006/relationships/slide" Target="slides/slide17.xml"/><Relationship Id="rId64" Type="http://schemas.openxmlformats.org/officeDocument/2006/relationships/slide" Target="slides/slide25.xml"/><Relationship Id="rId69" Type="http://schemas.openxmlformats.org/officeDocument/2006/relationships/slide" Target="slides/slide30.xml"/><Relationship Id="rId77" Type="http://schemas.openxmlformats.org/officeDocument/2006/relationships/slide" Target="slides/slide38.xml"/><Relationship Id="rId8" Type="http://schemas.openxmlformats.org/officeDocument/2006/relationships/customXml" Target="../customXml/item8.xml"/><Relationship Id="rId51" Type="http://schemas.openxmlformats.org/officeDocument/2006/relationships/slide" Target="slides/slide12.xml"/><Relationship Id="rId72" Type="http://schemas.openxmlformats.org/officeDocument/2006/relationships/slide" Target="slides/slide33.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7.xml"/><Relationship Id="rId59" Type="http://schemas.openxmlformats.org/officeDocument/2006/relationships/slide" Target="slides/slide20.xml"/><Relationship Id="rId67" Type="http://schemas.openxmlformats.org/officeDocument/2006/relationships/slide" Target="slides/slide28.xml"/><Relationship Id="rId20" Type="http://schemas.openxmlformats.org/officeDocument/2006/relationships/customXml" Target="../customXml/item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0.xml"/><Relationship Id="rId57" Type="http://schemas.openxmlformats.org/officeDocument/2006/relationships/slide" Target="slides/slide18.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D1842-C316-4F74-875C-A497276D531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4DEBC0F-8359-4ECC-97E3-953C9ADA5A11}">
      <dgm:prSet/>
      <dgm:spPr/>
      <dgm:t>
        <a:bodyPr/>
        <a:lstStyle/>
        <a:p>
          <a:r>
            <a:rPr lang="en-US" b="1" dirty="0"/>
            <a:t>First Project: Documentation of OB/OD Contamination (RCRA &amp; Superfund)</a:t>
          </a:r>
          <a:endParaRPr lang="en-US" dirty="0"/>
        </a:p>
      </dgm:t>
    </dgm:pt>
    <dgm:pt modelId="{753F9457-D88B-4A2E-965F-F377C8997506}" type="parTrans" cxnId="{FE3B080C-78BD-4242-A91E-B29C8F3A3F6C}">
      <dgm:prSet/>
      <dgm:spPr/>
      <dgm:t>
        <a:bodyPr/>
        <a:lstStyle/>
        <a:p>
          <a:endParaRPr lang="en-US"/>
        </a:p>
      </dgm:t>
    </dgm:pt>
    <dgm:pt modelId="{3DEA0967-C9A0-4606-9874-3FAE7DA3A446}" type="sibTrans" cxnId="{FE3B080C-78BD-4242-A91E-B29C8F3A3F6C}">
      <dgm:prSet/>
      <dgm:spPr/>
      <dgm:t>
        <a:bodyPr/>
        <a:lstStyle/>
        <a:p>
          <a:endParaRPr lang="en-US"/>
        </a:p>
      </dgm:t>
    </dgm:pt>
    <dgm:pt modelId="{4FA1595F-929B-47E6-9BFB-EFEB461883BF}">
      <dgm:prSet/>
      <dgm:spPr/>
      <dgm:t>
        <a:bodyPr/>
        <a:lstStyle/>
        <a:p>
          <a:r>
            <a:rPr lang="en-US" b="1" dirty="0"/>
            <a:t>Contaminants identified and levels found in:</a:t>
          </a:r>
          <a:endParaRPr lang="en-US" dirty="0"/>
        </a:p>
      </dgm:t>
    </dgm:pt>
    <dgm:pt modelId="{9F9F49FE-74D6-4ACE-B866-904703E2FC6D}" type="parTrans" cxnId="{09A92814-669F-4787-8DB5-1646064AFFA7}">
      <dgm:prSet/>
      <dgm:spPr/>
      <dgm:t>
        <a:bodyPr/>
        <a:lstStyle/>
        <a:p>
          <a:endParaRPr lang="en-US"/>
        </a:p>
      </dgm:t>
    </dgm:pt>
    <dgm:pt modelId="{46A2666B-74EA-4644-A918-1F73727CAD04}" type="sibTrans" cxnId="{09A92814-669F-4787-8DB5-1646064AFFA7}">
      <dgm:prSet/>
      <dgm:spPr/>
      <dgm:t>
        <a:bodyPr/>
        <a:lstStyle/>
        <a:p>
          <a:endParaRPr lang="en-US"/>
        </a:p>
      </dgm:t>
    </dgm:pt>
    <dgm:pt modelId="{EE402164-F907-4D54-BC00-BC9012C4FD98}">
      <dgm:prSet/>
      <dgm:spPr/>
      <dgm:t>
        <a:bodyPr/>
        <a:lstStyle/>
        <a:p>
          <a:pPr>
            <a:buFont typeface="+mj-lt"/>
            <a:buAutoNum type="arabicPeriod"/>
            <a:tabLst>
              <a:tab pos="1087438" algn="l"/>
            </a:tabLst>
          </a:pPr>
          <a:r>
            <a:rPr lang="en-US" b="1" dirty="0"/>
            <a:t>Soil</a:t>
          </a:r>
          <a:endParaRPr lang="en-US" dirty="0"/>
        </a:p>
      </dgm:t>
    </dgm:pt>
    <dgm:pt modelId="{A3C725E9-16D8-4F69-A0A9-A50FD132CC6E}" type="parTrans" cxnId="{3DC941E6-0889-440C-8361-0739A67E8E78}">
      <dgm:prSet/>
      <dgm:spPr/>
      <dgm:t>
        <a:bodyPr/>
        <a:lstStyle/>
        <a:p>
          <a:endParaRPr lang="en-US"/>
        </a:p>
      </dgm:t>
    </dgm:pt>
    <dgm:pt modelId="{A2C85362-1FAC-43B9-94D7-1F1E38B76D7B}" type="sibTrans" cxnId="{3DC941E6-0889-440C-8361-0739A67E8E78}">
      <dgm:prSet/>
      <dgm:spPr/>
      <dgm:t>
        <a:bodyPr/>
        <a:lstStyle/>
        <a:p>
          <a:endParaRPr lang="en-US"/>
        </a:p>
      </dgm:t>
    </dgm:pt>
    <dgm:pt modelId="{A2E6E6DC-F40B-4574-BE54-DE9685CF7E38}">
      <dgm:prSet/>
      <dgm:spPr/>
      <dgm:t>
        <a:bodyPr/>
        <a:lstStyle/>
        <a:p>
          <a:pPr>
            <a:buFont typeface="+mj-lt"/>
            <a:buAutoNum type="arabicPeriod"/>
            <a:tabLst>
              <a:tab pos="1087438" algn="l"/>
            </a:tabLst>
          </a:pPr>
          <a:r>
            <a:rPr lang="en-US" b="1" dirty="0"/>
            <a:t>Ground water</a:t>
          </a:r>
          <a:endParaRPr lang="en-US" dirty="0"/>
        </a:p>
      </dgm:t>
    </dgm:pt>
    <dgm:pt modelId="{C6353115-33FE-4A2B-ACF3-FD3C358BD3DD}" type="parTrans" cxnId="{BA44E701-1409-407A-9888-7F74F8B1F605}">
      <dgm:prSet/>
      <dgm:spPr/>
      <dgm:t>
        <a:bodyPr/>
        <a:lstStyle/>
        <a:p>
          <a:endParaRPr lang="en-US"/>
        </a:p>
      </dgm:t>
    </dgm:pt>
    <dgm:pt modelId="{B4D35D91-14C1-4C40-A3C9-ECBEE0509A6C}" type="sibTrans" cxnId="{BA44E701-1409-407A-9888-7F74F8B1F605}">
      <dgm:prSet/>
      <dgm:spPr/>
      <dgm:t>
        <a:bodyPr/>
        <a:lstStyle/>
        <a:p>
          <a:endParaRPr lang="en-US"/>
        </a:p>
      </dgm:t>
    </dgm:pt>
    <dgm:pt modelId="{C34B4D22-FE79-4A9C-B457-E8A022F7EA26}">
      <dgm:prSet/>
      <dgm:spPr/>
      <dgm:t>
        <a:bodyPr/>
        <a:lstStyle/>
        <a:p>
          <a:pPr>
            <a:buFont typeface="+mj-lt"/>
            <a:buAutoNum type="arabicPeriod"/>
            <a:tabLst>
              <a:tab pos="1087438" algn="l"/>
            </a:tabLst>
          </a:pPr>
          <a:r>
            <a:rPr lang="en-US" b="1" dirty="0"/>
            <a:t>Surface water</a:t>
          </a:r>
          <a:endParaRPr lang="en-US" dirty="0"/>
        </a:p>
      </dgm:t>
    </dgm:pt>
    <dgm:pt modelId="{2D68A8D6-5793-4A3E-85AB-21F635C59C9C}" type="parTrans" cxnId="{10D406D4-542F-4B92-8A58-61C5EAFA6BDC}">
      <dgm:prSet/>
      <dgm:spPr/>
      <dgm:t>
        <a:bodyPr/>
        <a:lstStyle/>
        <a:p>
          <a:endParaRPr lang="en-US"/>
        </a:p>
      </dgm:t>
    </dgm:pt>
    <dgm:pt modelId="{9B5EB42C-5DC7-40D0-8860-860C1D9DC9CC}" type="sibTrans" cxnId="{10D406D4-542F-4B92-8A58-61C5EAFA6BDC}">
      <dgm:prSet/>
      <dgm:spPr/>
      <dgm:t>
        <a:bodyPr/>
        <a:lstStyle/>
        <a:p>
          <a:endParaRPr lang="en-US"/>
        </a:p>
      </dgm:t>
    </dgm:pt>
    <dgm:pt modelId="{FC9D8B08-500E-47A9-94B8-1F429F16AAD7}">
      <dgm:prSet/>
      <dgm:spPr/>
      <dgm:t>
        <a:bodyPr/>
        <a:lstStyle/>
        <a:p>
          <a:r>
            <a:rPr lang="en-US" b="1" dirty="0"/>
            <a:t>Documentation of Cleanup Costs</a:t>
          </a:r>
          <a:endParaRPr lang="en-US" dirty="0"/>
        </a:p>
      </dgm:t>
    </dgm:pt>
    <dgm:pt modelId="{7A53C660-ADAD-4531-86A0-0AD8B5F07777}" type="parTrans" cxnId="{316AD624-E428-4F26-BBE4-0EF95919600C}">
      <dgm:prSet/>
      <dgm:spPr/>
      <dgm:t>
        <a:bodyPr/>
        <a:lstStyle/>
        <a:p>
          <a:endParaRPr lang="en-US"/>
        </a:p>
      </dgm:t>
    </dgm:pt>
    <dgm:pt modelId="{BA0C6C3E-C116-450B-9D03-44BA0B72C077}" type="sibTrans" cxnId="{316AD624-E428-4F26-BBE4-0EF95919600C}">
      <dgm:prSet/>
      <dgm:spPr/>
      <dgm:t>
        <a:bodyPr/>
        <a:lstStyle/>
        <a:p>
          <a:endParaRPr lang="en-US"/>
        </a:p>
      </dgm:t>
    </dgm:pt>
    <dgm:pt modelId="{CDD500FB-112B-4C57-A69E-86A8F0BF36C9}">
      <dgm:prSet/>
      <dgm:spPr/>
      <dgm:t>
        <a:bodyPr/>
        <a:lstStyle/>
        <a:p>
          <a:r>
            <a:rPr lang="en-US" b="1"/>
            <a:t>OB v. OD</a:t>
          </a:r>
          <a:endParaRPr lang="en-US"/>
        </a:p>
      </dgm:t>
    </dgm:pt>
    <dgm:pt modelId="{91248934-64C8-45D5-8DB7-A24B2E066566}" type="parTrans" cxnId="{DA13EFC5-A9E1-4565-8966-88135009C844}">
      <dgm:prSet/>
      <dgm:spPr/>
      <dgm:t>
        <a:bodyPr/>
        <a:lstStyle/>
        <a:p>
          <a:endParaRPr lang="en-US"/>
        </a:p>
      </dgm:t>
    </dgm:pt>
    <dgm:pt modelId="{9BC2F72C-D800-44BF-AE95-6FC09A15B7C3}" type="sibTrans" cxnId="{DA13EFC5-A9E1-4565-8966-88135009C844}">
      <dgm:prSet/>
      <dgm:spPr/>
      <dgm:t>
        <a:bodyPr/>
        <a:lstStyle/>
        <a:p>
          <a:endParaRPr lang="en-US"/>
        </a:p>
      </dgm:t>
    </dgm:pt>
    <dgm:pt modelId="{B004C1D9-ADFF-4A2D-A668-7491DE6923E2}">
      <dgm:prSet/>
      <dgm:spPr/>
      <dgm:t>
        <a:bodyPr/>
        <a:lstStyle/>
        <a:p>
          <a:r>
            <a:rPr lang="en-US" b="1"/>
            <a:t>Waste Quantities</a:t>
          </a:r>
          <a:endParaRPr lang="en-US"/>
        </a:p>
      </dgm:t>
    </dgm:pt>
    <dgm:pt modelId="{5C6808EB-0EE7-41F3-A02E-47D538ECA0AC}" type="parTrans" cxnId="{1EF24ECF-B3B9-4830-AB9C-45A967049F2C}">
      <dgm:prSet/>
      <dgm:spPr/>
      <dgm:t>
        <a:bodyPr/>
        <a:lstStyle/>
        <a:p>
          <a:endParaRPr lang="en-US"/>
        </a:p>
      </dgm:t>
    </dgm:pt>
    <dgm:pt modelId="{ED5D76BC-F239-409D-8E1B-4436B2060677}" type="sibTrans" cxnId="{1EF24ECF-B3B9-4830-AB9C-45A967049F2C}">
      <dgm:prSet/>
      <dgm:spPr/>
      <dgm:t>
        <a:bodyPr/>
        <a:lstStyle/>
        <a:p>
          <a:endParaRPr lang="en-US"/>
        </a:p>
      </dgm:t>
    </dgm:pt>
    <dgm:pt modelId="{C7086322-3A3A-4150-A257-238DBC3C0CA7}" type="pres">
      <dgm:prSet presAssocID="{AB9D1842-C316-4F74-875C-A497276D531C}" presName="Name0" presStyleCnt="0">
        <dgm:presLayoutVars>
          <dgm:dir/>
          <dgm:animLvl val="lvl"/>
          <dgm:resizeHandles val="exact"/>
        </dgm:presLayoutVars>
      </dgm:prSet>
      <dgm:spPr/>
      <dgm:t>
        <a:bodyPr/>
        <a:lstStyle/>
        <a:p>
          <a:endParaRPr lang="en-US"/>
        </a:p>
      </dgm:t>
    </dgm:pt>
    <dgm:pt modelId="{CF0CF7DF-1847-4214-9A6B-49231AC895BB}" type="pres">
      <dgm:prSet presAssocID="{34DEBC0F-8359-4ECC-97E3-953C9ADA5A11}" presName="linNode" presStyleCnt="0"/>
      <dgm:spPr/>
    </dgm:pt>
    <dgm:pt modelId="{B904B373-B82E-4731-9BBE-AD2CCC2DA329}" type="pres">
      <dgm:prSet presAssocID="{34DEBC0F-8359-4ECC-97E3-953C9ADA5A11}" presName="parentText" presStyleLbl="node1" presStyleIdx="0" presStyleCnt="1">
        <dgm:presLayoutVars>
          <dgm:chMax val="1"/>
          <dgm:bulletEnabled val="1"/>
        </dgm:presLayoutVars>
      </dgm:prSet>
      <dgm:spPr/>
      <dgm:t>
        <a:bodyPr/>
        <a:lstStyle/>
        <a:p>
          <a:endParaRPr lang="en-US"/>
        </a:p>
      </dgm:t>
    </dgm:pt>
    <dgm:pt modelId="{84663C81-0DE2-4370-A41B-54D8DB026B7F}" type="pres">
      <dgm:prSet presAssocID="{34DEBC0F-8359-4ECC-97E3-953C9ADA5A11}" presName="descendantText" presStyleLbl="alignAccFollowNode1" presStyleIdx="0" presStyleCnt="1">
        <dgm:presLayoutVars>
          <dgm:bulletEnabled val="1"/>
        </dgm:presLayoutVars>
      </dgm:prSet>
      <dgm:spPr/>
      <dgm:t>
        <a:bodyPr/>
        <a:lstStyle/>
        <a:p>
          <a:endParaRPr lang="en-US"/>
        </a:p>
      </dgm:t>
    </dgm:pt>
  </dgm:ptLst>
  <dgm:cxnLst>
    <dgm:cxn modelId="{BA44E701-1409-407A-9888-7F74F8B1F605}" srcId="{4FA1595F-929B-47E6-9BFB-EFEB461883BF}" destId="{A2E6E6DC-F40B-4574-BE54-DE9685CF7E38}" srcOrd="1" destOrd="0" parTransId="{C6353115-33FE-4A2B-ACF3-FD3C358BD3DD}" sibTransId="{B4D35D91-14C1-4C40-A3C9-ECBEE0509A6C}"/>
    <dgm:cxn modelId="{0876FF93-429A-4981-994A-DF5B1B56BACF}" type="presOf" srcId="{34DEBC0F-8359-4ECC-97E3-953C9ADA5A11}" destId="{B904B373-B82E-4731-9BBE-AD2CCC2DA329}" srcOrd="0" destOrd="0" presId="urn:microsoft.com/office/officeart/2005/8/layout/vList5"/>
    <dgm:cxn modelId="{1EF24ECF-B3B9-4830-AB9C-45A967049F2C}" srcId="{34DEBC0F-8359-4ECC-97E3-953C9ADA5A11}" destId="{B004C1D9-ADFF-4A2D-A668-7491DE6923E2}" srcOrd="3" destOrd="0" parTransId="{5C6808EB-0EE7-41F3-A02E-47D538ECA0AC}" sibTransId="{ED5D76BC-F239-409D-8E1B-4436B2060677}"/>
    <dgm:cxn modelId="{E7DCD23C-976B-4F7C-9F4D-48BBDB398DF0}" type="presOf" srcId="{CDD500FB-112B-4C57-A69E-86A8F0BF36C9}" destId="{84663C81-0DE2-4370-A41B-54D8DB026B7F}" srcOrd="0" destOrd="5" presId="urn:microsoft.com/office/officeart/2005/8/layout/vList5"/>
    <dgm:cxn modelId="{FE3B080C-78BD-4242-A91E-B29C8F3A3F6C}" srcId="{AB9D1842-C316-4F74-875C-A497276D531C}" destId="{34DEBC0F-8359-4ECC-97E3-953C9ADA5A11}" srcOrd="0" destOrd="0" parTransId="{753F9457-D88B-4A2E-965F-F377C8997506}" sibTransId="{3DEA0967-C9A0-4606-9874-3FAE7DA3A446}"/>
    <dgm:cxn modelId="{47DC89B7-8C50-4805-9D9D-75FA4D0492FF}" type="presOf" srcId="{EE402164-F907-4D54-BC00-BC9012C4FD98}" destId="{84663C81-0DE2-4370-A41B-54D8DB026B7F}" srcOrd="0" destOrd="1" presId="urn:microsoft.com/office/officeart/2005/8/layout/vList5"/>
    <dgm:cxn modelId="{C728A4B6-B2DF-4412-91E9-2541AF843C88}" type="presOf" srcId="{4FA1595F-929B-47E6-9BFB-EFEB461883BF}" destId="{84663C81-0DE2-4370-A41B-54D8DB026B7F}" srcOrd="0" destOrd="0" presId="urn:microsoft.com/office/officeart/2005/8/layout/vList5"/>
    <dgm:cxn modelId="{10D406D4-542F-4B92-8A58-61C5EAFA6BDC}" srcId="{4FA1595F-929B-47E6-9BFB-EFEB461883BF}" destId="{C34B4D22-FE79-4A9C-B457-E8A022F7EA26}" srcOrd="2" destOrd="0" parTransId="{2D68A8D6-5793-4A3E-85AB-21F635C59C9C}" sibTransId="{9B5EB42C-5DC7-40D0-8860-860C1D9DC9CC}"/>
    <dgm:cxn modelId="{2E7BB2A7-19B2-4CF8-8991-F2FC7AF4083B}" type="presOf" srcId="{FC9D8B08-500E-47A9-94B8-1F429F16AAD7}" destId="{84663C81-0DE2-4370-A41B-54D8DB026B7F}" srcOrd="0" destOrd="4" presId="urn:microsoft.com/office/officeart/2005/8/layout/vList5"/>
    <dgm:cxn modelId="{73BEC740-C68C-4981-B24B-FE59038AFE35}" type="presOf" srcId="{AB9D1842-C316-4F74-875C-A497276D531C}" destId="{C7086322-3A3A-4150-A257-238DBC3C0CA7}" srcOrd="0" destOrd="0" presId="urn:microsoft.com/office/officeart/2005/8/layout/vList5"/>
    <dgm:cxn modelId="{E75DFE9F-277C-472F-B032-6AFA8413563E}" type="presOf" srcId="{A2E6E6DC-F40B-4574-BE54-DE9685CF7E38}" destId="{84663C81-0DE2-4370-A41B-54D8DB026B7F}" srcOrd="0" destOrd="2" presId="urn:microsoft.com/office/officeart/2005/8/layout/vList5"/>
    <dgm:cxn modelId="{316AD624-E428-4F26-BBE4-0EF95919600C}" srcId="{34DEBC0F-8359-4ECC-97E3-953C9ADA5A11}" destId="{FC9D8B08-500E-47A9-94B8-1F429F16AAD7}" srcOrd="1" destOrd="0" parTransId="{7A53C660-ADAD-4531-86A0-0AD8B5F07777}" sibTransId="{BA0C6C3E-C116-450B-9D03-44BA0B72C077}"/>
    <dgm:cxn modelId="{09A92814-669F-4787-8DB5-1646064AFFA7}" srcId="{34DEBC0F-8359-4ECC-97E3-953C9ADA5A11}" destId="{4FA1595F-929B-47E6-9BFB-EFEB461883BF}" srcOrd="0" destOrd="0" parTransId="{9F9F49FE-74D6-4ACE-B866-904703E2FC6D}" sibTransId="{46A2666B-74EA-4644-A918-1F73727CAD04}"/>
    <dgm:cxn modelId="{3DC941E6-0889-440C-8361-0739A67E8E78}" srcId="{4FA1595F-929B-47E6-9BFB-EFEB461883BF}" destId="{EE402164-F907-4D54-BC00-BC9012C4FD98}" srcOrd="0" destOrd="0" parTransId="{A3C725E9-16D8-4F69-A0A9-A50FD132CC6E}" sibTransId="{A2C85362-1FAC-43B9-94D7-1F1E38B76D7B}"/>
    <dgm:cxn modelId="{DA13EFC5-A9E1-4565-8966-88135009C844}" srcId="{34DEBC0F-8359-4ECC-97E3-953C9ADA5A11}" destId="{CDD500FB-112B-4C57-A69E-86A8F0BF36C9}" srcOrd="2" destOrd="0" parTransId="{91248934-64C8-45D5-8DB7-A24B2E066566}" sibTransId="{9BC2F72C-D800-44BF-AE95-6FC09A15B7C3}"/>
    <dgm:cxn modelId="{A4BD513F-46AC-42ED-9164-6B9ECA547FE1}" type="presOf" srcId="{C34B4D22-FE79-4A9C-B457-E8A022F7EA26}" destId="{84663C81-0DE2-4370-A41B-54D8DB026B7F}" srcOrd="0" destOrd="3" presId="urn:microsoft.com/office/officeart/2005/8/layout/vList5"/>
    <dgm:cxn modelId="{6B64CC28-21B7-4979-84CA-0DA471B6C578}" type="presOf" srcId="{B004C1D9-ADFF-4A2D-A668-7491DE6923E2}" destId="{84663C81-0DE2-4370-A41B-54D8DB026B7F}" srcOrd="0" destOrd="6" presId="urn:microsoft.com/office/officeart/2005/8/layout/vList5"/>
    <dgm:cxn modelId="{FE8B8FC0-3258-4B29-9421-44C6F220727D}" type="presParOf" srcId="{C7086322-3A3A-4150-A257-238DBC3C0CA7}" destId="{CF0CF7DF-1847-4214-9A6B-49231AC895BB}" srcOrd="0" destOrd="0" presId="urn:microsoft.com/office/officeart/2005/8/layout/vList5"/>
    <dgm:cxn modelId="{C228479C-D34F-4E85-8547-86E467CF9CBA}" type="presParOf" srcId="{CF0CF7DF-1847-4214-9A6B-49231AC895BB}" destId="{B904B373-B82E-4731-9BBE-AD2CCC2DA329}" srcOrd="0" destOrd="0" presId="urn:microsoft.com/office/officeart/2005/8/layout/vList5"/>
    <dgm:cxn modelId="{B5A6DFBC-B5A3-4B14-BBA6-78C2935D8BA4}" type="presParOf" srcId="{CF0CF7DF-1847-4214-9A6B-49231AC895BB}" destId="{84663C81-0DE2-4370-A41B-54D8DB026B7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5D89B9-AA84-4FA1-B31E-B4F8632561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AA3DEAE-7EAD-480B-B7B5-1CF2ABE72CD2}">
      <dgm:prSet custT="1"/>
      <dgm:spPr/>
      <dgm:t>
        <a:bodyPr/>
        <a:lstStyle/>
        <a:p>
          <a:r>
            <a:rPr lang="en-US" sz="3000" b="1" dirty="0"/>
            <a:t>Second Project: Assessment of Clean Closure and Corrective Action</a:t>
          </a:r>
          <a:endParaRPr lang="en-US" sz="3000" dirty="0"/>
        </a:p>
      </dgm:t>
    </dgm:pt>
    <dgm:pt modelId="{367A2255-ED4F-4FF9-9701-228C87B75D62}" type="parTrans" cxnId="{F58064B9-6EEE-4666-AFC9-404ABACDDFDE}">
      <dgm:prSet/>
      <dgm:spPr/>
      <dgm:t>
        <a:bodyPr/>
        <a:lstStyle/>
        <a:p>
          <a:endParaRPr lang="en-US"/>
        </a:p>
      </dgm:t>
    </dgm:pt>
    <dgm:pt modelId="{703F28D7-2E31-4CD2-B87F-1B98FB8F2D21}" type="sibTrans" cxnId="{F58064B9-6EEE-4666-AFC9-404ABACDDFDE}">
      <dgm:prSet/>
      <dgm:spPr/>
      <dgm:t>
        <a:bodyPr/>
        <a:lstStyle/>
        <a:p>
          <a:endParaRPr lang="en-US"/>
        </a:p>
      </dgm:t>
    </dgm:pt>
    <dgm:pt modelId="{FC38C395-A3DE-4F71-AE0D-C495DE7A28A0}">
      <dgm:prSet custT="1"/>
      <dgm:spPr/>
      <dgm:t>
        <a:bodyPr/>
        <a:lstStyle/>
        <a:p>
          <a:r>
            <a:rPr lang="en-US" sz="2200" b="1" dirty="0"/>
            <a:t>Monitoring/Site Assessment</a:t>
          </a:r>
          <a:endParaRPr lang="en-US" sz="2200" dirty="0"/>
        </a:p>
      </dgm:t>
    </dgm:pt>
    <dgm:pt modelId="{E09CD951-DFEC-46C4-9872-10AD1F2F8387}" type="parTrans" cxnId="{B19AD8D3-87D9-4C0E-8D5E-AA18EB28A30F}">
      <dgm:prSet/>
      <dgm:spPr/>
      <dgm:t>
        <a:bodyPr/>
        <a:lstStyle/>
        <a:p>
          <a:endParaRPr lang="en-US"/>
        </a:p>
      </dgm:t>
    </dgm:pt>
    <dgm:pt modelId="{7CD595DE-F3E7-4703-81C0-FF4FF62DEE9E}" type="sibTrans" cxnId="{B19AD8D3-87D9-4C0E-8D5E-AA18EB28A30F}">
      <dgm:prSet/>
      <dgm:spPr/>
      <dgm:t>
        <a:bodyPr/>
        <a:lstStyle/>
        <a:p>
          <a:endParaRPr lang="en-US"/>
        </a:p>
      </dgm:t>
    </dgm:pt>
    <dgm:pt modelId="{D939C02B-EB2C-43EA-B433-92E214903D9C}">
      <dgm:prSet custT="1"/>
      <dgm:spPr/>
      <dgm:t>
        <a:bodyPr/>
        <a:lstStyle/>
        <a:p>
          <a:r>
            <a:rPr lang="en-US" sz="2200" b="1" dirty="0"/>
            <a:t>Clean-up Procedures</a:t>
          </a:r>
        </a:p>
      </dgm:t>
    </dgm:pt>
    <dgm:pt modelId="{8D2D9A20-3251-4DC6-AD9F-91F378387A0B}" type="parTrans" cxnId="{09FAAE49-FA89-4B72-BCD0-5F281391C8AB}">
      <dgm:prSet/>
      <dgm:spPr/>
      <dgm:t>
        <a:bodyPr/>
        <a:lstStyle/>
        <a:p>
          <a:endParaRPr lang="en-US"/>
        </a:p>
      </dgm:t>
    </dgm:pt>
    <dgm:pt modelId="{80F5CDBD-7BC0-42D9-AFD2-82E754215CCC}" type="sibTrans" cxnId="{09FAAE49-FA89-4B72-BCD0-5F281391C8AB}">
      <dgm:prSet/>
      <dgm:spPr/>
      <dgm:t>
        <a:bodyPr/>
        <a:lstStyle/>
        <a:p>
          <a:endParaRPr lang="en-US"/>
        </a:p>
      </dgm:t>
    </dgm:pt>
    <dgm:pt modelId="{B9FC6843-B560-4B86-A61D-2A911235F7EF}">
      <dgm:prSet custT="1"/>
      <dgm:spPr/>
      <dgm:t>
        <a:bodyPr/>
        <a:lstStyle/>
        <a:p>
          <a:r>
            <a:rPr lang="en-US" sz="2200" b="1" dirty="0"/>
            <a:t>Metrics/Successes</a:t>
          </a:r>
        </a:p>
      </dgm:t>
    </dgm:pt>
    <dgm:pt modelId="{F6E7FD02-56E1-4666-BF15-79B44B525F5F}" type="parTrans" cxnId="{413EBEE7-B81A-4FDC-A787-1459A7B249AE}">
      <dgm:prSet/>
      <dgm:spPr/>
      <dgm:t>
        <a:bodyPr/>
        <a:lstStyle/>
        <a:p>
          <a:endParaRPr lang="en-US"/>
        </a:p>
      </dgm:t>
    </dgm:pt>
    <dgm:pt modelId="{6D202DF1-4925-477B-9F1A-50DD3380802B}" type="sibTrans" cxnId="{413EBEE7-B81A-4FDC-A787-1459A7B249AE}">
      <dgm:prSet/>
      <dgm:spPr/>
      <dgm:t>
        <a:bodyPr/>
        <a:lstStyle/>
        <a:p>
          <a:endParaRPr lang="en-US"/>
        </a:p>
      </dgm:t>
    </dgm:pt>
    <dgm:pt modelId="{2D481CAF-1243-4BDB-8DA0-78CD2DEF0ED5}">
      <dgm:prSet custT="1"/>
      <dgm:spPr/>
      <dgm:t>
        <a:bodyPr/>
        <a:lstStyle/>
        <a:p>
          <a:r>
            <a:rPr lang="en-US" sz="2200" b="1" dirty="0"/>
            <a:t>Costs</a:t>
          </a:r>
        </a:p>
      </dgm:t>
    </dgm:pt>
    <dgm:pt modelId="{A9358EA2-F287-4645-A3EE-8C080195EB09}" type="parTrans" cxnId="{1B745E10-0F00-4C5C-A62C-69AE4146A97E}">
      <dgm:prSet/>
      <dgm:spPr/>
      <dgm:t>
        <a:bodyPr/>
        <a:lstStyle/>
        <a:p>
          <a:endParaRPr lang="en-US"/>
        </a:p>
      </dgm:t>
    </dgm:pt>
    <dgm:pt modelId="{57CEFAF2-51AC-4BEB-9AFF-7DA5ACCE118D}" type="sibTrans" cxnId="{1B745E10-0F00-4C5C-A62C-69AE4146A97E}">
      <dgm:prSet/>
      <dgm:spPr/>
      <dgm:t>
        <a:bodyPr/>
        <a:lstStyle/>
        <a:p>
          <a:endParaRPr lang="en-US"/>
        </a:p>
      </dgm:t>
    </dgm:pt>
    <dgm:pt modelId="{CC627D65-189A-47A6-A4D1-4040BC165CFB}" type="pres">
      <dgm:prSet presAssocID="{E35D89B9-AA84-4FA1-B31E-B4F863256125}" presName="Name0" presStyleCnt="0">
        <dgm:presLayoutVars>
          <dgm:dir/>
          <dgm:animLvl val="lvl"/>
          <dgm:resizeHandles val="exact"/>
        </dgm:presLayoutVars>
      </dgm:prSet>
      <dgm:spPr/>
      <dgm:t>
        <a:bodyPr/>
        <a:lstStyle/>
        <a:p>
          <a:endParaRPr lang="en-US"/>
        </a:p>
      </dgm:t>
    </dgm:pt>
    <dgm:pt modelId="{379BA01F-F140-477F-9AF5-62B3D97987F4}" type="pres">
      <dgm:prSet presAssocID="{CAA3DEAE-7EAD-480B-B7B5-1CF2ABE72CD2}" presName="linNode" presStyleCnt="0"/>
      <dgm:spPr/>
    </dgm:pt>
    <dgm:pt modelId="{9A36515D-5F70-45E5-995C-F592F65A5DDB}" type="pres">
      <dgm:prSet presAssocID="{CAA3DEAE-7EAD-480B-B7B5-1CF2ABE72CD2}" presName="parentText" presStyleLbl="node1" presStyleIdx="0" presStyleCnt="1">
        <dgm:presLayoutVars>
          <dgm:chMax val="1"/>
          <dgm:bulletEnabled val="1"/>
        </dgm:presLayoutVars>
      </dgm:prSet>
      <dgm:spPr/>
      <dgm:t>
        <a:bodyPr/>
        <a:lstStyle/>
        <a:p>
          <a:endParaRPr lang="en-US"/>
        </a:p>
      </dgm:t>
    </dgm:pt>
    <dgm:pt modelId="{8788116F-8685-4E8C-B2C0-0C98EDE90216}" type="pres">
      <dgm:prSet presAssocID="{CAA3DEAE-7EAD-480B-B7B5-1CF2ABE72CD2}" presName="descendantText" presStyleLbl="alignAccFollowNode1" presStyleIdx="0" presStyleCnt="1">
        <dgm:presLayoutVars>
          <dgm:bulletEnabled val="1"/>
        </dgm:presLayoutVars>
      </dgm:prSet>
      <dgm:spPr/>
      <dgm:t>
        <a:bodyPr/>
        <a:lstStyle/>
        <a:p>
          <a:endParaRPr lang="en-US"/>
        </a:p>
      </dgm:t>
    </dgm:pt>
  </dgm:ptLst>
  <dgm:cxnLst>
    <dgm:cxn modelId="{9BB0C270-234A-4050-B268-FBF528A6BABE}" type="presOf" srcId="{E35D89B9-AA84-4FA1-B31E-B4F863256125}" destId="{CC627D65-189A-47A6-A4D1-4040BC165CFB}" srcOrd="0" destOrd="0" presId="urn:microsoft.com/office/officeart/2005/8/layout/vList5"/>
    <dgm:cxn modelId="{86B809A6-C468-4076-B6D1-EBAA82E0A952}" type="presOf" srcId="{FC38C395-A3DE-4F71-AE0D-C495DE7A28A0}" destId="{8788116F-8685-4E8C-B2C0-0C98EDE90216}" srcOrd="0" destOrd="0" presId="urn:microsoft.com/office/officeart/2005/8/layout/vList5"/>
    <dgm:cxn modelId="{09FAAE49-FA89-4B72-BCD0-5F281391C8AB}" srcId="{CAA3DEAE-7EAD-480B-B7B5-1CF2ABE72CD2}" destId="{D939C02B-EB2C-43EA-B433-92E214903D9C}" srcOrd="1" destOrd="0" parTransId="{8D2D9A20-3251-4DC6-AD9F-91F378387A0B}" sibTransId="{80F5CDBD-7BC0-42D9-AFD2-82E754215CCC}"/>
    <dgm:cxn modelId="{C6A8E152-3658-4ADE-8CBC-0422FC00BF51}" type="presOf" srcId="{D939C02B-EB2C-43EA-B433-92E214903D9C}" destId="{8788116F-8685-4E8C-B2C0-0C98EDE90216}" srcOrd="0" destOrd="1" presId="urn:microsoft.com/office/officeart/2005/8/layout/vList5"/>
    <dgm:cxn modelId="{F58064B9-6EEE-4666-AFC9-404ABACDDFDE}" srcId="{E35D89B9-AA84-4FA1-B31E-B4F863256125}" destId="{CAA3DEAE-7EAD-480B-B7B5-1CF2ABE72CD2}" srcOrd="0" destOrd="0" parTransId="{367A2255-ED4F-4FF9-9701-228C87B75D62}" sibTransId="{703F28D7-2E31-4CD2-B87F-1B98FB8F2D21}"/>
    <dgm:cxn modelId="{413EBEE7-B81A-4FDC-A787-1459A7B249AE}" srcId="{CAA3DEAE-7EAD-480B-B7B5-1CF2ABE72CD2}" destId="{B9FC6843-B560-4B86-A61D-2A911235F7EF}" srcOrd="2" destOrd="0" parTransId="{F6E7FD02-56E1-4666-BF15-79B44B525F5F}" sibTransId="{6D202DF1-4925-477B-9F1A-50DD3380802B}"/>
    <dgm:cxn modelId="{4918133C-4D86-414F-82FE-3CF20A3C7E3C}" type="presOf" srcId="{CAA3DEAE-7EAD-480B-B7B5-1CF2ABE72CD2}" destId="{9A36515D-5F70-45E5-995C-F592F65A5DDB}" srcOrd="0" destOrd="0" presId="urn:microsoft.com/office/officeart/2005/8/layout/vList5"/>
    <dgm:cxn modelId="{B19AD8D3-87D9-4C0E-8D5E-AA18EB28A30F}" srcId="{CAA3DEAE-7EAD-480B-B7B5-1CF2ABE72CD2}" destId="{FC38C395-A3DE-4F71-AE0D-C495DE7A28A0}" srcOrd="0" destOrd="0" parTransId="{E09CD951-DFEC-46C4-9872-10AD1F2F8387}" sibTransId="{7CD595DE-F3E7-4703-81C0-FF4FF62DEE9E}"/>
    <dgm:cxn modelId="{02F5C507-60FC-470B-A05D-F3C1FFAE0E44}" type="presOf" srcId="{B9FC6843-B560-4B86-A61D-2A911235F7EF}" destId="{8788116F-8685-4E8C-B2C0-0C98EDE90216}" srcOrd="0" destOrd="2" presId="urn:microsoft.com/office/officeart/2005/8/layout/vList5"/>
    <dgm:cxn modelId="{9986B1F3-68A9-4C6C-9CD7-29F2ADADDAE1}" type="presOf" srcId="{2D481CAF-1243-4BDB-8DA0-78CD2DEF0ED5}" destId="{8788116F-8685-4E8C-B2C0-0C98EDE90216}" srcOrd="0" destOrd="3" presId="urn:microsoft.com/office/officeart/2005/8/layout/vList5"/>
    <dgm:cxn modelId="{1B745E10-0F00-4C5C-A62C-69AE4146A97E}" srcId="{CAA3DEAE-7EAD-480B-B7B5-1CF2ABE72CD2}" destId="{2D481CAF-1243-4BDB-8DA0-78CD2DEF0ED5}" srcOrd="3" destOrd="0" parTransId="{A9358EA2-F287-4645-A3EE-8C080195EB09}" sibTransId="{57CEFAF2-51AC-4BEB-9AFF-7DA5ACCE118D}"/>
    <dgm:cxn modelId="{5A2F0CEE-CE26-44BA-B9DD-DCED7745328D}" type="presParOf" srcId="{CC627D65-189A-47A6-A4D1-4040BC165CFB}" destId="{379BA01F-F140-477F-9AF5-62B3D97987F4}" srcOrd="0" destOrd="0" presId="urn:microsoft.com/office/officeart/2005/8/layout/vList5"/>
    <dgm:cxn modelId="{6E073A30-535E-42F3-AB99-D9DE6B318769}" type="presParOf" srcId="{379BA01F-F140-477F-9AF5-62B3D97987F4}" destId="{9A36515D-5F70-45E5-995C-F592F65A5DDB}" srcOrd="0" destOrd="0" presId="urn:microsoft.com/office/officeart/2005/8/layout/vList5"/>
    <dgm:cxn modelId="{6407F86E-79E9-4BB8-A43C-2050B55ED37C}" type="presParOf" srcId="{379BA01F-F140-477F-9AF5-62B3D97987F4}" destId="{8788116F-8685-4E8C-B2C0-0C98EDE902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5D89B9-AA84-4FA1-B31E-B4F86325612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AA3DEAE-7EAD-480B-B7B5-1CF2ABE72CD2}">
      <dgm:prSet/>
      <dgm:spPr/>
      <dgm:t>
        <a:bodyPr/>
        <a:lstStyle/>
        <a:p>
          <a:r>
            <a:rPr lang="en-US" b="1" dirty="0"/>
            <a:t>Third Project: Identification of Alternatives to OB/OD</a:t>
          </a:r>
          <a:endParaRPr lang="en-US" dirty="0"/>
        </a:p>
      </dgm:t>
    </dgm:pt>
    <dgm:pt modelId="{367A2255-ED4F-4FF9-9701-228C87B75D62}" type="parTrans" cxnId="{F58064B9-6EEE-4666-AFC9-404ABACDDFDE}">
      <dgm:prSet/>
      <dgm:spPr/>
      <dgm:t>
        <a:bodyPr/>
        <a:lstStyle/>
        <a:p>
          <a:endParaRPr lang="en-US"/>
        </a:p>
      </dgm:t>
    </dgm:pt>
    <dgm:pt modelId="{703F28D7-2E31-4CD2-B87F-1B98FB8F2D21}" type="sibTrans" cxnId="{F58064B9-6EEE-4666-AFC9-404ABACDDFDE}">
      <dgm:prSet/>
      <dgm:spPr/>
      <dgm:t>
        <a:bodyPr/>
        <a:lstStyle/>
        <a:p>
          <a:endParaRPr lang="en-US"/>
        </a:p>
      </dgm:t>
    </dgm:pt>
    <dgm:pt modelId="{FC38C395-A3DE-4F71-AE0D-C495DE7A28A0}">
      <dgm:prSet/>
      <dgm:spPr/>
      <dgm:t>
        <a:bodyPr/>
        <a:lstStyle/>
        <a:p>
          <a:r>
            <a:rPr lang="en-US" b="1"/>
            <a:t>Technologies</a:t>
          </a:r>
          <a:endParaRPr lang="en-US"/>
        </a:p>
      </dgm:t>
    </dgm:pt>
    <dgm:pt modelId="{E09CD951-DFEC-46C4-9872-10AD1F2F8387}" type="parTrans" cxnId="{B19AD8D3-87D9-4C0E-8D5E-AA18EB28A30F}">
      <dgm:prSet/>
      <dgm:spPr/>
      <dgm:t>
        <a:bodyPr/>
        <a:lstStyle/>
        <a:p>
          <a:endParaRPr lang="en-US"/>
        </a:p>
      </dgm:t>
    </dgm:pt>
    <dgm:pt modelId="{7CD595DE-F3E7-4703-81C0-FF4FF62DEE9E}" type="sibTrans" cxnId="{B19AD8D3-87D9-4C0E-8D5E-AA18EB28A30F}">
      <dgm:prSet/>
      <dgm:spPr/>
      <dgm:t>
        <a:bodyPr/>
        <a:lstStyle/>
        <a:p>
          <a:endParaRPr lang="en-US"/>
        </a:p>
      </dgm:t>
    </dgm:pt>
    <dgm:pt modelId="{CCAA6FB1-6761-4C32-BFEF-EAFBE1C3C3D7}">
      <dgm:prSet/>
      <dgm:spPr/>
      <dgm:t>
        <a:bodyPr/>
        <a:lstStyle/>
        <a:p>
          <a:r>
            <a:rPr lang="en-US" b="1"/>
            <a:t>Companies</a:t>
          </a:r>
          <a:endParaRPr lang="en-US"/>
        </a:p>
      </dgm:t>
    </dgm:pt>
    <dgm:pt modelId="{ADFC3A2E-8397-4841-B848-CDE9237AAEDA}" type="parTrans" cxnId="{4789685E-03D5-43A1-B33A-D376A83F3CBA}">
      <dgm:prSet/>
      <dgm:spPr/>
      <dgm:t>
        <a:bodyPr/>
        <a:lstStyle/>
        <a:p>
          <a:endParaRPr lang="en-US"/>
        </a:p>
      </dgm:t>
    </dgm:pt>
    <dgm:pt modelId="{6B9E31EC-FB36-4A5F-8AF2-CF1EC9B2F0DA}" type="sibTrans" cxnId="{4789685E-03D5-43A1-B33A-D376A83F3CBA}">
      <dgm:prSet/>
      <dgm:spPr/>
      <dgm:t>
        <a:bodyPr/>
        <a:lstStyle/>
        <a:p>
          <a:endParaRPr lang="en-US"/>
        </a:p>
      </dgm:t>
    </dgm:pt>
    <dgm:pt modelId="{1E07D881-BC4F-488E-96B5-C39D4409867A}">
      <dgm:prSet/>
      <dgm:spPr/>
      <dgm:t>
        <a:bodyPr/>
        <a:lstStyle/>
        <a:p>
          <a:r>
            <a:rPr lang="en-US" b="1" dirty="0"/>
            <a:t>Applicability</a:t>
          </a:r>
          <a:endParaRPr lang="en-US" dirty="0"/>
        </a:p>
      </dgm:t>
    </dgm:pt>
    <dgm:pt modelId="{67DFF4EB-0335-4397-A9EB-4EFC3FDFA289}" type="parTrans" cxnId="{C1F3A207-F9EB-4B2A-B3F3-CFC0FF678C3E}">
      <dgm:prSet/>
      <dgm:spPr/>
      <dgm:t>
        <a:bodyPr/>
        <a:lstStyle/>
        <a:p>
          <a:endParaRPr lang="en-US"/>
        </a:p>
      </dgm:t>
    </dgm:pt>
    <dgm:pt modelId="{1E76D526-D245-402B-B56C-B40FD00C83CA}" type="sibTrans" cxnId="{C1F3A207-F9EB-4B2A-B3F3-CFC0FF678C3E}">
      <dgm:prSet/>
      <dgm:spPr/>
      <dgm:t>
        <a:bodyPr/>
        <a:lstStyle/>
        <a:p>
          <a:endParaRPr lang="en-US"/>
        </a:p>
      </dgm:t>
    </dgm:pt>
    <dgm:pt modelId="{8A33CD5C-F7A4-4ABB-BFCE-59A27845145F}">
      <dgm:prSet/>
      <dgm:spPr/>
      <dgm:t>
        <a:bodyPr/>
        <a:lstStyle/>
        <a:p>
          <a:r>
            <a:rPr lang="en-US" b="1"/>
            <a:t>Throughput</a:t>
          </a:r>
          <a:endParaRPr lang="en-US"/>
        </a:p>
      </dgm:t>
    </dgm:pt>
    <dgm:pt modelId="{78191CBB-70BE-49CD-BA82-548DA02BF5E7}" type="parTrans" cxnId="{4A3635EB-6AFB-4244-9E7D-19DF8568785C}">
      <dgm:prSet/>
      <dgm:spPr/>
      <dgm:t>
        <a:bodyPr/>
        <a:lstStyle/>
        <a:p>
          <a:endParaRPr lang="en-US"/>
        </a:p>
      </dgm:t>
    </dgm:pt>
    <dgm:pt modelId="{379513DC-4FC6-4B58-B4EA-242513440B1E}" type="sibTrans" cxnId="{4A3635EB-6AFB-4244-9E7D-19DF8568785C}">
      <dgm:prSet/>
      <dgm:spPr/>
      <dgm:t>
        <a:bodyPr/>
        <a:lstStyle/>
        <a:p>
          <a:endParaRPr lang="en-US"/>
        </a:p>
      </dgm:t>
    </dgm:pt>
    <dgm:pt modelId="{4A4EC64E-894C-440C-B106-DDC29F1CB183}">
      <dgm:prSet/>
      <dgm:spPr/>
      <dgm:t>
        <a:bodyPr/>
        <a:lstStyle/>
        <a:p>
          <a:r>
            <a:rPr lang="en-US" b="1"/>
            <a:t>Residuals</a:t>
          </a:r>
          <a:endParaRPr lang="en-US"/>
        </a:p>
      </dgm:t>
    </dgm:pt>
    <dgm:pt modelId="{D870FC7C-B1D4-406D-8BAF-3739E653532F}" type="parTrans" cxnId="{0247F0B7-8038-4E42-85FC-6ACE6B0BA81D}">
      <dgm:prSet/>
      <dgm:spPr/>
      <dgm:t>
        <a:bodyPr/>
        <a:lstStyle/>
        <a:p>
          <a:endParaRPr lang="en-US"/>
        </a:p>
      </dgm:t>
    </dgm:pt>
    <dgm:pt modelId="{4036852F-3C45-4A20-BF45-C147A8D784DE}" type="sibTrans" cxnId="{0247F0B7-8038-4E42-85FC-6ACE6B0BA81D}">
      <dgm:prSet/>
      <dgm:spPr/>
      <dgm:t>
        <a:bodyPr/>
        <a:lstStyle/>
        <a:p>
          <a:endParaRPr lang="en-US"/>
        </a:p>
      </dgm:t>
    </dgm:pt>
    <dgm:pt modelId="{02CD90D6-080F-4F06-B191-9B23D9C4962D}">
      <dgm:prSet/>
      <dgm:spPr/>
      <dgm:t>
        <a:bodyPr/>
        <a:lstStyle/>
        <a:p>
          <a:r>
            <a:rPr lang="en-US" b="1"/>
            <a:t>Capital Cost</a:t>
          </a:r>
          <a:endParaRPr lang="en-US"/>
        </a:p>
      </dgm:t>
    </dgm:pt>
    <dgm:pt modelId="{47CA2547-71C7-44CA-99E4-ADA7D6513D95}" type="parTrans" cxnId="{C4A03DE1-F097-4E40-8282-D36D22588B1B}">
      <dgm:prSet/>
      <dgm:spPr/>
      <dgm:t>
        <a:bodyPr/>
        <a:lstStyle/>
        <a:p>
          <a:endParaRPr lang="en-US"/>
        </a:p>
      </dgm:t>
    </dgm:pt>
    <dgm:pt modelId="{E6F37A5E-AE2E-45C7-9DC0-897D786CA777}" type="sibTrans" cxnId="{C4A03DE1-F097-4E40-8282-D36D22588B1B}">
      <dgm:prSet/>
      <dgm:spPr/>
      <dgm:t>
        <a:bodyPr/>
        <a:lstStyle/>
        <a:p>
          <a:endParaRPr lang="en-US"/>
        </a:p>
      </dgm:t>
    </dgm:pt>
    <dgm:pt modelId="{F45AF547-FFE5-4CBB-B9B6-DE50667AAF8C}">
      <dgm:prSet/>
      <dgm:spPr/>
      <dgm:t>
        <a:bodyPr/>
        <a:lstStyle/>
        <a:p>
          <a:r>
            <a:rPr lang="en-US" b="1"/>
            <a:t>Operational Cost</a:t>
          </a:r>
          <a:endParaRPr lang="en-US"/>
        </a:p>
      </dgm:t>
    </dgm:pt>
    <dgm:pt modelId="{993A2F2A-63F8-4102-9346-596116ADF027}" type="parTrans" cxnId="{F021577C-0A44-423D-8750-A07E886BAADB}">
      <dgm:prSet/>
      <dgm:spPr/>
      <dgm:t>
        <a:bodyPr/>
        <a:lstStyle/>
        <a:p>
          <a:endParaRPr lang="en-US"/>
        </a:p>
      </dgm:t>
    </dgm:pt>
    <dgm:pt modelId="{49E3B32E-9B68-4AEB-BED8-1E61455C5BFB}" type="sibTrans" cxnId="{F021577C-0A44-423D-8750-A07E886BAADB}">
      <dgm:prSet/>
      <dgm:spPr/>
      <dgm:t>
        <a:bodyPr/>
        <a:lstStyle/>
        <a:p>
          <a:endParaRPr lang="en-US"/>
        </a:p>
      </dgm:t>
    </dgm:pt>
    <dgm:pt modelId="{0E7722EE-270A-4624-8D9A-9C6495959396}">
      <dgm:prSet/>
      <dgm:spPr/>
      <dgm:t>
        <a:bodyPr/>
        <a:lstStyle/>
        <a:p>
          <a:r>
            <a:rPr lang="en-US" b="1"/>
            <a:t>Environmental</a:t>
          </a:r>
          <a:endParaRPr lang="en-US"/>
        </a:p>
      </dgm:t>
    </dgm:pt>
    <dgm:pt modelId="{53F8F47A-F58F-4F6C-945D-F00804B58975}" type="parTrans" cxnId="{9AC0AF1D-A921-4A0F-9F75-DD650BE4E7F7}">
      <dgm:prSet/>
      <dgm:spPr/>
      <dgm:t>
        <a:bodyPr/>
        <a:lstStyle/>
        <a:p>
          <a:endParaRPr lang="en-US"/>
        </a:p>
      </dgm:t>
    </dgm:pt>
    <dgm:pt modelId="{B040C4F6-87C4-42A6-BEFE-7A1E66616424}" type="sibTrans" cxnId="{9AC0AF1D-A921-4A0F-9F75-DD650BE4E7F7}">
      <dgm:prSet/>
      <dgm:spPr/>
      <dgm:t>
        <a:bodyPr/>
        <a:lstStyle/>
        <a:p>
          <a:endParaRPr lang="en-US"/>
        </a:p>
      </dgm:t>
    </dgm:pt>
    <dgm:pt modelId="{6360C1B8-C581-4D62-9D64-A164E8516BFD}">
      <dgm:prSet/>
      <dgm:spPr/>
      <dgm:t>
        <a:bodyPr/>
        <a:lstStyle/>
        <a:p>
          <a:r>
            <a:rPr lang="en-US" b="1"/>
            <a:t>Safety</a:t>
          </a:r>
          <a:endParaRPr lang="en-US"/>
        </a:p>
      </dgm:t>
    </dgm:pt>
    <dgm:pt modelId="{E52078B5-39C2-4A86-86C0-7485DCC7225B}" type="parTrans" cxnId="{166CBDAF-2938-4EF9-B872-96B295EF7552}">
      <dgm:prSet/>
      <dgm:spPr/>
      <dgm:t>
        <a:bodyPr/>
        <a:lstStyle/>
        <a:p>
          <a:endParaRPr lang="en-US"/>
        </a:p>
      </dgm:t>
    </dgm:pt>
    <dgm:pt modelId="{536B18BD-FE3D-461E-8A69-B50C49E3D055}" type="sibTrans" cxnId="{166CBDAF-2938-4EF9-B872-96B295EF7552}">
      <dgm:prSet/>
      <dgm:spPr/>
      <dgm:t>
        <a:bodyPr/>
        <a:lstStyle/>
        <a:p>
          <a:endParaRPr lang="en-US"/>
        </a:p>
      </dgm:t>
    </dgm:pt>
    <dgm:pt modelId="{CC627D65-189A-47A6-A4D1-4040BC165CFB}" type="pres">
      <dgm:prSet presAssocID="{E35D89B9-AA84-4FA1-B31E-B4F863256125}" presName="Name0" presStyleCnt="0">
        <dgm:presLayoutVars>
          <dgm:dir/>
          <dgm:animLvl val="lvl"/>
          <dgm:resizeHandles val="exact"/>
        </dgm:presLayoutVars>
      </dgm:prSet>
      <dgm:spPr/>
      <dgm:t>
        <a:bodyPr/>
        <a:lstStyle/>
        <a:p>
          <a:endParaRPr lang="en-US"/>
        </a:p>
      </dgm:t>
    </dgm:pt>
    <dgm:pt modelId="{379BA01F-F140-477F-9AF5-62B3D97987F4}" type="pres">
      <dgm:prSet presAssocID="{CAA3DEAE-7EAD-480B-B7B5-1CF2ABE72CD2}" presName="linNode" presStyleCnt="0"/>
      <dgm:spPr/>
    </dgm:pt>
    <dgm:pt modelId="{9A36515D-5F70-45E5-995C-F592F65A5DDB}" type="pres">
      <dgm:prSet presAssocID="{CAA3DEAE-7EAD-480B-B7B5-1CF2ABE72CD2}" presName="parentText" presStyleLbl="node1" presStyleIdx="0" presStyleCnt="1">
        <dgm:presLayoutVars>
          <dgm:chMax val="1"/>
          <dgm:bulletEnabled val="1"/>
        </dgm:presLayoutVars>
      </dgm:prSet>
      <dgm:spPr/>
      <dgm:t>
        <a:bodyPr/>
        <a:lstStyle/>
        <a:p>
          <a:endParaRPr lang="en-US"/>
        </a:p>
      </dgm:t>
    </dgm:pt>
    <dgm:pt modelId="{8788116F-8685-4E8C-B2C0-0C98EDE90216}" type="pres">
      <dgm:prSet presAssocID="{CAA3DEAE-7EAD-480B-B7B5-1CF2ABE72CD2}" presName="descendantText" presStyleLbl="alignAccFollowNode1" presStyleIdx="0" presStyleCnt="1">
        <dgm:presLayoutVars>
          <dgm:bulletEnabled val="1"/>
        </dgm:presLayoutVars>
      </dgm:prSet>
      <dgm:spPr/>
      <dgm:t>
        <a:bodyPr/>
        <a:lstStyle/>
        <a:p>
          <a:endParaRPr lang="en-US"/>
        </a:p>
      </dgm:t>
    </dgm:pt>
  </dgm:ptLst>
  <dgm:cxnLst>
    <dgm:cxn modelId="{9BB0C270-234A-4050-B268-FBF528A6BABE}" type="presOf" srcId="{E35D89B9-AA84-4FA1-B31E-B4F863256125}" destId="{CC627D65-189A-47A6-A4D1-4040BC165CFB}" srcOrd="0" destOrd="0" presId="urn:microsoft.com/office/officeart/2005/8/layout/vList5"/>
    <dgm:cxn modelId="{E6931306-50B1-4DA3-A5E6-BF23FE7E1CA2}" type="presOf" srcId="{CCAA6FB1-6761-4C32-BFEF-EAFBE1C3C3D7}" destId="{8788116F-8685-4E8C-B2C0-0C98EDE90216}" srcOrd="0" destOrd="1" presId="urn:microsoft.com/office/officeart/2005/8/layout/vList5"/>
    <dgm:cxn modelId="{D243422E-FB06-45E4-B6AA-D9BF3485B4C0}" type="presOf" srcId="{F45AF547-FFE5-4CBB-B9B6-DE50667AAF8C}" destId="{8788116F-8685-4E8C-B2C0-0C98EDE90216}" srcOrd="0" destOrd="6" presId="urn:microsoft.com/office/officeart/2005/8/layout/vList5"/>
    <dgm:cxn modelId="{4918133C-4D86-414F-82FE-3CF20A3C7E3C}" type="presOf" srcId="{CAA3DEAE-7EAD-480B-B7B5-1CF2ABE72CD2}" destId="{9A36515D-5F70-45E5-995C-F592F65A5DDB}" srcOrd="0" destOrd="0" presId="urn:microsoft.com/office/officeart/2005/8/layout/vList5"/>
    <dgm:cxn modelId="{4FCD3F78-0BB9-4EE6-86D1-4E26737314BC}" type="presOf" srcId="{1E07D881-BC4F-488E-96B5-C39D4409867A}" destId="{8788116F-8685-4E8C-B2C0-0C98EDE90216}" srcOrd="0" destOrd="2" presId="urn:microsoft.com/office/officeart/2005/8/layout/vList5"/>
    <dgm:cxn modelId="{44D3FAD2-4A10-4DEB-9D0F-F73416D28390}" type="presOf" srcId="{0E7722EE-270A-4624-8D9A-9C6495959396}" destId="{8788116F-8685-4E8C-B2C0-0C98EDE90216}" srcOrd="0" destOrd="7" presId="urn:microsoft.com/office/officeart/2005/8/layout/vList5"/>
    <dgm:cxn modelId="{166CBDAF-2938-4EF9-B872-96B295EF7552}" srcId="{CAA3DEAE-7EAD-480B-B7B5-1CF2ABE72CD2}" destId="{6360C1B8-C581-4D62-9D64-A164E8516BFD}" srcOrd="8" destOrd="0" parTransId="{E52078B5-39C2-4A86-86C0-7485DCC7225B}" sibTransId="{536B18BD-FE3D-461E-8A69-B50C49E3D055}"/>
    <dgm:cxn modelId="{F021577C-0A44-423D-8750-A07E886BAADB}" srcId="{CAA3DEAE-7EAD-480B-B7B5-1CF2ABE72CD2}" destId="{F45AF547-FFE5-4CBB-B9B6-DE50667AAF8C}" srcOrd="6" destOrd="0" parTransId="{993A2F2A-63F8-4102-9346-596116ADF027}" sibTransId="{49E3B32E-9B68-4AEB-BED8-1E61455C5BFB}"/>
    <dgm:cxn modelId="{98F6F2A8-2F37-4284-BE9C-A8709B7CF836}" type="presOf" srcId="{8A33CD5C-F7A4-4ABB-BFCE-59A27845145F}" destId="{8788116F-8685-4E8C-B2C0-0C98EDE90216}" srcOrd="0" destOrd="3" presId="urn:microsoft.com/office/officeart/2005/8/layout/vList5"/>
    <dgm:cxn modelId="{B19AD8D3-87D9-4C0E-8D5E-AA18EB28A30F}" srcId="{CAA3DEAE-7EAD-480B-B7B5-1CF2ABE72CD2}" destId="{FC38C395-A3DE-4F71-AE0D-C495DE7A28A0}" srcOrd="0" destOrd="0" parTransId="{E09CD951-DFEC-46C4-9872-10AD1F2F8387}" sibTransId="{7CD595DE-F3E7-4703-81C0-FF4FF62DEE9E}"/>
    <dgm:cxn modelId="{4A3635EB-6AFB-4244-9E7D-19DF8568785C}" srcId="{CAA3DEAE-7EAD-480B-B7B5-1CF2ABE72CD2}" destId="{8A33CD5C-F7A4-4ABB-BFCE-59A27845145F}" srcOrd="3" destOrd="0" parTransId="{78191CBB-70BE-49CD-BA82-548DA02BF5E7}" sibTransId="{379513DC-4FC6-4B58-B4EA-242513440B1E}"/>
    <dgm:cxn modelId="{386DFE68-FD58-4A58-AE9F-FEA9705CDCB9}" type="presOf" srcId="{02CD90D6-080F-4F06-B191-9B23D9C4962D}" destId="{8788116F-8685-4E8C-B2C0-0C98EDE90216}" srcOrd="0" destOrd="5" presId="urn:microsoft.com/office/officeart/2005/8/layout/vList5"/>
    <dgm:cxn modelId="{C1F3A207-F9EB-4B2A-B3F3-CFC0FF678C3E}" srcId="{CAA3DEAE-7EAD-480B-B7B5-1CF2ABE72CD2}" destId="{1E07D881-BC4F-488E-96B5-C39D4409867A}" srcOrd="2" destOrd="0" parTransId="{67DFF4EB-0335-4397-A9EB-4EFC3FDFA289}" sibTransId="{1E76D526-D245-402B-B56C-B40FD00C83CA}"/>
    <dgm:cxn modelId="{0247F0B7-8038-4E42-85FC-6ACE6B0BA81D}" srcId="{CAA3DEAE-7EAD-480B-B7B5-1CF2ABE72CD2}" destId="{4A4EC64E-894C-440C-B106-DDC29F1CB183}" srcOrd="4" destOrd="0" parTransId="{D870FC7C-B1D4-406D-8BAF-3739E653532F}" sibTransId="{4036852F-3C45-4A20-BF45-C147A8D784DE}"/>
    <dgm:cxn modelId="{1B38321C-E806-4C55-BB69-87E8391ABD36}" type="presOf" srcId="{6360C1B8-C581-4D62-9D64-A164E8516BFD}" destId="{8788116F-8685-4E8C-B2C0-0C98EDE90216}" srcOrd="0" destOrd="8" presId="urn:microsoft.com/office/officeart/2005/8/layout/vList5"/>
    <dgm:cxn modelId="{4976779E-5DB3-4417-AEE7-DEC38A7E0944}" type="presOf" srcId="{4A4EC64E-894C-440C-B106-DDC29F1CB183}" destId="{8788116F-8685-4E8C-B2C0-0C98EDE90216}" srcOrd="0" destOrd="4" presId="urn:microsoft.com/office/officeart/2005/8/layout/vList5"/>
    <dgm:cxn modelId="{86B809A6-C468-4076-B6D1-EBAA82E0A952}" type="presOf" srcId="{FC38C395-A3DE-4F71-AE0D-C495DE7A28A0}" destId="{8788116F-8685-4E8C-B2C0-0C98EDE90216}" srcOrd="0" destOrd="0" presId="urn:microsoft.com/office/officeart/2005/8/layout/vList5"/>
    <dgm:cxn modelId="{9AC0AF1D-A921-4A0F-9F75-DD650BE4E7F7}" srcId="{CAA3DEAE-7EAD-480B-B7B5-1CF2ABE72CD2}" destId="{0E7722EE-270A-4624-8D9A-9C6495959396}" srcOrd="7" destOrd="0" parTransId="{53F8F47A-F58F-4F6C-945D-F00804B58975}" sibTransId="{B040C4F6-87C4-42A6-BEFE-7A1E66616424}"/>
    <dgm:cxn modelId="{C4A03DE1-F097-4E40-8282-D36D22588B1B}" srcId="{CAA3DEAE-7EAD-480B-B7B5-1CF2ABE72CD2}" destId="{02CD90D6-080F-4F06-B191-9B23D9C4962D}" srcOrd="5" destOrd="0" parTransId="{47CA2547-71C7-44CA-99E4-ADA7D6513D95}" sibTransId="{E6F37A5E-AE2E-45C7-9DC0-897D786CA777}"/>
    <dgm:cxn modelId="{4789685E-03D5-43A1-B33A-D376A83F3CBA}" srcId="{CAA3DEAE-7EAD-480B-B7B5-1CF2ABE72CD2}" destId="{CCAA6FB1-6761-4C32-BFEF-EAFBE1C3C3D7}" srcOrd="1" destOrd="0" parTransId="{ADFC3A2E-8397-4841-B848-CDE9237AAEDA}" sibTransId="{6B9E31EC-FB36-4A5F-8AF2-CF1EC9B2F0DA}"/>
    <dgm:cxn modelId="{F58064B9-6EEE-4666-AFC9-404ABACDDFDE}" srcId="{E35D89B9-AA84-4FA1-B31E-B4F863256125}" destId="{CAA3DEAE-7EAD-480B-B7B5-1CF2ABE72CD2}" srcOrd="0" destOrd="0" parTransId="{367A2255-ED4F-4FF9-9701-228C87B75D62}" sibTransId="{703F28D7-2E31-4CD2-B87F-1B98FB8F2D21}"/>
    <dgm:cxn modelId="{5A2F0CEE-CE26-44BA-B9DD-DCED7745328D}" type="presParOf" srcId="{CC627D65-189A-47A6-A4D1-4040BC165CFB}" destId="{379BA01F-F140-477F-9AF5-62B3D97987F4}" srcOrd="0" destOrd="0" presId="urn:microsoft.com/office/officeart/2005/8/layout/vList5"/>
    <dgm:cxn modelId="{6E073A30-535E-42F3-AB99-D9DE6B318769}" type="presParOf" srcId="{379BA01F-F140-477F-9AF5-62B3D97987F4}" destId="{9A36515D-5F70-45E5-995C-F592F65A5DDB}" srcOrd="0" destOrd="0" presId="urn:microsoft.com/office/officeart/2005/8/layout/vList5"/>
    <dgm:cxn modelId="{6407F86E-79E9-4BB8-A43C-2050B55ED37C}" type="presParOf" srcId="{379BA01F-F140-477F-9AF5-62B3D97987F4}" destId="{8788116F-8685-4E8C-B2C0-0C98EDE902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CD679D-1B89-470F-BE96-9EF415662DCE}"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A207D052-94FE-4277-91FA-585D1C1B90E4}">
      <dgm:prSet/>
      <dgm:spPr/>
      <dgm:t>
        <a:bodyPr/>
        <a:lstStyle/>
        <a:p>
          <a:r>
            <a:rPr lang="en-US"/>
            <a:t>EPA is exploring ways to better manage certain explosive wastes and reduce contamination from OB/OD operations.</a:t>
          </a:r>
        </a:p>
      </dgm:t>
    </dgm:pt>
    <dgm:pt modelId="{3CCEBF89-DE1A-4922-9A60-91028A73F535}" type="parTrans" cxnId="{F62DF953-23AA-4531-AA42-4D954FE60048}">
      <dgm:prSet/>
      <dgm:spPr/>
      <dgm:t>
        <a:bodyPr/>
        <a:lstStyle/>
        <a:p>
          <a:endParaRPr lang="en-US"/>
        </a:p>
      </dgm:t>
    </dgm:pt>
    <dgm:pt modelId="{D61FE1FD-3311-43A9-B98C-1E07C2558EB6}" type="sibTrans" cxnId="{F62DF953-23AA-4531-AA42-4D954FE60048}">
      <dgm:prSet/>
      <dgm:spPr/>
      <dgm:t>
        <a:bodyPr/>
        <a:lstStyle/>
        <a:p>
          <a:endParaRPr lang="en-US"/>
        </a:p>
      </dgm:t>
    </dgm:pt>
    <dgm:pt modelId="{144796CB-8204-41E0-AC07-8BA1A9CE7BE7}" type="pres">
      <dgm:prSet presAssocID="{56CD679D-1B89-470F-BE96-9EF415662DCE}" presName="Name0" presStyleCnt="0">
        <dgm:presLayoutVars>
          <dgm:chPref val="3"/>
          <dgm:dir/>
          <dgm:animLvl val="lvl"/>
          <dgm:resizeHandles/>
        </dgm:presLayoutVars>
      </dgm:prSet>
      <dgm:spPr/>
      <dgm:t>
        <a:bodyPr/>
        <a:lstStyle/>
        <a:p>
          <a:endParaRPr lang="en-US"/>
        </a:p>
      </dgm:t>
    </dgm:pt>
    <dgm:pt modelId="{743A31D5-3C13-45A7-8A02-D0292C2DCEBA}" type="pres">
      <dgm:prSet presAssocID="{A207D052-94FE-4277-91FA-585D1C1B90E4}" presName="horFlow" presStyleCnt="0"/>
      <dgm:spPr/>
    </dgm:pt>
    <dgm:pt modelId="{A29E3178-C5CC-4874-9BD3-07FA71EF8840}" type="pres">
      <dgm:prSet presAssocID="{A207D052-94FE-4277-91FA-585D1C1B90E4}" presName="bigChev" presStyleLbl="node1" presStyleIdx="0" presStyleCnt="1"/>
      <dgm:spPr/>
      <dgm:t>
        <a:bodyPr/>
        <a:lstStyle/>
        <a:p>
          <a:endParaRPr lang="en-US"/>
        </a:p>
      </dgm:t>
    </dgm:pt>
  </dgm:ptLst>
  <dgm:cxnLst>
    <dgm:cxn modelId="{F62DF953-23AA-4531-AA42-4D954FE60048}" srcId="{56CD679D-1B89-470F-BE96-9EF415662DCE}" destId="{A207D052-94FE-4277-91FA-585D1C1B90E4}" srcOrd="0" destOrd="0" parTransId="{3CCEBF89-DE1A-4922-9A60-91028A73F535}" sibTransId="{D61FE1FD-3311-43A9-B98C-1E07C2558EB6}"/>
    <dgm:cxn modelId="{0944368C-5098-4E91-BEFB-95B0A73D0CA3}" type="presOf" srcId="{56CD679D-1B89-470F-BE96-9EF415662DCE}" destId="{144796CB-8204-41E0-AC07-8BA1A9CE7BE7}" srcOrd="0" destOrd="0" presId="urn:microsoft.com/office/officeart/2005/8/layout/lProcess3"/>
    <dgm:cxn modelId="{AAA7C99A-4337-4B8E-8DEB-36FBCD952811}" type="presOf" srcId="{A207D052-94FE-4277-91FA-585D1C1B90E4}" destId="{A29E3178-C5CC-4874-9BD3-07FA71EF8840}" srcOrd="0" destOrd="0" presId="urn:microsoft.com/office/officeart/2005/8/layout/lProcess3"/>
    <dgm:cxn modelId="{600BE808-7CC2-47CE-97FA-AA6C1DE11BC9}" type="presParOf" srcId="{144796CB-8204-41E0-AC07-8BA1A9CE7BE7}" destId="{743A31D5-3C13-45A7-8A02-D0292C2DCEBA}" srcOrd="0" destOrd="0" presId="urn:microsoft.com/office/officeart/2005/8/layout/lProcess3"/>
    <dgm:cxn modelId="{0F672416-0839-4550-8750-02BB80F57150}" type="presParOf" srcId="{743A31D5-3C13-45A7-8A02-D0292C2DCEBA}" destId="{A29E3178-C5CC-4874-9BD3-07FA71EF8840}"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134B0-2CA6-48F5-9CFF-E4F848B26F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70A219A-30D2-422B-BDEA-F4194DC3422D}">
      <dgm:prSet custT="1"/>
      <dgm:spPr/>
      <dgm:t>
        <a:bodyPr/>
        <a:lstStyle/>
        <a:p>
          <a:r>
            <a:rPr lang="en-US" sz="2800" b="1" dirty="0"/>
            <a:t>Sasha Gerhard-Team Leader (HQ)</a:t>
          </a:r>
          <a:endParaRPr lang="en-US" sz="2800" dirty="0"/>
        </a:p>
      </dgm:t>
    </dgm:pt>
    <dgm:pt modelId="{0306527C-6DDD-45E8-8B33-EBA4A34A8367}" type="parTrans" cxnId="{CCE139C8-995C-43D4-9DDE-B2AF70CFB9B9}">
      <dgm:prSet/>
      <dgm:spPr/>
      <dgm:t>
        <a:bodyPr/>
        <a:lstStyle/>
        <a:p>
          <a:endParaRPr lang="en-US"/>
        </a:p>
      </dgm:t>
    </dgm:pt>
    <dgm:pt modelId="{BDEB4E1F-3108-448F-8D53-88657EDE0FA0}" type="sibTrans" cxnId="{CCE139C8-995C-43D4-9DDE-B2AF70CFB9B9}">
      <dgm:prSet/>
      <dgm:spPr/>
      <dgm:t>
        <a:bodyPr/>
        <a:lstStyle/>
        <a:p>
          <a:endParaRPr lang="en-US"/>
        </a:p>
      </dgm:t>
    </dgm:pt>
    <dgm:pt modelId="{1E777AEA-331B-4F66-B357-B22DD8FEBA23}">
      <dgm:prSet custT="1"/>
      <dgm:spPr/>
      <dgm:t>
        <a:bodyPr/>
        <a:lstStyle/>
        <a:p>
          <a:r>
            <a:rPr lang="en-US" sz="2800" b="1" dirty="0"/>
            <a:t>Ken Shuster (HQ)</a:t>
          </a:r>
        </a:p>
      </dgm:t>
    </dgm:pt>
    <dgm:pt modelId="{BDE6AB39-9A35-4AFB-AFE9-E6A76A7030C5}" type="parTrans" cxnId="{45651C5B-DF2D-49CC-BF41-7ED882C780E4}">
      <dgm:prSet/>
      <dgm:spPr/>
      <dgm:t>
        <a:bodyPr/>
        <a:lstStyle/>
        <a:p>
          <a:endParaRPr lang="en-US"/>
        </a:p>
      </dgm:t>
    </dgm:pt>
    <dgm:pt modelId="{BC310B70-1ED6-4739-ACE3-7E418560AE57}" type="sibTrans" cxnId="{45651C5B-DF2D-49CC-BF41-7ED882C780E4}">
      <dgm:prSet/>
      <dgm:spPr/>
      <dgm:t>
        <a:bodyPr/>
        <a:lstStyle/>
        <a:p>
          <a:endParaRPr lang="en-US"/>
        </a:p>
      </dgm:t>
    </dgm:pt>
    <dgm:pt modelId="{264D0491-332D-4F9D-BAC6-6F362F8820E3}">
      <dgm:prSet custT="1"/>
      <dgm:spPr/>
      <dgm:t>
        <a:bodyPr/>
        <a:lstStyle/>
        <a:p>
          <a:r>
            <a:rPr lang="en-US" sz="2800" b="1" dirty="0"/>
            <a:t>Jeff Gaines (HQ)</a:t>
          </a:r>
          <a:endParaRPr lang="en-US" sz="2800" dirty="0"/>
        </a:p>
      </dgm:t>
    </dgm:pt>
    <dgm:pt modelId="{C1A0A652-38A9-4650-819A-E4408B0C90B2}" type="parTrans" cxnId="{C39F1F3F-540B-4A58-A722-EB134D01DBA8}">
      <dgm:prSet/>
      <dgm:spPr/>
      <dgm:t>
        <a:bodyPr/>
        <a:lstStyle/>
        <a:p>
          <a:endParaRPr lang="en-US"/>
        </a:p>
      </dgm:t>
    </dgm:pt>
    <dgm:pt modelId="{CE8BB8D2-8724-4540-8125-4634C4D656E6}" type="sibTrans" cxnId="{C39F1F3F-540B-4A58-A722-EB134D01DBA8}">
      <dgm:prSet/>
      <dgm:spPr/>
      <dgm:t>
        <a:bodyPr/>
        <a:lstStyle/>
        <a:p>
          <a:endParaRPr lang="en-US"/>
        </a:p>
      </dgm:t>
    </dgm:pt>
    <dgm:pt modelId="{77298CE0-218D-4698-A12C-F1CF632EB8C2}">
      <dgm:prSet custT="1"/>
      <dgm:spPr/>
      <dgm:t>
        <a:bodyPr/>
        <a:lstStyle/>
        <a:p>
          <a:r>
            <a:rPr lang="en-US" sz="2800" b="1" dirty="0"/>
            <a:t>Mike Galbraith (HQ)</a:t>
          </a:r>
          <a:endParaRPr lang="en-US" sz="2800" dirty="0"/>
        </a:p>
      </dgm:t>
    </dgm:pt>
    <dgm:pt modelId="{AF88D38E-F668-4F16-ADEA-4260768DE4F3}" type="parTrans" cxnId="{C4156004-B62D-4788-BC5A-F5B279A5EA07}">
      <dgm:prSet/>
      <dgm:spPr/>
      <dgm:t>
        <a:bodyPr/>
        <a:lstStyle/>
        <a:p>
          <a:endParaRPr lang="en-US"/>
        </a:p>
      </dgm:t>
    </dgm:pt>
    <dgm:pt modelId="{C262ADA5-6050-4F55-B24C-A8247EF1E8D2}" type="sibTrans" cxnId="{C4156004-B62D-4788-BC5A-F5B279A5EA07}">
      <dgm:prSet/>
      <dgm:spPr/>
      <dgm:t>
        <a:bodyPr/>
        <a:lstStyle/>
        <a:p>
          <a:endParaRPr lang="en-US"/>
        </a:p>
      </dgm:t>
    </dgm:pt>
    <dgm:pt modelId="{FA8845C4-7FC1-48EB-BEFA-D8803727A00C}">
      <dgm:prSet custT="1"/>
      <dgm:spPr/>
      <dgm:t>
        <a:bodyPr/>
        <a:lstStyle/>
        <a:p>
          <a:r>
            <a:rPr lang="en-US" sz="2800" b="1" dirty="0"/>
            <a:t>Terri Crosby-Vega (R4)</a:t>
          </a:r>
          <a:endParaRPr lang="en-US" sz="2800" dirty="0"/>
        </a:p>
      </dgm:t>
    </dgm:pt>
    <dgm:pt modelId="{25E211CC-9B51-4EB4-8A81-89280F0D263A}" type="parTrans" cxnId="{538B3F3D-41F9-4720-80FA-EEB3FAC85504}">
      <dgm:prSet/>
      <dgm:spPr/>
      <dgm:t>
        <a:bodyPr/>
        <a:lstStyle/>
        <a:p>
          <a:endParaRPr lang="en-US"/>
        </a:p>
      </dgm:t>
    </dgm:pt>
    <dgm:pt modelId="{1CB20F84-945A-4326-8AAA-7AF1346C3699}" type="sibTrans" cxnId="{538B3F3D-41F9-4720-80FA-EEB3FAC85504}">
      <dgm:prSet/>
      <dgm:spPr/>
      <dgm:t>
        <a:bodyPr/>
        <a:lstStyle/>
        <a:p>
          <a:endParaRPr lang="en-US"/>
        </a:p>
      </dgm:t>
    </dgm:pt>
    <dgm:pt modelId="{BBA2115E-A724-4B83-B91B-CF1DE2ADE416}">
      <dgm:prSet custT="1"/>
      <dgm:spPr/>
      <dgm:t>
        <a:bodyPr/>
        <a:lstStyle/>
        <a:p>
          <a:r>
            <a:rPr lang="en-US" sz="2800" b="1" dirty="0"/>
            <a:t>Amanda Kohler-Branch Chief</a:t>
          </a:r>
          <a:endParaRPr lang="en-US" sz="2800" dirty="0"/>
        </a:p>
      </dgm:t>
    </dgm:pt>
    <dgm:pt modelId="{D161A6F2-F40B-4C92-8DCF-F3B092B0A906}" type="parTrans" cxnId="{7E7EAA3F-6A9C-4A44-9F3E-22A0CD24DE74}">
      <dgm:prSet/>
      <dgm:spPr/>
      <dgm:t>
        <a:bodyPr/>
        <a:lstStyle/>
        <a:p>
          <a:endParaRPr lang="en-US"/>
        </a:p>
      </dgm:t>
    </dgm:pt>
    <dgm:pt modelId="{1C722C91-5669-4889-AAAB-10254DA4BA22}" type="sibTrans" cxnId="{7E7EAA3F-6A9C-4A44-9F3E-22A0CD24DE74}">
      <dgm:prSet/>
      <dgm:spPr/>
      <dgm:t>
        <a:bodyPr/>
        <a:lstStyle/>
        <a:p>
          <a:endParaRPr lang="en-US"/>
        </a:p>
      </dgm:t>
    </dgm:pt>
    <dgm:pt modelId="{0F15F365-C83F-47FE-9DF1-B88E4448991B}" type="pres">
      <dgm:prSet presAssocID="{EBE134B0-2CA6-48F5-9CFF-E4F848B26F55}" presName="Name0" presStyleCnt="0">
        <dgm:presLayoutVars>
          <dgm:dir/>
          <dgm:animLvl val="lvl"/>
          <dgm:resizeHandles val="exact"/>
        </dgm:presLayoutVars>
      </dgm:prSet>
      <dgm:spPr/>
      <dgm:t>
        <a:bodyPr/>
        <a:lstStyle/>
        <a:p>
          <a:endParaRPr lang="en-US"/>
        </a:p>
      </dgm:t>
    </dgm:pt>
    <dgm:pt modelId="{61E2315D-882B-4C1E-8661-C5FF28496F75}" type="pres">
      <dgm:prSet presAssocID="{370A219A-30D2-422B-BDEA-F4194DC3422D}" presName="linNode" presStyleCnt="0"/>
      <dgm:spPr/>
    </dgm:pt>
    <dgm:pt modelId="{FED54537-6EB4-41AD-9BBC-741725C229EA}" type="pres">
      <dgm:prSet presAssocID="{370A219A-30D2-422B-BDEA-F4194DC3422D}" presName="parentText" presStyleLbl="node1" presStyleIdx="0" presStyleCnt="6" custScaleX="206900">
        <dgm:presLayoutVars>
          <dgm:chMax val="1"/>
          <dgm:bulletEnabled val="1"/>
        </dgm:presLayoutVars>
      </dgm:prSet>
      <dgm:spPr/>
      <dgm:t>
        <a:bodyPr/>
        <a:lstStyle/>
        <a:p>
          <a:endParaRPr lang="en-US"/>
        </a:p>
      </dgm:t>
    </dgm:pt>
    <dgm:pt modelId="{28694D4A-FC77-416B-B364-1A264A581E84}" type="pres">
      <dgm:prSet presAssocID="{BDEB4E1F-3108-448F-8D53-88657EDE0FA0}" presName="sp" presStyleCnt="0"/>
      <dgm:spPr/>
    </dgm:pt>
    <dgm:pt modelId="{B608224B-E405-4D6E-BE0A-A4FC6DBDE8BA}" type="pres">
      <dgm:prSet presAssocID="{1E777AEA-331B-4F66-B357-B22DD8FEBA23}" presName="linNode" presStyleCnt="0"/>
      <dgm:spPr/>
    </dgm:pt>
    <dgm:pt modelId="{94204185-992A-4CD1-A14E-EACD7C12FBA3}" type="pres">
      <dgm:prSet presAssocID="{1E777AEA-331B-4F66-B357-B22DD8FEBA23}" presName="parentText" presStyleLbl="node1" presStyleIdx="1" presStyleCnt="6" custScaleX="206900">
        <dgm:presLayoutVars>
          <dgm:chMax val="1"/>
          <dgm:bulletEnabled val="1"/>
        </dgm:presLayoutVars>
      </dgm:prSet>
      <dgm:spPr/>
      <dgm:t>
        <a:bodyPr/>
        <a:lstStyle/>
        <a:p>
          <a:endParaRPr lang="en-US"/>
        </a:p>
      </dgm:t>
    </dgm:pt>
    <dgm:pt modelId="{3269E909-424A-4004-8EA6-57890CA227BB}" type="pres">
      <dgm:prSet presAssocID="{BC310B70-1ED6-4739-ACE3-7E418560AE57}" presName="sp" presStyleCnt="0"/>
      <dgm:spPr/>
    </dgm:pt>
    <dgm:pt modelId="{8C1AEFC8-3F67-4FB7-A4E6-3C21AF1D9730}" type="pres">
      <dgm:prSet presAssocID="{264D0491-332D-4F9D-BAC6-6F362F8820E3}" presName="linNode" presStyleCnt="0"/>
      <dgm:spPr/>
    </dgm:pt>
    <dgm:pt modelId="{58082B41-BCBE-4E14-9450-85A6A8FC630B}" type="pres">
      <dgm:prSet presAssocID="{264D0491-332D-4F9D-BAC6-6F362F8820E3}" presName="parentText" presStyleLbl="node1" presStyleIdx="2" presStyleCnt="6" custScaleX="205894" custLinFactNeighborX="503" custLinFactNeighborY="821">
        <dgm:presLayoutVars>
          <dgm:chMax val="1"/>
          <dgm:bulletEnabled val="1"/>
        </dgm:presLayoutVars>
      </dgm:prSet>
      <dgm:spPr/>
      <dgm:t>
        <a:bodyPr/>
        <a:lstStyle/>
        <a:p>
          <a:endParaRPr lang="en-US"/>
        </a:p>
      </dgm:t>
    </dgm:pt>
    <dgm:pt modelId="{87E5CC7B-9948-481C-93F0-ECA8B62B4343}" type="pres">
      <dgm:prSet presAssocID="{CE8BB8D2-8724-4540-8125-4634C4D656E6}" presName="sp" presStyleCnt="0"/>
      <dgm:spPr/>
    </dgm:pt>
    <dgm:pt modelId="{5FFBB3B9-B8C5-4BDB-9C0B-61D6446FA9CC}" type="pres">
      <dgm:prSet presAssocID="{77298CE0-218D-4698-A12C-F1CF632EB8C2}" presName="linNode" presStyleCnt="0"/>
      <dgm:spPr/>
    </dgm:pt>
    <dgm:pt modelId="{3F640A2E-D232-4FA6-82F7-A2AE4716B43F}" type="pres">
      <dgm:prSet presAssocID="{77298CE0-218D-4698-A12C-F1CF632EB8C2}" presName="parentText" presStyleLbl="node1" presStyleIdx="3" presStyleCnt="6" custScaleX="206900">
        <dgm:presLayoutVars>
          <dgm:chMax val="1"/>
          <dgm:bulletEnabled val="1"/>
        </dgm:presLayoutVars>
      </dgm:prSet>
      <dgm:spPr/>
      <dgm:t>
        <a:bodyPr/>
        <a:lstStyle/>
        <a:p>
          <a:endParaRPr lang="en-US"/>
        </a:p>
      </dgm:t>
    </dgm:pt>
    <dgm:pt modelId="{F4E95A0D-EF2A-4CB3-92E8-987979CF0463}" type="pres">
      <dgm:prSet presAssocID="{C262ADA5-6050-4F55-B24C-A8247EF1E8D2}" presName="sp" presStyleCnt="0"/>
      <dgm:spPr/>
    </dgm:pt>
    <dgm:pt modelId="{49C30C41-7850-4945-830C-82757A540E2B}" type="pres">
      <dgm:prSet presAssocID="{FA8845C4-7FC1-48EB-BEFA-D8803727A00C}" presName="linNode" presStyleCnt="0"/>
      <dgm:spPr/>
    </dgm:pt>
    <dgm:pt modelId="{345688EC-8F7C-4D84-BBB3-B7F0C0F03CB2}" type="pres">
      <dgm:prSet presAssocID="{FA8845C4-7FC1-48EB-BEFA-D8803727A00C}" presName="parentText" presStyleLbl="node1" presStyleIdx="4" presStyleCnt="6" custScaleX="206900">
        <dgm:presLayoutVars>
          <dgm:chMax val="1"/>
          <dgm:bulletEnabled val="1"/>
        </dgm:presLayoutVars>
      </dgm:prSet>
      <dgm:spPr/>
      <dgm:t>
        <a:bodyPr/>
        <a:lstStyle/>
        <a:p>
          <a:endParaRPr lang="en-US"/>
        </a:p>
      </dgm:t>
    </dgm:pt>
    <dgm:pt modelId="{E6EC4315-F910-47B1-87B3-1823957C4EB7}" type="pres">
      <dgm:prSet presAssocID="{1CB20F84-945A-4326-8AAA-7AF1346C3699}" presName="sp" presStyleCnt="0"/>
      <dgm:spPr/>
    </dgm:pt>
    <dgm:pt modelId="{08F618EE-C86F-4961-8F4A-4674D3939733}" type="pres">
      <dgm:prSet presAssocID="{BBA2115E-A724-4B83-B91B-CF1DE2ADE416}" presName="linNode" presStyleCnt="0"/>
      <dgm:spPr/>
    </dgm:pt>
    <dgm:pt modelId="{C7D81870-9CF9-4034-825F-AF491D907270}" type="pres">
      <dgm:prSet presAssocID="{BBA2115E-A724-4B83-B91B-CF1DE2ADE416}" presName="parentText" presStyleLbl="node1" presStyleIdx="5" presStyleCnt="6" custScaleX="209129">
        <dgm:presLayoutVars>
          <dgm:chMax val="1"/>
          <dgm:bulletEnabled val="1"/>
        </dgm:presLayoutVars>
      </dgm:prSet>
      <dgm:spPr/>
      <dgm:t>
        <a:bodyPr/>
        <a:lstStyle/>
        <a:p>
          <a:endParaRPr lang="en-US"/>
        </a:p>
      </dgm:t>
    </dgm:pt>
  </dgm:ptLst>
  <dgm:cxnLst>
    <dgm:cxn modelId="{80A993AB-16FC-4089-8F6A-9DABFFC97DF8}" type="presOf" srcId="{77298CE0-218D-4698-A12C-F1CF632EB8C2}" destId="{3F640A2E-D232-4FA6-82F7-A2AE4716B43F}" srcOrd="0" destOrd="0" presId="urn:microsoft.com/office/officeart/2005/8/layout/vList5"/>
    <dgm:cxn modelId="{66772C2D-75F5-49AC-8493-01B1CAD7B960}" type="presOf" srcId="{EBE134B0-2CA6-48F5-9CFF-E4F848B26F55}" destId="{0F15F365-C83F-47FE-9DF1-B88E4448991B}" srcOrd="0" destOrd="0" presId="urn:microsoft.com/office/officeart/2005/8/layout/vList5"/>
    <dgm:cxn modelId="{C4156004-B62D-4788-BC5A-F5B279A5EA07}" srcId="{EBE134B0-2CA6-48F5-9CFF-E4F848B26F55}" destId="{77298CE0-218D-4698-A12C-F1CF632EB8C2}" srcOrd="3" destOrd="0" parTransId="{AF88D38E-F668-4F16-ADEA-4260768DE4F3}" sibTransId="{C262ADA5-6050-4F55-B24C-A8247EF1E8D2}"/>
    <dgm:cxn modelId="{58A411B0-5FEF-4281-BC55-EA431A2CC4DF}" type="presOf" srcId="{1E777AEA-331B-4F66-B357-B22DD8FEBA23}" destId="{94204185-992A-4CD1-A14E-EACD7C12FBA3}" srcOrd="0" destOrd="0" presId="urn:microsoft.com/office/officeart/2005/8/layout/vList5"/>
    <dgm:cxn modelId="{B07551D0-7A76-4F7A-827F-49DBCF88AF79}" type="presOf" srcId="{FA8845C4-7FC1-48EB-BEFA-D8803727A00C}" destId="{345688EC-8F7C-4D84-BBB3-B7F0C0F03CB2}" srcOrd="0" destOrd="0" presId="urn:microsoft.com/office/officeart/2005/8/layout/vList5"/>
    <dgm:cxn modelId="{45651C5B-DF2D-49CC-BF41-7ED882C780E4}" srcId="{EBE134B0-2CA6-48F5-9CFF-E4F848B26F55}" destId="{1E777AEA-331B-4F66-B357-B22DD8FEBA23}" srcOrd="1" destOrd="0" parTransId="{BDE6AB39-9A35-4AFB-AFE9-E6A76A7030C5}" sibTransId="{BC310B70-1ED6-4739-ACE3-7E418560AE57}"/>
    <dgm:cxn modelId="{1B7DF68E-80E9-4134-921F-6BAA278584D3}" type="presOf" srcId="{BBA2115E-A724-4B83-B91B-CF1DE2ADE416}" destId="{C7D81870-9CF9-4034-825F-AF491D907270}" srcOrd="0" destOrd="0" presId="urn:microsoft.com/office/officeart/2005/8/layout/vList5"/>
    <dgm:cxn modelId="{C39F1F3F-540B-4A58-A722-EB134D01DBA8}" srcId="{EBE134B0-2CA6-48F5-9CFF-E4F848B26F55}" destId="{264D0491-332D-4F9D-BAC6-6F362F8820E3}" srcOrd="2" destOrd="0" parTransId="{C1A0A652-38A9-4650-819A-E4408B0C90B2}" sibTransId="{CE8BB8D2-8724-4540-8125-4634C4D656E6}"/>
    <dgm:cxn modelId="{EF07D7F1-021B-46AD-92BE-5F8C41DE3C2D}" type="presOf" srcId="{264D0491-332D-4F9D-BAC6-6F362F8820E3}" destId="{58082B41-BCBE-4E14-9450-85A6A8FC630B}" srcOrd="0" destOrd="0" presId="urn:microsoft.com/office/officeart/2005/8/layout/vList5"/>
    <dgm:cxn modelId="{7E7EAA3F-6A9C-4A44-9F3E-22A0CD24DE74}" srcId="{EBE134B0-2CA6-48F5-9CFF-E4F848B26F55}" destId="{BBA2115E-A724-4B83-B91B-CF1DE2ADE416}" srcOrd="5" destOrd="0" parTransId="{D161A6F2-F40B-4C92-8DCF-F3B092B0A906}" sibTransId="{1C722C91-5669-4889-AAAB-10254DA4BA22}"/>
    <dgm:cxn modelId="{9750E35D-346C-488E-9352-C502796905E4}" type="presOf" srcId="{370A219A-30D2-422B-BDEA-F4194DC3422D}" destId="{FED54537-6EB4-41AD-9BBC-741725C229EA}" srcOrd="0" destOrd="0" presId="urn:microsoft.com/office/officeart/2005/8/layout/vList5"/>
    <dgm:cxn modelId="{538B3F3D-41F9-4720-80FA-EEB3FAC85504}" srcId="{EBE134B0-2CA6-48F5-9CFF-E4F848B26F55}" destId="{FA8845C4-7FC1-48EB-BEFA-D8803727A00C}" srcOrd="4" destOrd="0" parTransId="{25E211CC-9B51-4EB4-8A81-89280F0D263A}" sibTransId="{1CB20F84-945A-4326-8AAA-7AF1346C3699}"/>
    <dgm:cxn modelId="{CCE139C8-995C-43D4-9DDE-B2AF70CFB9B9}" srcId="{EBE134B0-2CA6-48F5-9CFF-E4F848B26F55}" destId="{370A219A-30D2-422B-BDEA-F4194DC3422D}" srcOrd="0" destOrd="0" parTransId="{0306527C-6DDD-45E8-8B33-EBA4A34A8367}" sibTransId="{BDEB4E1F-3108-448F-8D53-88657EDE0FA0}"/>
    <dgm:cxn modelId="{7FFAD089-3624-4A38-A19C-4DDC3C8703BA}" type="presParOf" srcId="{0F15F365-C83F-47FE-9DF1-B88E4448991B}" destId="{61E2315D-882B-4C1E-8661-C5FF28496F75}" srcOrd="0" destOrd="0" presId="urn:microsoft.com/office/officeart/2005/8/layout/vList5"/>
    <dgm:cxn modelId="{DCC7B562-B81C-4DBD-AF97-291D790991E0}" type="presParOf" srcId="{61E2315D-882B-4C1E-8661-C5FF28496F75}" destId="{FED54537-6EB4-41AD-9BBC-741725C229EA}" srcOrd="0" destOrd="0" presId="urn:microsoft.com/office/officeart/2005/8/layout/vList5"/>
    <dgm:cxn modelId="{3CDB23C1-19C5-4E39-9AD2-6273D7EE1A88}" type="presParOf" srcId="{0F15F365-C83F-47FE-9DF1-B88E4448991B}" destId="{28694D4A-FC77-416B-B364-1A264A581E84}" srcOrd="1" destOrd="0" presId="urn:microsoft.com/office/officeart/2005/8/layout/vList5"/>
    <dgm:cxn modelId="{23E635F7-A49C-4C32-9EF5-AE1BC846CF79}" type="presParOf" srcId="{0F15F365-C83F-47FE-9DF1-B88E4448991B}" destId="{B608224B-E405-4D6E-BE0A-A4FC6DBDE8BA}" srcOrd="2" destOrd="0" presId="urn:microsoft.com/office/officeart/2005/8/layout/vList5"/>
    <dgm:cxn modelId="{B9F8D500-23A4-4C54-91EC-BB482846A43A}" type="presParOf" srcId="{B608224B-E405-4D6E-BE0A-A4FC6DBDE8BA}" destId="{94204185-992A-4CD1-A14E-EACD7C12FBA3}" srcOrd="0" destOrd="0" presId="urn:microsoft.com/office/officeart/2005/8/layout/vList5"/>
    <dgm:cxn modelId="{BAD0F057-C0EB-4A24-80F5-18BE57869772}" type="presParOf" srcId="{0F15F365-C83F-47FE-9DF1-B88E4448991B}" destId="{3269E909-424A-4004-8EA6-57890CA227BB}" srcOrd="3" destOrd="0" presId="urn:microsoft.com/office/officeart/2005/8/layout/vList5"/>
    <dgm:cxn modelId="{E6ECC2A2-6FD3-443E-B929-2C295ABDC852}" type="presParOf" srcId="{0F15F365-C83F-47FE-9DF1-B88E4448991B}" destId="{8C1AEFC8-3F67-4FB7-A4E6-3C21AF1D9730}" srcOrd="4" destOrd="0" presId="urn:microsoft.com/office/officeart/2005/8/layout/vList5"/>
    <dgm:cxn modelId="{4291EC56-FD34-408D-A410-719A1276FCCE}" type="presParOf" srcId="{8C1AEFC8-3F67-4FB7-A4E6-3C21AF1D9730}" destId="{58082B41-BCBE-4E14-9450-85A6A8FC630B}" srcOrd="0" destOrd="0" presId="urn:microsoft.com/office/officeart/2005/8/layout/vList5"/>
    <dgm:cxn modelId="{8C2A9F1A-6FB0-499A-9954-A784972BE8BB}" type="presParOf" srcId="{0F15F365-C83F-47FE-9DF1-B88E4448991B}" destId="{87E5CC7B-9948-481C-93F0-ECA8B62B4343}" srcOrd="5" destOrd="0" presId="urn:microsoft.com/office/officeart/2005/8/layout/vList5"/>
    <dgm:cxn modelId="{81262B50-C4A0-4629-9BFF-BABF711E9B32}" type="presParOf" srcId="{0F15F365-C83F-47FE-9DF1-B88E4448991B}" destId="{5FFBB3B9-B8C5-4BDB-9C0B-61D6446FA9CC}" srcOrd="6" destOrd="0" presId="urn:microsoft.com/office/officeart/2005/8/layout/vList5"/>
    <dgm:cxn modelId="{92D42971-2C05-4D0D-B934-D4302F5E6324}" type="presParOf" srcId="{5FFBB3B9-B8C5-4BDB-9C0B-61D6446FA9CC}" destId="{3F640A2E-D232-4FA6-82F7-A2AE4716B43F}" srcOrd="0" destOrd="0" presId="urn:microsoft.com/office/officeart/2005/8/layout/vList5"/>
    <dgm:cxn modelId="{2EE5874C-C3D9-4A0B-BB75-0D399FA87AAB}" type="presParOf" srcId="{0F15F365-C83F-47FE-9DF1-B88E4448991B}" destId="{F4E95A0D-EF2A-4CB3-92E8-987979CF0463}" srcOrd="7" destOrd="0" presId="urn:microsoft.com/office/officeart/2005/8/layout/vList5"/>
    <dgm:cxn modelId="{BC5E783F-AA43-4FF1-A4DE-840BC14264B2}" type="presParOf" srcId="{0F15F365-C83F-47FE-9DF1-B88E4448991B}" destId="{49C30C41-7850-4945-830C-82757A540E2B}" srcOrd="8" destOrd="0" presId="urn:microsoft.com/office/officeart/2005/8/layout/vList5"/>
    <dgm:cxn modelId="{77435768-4492-4768-AFFA-048D5585A195}" type="presParOf" srcId="{49C30C41-7850-4945-830C-82757A540E2B}" destId="{345688EC-8F7C-4D84-BBB3-B7F0C0F03CB2}" srcOrd="0" destOrd="0" presId="urn:microsoft.com/office/officeart/2005/8/layout/vList5"/>
    <dgm:cxn modelId="{93E11EB9-4F5E-458E-837A-CAFC732141F7}" type="presParOf" srcId="{0F15F365-C83F-47FE-9DF1-B88E4448991B}" destId="{E6EC4315-F910-47B1-87B3-1823957C4EB7}" srcOrd="9" destOrd="0" presId="urn:microsoft.com/office/officeart/2005/8/layout/vList5"/>
    <dgm:cxn modelId="{FE2B9AF6-0880-4278-B210-F7144EB96DC9}" type="presParOf" srcId="{0F15F365-C83F-47FE-9DF1-B88E4448991B}" destId="{08F618EE-C86F-4961-8F4A-4674D3939733}" srcOrd="10" destOrd="0" presId="urn:microsoft.com/office/officeart/2005/8/layout/vList5"/>
    <dgm:cxn modelId="{557DAB3B-9FA1-4DE6-A13E-37CB2912620C}" type="presParOf" srcId="{08F618EE-C86F-4961-8F4A-4674D3939733}" destId="{C7D81870-9CF9-4034-825F-AF491D90727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B50BB47F-F761-4200-8CAF-CF986B130309}" type="datetimeFigureOut">
              <a:rPr lang="en-US" smtClean="0"/>
              <a:pPr/>
              <a:t>8/22/2017</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4672A6CF-9D1E-44F0-859F-7346AF134D34}" type="slidenum">
              <a:rPr lang="en-US" smtClean="0"/>
              <a:pPr/>
              <a:t>‹#›</a:t>
            </a:fld>
            <a:endParaRPr lang="en-US"/>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C2514D45-3493-475E-99AA-ECDE9FC98B20}" type="datetimeFigureOut">
              <a:rPr lang="en-US" smtClean="0"/>
              <a:pPr/>
              <a:t>8/22/2017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16A91C07-1A91-4821-A0DD-FA9F63EC26B9}" type="slidenum">
              <a:rPr lang="en-US" smtClean="0"/>
              <a:pPr/>
              <a:t>‹#›</a:t>
            </a:fld>
            <a:endParaRPr lang="en-US"/>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a:t>
            </a:fld>
            <a:endParaRPr lang="en-US"/>
          </a:p>
        </p:txBody>
      </p:sp>
    </p:spTree>
    <p:extLst>
      <p:ext uri="{BB962C8B-B14F-4D97-AF65-F5344CB8AC3E}">
        <p14:creationId xmlns:p14="http://schemas.microsoft.com/office/powerpoint/2010/main" val="4159181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14</a:t>
            </a:fld>
            <a:endParaRPr lang="en-US"/>
          </a:p>
        </p:txBody>
      </p:sp>
    </p:spTree>
    <p:extLst>
      <p:ext uri="{BB962C8B-B14F-4D97-AF65-F5344CB8AC3E}">
        <p14:creationId xmlns:p14="http://schemas.microsoft.com/office/powerpoint/2010/main" val="14771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90C226"/>
                </a:solidFill>
                <a:latin typeface="Trebuchet MS" panose="020B0603020202020204"/>
                <a:ea typeface="+mj-ea"/>
                <a:cs typeface="+mj-cs"/>
              </a:rPr>
              <a:t/>
            </a:r>
            <a:br>
              <a:rPr lang="en-US" dirty="0">
                <a:solidFill>
                  <a:srgbClr val="90C226"/>
                </a:solidFill>
                <a:latin typeface="Trebuchet MS" panose="020B0603020202020204"/>
                <a:ea typeface="+mj-ea"/>
                <a:cs typeface="+mj-cs"/>
              </a:rPr>
            </a:b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26</a:t>
            </a:fld>
            <a:endParaRPr lang="en-US"/>
          </a:p>
        </p:txBody>
      </p:sp>
    </p:spTree>
    <p:extLst>
      <p:ext uri="{BB962C8B-B14F-4D97-AF65-F5344CB8AC3E}">
        <p14:creationId xmlns:p14="http://schemas.microsoft.com/office/powerpoint/2010/main" val="2993077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31</a:t>
            </a:fld>
            <a:endParaRPr lang="en-US"/>
          </a:p>
        </p:txBody>
      </p:sp>
    </p:spTree>
    <p:extLst>
      <p:ext uri="{BB962C8B-B14F-4D97-AF65-F5344CB8AC3E}">
        <p14:creationId xmlns:p14="http://schemas.microsoft.com/office/powerpoint/2010/main" val="3392256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32</a:t>
            </a:fld>
            <a:endParaRPr lang="en-US"/>
          </a:p>
        </p:txBody>
      </p:sp>
    </p:spTree>
    <p:extLst>
      <p:ext uri="{BB962C8B-B14F-4D97-AF65-F5344CB8AC3E}">
        <p14:creationId xmlns:p14="http://schemas.microsoft.com/office/powerpoint/2010/main" val="330300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36</a:t>
            </a:fld>
            <a:endParaRPr lang="en-US"/>
          </a:p>
        </p:txBody>
      </p:sp>
    </p:spTree>
    <p:extLst>
      <p:ext uri="{BB962C8B-B14F-4D97-AF65-F5344CB8AC3E}">
        <p14:creationId xmlns:p14="http://schemas.microsoft.com/office/powerpoint/2010/main" val="4003565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37</a:t>
            </a:fld>
            <a:endParaRPr lang="en-US"/>
          </a:p>
        </p:txBody>
      </p:sp>
    </p:spTree>
    <p:extLst>
      <p:ext uri="{BB962C8B-B14F-4D97-AF65-F5344CB8AC3E}">
        <p14:creationId xmlns:p14="http://schemas.microsoft.com/office/powerpoint/2010/main" val="242552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a:t>
            </a:fld>
            <a:endParaRPr lang="en-US"/>
          </a:p>
        </p:txBody>
      </p:sp>
    </p:spTree>
    <p:extLst>
      <p:ext uri="{BB962C8B-B14F-4D97-AF65-F5344CB8AC3E}">
        <p14:creationId xmlns:p14="http://schemas.microsoft.com/office/powerpoint/2010/main" val="142283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a:t>
            </a:fld>
            <a:endParaRPr lang="en-US"/>
          </a:p>
        </p:txBody>
      </p:sp>
    </p:spTree>
    <p:extLst>
      <p:ext uri="{BB962C8B-B14F-4D97-AF65-F5344CB8AC3E}">
        <p14:creationId xmlns:p14="http://schemas.microsoft.com/office/powerpoint/2010/main" val="109474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A91C07-1A91-4821-A0DD-FA9F63EC26B9}" type="slidenum">
              <a:rPr lang="en-US" smtClean="0"/>
              <a:pPr/>
              <a:t>7</a:t>
            </a:fld>
            <a:endParaRPr lang="en-US"/>
          </a:p>
        </p:txBody>
      </p:sp>
    </p:spTree>
    <p:extLst>
      <p:ext uri="{BB962C8B-B14F-4D97-AF65-F5344CB8AC3E}">
        <p14:creationId xmlns:p14="http://schemas.microsoft.com/office/powerpoint/2010/main" val="414746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8</a:t>
            </a:fld>
            <a:endParaRPr lang="en-US"/>
          </a:p>
        </p:txBody>
      </p:sp>
    </p:spTree>
    <p:extLst>
      <p:ext uri="{BB962C8B-B14F-4D97-AF65-F5344CB8AC3E}">
        <p14:creationId xmlns:p14="http://schemas.microsoft.com/office/powerpoint/2010/main" val="344868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a:p>
        </p:txBody>
      </p:sp>
    </p:spTree>
    <p:extLst>
      <p:ext uri="{BB962C8B-B14F-4D97-AF65-F5344CB8AC3E}">
        <p14:creationId xmlns:p14="http://schemas.microsoft.com/office/powerpoint/2010/main" val="275792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11</a:t>
            </a:fld>
            <a:endParaRPr lang="en-US"/>
          </a:p>
        </p:txBody>
      </p:sp>
    </p:spTree>
    <p:extLst>
      <p:ext uri="{BB962C8B-B14F-4D97-AF65-F5344CB8AC3E}">
        <p14:creationId xmlns:p14="http://schemas.microsoft.com/office/powerpoint/2010/main" val="337368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12</a:t>
            </a:fld>
            <a:endParaRPr lang="en-US"/>
          </a:p>
        </p:txBody>
      </p:sp>
    </p:spTree>
    <p:extLst>
      <p:ext uri="{BB962C8B-B14F-4D97-AF65-F5344CB8AC3E}">
        <p14:creationId xmlns:p14="http://schemas.microsoft.com/office/powerpoint/2010/main" val="270269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spcBef>
                <a:spcPct val="30000"/>
              </a:spcBef>
              <a:spcAft>
                <a:spcPct val="0"/>
              </a:spcAft>
              <a:buSzPct val="100000"/>
            </a:pP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a:p>
        </p:txBody>
      </p:sp>
    </p:spTree>
    <p:extLst>
      <p:ext uri="{BB962C8B-B14F-4D97-AF65-F5344CB8AC3E}">
        <p14:creationId xmlns:p14="http://schemas.microsoft.com/office/powerpoint/2010/main" val="591313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2A8AF3-7300-4E75-BDC6-A1AE50C56183}" type="datetime1">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634E6-76EB-429F-BDF9-80FCCA2FFE77}" type="datetime1">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E8563-7FE2-443B-A2AB-DE573E278E8B}" type="datetime1">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220B8-09E2-475F-B2E5-391743D73201}" type="datetime1">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68281F-BC50-4F23-A1E0-7C093C5B9917}" type="datetime1">
              <a:rPr lang="en-US" smtClean="0"/>
              <a:t>8/22/2017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1578FA-FEFF-4582-AEAC-D0A62B8D6F2F}" type="datetime1">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35859F-7481-4283-ABD8-9E0A928ADFD7}" type="datetime1">
              <a:rPr lang="en-US" smtClean="0"/>
              <a:t>8/22/2017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830324A-D527-4201-AC28-22ECAEDBB098}" type="datetime1">
              <a:rPr lang="en-US" smtClean="0"/>
              <a:t>8/22/2017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A7B9F3-B5FB-41AF-9127-357AD14F5EA7}" type="datetime1">
              <a:rPr lang="en-US" smtClean="0"/>
              <a:t>8/22/2017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B10831-141E-4D1B-919B-EC3B35458355}" type="datetime1">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58F99-826E-4D8E-ADB8-D6A737A1D0AD}" type="datetime1">
              <a:rPr lang="en-US" smtClean="0"/>
              <a:t>8/22/2017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36330-CCD3-45AA-BB11-D539863356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16BB1-3FC4-4619-8110-0F1EB26E7E42}" type="datetime1">
              <a:rPr lang="en-US" smtClean="0"/>
              <a:t>8/22/2017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36330-CCD3-45AA-BB11-D539863356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mailto:Gerhard.Sasha@epa.gov" TargetMode="External"/><Relationship Id="rId2" Type="http://schemas.openxmlformats.org/officeDocument/2006/relationships/hyperlink" Target="mailto:Shuster.Kenneth@epa.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2743200"/>
          </a:xfrm>
        </p:spPr>
        <p:txBody>
          <a:bodyPr>
            <a:normAutofit fontScale="90000"/>
          </a:bodyPr>
          <a:lstStyle/>
          <a:p>
            <a:r>
              <a:rPr lang="en-US" sz="4900" b="1" dirty="0"/>
              <a:t>National Academies of Sciences, Engineering, and Medicine</a:t>
            </a:r>
            <a:r>
              <a:rPr lang="en-US" dirty="0"/>
              <a:t/>
            </a:r>
            <a:br>
              <a:rPr lang="en-US" dirty="0"/>
            </a:br>
            <a:r>
              <a:rPr lang="en-US" dirty="0"/>
              <a:t/>
            </a:r>
            <a:br>
              <a:rPr lang="en-US" dirty="0"/>
            </a:br>
            <a:r>
              <a:rPr lang="en-US" sz="4000" b="1" dirty="0"/>
              <a:t>“Alternatives for the Demilitarization of Conventional Munitions” </a:t>
            </a:r>
            <a:r>
              <a:rPr lang="en-US" b="1" dirty="0"/>
              <a:t/>
            </a:r>
            <a:br>
              <a:rPr lang="en-US" b="1" dirty="0"/>
            </a:br>
            <a:endParaRPr lang="en-US" b="1" dirty="0"/>
          </a:p>
        </p:txBody>
      </p:sp>
      <p:sp>
        <p:nvSpPr>
          <p:cNvPr id="3" name="Subtitle 2"/>
          <p:cNvSpPr>
            <a:spLocks noGrp="1"/>
          </p:cNvSpPr>
          <p:nvPr>
            <p:ph type="subTitle" idx="1"/>
          </p:nvPr>
        </p:nvSpPr>
        <p:spPr>
          <a:xfrm>
            <a:off x="304800" y="4572000"/>
            <a:ext cx="8610600" cy="1752600"/>
          </a:xfrm>
        </p:spPr>
        <p:txBody>
          <a:bodyPr>
            <a:normAutofit/>
          </a:bodyPr>
          <a:lstStyle/>
          <a:p>
            <a:r>
              <a:rPr lang="en-US" b="1" dirty="0">
                <a:solidFill>
                  <a:schemeClr val="tx1"/>
                </a:solidFill>
              </a:rPr>
              <a:t>Ken Shuster – August  22, 2017</a:t>
            </a:r>
          </a:p>
          <a:p>
            <a:r>
              <a:rPr lang="en-US" b="1" dirty="0">
                <a:solidFill>
                  <a:schemeClr val="tx1"/>
                </a:solidFill>
              </a:rPr>
              <a:t>U.S. Environmental Protection Agency</a:t>
            </a:r>
          </a:p>
          <a:p>
            <a:r>
              <a:rPr lang="en-US" b="1" dirty="0">
                <a:solidFill>
                  <a:schemeClr val="tx1"/>
                </a:solidFill>
              </a:rPr>
              <a:t>Office of Resource Conservation and Recovery</a:t>
            </a:r>
          </a:p>
          <a:p>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a:t>
            </a:fld>
            <a:endParaRPr lang="en-US"/>
          </a:p>
        </p:txBody>
      </p:sp>
    </p:spTree>
    <p:extLst>
      <p:ext uri="{BB962C8B-B14F-4D97-AF65-F5344CB8AC3E}">
        <p14:creationId xmlns:p14="http://schemas.microsoft.com/office/powerpoint/2010/main" val="3240949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199" y="198532"/>
            <a:ext cx="9220200" cy="6657409"/>
          </a:xfrm>
          <a:prstGeom prst="rect">
            <a:avLst/>
          </a:prstGeom>
        </p:spPr>
      </p:pic>
      <p:sp>
        <p:nvSpPr>
          <p:cNvPr id="3" name="TextBox 2"/>
          <p:cNvSpPr txBox="1"/>
          <p:nvPr/>
        </p:nvSpPr>
        <p:spPr>
          <a:xfrm>
            <a:off x="2743200" y="762000"/>
            <a:ext cx="4648200" cy="1446550"/>
          </a:xfrm>
          <a:prstGeom prst="rect">
            <a:avLst/>
          </a:prstGeom>
          <a:solidFill>
            <a:schemeClr val="accent1">
              <a:lumMod val="75000"/>
            </a:schemeClr>
          </a:solidFill>
        </p:spPr>
        <p:txBody>
          <a:bodyPr wrap="square" rtlCol="0">
            <a:spAutoFit/>
          </a:bodyPr>
          <a:lstStyle/>
          <a:p>
            <a:r>
              <a:rPr lang="en-US" sz="4400" dirty="0">
                <a:solidFill>
                  <a:schemeClr val="bg1"/>
                </a:solidFill>
              </a:rPr>
              <a:t>State Aggregate of OB/OD Facilities</a:t>
            </a:r>
          </a:p>
        </p:txBody>
      </p:sp>
      <p:sp>
        <p:nvSpPr>
          <p:cNvPr id="4" name="Slide Number Placeholder 3"/>
          <p:cNvSpPr>
            <a:spLocks noGrp="1"/>
          </p:cNvSpPr>
          <p:nvPr>
            <p:ph type="sldNum" sz="quarter" idx="12"/>
          </p:nvPr>
        </p:nvSpPr>
        <p:spPr/>
        <p:txBody>
          <a:bodyPr/>
          <a:lstStyle/>
          <a:p>
            <a:fld id="{29C36330-CCD3-45AA-BB11-D53986335625}" type="slidenum">
              <a:rPr lang="en-US" smtClean="0"/>
              <a:pPr/>
              <a:t>10</a:t>
            </a:fld>
            <a:endParaRPr lang="en-US"/>
          </a:p>
        </p:txBody>
      </p:sp>
    </p:spTree>
    <p:extLst>
      <p:ext uri="{BB962C8B-B14F-4D97-AF65-F5344CB8AC3E}">
        <p14:creationId xmlns:p14="http://schemas.microsoft.com/office/powerpoint/2010/main" val="199094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2" y="-76200"/>
            <a:ext cx="6477000" cy="1143000"/>
          </a:xfrm>
        </p:spPr>
        <p:txBody>
          <a:bodyPr>
            <a:normAutofit/>
          </a:bodyPr>
          <a:lstStyle/>
          <a:p>
            <a:pPr algn="l"/>
            <a:r>
              <a:rPr lang="en-US" sz="3200" dirty="0">
                <a:solidFill>
                  <a:schemeClr val="bg1"/>
                </a:solidFill>
              </a:rPr>
              <a:t>What is a Resource Conservation and Recovery Act (RCRA) Permit?</a:t>
            </a:r>
          </a:p>
        </p:txBody>
      </p:sp>
      <p:sp>
        <p:nvSpPr>
          <p:cNvPr id="3" name="Content Placeholder 2"/>
          <p:cNvSpPr>
            <a:spLocks noGrp="1"/>
          </p:cNvSpPr>
          <p:nvPr>
            <p:ph idx="1"/>
          </p:nvPr>
        </p:nvSpPr>
        <p:spPr>
          <a:xfrm>
            <a:off x="457200" y="1600200"/>
            <a:ext cx="7315200" cy="4800600"/>
          </a:xfrm>
        </p:spPr>
        <p:txBody>
          <a:bodyPr>
            <a:normAutofit fontScale="85000" lnSpcReduction="20000"/>
          </a:bodyPr>
          <a:lstStyle/>
          <a:p>
            <a:pPr lvl="0" defTabSz="871538" eaLnBrk="0" fontAlgn="base" hangingPunct="0">
              <a:lnSpc>
                <a:spcPct val="120000"/>
              </a:lnSpc>
              <a:spcBef>
                <a:spcPct val="100000"/>
              </a:spcBef>
              <a:spcAft>
                <a:spcPct val="0"/>
              </a:spcAft>
            </a:pPr>
            <a:r>
              <a:rPr lang="en-US" altLang="en-US" sz="2400" dirty="0">
                <a:latin typeface="Arial"/>
              </a:rPr>
              <a:t>RCRA Permits are built from a standard foundation of RCRA regulatory requirements, then customized per facility.</a:t>
            </a:r>
          </a:p>
          <a:p>
            <a:pPr marL="885825" lvl="1" indent="-342900" defTabSz="871538" eaLnBrk="0" fontAlgn="base" hangingPunct="0">
              <a:lnSpc>
                <a:spcPct val="120000"/>
              </a:lnSpc>
              <a:spcBef>
                <a:spcPct val="40000"/>
              </a:spcBef>
              <a:spcAft>
                <a:spcPct val="0"/>
              </a:spcAft>
              <a:buFont typeface="Wingdings" panose="05000000000000000000" pitchFamily="2" charset="2"/>
              <a:buChar char="Ø"/>
            </a:pPr>
            <a:r>
              <a:rPr lang="en-US" altLang="en-US" sz="2000" dirty="0">
                <a:latin typeface="Arial"/>
              </a:rPr>
              <a:t>The foundation requirements are 40 CFR Parts 260 to 270.</a:t>
            </a:r>
          </a:p>
          <a:p>
            <a:pPr marL="885825" lvl="1" indent="-342900" defTabSz="871538" eaLnBrk="0" fontAlgn="base" hangingPunct="0">
              <a:lnSpc>
                <a:spcPct val="120000"/>
              </a:lnSpc>
              <a:spcBef>
                <a:spcPct val="40000"/>
              </a:spcBef>
              <a:spcAft>
                <a:spcPct val="0"/>
              </a:spcAft>
              <a:buFont typeface="Wingdings" panose="05000000000000000000" pitchFamily="2" charset="2"/>
              <a:buChar char="Ø"/>
            </a:pPr>
            <a:r>
              <a:rPr lang="en-US" altLang="en-US" sz="2000" dirty="0">
                <a:latin typeface="Arial"/>
              </a:rPr>
              <a:t>Authorizing/empowering the state equivalent requirements, 40 CFR Part 271. </a:t>
            </a:r>
          </a:p>
          <a:p>
            <a:pPr marL="885825" lvl="1" indent="-342900" defTabSz="871538" eaLnBrk="0" fontAlgn="base" hangingPunct="0">
              <a:lnSpc>
                <a:spcPct val="120000"/>
              </a:lnSpc>
              <a:spcBef>
                <a:spcPct val="40000"/>
              </a:spcBef>
              <a:spcAft>
                <a:spcPct val="0"/>
              </a:spcAft>
              <a:buFont typeface="Wingdings" panose="05000000000000000000" pitchFamily="2" charset="2"/>
              <a:buChar char="Ø"/>
            </a:pPr>
            <a:r>
              <a:rPr lang="en-US" altLang="en-US" sz="2000" dirty="0">
                <a:latin typeface="Arial"/>
              </a:rPr>
              <a:t>States can become authorized to implement the RCRA program and thus states typically issue RCRA permits.</a:t>
            </a:r>
          </a:p>
          <a:p>
            <a:pPr lvl="0" defTabSz="871538" eaLnBrk="0" fontAlgn="base" hangingPunct="0">
              <a:lnSpc>
                <a:spcPct val="120000"/>
              </a:lnSpc>
              <a:spcBef>
                <a:spcPct val="100000"/>
              </a:spcBef>
              <a:spcAft>
                <a:spcPct val="0"/>
              </a:spcAft>
            </a:pPr>
            <a:r>
              <a:rPr lang="en-US" altLang="en-US" sz="2400" dirty="0">
                <a:latin typeface="Arial"/>
              </a:rPr>
              <a:t>The Permit Writer must ensure that:</a:t>
            </a:r>
          </a:p>
          <a:p>
            <a:pPr marL="885825" lvl="1" indent="-342900" defTabSz="871538" eaLnBrk="0" fontAlgn="base" hangingPunct="0">
              <a:lnSpc>
                <a:spcPct val="120000"/>
              </a:lnSpc>
              <a:spcBef>
                <a:spcPct val="40000"/>
              </a:spcBef>
              <a:spcAft>
                <a:spcPct val="0"/>
              </a:spcAft>
              <a:buFont typeface="Wingdings" panose="05000000000000000000" pitchFamily="2" charset="2"/>
              <a:buChar char="Ø"/>
            </a:pPr>
            <a:r>
              <a:rPr lang="en-US" altLang="en-US" sz="2000" dirty="0">
                <a:latin typeface="Arial"/>
              </a:rPr>
              <a:t>A permit is consistent with the regulatory requirements.</a:t>
            </a:r>
          </a:p>
          <a:p>
            <a:pPr marL="885825" lvl="1" indent="-342900" defTabSz="871538" eaLnBrk="0" fontAlgn="base" hangingPunct="0">
              <a:lnSpc>
                <a:spcPct val="120000"/>
              </a:lnSpc>
              <a:spcBef>
                <a:spcPct val="40000"/>
              </a:spcBef>
              <a:spcAft>
                <a:spcPct val="0"/>
              </a:spcAft>
              <a:buFont typeface="Wingdings" panose="05000000000000000000" pitchFamily="2" charset="2"/>
              <a:buChar char="Ø"/>
            </a:pPr>
            <a:r>
              <a:rPr lang="en-US" altLang="en-US" sz="2000" dirty="0">
                <a:latin typeface="Arial"/>
              </a:rPr>
              <a:t>A permit identifies what is regulated, approves the facilities’ chosen or modified regulatory controls (e.g., design, monitoring),  and speaks to how regulatory compliance will be measured. </a:t>
            </a:r>
          </a:p>
          <a:p>
            <a:pPr marL="885825" lvl="1" indent="-342900" defTabSz="871538" eaLnBrk="0" fontAlgn="base" hangingPunct="0">
              <a:lnSpc>
                <a:spcPct val="120000"/>
              </a:lnSpc>
              <a:spcBef>
                <a:spcPct val="40000"/>
              </a:spcBef>
              <a:spcAft>
                <a:spcPct val="0"/>
              </a:spcAft>
              <a:buFont typeface="Wingdings" panose="05000000000000000000" pitchFamily="2" charset="2"/>
              <a:buChar char="Ø"/>
            </a:pPr>
            <a:r>
              <a:rPr lang="en-US" altLang="en-US" sz="2000" dirty="0">
                <a:latin typeface="Arial"/>
              </a:rPr>
              <a:t>A permit is not issued if the application or results of inspection demonstrate noncompliance or has conflicting information.</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651527">
            <a:off x="7359901" y="3060690"/>
            <a:ext cx="1604984" cy="1604984"/>
          </a:xfrm>
          <a:prstGeom prst="rect">
            <a:avLst/>
          </a:prstGeom>
        </p:spPr>
      </p:pic>
      <p:sp>
        <p:nvSpPr>
          <p:cNvPr id="5" name="Slide Number Placeholder 4"/>
          <p:cNvSpPr>
            <a:spLocks noGrp="1"/>
          </p:cNvSpPr>
          <p:nvPr>
            <p:ph type="sldNum" sz="quarter" idx="12"/>
          </p:nvPr>
        </p:nvSpPr>
        <p:spPr/>
        <p:txBody>
          <a:bodyPr/>
          <a:lstStyle/>
          <a:p>
            <a:fld id="{29C36330-CCD3-45AA-BB11-D53986335625}" type="slidenum">
              <a:rPr lang="en-US" smtClean="0"/>
              <a:pPr/>
              <a:t>11</a:t>
            </a:fld>
            <a:endParaRPr lang="en-US"/>
          </a:p>
        </p:txBody>
      </p:sp>
    </p:spTree>
    <p:extLst>
      <p:ext uri="{BB962C8B-B14F-4D97-AF65-F5344CB8AC3E}">
        <p14:creationId xmlns:p14="http://schemas.microsoft.com/office/powerpoint/2010/main" val="95223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5867400" cy="1143000"/>
          </a:xfrm>
        </p:spPr>
        <p:txBody>
          <a:bodyPr/>
          <a:lstStyle/>
          <a:p>
            <a:r>
              <a:rPr lang="en-US" dirty="0">
                <a:solidFill>
                  <a:schemeClr val="bg1"/>
                </a:solidFill>
              </a:rPr>
              <a:t>What is a RCRA Permit?</a:t>
            </a:r>
          </a:p>
        </p:txBody>
      </p:sp>
      <p:sp>
        <p:nvSpPr>
          <p:cNvPr id="3" name="Content Placeholder 2"/>
          <p:cNvSpPr>
            <a:spLocks noGrp="1"/>
          </p:cNvSpPr>
          <p:nvPr>
            <p:ph idx="1"/>
          </p:nvPr>
        </p:nvSpPr>
        <p:spPr>
          <a:xfrm>
            <a:off x="457200" y="1219199"/>
            <a:ext cx="8229600" cy="5410201"/>
          </a:xfrm>
        </p:spPr>
        <p:txBody>
          <a:bodyPr>
            <a:noAutofit/>
          </a:bodyPr>
          <a:lstStyle/>
          <a:p>
            <a:pPr lvl="0" defTabSz="871538" eaLnBrk="0" fontAlgn="base" hangingPunct="0">
              <a:spcBef>
                <a:spcPct val="100000"/>
              </a:spcBef>
              <a:spcAft>
                <a:spcPct val="0"/>
              </a:spcAft>
            </a:pPr>
            <a:r>
              <a:rPr lang="en-US" altLang="en-US" sz="1800" dirty="0">
                <a:solidFill>
                  <a:srgbClr val="000000"/>
                </a:solidFill>
                <a:latin typeface="Arial"/>
              </a:rPr>
              <a:t>The Permit establishes a detailed specification of parameters established to measure compliance (e.g., the remedy to be constructed, groundwater cleanup standard to be met).</a:t>
            </a:r>
          </a:p>
          <a:p>
            <a:pPr lvl="0" defTabSz="871538" eaLnBrk="0" fontAlgn="base" hangingPunct="0">
              <a:spcBef>
                <a:spcPct val="100000"/>
              </a:spcBef>
              <a:spcAft>
                <a:spcPct val="0"/>
              </a:spcAft>
            </a:pPr>
            <a:r>
              <a:rPr lang="en-US" altLang="en-US" sz="1800" dirty="0">
                <a:solidFill>
                  <a:srgbClr val="000000"/>
                </a:solidFill>
                <a:latin typeface="Arial"/>
              </a:rPr>
              <a:t>The Permit includes Schedules of Compliance to complete specified documentation to be submitted, construction, investigations, and other remedy decisions or work.</a:t>
            </a:r>
          </a:p>
          <a:p>
            <a:pPr lvl="0" defTabSz="871538" eaLnBrk="0" fontAlgn="base" hangingPunct="0">
              <a:spcBef>
                <a:spcPct val="100000"/>
              </a:spcBef>
              <a:spcAft>
                <a:spcPct val="0"/>
              </a:spcAft>
            </a:pPr>
            <a:r>
              <a:rPr lang="en-US" altLang="en-US" sz="1800" dirty="0">
                <a:solidFill>
                  <a:srgbClr val="000000"/>
                </a:solidFill>
                <a:latin typeface="Arial"/>
              </a:rPr>
              <a:t>The Permit may also impose unique “</a:t>
            </a:r>
            <a:r>
              <a:rPr lang="en-US" altLang="en-US" sz="1800" dirty="0">
                <a:solidFill>
                  <a:srgbClr val="AAAAFF">
                    <a:lumMod val="50000"/>
                  </a:srgbClr>
                </a:solidFill>
                <a:latin typeface="Arial"/>
              </a:rPr>
              <a:t>Omnibus Authority</a:t>
            </a:r>
            <a:r>
              <a:rPr lang="en-US" altLang="en-US" sz="1800" dirty="0">
                <a:solidFill>
                  <a:srgbClr val="000000"/>
                </a:solidFill>
                <a:latin typeface="Arial"/>
              </a:rPr>
              <a:t>” conditions.</a:t>
            </a:r>
            <a:endParaRPr lang="en-US" altLang="en-US" sz="1800" dirty="0"/>
          </a:p>
          <a:p>
            <a:pPr lvl="0" defTabSz="871538" eaLnBrk="0" fontAlgn="base" hangingPunct="0">
              <a:spcBef>
                <a:spcPct val="100000"/>
              </a:spcBef>
              <a:spcAft>
                <a:spcPct val="0"/>
              </a:spcAft>
            </a:pPr>
            <a:r>
              <a:rPr lang="en-US" sz="1800" dirty="0">
                <a:latin typeface="Arial" panose="020B0604020202020204" pitchFamily="34" charset="0"/>
                <a:cs typeface="Arial" panose="020B0604020202020204" pitchFamily="34" charset="0"/>
              </a:rPr>
              <a:t>Section 3005(c)(3) of RCRA, referred to as the “Omnibus Authority,” requires that each RCRA permit contain terms and conditions as the Administrator or State Director determines necessary to protect human health and the environment. This provision, codified at 40 CFR 270.32(b)(2), and its associated information requirement at 40 CFR 270.10(k), gives permit writers the authority to impose permit conditions in addition to applicable permit standards found in 40 CFR 264, if needed for the permit to be protective.</a:t>
            </a:r>
            <a:endParaRPr lang="en-US" altLang="en-US" sz="18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9C36330-CCD3-45AA-BB11-D53986335625}" type="slidenum">
              <a:rPr lang="en-US" smtClean="0"/>
              <a:pPr/>
              <a:t>12</a:t>
            </a:fld>
            <a:endParaRPr lang="en-US"/>
          </a:p>
        </p:txBody>
      </p:sp>
    </p:spTree>
    <p:extLst>
      <p:ext uri="{BB962C8B-B14F-4D97-AF65-F5344CB8AC3E}">
        <p14:creationId xmlns:p14="http://schemas.microsoft.com/office/powerpoint/2010/main" val="299508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143000"/>
          </a:xfrm>
        </p:spPr>
        <p:txBody>
          <a:bodyPr>
            <a:normAutofit/>
          </a:bodyPr>
          <a:lstStyle/>
          <a:p>
            <a:r>
              <a:rPr lang="en-US" sz="3600" dirty="0">
                <a:solidFill>
                  <a:schemeClr val="bg1"/>
                </a:solidFill>
              </a:rPr>
              <a:t>Who Needs a RCRA Permit?</a:t>
            </a:r>
          </a:p>
        </p:txBody>
      </p:sp>
      <p:sp>
        <p:nvSpPr>
          <p:cNvPr id="3" name="Content Placeholder 2"/>
          <p:cNvSpPr>
            <a:spLocks noGrp="1"/>
          </p:cNvSpPr>
          <p:nvPr>
            <p:ph idx="1"/>
          </p:nvPr>
        </p:nvSpPr>
        <p:spPr/>
        <p:txBody>
          <a:bodyPr/>
          <a:lstStyle/>
          <a:p>
            <a:pPr lvl="0" defTabSz="871538" eaLnBrk="0" fontAlgn="base" hangingPunct="0">
              <a:spcBef>
                <a:spcPct val="100000"/>
              </a:spcBef>
              <a:spcAft>
                <a:spcPct val="0"/>
              </a:spcAft>
            </a:pPr>
            <a:r>
              <a:rPr lang="en-US" altLang="en-US" sz="1800" dirty="0">
                <a:solidFill>
                  <a:srgbClr val="000000"/>
                </a:solidFill>
                <a:latin typeface="Arial"/>
              </a:rPr>
              <a:t>RCRA requires a permit for the treatment, storage, and disposal of any hazardous waste identified or listed in 40 CFR Part 261.</a:t>
            </a:r>
          </a:p>
          <a:p>
            <a:pPr lvl="0" defTabSz="871538" eaLnBrk="0" fontAlgn="base" hangingPunct="0">
              <a:spcBef>
                <a:spcPct val="100000"/>
              </a:spcBef>
              <a:spcAft>
                <a:spcPct val="0"/>
              </a:spcAft>
            </a:pPr>
            <a:r>
              <a:rPr lang="en-US" altLang="en-US" sz="1800" dirty="0">
                <a:solidFill>
                  <a:srgbClr val="000000"/>
                </a:solidFill>
                <a:latin typeface="Arial"/>
              </a:rPr>
              <a:t>Owners or operators of facilities that treat, store, or dispose of hazardous waste must obtain an operating permit under Subtitle C of RCRA.</a:t>
            </a:r>
          </a:p>
          <a:p>
            <a:pPr lvl="0" defTabSz="871538" eaLnBrk="0" fontAlgn="base" hangingPunct="0">
              <a:spcBef>
                <a:spcPct val="100000"/>
              </a:spcBef>
              <a:spcAft>
                <a:spcPct val="0"/>
              </a:spcAft>
            </a:pPr>
            <a:r>
              <a:rPr lang="en-US" altLang="en-US" sz="1800" dirty="0">
                <a:solidFill>
                  <a:srgbClr val="000000"/>
                </a:solidFill>
                <a:latin typeface="Arial"/>
              </a:rPr>
              <a:t>Treatment, storage, or disposal facilities (TSDFs) in existence on or before</a:t>
            </a:r>
            <a:r>
              <a:rPr lang="en-US" altLang="en-US" sz="1800" dirty="0">
                <a:solidFill>
                  <a:srgbClr val="FF0000"/>
                </a:solidFill>
                <a:latin typeface="Arial"/>
              </a:rPr>
              <a:t> </a:t>
            </a:r>
            <a:r>
              <a:rPr lang="en-US" altLang="en-US" sz="1800" dirty="0">
                <a:solidFill>
                  <a:srgbClr val="000000"/>
                </a:solidFill>
                <a:latin typeface="Arial"/>
              </a:rPr>
              <a:t>November 19, 1980, </a:t>
            </a:r>
            <a:r>
              <a:rPr lang="en-US" altLang="en-US" sz="1800" dirty="0">
                <a:solidFill>
                  <a:srgbClr val="FF0000"/>
                </a:solidFill>
                <a:latin typeface="Arial"/>
              </a:rPr>
              <a:t>operate under interim status </a:t>
            </a:r>
            <a:r>
              <a:rPr lang="en-US" altLang="en-US" sz="1800" dirty="0">
                <a:solidFill>
                  <a:srgbClr val="000000"/>
                </a:solidFill>
                <a:latin typeface="Arial"/>
              </a:rPr>
              <a:t>until a final permit decision is made.</a:t>
            </a:r>
          </a:p>
          <a:p>
            <a:pPr lvl="0" defTabSz="871538" eaLnBrk="0" fontAlgn="base" hangingPunct="0">
              <a:spcBef>
                <a:spcPct val="100000"/>
              </a:spcBef>
              <a:spcAft>
                <a:spcPct val="0"/>
              </a:spcAft>
            </a:pPr>
            <a:r>
              <a:rPr lang="en-US" altLang="en-US" sz="1800" dirty="0">
                <a:solidFill>
                  <a:srgbClr val="000000"/>
                </a:solidFill>
                <a:latin typeface="Arial"/>
              </a:rPr>
              <a:t>New TSDFs (i.e., those that were not in operation on or                         before November 19, 1980) are ineligible for interim                             status and must receive a RCRA permit before                               construction can commence.</a:t>
            </a:r>
          </a:p>
          <a:p>
            <a:endParaRPr lang="en-US" dirty="0"/>
          </a:p>
        </p:txBody>
      </p:sp>
      <p:graphicFrame>
        <p:nvGraphicFramePr>
          <p:cNvPr id="4" name="Object 9"/>
          <p:cNvGraphicFramePr>
            <a:graphicFrameLocks noChangeAspect="1"/>
          </p:cNvGraphicFramePr>
          <p:nvPr>
            <p:extLst>
              <p:ext uri="{D42A27DB-BD31-4B8C-83A1-F6EECF244321}">
                <p14:modId xmlns:p14="http://schemas.microsoft.com/office/powerpoint/2010/main" val="3012267964"/>
              </p:ext>
            </p:extLst>
          </p:nvPr>
        </p:nvGraphicFramePr>
        <p:xfrm>
          <a:off x="6629400" y="4495800"/>
          <a:ext cx="1879600" cy="1924050"/>
        </p:xfrm>
        <a:graphic>
          <a:graphicData uri="http://schemas.openxmlformats.org/presentationml/2006/ole">
            <mc:AlternateContent xmlns:mc="http://schemas.openxmlformats.org/markup-compatibility/2006">
              <mc:Choice xmlns:v="urn:schemas-microsoft-com:vml" Requires="v">
                <p:oleObj spid="_x0000_s1133" name="Photo Editor Photo" r:id="rId4" imgW="2000000" imgH="2400635" progId="MSPhotoEd.3">
                  <p:embed/>
                </p:oleObj>
              </mc:Choice>
              <mc:Fallback>
                <p:oleObj name="Photo Editor Photo" r:id="rId4" imgW="2000000" imgH="2400635" progId="MSPhotoEd.3">
                  <p:embed/>
                  <p:pic>
                    <p:nvPicPr>
                      <p:cNvPr id="922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495800"/>
                        <a:ext cx="1879600" cy="1924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29C36330-CCD3-45AA-BB11-D53986335625}" type="slidenum">
              <a:rPr lang="en-US" smtClean="0"/>
              <a:pPr/>
              <a:t>13</a:t>
            </a:fld>
            <a:endParaRPr lang="en-US"/>
          </a:p>
        </p:txBody>
      </p:sp>
    </p:spTree>
    <p:extLst>
      <p:ext uri="{BB962C8B-B14F-4D97-AF65-F5344CB8AC3E}">
        <p14:creationId xmlns:p14="http://schemas.microsoft.com/office/powerpoint/2010/main" val="221079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
            <a:ext cx="5773428" cy="1143000"/>
          </a:xfrm>
        </p:spPr>
        <p:txBody>
          <a:bodyPr>
            <a:normAutofit fontScale="90000"/>
          </a:bodyPr>
          <a:lstStyle/>
          <a:p>
            <a:r>
              <a:rPr lang="en-US" sz="3600" dirty="0">
                <a:solidFill>
                  <a:schemeClr val="bg1"/>
                </a:solidFill>
              </a:rPr>
              <a:t>RCRA Permitting Process </a:t>
            </a:r>
            <a:br>
              <a:rPr lang="en-US" sz="3600" dirty="0">
                <a:solidFill>
                  <a:schemeClr val="bg1"/>
                </a:solidFill>
              </a:rPr>
            </a:br>
            <a:r>
              <a:rPr lang="en-US" sz="3600" dirty="0">
                <a:solidFill>
                  <a:schemeClr val="bg1"/>
                </a:solidFill>
              </a:rPr>
              <a:t>Flow Diagram</a:t>
            </a:r>
          </a:p>
        </p:txBody>
      </p:sp>
      <p:pic>
        <p:nvPicPr>
          <p:cNvPr id="31" name="Content Placeholder 30"/>
          <p:cNvPicPr>
            <a:picLocks noGrp="1" noChangeAspect="1"/>
          </p:cNvPicPr>
          <p:nvPr>
            <p:ph idx="1"/>
          </p:nvPr>
        </p:nvPicPr>
        <p:blipFill>
          <a:blip r:embed="rId3"/>
          <a:stretch>
            <a:fillRect/>
          </a:stretch>
        </p:blipFill>
        <p:spPr>
          <a:xfrm>
            <a:off x="2237085" y="3061128"/>
            <a:ext cx="384081" cy="463336"/>
          </a:xfrm>
          <a:prstGeom prst="rect">
            <a:avLst/>
          </a:prstGeom>
        </p:spPr>
      </p:pic>
      <p:grpSp>
        <p:nvGrpSpPr>
          <p:cNvPr id="4" name="Group 3"/>
          <p:cNvGrpSpPr>
            <a:grpSpLocks noChangeAspect="1"/>
          </p:cNvGrpSpPr>
          <p:nvPr/>
        </p:nvGrpSpPr>
        <p:grpSpPr>
          <a:xfrm>
            <a:off x="152400" y="1542818"/>
            <a:ext cx="8763000" cy="5086582"/>
            <a:chOff x="609599" y="978369"/>
            <a:chExt cx="7717560" cy="5016675"/>
          </a:xfrm>
        </p:grpSpPr>
        <p:sp>
          <p:nvSpPr>
            <p:cNvPr id="5" name="Rectangle 4"/>
            <p:cNvSpPr/>
            <p:nvPr/>
          </p:nvSpPr>
          <p:spPr bwMode="auto">
            <a:xfrm>
              <a:off x="1551744" y="978369"/>
              <a:ext cx="2137064" cy="643484"/>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1555208" y="1047252"/>
              <a:ext cx="2133600" cy="553998"/>
            </a:xfrm>
            <a:prstGeom prst="rect">
              <a:avLst/>
            </a:prstGeom>
            <a:noFill/>
          </p:spPr>
          <p:txBody>
            <a:bodyPr wrap="square" rtlCol="0">
              <a:spAutoFit/>
            </a:bodyPr>
            <a:lstStyle/>
            <a:p>
              <a:pPr algn="ctr"/>
              <a:r>
                <a:rPr lang="en-US" sz="1000" b="1" dirty="0">
                  <a:ea typeface="Times New Roman" panose="02020603050405020304" pitchFamily="18" charset="0"/>
                </a:rPr>
                <a:t>Applicant</a:t>
              </a:r>
              <a:r>
                <a:rPr lang="en-US" sz="1000" b="1" spc="70" dirty="0">
                  <a:ea typeface="Times New Roman" panose="02020603050405020304" pitchFamily="18" charset="0"/>
                </a:rPr>
                <a:t> </a:t>
              </a:r>
              <a:r>
                <a:rPr lang="en-US" sz="1000" b="1" dirty="0">
                  <a:ea typeface="Times New Roman" panose="02020603050405020304" pitchFamily="18" charset="0"/>
                </a:rPr>
                <a:t>holds</a:t>
              </a:r>
              <a:r>
                <a:rPr lang="en-US" sz="1000" b="1" spc="-15" dirty="0">
                  <a:ea typeface="Times New Roman" panose="02020603050405020304" pitchFamily="18" charset="0"/>
                </a:rPr>
                <a:t> </a:t>
              </a:r>
              <a:r>
                <a:rPr lang="en-US" sz="1000" b="1" dirty="0">
                  <a:ea typeface="Times New Roman" panose="02020603050405020304" pitchFamily="18" charset="0"/>
                </a:rPr>
                <a:t>informal</a:t>
              </a:r>
              <a:r>
                <a:rPr lang="en-US" sz="1000" b="1" spc="20" dirty="0">
                  <a:ea typeface="Times New Roman" panose="02020603050405020304" pitchFamily="18" charset="0"/>
                </a:rPr>
                <a:t> </a:t>
              </a:r>
              <a:r>
                <a:rPr lang="en-US" sz="1000" b="1" dirty="0">
                  <a:ea typeface="Times New Roman" panose="02020603050405020304" pitchFamily="18" charset="0"/>
                </a:rPr>
                <a:t>meeting</a:t>
              </a:r>
              <a:r>
                <a:rPr lang="en-US" sz="1000" b="1" spc="-15" dirty="0">
                  <a:ea typeface="Times New Roman" panose="02020603050405020304" pitchFamily="18" charset="0"/>
                </a:rPr>
                <a:t> </a:t>
              </a:r>
              <a:r>
                <a:rPr lang="en-US" sz="1000" b="1" dirty="0">
                  <a:ea typeface="Times New Roman" panose="02020603050405020304" pitchFamily="18" charset="0"/>
                </a:rPr>
                <a:t>with</a:t>
              </a:r>
              <a:r>
                <a:rPr lang="en-US" sz="1000" b="1" spc="5" dirty="0">
                  <a:ea typeface="Times New Roman" panose="02020603050405020304" pitchFamily="18" charset="0"/>
                </a:rPr>
                <a:t> </a:t>
              </a:r>
              <a:r>
                <a:rPr lang="en-US" sz="1000" b="1" dirty="0">
                  <a:ea typeface="Times New Roman" panose="02020603050405020304" pitchFamily="18" charset="0"/>
                </a:rPr>
                <a:t>the</a:t>
              </a:r>
              <a:r>
                <a:rPr lang="en-US" sz="1000" b="1" spc="5" dirty="0">
                  <a:ea typeface="Times New Roman" panose="02020603050405020304" pitchFamily="18" charset="0"/>
                </a:rPr>
                <a:t> </a:t>
              </a:r>
              <a:r>
                <a:rPr lang="en-US" sz="1000" b="1" dirty="0">
                  <a:ea typeface="Times New Roman" panose="02020603050405020304" pitchFamily="18" charset="0"/>
                </a:rPr>
                <a:t>public prior</a:t>
              </a:r>
              <a:r>
                <a:rPr lang="en-US" sz="1000" b="1" spc="-15" dirty="0">
                  <a:ea typeface="Times New Roman" panose="02020603050405020304" pitchFamily="18" charset="0"/>
                </a:rPr>
                <a:t> </a:t>
              </a:r>
              <a:r>
                <a:rPr lang="en-US" sz="1000" b="1" dirty="0">
                  <a:ea typeface="Times New Roman" panose="02020603050405020304" pitchFamily="18" charset="0"/>
                </a:rPr>
                <a:t>to</a:t>
              </a:r>
              <a:r>
                <a:rPr lang="en-US" sz="1000" b="1" spc="-80" dirty="0">
                  <a:ea typeface="Times New Roman" panose="02020603050405020304" pitchFamily="18" charset="0"/>
                </a:rPr>
                <a:t> </a:t>
              </a:r>
              <a:r>
                <a:rPr lang="en-US" sz="1000" b="1" dirty="0">
                  <a:ea typeface="Times New Roman" panose="02020603050405020304" pitchFamily="18" charset="0"/>
                </a:rPr>
                <a:t>permit</a:t>
              </a:r>
              <a:r>
                <a:rPr lang="en-US" sz="1000" b="1" spc="-15" dirty="0">
                  <a:ea typeface="Times New Roman" panose="02020603050405020304" pitchFamily="18" charset="0"/>
                </a:rPr>
                <a:t> </a:t>
              </a:r>
              <a:r>
                <a:rPr lang="en-US" sz="1000" b="1" dirty="0">
                  <a:ea typeface="Times New Roman" panose="02020603050405020304" pitchFamily="18" charset="0"/>
                </a:rPr>
                <a:t>application</a:t>
              </a:r>
              <a:endParaRPr lang="en-US" sz="3200" b="1" dirty="0"/>
            </a:p>
          </p:txBody>
        </p:sp>
        <p:sp>
          <p:nvSpPr>
            <p:cNvPr id="7" name="Rectangle 6"/>
            <p:cNvSpPr/>
            <p:nvPr/>
          </p:nvSpPr>
          <p:spPr bwMode="auto">
            <a:xfrm>
              <a:off x="1551742" y="1969443"/>
              <a:ext cx="2137065" cy="51022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8" name="TextBox 7"/>
            <p:cNvSpPr txBox="1"/>
            <p:nvPr/>
          </p:nvSpPr>
          <p:spPr>
            <a:xfrm>
              <a:off x="1647516" y="1975982"/>
              <a:ext cx="1795549" cy="553998"/>
            </a:xfrm>
            <a:prstGeom prst="rect">
              <a:avLst/>
            </a:prstGeom>
            <a:noFill/>
          </p:spPr>
          <p:txBody>
            <a:bodyPr wrap="square" rtlCol="0">
              <a:spAutoFit/>
            </a:bodyPr>
            <a:lstStyle/>
            <a:p>
              <a:pPr algn="ctr"/>
              <a:r>
                <a:rPr lang="en-US" sz="1000" b="1" dirty="0">
                  <a:ea typeface="Times New Roman" panose="02020603050405020304" pitchFamily="18" charset="0"/>
                </a:rPr>
                <a:t>Applicant</a:t>
              </a:r>
              <a:r>
                <a:rPr lang="en-US" sz="1000" b="1" spc="-15" dirty="0">
                  <a:ea typeface="Times New Roman" panose="02020603050405020304" pitchFamily="18" charset="0"/>
                </a:rPr>
                <a:t> </a:t>
              </a:r>
              <a:r>
                <a:rPr lang="en-US" sz="1000" b="1" dirty="0">
                  <a:ea typeface="Times New Roman" panose="02020603050405020304" pitchFamily="18" charset="0"/>
                </a:rPr>
                <a:t>submits</a:t>
              </a:r>
              <a:r>
                <a:rPr lang="en-US" sz="1000" b="1" spc="20" dirty="0">
                  <a:ea typeface="Times New Roman" panose="02020603050405020304" pitchFamily="18" charset="0"/>
                </a:rPr>
                <a:t> </a:t>
              </a:r>
              <a:r>
                <a:rPr lang="en-US" sz="1000" b="1" dirty="0">
                  <a:ea typeface="Times New Roman" panose="02020603050405020304" pitchFamily="18" charset="0"/>
                </a:rPr>
                <a:t>Part</a:t>
              </a:r>
              <a:r>
                <a:rPr lang="en-US" sz="1000" b="1" spc="-15" dirty="0">
                  <a:ea typeface="Times New Roman" panose="02020603050405020304" pitchFamily="18" charset="0"/>
                </a:rPr>
                <a:t> </a:t>
              </a:r>
              <a:r>
                <a:rPr lang="en-US" sz="1000" b="1" dirty="0">
                  <a:ea typeface="Times New Roman" panose="02020603050405020304" pitchFamily="18" charset="0"/>
                </a:rPr>
                <a:t>A</a:t>
              </a:r>
              <a:r>
                <a:rPr lang="en-US" sz="1000" b="1" spc="-70" dirty="0">
                  <a:ea typeface="Times New Roman" panose="02020603050405020304" pitchFamily="18" charset="0"/>
                </a:rPr>
                <a:t> </a:t>
              </a:r>
              <a:r>
                <a:rPr lang="en-US" sz="1000" b="1" dirty="0">
                  <a:ea typeface="Times New Roman" panose="02020603050405020304" pitchFamily="18" charset="0"/>
                </a:rPr>
                <a:t>and</a:t>
              </a:r>
              <a:r>
                <a:rPr lang="en-US" sz="1000" b="1" spc="5" dirty="0">
                  <a:ea typeface="Times New Roman" panose="02020603050405020304" pitchFamily="18" charset="0"/>
                </a:rPr>
                <a:t> </a:t>
              </a:r>
              <a:r>
                <a:rPr lang="en-US" sz="1000" b="1" dirty="0">
                  <a:ea typeface="Times New Roman" panose="02020603050405020304" pitchFamily="18" charset="0"/>
                </a:rPr>
                <a:t>Part</a:t>
              </a:r>
              <a:r>
                <a:rPr lang="en-US" sz="1000" b="1" spc="5" dirty="0">
                  <a:ea typeface="Times New Roman" panose="02020603050405020304" pitchFamily="18" charset="0"/>
                </a:rPr>
                <a:t> </a:t>
              </a:r>
              <a:r>
                <a:rPr lang="en-US" sz="1000" b="1" dirty="0">
                  <a:ea typeface="Times New Roman" panose="02020603050405020304" pitchFamily="18" charset="0"/>
                </a:rPr>
                <a:t>B permit</a:t>
              </a:r>
              <a:r>
                <a:rPr lang="en-US" sz="1000" b="1" spc="-15" dirty="0">
                  <a:ea typeface="Times New Roman" panose="02020603050405020304" pitchFamily="18" charset="0"/>
                </a:rPr>
                <a:t> </a:t>
              </a:r>
              <a:r>
                <a:rPr lang="en-US" sz="1000" b="1" dirty="0">
                  <a:ea typeface="Times New Roman" panose="02020603050405020304" pitchFamily="18" charset="0"/>
                </a:rPr>
                <a:t>applications</a:t>
              </a:r>
              <a:endParaRPr lang="en-US" sz="3200" b="1" dirty="0"/>
            </a:p>
          </p:txBody>
        </p:sp>
        <p:sp>
          <p:nvSpPr>
            <p:cNvPr id="9" name="Rectangle 8"/>
            <p:cNvSpPr/>
            <p:nvPr/>
          </p:nvSpPr>
          <p:spPr bwMode="auto">
            <a:xfrm>
              <a:off x="1551744" y="2830496"/>
              <a:ext cx="2137064" cy="73013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10" name="TextBox 9"/>
            <p:cNvSpPr txBox="1"/>
            <p:nvPr/>
          </p:nvSpPr>
          <p:spPr>
            <a:xfrm>
              <a:off x="1538944" y="2859022"/>
              <a:ext cx="2627445" cy="681160"/>
            </a:xfrm>
            <a:prstGeom prst="rect">
              <a:avLst/>
            </a:prstGeom>
            <a:noFill/>
          </p:spPr>
          <p:txBody>
            <a:bodyPr wrap="square" rtlCol="0">
              <a:spAutoFit/>
            </a:bodyPr>
            <a:lstStyle/>
            <a:p>
              <a:pPr marL="0" marR="638175" indent="19685" algn="ctr">
                <a:lnSpc>
                  <a:spcPts val="840"/>
                </a:lnSpc>
                <a:spcBef>
                  <a:spcPts val="0"/>
                </a:spcBef>
                <a:spcAft>
                  <a:spcPts val="0"/>
                </a:spcAft>
              </a:pPr>
              <a:r>
                <a:rPr lang="en-US" sz="1000" b="1" dirty="0">
                  <a:ea typeface="Times New Roman" panose="02020603050405020304" pitchFamily="18" charset="0"/>
                  <a:cs typeface="Times New Roman" panose="02020603050405020304" pitchFamily="18" charset="0"/>
                </a:rPr>
                <a:t>Permitting</a:t>
              </a:r>
              <a:r>
                <a:rPr lang="en-US" sz="1000" b="1" spc="70"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agency</a:t>
              </a:r>
              <a:r>
                <a:rPr lang="en-US" sz="1000" b="1" spc="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announces</a:t>
              </a:r>
              <a:r>
                <a:rPr lang="en-US" sz="1000" b="1" spc="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receipt</a:t>
              </a:r>
              <a:r>
                <a:rPr lang="en-US" sz="1000" b="1" spc="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of</a:t>
              </a:r>
              <a:r>
                <a:rPr lang="en-US" sz="1000" b="1" spc="-1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permit</a:t>
              </a:r>
              <a:r>
                <a:rPr lang="en-US" sz="1000" b="1" spc="20"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application,</a:t>
              </a:r>
              <a:r>
                <a:rPr lang="en-US" sz="1000" b="1" spc="-1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makes</a:t>
              </a:r>
              <a:r>
                <a:rPr lang="en-US" sz="1000" b="1" spc="-1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application</a:t>
              </a:r>
              <a:r>
                <a:rPr lang="en-US" sz="1000" b="1" spc="-1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rPr>
                <a:t>available</a:t>
              </a:r>
              <a:r>
                <a:rPr lang="en-US" sz="1000" b="1" spc="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for</a:t>
              </a:r>
              <a:r>
                <a:rPr lang="en-US" sz="1000" b="1" spc="-110"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public review</a:t>
              </a:r>
              <a:r>
                <a:rPr lang="en-US" sz="1000" b="1" spc="-1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and</a:t>
              </a:r>
              <a:r>
                <a:rPr lang="en-US" sz="1000" b="1" spc="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comment,</a:t>
              </a:r>
              <a:r>
                <a:rPr lang="en-US" sz="1000" b="1" spc="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and</a:t>
              </a:r>
              <a:r>
                <a:rPr lang="en-US" sz="1000" b="1" spc="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reviews</a:t>
              </a:r>
              <a:r>
                <a:rPr lang="en-US" sz="1000" b="1" spc="-1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application</a:t>
              </a:r>
              <a:r>
                <a:rPr lang="en-US" sz="1000" b="1" spc="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to</a:t>
              </a:r>
              <a:r>
                <a:rPr lang="en-US" sz="1000" b="1" spc="-6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verify</a:t>
              </a:r>
              <a:r>
                <a:rPr lang="en-US" sz="1000" b="1" spc="-15" dirty="0">
                  <a:ea typeface="Times New Roman" panose="02020603050405020304" pitchFamily="18" charset="0"/>
                  <a:cs typeface="Times New Roman" panose="02020603050405020304" pitchFamily="18" charset="0"/>
                </a:rPr>
                <a:t> </a:t>
              </a:r>
              <a:r>
                <a:rPr lang="en-US" sz="1000" b="1" dirty="0">
                  <a:ea typeface="Times New Roman" panose="02020603050405020304" pitchFamily="18" charset="0"/>
                  <a:cs typeface="Times New Roman" panose="02020603050405020304" pitchFamily="18" charset="0"/>
                </a:rPr>
                <a:t>completeness</a:t>
              </a:r>
              <a:endParaRPr lang="en-US" sz="4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bwMode="auto">
            <a:xfrm>
              <a:off x="609599" y="3813030"/>
              <a:ext cx="1902751" cy="892835"/>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12" name="TextBox 11"/>
            <p:cNvSpPr txBox="1"/>
            <p:nvPr/>
          </p:nvSpPr>
          <p:spPr>
            <a:xfrm>
              <a:off x="639991" y="3809485"/>
              <a:ext cx="1847421" cy="861774"/>
            </a:xfrm>
            <a:prstGeom prst="rect">
              <a:avLst/>
            </a:prstGeom>
            <a:noFill/>
          </p:spPr>
          <p:txBody>
            <a:bodyPr wrap="square" rtlCol="0">
              <a:spAutoFit/>
            </a:bodyPr>
            <a:lstStyle/>
            <a:p>
              <a:pPr algn="ctr"/>
              <a:r>
                <a:rPr lang="en-US" sz="1000" b="1" dirty="0">
                  <a:solidFill>
                    <a:srgbClr val="000000"/>
                  </a:solidFill>
                  <a:ea typeface="Times New Roman" panose="02020603050405020304" pitchFamily="18" charset="0"/>
                </a:rPr>
                <a:t>If</a:t>
              </a:r>
              <a:r>
                <a:rPr lang="en-US" sz="1000" b="1" spc="20"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application</a:t>
              </a:r>
              <a:r>
                <a:rPr lang="en-US" sz="1000" b="1" spc="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is</a:t>
              </a:r>
              <a:r>
                <a:rPr lang="en-US" sz="1000" b="1" spc="-15" dirty="0">
                  <a:solidFill>
                    <a:srgbClr val="000000"/>
                  </a:solidFill>
                  <a:ea typeface="Times New Roman" panose="02020603050405020304" pitchFamily="18" charset="0"/>
                </a:rPr>
                <a:t> </a:t>
              </a:r>
              <a:r>
                <a:rPr lang="en-US" sz="1000" b="1" dirty="0">
                  <a:solidFill>
                    <a:srgbClr val="FF0000"/>
                  </a:solidFill>
                  <a:ea typeface="Times New Roman" panose="02020603050405020304" pitchFamily="18" charset="0"/>
                </a:rPr>
                <a:t>incomplete</a:t>
              </a:r>
              <a:r>
                <a:rPr lang="en-US" sz="1000" b="1" dirty="0">
                  <a:solidFill>
                    <a:srgbClr val="000000"/>
                  </a:solidFill>
                  <a:ea typeface="Times New Roman" panose="02020603050405020304" pitchFamily="18" charset="0"/>
                </a:rPr>
                <a:t>, </a:t>
              </a:r>
            </a:p>
            <a:p>
              <a:pPr algn="ctr"/>
              <a:r>
                <a:rPr lang="en-US" sz="1000" b="1" dirty="0">
                  <a:solidFill>
                    <a:srgbClr val="000000"/>
                  </a:solidFill>
                  <a:ea typeface="Times New Roman" panose="02020603050405020304" pitchFamily="18" charset="0"/>
                </a:rPr>
                <a:t>the permitting</a:t>
              </a:r>
              <a:r>
                <a:rPr lang="en-US" sz="1000" b="1" spc="-1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authority issues</a:t>
              </a:r>
              <a:r>
                <a:rPr lang="en-US" sz="1000" b="1" spc="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a </a:t>
              </a:r>
              <a:r>
                <a:rPr lang="en-US" sz="1000" b="1" dirty="0">
                  <a:solidFill>
                    <a:srgbClr val="FF0000"/>
                  </a:solidFill>
                  <a:ea typeface="Times New Roman" panose="02020603050405020304" pitchFamily="18" charset="0"/>
                </a:rPr>
                <a:t>Notice</a:t>
              </a:r>
              <a:r>
                <a:rPr lang="en-US" sz="1000" b="1" spc="5" dirty="0">
                  <a:solidFill>
                    <a:srgbClr val="FF0000"/>
                  </a:solidFill>
                  <a:ea typeface="Times New Roman" panose="02020603050405020304" pitchFamily="18" charset="0"/>
                </a:rPr>
                <a:t> </a:t>
              </a:r>
              <a:r>
                <a:rPr lang="en-US" sz="1000" b="1" dirty="0">
                  <a:solidFill>
                    <a:srgbClr val="FF0000"/>
                  </a:solidFill>
                  <a:ea typeface="Times New Roman" panose="02020603050405020304" pitchFamily="18" charset="0"/>
                </a:rPr>
                <a:t>of</a:t>
              </a:r>
              <a:r>
                <a:rPr lang="en-US" sz="1000" b="1" spc="-80" dirty="0">
                  <a:solidFill>
                    <a:srgbClr val="FF0000"/>
                  </a:solidFill>
                  <a:ea typeface="Times New Roman" panose="02020603050405020304" pitchFamily="18" charset="0"/>
                </a:rPr>
                <a:t> </a:t>
              </a:r>
              <a:r>
                <a:rPr lang="en-US" sz="1000" b="1" dirty="0">
                  <a:solidFill>
                    <a:srgbClr val="FF0000"/>
                  </a:solidFill>
                  <a:ea typeface="Times New Roman" panose="02020603050405020304" pitchFamily="18" charset="0"/>
                </a:rPr>
                <a:t>Deficiency</a:t>
              </a:r>
              <a:r>
                <a:rPr lang="en-US" sz="1000" b="1" spc="-15" dirty="0">
                  <a:solidFill>
                    <a:srgbClr val="FF0000"/>
                  </a:solidFill>
                  <a:ea typeface="Times New Roman" panose="02020603050405020304" pitchFamily="18" charset="0"/>
                </a:rPr>
                <a:t> (NOD) </a:t>
              </a:r>
              <a:r>
                <a:rPr lang="en-US" sz="1000" b="1" spc="-15" dirty="0">
                  <a:solidFill>
                    <a:srgbClr val="000000"/>
                  </a:solidFill>
                  <a:ea typeface="Times New Roman" panose="02020603050405020304" pitchFamily="18" charset="0"/>
                </a:rPr>
                <a:t>directing correction and completion</a:t>
              </a:r>
              <a:endParaRPr lang="en-US" sz="3200" b="1" dirty="0"/>
            </a:p>
          </p:txBody>
        </p:sp>
        <p:sp>
          <p:nvSpPr>
            <p:cNvPr id="13" name="Rectangle 12"/>
            <p:cNvSpPr/>
            <p:nvPr/>
          </p:nvSpPr>
          <p:spPr bwMode="auto">
            <a:xfrm>
              <a:off x="2635454" y="3813031"/>
              <a:ext cx="1814647" cy="892833"/>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p:nvPr/>
          </p:nvSpPr>
          <p:spPr bwMode="auto">
            <a:xfrm>
              <a:off x="685800" y="5119174"/>
              <a:ext cx="3111002" cy="875870"/>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15" name="TextBox 14"/>
            <p:cNvSpPr txBox="1"/>
            <p:nvPr/>
          </p:nvSpPr>
          <p:spPr>
            <a:xfrm>
              <a:off x="963022" y="5215267"/>
              <a:ext cx="2618378" cy="707886"/>
            </a:xfrm>
            <a:prstGeom prst="rect">
              <a:avLst/>
            </a:prstGeom>
            <a:noFill/>
          </p:spPr>
          <p:txBody>
            <a:bodyPr wrap="square" rtlCol="0">
              <a:spAutoFit/>
            </a:bodyPr>
            <a:lstStyle/>
            <a:p>
              <a:pPr algn="ctr"/>
              <a:r>
                <a:rPr lang="en-US" sz="1000" b="1" dirty="0">
                  <a:solidFill>
                    <a:srgbClr val="000000"/>
                  </a:solidFill>
                  <a:ea typeface="Times New Roman" panose="02020603050405020304" pitchFamily="18" charset="0"/>
                </a:rPr>
                <a:t>Permitting</a:t>
              </a:r>
              <a:r>
                <a:rPr lang="en-US" sz="1000" b="1" spc="70"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agency</a:t>
              </a:r>
              <a:r>
                <a:rPr lang="en-US" sz="1000" b="1" spc="-1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evaluates whether</a:t>
              </a:r>
              <a:r>
                <a:rPr lang="en-US" sz="1000" b="1" spc="-1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permit</a:t>
              </a:r>
              <a:r>
                <a:rPr lang="en-US" sz="1000" b="1" spc="-1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satisfies</a:t>
              </a:r>
              <a:r>
                <a:rPr lang="en-US" sz="1000" b="1" spc="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technical requirements</a:t>
              </a:r>
              <a:r>
                <a:rPr lang="en-US" sz="1000" b="1" spc="-1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and</a:t>
              </a:r>
              <a:r>
                <a:rPr lang="en-US" sz="1000" b="1" spc="-1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makes preliminary</a:t>
              </a:r>
              <a:r>
                <a:rPr lang="en-US" sz="1000" b="1" spc="-1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decision</a:t>
              </a:r>
              <a:r>
                <a:rPr lang="en-US" sz="1000" b="1" spc="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to</a:t>
              </a:r>
              <a:r>
                <a:rPr lang="en-US" sz="1000" b="1" spc="-80"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issue</a:t>
              </a:r>
              <a:r>
                <a:rPr lang="en-US" sz="1000" b="1" spc="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or</a:t>
              </a:r>
              <a:r>
                <a:rPr lang="en-US" sz="1000" b="1" spc="-70"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deny</a:t>
              </a:r>
              <a:r>
                <a:rPr lang="en-US" sz="1000" b="1" spc="-1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the</a:t>
              </a:r>
              <a:r>
                <a:rPr lang="en-US" sz="1000" b="1" spc="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permit</a:t>
              </a:r>
              <a:endParaRPr lang="en-US" sz="3200" b="1" dirty="0"/>
            </a:p>
          </p:txBody>
        </p:sp>
        <p:sp>
          <p:nvSpPr>
            <p:cNvPr id="16" name="Rectangle 15"/>
            <p:cNvSpPr/>
            <p:nvPr/>
          </p:nvSpPr>
          <p:spPr bwMode="auto">
            <a:xfrm>
              <a:off x="4707490" y="4833755"/>
              <a:ext cx="1617110" cy="822747"/>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bwMode="auto">
            <a:xfrm>
              <a:off x="6496287" y="4836934"/>
              <a:ext cx="1818962" cy="819569"/>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18" name="TextBox 17"/>
            <p:cNvSpPr txBox="1"/>
            <p:nvPr/>
          </p:nvSpPr>
          <p:spPr>
            <a:xfrm>
              <a:off x="4719400" y="4832897"/>
              <a:ext cx="1605200" cy="707886"/>
            </a:xfrm>
            <a:prstGeom prst="rect">
              <a:avLst/>
            </a:prstGeom>
            <a:noFill/>
          </p:spPr>
          <p:txBody>
            <a:bodyPr wrap="square" rtlCol="0">
              <a:spAutoFit/>
            </a:bodyPr>
            <a:lstStyle/>
            <a:p>
              <a:pPr algn="ctr"/>
              <a:r>
                <a:rPr lang="en-US" sz="1000" b="1" dirty="0">
                  <a:solidFill>
                    <a:srgbClr val="000000"/>
                  </a:solidFill>
                  <a:ea typeface="Times New Roman" panose="02020603050405020304" pitchFamily="18" charset="0"/>
                </a:rPr>
                <a:t>If decision</a:t>
              </a:r>
              <a:r>
                <a:rPr lang="en-US" sz="1000" b="1" spc="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to</a:t>
              </a:r>
              <a:r>
                <a:rPr lang="en-US" sz="1000" b="1" spc="-80" dirty="0">
                  <a:solidFill>
                    <a:srgbClr val="000000"/>
                  </a:solidFill>
                  <a:ea typeface="Times New Roman" panose="02020603050405020304" pitchFamily="18" charset="0"/>
                </a:rPr>
                <a:t> </a:t>
              </a:r>
              <a:r>
                <a:rPr lang="en-US" sz="1000" b="1" dirty="0">
                  <a:solidFill>
                    <a:srgbClr val="FF0000"/>
                  </a:solidFill>
                  <a:ea typeface="Times New Roman" panose="02020603050405020304" pitchFamily="18" charset="0"/>
                </a:rPr>
                <a:t>deny</a:t>
              </a:r>
              <a:r>
                <a:rPr lang="en-US" sz="1000" b="1" spc="-15" dirty="0">
                  <a:solidFill>
                    <a:srgbClr val="FF0000"/>
                  </a:solidFill>
                  <a:ea typeface="Times New Roman" panose="02020603050405020304" pitchFamily="18" charset="0"/>
                </a:rPr>
                <a:t> </a:t>
              </a:r>
              <a:r>
                <a:rPr lang="en-US" sz="1000" b="1" dirty="0">
                  <a:solidFill>
                    <a:srgbClr val="FF0000"/>
                  </a:solidFill>
                  <a:ea typeface="Times New Roman" panose="02020603050405020304" pitchFamily="18" charset="0"/>
                </a:rPr>
                <a:t>permit</a:t>
              </a:r>
              <a:r>
                <a:rPr lang="en-US" sz="1000" b="1" dirty="0">
                  <a:solidFill>
                    <a:srgbClr val="000000"/>
                  </a:solidFill>
                  <a:ea typeface="Times New Roman" panose="02020603050405020304" pitchFamily="18" charset="0"/>
                </a:rPr>
                <a:t>,</a:t>
              </a:r>
              <a:r>
                <a:rPr lang="en-US" sz="1000" b="1" spc="20"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permitting</a:t>
              </a:r>
              <a:r>
                <a:rPr lang="en-US" sz="1000" b="1" spc="-1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authority</a:t>
              </a:r>
              <a:r>
                <a:rPr lang="en-US" sz="1000" b="1" spc="5" dirty="0">
                  <a:solidFill>
                    <a:srgbClr val="000000"/>
                  </a:solidFill>
                  <a:ea typeface="Times New Roman" panose="02020603050405020304" pitchFamily="18" charset="0"/>
                </a:rPr>
                <a:t> </a:t>
              </a:r>
              <a:r>
                <a:rPr lang="en-US" sz="1000" b="1" dirty="0">
                  <a:solidFill>
                    <a:srgbClr val="000000"/>
                  </a:solidFill>
                  <a:ea typeface="Times New Roman" panose="02020603050405020304" pitchFamily="18" charset="0"/>
                </a:rPr>
                <a:t>issues </a:t>
              </a:r>
              <a:r>
                <a:rPr lang="en-US" sz="1000" b="1" dirty="0">
                  <a:solidFill>
                    <a:srgbClr val="FF0000"/>
                  </a:solidFill>
                  <a:ea typeface="Times New Roman" panose="02020603050405020304" pitchFamily="18" charset="0"/>
                </a:rPr>
                <a:t>notice</a:t>
              </a:r>
              <a:r>
                <a:rPr lang="en-US" sz="1000" b="1" spc="-15" dirty="0">
                  <a:solidFill>
                    <a:srgbClr val="FF0000"/>
                  </a:solidFill>
                  <a:ea typeface="Times New Roman" panose="02020603050405020304" pitchFamily="18" charset="0"/>
                </a:rPr>
                <a:t> </a:t>
              </a:r>
              <a:r>
                <a:rPr lang="en-US" sz="1000" b="1" dirty="0">
                  <a:solidFill>
                    <a:srgbClr val="FF0000"/>
                  </a:solidFill>
                  <a:ea typeface="Times New Roman" panose="02020603050405020304" pitchFamily="18" charset="0"/>
                </a:rPr>
                <a:t>of</a:t>
              </a:r>
              <a:r>
                <a:rPr lang="en-US" sz="1000" b="1" spc="-80" dirty="0">
                  <a:solidFill>
                    <a:srgbClr val="FF0000"/>
                  </a:solidFill>
                  <a:ea typeface="Times New Roman" panose="02020603050405020304" pitchFamily="18" charset="0"/>
                </a:rPr>
                <a:t> </a:t>
              </a:r>
              <a:r>
                <a:rPr lang="en-US" sz="1000" b="1" dirty="0">
                  <a:solidFill>
                    <a:srgbClr val="FF0000"/>
                  </a:solidFill>
                  <a:ea typeface="Times New Roman" panose="02020603050405020304" pitchFamily="18" charset="0"/>
                </a:rPr>
                <a:t>intent</a:t>
              </a:r>
              <a:r>
                <a:rPr lang="en-US" sz="1000" b="1" spc="5" dirty="0">
                  <a:solidFill>
                    <a:srgbClr val="FF0000"/>
                  </a:solidFill>
                  <a:ea typeface="Times New Roman" panose="02020603050405020304" pitchFamily="18" charset="0"/>
                </a:rPr>
                <a:t> </a:t>
              </a:r>
              <a:r>
                <a:rPr lang="en-US" sz="1000" b="1" dirty="0">
                  <a:solidFill>
                    <a:srgbClr val="FF0000"/>
                  </a:solidFill>
                  <a:ea typeface="Times New Roman" panose="02020603050405020304" pitchFamily="18" charset="0"/>
                </a:rPr>
                <a:t>to</a:t>
              </a:r>
              <a:r>
                <a:rPr lang="en-US" sz="1000" b="1" spc="-15" dirty="0">
                  <a:solidFill>
                    <a:srgbClr val="FF0000"/>
                  </a:solidFill>
                  <a:ea typeface="Times New Roman" panose="02020603050405020304" pitchFamily="18" charset="0"/>
                </a:rPr>
                <a:t> </a:t>
              </a:r>
              <a:r>
                <a:rPr lang="en-US" sz="1000" b="1" dirty="0">
                  <a:solidFill>
                    <a:srgbClr val="FF0000"/>
                  </a:solidFill>
                  <a:ea typeface="Times New Roman" panose="02020603050405020304" pitchFamily="18" charset="0"/>
                </a:rPr>
                <a:t>deny</a:t>
              </a:r>
              <a:endParaRPr lang="en-US" sz="3200" b="1" dirty="0">
                <a:solidFill>
                  <a:srgbClr val="FF0000"/>
                </a:solidFill>
              </a:endParaRPr>
            </a:p>
          </p:txBody>
        </p:sp>
        <p:sp>
          <p:nvSpPr>
            <p:cNvPr id="19" name="Rectangle 18"/>
            <p:cNvSpPr/>
            <p:nvPr/>
          </p:nvSpPr>
          <p:spPr bwMode="auto">
            <a:xfrm>
              <a:off x="5502189" y="2828514"/>
              <a:ext cx="1883121" cy="74230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20" name="Rectangle 19"/>
            <p:cNvSpPr/>
            <p:nvPr/>
          </p:nvSpPr>
          <p:spPr bwMode="auto">
            <a:xfrm>
              <a:off x="5488148" y="3927263"/>
              <a:ext cx="1897162" cy="586176"/>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21" name="Rectangle 20"/>
            <p:cNvSpPr/>
            <p:nvPr/>
          </p:nvSpPr>
          <p:spPr bwMode="auto">
            <a:xfrm>
              <a:off x="5502189" y="1869434"/>
              <a:ext cx="1883121" cy="66632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22" name="Down Arrow 21"/>
            <p:cNvSpPr/>
            <p:nvPr/>
          </p:nvSpPr>
          <p:spPr bwMode="auto">
            <a:xfrm>
              <a:off x="2504306" y="1604196"/>
              <a:ext cx="231935" cy="340165"/>
            </a:xfrm>
            <a:prstGeom prst="downArrow">
              <a:avLst/>
            </a:prstGeom>
            <a:solidFill>
              <a:schemeClr val="accent5">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23" name="Bent-Up Arrow 22"/>
            <p:cNvSpPr/>
            <p:nvPr/>
          </p:nvSpPr>
          <p:spPr bwMode="auto">
            <a:xfrm>
              <a:off x="3799529" y="5645885"/>
              <a:ext cx="3386774" cy="345331"/>
            </a:xfrm>
            <a:prstGeom prst="bentUpArrow">
              <a:avLst>
                <a:gd name="adj1" fmla="val 25000"/>
                <a:gd name="adj2" fmla="val 28417"/>
                <a:gd name="adj3" fmla="val 25000"/>
              </a:avLst>
            </a:prstGeom>
            <a:solidFill>
              <a:schemeClr val="accent5">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24" name="Right Arrow 23"/>
            <p:cNvSpPr/>
            <p:nvPr/>
          </p:nvSpPr>
          <p:spPr bwMode="auto">
            <a:xfrm>
              <a:off x="3796802" y="5431014"/>
              <a:ext cx="910688" cy="156714"/>
            </a:xfrm>
            <a:prstGeom prst="rightArrow">
              <a:avLst/>
            </a:prstGeom>
            <a:solidFill>
              <a:schemeClr val="accent5">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p:txBody>
        </p:sp>
        <p:sp>
          <p:nvSpPr>
            <p:cNvPr id="25" name="TextBox 24"/>
            <p:cNvSpPr txBox="1"/>
            <p:nvPr/>
          </p:nvSpPr>
          <p:spPr>
            <a:xfrm>
              <a:off x="2620889" y="3885983"/>
              <a:ext cx="1847421" cy="707886"/>
            </a:xfrm>
            <a:prstGeom prst="rect">
              <a:avLst/>
            </a:prstGeom>
            <a:noFill/>
          </p:spPr>
          <p:txBody>
            <a:bodyPr wrap="square" rtlCol="0">
              <a:spAutoFit/>
            </a:bodyPr>
            <a:lstStyle/>
            <a:p>
              <a:pPr algn="ctr"/>
              <a:r>
                <a:rPr lang="en-US" sz="1000" b="1" dirty="0">
                  <a:solidFill>
                    <a:srgbClr val="000000"/>
                  </a:solidFill>
                  <a:ea typeface="Times New Roman" panose="02020603050405020304" pitchFamily="18" charset="0"/>
                </a:rPr>
                <a:t>If application is </a:t>
              </a:r>
              <a:r>
                <a:rPr lang="en-US" sz="1000" b="1" dirty="0">
                  <a:solidFill>
                    <a:srgbClr val="00B050"/>
                  </a:solidFill>
                  <a:ea typeface="Times New Roman" panose="02020603050405020304" pitchFamily="18" charset="0"/>
                </a:rPr>
                <a:t>complete</a:t>
              </a:r>
              <a:r>
                <a:rPr lang="en-US" sz="1000" b="1" dirty="0">
                  <a:solidFill>
                    <a:srgbClr val="000000"/>
                  </a:solidFill>
                  <a:ea typeface="Times New Roman" panose="02020603050405020304" pitchFamily="18" charset="0"/>
                </a:rPr>
                <a:t>, </a:t>
              </a:r>
            </a:p>
            <a:p>
              <a:pPr algn="ctr"/>
              <a:r>
                <a:rPr lang="en-US" sz="1000" b="1" dirty="0">
                  <a:solidFill>
                    <a:srgbClr val="000000"/>
                  </a:solidFill>
                  <a:ea typeface="Times New Roman" panose="02020603050405020304" pitchFamily="18" charset="0"/>
                </a:rPr>
                <a:t>the permitting authority notifies permittee of application’s completeness</a:t>
              </a:r>
            </a:p>
          </p:txBody>
        </p:sp>
        <p:sp>
          <p:nvSpPr>
            <p:cNvPr id="26" name="TextBox 25"/>
            <p:cNvSpPr txBox="1"/>
            <p:nvPr/>
          </p:nvSpPr>
          <p:spPr>
            <a:xfrm>
              <a:off x="6444038" y="4802443"/>
              <a:ext cx="1883121" cy="858084"/>
            </a:xfrm>
            <a:prstGeom prst="rect">
              <a:avLst/>
            </a:prstGeom>
            <a:noFill/>
          </p:spPr>
          <p:txBody>
            <a:bodyPr wrap="square" rtlCol="0">
              <a:spAutoFit/>
            </a:bodyPr>
            <a:lstStyle/>
            <a:p>
              <a:pPr algn="ctr"/>
              <a:r>
                <a:rPr lang="en-US" sz="1000" b="1" dirty="0">
                  <a:solidFill>
                    <a:srgbClr val="000000"/>
                  </a:solidFill>
                  <a:ea typeface="Times New Roman" panose="02020603050405020304" pitchFamily="18" charset="0"/>
                </a:rPr>
                <a:t>If decision to </a:t>
              </a:r>
              <a:r>
                <a:rPr lang="en-US" sz="1000" b="1" dirty="0">
                  <a:solidFill>
                    <a:srgbClr val="00B050"/>
                  </a:solidFill>
                  <a:ea typeface="Times New Roman" panose="02020603050405020304" pitchFamily="18" charset="0"/>
                </a:rPr>
                <a:t>issue permit</a:t>
              </a:r>
              <a:r>
                <a:rPr lang="en-US" sz="1000" b="1" dirty="0">
                  <a:solidFill>
                    <a:srgbClr val="000000"/>
                  </a:solidFill>
                  <a:ea typeface="Times New Roman" panose="02020603050405020304" pitchFamily="18" charset="0"/>
                </a:rPr>
                <a:t>, permitting authority issues an application complete determination and drafts permit</a:t>
              </a:r>
            </a:p>
          </p:txBody>
        </p:sp>
        <p:sp>
          <p:nvSpPr>
            <p:cNvPr id="27" name="TextBox 26"/>
            <p:cNvSpPr txBox="1"/>
            <p:nvPr/>
          </p:nvSpPr>
          <p:spPr>
            <a:xfrm>
              <a:off x="5495459" y="3995025"/>
              <a:ext cx="1883121" cy="546384"/>
            </a:xfrm>
            <a:prstGeom prst="rect">
              <a:avLst/>
            </a:prstGeom>
            <a:noFill/>
          </p:spPr>
          <p:txBody>
            <a:bodyPr wrap="square" rtlCol="0">
              <a:spAutoFit/>
            </a:bodyPr>
            <a:lstStyle/>
            <a:p>
              <a:pPr algn="ctr"/>
              <a:r>
                <a:rPr lang="en-US" sz="1000" b="1" dirty="0">
                  <a:solidFill>
                    <a:srgbClr val="000000"/>
                  </a:solidFill>
                  <a:ea typeface="Times New Roman" panose="02020603050405020304" pitchFamily="18" charset="0"/>
                </a:rPr>
                <a:t>Public has 45 days to comment on the decision; public can request hearing</a:t>
              </a:r>
            </a:p>
          </p:txBody>
        </p:sp>
        <p:sp>
          <p:nvSpPr>
            <p:cNvPr id="28" name="TextBox 27"/>
            <p:cNvSpPr txBox="1"/>
            <p:nvPr/>
          </p:nvSpPr>
          <p:spPr>
            <a:xfrm>
              <a:off x="5470291" y="2836987"/>
              <a:ext cx="1883121" cy="623434"/>
            </a:xfrm>
            <a:prstGeom prst="rect">
              <a:avLst/>
            </a:prstGeom>
            <a:noFill/>
          </p:spPr>
          <p:txBody>
            <a:bodyPr wrap="square" rtlCol="0">
              <a:spAutoFit/>
            </a:bodyPr>
            <a:lstStyle/>
            <a:p>
              <a:pPr algn="ctr"/>
              <a:r>
                <a:rPr lang="en-US" sz="1000" b="1" dirty="0">
                  <a:solidFill>
                    <a:srgbClr val="000000"/>
                  </a:solidFill>
                  <a:ea typeface="Times New Roman" panose="02020603050405020304" pitchFamily="18" charset="0"/>
                </a:rPr>
                <a:t>Permitting agency announces</a:t>
              </a:r>
            </a:p>
            <a:p>
              <a:pPr algn="ctr"/>
              <a:r>
                <a:rPr lang="en-US" sz="1000" b="1" dirty="0">
                  <a:solidFill>
                    <a:srgbClr val="000000"/>
                  </a:solidFill>
                  <a:ea typeface="Times New Roman" panose="02020603050405020304" pitchFamily="18" charset="0"/>
                </a:rPr>
                <a:t>decision and issues Record of Decision explaining decision</a:t>
              </a:r>
            </a:p>
          </p:txBody>
        </p:sp>
        <p:sp>
          <p:nvSpPr>
            <p:cNvPr id="29" name="TextBox 28"/>
            <p:cNvSpPr txBox="1"/>
            <p:nvPr/>
          </p:nvSpPr>
          <p:spPr>
            <a:xfrm>
              <a:off x="5502190" y="1959428"/>
              <a:ext cx="1883121" cy="461665"/>
            </a:xfrm>
            <a:prstGeom prst="rect">
              <a:avLst/>
            </a:prstGeom>
            <a:noFill/>
          </p:spPr>
          <p:txBody>
            <a:bodyPr wrap="square" rtlCol="0">
              <a:spAutoFit/>
            </a:bodyPr>
            <a:lstStyle/>
            <a:p>
              <a:pPr algn="ctr"/>
              <a:r>
                <a:rPr lang="en-US" sz="1200" b="1" dirty="0">
                  <a:solidFill>
                    <a:srgbClr val="000000"/>
                  </a:solidFill>
                  <a:ea typeface="Times New Roman" panose="02020603050405020304" pitchFamily="18" charset="0"/>
                </a:rPr>
                <a:t>FINAL PERMIT DECISION</a:t>
              </a:r>
            </a:p>
          </p:txBody>
        </p:sp>
        <p:sp>
          <p:nvSpPr>
            <p:cNvPr id="30" name="Down Arrow 29"/>
            <p:cNvSpPr/>
            <p:nvPr/>
          </p:nvSpPr>
          <p:spPr bwMode="auto">
            <a:xfrm flipV="1">
              <a:off x="5750391" y="4513439"/>
              <a:ext cx="212293" cy="319459"/>
            </a:xfrm>
            <a:prstGeom prst="downArrow">
              <a:avLst/>
            </a:prstGeom>
            <a:solidFill>
              <a:schemeClr val="accent5">
                <a:lumMod val="5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grpSp>
      <p:pic>
        <p:nvPicPr>
          <p:cNvPr id="32" name="Picture 31"/>
          <p:cNvPicPr>
            <a:picLocks noChangeAspect="1"/>
          </p:cNvPicPr>
          <p:nvPr/>
        </p:nvPicPr>
        <p:blipFill>
          <a:blip r:embed="rId3"/>
          <a:stretch>
            <a:fillRect/>
          </a:stretch>
        </p:blipFill>
        <p:spPr>
          <a:xfrm>
            <a:off x="1207636" y="4120444"/>
            <a:ext cx="384081" cy="463336"/>
          </a:xfrm>
          <a:prstGeom prst="rect">
            <a:avLst/>
          </a:prstGeom>
        </p:spPr>
      </p:pic>
      <p:pic>
        <p:nvPicPr>
          <p:cNvPr id="33" name="Picture 32"/>
          <p:cNvPicPr>
            <a:picLocks noChangeAspect="1"/>
          </p:cNvPicPr>
          <p:nvPr/>
        </p:nvPicPr>
        <p:blipFill>
          <a:blip r:embed="rId3"/>
          <a:stretch>
            <a:fillRect/>
          </a:stretch>
        </p:blipFill>
        <p:spPr>
          <a:xfrm>
            <a:off x="3113272" y="4121324"/>
            <a:ext cx="384081" cy="463336"/>
          </a:xfrm>
          <a:prstGeom prst="rect">
            <a:avLst/>
          </a:prstGeom>
        </p:spPr>
      </p:pic>
      <p:pic>
        <p:nvPicPr>
          <p:cNvPr id="34" name="Picture 33"/>
          <p:cNvPicPr>
            <a:picLocks noChangeAspect="1"/>
          </p:cNvPicPr>
          <p:nvPr/>
        </p:nvPicPr>
        <p:blipFill>
          <a:blip r:embed="rId3"/>
          <a:stretch>
            <a:fillRect/>
          </a:stretch>
        </p:blipFill>
        <p:spPr>
          <a:xfrm>
            <a:off x="1040913" y="5307821"/>
            <a:ext cx="384081" cy="463336"/>
          </a:xfrm>
          <a:prstGeom prst="rect">
            <a:avLst/>
          </a:prstGeom>
        </p:spPr>
      </p:pic>
      <p:pic>
        <p:nvPicPr>
          <p:cNvPr id="35" name="Picture 34"/>
          <p:cNvPicPr>
            <a:picLocks noChangeAspect="1"/>
          </p:cNvPicPr>
          <p:nvPr/>
        </p:nvPicPr>
        <p:blipFill>
          <a:blip r:embed="rId3"/>
          <a:stretch>
            <a:fillRect/>
          </a:stretch>
        </p:blipFill>
        <p:spPr>
          <a:xfrm>
            <a:off x="3096534" y="5335530"/>
            <a:ext cx="384081" cy="463336"/>
          </a:xfrm>
          <a:prstGeom prst="rect">
            <a:avLst/>
          </a:prstGeom>
        </p:spPr>
      </p:pic>
      <p:pic>
        <p:nvPicPr>
          <p:cNvPr id="36" name="Picture 35"/>
          <p:cNvPicPr>
            <a:picLocks noChangeAspect="1"/>
          </p:cNvPicPr>
          <p:nvPr/>
        </p:nvPicPr>
        <p:blipFill>
          <a:blip r:embed="rId4"/>
          <a:stretch>
            <a:fillRect/>
          </a:stretch>
        </p:blipFill>
        <p:spPr>
          <a:xfrm>
            <a:off x="6555464" y="4145075"/>
            <a:ext cx="359695" cy="438950"/>
          </a:xfrm>
          <a:prstGeom prst="rect">
            <a:avLst/>
          </a:prstGeom>
        </p:spPr>
      </p:pic>
      <p:pic>
        <p:nvPicPr>
          <p:cNvPr id="37" name="Picture 36"/>
          <p:cNvPicPr>
            <a:picLocks noChangeAspect="1"/>
          </p:cNvPicPr>
          <p:nvPr/>
        </p:nvPicPr>
        <p:blipFill>
          <a:blip r:embed="rId4"/>
          <a:stretch>
            <a:fillRect/>
          </a:stretch>
        </p:blipFill>
        <p:spPr>
          <a:xfrm>
            <a:off x="7326689" y="5070551"/>
            <a:ext cx="359695" cy="465888"/>
          </a:xfrm>
          <a:prstGeom prst="rect">
            <a:avLst/>
          </a:prstGeom>
        </p:spPr>
      </p:pic>
      <p:pic>
        <p:nvPicPr>
          <p:cNvPr id="38" name="Picture 37"/>
          <p:cNvPicPr>
            <a:picLocks noChangeAspect="1"/>
          </p:cNvPicPr>
          <p:nvPr/>
        </p:nvPicPr>
        <p:blipFill>
          <a:blip r:embed="rId4"/>
          <a:stretch>
            <a:fillRect/>
          </a:stretch>
        </p:blipFill>
        <p:spPr>
          <a:xfrm>
            <a:off x="6589039" y="3053219"/>
            <a:ext cx="359695" cy="438950"/>
          </a:xfrm>
          <a:prstGeom prst="rect">
            <a:avLst/>
          </a:prstGeom>
        </p:spPr>
      </p:pic>
      <p:pic>
        <p:nvPicPr>
          <p:cNvPr id="39" name="Picture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8678" y="307396"/>
            <a:ext cx="2615411" cy="1914310"/>
          </a:xfrm>
          <a:prstGeom prst="rect">
            <a:avLst/>
          </a:prstGeom>
        </p:spPr>
      </p:pic>
      <p:sp>
        <p:nvSpPr>
          <p:cNvPr id="3" name="Slide Number Placeholder 2"/>
          <p:cNvSpPr>
            <a:spLocks noGrp="1"/>
          </p:cNvSpPr>
          <p:nvPr>
            <p:ph type="sldNum" sz="quarter" idx="12"/>
          </p:nvPr>
        </p:nvSpPr>
        <p:spPr/>
        <p:txBody>
          <a:bodyPr/>
          <a:lstStyle/>
          <a:p>
            <a:fld id="{29C36330-CCD3-45AA-BB11-D53986335625}" type="slidenum">
              <a:rPr lang="en-US" smtClean="0"/>
              <a:pPr/>
              <a:t>14</a:t>
            </a:fld>
            <a:endParaRPr lang="en-US"/>
          </a:p>
        </p:txBody>
      </p:sp>
    </p:spTree>
    <p:extLst>
      <p:ext uri="{BB962C8B-B14F-4D97-AF65-F5344CB8AC3E}">
        <p14:creationId xmlns:p14="http://schemas.microsoft.com/office/powerpoint/2010/main" val="220733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6781800" cy="772297"/>
          </a:xfrm>
        </p:spPr>
        <p:txBody>
          <a:bodyPr>
            <a:normAutofit/>
          </a:bodyPr>
          <a:lstStyle/>
          <a:p>
            <a:pPr algn="l"/>
            <a:r>
              <a:rPr lang="en-US" sz="4000" dirty="0">
                <a:solidFill>
                  <a:schemeClr val="bg1"/>
                </a:solidFill>
              </a:rPr>
              <a:t>RCRA Permit Conditions</a:t>
            </a:r>
          </a:p>
        </p:txBody>
      </p:sp>
      <p:sp>
        <p:nvSpPr>
          <p:cNvPr id="3" name="Content Placeholder 2"/>
          <p:cNvSpPr>
            <a:spLocks noGrp="1"/>
          </p:cNvSpPr>
          <p:nvPr>
            <p:ph idx="1"/>
          </p:nvPr>
        </p:nvSpPr>
        <p:spPr/>
        <p:txBody>
          <a:bodyPr/>
          <a:lstStyle/>
          <a:p>
            <a:r>
              <a:rPr lang="en-US" altLang="en-US" sz="2400" b="1" dirty="0"/>
              <a:t>All RCRA permits generally have conditions that address the following:</a:t>
            </a:r>
          </a:p>
          <a:p>
            <a:pPr lvl="1">
              <a:buFont typeface="Wingdings" panose="05000000000000000000" pitchFamily="2" charset="2"/>
              <a:buChar char="Ø"/>
            </a:pPr>
            <a:r>
              <a:rPr lang="en-US" altLang="en-US" sz="2400" dirty="0"/>
              <a:t>General facility standards (e.g., waste analysis, security, inspections, training, requirements for ignitable-reactive-incompatible wastes, location standards)</a:t>
            </a:r>
          </a:p>
          <a:p>
            <a:pPr lvl="1">
              <a:buFont typeface="Wingdings" panose="05000000000000000000" pitchFamily="2" charset="2"/>
              <a:buChar char="Ø"/>
            </a:pPr>
            <a:r>
              <a:rPr lang="en-US" altLang="en-US" sz="2400" dirty="0"/>
              <a:t>Preparedness/prevention</a:t>
            </a:r>
          </a:p>
          <a:p>
            <a:pPr lvl="1">
              <a:buFont typeface="Wingdings" panose="05000000000000000000" pitchFamily="2" charset="2"/>
              <a:buChar char="Ø"/>
            </a:pPr>
            <a:r>
              <a:rPr lang="en-US" altLang="en-US" sz="2400" dirty="0"/>
              <a:t>Contingency plan and emergency procedures</a:t>
            </a:r>
          </a:p>
          <a:p>
            <a:pPr lvl="1">
              <a:buFont typeface="Wingdings" panose="05000000000000000000" pitchFamily="2" charset="2"/>
              <a:buChar char="Ø"/>
            </a:pPr>
            <a:r>
              <a:rPr lang="en-US" altLang="en-US" sz="2400" dirty="0"/>
              <a:t>Recordkeeping/reporting</a:t>
            </a:r>
          </a:p>
          <a:p>
            <a:pPr lvl="1">
              <a:buFont typeface="Wingdings" panose="05000000000000000000" pitchFamily="2" charset="2"/>
              <a:buChar char="Ø"/>
            </a:pPr>
            <a:r>
              <a:rPr lang="en-US" altLang="en-US" sz="2400" dirty="0"/>
              <a:t>Corrective action/site remediation of contaminated media</a:t>
            </a:r>
          </a:p>
          <a:p>
            <a:pPr marL="0" indent="0">
              <a:buNone/>
            </a:pP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15</a:t>
            </a:fld>
            <a:endParaRPr lang="en-US"/>
          </a:p>
        </p:txBody>
      </p:sp>
    </p:spTree>
    <p:extLst>
      <p:ext uri="{BB962C8B-B14F-4D97-AF65-F5344CB8AC3E}">
        <p14:creationId xmlns:p14="http://schemas.microsoft.com/office/powerpoint/2010/main" val="1772456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781800" cy="609600"/>
          </a:xfrm>
        </p:spPr>
        <p:txBody>
          <a:bodyPr>
            <a:noAutofit/>
          </a:bodyPr>
          <a:lstStyle/>
          <a:p>
            <a:pPr algn="l"/>
            <a:r>
              <a:rPr lang="en-US" sz="4000" dirty="0">
                <a:solidFill>
                  <a:schemeClr val="bg1"/>
                </a:solidFill>
              </a:rPr>
              <a:t>RCRA Permit Conditions</a:t>
            </a:r>
          </a:p>
        </p:txBody>
      </p:sp>
      <p:sp>
        <p:nvSpPr>
          <p:cNvPr id="3" name="Content Placeholder 2"/>
          <p:cNvSpPr>
            <a:spLocks noGrp="1"/>
          </p:cNvSpPr>
          <p:nvPr>
            <p:ph idx="1"/>
          </p:nvPr>
        </p:nvSpPr>
        <p:spPr/>
        <p:txBody>
          <a:bodyPr/>
          <a:lstStyle/>
          <a:p>
            <a:r>
              <a:rPr lang="en-US" altLang="en-US" b="1" dirty="0"/>
              <a:t>General permit conditions applicable to all permits (continued)</a:t>
            </a:r>
          </a:p>
          <a:p>
            <a:pPr lvl="1">
              <a:buFont typeface="Wingdings" panose="05000000000000000000" pitchFamily="2" charset="2"/>
              <a:buChar char="Ø"/>
            </a:pPr>
            <a:r>
              <a:rPr lang="en-US" altLang="en-US" sz="3200" dirty="0"/>
              <a:t>Closure/post closure</a:t>
            </a:r>
          </a:p>
          <a:p>
            <a:pPr lvl="1">
              <a:buFont typeface="Wingdings" panose="05000000000000000000" pitchFamily="2" charset="2"/>
              <a:buChar char="Ø"/>
            </a:pPr>
            <a:r>
              <a:rPr lang="en-US" altLang="en-US" sz="3200" dirty="0"/>
              <a:t>Financial assurance</a:t>
            </a:r>
          </a:p>
          <a:p>
            <a:pPr lvl="1">
              <a:buFont typeface="Wingdings" panose="05000000000000000000" pitchFamily="2" charset="2"/>
              <a:buChar char="Ø"/>
            </a:pPr>
            <a:r>
              <a:rPr lang="en-US" altLang="en-US" sz="3200" dirty="0"/>
              <a:t>Use and management of tanks/containers</a:t>
            </a:r>
          </a:p>
          <a:p>
            <a:pPr lvl="1">
              <a:buFont typeface="Wingdings" panose="05000000000000000000" pitchFamily="2" charset="2"/>
              <a:buChar char="Ø"/>
            </a:pPr>
            <a:r>
              <a:rPr lang="en-US" altLang="en-US" sz="3200" dirty="0"/>
              <a:t>Many other requirements based on the specific operations and design of the facility</a:t>
            </a:r>
          </a:p>
          <a:p>
            <a:pPr marL="0" indent="0">
              <a:buNone/>
            </a:pP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16</a:t>
            </a:fld>
            <a:endParaRPr lang="en-US"/>
          </a:p>
        </p:txBody>
      </p:sp>
    </p:spTree>
    <p:extLst>
      <p:ext uri="{BB962C8B-B14F-4D97-AF65-F5344CB8AC3E}">
        <p14:creationId xmlns:p14="http://schemas.microsoft.com/office/powerpoint/2010/main" val="284140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781800" cy="1143000"/>
          </a:xfrm>
        </p:spPr>
        <p:txBody>
          <a:bodyPr>
            <a:normAutofit fontScale="90000"/>
          </a:bodyPr>
          <a:lstStyle/>
          <a:p>
            <a:pPr algn="l"/>
            <a:r>
              <a:rPr lang="en-US" sz="3600" dirty="0">
                <a:solidFill>
                  <a:schemeClr val="bg1"/>
                </a:solidFill>
              </a:rPr>
              <a:t>Types of OB/OD RCRA Permit Conditions</a:t>
            </a:r>
          </a:p>
        </p:txBody>
      </p:sp>
      <p:sp>
        <p:nvSpPr>
          <p:cNvPr id="3" name="Content Placeholder 2"/>
          <p:cNvSpPr>
            <a:spLocks noGrp="1"/>
          </p:cNvSpPr>
          <p:nvPr>
            <p:ph idx="1"/>
          </p:nvPr>
        </p:nvSpPr>
        <p:spPr/>
        <p:txBody>
          <a:bodyPr>
            <a:normAutofit lnSpcReduction="10000"/>
          </a:bodyPr>
          <a:lstStyle/>
          <a:p>
            <a:r>
              <a:rPr lang="en-US" altLang="en-US" dirty="0"/>
              <a:t>Treatment operations such as OB/OD that </a:t>
            </a:r>
            <a:r>
              <a:rPr lang="en-US" altLang="en-US" u="sng" dirty="0"/>
              <a:t>do not</a:t>
            </a:r>
            <a:r>
              <a:rPr lang="en-US" altLang="en-US" dirty="0"/>
              <a:t> have </a:t>
            </a:r>
            <a:r>
              <a:rPr lang="en-US" altLang="en-US" u="sng" dirty="0"/>
              <a:t>specific</a:t>
            </a:r>
            <a:r>
              <a:rPr lang="en-US" altLang="en-US" dirty="0"/>
              <a:t> regulatory design/operation requirements must be permitted pursuant to 40 CFR 264, Subpart X requirements.</a:t>
            </a:r>
          </a:p>
          <a:p>
            <a:pPr marL="0" indent="0">
              <a:buNone/>
            </a:pPr>
            <a:endParaRPr lang="en-US" altLang="en-US" dirty="0"/>
          </a:p>
          <a:p>
            <a:r>
              <a:rPr lang="en-US" dirty="0"/>
              <a:t>Subpart X stipulates that permits for these “miscellaneous units” must contain terms and provisions as necessary to protect human health and the environment.</a:t>
            </a:r>
          </a:p>
          <a:p>
            <a:pPr marL="0" indent="0">
              <a:buNone/>
            </a:pP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17</a:t>
            </a:fld>
            <a:endParaRPr lang="en-US"/>
          </a:p>
        </p:txBody>
      </p:sp>
    </p:spTree>
    <p:extLst>
      <p:ext uri="{BB962C8B-B14F-4D97-AF65-F5344CB8AC3E}">
        <p14:creationId xmlns:p14="http://schemas.microsoft.com/office/powerpoint/2010/main" val="109802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781800" cy="1143000"/>
          </a:xfrm>
        </p:spPr>
        <p:txBody>
          <a:bodyPr>
            <a:normAutofit fontScale="90000"/>
          </a:bodyPr>
          <a:lstStyle/>
          <a:p>
            <a:pPr algn="l"/>
            <a:r>
              <a:rPr lang="en-US" sz="3600" dirty="0">
                <a:solidFill>
                  <a:schemeClr val="bg1"/>
                </a:solidFill>
              </a:rPr>
              <a:t>Types of OB/OD RCRA Permit Conditions</a:t>
            </a:r>
          </a:p>
        </p:txBody>
      </p:sp>
      <p:sp>
        <p:nvSpPr>
          <p:cNvPr id="3" name="Content Placeholder 2"/>
          <p:cNvSpPr>
            <a:spLocks noGrp="1"/>
          </p:cNvSpPr>
          <p:nvPr>
            <p:ph idx="1"/>
          </p:nvPr>
        </p:nvSpPr>
        <p:spPr/>
        <p:txBody>
          <a:bodyPr>
            <a:normAutofit/>
          </a:bodyPr>
          <a:lstStyle/>
          <a:p>
            <a:r>
              <a:rPr lang="en-US" sz="2400" b="1" dirty="0"/>
              <a:t>This includes permit conditions that generally cover requirements applicable to:</a:t>
            </a:r>
          </a:p>
          <a:p>
            <a:pPr lvl="1">
              <a:buFont typeface="Wingdings" panose="05000000000000000000" pitchFamily="2" charset="2"/>
              <a:buChar char="Ø"/>
            </a:pPr>
            <a:r>
              <a:rPr lang="en-US" sz="2400" dirty="0">
                <a:solidFill>
                  <a:srgbClr val="000000"/>
                </a:solidFill>
              </a:rPr>
              <a:t>Treatment unit design, operation, and monitoring </a:t>
            </a:r>
          </a:p>
          <a:p>
            <a:pPr lvl="1">
              <a:buFont typeface="Wingdings" panose="05000000000000000000" pitchFamily="2" charset="2"/>
              <a:buChar char="Ø"/>
            </a:pPr>
            <a:r>
              <a:rPr lang="en-US" sz="2400" dirty="0">
                <a:solidFill>
                  <a:srgbClr val="000000"/>
                </a:solidFill>
              </a:rPr>
              <a:t>Prevention of releases to ground, surface water and air that pose unacceptable risk</a:t>
            </a:r>
          </a:p>
          <a:p>
            <a:pPr lvl="1">
              <a:buFont typeface="Wingdings" panose="05000000000000000000" pitchFamily="2" charset="2"/>
              <a:buChar char="Ø"/>
            </a:pPr>
            <a:r>
              <a:rPr lang="en-US" sz="2400" dirty="0">
                <a:solidFill>
                  <a:srgbClr val="000000"/>
                </a:solidFill>
              </a:rPr>
              <a:t>Responses to releases of hazardous waste or hazardous constituents</a:t>
            </a:r>
          </a:p>
          <a:p>
            <a:r>
              <a:rPr lang="en-US" altLang="en-US" sz="2400" b="1" dirty="0">
                <a:solidFill>
                  <a:srgbClr val="000000"/>
                </a:solidFill>
              </a:rPr>
              <a:t>OB/OD permit limits differ and are site-specific </a:t>
            </a:r>
          </a:p>
          <a:p>
            <a:pPr lvl="1">
              <a:buFont typeface="Wingdings" panose="05000000000000000000" pitchFamily="2" charset="2"/>
              <a:buChar char="Ø"/>
            </a:pPr>
            <a:r>
              <a:rPr lang="en-US" altLang="en-US" sz="2400" dirty="0">
                <a:solidFill>
                  <a:srgbClr val="000000"/>
                </a:solidFill>
              </a:rPr>
              <a:t>However, all permits must ensure protection of human health and the environment</a:t>
            </a:r>
          </a:p>
          <a:p>
            <a:pPr marL="0" indent="0">
              <a:buNone/>
            </a:pP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18</a:t>
            </a:fld>
            <a:endParaRPr lang="en-US"/>
          </a:p>
        </p:txBody>
      </p:sp>
    </p:spTree>
    <p:extLst>
      <p:ext uri="{BB962C8B-B14F-4D97-AF65-F5344CB8AC3E}">
        <p14:creationId xmlns:p14="http://schemas.microsoft.com/office/powerpoint/2010/main" val="3670229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781800" cy="1143000"/>
          </a:xfrm>
        </p:spPr>
        <p:txBody>
          <a:bodyPr>
            <a:normAutofit fontScale="90000"/>
          </a:bodyPr>
          <a:lstStyle/>
          <a:p>
            <a:pPr algn="l"/>
            <a:r>
              <a:rPr lang="en-US" sz="3600" dirty="0">
                <a:solidFill>
                  <a:schemeClr val="bg1"/>
                </a:solidFill>
              </a:rPr>
              <a:t>Types of OB/OD RCRA Permit Conditions</a:t>
            </a:r>
          </a:p>
        </p:txBody>
      </p:sp>
      <p:sp>
        <p:nvSpPr>
          <p:cNvPr id="3" name="Content Placeholder 2"/>
          <p:cNvSpPr>
            <a:spLocks noGrp="1"/>
          </p:cNvSpPr>
          <p:nvPr>
            <p:ph idx="1"/>
          </p:nvPr>
        </p:nvSpPr>
        <p:spPr>
          <a:xfrm>
            <a:off x="457200" y="1143000"/>
            <a:ext cx="8229600" cy="5410200"/>
          </a:xfrm>
        </p:spPr>
        <p:txBody>
          <a:bodyPr>
            <a:normAutofit/>
          </a:bodyPr>
          <a:lstStyle/>
          <a:p>
            <a:r>
              <a:rPr lang="en-US" altLang="en-US" sz="2400" b="1" dirty="0">
                <a:solidFill>
                  <a:srgbClr val="000000"/>
                </a:solidFill>
              </a:rPr>
              <a:t>Example OB/OD operating conditions from permits – each permit will not necessarily include all these requirements</a:t>
            </a:r>
          </a:p>
          <a:p>
            <a:pPr marL="0" indent="0">
              <a:buNone/>
            </a:pPr>
            <a:endParaRPr lang="en-US" altLang="en-US" sz="1200" dirty="0">
              <a:solidFill>
                <a:srgbClr val="000000"/>
              </a:solidFill>
            </a:endParaRPr>
          </a:p>
          <a:p>
            <a:pPr marL="852488">
              <a:buFont typeface="Wingdings" panose="05000000000000000000" pitchFamily="2" charset="2"/>
              <a:buChar char="Ø"/>
              <a:tabLst>
                <a:tab pos="747713" algn="l"/>
              </a:tabLst>
            </a:pPr>
            <a:r>
              <a:rPr lang="en-US" sz="2400" dirty="0"/>
              <a:t>Waste restrictions (e.g. energetic/reactive waste only,   on-site generated waste only)</a:t>
            </a:r>
            <a:endParaRPr lang="en-US" altLang="en-US" sz="2400" dirty="0"/>
          </a:p>
          <a:p>
            <a:pPr marL="852488">
              <a:buFont typeface="Wingdings" panose="05000000000000000000" pitchFamily="2" charset="2"/>
              <a:buChar char="Ø"/>
              <a:tabLst>
                <a:tab pos="747713" algn="l"/>
              </a:tabLst>
            </a:pPr>
            <a:r>
              <a:rPr lang="en-US" altLang="en-US" sz="2400" dirty="0"/>
              <a:t>Daily/annual/event limits on amount OB/OD’d</a:t>
            </a:r>
          </a:p>
          <a:p>
            <a:pPr marL="1195388" lvl="2">
              <a:tabLst>
                <a:tab pos="747713" algn="l"/>
              </a:tabLst>
            </a:pPr>
            <a:r>
              <a:rPr lang="en-US" altLang="en-US" dirty="0"/>
              <a:t>Some have waste concentration limits</a:t>
            </a:r>
          </a:p>
          <a:p>
            <a:pPr marL="852488">
              <a:buFont typeface="Wingdings" panose="05000000000000000000" pitchFamily="2" charset="2"/>
              <a:buChar char="Ø"/>
              <a:tabLst>
                <a:tab pos="747713" algn="l"/>
              </a:tabLst>
            </a:pPr>
            <a:r>
              <a:rPr lang="en-US" altLang="en-US" sz="2400" dirty="0"/>
              <a:t>Days/hours of operation restrictions</a:t>
            </a:r>
          </a:p>
          <a:p>
            <a:pPr marL="1195388" lvl="2">
              <a:tabLst>
                <a:tab pos="747713" algn="l"/>
              </a:tabLst>
            </a:pPr>
            <a:r>
              <a:rPr lang="en-US" altLang="en-US" dirty="0"/>
              <a:t># of days per week, during daylight hours only</a:t>
            </a:r>
          </a:p>
          <a:p>
            <a:pPr marL="852488">
              <a:buFont typeface="Wingdings" panose="05000000000000000000" pitchFamily="2" charset="2"/>
              <a:buChar char="Ø"/>
              <a:tabLst>
                <a:tab pos="747713" algn="l"/>
              </a:tabLst>
            </a:pPr>
            <a:r>
              <a:rPr lang="en-US" altLang="en-US" sz="2400" dirty="0"/>
              <a:t>Weather condition restrictions</a:t>
            </a:r>
          </a:p>
          <a:p>
            <a:pPr marL="1195388" lvl="2">
              <a:tabLst>
                <a:tab pos="747713" algn="l"/>
              </a:tabLst>
            </a:pPr>
            <a:r>
              <a:rPr lang="en-US" altLang="en-US" dirty="0"/>
              <a:t>Wind speed, rain forecast, lightening, etc.</a:t>
            </a:r>
          </a:p>
          <a:p>
            <a:pPr marL="1195388" lvl="2">
              <a:tabLst>
                <a:tab pos="747713" algn="l"/>
              </a:tabLst>
            </a:pPr>
            <a:r>
              <a:rPr lang="en-US" altLang="en-US" dirty="0"/>
              <a:t>Some prohibit operations on O</a:t>
            </a:r>
            <a:r>
              <a:rPr lang="en-US" altLang="en-US" baseline="-25000" dirty="0"/>
              <a:t>3</a:t>
            </a:r>
            <a:r>
              <a:rPr lang="en-US" altLang="en-US" dirty="0"/>
              <a:t> action days</a:t>
            </a:r>
          </a:p>
          <a:p>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19</a:t>
            </a:fld>
            <a:endParaRPr lang="en-US"/>
          </a:p>
        </p:txBody>
      </p:sp>
    </p:spTree>
    <p:extLst>
      <p:ext uri="{BB962C8B-B14F-4D97-AF65-F5344CB8AC3E}">
        <p14:creationId xmlns:p14="http://schemas.microsoft.com/office/powerpoint/2010/main" val="1662361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1905000" cy="685800"/>
          </a:xfrm>
        </p:spPr>
        <p:txBody>
          <a:bodyPr>
            <a:normAutofit fontScale="90000"/>
          </a:bodyPr>
          <a:lstStyle/>
          <a:p>
            <a:pPr algn="l"/>
            <a:r>
              <a:rPr lang="en-US" dirty="0">
                <a:solidFill>
                  <a:schemeClr val="bg1"/>
                </a:solidFill>
              </a:rPr>
              <a:t>Outline</a:t>
            </a:r>
          </a:p>
        </p:txBody>
      </p:sp>
      <p:sp>
        <p:nvSpPr>
          <p:cNvPr id="3" name="Content Placeholder 2"/>
          <p:cNvSpPr>
            <a:spLocks noGrp="1"/>
          </p:cNvSpPr>
          <p:nvPr>
            <p:ph idx="1"/>
          </p:nvPr>
        </p:nvSpPr>
        <p:spPr>
          <a:xfrm>
            <a:off x="762000" y="1600200"/>
            <a:ext cx="8153400" cy="4525963"/>
          </a:xfrm>
        </p:spPr>
        <p:txBody>
          <a:bodyPr>
            <a:normAutofit/>
          </a:bodyPr>
          <a:lstStyle/>
          <a:p>
            <a:pPr marL="228600" lvl="0" indent="-228600">
              <a:lnSpc>
                <a:spcPct val="90000"/>
              </a:lnSpc>
              <a:spcBef>
                <a:spcPts val="1000"/>
              </a:spcBef>
            </a:pPr>
            <a:r>
              <a:rPr lang="en-US" sz="2800" dirty="0">
                <a:solidFill>
                  <a:prstClr val="black"/>
                </a:solidFill>
              </a:rPr>
              <a:t>OB/OD Background/History</a:t>
            </a:r>
          </a:p>
          <a:p>
            <a:pPr marL="228600" lvl="0" indent="-228600">
              <a:lnSpc>
                <a:spcPct val="90000"/>
              </a:lnSpc>
              <a:spcBef>
                <a:spcPts val="1000"/>
              </a:spcBef>
            </a:pPr>
            <a:r>
              <a:rPr lang="en-US" sz="2800" dirty="0">
                <a:solidFill>
                  <a:prstClr val="black"/>
                </a:solidFill>
              </a:rPr>
              <a:t>OB/OD Universe</a:t>
            </a:r>
          </a:p>
          <a:p>
            <a:pPr lvl="1">
              <a:lnSpc>
                <a:spcPct val="90000"/>
              </a:lnSpc>
              <a:spcBef>
                <a:spcPts val="500"/>
              </a:spcBef>
              <a:buFont typeface="Wingdings" panose="05000000000000000000" pitchFamily="2" charset="2"/>
              <a:buChar char="Ø"/>
            </a:pPr>
            <a:r>
              <a:rPr lang="en-US" sz="2400" dirty="0">
                <a:solidFill>
                  <a:prstClr val="black"/>
                </a:solidFill>
              </a:rPr>
              <a:t>Status</a:t>
            </a:r>
          </a:p>
          <a:p>
            <a:pPr marL="228600" lvl="0" indent="-228600">
              <a:lnSpc>
                <a:spcPct val="90000"/>
              </a:lnSpc>
              <a:spcBef>
                <a:spcPts val="1000"/>
              </a:spcBef>
            </a:pPr>
            <a:r>
              <a:rPr lang="en-US" sz="2800" dirty="0">
                <a:solidFill>
                  <a:prstClr val="black"/>
                </a:solidFill>
              </a:rPr>
              <a:t>RCRA Permit Procedures</a:t>
            </a:r>
          </a:p>
          <a:p>
            <a:pPr marL="228600" lvl="0" indent="-228600">
              <a:lnSpc>
                <a:spcPct val="90000"/>
              </a:lnSpc>
              <a:spcBef>
                <a:spcPts val="1000"/>
              </a:spcBef>
            </a:pPr>
            <a:r>
              <a:rPr lang="en-US" sz="2800" dirty="0">
                <a:solidFill>
                  <a:prstClr val="black"/>
                </a:solidFill>
              </a:rPr>
              <a:t>RCRA OB/OD Permit Conditions</a:t>
            </a:r>
          </a:p>
          <a:p>
            <a:pPr marL="228600" lvl="0" indent="-228600">
              <a:lnSpc>
                <a:spcPct val="90000"/>
              </a:lnSpc>
              <a:spcBef>
                <a:spcPts val="1000"/>
              </a:spcBef>
            </a:pPr>
            <a:r>
              <a:rPr lang="en-US" sz="2800" dirty="0">
                <a:solidFill>
                  <a:prstClr val="black"/>
                </a:solidFill>
              </a:rPr>
              <a:t>Status of EPA Projects Underway:</a:t>
            </a:r>
          </a:p>
          <a:p>
            <a:pPr marL="914400" lvl="1" indent="-457200">
              <a:lnSpc>
                <a:spcPct val="90000"/>
              </a:lnSpc>
              <a:spcBef>
                <a:spcPts val="500"/>
              </a:spcBef>
              <a:buFont typeface="Arial" panose="020B0604020202020204" pitchFamily="34" charset="0"/>
              <a:buAutoNum type="arabicParenR"/>
            </a:pPr>
            <a:r>
              <a:rPr lang="en-US" sz="2400" dirty="0">
                <a:solidFill>
                  <a:prstClr val="black"/>
                </a:solidFill>
              </a:rPr>
              <a:t>OB/OD Contamination</a:t>
            </a:r>
          </a:p>
          <a:p>
            <a:pPr marL="914400" lvl="1" indent="-457200">
              <a:lnSpc>
                <a:spcPct val="90000"/>
              </a:lnSpc>
              <a:spcBef>
                <a:spcPts val="500"/>
              </a:spcBef>
              <a:buFont typeface="Arial" panose="020B0604020202020204" pitchFamily="34" charset="0"/>
              <a:buAutoNum type="arabicParenR"/>
            </a:pPr>
            <a:r>
              <a:rPr lang="en-US" sz="2400" dirty="0">
                <a:solidFill>
                  <a:prstClr val="black"/>
                </a:solidFill>
              </a:rPr>
              <a:t>OB/OD Corrective Action/Clean Closure Procedures, Successes; Clean-up Costs</a:t>
            </a:r>
          </a:p>
          <a:p>
            <a:pPr marL="914400" lvl="1" indent="-457200">
              <a:lnSpc>
                <a:spcPct val="90000"/>
              </a:lnSpc>
              <a:spcBef>
                <a:spcPts val="500"/>
              </a:spcBef>
              <a:buFont typeface="Arial" panose="020B0604020202020204" pitchFamily="34" charset="0"/>
              <a:buAutoNum type="arabicParenR"/>
            </a:pPr>
            <a:r>
              <a:rPr lang="en-US" sz="2400" dirty="0">
                <a:solidFill>
                  <a:prstClr val="black"/>
                </a:solidFill>
              </a:rPr>
              <a:t>Alternatives to OB/OD</a:t>
            </a:r>
          </a:p>
          <a:p>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2</a:t>
            </a:fld>
            <a:endParaRPr lang="en-US"/>
          </a:p>
        </p:txBody>
      </p:sp>
    </p:spTree>
    <p:extLst>
      <p:ext uri="{BB962C8B-B14F-4D97-AF65-F5344CB8AC3E}">
        <p14:creationId xmlns:p14="http://schemas.microsoft.com/office/powerpoint/2010/main" val="3227885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781800" cy="1143000"/>
          </a:xfrm>
        </p:spPr>
        <p:txBody>
          <a:bodyPr>
            <a:normAutofit fontScale="90000"/>
          </a:bodyPr>
          <a:lstStyle/>
          <a:p>
            <a:pPr algn="l"/>
            <a:r>
              <a:rPr lang="en-US" sz="3600" dirty="0">
                <a:solidFill>
                  <a:schemeClr val="bg1"/>
                </a:solidFill>
              </a:rPr>
              <a:t>Types of OB/OD RCRA Permit Conditions</a:t>
            </a:r>
          </a:p>
        </p:txBody>
      </p:sp>
      <p:sp>
        <p:nvSpPr>
          <p:cNvPr id="3" name="Content Placeholder 2"/>
          <p:cNvSpPr>
            <a:spLocks noGrp="1"/>
          </p:cNvSpPr>
          <p:nvPr>
            <p:ph idx="1"/>
          </p:nvPr>
        </p:nvSpPr>
        <p:spPr>
          <a:xfrm>
            <a:off x="457200" y="1143000"/>
            <a:ext cx="8229600" cy="5410200"/>
          </a:xfrm>
        </p:spPr>
        <p:txBody>
          <a:bodyPr>
            <a:normAutofit lnSpcReduction="10000"/>
          </a:bodyPr>
          <a:lstStyle/>
          <a:p>
            <a:r>
              <a:rPr lang="en-US" altLang="en-US" sz="2400" b="1" dirty="0">
                <a:solidFill>
                  <a:srgbClr val="000000"/>
                </a:solidFill>
              </a:rPr>
              <a:t>Example OB/OD operating conditions from permits – each permit will not necessarily include all these requirements</a:t>
            </a:r>
          </a:p>
          <a:p>
            <a:pPr marL="0" indent="0">
              <a:buNone/>
            </a:pPr>
            <a:endParaRPr lang="en-US" altLang="en-US" sz="2400" b="1" dirty="0">
              <a:solidFill>
                <a:srgbClr val="000000"/>
              </a:solidFill>
            </a:endParaRPr>
          </a:p>
          <a:p>
            <a:pPr marL="795338">
              <a:buFont typeface="Wingdings" panose="05000000000000000000" pitchFamily="2" charset="2"/>
              <a:buChar char="Ø"/>
            </a:pPr>
            <a:r>
              <a:rPr lang="en-US" altLang="en-US" sz="2400" dirty="0"/>
              <a:t>Fire hazard managers required on scene</a:t>
            </a:r>
          </a:p>
          <a:p>
            <a:pPr marL="795338">
              <a:buFont typeface="Wingdings" panose="05000000000000000000" pitchFamily="2" charset="2"/>
              <a:buChar char="Ø"/>
            </a:pPr>
            <a:r>
              <a:rPr lang="en-US" altLang="en-US" sz="2400" dirty="0"/>
              <a:t>Periodic soil, groundwater monitoring</a:t>
            </a:r>
          </a:p>
          <a:p>
            <a:pPr marL="795338">
              <a:buFont typeface="Wingdings" panose="05000000000000000000" pitchFamily="2" charset="2"/>
              <a:buChar char="Ø"/>
            </a:pPr>
            <a:r>
              <a:rPr lang="en-US" altLang="en-US" sz="2400" dirty="0"/>
              <a:t>Requirements specific to risk thresholds</a:t>
            </a:r>
          </a:p>
          <a:p>
            <a:pPr lvl="2"/>
            <a:r>
              <a:rPr lang="en-US" altLang="en-US" dirty="0"/>
              <a:t>Operations shall not cause carcinogenic risk of 1X10</a:t>
            </a:r>
            <a:r>
              <a:rPr lang="en-US" altLang="en-US" baseline="30000" dirty="0"/>
              <a:t>-6 </a:t>
            </a:r>
            <a:r>
              <a:rPr lang="en-US" altLang="en-US" dirty="0"/>
              <a:t> to be exceeded offsite</a:t>
            </a:r>
          </a:p>
          <a:p>
            <a:pPr lvl="2"/>
            <a:r>
              <a:rPr lang="en-US" dirty="0"/>
              <a:t>Operations shall not cause non-carcinogenic chronic hazard index of 1.0 to be </a:t>
            </a:r>
            <a:r>
              <a:rPr lang="en-US"/>
              <a:t>exceeded offsite</a:t>
            </a:r>
            <a:endParaRPr lang="en-US" dirty="0"/>
          </a:p>
          <a:p>
            <a:pPr lvl="2"/>
            <a:r>
              <a:rPr lang="en-US" dirty="0"/>
              <a:t>Some permits require periodic assessments of the info used to model pollutant transport and risk, including emission factors and appropriateness of risk determination assumptions</a:t>
            </a:r>
          </a:p>
          <a:p>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20</a:t>
            </a:fld>
            <a:endParaRPr lang="en-US"/>
          </a:p>
        </p:txBody>
      </p:sp>
    </p:spTree>
    <p:extLst>
      <p:ext uri="{BB962C8B-B14F-4D97-AF65-F5344CB8AC3E}">
        <p14:creationId xmlns:p14="http://schemas.microsoft.com/office/powerpoint/2010/main" val="325221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781800" cy="1143000"/>
          </a:xfrm>
        </p:spPr>
        <p:txBody>
          <a:bodyPr>
            <a:normAutofit fontScale="90000"/>
          </a:bodyPr>
          <a:lstStyle/>
          <a:p>
            <a:pPr algn="l"/>
            <a:r>
              <a:rPr lang="en-US" sz="3600" dirty="0">
                <a:solidFill>
                  <a:schemeClr val="bg1"/>
                </a:solidFill>
              </a:rPr>
              <a:t>Types of OB/OD RCRA Permit Conditions</a:t>
            </a:r>
          </a:p>
        </p:txBody>
      </p:sp>
      <p:sp>
        <p:nvSpPr>
          <p:cNvPr id="3" name="Content Placeholder 2"/>
          <p:cNvSpPr>
            <a:spLocks noGrp="1"/>
          </p:cNvSpPr>
          <p:nvPr>
            <p:ph idx="1"/>
          </p:nvPr>
        </p:nvSpPr>
        <p:spPr>
          <a:xfrm>
            <a:off x="457200" y="1143000"/>
            <a:ext cx="8229600" cy="5410200"/>
          </a:xfrm>
        </p:spPr>
        <p:txBody>
          <a:bodyPr>
            <a:normAutofit/>
          </a:bodyPr>
          <a:lstStyle/>
          <a:p>
            <a:r>
              <a:rPr lang="en-US" altLang="en-US" sz="2400" b="1" dirty="0">
                <a:solidFill>
                  <a:srgbClr val="000000"/>
                </a:solidFill>
              </a:rPr>
              <a:t>Example OB/OD operating conditions from permits – each permit will not necessarily include all these requirements</a:t>
            </a:r>
          </a:p>
          <a:p>
            <a:pPr marL="0" indent="0">
              <a:buNone/>
            </a:pPr>
            <a:endParaRPr lang="en-US" altLang="en-US" sz="2400" dirty="0">
              <a:solidFill>
                <a:srgbClr val="000000"/>
              </a:solidFill>
            </a:endParaRPr>
          </a:p>
          <a:p>
            <a:pPr marL="855663">
              <a:buFont typeface="Wingdings" panose="05000000000000000000" pitchFamily="2" charset="2"/>
              <a:buChar char="Ø"/>
            </a:pPr>
            <a:r>
              <a:rPr lang="en-US" altLang="en-US" sz="2400" dirty="0"/>
              <a:t>Notification requirements, access restrictions</a:t>
            </a:r>
          </a:p>
          <a:p>
            <a:pPr lvl="2"/>
            <a:r>
              <a:rPr lang="en-US" altLang="en-US" dirty="0"/>
              <a:t>Siren, clearing nearby river of boaters, etc.</a:t>
            </a:r>
          </a:p>
          <a:p>
            <a:pPr lvl="2"/>
            <a:r>
              <a:rPr lang="en-US" altLang="en-US" dirty="0"/>
              <a:t>Signs, gates, surveillance teams</a:t>
            </a:r>
          </a:p>
          <a:p>
            <a:pPr lvl="2"/>
            <a:r>
              <a:rPr lang="en-US" altLang="en-US" dirty="0"/>
              <a:t>Public complaint procedures</a:t>
            </a:r>
          </a:p>
          <a:p>
            <a:pPr marL="855663">
              <a:buFont typeface="Wingdings" panose="05000000000000000000" pitchFamily="2" charset="2"/>
              <a:buChar char="Ø"/>
            </a:pPr>
            <a:r>
              <a:rPr lang="en-US" sz="2400" dirty="0"/>
              <a:t>Clearing dry grass, leaves, and other combustibles</a:t>
            </a:r>
          </a:p>
          <a:p>
            <a:pPr marL="855663">
              <a:buFont typeface="Wingdings" panose="05000000000000000000" pitchFamily="2" charset="2"/>
              <a:buChar char="Ø"/>
            </a:pPr>
            <a:r>
              <a:rPr lang="en-US" altLang="en-US" sz="2400" dirty="0"/>
              <a:t>Water run on/off controls (stormwater control)</a:t>
            </a:r>
          </a:p>
          <a:p>
            <a:pPr marL="855663">
              <a:buFont typeface="Wingdings" panose="05000000000000000000" pitchFamily="2" charset="2"/>
              <a:buChar char="Ø"/>
            </a:pPr>
            <a:r>
              <a:rPr lang="en-US" altLang="en-US" sz="2400" dirty="0"/>
              <a:t>Pre and post burn/detonation inspections</a:t>
            </a:r>
          </a:p>
          <a:p>
            <a:pPr marL="855663">
              <a:buFont typeface="Wingdings" panose="05000000000000000000" pitchFamily="2" charset="2"/>
              <a:buChar char="Ø"/>
            </a:pPr>
            <a:r>
              <a:rPr lang="en-US" altLang="en-US" sz="2400" dirty="0"/>
              <a:t>Spilled waste management requirements</a:t>
            </a:r>
          </a:p>
          <a:p>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21</a:t>
            </a:fld>
            <a:endParaRPr lang="en-US"/>
          </a:p>
        </p:txBody>
      </p:sp>
    </p:spTree>
    <p:extLst>
      <p:ext uri="{BB962C8B-B14F-4D97-AF65-F5344CB8AC3E}">
        <p14:creationId xmlns:p14="http://schemas.microsoft.com/office/powerpoint/2010/main" val="177473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781800" cy="1143000"/>
          </a:xfrm>
        </p:spPr>
        <p:txBody>
          <a:bodyPr>
            <a:normAutofit fontScale="90000"/>
          </a:bodyPr>
          <a:lstStyle/>
          <a:p>
            <a:pPr algn="l"/>
            <a:r>
              <a:rPr lang="en-US" sz="3600" dirty="0">
                <a:solidFill>
                  <a:schemeClr val="bg1"/>
                </a:solidFill>
              </a:rPr>
              <a:t>Types of OB/OD RCRA Permit Conditions</a:t>
            </a:r>
          </a:p>
        </p:txBody>
      </p:sp>
      <p:sp>
        <p:nvSpPr>
          <p:cNvPr id="3" name="Content Placeholder 2"/>
          <p:cNvSpPr>
            <a:spLocks noGrp="1"/>
          </p:cNvSpPr>
          <p:nvPr>
            <p:ph idx="1"/>
          </p:nvPr>
        </p:nvSpPr>
        <p:spPr>
          <a:xfrm>
            <a:off x="457200" y="1143000"/>
            <a:ext cx="8229600" cy="5410200"/>
          </a:xfrm>
        </p:spPr>
        <p:txBody>
          <a:bodyPr>
            <a:normAutofit/>
          </a:bodyPr>
          <a:lstStyle/>
          <a:p>
            <a:r>
              <a:rPr lang="en-US" altLang="en-US" sz="2400" b="1" dirty="0">
                <a:solidFill>
                  <a:srgbClr val="000000"/>
                </a:solidFill>
              </a:rPr>
              <a:t>Example OB/OD operating conditions from permits – each permit will not necessarily include all these requirements</a:t>
            </a:r>
          </a:p>
          <a:p>
            <a:pPr marL="0" indent="0">
              <a:buNone/>
            </a:pPr>
            <a:endParaRPr lang="en-US" altLang="en-US" sz="2400" dirty="0">
              <a:solidFill>
                <a:srgbClr val="000000"/>
              </a:solidFill>
            </a:endParaRPr>
          </a:p>
          <a:p>
            <a:pPr marL="855663">
              <a:buFont typeface="Wingdings" panose="05000000000000000000" pitchFamily="2" charset="2"/>
              <a:buChar char="Ø"/>
            </a:pPr>
            <a:r>
              <a:rPr lang="en-US" altLang="en-US" sz="2400" dirty="0"/>
              <a:t>Example operating conditions specific to Open Detonation</a:t>
            </a:r>
          </a:p>
          <a:p>
            <a:pPr marL="1312863" lvl="1" indent="-342900">
              <a:buFont typeface="Arial" panose="020B0604020202020204" pitchFamily="34" charset="0"/>
              <a:buChar char="•"/>
            </a:pPr>
            <a:r>
              <a:rPr lang="en-US" altLang="en-US" sz="2400" dirty="0"/>
              <a:t>Management/retrieval of kickout</a:t>
            </a:r>
          </a:p>
          <a:p>
            <a:pPr marL="1312863" lvl="1" indent="-342900">
              <a:buFont typeface="Arial" panose="020B0604020202020204" pitchFamily="34" charset="0"/>
              <a:buChar char="•"/>
            </a:pPr>
            <a:r>
              <a:rPr lang="en-US" altLang="en-US" sz="2400" dirty="0"/>
              <a:t>Munition burial depth prior to detonation</a:t>
            </a:r>
          </a:p>
          <a:p>
            <a:pPr marL="1312863" lvl="1" indent="-342900">
              <a:buFont typeface="Arial" panose="020B0604020202020204" pitchFamily="34" charset="0"/>
              <a:buChar char="•"/>
            </a:pPr>
            <a:r>
              <a:rPr lang="en-US" altLang="en-US" sz="2400" dirty="0"/>
              <a:t>Noise restrictions</a:t>
            </a:r>
          </a:p>
          <a:p>
            <a:pPr marL="1312863" lvl="1" indent="-342900">
              <a:buFont typeface="Arial" panose="020B0604020202020204" pitchFamily="34" charset="0"/>
              <a:buChar char="•"/>
            </a:pPr>
            <a:r>
              <a:rPr lang="en-US" altLang="en-US" sz="2400" dirty="0"/>
              <a:t>Waste transport requirements</a:t>
            </a:r>
          </a:p>
          <a:p>
            <a:pPr marL="1312863" lvl="1" indent="-342900">
              <a:buFont typeface="Arial" panose="020B0604020202020204" pitchFamily="34" charset="0"/>
              <a:buChar char="•"/>
            </a:pPr>
            <a:r>
              <a:rPr lang="en-US" altLang="en-US" sz="2400" dirty="0"/>
              <a:t>Donor charge requirements</a:t>
            </a:r>
          </a:p>
          <a:p>
            <a:pPr marL="1312863" lvl="1" indent="-342900">
              <a:buFont typeface="Arial" panose="020B0604020202020204" pitchFamily="34" charset="0"/>
              <a:buChar char="•"/>
            </a:pPr>
            <a:r>
              <a:rPr lang="en-US" altLang="en-US" sz="2400" dirty="0"/>
              <a:t>Unit maintenance (e.g., wetting)</a:t>
            </a:r>
          </a:p>
          <a:p>
            <a:pPr marL="1312863" lvl="1" indent="-342900">
              <a:buFont typeface="Arial" panose="020B0604020202020204" pitchFamily="34" charset="0"/>
              <a:buChar char="•"/>
            </a:pPr>
            <a:r>
              <a:rPr lang="en-US" altLang="en-US" sz="2400" dirty="0"/>
              <a:t>Minimum protective distances</a:t>
            </a:r>
          </a:p>
          <a:p>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22</a:t>
            </a:fld>
            <a:endParaRPr lang="en-US"/>
          </a:p>
        </p:txBody>
      </p:sp>
    </p:spTree>
    <p:extLst>
      <p:ext uri="{BB962C8B-B14F-4D97-AF65-F5344CB8AC3E}">
        <p14:creationId xmlns:p14="http://schemas.microsoft.com/office/powerpoint/2010/main" val="3281510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800600"/>
            <a:ext cx="7772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76200"/>
            <a:ext cx="6781800" cy="1143000"/>
          </a:xfrm>
        </p:spPr>
        <p:txBody>
          <a:bodyPr>
            <a:normAutofit fontScale="90000"/>
          </a:bodyPr>
          <a:lstStyle/>
          <a:p>
            <a:pPr algn="l"/>
            <a:r>
              <a:rPr lang="en-US" sz="3600" dirty="0">
                <a:solidFill>
                  <a:schemeClr val="bg1"/>
                </a:solidFill>
              </a:rPr>
              <a:t>Types of OB/OD RCRA Permit Conditions</a:t>
            </a:r>
          </a:p>
        </p:txBody>
      </p:sp>
      <p:sp>
        <p:nvSpPr>
          <p:cNvPr id="3" name="Content Placeholder 2"/>
          <p:cNvSpPr>
            <a:spLocks noGrp="1"/>
          </p:cNvSpPr>
          <p:nvPr>
            <p:ph idx="1"/>
          </p:nvPr>
        </p:nvSpPr>
        <p:spPr>
          <a:xfrm>
            <a:off x="381000" y="1524000"/>
            <a:ext cx="8229600" cy="4717473"/>
          </a:xfrm>
        </p:spPr>
        <p:txBody>
          <a:bodyPr>
            <a:normAutofit/>
          </a:bodyPr>
          <a:lstStyle/>
          <a:p>
            <a:pPr>
              <a:buFont typeface="Wingdings" panose="05000000000000000000" pitchFamily="2" charset="2"/>
              <a:buChar char="Ø"/>
            </a:pPr>
            <a:r>
              <a:rPr lang="en-US" altLang="en-US" sz="2400" dirty="0"/>
              <a:t>Example operating conditions specific to OB</a:t>
            </a:r>
          </a:p>
          <a:p>
            <a:pPr lvl="1">
              <a:buFont typeface="Arial" panose="020B0604020202020204" pitchFamily="34" charset="0"/>
              <a:buChar char="•"/>
            </a:pPr>
            <a:r>
              <a:rPr lang="en-US" altLang="en-US" sz="2400" dirty="0"/>
              <a:t>Burn pad design (height, refractory design, precipitation covers, waste kept below critical height to prevent detonation)</a:t>
            </a:r>
          </a:p>
          <a:p>
            <a:pPr lvl="1">
              <a:buFont typeface="Arial" panose="020B0604020202020204" pitchFamily="34" charset="0"/>
              <a:buChar char="•"/>
            </a:pPr>
            <a:r>
              <a:rPr lang="en-US" altLang="en-US" sz="2400" dirty="0"/>
              <a:t>Hazardous waste shall not be used as burn pan accelerants</a:t>
            </a:r>
          </a:p>
          <a:p>
            <a:pPr lvl="1">
              <a:buFont typeface="Arial" panose="020B0604020202020204" pitchFamily="34" charset="0"/>
              <a:buChar char="•"/>
            </a:pPr>
            <a:r>
              <a:rPr lang="en-US" sz="2400" dirty="0"/>
              <a:t>Burn box shall remain closed when waste is not being burned/treated</a:t>
            </a:r>
          </a:p>
          <a:p>
            <a:pPr marL="457200" lvl="1" indent="0">
              <a:buNone/>
            </a:pPr>
            <a:endParaRPr lang="en-US" sz="2400" dirty="0"/>
          </a:p>
          <a:p>
            <a:pPr marL="0" indent="0">
              <a:buNone/>
            </a:pPr>
            <a:r>
              <a:rPr lang="en-US" altLang="en-US" sz="2400" b="1" dirty="0">
                <a:solidFill>
                  <a:schemeClr val="bg1"/>
                </a:solidFill>
              </a:rPr>
              <a:t>Some permits require periodic assessments of the </a:t>
            </a:r>
          </a:p>
          <a:p>
            <a:pPr marL="0" indent="0">
              <a:buNone/>
            </a:pPr>
            <a:r>
              <a:rPr lang="en-US" altLang="en-US" sz="2400" b="1" dirty="0">
                <a:solidFill>
                  <a:schemeClr val="bg1"/>
                </a:solidFill>
              </a:rPr>
              <a:t>availability of alternatives to OB/OD</a:t>
            </a:r>
          </a:p>
          <a:p>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23</a:t>
            </a:fld>
            <a:endParaRPr lang="en-US"/>
          </a:p>
        </p:txBody>
      </p:sp>
    </p:spTree>
    <p:extLst>
      <p:ext uri="{BB962C8B-B14F-4D97-AF65-F5344CB8AC3E}">
        <p14:creationId xmlns:p14="http://schemas.microsoft.com/office/powerpoint/2010/main" val="2193378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2"/>
            <a:ext cx="8229600" cy="756138"/>
          </a:xfrm>
        </p:spPr>
        <p:txBody>
          <a:bodyPr>
            <a:normAutofit/>
          </a:bodyPr>
          <a:lstStyle/>
          <a:p>
            <a:pPr algn="l"/>
            <a:r>
              <a:rPr lang="en-US" sz="3200" dirty="0">
                <a:solidFill>
                  <a:schemeClr val="bg1"/>
                </a:solidFill>
              </a:rPr>
              <a:t>EPA Projects Examining OB/OD</a:t>
            </a:r>
          </a:p>
        </p:txBody>
      </p:sp>
      <p:sp>
        <p:nvSpPr>
          <p:cNvPr id="3" name="Content Placeholder 2"/>
          <p:cNvSpPr>
            <a:spLocks noGrp="1"/>
          </p:cNvSpPr>
          <p:nvPr>
            <p:ph idx="1"/>
          </p:nvPr>
        </p:nvSpPr>
        <p:spPr/>
        <p:txBody>
          <a:bodyPr/>
          <a:lstStyle/>
          <a:p>
            <a:pPr lvl="1">
              <a:buFont typeface="Wingdings" panose="05000000000000000000" pitchFamily="2" charset="2"/>
              <a:buChar char="Ø"/>
            </a:pPr>
            <a:r>
              <a:rPr lang="en-US" dirty="0"/>
              <a:t>Contamination at OB/OD sites</a:t>
            </a:r>
          </a:p>
          <a:p>
            <a:pPr marL="457200" lvl="1" indent="0">
              <a:buNone/>
            </a:pPr>
            <a:endParaRPr lang="en-US" dirty="0"/>
          </a:p>
          <a:p>
            <a:pPr lvl="1">
              <a:buFont typeface="Wingdings" panose="05000000000000000000" pitchFamily="2" charset="2"/>
              <a:buChar char="Ø"/>
            </a:pPr>
            <a:r>
              <a:rPr lang="en-US" dirty="0"/>
              <a:t>Corrective action, clean closure procedures, metrics, and successes, and associated costs</a:t>
            </a:r>
          </a:p>
          <a:p>
            <a:pPr marL="457200" lvl="1" indent="0">
              <a:buNone/>
            </a:pPr>
            <a:endParaRPr lang="en-US" dirty="0"/>
          </a:p>
          <a:p>
            <a:pPr lvl="1">
              <a:buFont typeface="Wingdings" panose="05000000000000000000" pitchFamily="2" charset="2"/>
              <a:buChar char="Ø"/>
            </a:pPr>
            <a:r>
              <a:rPr lang="en-US" dirty="0"/>
              <a:t>Alternatives to OB/OD</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24</a:t>
            </a:fld>
            <a:endParaRPr lang="en-US"/>
          </a:p>
        </p:txBody>
      </p:sp>
    </p:spTree>
    <p:extLst>
      <p:ext uri="{BB962C8B-B14F-4D97-AF65-F5344CB8AC3E}">
        <p14:creationId xmlns:p14="http://schemas.microsoft.com/office/powerpoint/2010/main" val="1373166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39762"/>
          </a:xfrm>
        </p:spPr>
        <p:txBody>
          <a:bodyPr>
            <a:normAutofit fontScale="90000"/>
          </a:bodyPr>
          <a:lstStyle/>
          <a:p>
            <a:pPr algn="l"/>
            <a:r>
              <a:rPr lang="en-US" dirty="0">
                <a:solidFill>
                  <a:schemeClr val="bg1"/>
                </a:solidFill>
              </a:rPr>
              <a:t>EPA Projects - Contamination</a:t>
            </a:r>
          </a:p>
        </p:txBody>
      </p:sp>
      <p:graphicFrame>
        <p:nvGraphicFramePr>
          <p:cNvPr id="4" name="Content Placeholder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29C36330-CCD3-45AA-BB11-D53986335625}" type="slidenum">
              <a:rPr lang="en-US" smtClean="0"/>
              <a:pPr/>
              <a:t>25</a:t>
            </a:fld>
            <a:endParaRPr lang="en-US"/>
          </a:p>
        </p:txBody>
      </p:sp>
    </p:spTree>
    <p:extLst>
      <p:ext uri="{BB962C8B-B14F-4D97-AF65-F5344CB8AC3E}">
        <p14:creationId xmlns:p14="http://schemas.microsoft.com/office/powerpoint/2010/main" val="339370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76200"/>
            <a:ext cx="6248400" cy="1143000"/>
          </a:xfrm>
        </p:spPr>
        <p:txBody>
          <a:bodyPr>
            <a:noAutofit/>
          </a:bodyPr>
          <a:lstStyle/>
          <a:p>
            <a:pPr algn="l"/>
            <a:r>
              <a:rPr lang="en-US" sz="3600" dirty="0">
                <a:solidFill>
                  <a:schemeClr val="bg1"/>
                </a:solidFill>
              </a:rPr>
              <a:t>Contamination Observed</a:t>
            </a:r>
            <a:br>
              <a:rPr lang="en-US" sz="3600" dirty="0">
                <a:solidFill>
                  <a:schemeClr val="bg1"/>
                </a:solidFill>
              </a:rPr>
            </a:br>
            <a:r>
              <a:rPr lang="en-US" sz="3600" dirty="0">
                <a:solidFill>
                  <a:schemeClr val="bg1"/>
                </a:solidFill>
              </a:rPr>
              <a:t>at OB/OD Sites</a:t>
            </a:r>
          </a:p>
        </p:txBody>
      </p:sp>
      <p:sp>
        <p:nvSpPr>
          <p:cNvPr id="3" name="Content Placeholder 2"/>
          <p:cNvSpPr>
            <a:spLocks noGrp="1"/>
          </p:cNvSpPr>
          <p:nvPr>
            <p:ph idx="1"/>
          </p:nvPr>
        </p:nvSpPr>
        <p:spPr>
          <a:xfrm>
            <a:off x="381000" y="1371600"/>
            <a:ext cx="8229600" cy="5029200"/>
          </a:xfrm>
        </p:spPr>
        <p:txBody>
          <a:bodyPr>
            <a:normAutofit fontScale="92500"/>
          </a:bodyPr>
          <a:lstStyle/>
          <a:p>
            <a:pPr marL="0" lvl="0" indent="0" defTabSz="457200">
              <a:spcBef>
                <a:spcPts val="1000"/>
              </a:spcBef>
              <a:buClr>
                <a:srgbClr val="90C226"/>
              </a:buClr>
              <a:buSzPct val="80000"/>
              <a:buNone/>
            </a:pPr>
            <a:r>
              <a:rPr lang="en-US" sz="2800" b="1" u="sng" dirty="0">
                <a:latin typeface="Trebuchet MS" panose="020B0603020202020204"/>
              </a:rPr>
              <a:t>Soils</a:t>
            </a:r>
            <a:r>
              <a:rPr lang="en-US" sz="1700" b="1" dirty="0">
                <a:solidFill>
                  <a:prstClr val="black">
                    <a:lumMod val="75000"/>
                    <a:lumOff val="25000"/>
                  </a:prstClr>
                </a:solidFill>
                <a:latin typeface="Trebuchet MS" panose="020B0603020202020204"/>
              </a:rPr>
              <a:t>													</a:t>
            </a:r>
            <a:r>
              <a:rPr lang="en-US" sz="1700" b="1" dirty="0">
                <a:solidFill>
                  <a:srgbClr val="FF0000"/>
                </a:solidFill>
                <a:latin typeface="Trebuchet MS" panose="020B0603020202020204"/>
              </a:rPr>
              <a:t>Exceedances of 														Residential 															</a:t>
            </a:r>
            <a:r>
              <a:rPr lang="en-US" sz="1700" b="1" u="sng" dirty="0">
                <a:solidFill>
                  <a:srgbClr val="FF0000"/>
                </a:solidFill>
                <a:latin typeface="Trebuchet MS" panose="020B0603020202020204"/>
              </a:rPr>
              <a:t>Screening levels</a:t>
            </a:r>
          </a:p>
          <a:p>
            <a:pPr lvl="1" defTabSz="457200">
              <a:spcBef>
                <a:spcPts val="1000"/>
              </a:spcBef>
              <a:buClr>
                <a:srgbClr val="90C226"/>
              </a:buClr>
              <a:buSzPct val="80000"/>
              <a:buFont typeface="Wingdings 3" charset="2"/>
              <a:buChar char=""/>
            </a:pPr>
            <a:r>
              <a:rPr lang="en-US" sz="1500" b="1" u="sng" dirty="0">
                <a:solidFill>
                  <a:srgbClr val="0070C0"/>
                </a:solidFill>
                <a:latin typeface="Trebuchet MS" panose="020B0603020202020204"/>
              </a:rPr>
              <a:t>RDX</a:t>
            </a:r>
            <a:r>
              <a:rPr lang="en-US" sz="1500" dirty="0">
                <a:solidFill>
                  <a:srgbClr val="0070C0"/>
                </a:solidFill>
                <a:latin typeface="Trebuchet MS" panose="020B0603020202020204"/>
              </a:rPr>
              <a:t> </a:t>
            </a:r>
            <a:r>
              <a:rPr lang="en-US" sz="1500" dirty="0">
                <a:solidFill>
                  <a:prstClr val="black">
                    <a:lumMod val="75000"/>
                    <a:lumOff val="25000"/>
                  </a:prstClr>
                </a:solidFill>
                <a:latin typeface="Trebuchet MS" panose="020B0603020202020204"/>
              </a:rPr>
              <a:t>[5.6 mg/kg EPA residual screening level]</a:t>
            </a:r>
          </a:p>
          <a:p>
            <a:pPr lvl="2" defTabSz="457200">
              <a:spcBef>
                <a:spcPts val="1000"/>
              </a:spcBef>
              <a:buClr>
                <a:srgbClr val="90C226"/>
              </a:buClr>
              <a:buSzPct val="80000"/>
              <a:buFont typeface="Wingdings 3" charset="2"/>
              <a:buChar char=""/>
            </a:pPr>
            <a:r>
              <a:rPr lang="en-US" sz="1800" dirty="0">
                <a:solidFill>
                  <a:prstClr val="black">
                    <a:lumMod val="75000"/>
                    <a:lumOff val="25000"/>
                  </a:prstClr>
                </a:solidFill>
                <a:latin typeface="Trebuchet MS" panose="020B0603020202020204"/>
              </a:rPr>
              <a:t>Chemtronics, Inc.				290 mg/kg			  </a:t>
            </a:r>
            <a:r>
              <a:rPr lang="en-US" sz="2000" b="1" dirty="0">
                <a:solidFill>
                  <a:srgbClr val="FF0000"/>
                </a:solidFill>
                <a:latin typeface="Trebuchet MS" panose="020B0603020202020204"/>
              </a:rPr>
              <a:t>52X</a:t>
            </a:r>
          </a:p>
          <a:p>
            <a:pPr lvl="2" defTabSz="457200">
              <a:spcBef>
                <a:spcPts val="1000"/>
              </a:spcBef>
              <a:buClr>
                <a:srgbClr val="90C226"/>
              </a:buClr>
              <a:buSzPct val="80000"/>
              <a:buFont typeface="Wingdings 3" charset="2"/>
              <a:buChar char=""/>
            </a:pPr>
            <a:r>
              <a:rPr lang="en-US" sz="1800" dirty="0">
                <a:solidFill>
                  <a:prstClr val="black">
                    <a:lumMod val="75000"/>
                    <a:lumOff val="25000"/>
                  </a:prstClr>
                </a:solidFill>
                <a:latin typeface="Trebuchet MS" panose="020B0603020202020204"/>
              </a:rPr>
              <a:t>Camp Minden (LA AAP) 			100mg/kg</a:t>
            </a:r>
          </a:p>
          <a:p>
            <a:pPr marL="685800" lvl="2" defTabSz="457200">
              <a:spcBef>
                <a:spcPts val="1000"/>
              </a:spcBef>
              <a:buClr>
                <a:srgbClr val="90C226"/>
              </a:buClr>
              <a:buSzPct val="80000"/>
              <a:buFont typeface="Wingdings 3" charset="2"/>
              <a:buChar char=""/>
            </a:pPr>
            <a:r>
              <a:rPr lang="en-US" sz="1300" b="1" u="sng" dirty="0">
                <a:solidFill>
                  <a:srgbClr val="0070C0"/>
                </a:solidFill>
                <a:latin typeface="Trebuchet MS" panose="020B0603020202020204"/>
              </a:rPr>
              <a:t>TNT</a:t>
            </a:r>
            <a:r>
              <a:rPr lang="en-US" sz="1300" dirty="0">
                <a:solidFill>
                  <a:srgbClr val="0070C0"/>
                </a:solidFill>
                <a:latin typeface="Trebuchet MS" panose="020B0603020202020204"/>
              </a:rPr>
              <a:t> </a:t>
            </a:r>
            <a:r>
              <a:rPr lang="en-US" sz="1300" dirty="0">
                <a:solidFill>
                  <a:prstClr val="black">
                    <a:lumMod val="75000"/>
                    <a:lumOff val="25000"/>
                  </a:prstClr>
                </a:solidFill>
                <a:latin typeface="Trebuchet MS" panose="020B0603020202020204"/>
              </a:rPr>
              <a:t>[19 mg/kg EPA residential screening level]</a:t>
            </a:r>
          </a:p>
          <a:p>
            <a:pPr marL="1143000" lvl="3" defTabSz="457200">
              <a:spcBef>
                <a:spcPts val="1000"/>
              </a:spcBef>
              <a:buClr>
                <a:srgbClr val="90C226"/>
              </a:buClr>
              <a:buSzPct val="80000"/>
              <a:buFont typeface="Wingdings 3" charset="2"/>
              <a:buChar char=""/>
            </a:pPr>
            <a:r>
              <a:rPr lang="en-US" sz="1800" dirty="0">
                <a:solidFill>
                  <a:prstClr val="black">
                    <a:lumMod val="75000"/>
                    <a:lumOff val="25000"/>
                  </a:prstClr>
                </a:solidFill>
                <a:latin typeface="Trebuchet MS" panose="020B0603020202020204"/>
              </a:rPr>
              <a:t>Umatilla Army Depot, OR		36,045 mg/kg		     		</a:t>
            </a:r>
            <a:r>
              <a:rPr lang="en-US" b="1" dirty="0">
                <a:solidFill>
                  <a:srgbClr val="FF0000"/>
                </a:solidFill>
                <a:latin typeface="Trebuchet MS" panose="020B0603020202020204"/>
              </a:rPr>
              <a:t>1897X</a:t>
            </a:r>
          </a:p>
          <a:p>
            <a:pPr marL="1143000" lvl="3" defTabSz="457200">
              <a:spcBef>
                <a:spcPts val="1000"/>
              </a:spcBef>
              <a:buClr>
                <a:srgbClr val="90C226"/>
              </a:buClr>
              <a:buSzPct val="80000"/>
              <a:buFont typeface="Wingdings 3" charset="2"/>
              <a:buChar char=""/>
            </a:pPr>
            <a:r>
              <a:rPr lang="en-US" sz="1800" dirty="0">
                <a:solidFill>
                  <a:prstClr val="black">
                    <a:lumMod val="75000"/>
                    <a:lumOff val="25000"/>
                  </a:prstClr>
                </a:solidFill>
                <a:latin typeface="Trebuchet MS" panose="020B0603020202020204"/>
              </a:rPr>
              <a:t>Chemtronics, Inc.				280 mg/kg</a:t>
            </a:r>
          </a:p>
          <a:p>
            <a:pPr lvl="1" defTabSz="457200">
              <a:spcBef>
                <a:spcPts val="1000"/>
              </a:spcBef>
              <a:buClr>
                <a:srgbClr val="90C226"/>
              </a:buClr>
              <a:buSzPct val="80000"/>
              <a:buFont typeface="Wingdings 3" charset="2"/>
              <a:buChar char=""/>
            </a:pPr>
            <a:r>
              <a:rPr lang="en-US" sz="1500" b="1" u="sng" dirty="0">
                <a:solidFill>
                  <a:srgbClr val="0070C0"/>
                </a:solidFill>
                <a:latin typeface="Trebuchet MS" panose="020B0603020202020204"/>
              </a:rPr>
              <a:t>Perchlorate</a:t>
            </a:r>
            <a:r>
              <a:rPr lang="en-US" sz="1500" dirty="0">
                <a:solidFill>
                  <a:prstClr val="black">
                    <a:lumMod val="75000"/>
                    <a:lumOff val="25000"/>
                  </a:prstClr>
                </a:solidFill>
                <a:latin typeface="Trebuchet MS" panose="020B0603020202020204"/>
              </a:rPr>
              <a:t>  [15 µg/L]</a:t>
            </a:r>
          </a:p>
          <a:p>
            <a:pPr lvl="2" defTabSz="457200">
              <a:spcBef>
                <a:spcPts val="1000"/>
              </a:spcBef>
              <a:buClr>
                <a:srgbClr val="90C226"/>
              </a:buClr>
              <a:buSzPct val="80000"/>
              <a:buFont typeface="Wingdings 3" charset="2"/>
              <a:buChar char=""/>
            </a:pPr>
            <a:r>
              <a:rPr lang="en-US" sz="1800" dirty="0">
                <a:solidFill>
                  <a:prstClr val="black">
                    <a:lumMod val="75000"/>
                    <a:lumOff val="25000"/>
                  </a:prstClr>
                </a:solidFill>
                <a:latin typeface="Trebuchet MS" panose="020B0603020202020204"/>
              </a:rPr>
              <a:t>Redstone Arsenal 			106,000 µg/kg</a:t>
            </a:r>
            <a:r>
              <a:rPr lang="en-US" sz="1300" dirty="0">
                <a:solidFill>
                  <a:prstClr val="black">
                    <a:lumMod val="75000"/>
                    <a:lumOff val="25000"/>
                  </a:prstClr>
                </a:solidFill>
                <a:latin typeface="Trebuchet MS" panose="020B0603020202020204"/>
              </a:rPr>
              <a:t>		        	</a:t>
            </a:r>
            <a:r>
              <a:rPr lang="en-US" sz="1900" b="1" dirty="0">
                <a:solidFill>
                  <a:srgbClr val="FF0000"/>
                </a:solidFill>
                <a:latin typeface="Trebuchet MS" panose="020B0603020202020204"/>
              </a:rPr>
              <a:t>7067X</a:t>
            </a:r>
          </a:p>
          <a:p>
            <a:pPr marL="1139825" lvl="2" indent="0" defTabSz="457200">
              <a:spcBef>
                <a:spcPts val="1000"/>
              </a:spcBef>
              <a:buClr>
                <a:srgbClr val="90C226"/>
              </a:buClr>
              <a:buSzPct val="80000"/>
              <a:buNone/>
            </a:pPr>
            <a:r>
              <a:rPr lang="en-US" sz="1300" dirty="0">
                <a:solidFill>
                  <a:prstClr val="black">
                    <a:lumMod val="75000"/>
                    <a:lumOff val="25000"/>
                  </a:prstClr>
                </a:solidFill>
                <a:latin typeface="Trebuchet MS" panose="020B0603020202020204"/>
              </a:rPr>
              <a:t>(Army/NASA)</a:t>
            </a:r>
          </a:p>
          <a:p>
            <a:pPr marL="1139825" lvl="2" indent="0" defTabSz="457200">
              <a:spcBef>
                <a:spcPts val="1000"/>
              </a:spcBef>
              <a:buClr>
                <a:srgbClr val="90C226"/>
              </a:buClr>
              <a:buSzPct val="80000"/>
              <a:buNone/>
            </a:pPr>
            <a:endParaRPr lang="en-US" sz="1300" dirty="0">
              <a:solidFill>
                <a:prstClr val="black">
                  <a:lumMod val="75000"/>
                  <a:lumOff val="25000"/>
                </a:prstClr>
              </a:solidFill>
              <a:latin typeface="Trebuchet MS" panose="020B0603020202020204"/>
            </a:endParaRPr>
          </a:p>
          <a:p>
            <a:pPr marL="457200" lvl="1" indent="0" algn="ctr" defTabSz="457200">
              <a:spcBef>
                <a:spcPts val="1000"/>
              </a:spcBef>
              <a:buClr>
                <a:srgbClr val="90C226"/>
              </a:buClr>
              <a:buSzPct val="80000"/>
              <a:buNone/>
            </a:pPr>
            <a:r>
              <a:rPr lang="en-US" sz="2000" b="1" dirty="0">
                <a:solidFill>
                  <a:srgbClr val="0070C0"/>
                </a:solidFill>
                <a:latin typeface="Trebuchet MS" panose="020B0603020202020204"/>
              </a:rPr>
              <a:t>Worst concentrations tend to be close in and further out.</a:t>
            </a:r>
          </a:p>
          <a:p>
            <a:endParaRPr lang="en-US" dirty="0"/>
          </a:p>
        </p:txBody>
      </p:sp>
      <p:sp>
        <p:nvSpPr>
          <p:cNvPr id="4" name="Oval Callout 3"/>
          <p:cNvSpPr/>
          <p:nvPr/>
        </p:nvSpPr>
        <p:spPr>
          <a:xfrm>
            <a:off x="3187014" y="647700"/>
            <a:ext cx="3886200" cy="1447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0" y="771435"/>
            <a:ext cx="3124200" cy="1200329"/>
          </a:xfrm>
          <a:prstGeom prst="rect">
            <a:avLst/>
          </a:prstGeom>
          <a:noFill/>
        </p:spPr>
        <p:txBody>
          <a:bodyPr wrap="square" rtlCol="0">
            <a:spAutoFit/>
          </a:bodyPr>
          <a:lstStyle/>
          <a:p>
            <a:r>
              <a:rPr lang="en-US" dirty="0">
                <a:solidFill>
                  <a:schemeClr val="bg1"/>
                </a:solidFill>
              </a:rPr>
              <a:t>It is difficult to parse out contamination from current OB/OD operations from historical contamination.</a:t>
            </a:r>
          </a:p>
        </p:txBody>
      </p:sp>
      <p:sp>
        <p:nvSpPr>
          <p:cNvPr id="6" name="Slide Number Placeholder 5"/>
          <p:cNvSpPr>
            <a:spLocks noGrp="1"/>
          </p:cNvSpPr>
          <p:nvPr>
            <p:ph type="sldNum" sz="quarter" idx="12"/>
          </p:nvPr>
        </p:nvSpPr>
        <p:spPr/>
        <p:txBody>
          <a:bodyPr/>
          <a:lstStyle/>
          <a:p>
            <a:fld id="{29C36330-CCD3-45AA-BB11-D53986335625}" type="slidenum">
              <a:rPr lang="en-US" smtClean="0"/>
              <a:pPr/>
              <a:t>26</a:t>
            </a:fld>
            <a:endParaRPr lang="en-US"/>
          </a:p>
        </p:txBody>
      </p:sp>
    </p:spTree>
    <p:extLst>
      <p:ext uri="{BB962C8B-B14F-4D97-AF65-F5344CB8AC3E}">
        <p14:creationId xmlns:p14="http://schemas.microsoft.com/office/powerpoint/2010/main" val="2601390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4" y="0"/>
            <a:ext cx="6248400" cy="1143000"/>
          </a:xfrm>
        </p:spPr>
        <p:txBody>
          <a:bodyPr>
            <a:noAutofit/>
          </a:bodyPr>
          <a:lstStyle/>
          <a:p>
            <a:pPr algn="l"/>
            <a:r>
              <a:rPr lang="en-US" sz="3600" dirty="0">
                <a:solidFill>
                  <a:schemeClr val="bg1"/>
                </a:solidFill>
              </a:rPr>
              <a:t>Contamination Observed at OB/OD Sites</a:t>
            </a:r>
            <a:endParaRPr lang="en-US" sz="3600" dirty="0"/>
          </a:p>
        </p:txBody>
      </p:sp>
      <p:sp>
        <p:nvSpPr>
          <p:cNvPr id="3" name="Content Placeholder 2"/>
          <p:cNvSpPr>
            <a:spLocks noGrp="1"/>
          </p:cNvSpPr>
          <p:nvPr>
            <p:ph idx="1"/>
          </p:nvPr>
        </p:nvSpPr>
        <p:spPr>
          <a:xfrm>
            <a:off x="228600" y="1295400"/>
            <a:ext cx="8458200" cy="5410200"/>
          </a:xfrm>
        </p:spPr>
        <p:txBody>
          <a:bodyPr>
            <a:normAutofit fontScale="92500" lnSpcReduction="10000"/>
          </a:bodyPr>
          <a:lstStyle/>
          <a:p>
            <a:pPr marL="0" lvl="0" indent="0" defTabSz="457200">
              <a:spcBef>
                <a:spcPts val="1000"/>
              </a:spcBef>
              <a:buClr>
                <a:srgbClr val="90C226"/>
              </a:buClr>
              <a:buSzPct val="80000"/>
              <a:buNone/>
            </a:pPr>
            <a:r>
              <a:rPr lang="en-US" sz="2200" b="1" u="sng" dirty="0">
                <a:latin typeface="Trebuchet MS" panose="020B0603020202020204"/>
              </a:rPr>
              <a:t>Groundwater</a:t>
            </a:r>
            <a:r>
              <a:rPr lang="en-US" sz="1700" b="1" dirty="0">
                <a:solidFill>
                  <a:srgbClr val="FF0000"/>
                </a:solidFill>
                <a:latin typeface="Trebuchet MS" panose="020B0603020202020204"/>
              </a:rPr>
              <a:t>											    Exceedances of 															    Groundwater															   </a:t>
            </a:r>
            <a:r>
              <a:rPr lang="en-US" sz="1700" b="1" u="sng" dirty="0">
                <a:solidFill>
                  <a:srgbClr val="FF0000"/>
                </a:solidFill>
                <a:latin typeface="Trebuchet MS" panose="020B0603020202020204"/>
              </a:rPr>
              <a:t>Quality Standards</a:t>
            </a:r>
            <a:endParaRPr lang="en-US" sz="1500" u="sng" dirty="0">
              <a:solidFill>
                <a:prstClr val="black">
                  <a:lumMod val="75000"/>
                  <a:lumOff val="25000"/>
                </a:prstClr>
              </a:solidFill>
              <a:latin typeface="Trebuchet MS" panose="020B0603020202020204"/>
            </a:endParaRPr>
          </a:p>
          <a:p>
            <a:pPr lvl="1" defTabSz="457200">
              <a:spcBef>
                <a:spcPts val="1000"/>
              </a:spcBef>
              <a:buClr>
                <a:srgbClr val="90C226"/>
              </a:buClr>
              <a:buSzPct val="80000"/>
              <a:buFont typeface="Wingdings 3" charset="2"/>
              <a:buChar char=""/>
            </a:pPr>
            <a:r>
              <a:rPr lang="en-US" sz="2200" b="1" u="sng" dirty="0">
                <a:solidFill>
                  <a:srgbClr val="00B0F0"/>
                </a:solidFill>
                <a:latin typeface="Trebuchet MS" panose="020B0603020202020204"/>
              </a:rPr>
              <a:t>RDX</a:t>
            </a:r>
            <a:r>
              <a:rPr lang="en-US" sz="2200" dirty="0">
                <a:solidFill>
                  <a:srgbClr val="00B0F0"/>
                </a:solidFill>
                <a:latin typeface="Trebuchet MS" panose="020B0603020202020204"/>
              </a:rPr>
              <a:t>  </a:t>
            </a:r>
            <a:r>
              <a:rPr lang="en-US" sz="2200" dirty="0">
                <a:solidFill>
                  <a:prstClr val="black">
                    <a:lumMod val="75000"/>
                    <a:lumOff val="25000"/>
                  </a:prstClr>
                </a:solidFill>
                <a:latin typeface="Trebuchet MS" panose="020B0603020202020204"/>
              </a:rPr>
              <a:t>[2 µg/L]</a:t>
            </a:r>
          </a:p>
          <a:p>
            <a:pPr lvl="2" defTabSz="457200">
              <a:spcBef>
                <a:spcPts val="1000"/>
              </a:spcBef>
              <a:buClr>
                <a:srgbClr val="90C226"/>
              </a:buClr>
              <a:buSzPct val="80000"/>
              <a:buFont typeface="Wingdings 3" charset="2"/>
              <a:buChar char=""/>
            </a:pPr>
            <a:r>
              <a:rPr lang="en-US" sz="1900" dirty="0">
                <a:solidFill>
                  <a:prstClr val="black">
                    <a:lumMod val="75000"/>
                    <a:lumOff val="25000"/>
                  </a:prstClr>
                </a:solidFill>
                <a:latin typeface="Trebuchet MS" panose="020B0603020202020204"/>
              </a:rPr>
              <a:t>Bangor Ordnance Disposal (Navy)		10,000 µg/L		        </a:t>
            </a:r>
            <a:r>
              <a:rPr lang="en-US" sz="2000" b="1" dirty="0">
                <a:solidFill>
                  <a:srgbClr val="FF0000"/>
                </a:solidFill>
                <a:latin typeface="Trebuchet MS" panose="020B0603020202020204"/>
              </a:rPr>
              <a:t>5,000X</a:t>
            </a:r>
          </a:p>
          <a:p>
            <a:pPr lvl="2" defTabSz="457200">
              <a:spcBef>
                <a:spcPts val="1000"/>
              </a:spcBef>
              <a:buClr>
                <a:srgbClr val="90C226"/>
              </a:buClr>
              <a:buSzPct val="80000"/>
              <a:buFont typeface="Wingdings 3" charset="2"/>
              <a:buChar char=""/>
            </a:pPr>
            <a:r>
              <a:rPr lang="en-US" sz="1900" dirty="0">
                <a:solidFill>
                  <a:prstClr val="black">
                    <a:lumMod val="75000"/>
                    <a:lumOff val="25000"/>
                  </a:prstClr>
                </a:solidFill>
                <a:latin typeface="Trebuchet MS" panose="020B0603020202020204"/>
              </a:rPr>
              <a:t>Nebraska Ordnance Plant			534 µg/L</a:t>
            </a:r>
          </a:p>
          <a:p>
            <a:pPr lvl="2" defTabSz="457200">
              <a:spcBef>
                <a:spcPts val="1000"/>
              </a:spcBef>
              <a:buClr>
                <a:srgbClr val="90C226"/>
              </a:buClr>
              <a:buSzPct val="80000"/>
              <a:buFont typeface="Wingdings 3" charset="2"/>
              <a:buChar char=""/>
            </a:pPr>
            <a:r>
              <a:rPr lang="en-US" sz="1900" dirty="0">
                <a:solidFill>
                  <a:prstClr val="black">
                    <a:lumMod val="75000"/>
                    <a:lumOff val="25000"/>
                  </a:prstClr>
                </a:solidFill>
                <a:latin typeface="Trebuchet MS" panose="020B0603020202020204"/>
              </a:rPr>
              <a:t>Mass Military Reservation		370 µg/L, 7300 </a:t>
            </a:r>
            <a:r>
              <a:rPr lang="en-US" sz="1900" dirty="0" err="1">
                <a:solidFill>
                  <a:prstClr val="black">
                    <a:lumMod val="75000"/>
                    <a:lumOff val="25000"/>
                  </a:prstClr>
                </a:solidFill>
                <a:latin typeface="Trebuchet MS" panose="020B0603020202020204"/>
              </a:rPr>
              <a:t>ft</a:t>
            </a:r>
            <a:r>
              <a:rPr lang="en-US" sz="1900" dirty="0">
                <a:solidFill>
                  <a:prstClr val="black">
                    <a:lumMod val="75000"/>
                    <a:lumOff val="25000"/>
                  </a:prstClr>
                </a:solidFill>
                <a:latin typeface="Trebuchet MS" panose="020B0603020202020204"/>
              </a:rPr>
              <a:t> plume</a:t>
            </a:r>
          </a:p>
          <a:p>
            <a:pPr lvl="2" defTabSz="457200">
              <a:spcBef>
                <a:spcPts val="1000"/>
              </a:spcBef>
              <a:buClr>
                <a:srgbClr val="90C226"/>
              </a:buClr>
              <a:buSzPct val="80000"/>
              <a:buFont typeface="Wingdings 3" charset="2"/>
              <a:buChar char=""/>
            </a:pPr>
            <a:r>
              <a:rPr lang="en-US" sz="1900" dirty="0">
                <a:solidFill>
                  <a:prstClr val="black">
                    <a:lumMod val="75000"/>
                    <a:lumOff val="25000"/>
                  </a:prstClr>
                </a:solidFill>
                <a:latin typeface="Trebuchet MS" panose="020B0603020202020204"/>
              </a:rPr>
              <a:t>Dahlgren Naval Warfare Center		127 µg/L</a:t>
            </a:r>
          </a:p>
          <a:p>
            <a:pPr lvl="2" defTabSz="457200">
              <a:spcBef>
                <a:spcPts val="1000"/>
              </a:spcBef>
              <a:buClr>
                <a:srgbClr val="90C226"/>
              </a:buClr>
              <a:buSzPct val="80000"/>
              <a:buFont typeface="Wingdings 3" charset="2"/>
              <a:buChar char=""/>
            </a:pPr>
            <a:r>
              <a:rPr lang="en-US" sz="1900" dirty="0">
                <a:solidFill>
                  <a:prstClr val="black">
                    <a:lumMod val="75000"/>
                    <a:lumOff val="25000"/>
                  </a:prstClr>
                </a:solidFill>
                <a:latin typeface="Trebuchet MS" panose="020B0603020202020204"/>
              </a:rPr>
              <a:t>Redstone Arsenal (Army/NASA)		96 µg/L</a:t>
            </a:r>
          </a:p>
          <a:p>
            <a:pPr lvl="1" defTabSz="457200">
              <a:spcBef>
                <a:spcPts val="1000"/>
              </a:spcBef>
              <a:buClr>
                <a:srgbClr val="90C226"/>
              </a:buClr>
              <a:buSzPct val="80000"/>
              <a:buFont typeface="Wingdings 3" charset="2"/>
              <a:buChar char=""/>
            </a:pPr>
            <a:r>
              <a:rPr lang="en-US" sz="2200" b="1" u="sng" dirty="0">
                <a:solidFill>
                  <a:srgbClr val="00B0F0"/>
                </a:solidFill>
                <a:latin typeface="Trebuchet MS" panose="020B0603020202020204"/>
              </a:rPr>
              <a:t>TNT</a:t>
            </a:r>
            <a:r>
              <a:rPr lang="en-US" sz="2200" dirty="0">
                <a:solidFill>
                  <a:srgbClr val="00B0F0"/>
                </a:solidFill>
                <a:latin typeface="Trebuchet MS" panose="020B0603020202020204"/>
              </a:rPr>
              <a:t>  </a:t>
            </a:r>
            <a:r>
              <a:rPr lang="en-US" sz="2200" dirty="0">
                <a:solidFill>
                  <a:prstClr val="black">
                    <a:lumMod val="75000"/>
                    <a:lumOff val="25000"/>
                  </a:prstClr>
                </a:solidFill>
                <a:latin typeface="Trebuchet MS" panose="020B0603020202020204"/>
              </a:rPr>
              <a:t>[2 µg/L]</a:t>
            </a:r>
          </a:p>
          <a:p>
            <a:pPr lvl="2" defTabSz="457200">
              <a:spcBef>
                <a:spcPts val="1000"/>
              </a:spcBef>
              <a:buClr>
                <a:srgbClr val="90C226"/>
              </a:buClr>
              <a:buSzPct val="80000"/>
              <a:buFont typeface="Wingdings 3" charset="2"/>
              <a:buChar char=""/>
            </a:pPr>
            <a:r>
              <a:rPr lang="en-US" sz="1800" dirty="0">
                <a:solidFill>
                  <a:prstClr val="black">
                    <a:lumMod val="75000"/>
                    <a:lumOff val="25000"/>
                  </a:prstClr>
                </a:solidFill>
                <a:latin typeface="Trebuchet MS" panose="020B0603020202020204"/>
              </a:rPr>
              <a:t>Banger Ordnance Disposal (Navy)		40 µg/L (stormwater)	       </a:t>
            </a:r>
            <a:r>
              <a:rPr lang="en-US" sz="2000" b="1" dirty="0">
                <a:solidFill>
                  <a:srgbClr val="FF0000"/>
                </a:solidFill>
                <a:latin typeface="Trebuchet MS" panose="020B0603020202020204"/>
              </a:rPr>
              <a:t>20X</a:t>
            </a:r>
          </a:p>
          <a:p>
            <a:pPr lvl="2" defTabSz="457200">
              <a:spcBef>
                <a:spcPts val="1000"/>
              </a:spcBef>
              <a:buClr>
                <a:srgbClr val="90C226"/>
              </a:buClr>
              <a:buSzPct val="80000"/>
              <a:buFont typeface="Wingdings 3" charset="2"/>
              <a:buChar char=""/>
            </a:pPr>
            <a:r>
              <a:rPr lang="en-US" sz="1800" dirty="0">
                <a:solidFill>
                  <a:prstClr val="black">
                    <a:lumMod val="75000"/>
                    <a:lumOff val="25000"/>
                  </a:prstClr>
                </a:solidFill>
                <a:latin typeface="Trebuchet MS" panose="020B0603020202020204"/>
              </a:rPr>
              <a:t>Nebraska Ordnance Plant				39 µg/L</a:t>
            </a:r>
          </a:p>
          <a:p>
            <a:pPr lvl="1" defTabSz="457200">
              <a:spcBef>
                <a:spcPts val="1000"/>
              </a:spcBef>
              <a:buClr>
                <a:srgbClr val="90C226"/>
              </a:buClr>
              <a:buSzPct val="80000"/>
              <a:buFont typeface="Wingdings 3" charset="2"/>
              <a:buChar char=""/>
            </a:pPr>
            <a:r>
              <a:rPr lang="en-US" sz="2200" b="1" u="sng" dirty="0">
                <a:solidFill>
                  <a:srgbClr val="00B0F0"/>
                </a:solidFill>
                <a:latin typeface="Trebuchet MS" panose="020B0603020202020204"/>
              </a:rPr>
              <a:t>Perchlorate</a:t>
            </a:r>
            <a:r>
              <a:rPr lang="en-US" sz="2200" dirty="0">
                <a:solidFill>
                  <a:srgbClr val="00B0F0"/>
                </a:solidFill>
                <a:latin typeface="Trebuchet MS" panose="020B0603020202020204"/>
              </a:rPr>
              <a:t> </a:t>
            </a:r>
            <a:r>
              <a:rPr lang="en-US" sz="2200" dirty="0">
                <a:solidFill>
                  <a:prstClr val="black">
                    <a:lumMod val="75000"/>
                    <a:lumOff val="25000"/>
                  </a:prstClr>
                </a:solidFill>
                <a:latin typeface="Trebuchet MS" panose="020B0603020202020204"/>
              </a:rPr>
              <a:t> [15 µg/L]</a:t>
            </a:r>
          </a:p>
          <a:p>
            <a:pPr lvl="2" defTabSz="457200">
              <a:spcBef>
                <a:spcPts val="1000"/>
              </a:spcBef>
              <a:buClr>
                <a:srgbClr val="90C226"/>
              </a:buClr>
              <a:buSzPct val="80000"/>
              <a:buFont typeface="Wingdings 3" charset="2"/>
              <a:buChar char=""/>
            </a:pPr>
            <a:r>
              <a:rPr lang="en-US" sz="2000" dirty="0">
                <a:solidFill>
                  <a:prstClr val="black">
                    <a:lumMod val="75000"/>
                    <a:lumOff val="25000"/>
                  </a:prstClr>
                </a:solidFill>
                <a:latin typeface="Trebuchet MS" panose="020B0603020202020204"/>
              </a:rPr>
              <a:t>Mass Military Reservation 		500 µg/L, 10,000 </a:t>
            </a:r>
            <a:r>
              <a:rPr lang="en-US" sz="2000" dirty="0" err="1">
                <a:solidFill>
                  <a:prstClr val="black">
                    <a:lumMod val="75000"/>
                    <a:lumOff val="25000"/>
                  </a:prstClr>
                </a:solidFill>
                <a:latin typeface="Trebuchet MS" panose="020B0603020202020204"/>
              </a:rPr>
              <a:t>ft</a:t>
            </a:r>
            <a:r>
              <a:rPr lang="en-US" sz="2000" dirty="0">
                <a:solidFill>
                  <a:prstClr val="black">
                    <a:lumMod val="75000"/>
                    <a:lumOff val="25000"/>
                  </a:prstClr>
                </a:solidFill>
                <a:latin typeface="Trebuchet MS" panose="020B0603020202020204"/>
              </a:rPr>
              <a:t> plume	</a:t>
            </a:r>
            <a:r>
              <a:rPr lang="en-US" sz="2000" b="1" dirty="0">
                <a:solidFill>
                  <a:srgbClr val="FF0000"/>
                </a:solidFill>
                <a:latin typeface="Trebuchet MS" panose="020B0603020202020204"/>
              </a:rPr>
              <a:t>33X</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2370"/>
          <a:stretch/>
        </p:blipFill>
        <p:spPr>
          <a:xfrm>
            <a:off x="2552700" y="647052"/>
            <a:ext cx="3810000" cy="1257947"/>
          </a:xfrm>
          <a:prstGeom prst="rect">
            <a:avLst/>
          </a:prstGeom>
        </p:spPr>
      </p:pic>
      <p:sp>
        <p:nvSpPr>
          <p:cNvPr id="5" name="Slide Number Placeholder 4"/>
          <p:cNvSpPr>
            <a:spLocks noGrp="1"/>
          </p:cNvSpPr>
          <p:nvPr>
            <p:ph type="sldNum" sz="quarter" idx="12"/>
          </p:nvPr>
        </p:nvSpPr>
        <p:spPr/>
        <p:txBody>
          <a:bodyPr/>
          <a:lstStyle/>
          <a:p>
            <a:fld id="{29C36330-CCD3-45AA-BB11-D53986335625}" type="slidenum">
              <a:rPr lang="en-US" smtClean="0"/>
              <a:pPr/>
              <a:t>27</a:t>
            </a:fld>
            <a:endParaRPr lang="en-US"/>
          </a:p>
        </p:txBody>
      </p:sp>
    </p:spTree>
    <p:extLst>
      <p:ext uri="{BB962C8B-B14F-4D97-AF65-F5344CB8AC3E}">
        <p14:creationId xmlns:p14="http://schemas.microsoft.com/office/powerpoint/2010/main" val="3645480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990600"/>
          </a:xfrm>
        </p:spPr>
        <p:txBody>
          <a:bodyPr>
            <a:noAutofit/>
          </a:bodyPr>
          <a:lstStyle/>
          <a:p>
            <a:pPr algn="l"/>
            <a:r>
              <a:rPr lang="en-US" sz="3200" dirty="0">
                <a:solidFill>
                  <a:schemeClr val="bg1"/>
                </a:solidFill>
              </a:rPr>
              <a:t>EPA Projects – Corrective Action,</a:t>
            </a:r>
            <a:br>
              <a:rPr lang="en-US" sz="3200" dirty="0">
                <a:solidFill>
                  <a:schemeClr val="bg1"/>
                </a:solidFill>
              </a:rPr>
            </a:br>
            <a:r>
              <a:rPr lang="en-US" sz="3200" dirty="0">
                <a:solidFill>
                  <a:schemeClr val="bg1"/>
                </a:solidFill>
              </a:rPr>
              <a:t>Clean Closure, Costs</a:t>
            </a:r>
          </a:p>
        </p:txBody>
      </p:sp>
      <p:graphicFrame>
        <p:nvGraphicFramePr>
          <p:cNvPr id="4" name="Content Placeholder 3"/>
          <p:cNvGraphicFramePr>
            <a:graphicFrameLocks noGrp="1"/>
          </p:cNvGraphicFramePr>
          <p:nvPr>
            <p:ph idx="1"/>
            <p:extLst/>
          </p:nvPr>
        </p:nvGraphicFramePr>
        <p:xfrm>
          <a:off x="914400" y="1600200"/>
          <a:ext cx="7391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29C36330-CCD3-45AA-BB11-D53986335625}" type="slidenum">
              <a:rPr lang="en-US" smtClean="0"/>
              <a:pPr/>
              <a:t>28</a:t>
            </a:fld>
            <a:endParaRPr lang="en-US"/>
          </a:p>
        </p:txBody>
      </p:sp>
    </p:spTree>
    <p:extLst>
      <p:ext uri="{BB962C8B-B14F-4D97-AF65-F5344CB8AC3E}">
        <p14:creationId xmlns:p14="http://schemas.microsoft.com/office/powerpoint/2010/main" val="468126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1" y="8238"/>
            <a:ext cx="6096000" cy="792162"/>
          </a:xfrm>
        </p:spPr>
        <p:txBody>
          <a:bodyPr>
            <a:normAutofit fontScale="90000"/>
          </a:bodyPr>
          <a:lstStyle/>
          <a:p>
            <a:pPr algn="l"/>
            <a:r>
              <a:rPr lang="en-US" sz="3600" dirty="0">
                <a:solidFill>
                  <a:schemeClr val="bg1"/>
                </a:solidFill>
              </a:rPr>
              <a:t>Cleanup Costs for Sites Associated with OB/OD Facilities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05905568"/>
              </p:ext>
            </p:extLst>
          </p:nvPr>
        </p:nvGraphicFramePr>
        <p:xfrm>
          <a:off x="0" y="1143000"/>
          <a:ext cx="9046029" cy="6294120"/>
        </p:xfrm>
        <a:graphic>
          <a:graphicData uri="http://schemas.openxmlformats.org/drawingml/2006/table">
            <a:tbl>
              <a:tblPr firstRow="1" bandRow="1">
                <a:tableStyleId>{5C22544A-7EE6-4342-B048-85BDC9FD1C3A}</a:tableStyleId>
              </a:tblPr>
              <a:tblGrid>
                <a:gridCol w="4690534">
                  <a:extLst>
                    <a:ext uri="{9D8B030D-6E8A-4147-A177-3AD203B41FA5}">
                      <a16:colId xmlns:a16="http://schemas.microsoft.com/office/drawing/2014/main" xmlns="" val="4069433182"/>
                    </a:ext>
                  </a:extLst>
                </a:gridCol>
                <a:gridCol w="4355495">
                  <a:extLst>
                    <a:ext uri="{9D8B030D-6E8A-4147-A177-3AD203B41FA5}">
                      <a16:colId xmlns:a16="http://schemas.microsoft.com/office/drawing/2014/main" xmlns="" val="4083681739"/>
                    </a:ext>
                  </a:extLst>
                </a:gridCol>
              </a:tblGrid>
              <a:tr h="5257801">
                <a:tc>
                  <a:txBody>
                    <a:bodyPr/>
                    <a:lstStyle/>
                    <a:p>
                      <a:pPr marL="342900" lvl="0" indent="-342900">
                        <a:buFont typeface="Wingdings 3" panose="05040102010807070707" pitchFamily="18" charset="2"/>
                        <a:buChar char=""/>
                        <a:tabLst>
                          <a:tab pos="457200" algn="l"/>
                        </a:tabLst>
                      </a:pPr>
                      <a:r>
                        <a:rPr lang="en-US" sz="2000" b="1" kern="1200" dirty="0">
                          <a:solidFill>
                            <a:schemeClr val="tx1"/>
                          </a:solidFill>
                          <a:effectLst/>
                          <a:latin typeface="Trebuchet MS" panose="020B0603020202020204" pitchFamily="34" charset="0"/>
                          <a:ea typeface="+mn-ea"/>
                          <a:cs typeface="+mn-cs"/>
                        </a:rPr>
                        <a:t>3 contamination zones:</a:t>
                      </a:r>
                      <a:r>
                        <a:rPr lang="en-US" sz="2000" b="1" kern="1200" dirty="0">
                          <a:solidFill>
                            <a:schemeClr val="bg1"/>
                          </a:solidFill>
                          <a:effectLst/>
                          <a:latin typeface="Trebuchet MS" panose="020B0603020202020204" pitchFamily="34" charset="0"/>
                          <a:ea typeface="+mn-ea"/>
                          <a:cs typeface="+mn-cs"/>
                        </a:rPr>
                        <a:t>zones:</a:t>
                      </a:r>
                      <a:endParaRPr lang="en-US" sz="2000" dirty="0">
                        <a:solidFill>
                          <a:schemeClr val="bg1"/>
                        </a:solidFill>
                        <a:effectLst/>
                      </a:endParaRPr>
                    </a:p>
                    <a:p>
                      <a:pPr marL="742950" lvl="1" indent="-285750">
                        <a:lnSpc>
                          <a:spcPct val="150000"/>
                        </a:lnSpc>
                        <a:buFont typeface="Wingdings 3" panose="05040102010807070707" pitchFamily="18" charset="2"/>
                        <a:buChar char=""/>
                        <a:tabLst>
                          <a:tab pos="914400" algn="l"/>
                        </a:tabLst>
                      </a:pPr>
                      <a:r>
                        <a:rPr lang="en-US" sz="1600" kern="1200" dirty="0">
                          <a:solidFill>
                            <a:srgbClr val="0D0D0D"/>
                          </a:solidFill>
                          <a:effectLst/>
                          <a:latin typeface="Trebuchet MS" panose="020B0603020202020204" pitchFamily="34" charset="0"/>
                          <a:ea typeface="+mn-ea"/>
                          <a:cs typeface="+mn-cs"/>
                        </a:rPr>
                        <a:t>Unit (including particulate fallout area)</a:t>
                      </a:r>
                      <a:endParaRPr lang="en-US" sz="1600" dirty="0">
                        <a:effectLst/>
                      </a:endParaRPr>
                    </a:p>
                    <a:p>
                      <a:pPr marL="742950" lvl="1" indent="-285750">
                        <a:lnSpc>
                          <a:spcPct val="150000"/>
                        </a:lnSpc>
                        <a:buFont typeface="Wingdings 3" panose="05040102010807070707" pitchFamily="18" charset="2"/>
                        <a:buChar char=""/>
                        <a:tabLst>
                          <a:tab pos="914400" algn="l"/>
                        </a:tabLst>
                      </a:pPr>
                      <a:r>
                        <a:rPr lang="en-US" sz="1600" kern="1200" dirty="0">
                          <a:solidFill>
                            <a:srgbClr val="0D0D0D"/>
                          </a:solidFill>
                          <a:effectLst/>
                          <a:latin typeface="Trebuchet MS" panose="020B0603020202020204" pitchFamily="34" charset="0"/>
                          <a:ea typeface="+mn-ea"/>
                          <a:cs typeface="+mn-cs"/>
                        </a:rPr>
                        <a:t>Kick-out area</a:t>
                      </a:r>
                    </a:p>
                    <a:p>
                      <a:pPr marL="742950" lvl="1" indent="-285750">
                        <a:lnSpc>
                          <a:spcPct val="150000"/>
                        </a:lnSpc>
                        <a:buFont typeface="Wingdings 3" panose="05040102010807070707" pitchFamily="18" charset="2"/>
                        <a:buChar char=""/>
                        <a:tabLst>
                          <a:tab pos="914400" algn="l"/>
                        </a:tabLst>
                      </a:pPr>
                      <a:r>
                        <a:rPr lang="en-US" sz="1600" kern="1200" dirty="0">
                          <a:solidFill>
                            <a:srgbClr val="0D0D0D"/>
                          </a:solidFill>
                          <a:effectLst/>
                          <a:latin typeface="Trebuchet MS" panose="020B0603020202020204" pitchFamily="34" charset="0"/>
                          <a:ea typeface="+mn-ea"/>
                          <a:cs typeface="+mn-cs"/>
                        </a:rPr>
                        <a:t>Ground Water Plume </a:t>
                      </a:r>
                      <a:endParaRPr lang="en-US" sz="1600" dirty="0">
                        <a:effectLst/>
                      </a:endParaRPr>
                    </a:p>
                    <a:p>
                      <a:pPr marL="742950" lvl="1" indent="-285750">
                        <a:buFont typeface="Wingdings 3" panose="05040102010807070707" pitchFamily="18" charset="2"/>
                        <a:buChar char=""/>
                        <a:tabLst>
                          <a:tab pos="914400" algn="l"/>
                        </a:tabLst>
                      </a:pPr>
                      <a:r>
                        <a:rPr lang="en-US" sz="1600" kern="1200" dirty="0">
                          <a:solidFill>
                            <a:schemeClr val="bg1"/>
                          </a:solidFill>
                          <a:effectLst/>
                          <a:latin typeface="Trebuchet MS" panose="020B0603020202020204" pitchFamily="34" charset="0"/>
                          <a:ea typeface="+mn-ea"/>
                          <a:cs typeface="+mn-cs"/>
                        </a:rPr>
                        <a:t>Ground water plume</a:t>
                      </a:r>
                      <a:endParaRPr lang="en-US" sz="1600" dirty="0">
                        <a:solidFill>
                          <a:schemeClr val="bg1"/>
                        </a:solidFill>
                        <a:effectLst/>
                      </a:endParaRPr>
                    </a:p>
                    <a:p>
                      <a:pPr marL="342900" lvl="0" indent="-342900">
                        <a:buFont typeface="Wingdings 3" panose="05040102010807070707" pitchFamily="18" charset="2"/>
                        <a:buChar char=""/>
                        <a:tabLst>
                          <a:tab pos="457200" algn="l"/>
                        </a:tabLst>
                      </a:pPr>
                      <a:r>
                        <a:rPr lang="en-US" sz="2000" b="1" kern="1200" dirty="0">
                          <a:solidFill>
                            <a:schemeClr val="tx1"/>
                          </a:solidFill>
                          <a:effectLst/>
                          <a:latin typeface="Trebuchet MS" panose="020B0603020202020204" pitchFamily="34" charset="0"/>
                          <a:ea typeface="+mn-ea"/>
                          <a:cs typeface="+mn-cs"/>
                        </a:rPr>
                        <a:t>Cleanup costs: [</a:t>
                      </a:r>
                      <a:r>
                        <a:rPr lang="en-US" sz="2000" b="1" kern="1200" dirty="0">
                          <a:solidFill>
                            <a:srgbClr val="FF0000"/>
                          </a:solidFill>
                          <a:effectLst/>
                          <a:latin typeface="Trebuchet MS" panose="020B0603020202020204" pitchFamily="34" charset="0"/>
                          <a:ea typeface="+mn-ea"/>
                          <a:cs typeface="+mn-cs"/>
                        </a:rPr>
                        <a:t>Millions (m)</a:t>
                      </a:r>
                      <a:r>
                        <a:rPr lang="en-US" sz="2000" b="1" kern="1200" dirty="0">
                          <a:solidFill>
                            <a:schemeClr val="tx1"/>
                          </a:solidFill>
                          <a:effectLst/>
                          <a:latin typeface="Trebuchet MS" panose="020B0603020202020204" pitchFamily="34" charset="0"/>
                          <a:ea typeface="+mn-ea"/>
                          <a:cs typeface="+mn-cs"/>
                        </a:rPr>
                        <a:t>]</a:t>
                      </a:r>
                      <a:endParaRPr lang="en-US" sz="2000" dirty="0">
                        <a:solidFill>
                          <a:schemeClr val="tx1"/>
                        </a:solidFill>
                        <a:effectLst/>
                      </a:endParaRPr>
                    </a:p>
                    <a:p>
                      <a:pPr marL="742950" lvl="1" indent="-285750">
                        <a:lnSpc>
                          <a:spcPct val="150000"/>
                        </a:lnSpc>
                        <a:buFont typeface="Wingdings" panose="05000000000000000000" pitchFamily="2" charset="2"/>
                        <a:buChar char="Ø"/>
                        <a:tabLst>
                          <a:tab pos="914400" algn="l"/>
                        </a:tabLst>
                      </a:pPr>
                      <a:r>
                        <a:rPr lang="en-US" sz="1600" kern="1200" dirty="0">
                          <a:solidFill>
                            <a:srgbClr val="0D0D0D"/>
                          </a:solidFill>
                          <a:effectLst/>
                          <a:latin typeface="Trebuchet MS" panose="020B0603020202020204" pitchFamily="34" charset="0"/>
                          <a:ea typeface="+mn-ea"/>
                          <a:cs typeface="+mn-cs"/>
                        </a:rPr>
                        <a:t>Lawrence Livermore Natl Lab  </a:t>
                      </a:r>
                      <a:r>
                        <a:rPr lang="en-US" sz="1600" kern="1200" baseline="0" dirty="0">
                          <a:solidFill>
                            <a:srgbClr val="0D0D0D"/>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$627m</a:t>
                      </a:r>
                      <a:r>
                        <a:rPr lang="en-US" sz="1600" kern="1200" dirty="0">
                          <a:solidFill>
                            <a:srgbClr val="404040"/>
                          </a:solidFill>
                          <a:effectLst/>
                          <a:latin typeface="Trebuchet MS" panose="020B0603020202020204" pitchFamily="34" charset="0"/>
                          <a:ea typeface="+mn-ea"/>
                          <a:cs typeface="+mn-cs"/>
                        </a:rPr>
                        <a:t>              </a:t>
                      </a:r>
                      <a:r>
                        <a:rPr lang="en-US" sz="1600" kern="1200" dirty="0">
                          <a:solidFill>
                            <a:srgbClr val="0D0D0D"/>
                          </a:solidFill>
                          <a:effectLst/>
                          <a:latin typeface="Trebuchet MS" panose="020B0603020202020204" pitchFamily="34" charset="0"/>
                          <a:ea typeface="+mn-ea"/>
                          <a:cs typeface="+mn-cs"/>
                        </a:rPr>
                        <a:t>(DOE)</a:t>
                      </a:r>
                      <a:r>
                        <a:rPr lang="en-US" sz="1600" kern="1200" dirty="0">
                          <a:solidFill>
                            <a:srgbClr val="404040"/>
                          </a:solidFill>
                          <a:effectLst/>
                          <a:latin typeface="Trebuchet MS" panose="020B0603020202020204" pitchFamily="34" charset="0"/>
                          <a:ea typeface="+mn-ea"/>
                          <a:cs typeface="+mn-cs"/>
                        </a:rPr>
                        <a:t>		</a:t>
                      </a:r>
                      <a:endParaRPr lang="en-US" sz="1600" dirty="0">
                        <a:effectLst/>
                      </a:endParaRPr>
                    </a:p>
                    <a:p>
                      <a:pPr marL="742950" lvl="1" indent="-285750">
                        <a:lnSpc>
                          <a:spcPct val="150000"/>
                        </a:lnSpc>
                        <a:buFont typeface="Wingdings" panose="05000000000000000000" pitchFamily="2" charset="2"/>
                        <a:buChar char="Ø"/>
                        <a:tabLst>
                          <a:tab pos="914400" algn="l"/>
                        </a:tabLst>
                      </a:pPr>
                      <a:r>
                        <a:rPr lang="en-US" sz="1600" kern="1200" dirty="0">
                          <a:solidFill>
                            <a:srgbClr val="0D0D0D"/>
                          </a:solidFill>
                          <a:effectLst/>
                          <a:latin typeface="Trebuchet MS" panose="020B0603020202020204" pitchFamily="34" charset="0"/>
                          <a:ea typeface="+mn-ea"/>
                          <a:cs typeface="+mn-cs"/>
                        </a:rPr>
                        <a:t>Ft. Wingate, NM</a:t>
                      </a:r>
                      <a:r>
                        <a:rPr lang="en-US" sz="1600" kern="1200" dirty="0">
                          <a:solidFill>
                            <a:srgbClr val="404040"/>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$192m</a:t>
                      </a:r>
                      <a:r>
                        <a:rPr lang="en-US" sz="1600" kern="1200" dirty="0">
                          <a:solidFill>
                            <a:srgbClr val="404040"/>
                          </a:solidFill>
                          <a:effectLst/>
                          <a:latin typeface="Trebuchet MS" panose="020B0603020202020204" pitchFamily="34" charset="0"/>
                          <a:ea typeface="+mn-ea"/>
                          <a:cs typeface="+mn-cs"/>
                        </a:rPr>
                        <a:t>                       </a:t>
                      </a:r>
                      <a:endParaRPr lang="en-US" sz="1600" dirty="0">
                        <a:effectLst/>
                      </a:endParaRPr>
                    </a:p>
                    <a:p>
                      <a:pPr marL="742950" lvl="1" indent="-285750">
                        <a:lnSpc>
                          <a:spcPct val="150000"/>
                        </a:lnSpc>
                        <a:buFont typeface="Wingdings" panose="05000000000000000000" pitchFamily="2" charset="2"/>
                        <a:buChar char="Ø"/>
                        <a:tabLst>
                          <a:tab pos="914400" algn="l"/>
                        </a:tabLst>
                      </a:pPr>
                      <a:r>
                        <a:rPr lang="en-US" sz="1600" kern="1200" dirty="0">
                          <a:solidFill>
                            <a:srgbClr val="0D0D0D"/>
                          </a:solidFill>
                          <a:effectLst/>
                          <a:latin typeface="Trebuchet MS" panose="020B0603020202020204" pitchFamily="34" charset="0"/>
                          <a:ea typeface="+mn-ea"/>
                          <a:cs typeface="+mn-cs"/>
                        </a:rPr>
                        <a:t>Castle Air Force Base	              </a:t>
                      </a:r>
                      <a:r>
                        <a:rPr lang="en-US" sz="1600" kern="1200" dirty="0">
                          <a:solidFill>
                            <a:srgbClr val="FF0000"/>
                          </a:solidFill>
                          <a:effectLst/>
                          <a:latin typeface="Trebuchet MS" panose="020B0603020202020204" pitchFamily="34" charset="0"/>
                          <a:ea typeface="+mn-ea"/>
                          <a:cs typeface="+mn-cs"/>
                        </a:rPr>
                        <a:t>&gt;$150m</a:t>
                      </a:r>
                      <a:endParaRPr lang="en-US" sz="1600" dirty="0">
                        <a:effectLst/>
                      </a:endParaRPr>
                    </a:p>
                    <a:p>
                      <a:pPr marL="742950" lvl="1" indent="-285750">
                        <a:lnSpc>
                          <a:spcPct val="150000"/>
                        </a:lnSpc>
                        <a:buFont typeface="Wingdings" panose="05000000000000000000" pitchFamily="2" charset="2"/>
                        <a:buChar char="Ø"/>
                        <a:tabLst>
                          <a:tab pos="914400" algn="l"/>
                        </a:tabLst>
                      </a:pPr>
                      <a:r>
                        <a:rPr lang="en-US" sz="1600" kern="1200" dirty="0">
                          <a:solidFill>
                            <a:srgbClr val="0D0D0D"/>
                          </a:solidFill>
                          <a:effectLst/>
                          <a:latin typeface="Trebuchet MS" panose="020B0603020202020204" pitchFamily="34" charset="0"/>
                          <a:ea typeface="+mn-ea"/>
                          <a:cs typeface="+mn-cs"/>
                        </a:rPr>
                        <a:t>Nebraska Ordnance Plant       </a:t>
                      </a:r>
                      <a:r>
                        <a:rPr lang="en-US" sz="1600" kern="1200" dirty="0">
                          <a:solidFill>
                            <a:srgbClr val="404040"/>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$61m</a:t>
                      </a:r>
                      <a:endParaRPr lang="en-US" sz="1600" dirty="0">
                        <a:effectLst/>
                      </a:endParaRPr>
                    </a:p>
                    <a:p>
                      <a:pPr marL="742950" lvl="1" indent="-285750">
                        <a:lnSpc>
                          <a:spcPct val="150000"/>
                        </a:lnSpc>
                        <a:buFont typeface="Wingdings" panose="05000000000000000000" pitchFamily="2" charset="2"/>
                        <a:buChar char="Ø"/>
                        <a:tabLst>
                          <a:tab pos="914400" algn="l"/>
                        </a:tabLst>
                      </a:pPr>
                      <a:r>
                        <a:rPr lang="en-US" sz="1600" kern="1200" dirty="0">
                          <a:solidFill>
                            <a:srgbClr val="0D0D0D"/>
                          </a:solidFill>
                          <a:effectLst/>
                          <a:latin typeface="Trebuchet MS" panose="020B0603020202020204" pitchFamily="34" charset="0"/>
                          <a:ea typeface="+mn-ea"/>
                          <a:cs typeface="+mn-cs"/>
                        </a:rPr>
                        <a:t>Umatilla Army Depot, OR          </a:t>
                      </a:r>
                      <a:r>
                        <a:rPr lang="en-US" sz="1600" kern="1200" dirty="0">
                          <a:solidFill>
                            <a:srgbClr val="FF0000"/>
                          </a:solidFill>
                          <a:effectLst/>
                          <a:latin typeface="Trebuchet MS" panose="020B0603020202020204" pitchFamily="34" charset="0"/>
                          <a:ea typeface="+mn-ea"/>
                          <a:cs typeface="+mn-cs"/>
                        </a:rPr>
                        <a:t>&gt;$60m</a:t>
                      </a:r>
                      <a:endParaRPr lang="en-US" sz="1600" dirty="0">
                        <a:effectLst/>
                      </a:endParaRPr>
                    </a:p>
                    <a:p>
                      <a:pPr marL="742950" lvl="1" indent="-285750">
                        <a:lnSpc>
                          <a:spcPct val="150000"/>
                        </a:lnSpc>
                        <a:buFont typeface="Wingdings" panose="05000000000000000000" pitchFamily="2" charset="2"/>
                        <a:buChar char="Ø"/>
                        <a:tabLst>
                          <a:tab pos="914400" algn="l"/>
                        </a:tabLst>
                      </a:pPr>
                      <a:r>
                        <a:rPr lang="en-US" sz="1600" kern="1200" dirty="0">
                          <a:solidFill>
                            <a:srgbClr val="0D0D0D"/>
                          </a:solidFill>
                          <a:effectLst/>
                          <a:latin typeface="Trebuchet MS" panose="020B0603020202020204" pitchFamily="34" charset="0"/>
                          <a:ea typeface="+mn-ea"/>
                          <a:cs typeface="+mn-cs"/>
                        </a:rPr>
                        <a:t>Idaho Natl Eng Lab (DOE)       </a:t>
                      </a:r>
                      <a:r>
                        <a:rPr lang="en-US" sz="1600" kern="1200" dirty="0">
                          <a:solidFill>
                            <a:srgbClr val="404040"/>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$48m      </a:t>
                      </a:r>
                      <a:endParaRPr lang="en-US" sz="1600" dirty="0">
                        <a:effectLst/>
                      </a:endParaRPr>
                    </a:p>
                    <a:p>
                      <a:pPr marL="742950" lvl="1" indent="-285750">
                        <a:lnSpc>
                          <a:spcPct val="150000"/>
                        </a:lnSpc>
                        <a:buFont typeface="Wingdings" panose="05000000000000000000" pitchFamily="2" charset="2"/>
                        <a:buChar char="Ø"/>
                        <a:tabLst>
                          <a:tab pos="914400" algn="l"/>
                        </a:tabLst>
                      </a:pPr>
                      <a:r>
                        <a:rPr lang="en-US" sz="1600" kern="1200" dirty="0">
                          <a:solidFill>
                            <a:srgbClr val="0D0D0D"/>
                          </a:solidFill>
                          <a:effectLst/>
                          <a:latin typeface="Trebuchet MS" panose="020B0603020202020204" pitchFamily="34" charset="0"/>
                          <a:ea typeface="+mn-ea"/>
                          <a:cs typeface="+mn-cs"/>
                        </a:rPr>
                        <a:t>Iowa Army Ammunition Plant      </a:t>
                      </a:r>
                      <a:r>
                        <a:rPr lang="en-US" sz="1600" kern="1200" dirty="0">
                          <a:solidFill>
                            <a:srgbClr val="FF0000"/>
                          </a:solidFill>
                          <a:effectLst/>
                          <a:latin typeface="Trebuchet MS" panose="020B0603020202020204" pitchFamily="34" charset="0"/>
                          <a:ea typeface="+mn-ea"/>
                          <a:cs typeface="+mn-cs"/>
                        </a:rPr>
                        <a:t>$40m</a:t>
                      </a:r>
                      <a:endParaRPr lang="en-US" sz="1600" dirty="0">
                        <a:effectLst/>
                      </a:endParaRPr>
                    </a:p>
                    <a:p>
                      <a:pPr marL="742950" lvl="1" indent="-285750">
                        <a:lnSpc>
                          <a:spcPct val="150000"/>
                        </a:lnSpc>
                        <a:buFont typeface="Wingdings" panose="05000000000000000000" pitchFamily="2" charset="2"/>
                        <a:buChar char="Ø"/>
                        <a:tabLst>
                          <a:tab pos="914400" algn="l"/>
                        </a:tabLst>
                      </a:pPr>
                      <a:r>
                        <a:rPr lang="en-US" sz="1600" kern="1200" dirty="0">
                          <a:solidFill>
                            <a:srgbClr val="0D0D0D"/>
                          </a:solidFill>
                          <a:effectLst/>
                          <a:latin typeface="Trebuchet MS" panose="020B0603020202020204" pitchFamily="34" charset="0"/>
                          <a:ea typeface="+mn-ea"/>
                          <a:cs typeface="+mn-cs"/>
                        </a:rPr>
                        <a:t>US Army Garrison/                      </a:t>
                      </a:r>
                      <a:r>
                        <a:rPr lang="en-US" sz="1600" kern="1200" dirty="0">
                          <a:solidFill>
                            <a:srgbClr val="FF0000"/>
                          </a:solidFill>
                          <a:effectLst/>
                          <a:latin typeface="Trebuchet MS" panose="020B0603020202020204" pitchFamily="34" charset="0"/>
                          <a:ea typeface="+mn-ea"/>
                          <a:cs typeface="+mn-cs"/>
                        </a:rPr>
                        <a:t>$11m</a:t>
                      </a:r>
                      <a:endParaRPr lang="en-US" sz="1600" dirty="0">
                        <a:effectLst/>
                      </a:endParaRPr>
                    </a:p>
                    <a:p>
                      <a:pPr marL="747713" indent="0">
                        <a:lnSpc>
                          <a:spcPct val="150000"/>
                        </a:lnSpc>
                        <a:buFont typeface="Wingdings" panose="05000000000000000000" pitchFamily="2" charset="2"/>
                        <a:buNone/>
                      </a:pPr>
                      <a:r>
                        <a:rPr lang="en-US" sz="1600" kern="1200" dirty="0">
                          <a:solidFill>
                            <a:srgbClr val="0D0D0D"/>
                          </a:solidFill>
                          <a:effectLst/>
                          <a:latin typeface="Trebuchet MS" panose="020B0603020202020204" pitchFamily="34" charset="0"/>
                          <a:ea typeface="+mn-ea"/>
                          <a:cs typeface="+mn-cs"/>
                        </a:rPr>
                        <a:t> Ft. Wainwright</a:t>
                      </a:r>
                      <a:r>
                        <a:rPr lang="en-US" sz="1600" kern="1200" dirty="0">
                          <a:solidFill>
                            <a:srgbClr val="404040"/>
                          </a:solidFill>
                          <a:effectLst/>
                          <a:latin typeface="Trebuchet MS" panose="020B0603020202020204" pitchFamily="34" charset="0"/>
                          <a:ea typeface="+mn-ea"/>
                          <a:cs typeface="+mn-cs"/>
                        </a:rPr>
                        <a:t>	</a:t>
                      </a:r>
                      <a:r>
                        <a:rPr lang="en-US" sz="1400" kern="1200" dirty="0">
                          <a:solidFill>
                            <a:srgbClr val="404040"/>
                          </a:solidFill>
                          <a:effectLst/>
                          <a:latin typeface="Trebuchet MS" panose="020B0603020202020204" pitchFamily="34" charset="0"/>
                          <a:ea typeface="+mn-ea"/>
                          <a:cs typeface="+mn-cs"/>
                        </a:rPr>
                        <a:t>		</a:t>
                      </a:r>
                      <a:endParaRPr lang="en-US" sz="1400" dirty="0">
                        <a:effectLst/>
                      </a:endParaRPr>
                    </a:p>
                    <a:p>
                      <a:endParaRPr lang="en-US" dirty="0"/>
                    </a:p>
                  </a:txBody>
                  <a:tcPr>
                    <a:noFill/>
                  </a:tcPr>
                </a:tc>
                <a:tc>
                  <a:txBody>
                    <a:bodyPr/>
                    <a:lstStyle/>
                    <a:p>
                      <a:pPr marL="0" lvl="1" indent="0">
                        <a:lnSpc>
                          <a:spcPct val="120000"/>
                        </a:lnSpc>
                        <a:buFont typeface="Wingdings" panose="05000000000000000000" pitchFamily="2" charset="2"/>
                        <a:buChar char=""/>
                        <a:tabLst>
                          <a:tab pos="914400" algn="l"/>
                        </a:tabLst>
                      </a:pPr>
                      <a:endParaRPr lang="en-US" sz="1400" kern="1200" dirty="0">
                        <a:solidFill>
                          <a:schemeClr val="tx1"/>
                        </a:solidFill>
                        <a:effectLst/>
                        <a:latin typeface="Trebuchet MS" panose="020B0603020202020204" pitchFamily="34" charset="0"/>
                        <a:ea typeface="+mn-ea"/>
                        <a:cs typeface="+mn-cs"/>
                      </a:endParaRPr>
                    </a:p>
                    <a:p>
                      <a:pPr marL="0" lvl="1" indent="0">
                        <a:lnSpc>
                          <a:spcPct val="120000"/>
                        </a:lnSpc>
                        <a:buFont typeface="Wingdings" panose="05000000000000000000" pitchFamily="2" charset="2"/>
                        <a:buChar char=""/>
                        <a:tabLst>
                          <a:tab pos="914400" algn="l"/>
                        </a:tabLst>
                      </a:pPr>
                      <a:endParaRPr lang="en-US" sz="1400" kern="1200" dirty="0">
                        <a:solidFill>
                          <a:schemeClr val="tx1"/>
                        </a:solidFill>
                        <a:effectLst/>
                        <a:latin typeface="Trebuchet MS" panose="020B0603020202020204" pitchFamily="34" charset="0"/>
                        <a:ea typeface="+mn-ea"/>
                        <a:cs typeface="+mn-cs"/>
                      </a:endParaRPr>
                    </a:p>
                    <a:p>
                      <a:pPr marL="0" lvl="1" indent="0">
                        <a:lnSpc>
                          <a:spcPct val="120000"/>
                        </a:lnSpc>
                        <a:buFont typeface="Wingdings" panose="05000000000000000000" pitchFamily="2" charset="2"/>
                        <a:buChar char=""/>
                        <a:tabLst>
                          <a:tab pos="914400" algn="l"/>
                        </a:tabLst>
                      </a:pPr>
                      <a:endParaRPr lang="en-US" sz="1400" kern="1200" dirty="0">
                        <a:solidFill>
                          <a:schemeClr val="tx1"/>
                        </a:solidFill>
                        <a:effectLst/>
                        <a:latin typeface="Trebuchet MS" panose="020B0603020202020204" pitchFamily="34" charset="0"/>
                        <a:ea typeface="+mn-ea"/>
                        <a:cs typeface="+mn-cs"/>
                      </a:endParaRPr>
                    </a:p>
                    <a:p>
                      <a:pPr marL="0" lvl="1" indent="0">
                        <a:lnSpc>
                          <a:spcPct val="120000"/>
                        </a:lnSpc>
                        <a:buFont typeface="Wingdings" panose="05000000000000000000" pitchFamily="2" charset="2"/>
                        <a:buChar char=""/>
                        <a:tabLst>
                          <a:tab pos="914400" algn="l"/>
                        </a:tabLst>
                      </a:pPr>
                      <a:endParaRPr lang="en-US" sz="1400" kern="1200" dirty="0">
                        <a:solidFill>
                          <a:schemeClr val="tx1"/>
                        </a:solidFill>
                        <a:effectLst/>
                        <a:latin typeface="Trebuchet MS" panose="020B0603020202020204" pitchFamily="34" charset="0"/>
                        <a:ea typeface="+mn-ea"/>
                        <a:cs typeface="+mn-cs"/>
                      </a:endParaRPr>
                    </a:p>
                    <a:p>
                      <a:pPr marL="0" lvl="1" indent="0">
                        <a:lnSpc>
                          <a:spcPct val="120000"/>
                        </a:lnSpc>
                        <a:buFont typeface="Wingdings" panose="05000000000000000000" pitchFamily="2" charset="2"/>
                        <a:buChar char=""/>
                        <a:tabLst>
                          <a:tab pos="914400" algn="l"/>
                        </a:tabLst>
                      </a:pPr>
                      <a:endParaRPr lang="en-US" sz="1400" kern="1200" dirty="0">
                        <a:solidFill>
                          <a:schemeClr val="tx1"/>
                        </a:solidFill>
                        <a:effectLst/>
                        <a:latin typeface="Trebuchet MS" panose="020B0603020202020204" pitchFamily="34" charset="0"/>
                        <a:ea typeface="+mn-ea"/>
                        <a:cs typeface="+mn-cs"/>
                      </a:endParaRPr>
                    </a:p>
                    <a:p>
                      <a:pPr marL="0" lvl="1" indent="0">
                        <a:lnSpc>
                          <a:spcPct val="120000"/>
                        </a:lnSpc>
                        <a:buFont typeface="Wingdings" panose="05000000000000000000" pitchFamily="2" charset="2"/>
                        <a:buChar char=""/>
                        <a:tabLst>
                          <a:tab pos="914400" algn="l"/>
                        </a:tabLst>
                      </a:pPr>
                      <a:endParaRPr lang="en-US" sz="1400" kern="1200" dirty="0">
                        <a:solidFill>
                          <a:schemeClr val="tx1"/>
                        </a:solidFill>
                        <a:effectLst/>
                        <a:latin typeface="Trebuchet MS" panose="020B0603020202020204" pitchFamily="34" charset="0"/>
                        <a:ea typeface="+mn-ea"/>
                        <a:cs typeface="+mn-cs"/>
                      </a:endParaRPr>
                    </a:p>
                    <a:p>
                      <a:pPr marL="0" lvl="1" indent="0">
                        <a:lnSpc>
                          <a:spcPct val="120000"/>
                        </a:lnSpc>
                        <a:buFont typeface="Wingdings" panose="05000000000000000000" pitchFamily="2" charset="2"/>
                        <a:buChar char=""/>
                        <a:tabLst>
                          <a:tab pos="914400" algn="l"/>
                        </a:tabLst>
                      </a:pPr>
                      <a:endParaRPr lang="en-US" sz="1400" kern="1200" dirty="0">
                        <a:solidFill>
                          <a:schemeClr val="tx1"/>
                        </a:solidFill>
                        <a:effectLst/>
                        <a:latin typeface="Trebuchet MS" panose="020B0603020202020204" pitchFamily="34" charset="0"/>
                        <a:ea typeface="+mn-ea"/>
                        <a:cs typeface="+mn-cs"/>
                      </a:endParaRPr>
                    </a:p>
                    <a:p>
                      <a:pPr marL="0" lvl="1" indent="0">
                        <a:lnSpc>
                          <a:spcPct val="150000"/>
                        </a:lnSpc>
                        <a:buFont typeface="Wingdings" panose="05000000000000000000" pitchFamily="2" charset="2"/>
                        <a:buChar char=""/>
                        <a:tabLst>
                          <a:tab pos="914400" algn="l"/>
                        </a:tabLst>
                      </a:pPr>
                      <a:r>
                        <a:rPr lang="en-US" sz="1600" kern="1200" dirty="0">
                          <a:solidFill>
                            <a:schemeClr val="tx1"/>
                          </a:solidFill>
                          <a:effectLst/>
                          <a:latin typeface="Trebuchet MS" panose="020B0603020202020204" pitchFamily="34" charset="0"/>
                          <a:ea typeface="+mn-ea"/>
                          <a:cs typeface="+mn-cs"/>
                        </a:rPr>
                        <a:t>Plattsburgh Air Force Base</a:t>
                      </a:r>
                      <a:r>
                        <a:rPr lang="en-US" sz="1600" kern="1200" dirty="0">
                          <a:solidFill>
                            <a:srgbClr val="3B3B3B"/>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$8.9m </a:t>
                      </a:r>
                      <a:endParaRPr lang="en-US" sz="1600" dirty="0">
                        <a:effectLst/>
                      </a:endParaRPr>
                    </a:p>
                    <a:p>
                      <a:pPr marL="0" lvl="1" indent="0">
                        <a:lnSpc>
                          <a:spcPct val="150000"/>
                        </a:lnSpc>
                        <a:buFont typeface="Wingdings" panose="05000000000000000000" pitchFamily="2" charset="2"/>
                        <a:buChar char=""/>
                        <a:tabLst>
                          <a:tab pos="914400" algn="l"/>
                        </a:tabLst>
                      </a:pPr>
                      <a:r>
                        <a:rPr lang="en-US" sz="1600" kern="1200" dirty="0">
                          <a:solidFill>
                            <a:schemeClr val="tx1"/>
                          </a:solidFill>
                          <a:effectLst/>
                          <a:latin typeface="Trebuchet MS" panose="020B0603020202020204" pitchFamily="34" charset="0"/>
                          <a:ea typeface="+mn-ea"/>
                          <a:cs typeface="+mn-cs"/>
                        </a:rPr>
                        <a:t>Banger Ordnance Disposal               </a:t>
                      </a:r>
                      <a:r>
                        <a:rPr lang="en-US" sz="1600" kern="1200" dirty="0">
                          <a:solidFill>
                            <a:srgbClr val="FF0000"/>
                          </a:solidFill>
                          <a:effectLst/>
                          <a:latin typeface="Trebuchet MS" panose="020B0603020202020204" pitchFamily="34" charset="0"/>
                          <a:ea typeface="+mn-ea"/>
                          <a:cs typeface="+mn-cs"/>
                        </a:rPr>
                        <a:t>$8.9m</a:t>
                      </a:r>
                      <a:endParaRPr lang="en-US" sz="1600" dirty="0">
                        <a:effectLst/>
                      </a:endParaRPr>
                    </a:p>
                    <a:p>
                      <a:pPr marL="0" lvl="1" indent="0">
                        <a:lnSpc>
                          <a:spcPct val="150000"/>
                        </a:lnSpc>
                        <a:buFont typeface="Wingdings" panose="05000000000000000000" pitchFamily="2" charset="2"/>
                        <a:buChar char=""/>
                        <a:tabLst>
                          <a:tab pos="914400" algn="l"/>
                        </a:tabLst>
                      </a:pPr>
                      <a:r>
                        <a:rPr lang="en-US" sz="1600" kern="1200" dirty="0">
                          <a:solidFill>
                            <a:schemeClr val="tx1"/>
                          </a:solidFill>
                          <a:effectLst/>
                          <a:latin typeface="Trebuchet MS" panose="020B0603020202020204" pitchFamily="34" charset="0"/>
                          <a:ea typeface="+mn-ea"/>
                          <a:cs typeface="+mn-cs"/>
                        </a:rPr>
                        <a:t>Chemtronics, Inc.</a:t>
                      </a:r>
                      <a:r>
                        <a:rPr lang="en-US" sz="1600" kern="1200" dirty="0">
                          <a:solidFill>
                            <a:srgbClr val="3B3B3B"/>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$6.2-8.2m</a:t>
                      </a:r>
                      <a:endParaRPr lang="en-US" sz="1600" dirty="0">
                        <a:effectLst/>
                      </a:endParaRPr>
                    </a:p>
                    <a:p>
                      <a:pPr marL="0" lvl="1" indent="0">
                        <a:lnSpc>
                          <a:spcPct val="150000"/>
                        </a:lnSpc>
                        <a:buFont typeface="Wingdings" panose="05000000000000000000" pitchFamily="2" charset="2"/>
                        <a:buChar char=""/>
                        <a:tabLst>
                          <a:tab pos="914400" algn="l"/>
                        </a:tabLst>
                      </a:pPr>
                      <a:r>
                        <a:rPr lang="en-US" sz="1600" kern="1200" dirty="0">
                          <a:solidFill>
                            <a:schemeClr val="tx1"/>
                          </a:solidFill>
                          <a:effectLst/>
                          <a:latin typeface="Trebuchet MS" panose="020B0603020202020204" pitchFamily="34" charset="0"/>
                          <a:ea typeface="+mn-ea"/>
                          <a:cs typeface="+mn-cs"/>
                        </a:rPr>
                        <a:t>Aqua Tech Env. Inc. (Groce Labs)  </a:t>
                      </a:r>
                      <a:r>
                        <a:rPr lang="en-US" sz="1600" kern="1200" dirty="0">
                          <a:solidFill>
                            <a:srgbClr val="3B3B3B"/>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$4.7m</a:t>
                      </a:r>
                      <a:endParaRPr lang="en-US" sz="1600" dirty="0">
                        <a:effectLst/>
                      </a:endParaRPr>
                    </a:p>
                    <a:p>
                      <a:pPr marL="0" lvl="1" indent="0">
                        <a:lnSpc>
                          <a:spcPct val="150000"/>
                        </a:lnSpc>
                        <a:buFont typeface="Wingdings" panose="05000000000000000000" pitchFamily="2" charset="2"/>
                        <a:buChar char=""/>
                        <a:tabLst>
                          <a:tab pos="914400" algn="l"/>
                        </a:tabLst>
                      </a:pPr>
                      <a:r>
                        <a:rPr lang="en-US" sz="1600" kern="1200" dirty="0">
                          <a:solidFill>
                            <a:schemeClr val="tx1"/>
                          </a:solidFill>
                          <a:effectLst/>
                          <a:latin typeface="Trebuchet MS" panose="020B0603020202020204" pitchFamily="34" charset="0"/>
                          <a:ea typeface="+mn-ea"/>
                          <a:cs typeface="+mn-cs"/>
                        </a:rPr>
                        <a:t>Picatinny Arsenal, NJ   </a:t>
                      </a:r>
                      <a:r>
                        <a:rPr lang="en-US" sz="1600" kern="1200" dirty="0">
                          <a:solidFill>
                            <a:srgbClr val="3B3B3B"/>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$3.9m</a:t>
                      </a:r>
                      <a:endParaRPr lang="en-US" sz="1600" dirty="0">
                        <a:effectLst/>
                      </a:endParaRPr>
                    </a:p>
                    <a:p>
                      <a:pPr marL="0" lvl="1" indent="0">
                        <a:lnSpc>
                          <a:spcPct val="150000"/>
                        </a:lnSpc>
                        <a:buFont typeface="Wingdings" panose="05000000000000000000" pitchFamily="2" charset="2"/>
                        <a:buChar char=""/>
                        <a:tabLst>
                          <a:tab pos="914400" algn="l"/>
                        </a:tabLst>
                      </a:pPr>
                      <a:r>
                        <a:rPr lang="en-US" sz="1600" kern="1200" dirty="0">
                          <a:solidFill>
                            <a:schemeClr val="tx1"/>
                          </a:solidFill>
                          <a:effectLst/>
                          <a:latin typeface="Trebuchet MS" panose="020B0603020202020204" pitchFamily="34" charset="0"/>
                          <a:ea typeface="+mn-ea"/>
                          <a:cs typeface="+mn-cs"/>
                        </a:rPr>
                        <a:t>Cecil Field USN Air Station </a:t>
                      </a:r>
                      <a:r>
                        <a:rPr lang="en-US" sz="1600" kern="1200" dirty="0">
                          <a:solidFill>
                            <a:srgbClr val="3B3B3B"/>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$2.8m</a:t>
                      </a:r>
                      <a:endParaRPr lang="en-US" sz="1600" dirty="0">
                        <a:effectLst/>
                      </a:endParaRPr>
                    </a:p>
                    <a:p>
                      <a:pPr marL="0" lvl="1" indent="0">
                        <a:lnSpc>
                          <a:spcPct val="150000"/>
                        </a:lnSpc>
                        <a:buFont typeface="Wingdings" panose="05000000000000000000" pitchFamily="2" charset="2"/>
                        <a:buChar char=""/>
                        <a:tabLst>
                          <a:tab pos="914400" algn="l"/>
                        </a:tabLst>
                      </a:pPr>
                      <a:r>
                        <a:rPr lang="en-US" sz="1600" kern="1200" dirty="0">
                          <a:solidFill>
                            <a:schemeClr val="tx1"/>
                          </a:solidFill>
                          <a:effectLst/>
                          <a:latin typeface="Trebuchet MS" panose="020B0603020202020204" pitchFamily="34" charset="0"/>
                          <a:ea typeface="+mn-ea"/>
                          <a:cs typeface="+mn-cs"/>
                        </a:rPr>
                        <a:t>US Army/NASA Redstone Arsenal     </a:t>
                      </a:r>
                      <a:r>
                        <a:rPr lang="en-US" sz="1600" kern="1200" dirty="0">
                          <a:solidFill>
                            <a:srgbClr val="FF0000"/>
                          </a:solidFill>
                          <a:effectLst/>
                          <a:latin typeface="Trebuchet MS" panose="020B0603020202020204" pitchFamily="34" charset="0"/>
                          <a:ea typeface="+mn-ea"/>
                          <a:cs typeface="+mn-cs"/>
                        </a:rPr>
                        <a:t>$1.7m </a:t>
                      </a:r>
                      <a:endParaRPr lang="en-US" sz="1600" dirty="0">
                        <a:effectLst/>
                      </a:endParaRPr>
                    </a:p>
                    <a:p>
                      <a:pPr marL="0" lvl="1" indent="0">
                        <a:lnSpc>
                          <a:spcPct val="150000"/>
                        </a:lnSpc>
                        <a:buFont typeface="Wingdings" panose="05000000000000000000" pitchFamily="2" charset="2"/>
                        <a:buChar char=""/>
                        <a:tabLst>
                          <a:tab pos="914400" algn="l"/>
                        </a:tabLst>
                      </a:pPr>
                      <a:r>
                        <a:rPr lang="en-US" sz="1600" kern="1200" dirty="0">
                          <a:solidFill>
                            <a:schemeClr val="tx1"/>
                          </a:solidFill>
                          <a:effectLst/>
                          <a:latin typeface="Trebuchet MS" panose="020B0603020202020204" pitchFamily="34" charset="0"/>
                          <a:ea typeface="+mn-ea"/>
                          <a:cs typeface="+mn-cs"/>
                        </a:rPr>
                        <a:t>Moffett Naval Air Station, CO</a:t>
                      </a:r>
                      <a:r>
                        <a:rPr lang="en-US" sz="1600" kern="1200" dirty="0">
                          <a:solidFill>
                            <a:srgbClr val="3B3B3B"/>
                          </a:solidFill>
                          <a:effectLst/>
                          <a:latin typeface="Trebuchet MS" panose="020B0603020202020204" pitchFamily="34" charset="0"/>
                          <a:ea typeface="+mn-ea"/>
                          <a:cs typeface="+mn-cs"/>
                        </a:rPr>
                        <a:t>          </a:t>
                      </a:r>
                      <a:r>
                        <a:rPr lang="en-US" sz="1600" kern="1200" dirty="0">
                          <a:solidFill>
                            <a:srgbClr val="FF0000"/>
                          </a:solidFill>
                          <a:effectLst/>
                          <a:latin typeface="Trebuchet MS" panose="020B0603020202020204" pitchFamily="34" charset="0"/>
                          <a:ea typeface="+mn-ea"/>
                          <a:cs typeface="+mn-cs"/>
                        </a:rPr>
                        <a:t>$1.1m</a:t>
                      </a:r>
                      <a:endParaRPr lang="en-US" sz="1600" dirty="0">
                        <a:effectLst/>
                      </a:endParaRPr>
                    </a:p>
                    <a:p>
                      <a:pPr marL="166688" indent="-166688">
                        <a:lnSpc>
                          <a:spcPct val="150000"/>
                        </a:lnSpc>
                        <a:buFont typeface="Wingdings" panose="05000000000000000000" pitchFamily="2" charset="2"/>
                        <a:buChar char="Ø"/>
                      </a:pPr>
                      <a:r>
                        <a:rPr lang="en-US" sz="1600" kern="1200" dirty="0">
                          <a:solidFill>
                            <a:schemeClr val="tx1"/>
                          </a:solidFill>
                          <a:effectLst/>
                          <a:latin typeface="Trebuchet MS" panose="020B0603020202020204" pitchFamily="34" charset="0"/>
                          <a:ea typeface="+mn-ea"/>
                          <a:cs typeface="+mn-cs"/>
                        </a:rPr>
                        <a:t>Bangor Naval Submarine Base         </a:t>
                      </a:r>
                      <a:r>
                        <a:rPr lang="en-US" sz="1600" kern="1200" dirty="0">
                          <a:solidFill>
                            <a:srgbClr val="FF0000"/>
                          </a:solidFill>
                          <a:effectLst/>
                          <a:latin typeface="Trebuchet MS" panose="020B0603020202020204" pitchFamily="34" charset="0"/>
                          <a:ea typeface="+mn-ea"/>
                          <a:cs typeface="+mn-cs"/>
                        </a:rPr>
                        <a:t>$0.9m</a:t>
                      </a:r>
                      <a:endParaRPr lang="en-US" sz="1600" dirty="0"/>
                    </a:p>
                  </a:txBody>
                  <a:tcPr>
                    <a:noFill/>
                  </a:tcPr>
                </a:tc>
                <a:extLst>
                  <a:ext uri="{0D108BD9-81ED-4DB2-BD59-A6C34878D82A}">
                    <a16:rowId xmlns:a16="http://schemas.microsoft.com/office/drawing/2014/main" xmlns="" val="4252211141"/>
                  </a:ext>
                </a:extLst>
              </a:tr>
            </a:tbl>
          </a:graphicData>
        </a:graphic>
      </p:graphicFrame>
      <p:sp>
        <p:nvSpPr>
          <p:cNvPr id="3" name="Slide Number Placeholder 2"/>
          <p:cNvSpPr>
            <a:spLocks noGrp="1"/>
          </p:cNvSpPr>
          <p:nvPr>
            <p:ph type="sldNum" sz="quarter" idx="12"/>
          </p:nvPr>
        </p:nvSpPr>
        <p:spPr/>
        <p:txBody>
          <a:bodyPr/>
          <a:lstStyle/>
          <a:p>
            <a:fld id="{29C36330-CCD3-45AA-BB11-D53986335625}" type="slidenum">
              <a:rPr lang="en-US" smtClean="0"/>
              <a:pPr/>
              <a:t>29</a:t>
            </a:fld>
            <a:endParaRPr lang="en-US"/>
          </a:p>
        </p:txBody>
      </p:sp>
    </p:spTree>
    <p:extLst>
      <p:ext uri="{BB962C8B-B14F-4D97-AF65-F5344CB8AC3E}">
        <p14:creationId xmlns:p14="http://schemas.microsoft.com/office/powerpoint/2010/main" val="377240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normAutofit/>
          </a:bodyPr>
          <a:lstStyle/>
          <a:p>
            <a:pPr algn="l"/>
            <a:r>
              <a:rPr lang="en-US" sz="2800" dirty="0">
                <a:solidFill>
                  <a:schemeClr val="bg1"/>
                </a:solidFill>
              </a:rPr>
              <a:t>Background of Open Burning and Open Detonation (OB/OD) under RCRA</a:t>
            </a:r>
          </a:p>
        </p:txBody>
      </p:sp>
      <p:sp>
        <p:nvSpPr>
          <p:cNvPr id="3" name="Content Placeholder 2"/>
          <p:cNvSpPr>
            <a:spLocks noGrp="1"/>
          </p:cNvSpPr>
          <p:nvPr>
            <p:ph idx="1"/>
          </p:nvPr>
        </p:nvSpPr>
        <p:spPr>
          <a:xfrm>
            <a:off x="381000" y="1359334"/>
            <a:ext cx="8610600" cy="4525963"/>
          </a:xfrm>
        </p:spPr>
        <p:txBody>
          <a:bodyPr>
            <a:normAutofit/>
          </a:bodyPr>
          <a:lstStyle/>
          <a:p>
            <a:pPr marL="228600" lvl="0" indent="-228600">
              <a:lnSpc>
                <a:spcPct val="90000"/>
              </a:lnSpc>
              <a:spcBef>
                <a:spcPts val="1000"/>
              </a:spcBef>
            </a:pPr>
            <a:r>
              <a:rPr lang="en-US" sz="2800" dirty="0">
                <a:solidFill>
                  <a:prstClr val="black"/>
                </a:solidFill>
              </a:rPr>
              <a:t>1978 EPA proposed to ban all open burning of hazardous waste</a:t>
            </a:r>
          </a:p>
          <a:p>
            <a:pPr lvl="1">
              <a:lnSpc>
                <a:spcPct val="90000"/>
              </a:lnSpc>
              <a:spcBef>
                <a:spcPts val="500"/>
              </a:spcBef>
              <a:buFont typeface="Wingdings" panose="05000000000000000000" pitchFamily="2" charset="2"/>
              <a:buChar char="Ø"/>
            </a:pPr>
            <a:r>
              <a:rPr lang="en-US" sz="2400" dirty="0">
                <a:solidFill>
                  <a:prstClr val="black"/>
                </a:solidFill>
              </a:rPr>
              <a:t>Public comments (including DOD and private sector): Need to allow OB/OD of energetic wastes in cases where there are no safe alternatives</a:t>
            </a:r>
          </a:p>
          <a:p>
            <a:pPr marL="228600" lvl="0" indent="-228600">
              <a:lnSpc>
                <a:spcPct val="90000"/>
              </a:lnSpc>
              <a:spcBef>
                <a:spcPts val="1000"/>
              </a:spcBef>
            </a:pPr>
            <a:r>
              <a:rPr lang="en-US" sz="2800" dirty="0">
                <a:solidFill>
                  <a:prstClr val="black"/>
                </a:solidFill>
              </a:rPr>
              <a:t>1980 Final Rule: OB/OD of all hazardous waste is prohibited, except for explosives/propellants when there are no safe alternatives or it is an emergency</a:t>
            </a:r>
          </a:p>
          <a:p>
            <a:pPr marL="228600" lvl="0" indent="-228600">
              <a:lnSpc>
                <a:spcPct val="90000"/>
              </a:lnSpc>
              <a:spcBef>
                <a:spcPts val="1000"/>
              </a:spcBef>
            </a:pPr>
            <a:r>
              <a:rPr lang="en-US" sz="2800" dirty="0">
                <a:solidFill>
                  <a:prstClr val="black"/>
                </a:solidFill>
              </a:rPr>
              <a:t>This OB/OD exemption for energetics was considered temporary pending development of alternative technologies (preamble to final rule)</a:t>
            </a:r>
          </a:p>
          <a:p>
            <a:pPr marL="457200" lvl="1" indent="0">
              <a:buNone/>
            </a:pPr>
            <a:endParaRPr lang="en-US" dirty="0"/>
          </a:p>
        </p:txBody>
      </p:sp>
      <p:sp>
        <p:nvSpPr>
          <p:cNvPr id="5" name="Slide Number Placeholder 4"/>
          <p:cNvSpPr>
            <a:spLocks noGrp="1"/>
          </p:cNvSpPr>
          <p:nvPr>
            <p:ph type="sldNum" sz="quarter" idx="12"/>
          </p:nvPr>
        </p:nvSpPr>
        <p:spPr/>
        <p:txBody>
          <a:bodyPr/>
          <a:lstStyle/>
          <a:p>
            <a:fld id="{29C36330-CCD3-45AA-BB11-D53986335625}" type="slidenum">
              <a:rPr lang="en-US" smtClean="0"/>
              <a:pPr/>
              <a:t>3</a:t>
            </a:fld>
            <a:endParaRPr lang="en-US"/>
          </a:p>
        </p:txBody>
      </p:sp>
    </p:spTree>
    <p:extLst>
      <p:ext uri="{BB962C8B-B14F-4D97-AF65-F5344CB8AC3E}">
        <p14:creationId xmlns:p14="http://schemas.microsoft.com/office/powerpoint/2010/main" val="3132658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639762"/>
          </a:xfrm>
        </p:spPr>
        <p:txBody>
          <a:bodyPr>
            <a:normAutofit fontScale="90000"/>
          </a:bodyPr>
          <a:lstStyle/>
          <a:p>
            <a:pPr algn="l"/>
            <a:r>
              <a:rPr lang="en-US" dirty="0">
                <a:solidFill>
                  <a:schemeClr val="bg1"/>
                </a:solidFill>
              </a:rPr>
              <a:t>EPA Projects - Alternatives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9165866"/>
              </p:ext>
            </p:extLst>
          </p:nvPr>
        </p:nvGraphicFramePr>
        <p:xfrm>
          <a:off x="914400" y="1600200"/>
          <a:ext cx="7391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29C36330-CCD3-45AA-BB11-D53986335625}" type="slidenum">
              <a:rPr lang="en-US" smtClean="0"/>
              <a:pPr/>
              <a:t>30</a:t>
            </a:fld>
            <a:endParaRPr lang="en-US"/>
          </a:p>
        </p:txBody>
      </p:sp>
    </p:spTree>
    <p:extLst>
      <p:ext uri="{BB962C8B-B14F-4D97-AF65-F5344CB8AC3E}">
        <p14:creationId xmlns:p14="http://schemas.microsoft.com/office/powerpoint/2010/main" val="113808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62000"/>
          </a:xfrm>
        </p:spPr>
        <p:txBody>
          <a:bodyPr>
            <a:normAutofit/>
          </a:bodyPr>
          <a:lstStyle/>
          <a:p>
            <a:pPr algn="l"/>
            <a:r>
              <a:rPr lang="en-US" sz="3600" dirty="0">
                <a:solidFill>
                  <a:schemeClr val="bg1"/>
                </a:solidFill>
              </a:rPr>
              <a:t>Alternative Technologies Project</a:t>
            </a:r>
          </a:p>
        </p:txBody>
      </p:sp>
      <p:sp>
        <p:nvSpPr>
          <p:cNvPr id="3" name="Content Placeholder 2"/>
          <p:cNvSpPr>
            <a:spLocks noGrp="1"/>
          </p:cNvSpPr>
          <p:nvPr>
            <p:ph idx="1"/>
          </p:nvPr>
        </p:nvSpPr>
        <p:spPr>
          <a:xfrm>
            <a:off x="457200" y="1285875"/>
            <a:ext cx="8229600" cy="5410200"/>
          </a:xfrm>
        </p:spPr>
        <p:txBody>
          <a:bodyPr>
            <a:normAutofit fontScale="55000" lnSpcReduction="20000"/>
          </a:bodyPr>
          <a:lstStyle/>
          <a:p>
            <a:r>
              <a:rPr lang="en-US" sz="4400" dirty="0"/>
              <a:t>Assessing alternative technologies that may be used in place of OB/OD</a:t>
            </a:r>
          </a:p>
          <a:p>
            <a:pPr marL="0" indent="0">
              <a:buNone/>
            </a:pPr>
            <a:endParaRPr lang="en-US" sz="3600" dirty="0"/>
          </a:p>
          <a:p>
            <a:r>
              <a:rPr lang="en-US" sz="4400" dirty="0"/>
              <a:t>Parameters of assessment include:</a:t>
            </a:r>
          </a:p>
          <a:p>
            <a:pPr lvl="1">
              <a:lnSpc>
                <a:spcPct val="120000"/>
              </a:lnSpc>
              <a:buFont typeface="Wingdings" panose="05000000000000000000" pitchFamily="2" charset="2"/>
              <a:buChar char="Ø"/>
            </a:pPr>
            <a:r>
              <a:rPr lang="en-US" sz="3800" dirty="0"/>
              <a:t>Technology type with applicable subcategorizations ;</a:t>
            </a:r>
          </a:p>
          <a:p>
            <a:pPr lvl="1">
              <a:lnSpc>
                <a:spcPct val="120000"/>
              </a:lnSpc>
              <a:buFont typeface="Wingdings" panose="05000000000000000000" pitchFamily="2" charset="2"/>
              <a:buChar char="Ø"/>
            </a:pPr>
            <a:r>
              <a:rPr lang="en-US" sz="3800" dirty="0"/>
              <a:t>Type of waste and constituents the technology is designed for  (e.g., bulk energetics including: </a:t>
            </a:r>
            <a:r>
              <a:rPr lang="en-US" sz="3800" dirty="0" err="1"/>
              <a:t>tetrytol</a:t>
            </a:r>
            <a:r>
              <a:rPr lang="en-US" sz="3800" dirty="0"/>
              <a:t>, M28 propellant, M8 propellant, or fireworks, flares, etc.);</a:t>
            </a:r>
          </a:p>
          <a:p>
            <a:pPr lvl="1">
              <a:lnSpc>
                <a:spcPct val="120000"/>
              </a:lnSpc>
              <a:buFont typeface="Wingdings" panose="05000000000000000000" pitchFamily="2" charset="2"/>
              <a:buChar char="Ø"/>
            </a:pPr>
            <a:r>
              <a:rPr lang="en-US" sz="3800" dirty="0"/>
              <a:t>The scale with which the technology has been used  </a:t>
            </a:r>
          </a:p>
          <a:p>
            <a:pPr marL="457200" lvl="1" indent="0">
              <a:lnSpc>
                <a:spcPct val="120000"/>
              </a:lnSpc>
              <a:buNone/>
            </a:pPr>
            <a:r>
              <a:rPr lang="en-US" sz="3800" dirty="0"/>
              <a:t>     (e.g., bench, pilot, full-scale use);</a:t>
            </a:r>
          </a:p>
          <a:p>
            <a:pPr lvl="1">
              <a:lnSpc>
                <a:spcPct val="120000"/>
              </a:lnSpc>
              <a:buFont typeface="Wingdings" panose="05000000000000000000" pitchFamily="2" charset="2"/>
              <a:buChar char="Ø"/>
            </a:pPr>
            <a:r>
              <a:rPr lang="en-US" sz="3800" dirty="0"/>
              <a:t>Throughput capability (e.g., pounds per hour);</a:t>
            </a:r>
          </a:p>
          <a:p>
            <a:pPr lvl="1">
              <a:lnSpc>
                <a:spcPct val="120000"/>
              </a:lnSpc>
              <a:buFont typeface="Wingdings" panose="05000000000000000000" pitchFamily="2" charset="2"/>
              <a:buChar char="Ø"/>
            </a:pPr>
            <a:r>
              <a:rPr lang="en-US" sz="3800" dirty="0"/>
              <a:t>Whether the technology requires pre-treatment and/or post-treatment technologies;</a:t>
            </a:r>
          </a:p>
          <a:p>
            <a:pPr lvl="1">
              <a:lnSpc>
                <a:spcPct val="120000"/>
              </a:lnSpc>
              <a:buFont typeface="Wingdings" panose="05000000000000000000" pitchFamily="2" charset="2"/>
              <a:buChar char="Ø"/>
            </a:pPr>
            <a:r>
              <a:rPr lang="en-US" sz="3800" dirty="0"/>
              <a:t>Output associated with technology                                                  (e.g., air emissions, hazardous or solid waste, wastewater);</a:t>
            </a:r>
          </a:p>
          <a:p>
            <a:pPr marL="457200" lvl="1" indent="0">
              <a:buNone/>
            </a:pPr>
            <a:endParaRPr lang="en-US" sz="3800"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31</a:t>
            </a:fld>
            <a:endParaRPr lang="en-US"/>
          </a:p>
        </p:txBody>
      </p:sp>
    </p:spTree>
    <p:extLst>
      <p:ext uri="{BB962C8B-B14F-4D97-AF65-F5344CB8AC3E}">
        <p14:creationId xmlns:p14="http://schemas.microsoft.com/office/powerpoint/2010/main" val="760165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5395912"/>
            <a:ext cx="7924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143000"/>
            <a:ext cx="8229600" cy="5983776"/>
          </a:xfrm>
        </p:spPr>
        <p:txBody>
          <a:bodyPr>
            <a:normAutofit fontScale="47500" lnSpcReduction="20000"/>
          </a:bodyPr>
          <a:lstStyle/>
          <a:p>
            <a:r>
              <a:rPr lang="en-US" sz="5100" dirty="0"/>
              <a:t>Parameters (continued)</a:t>
            </a:r>
          </a:p>
          <a:p>
            <a:pPr marL="0" indent="0">
              <a:buNone/>
            </a:pPr>
            <a:endParaRPr lang="en-US" sz="1600" dirty="0"/>
          </a:p>
          <a:p>
            <a:pPr lvl="1">
              <a:lnSpc>
                <a:spcPct val="120000"/>
              </a:lnSpc>
              <a:buFont typeface="Wingdings" panose="05000000000000000000" pitchFamily="2" charset="2"/>
              <a:buChar char="Ø"/>
            </a:pPr>
            <a:r>
              <a:rPr lang="en-US" sz="4600" dirty="0"/>
              <a:t>Whether or not approved for use by the Department of Defense Explosives Safety Board (DDESB);</a:t>
            </a:r>
          </a:p>
          <a:p>
            <a:pPr lvl="1">
              <a:lnSpc>
                <a:spcPct val="120000"/>
              </a:lnSpc>
              <a:buFont typeface="Wingdings" panose="05000000000000000000" pitchFamily="2" charset="2"/>
              <a:buChar char="Ø"/>
            </a:pPr>
            <a:r>
              <a:rPr lang="en-US" sz="4600" dirty="0"/>
              <a:t>The manufacturer of the technology including contact information; </a:t>
            </a:r>
          </a:p>
          <a:p>
            <a:pPr lvl="1">
              <a:lnSpc>
                <a:spcPct val="120000"/>
              </a:lnSpc>
              <a:buFont typeface="Wingdings" panose="05000000000000000000" pitchFamily="2" charset="2"/>
              <a:buChar char="Ø"/>
            </a:pPr>
            <a:r>
              <a:rPr lang="en-US" sz="4600" dirty="0"/>
              <a:t>Cost to purchase, install, and operate the treatment unit;</a:t>
            </a:r>
          </a:p>
          <a:p>
            <a:pPr lvl="1">
              <a:lnSpc>
                <a:spcPct val="120000"/>
              </a:lnSpc>
              <a:buFont typeface="Wingdings" panose="05000000000000000000" pitchFamily="2" charset="2"/>
              <a:buChar char="Ø"/>
            </a:pPr>
            <a:r>
              <a:rPr lang="en-US" sz="4600" dirty="0"/>
              <a:t>Where the technology is or has been used and the type of waste treated;</a:t>
            </a:r>
          </a:p>
          <a:p>
            <a:pPr lvl="1">
              <a:lnSpc>
                <a:spcPct val="120000"/>
              </a:lnSpc>
              <a:buFont typeface="Wingdings" panose="05000000000000000000" pitchFamily="2" charset="2"/>
              <a:buChar char="Ø"/>
            </a:pPr>
            <a:r>
              <a:rPr lang="en-US" sz="4600" dirty="0">
                <a:solidFill>
                  <a:prstClr val="black"/>
                </a:solidFill>
              </a:rPr>
              <a:t>Ability to treat: thin-walled; thick-walled; bulk items</a:t>
            </a:r>
          </a:p>
          <a:p>
            <a:pPr lvl="1">
              <a:lnSpc>
                <a:spcPct val="120000"/>
              </a:lnSpc>
              <a:buFont typeface="Wingdings" panose="05000000000000000000" pitchFamily="2" charset="2"/>
              <a:buChar char="Ø"/>
            </a:pPr>
            <a:r>
              <a:rPr lang="en-US" sz="4600" dirty="0">
                <a:solidFill>
                  <a:prstClr val="black"/>
                </a:solidFill>
              </a:rPr>
              <a:t>Ability to treat unarmed v. armed munitions</a:t>
            </a:r>
          </a:p>
          <a:p>
            <a:pPr lvl="1">
              <a:lnSpc>
                <a:spcPct val="120000"/>
              </a:lnSpc>
            </a:pPr>
            <a:endParaRPr lang="en-US" sz="4400" dirty="0"/>
          </a:p>
          <a:p>
            <a:pPr marL="457200" lvl="1" indent="0">
              <a:lnSpc>
                <a:spcPct val="120000"/>
              </a:lnSpc>
              <a:buNone/>
            </a:pPr>
            <a:endParaRPr lang="en-US" sz="1800" dirty="0"/>
          </a:p>
          <a:p>
            <a:pPr>
              <a:lnSpc>
                <a:spcPct val="120000"/>
              </a:lnSpc>
            </a:pPr>
            <a:r>
              <a:rPr lang="en-US" sz="4600" dirty="0">
                <a:solidFill>
                  <a:schemeClr val="bg1"/>
                </a:solidFill>
              </a:rPr>
              <a:t>Most importantly, the focus is the waste stream to be treated so that we can determine which technology type(s) are suitable.</a:t>
            </a:r>
          </a:p>
          <a:p>
            <a:endParaRPr lang="en-US" dirty="0"/>
          </a:p>
        </p:txBody>
      </p:sp>
      <p:sp>
        <p:nvSpPr>
          <p:cNvPr id="2" name="Title 1"/>
          <p:cNvSpPr>
            <a:spLocks noGrp="1"/>
          </p:cNvSpPr>
          <p:nvPr>
            <p:ph type="title"/>
          </p:nvPr>
        </p:nvSpPr>
        <p:spPr>
          <a:xfrm>
            <a:off x="0" y="5862"/>
            <a:ext cx="8229600" cy="868362"/>
          </a:xfrm>
        </p:spPr>
        <p:txBody>
          <a:bodyPr>
            <a:normAutofit/>
          </a:bodyPr>
          <a:lstStyle/>
          <a:p>
            <a:pPr algn="l"/>
            <a:r>
              <a:rPr lang="en-US" sz="3600" dirty="0">
                <a:solidFill>
                  <a:schemeClr val="bg1"/>
                </a:solidFill>
              </a:rPr>
              <a:t>Alternative Technologies Project</a:t>
            </a:r>
            <a:endParaRPr lang="en-US" sz="3600"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32</a:t>
            </a:fld>
            <a:endParaRPr lang="en-US" dirty="0"/>
          </a:p>
        </p:txBody>
      </p:sp>
    </p:spTree>
    <p:extLst>
      <p:ext uri="{BB962C8B-B14F-4D97-AF65-F5344CB8AC3E}">
        <p14:creationId xmlns:p14="http://schemas.microsoft.com/office/powerpoint/2010/main" val="3010197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9393"/>
            <a:ext cx="8229600" cy="1143000"/>
          </a:xfrm>
        </p:spPr>
        <p:txBody>
          <a:bodyPr>
            <a:normAutofit/>
          </a:bodyPr>
          <a:lstStyle/>
          <a:p>
            <a:r>
              <a:rPr lang="en-US" sz="3200" dirty="0">
                <a:solidFill>
                  <a:schemeClr val="bg1"/>
                </a:solidFill>
              </a:rPr>
              <a:t>Examples of Alternative Technologies</a:t>
            </a:r>
          </a:p>
        </p:txBody>
      </p:sp>
      <p:sp>
        <p:nvSpPr>
          <p:cNvPr id="3" name="Content Placeholder 2"/>
          <p:cNvSpPr>
            <a:spLocks noGrp="1"/>
          </p:cNvSpPr>
          <p:nvPr>
            <p:ph idx="1"/>
          </p:nvPr>
        </p:nvSpPr>
        <p:spPr>
          <a:xfrm>
            <a:off x="457200" y="1431925"/>
            <a:ext cx="8229600" cy="5426075"/>
          </a:xfrm>
        </p:spPr>
        <p:txBody>
          <a:bodyPr>
            <a:normAutofit/>
          </a:bodyPr>
          <a:lstStyle/>
          <a:p>
            <a:pPr marL="571500" lvl="0" indent="-571500">
              <a:lnSpc>
                <a:spcPct val="90000"/>
              </a:lnSpc>
              <a:spcBef>
                <a:spcPts val="1000"/>
              </a:spcBef>
              <a:buFont typeface="Arial" panose="020B0604020202020204" pitchFamily="34" charset="0"/>
              <a:buAutoNum type="romanUcPeriod"/>
            </a:pPr>
            <a:r>
              <a:rPr lang="en-US" sz="2800" u="sng" dirty="0">
                <a:solidFill>
                  <a:prstClr val="black"/>
                </a:solidFill>
              </a:rPr>
              <a:t>Case Disassembly</a:t>
            </a:r>
          </a:p>
          <a:p>
            <a:pPr marL="0" lvl="0" indent="0">
              <a:lnSpc>
                <a:spcPct val="90000"/>
              </a:lnSpc>
              <a:spcBef>
                <a:spcPts val="1000"/>
              </a:spcBef>
              <a:buNone/>
            </a:pPr>
            <a:r>
              <a:rPr lang="en-US" sz="2000" dirty="0">
                <a:solidFill>
                  <a:prstClr val="black"/>
                </a:solidFill>
              </a:rPr>
              <a:t>	</a:t>
            </a:r>
            <a:r>
              <a:rPr lang="en-US" sz="2400" dirty="0">
                <a:solidFill>
                  <a:prstClr val="black"/>
                </a:solidFill>
              </a:rPr>
              <a:t>1) Reverse Assembly</a:t>
            </a:r>
          </a:p>
          <a:p>
            <a:pPr marL="2171700" lvl="4" indent="-342900">
              <a:lnSpc>
                <a:spcPct val="90000"/>
              </a:lnSpc>
              <a:spcBef>
                <a:spcPts val="500"/>
              </a:spcBef>
              <a:buFont typeface="Arial" panose="020B0604020202020204" pitchFamily="34" charset="0"/>
              <a:buAutoNum type="alphaLcParenR"/>
            </a:pPr>
            <a:r>
              <a:rPr lang="en-US" sz="2400" dirty="0">
                <a:solidFill>
                  <a:prstClr val="black"/>
                </a:solidFill>
              </a:rPr>
              <a:t>Manual</a:t>
            </a:r>
          </a:p>
          <a:p>
            <a:pPr marL="1828800" lvl="4" indent="0">
              <a:lnSpc>
                <a:spcPct val="90000"/>
              </a:lnSpc>
              <a:spcBef>
                <a:spcPts val="500"/>
              </a:spcBef>
              <a:buNone/>
            </a:pPr>
            <a:r>
              <a:rPr lang="en-US" sz="2400" dirty="0">
                <a:solidFill>
                  <a:prstClr val="black"/>
                </a:solidFill>
              </a:rPr>
              <a:t>b)  Robotic</a:t>
            </a:r>
          </a:p>
          <a:p>
            <a:pPr marL="0" lvl="0" indent="0">
              <a:lnSpc>
                <a:spcPct val="90000"/>
              </a:lnSpc>
              <a:spcBef>
                <a:spcPts val="1000"/>
              </a:spcBef>
              <a:buNone/>
            </a:pPr>
            <a:r>
              <a:rPr lang="en-US" sz="2800" dirty="0">
                <a:solidFill>
                  <a:prstClr val="black"/>
                </a:solidFill>
              </a:rPr>
              <a:t>II. </a:t>
            </a:r>
            <a:r>
              <a:rPr lang="en-US" sz="2800" u="sng" dirty="0">
                <a:solidFill>
                  <a:prstClr val="black"/>
                </a:solidFill>
              </a:rPr>
              <a:t>Case Penetration and Energetic Removal</a:t>
            </a:r>
          </a:p>
          <a:p>
            <a:pPr marL="457200" lvl="1" indent="0">
              <a:lnSpc>
                <a:spcPct val="90000"/>
              </a:lnSpc>
              <a:spcBef>
                <a:spcPts val="500"/>
              </a:spcBef>
              <a:buNone/>
            </a:pPr>
            <a:r>
              <a:rPr lang="en-US" sz="2400" dirty="0">
                <a:solidFill>
                  <a:prstClr val="black"/>
                </a:solidFill>
              </a:rPr>
              <a:t>	2) Fluid Jet Cutting</a:t>
            </a:r>
          </a:p>
          <a:p>
            <a:pPr marL="457200" lvl="1" indent="0">
              <a:lnSpc>
                <a:spcPct val="90000"/>
              </a:lnSpc>
              <a:spcBef>
                <a:spcPts val="500"/>
              </a:spcBef>
              <a:buNone/>
            </a:pPr>
            <a:r>
              <a:rPr lang="en-US" sz="2400" dirty="0">
                <a:solidFill>
                  <a:prstClr val="black"/>
                </a:solidFill>
              </a:rPr>
              <a:t>		a) With or w/o abrasives</a:t>
            </a:r>
          </a:p>
          <a:p>
            <a:pPr marL="457200" lvl="1" indent="0">
              <a:lnSpc>
                <a:spcPct val="90000"/>
              </a:lnSpc>
              <a:spcBef>
                <a:spcPts val="500"/>
              </a:spcBef>
              <a:buNone/>
            </a:pPr>
            <a:r>
              <a:rPr lang="en-US" sz="2400" dirty="0">
                <a:solidFill>
                  <a:prstClr val="black"/>
                </a:solidFill>
              </a:rPr>
              <a:t>		b) Various fluids (e.g., water, ammonia)</a:t>
            </a:r>
          </a:p>
          <a:p>
            <a:pPr marL="457200" lvl="1" indent="0">
              <a:lnSpc>
                <a:spcPct val="90000"/>
              </a:lnSpc>
              <a:spcBef>
                <a:spcPts val="500"/>
              </a:spcBef>
              <a:buNone/>
            </a:pPr>
            <a:r>
              <a:rPr lang="en-US" sz="2400" dirty="0">
                <a:solidFill>
                  <a:prstClr val="black"/>
                </a:solidFill>
              </a:rPr>
              <a:t>	3) Cryogenic</a:t>
            </a:r>
          </a:p>
          <a:p>
            <a:pPr marL="457200" lvl="1" indent="0">
              <a:lnSpc>
                <a:spcPct val="90000"/>
              </a:lnSpc>
              <a:spcBef>
                <a:spcPts val="500"/>
              </a:spcBef>
              <a:buNone/>
            </a:pPr>
            <a:r>
              <a:rPr lang="en-US" sz="2400" dirty="0">
                <a:solidFill>
                  <a:prstClr val="black"/>
                </a:solidFill>
              </a:rPr>
              <a:t>		a) Liquid nitrogen </a:t>
            </a:r>
            <a:r>
              <a:rPr lang="en-US" sz="2400" dirty="0" err="1">
                <a:solidFill>
                  <a:prstClr val="black"/>
                </a:solidFill>
              </a:rPr>
              <a:t>cryofracturing</a:t>
            </a:r>
            <a:endParaRPr lang="en-US" sz="2400" dirty="0">
              <a:solidFill>
                <a:prstClr val="black"/>
              </a:solidFill>
            </a:endParaRPr>
          </a:p>
          <a:p>
            <a:pPr marL="457200" lvl="1" indent="0">
              <a:lnSpc>
                <a:spcPct val="90000"/>
              </a:lnSpc>
              <a:spcBef>
                <a:spcPts val="500"/>
              </a:spcBef>
              <a:buNone/>
            </a:pPr>
            <a:r>
              <a:rPr lang="en-US" sz="2400" dirty="0">
                <a:solidFill>
                  <a:prstClr val="black"/>
                </a:solidFill>
              </a:rPr>
              <a:t>		b) Dry ice (CO2) blasting at supersonic velocity</a:t>
            </a:r>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33</a:t>
            </a:fld>
            <a:endParaRPr lang="en-US"/>
          </a:p>
        </p:txBody>
      </p:sp>
    </p:spTree>
    <p:extLst>
      <p:ext uri="{BB962C8B-B14F-4D97-AF65-F5344CB8AC3E}">
        <p14:creationId xmlns:p14="http://schemas.microsoft.com/office/powerpoint/2010/main" val="3040298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5486400"/>
            <a:ext cx="7772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4400" y="-229393"/>
            <a:ext cx="8229600" cy="1143000"/>
          </a:xfrm>
        </p:spPr>
        <p:txBody>
          <a:bodyPr>
            <a:normAutofit/>
          </a:bodyPr>
          <a:lstStyle/>
          <a:p>
            <a:r>
              <a:rPr lang="en-US" sz="3200" dirty="0">
                <a:solidFill>
                  <a:schemeClr val="bg1"/>
                </a:solidFill>
              </a:rPr>
              <a:t>Examples of Alternative Technologies</a:t>
            </a:r>
          </a:p>
        </p:txBody>
      </p:sp>
      <p:sp>
        <p:nvSpPr>
          <p:cNvPr id="3" name="Content Placeholder 2"/>
          <p:cNvSpPr>
            <a:spLocks noGrp="1"/>
          </p:cNvSpPr>
          <p:nvPr>
            <p:ph idx="1"/>
          </p:nvPr>
        </p:nvSpPr>
        <p:spPr>
          <a:xfrm>
            <a:off x="457200" y="1097758"/>
            <a:ext cx="8229600" cy="5028406"/>
          </a:xfrm>
        </p:spPr>
        <p:txBody>
          <a:bodyPr>
            <a:normAutofit fontScale="85000" lnSpcReduction="20000"/>
          </a:bodyPr>
          <a:lstStyle/>
          <a:p>
            <a:pPr marL="0" lvl="0" indent="0">
              <a:lnSpc>
                <a:spcPct val="140000"/>
              </a:lnSpc>
              <a:spcBef>
                <a:spcPts val="0"/>
              </a:spcBef>
              <a:buNone/>
            </a:pPr>
            <a:r>
              <a:rPr lang="en-US" sz="2400" u="sng" dirty="0">
                <a:solidFill>
                  <a:prstClr val="black"/>
                </a:solidFill>
              </a:rPr>
              <a:t>Case Penetration and Energetic Removal (cont.)</a:t>
            </a:r>
          </a:p>
          <a:p>
            <a:pPr marL="0" lvl="0" indent="0">
              <a:lnSpc>
                <a:spcPct val="140000"/>
              </a:lnSpc>
              <a:spcBef>
                <a:spcPts val="0"/>
              </a:spcBef>
              <a:buNone/>
            </a:pPr>
            <a:r>
              <a:rPr lang="en-US" sz="2400" dirty="0">
                <a:solidFill>
                  <a:prstClr val="black"/>
                </a:solidFill>
              </a:rPr>
              <a:t>	4) Laser Cutting</a:t>
            </a:r>
          </a:p>
          <a:p>
            <a:pPr marL="0" lvl="0" indent="0">
              <a:lnSpc>
                <a:spcPct val="140000"/>
              </a:lnSpc>
              <a:spcBef>
                <a:spcPts val="0"/>
              </a:spcBef>
              <a:buNone/>
            </a:pPr>
            <a:r>
              <a:rPr lang="en-US" sz="2400" dirty="0">
                <a:solidFill>
                  <a:prstClr val="black"/>
                </a:solidFill>
              </a:rPr>
              <a:t>		a) Ultra short laser pulses (Femtosecond) with no heat</a:t>
            </a:r>
          </a:p>
          <a:p>
            <a:pPr marL="0" lvl="0" indent="0">
              <a:lnSpc>
                <a:spcPct val="140000"/>
              </a:lnSpc>
              <a:spcBef>
                <a:spcPts val="0"/>
              </a:spcBef>
              <a:buNone/>
            </a:pPr>
            <a:r>
              <a:rPr lang="en-US" sz="2400" dirty="0">
                <a:solidFill>
                  <a:prstClr val="black"/>
                </a:solidFill>
              </a:rPr>
              <a:t>	5) Acid Digestion</a:t>
            </a:r>
          </a:p>
          <a:p>
            <a:pPr marL="0" lvl="0" indent="0">
              <a:lnSpc>
                <a:spcPct val="140000"/>
              </a:lnSpc>
              <a:spcBef>
                <a:spcPts val="0"/>
              </a:spcBef>
              <a:buNone/>
            </a:pPr>
            <a:r>
              <a:rPr lang="en-US" sz="2400" dirty="0">
                <a:solidFill>
                  <a:prstClr val="black"/>
                </a:solidFill>
              </a:rPr>
              <a:t>		a) Nitric acid</a:t>
            </a:r>
          </a:p>
          <a:p>
            <a:pPr marL="0" lvl="0" indent="0">
              <a:lnSpc>
                <a:spcPct val="140000"/>
              </a:lnSpc>
              <a:spcBef>
                <a:spcPts val="0"/>
              </a:spcBef>
              <a:buNone/>
            </a:pPr>
            <a:r>
              <a:rPr lang="en-US" sz="2400" dirty="0">
                <a:solidFill>
                  <a:prstClr val="black"/>
                </a:solidFill>
              </a:rPr>
              <a:t>	6) Removal by Melting</a:t>
            </a:r>
          </a:p>
          <a:p>
            <a:pPr marL="0" lvl="0" indent="0">
              <a:lnSpc>
                <a:spcPct val="140000"/>
              </a:lnSpc>
              <a:spcBef>
                <a:spcPts val="0"/>
              </a:spcBef>
              <a:buNone/>
            </a:pPr>
            <a:r>
              <a:rPr lang="en-US" sz="2400" dirty="0">
                <a:solidFill>
                  <a:prstClr val="black"/>
                </a:solidFill>
              </a:rPr>
              <a:t>		a) Autoclave </a:t>
            </a:r>
            <a:r>
              <a:rPr lang="en-US" sz="2400" dirty="0" err="1">
                <a:solidFill>
                  <a:prstClr val="black"/>
                </a:solidFill>
              </a:rPr>
              <a:t>meltout</a:t>
            </a:r>
            <a:endParaRPr lang="en-US" sz="2400" dirty="0">
              <a:solidFill>
                <a:prstClr val="black"/>
              </a:solidFill>
            </a:endParaRPr>
          </a:p>
          <a:p>
            <a:pPr marL="0" lvl="0" indent="0">
              <a:lnSpc>
                <a:spcPct val="140000"/>
              </a:lnSpc>
              <a:spcBef>
                <a:spcPts val="0"/>
              </a:spcBef>
              <a:buNone/>
            </a:pPr>
            <a:r>
              <a:rPr lang="en-US" sz="2400" dirty="0">
                <a:solidFill>
                  <a:prstClr val="black"/>
                </a:solidFill>
              </a:rPr>
              <a:t>		b) Microwave </a:t>
            </a:r>
            <a:r>
              <a:rPr lang="en-US" sz="2400" dirty="0" err="1">
                <a:solidFill>
                  <a:prstClr val="black"/>
                </a:solidFill>
              </a:rPr>
              <a:t>meltout</a:t>
            </a:r>
            <a:endParaRPr lang="en-US" sz="2400" dirty="0">
              <a:solidFill>
                <a:prstClr val="black"/>
              </a:solidFill>
            </a:endParaRPr>
          </a:p>
          <a:p>
            <a:pPr marL="0" lvl="0" indent="0">
              <a:lnSpc>
                <a:spcPct val="140000"/>
              </a:lnSpc>
              <a:spcBef>
                <a:spcPts val="0"/>
              </a:spcBef>
              <a:buNone/>
            </a:pPr>
            <a:r>
              <a:rPr lang="en-US" sz="2400" dirty="0">
                <a:solidFill>
                  <a:prstClr val="black"/>
                </a:solidFill>
              </a:rPr>
              <a:t>	7) Fluid Shredding or Drilling</a:t>
            </a:r>
          </a:p>
          <a:p>
            <a:pPr marL="0" lvl="0" indent="0">
              <a:lnSpc>
                <a:spcPct val="140000"/>
              </a:lnSpc>
              <a:spcBef>
                <a:spcPts val="0"/>
              </a:spcBef>
              <a:buNone/>
            </a:pPr>
            <a:r>
              <a:rPr lang="en-US" sz="2400" dirty="0">
                <a:solidFill>
                  <a:prstClr val="black"/>
                </a:solidFill>
              </a:rPr>
              <a:t>	8) Ultrasonic separation in fluids</a:t>
            </a:r>
          </a:p>
          <a:p>
            <a:pPr marL="0" lvl="0" indent="0">
              <a:lnSpc>
                <a:spcPct val="140000"/>
              </a:lnSpc>
              <a:spcBef>
                <a:spcPts val="0"/>
              </a:spcBef>
              <a:buNone/>
            </a:pPr>
            <a:r>
              <a:rPr lang="en-US" sz="2400" dirty="0">
                <a:solidFill>
                  <a:prstClr val="black"/>
                </a:solidFill>
              </a:rPr>
              <a:t>	9) Vacuum Infusion</a:t>
            </a:r>
          </a:p>
          <a:p>
            <a:pPr marL="0" lvl="0" indent="0">
              <a:lnSpc>
                <a:spcPct val="90000"/>
              </a:lnSpc>
              <a:spcBef>
                <a:spcPts val="1000"/>
              </a:spcBef>
              <a:buNone/>
            </a:pPr>
            <a:endParaRPr lang="en-US" sz="2000" dirty="0">
              <a:solidFill>
                <a:prstClr val="black"/>
              </a:solidFill>
            </a:endParaRPr>
          </a:p>
          <a:p>
            <a:pPr marL="0" lvl="0" indent="0">
              <a:lnSpc>
                <a:spcPct val="90000"/>
              </a:lnSpc>
              <a:spcBef>
                <a:spcPts val="1000"/>
              </a:spcBef>
              <a:buNone/>
            </a:pPr>
            <a:r>
              <a:rPr lang="en-US" sz="2000" dirty="0">
                <a:solidFill>
                  <a:schemeClr val="bg1"/>
                </a:solidFill>
              </a:rPr>
              <a:t>Note: Fluids include water, ammonia, solvents (Methylene chloride, methyl alcohol, acetone, toluene), carbon dioxide, nitric acid.</a:t>
            </a:r>
          </a:p>
        </p:txBody>
      </p:sp>
      <p:sp>
        <p:nvSpPr>
          <p:cNvPr id="4" name="Slide Number Placeholder 3"/>
          <p:cNvSpPr>
            <a:spLocks noGrp="1"/>
          </p:cNvSpPr>
          <p:nvPr>
            <p:ph type="sldNum" sz="quarter" idx="12"/>
          </p:nvPr>
        </p:nvSpPr>
        <p:spPr/>
        <p:txBody>
          <a:bodyPr/>
          <a:lstStyle/>
          <a:p>
            <a:fld id="{29C36330-CCD3-45AA-BB11-D53986335625}" type="slidenum">
              <a:rPr lang="en-US" smtClean="0"/>
              <a:pPr/>
              <a:t>34</a:t>
            </a:fld>
            <a:endParaRPr lang="en-US"/>
          </a:p>
        </p:txBody>
      </p:sp>
    </p:spTree>
    <p:extLst>
      <p:ext uri="{BB962C8B-B14F-4D97-AF65-F5344CB8AC3E}">
        <p14:creationId xmlns:p14="http://schemas.microsoft.com/office/powerpoint/2010/main" val="2141583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9393"/>
            <a:ext cx="8229600" cy="1143000"/>
          </a:xfrm>
        </p:spPr>
        <p:txBody>
          <a:bodyPr>
            <a:normAutofit/>
          </a:bodyPr>
          <a:lstStyle/>
          <a:p>
            <a:r>
              <a:rPr lang="en-US" sz="3200" dirty="0">
                <a:solidFill>
                  <a:schemeClr val="bg1"/>
                </a:solidFill>
              </a:rPr>
              <a:t>Examples of Alternative Technologies</a:t>
            </a:r>
          </a:p>
        </p:txBody>
      </p:sp>
      <p:sp>
        <p:nvSpPr>
          <p:cNvPr id="3" name="Content Placeholder 2"/>
          <p:cNvSpPr>
            <a:spLocks noGrp="1"/>
          </p:cNvSpPr>
          <p:nvPr>
            <p:ph idx="1"/>
          </p:nvPr>
        </p:nvSpPr>
        <p:spPr/>
        <p:txBody>
          <a:bodyPr>
            <a:normAutofit fontScale="85000" lnSpcReduction="20000"/>
          </a:bodyPr>
          <a:lstStyle/>
          <a:p>
            <a:pPr marL="0" lvl="0" indent="0">
              <a:lnSpc>
                <a:spcPct val="90000"/>
              </a:lnSpc>
              <a:spcBef>
                <a:spcPts val="1000"/>
              </a:spcBef>
              <a:buNone/>
            </a:pPr>
            <a:r>
              <a:rPr lang="en-US" sz="2800" dirty="0">
                <a:solidFill>
                  <a:prstClr val="black"/>
                </a:solidFill>
              </a:rPr>
              <a:t>III. </a:t>
            </a:r>
            <a:r>
              <a:rPr lang="en-US" sz="2800" u="sng" dirty="0">
                <a:solidFill>
                  <a:prstClr val="black"/>
                </a:solidFill>
              </a:rPr>
              <a:t>Destruction</a:t>
            </a:r>
          </a:p>
          <a:p>
            <a:pPr marL="0" lvl="0" indent="0">
              <a:lnSpc>
                <a:spcPct val="90000"/>
              </a:lnSpc>
              <a:spcBef>
                <a:spcPts val="1000"/>
              </a:spcBef>
              <a:buNone/>
            </a:pPr>
            <a:r>
              <a:rPr lang="en-US" sz="2800" dirty="0">
                <a:solidFill>
                  <a:prstClr val="black"/>
                </a:solidFill>
              </a:rPr>
              <a:t>	</a:t>
            </a:r>
            <a:r>
              <a:rPr lang="en-US" sz="2400" dirty="0">
                <a:solidFill>
                  <a:prstClr val="black"/>
                </a:solidFill>
              </a:rPr>
              <a:t>10)</a:t>
            </a:r>
            <a:r>
              <a:rPr lang="en-US" sz="2800" dirty="0">
                <a:solidFill>
                  <a:prstClr val="black"/>
                </a:solidFill>
              </a:rPr>
              <a:t> </a:t>
            </a:r>
            <a:r>
              <a:rPr lang="en-US" sz="2400" dirty="0">
                <a:solidFill>
                  <a:prstClr val="black"/>
                </a:solidFill>
              </a:rPr>
              <a:t>Controlled Detonation Chambers</a:t>
            </a:r>
          </a:p>
          <a:p>
            <a:pPr marL="0" lvl="0" indent="0">
              <a:lnSpc>
                <a:spcPct val="90000"/>
              </a:lnSpc>
              <a:spcBef>
                <a:spcPts val="1000"/>
              </a:spcBef>
              <a:buNone/>
            </a:pPr>
            <a:r>
              <a:rPr lang="en-US" sz="2800" dirty="0">
                <a:solidFill>
                  <a:prstClr val="black"/>
                </a:solidFill>
              </a:rPr>
              <a:t>		</a:t>
            </a:r>
            <a:r>
              <a:rPr lang="en-US" sz="2400" dirty="0">
                <a:solidFill>
                  <a:prstClr val="black"/>
                </a:solidFill>
              </a:rPr>
              <a:t>a) Stationary or mobile treatment units (MTUs)</a:t>
            </a:r>
          </a:p>
          <a:p>
            <a:pPr marL="0" lvl="0" indent="0">
              <a:lnSpc>
                <a:spcPct val="90000"/>
              </a:lnSpc>
              <a:spcBef>
                <a:spcPts val="1000"/>
              </a:spcBef>
              <a:buNone/>
            </a:pPr>
            <a:r>
              <a:rPr lang="en-US" sz="2400" dirty="0">
                <a:solidFill>
                  <a:prstClr val="black"/>
                </a:solidFill>
              </a:rPr>
              <a:t>	11) Thermal</a:t>
            </a:r>
          </a:p>
          <a:p>
            <a:pPr marL="2108200" lvl="0" indent="-279400">
              <a:lnSpc>
                <a:spcPct val="90000"/>
              </a:lnSpc>
              <a:spcBef>
                <a:spcPts val="1000"/>
              </a:spcBef>
              <a:buNone/>
            </a:pPr>
            <a:r>
              <a:rPr lang="en-US" sz="2400" dirty="0">
                <a:solidFill>
                  <a:prstClr val="black"/>
                </a:solidFill>
              </a:rPr>
              <a:t>a) Direct flame (contained burn, incinerator, rotary kiln, car-bottom furnace, flashing furnace)</a:t>
            </a:r>
          </a:p>
          <a:p>
            <a:pPr marL="2052638" lvl="0" indent="-223838">
              <a:lnSpc>
                <a:spcPct val="90000"/>
              </a:lnSpc>
              <a:spcBef>
                <a:spcPts val="1000"/>
              </a:spcBef>
              <a:buNone/>
            </a:pPr>
            <a:r>
              <a:rPr lang="en-US" sz="2400" dirty="0">
                <a:solidFill>
                  <a:prstClr val="black"/>
                </a:solidFill>
              </a:rPr>
              <a:t>b) Indirect/external heat (microwave, fluidized bed, rotary thermal tube, plasm arc, hot gas decontamination)</a:t>
            </a:r>
          </a:p>
          <a:p>
            <a:pPr marL="0" lvl="0" indent="0">
              <a:lnSpc>
                <a:spcPct val="90000"/>
              </a:lnSpc>
              <a:spcBef>
                <a:spcPts val="1000"/>
              </a:spcBef>
              <a:buNone/>
            </a:pPr>
            <a:r>
              <a:rPr lang="en-US" sz="2400" dirty="0">
                <a:solidFill>
                  <a:prstClr val="black"/>
                </a:solidFill>
              </a:rPr>
              <a:t>	12) Chemical</a:t>
            </a:r>
          </a:p>
          <a:p>
            <a:pPr marL="2052638" lvl="0" indent="-279400">
              <a:lnSpc>
                <a:spcPct val="90000"/>
              </a:lnSpc>
              <a:spcBef>
                <a:spcPts val="1000"/>
              </a:spcBef>
              <a:buNone/>
            </a:pPr>
            <a:r>
              <a:rPr lang="en-US" sz="2400" dirty="0">
                <a:solidFill>
                  <a:prstClr val="black"/>
                </a:solidFill>
              </a:rPr>
              <a:t>a) Base hydrolysis, neutralization, supercritical water oxidation, wet air oxidation, electro-chemical oxidation, </a:t>
            </a:r>
            <a:r>
              <a:rPr lang="en-US" sz="2400" dirty="0" err="1">
                <a:solidFill>
                  <a:prstClr val="black"/>
                </a:solidFill>
              </a:rPr>
              <a:t>peroxydisulfate</a:t>
            </a:r>
            <a:r>
              <a:rPr lang="en-US" sz="2400" dirty="0">
                <a:solidFill>
                  <a:prstClr val="black"/>
                </a:solidFill>
              </a:rPr>
              <a:t> oxidation, oxidation with sulfur (Adams process)</a:t>
            </a:r>
          </a:p>
          <a:p>
            <a:pPr marL="0" lvl="0" indent="0">
              <a:lnSpc>
                <a:spcPct val="90000"/>
              </a:lnSpc>
              <a:spcBef>
                <a:spcPts val="1000"/>
              </a:spcBef>
              <a:buNone/>
            </a:pPr>
            <a:r>
              <a:rPr lang="en-US" sz="2400" dirty="0">
                <a:solidFill>
                  <a:prstClr val="black"/>
                </a:solidFill>
              </a:rPr>
              <a:t>	13) Biological</a:t>
            </a:r>
          </a:p>
        </p:txBody>
      </p:sp>
      <p:sp>
        <p:nvSpPr>
          <p:cNvPr id="4" name="Slide Number Placeholder 3"/>
          <p:cNvSpPr>
            <a:spLocks noGrp="1"/>
          </p:cNvSpPr>
          <p:nvPr>
            <p:ph type="sldNum" sz="quarter" idx="12"/>
          </p:nvPr>
        </p:nvSpPr>
        <p:spPr/>
        <p:txBody>
          <a:bodyPr/>
          <a:lstStyle/>
          <a:p>
            <a:fld id="{29C36330-CCD3-45AA-BB11-D53986335625}" type="slidenum">
              <a:rPr lang="en-US" smtClean="0"/>
              <a:pPr/>
              <a:t>35</a:t>
            </a:fld>
            <a:endParaRPr lang="en-US"/>
          </a:p>
        </p:txBody>
      </p:sp>
    </p:spTree>
    <p:extLst>
      <p:ext uri="{BB962C8B-B14F-4D97-AF65-F5344CB8AC3E}">
        <p14:creationId xmlns:p14="http://schemas.microsoft.com/office/powerpoint/2010/main" val="2801812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948"/>
            <a:ext cx="8229600" cy="722858"/>
          </a:xfrm>
        </p:spPr>
        <p:txBody>
          <a:bodyPr>
            <a:normAutofit/>
          </a:bodyPr>
          <a:lstStyle/>
          <a:p>
            <a:pPr algn="l">
              <a:tabLst>
                <a:tab pos="2628900" algn="l"/>
              </a:tabLst>
            </a:pPr>
            <a:r>
              <a:rPr lang="en-US" sz="2800" dirty="0">
                <a:solidFill>
                  <a:schemeClr val="bg1"/>
                </a:solidFill>
              </a:rPr>
              <a:t>Alternative </a:t>
            </a:r>
            <a:r>
              <a:rPr lang="en-US" sz="2400" dirty="0">
                <a:solidFill>
                  <a:schemeClr val="bg1"/>
                </a:solidFill>
              </a:rPr>
              <a:t>Technologies</a:t>
            </a:r>
            <a:r>
              <a:rPr lang="en-US" sz="2800" dirty="0">
                <a:solidFill>
                  <a:schemeClr val="bg1"/>
                </a:solidFill>
              </a:rPr>
              <a:t> Permitted* and/or Deployed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833993"/>
              </p:ext>
            </p:extLst>
          </p:nvPr>
        </p:nvGraphicFramePr>
        <p:xfrm>
          <a:off x="0" y="698144"/>
          <a:ext cx="9144000" cy="5966912"/>
        </p:xfrm>
        <a:graphic>
          <a:graphicData uri="http://schemas.openxmlformats.org/drawingml/2006/table">
            <a:tbl>
              <a:tblPr firstRow="1" firstCol="1" bandRow="1">
                <a:tableStyleId>{5C22544A-7EE6-4342-B048-85BDC9FD1C3A}</a:tableStyleId>
              </a:tblPr>
              <a:tblGrid>
                <a:gridCol w="741406">
                  <a:extLst>
                    <a:ext uri="{9D8B030D-6E8A-4147-A177-3AD203B41FA5}">
                      <a16:colId xmlns:a16="http://schemas.microsoft.com/office/drawing/2014/main" xmlns="" val="2972876593"/>
                    </a:ext>
                  </a:extLst>
                </a:gridCol>
                <a:gridCol w="2611394">
                  <a:extLst>
                    <a:ext uri="{9D8B030D-6E8A-4147-A177-3AD203B41FA5}">
                      <a16:colId xmlns:a16="http://schemas.microsoft.com/office/drawing/2014/main" xmlns="" val="2110277271"/>
                    </a:ext>
                  </a:extLst>
                </a:gridCol>
                <a:gridCol w="5791200">
                  <a:extLst>
                    <a:ext uri="{9D8B030D-6E8A-4147-A177-3AD203B41FA5}">
                      <a16:colId xmlns:a16="http://schemas.microsoft.com/office/drawing/2014/main" xmlns="" val="3455718206"/>
                    </a:ext>
                  </a:extLst>
                </a:gridCol>
              </a:tblGrid>
              <a:tr h="388406">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STATE</a:t>
                      </a:r>
                    </a:p>
                  </a:txBody>
                  <a:tcPr marL="46288" marR="46288" marT="0" marB="0" anchor="ctr"/>
                </a:tc>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FACILITY</a:t>
                      </a:r>
                    </a:p>
                  </a:txBody>
                  <a:tcPr marL="46288" marR="46288" marT="0" marB="0" anchor="ctr"/>
                </a:tc>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ALTERNATE TECHNOLOGY</a:t>
                      </a:r>
                    </a:p>
                  </a:txBody>
                  <a:tcPr marL="46288" marR="46288" marT="0" marB="0" anchor="ctr"/>
                </a:tc>
                <a:extLst>
                  <a:ext uri="{0D108BD9-81ED-4DB2-BD59-A6C34878D82A}">
                    <a16:rowId xmlns:a16="http://schemas.microsoft.com/office/drawing/2014/main" xmlns="" val="2401679675"/>
                  </a:ext>
                </a:extLst>
              </a:tr>
              <a:tr h="388406">
                <a:tc>
                  <a:txBody>
                    <a:bodyPr/>
                    <a:lstStyle/>
                    <a:p>
                      <a:pPr marL="0" marR="0" algn="ctr">
                        <a:spcBef>
                          <a:spcPts val="1200"/>
                        </a:spcBef>
                        <a:spcAft>
                          <a:spcPts val="0"/>
                        </a:spcAft>
                      </a:pPr>
                      <a:r>
                        <a:rPr lang="en-US" sz="1200" dirty="0">
                          <a:effectLst/>
                          <a:latin typeface="+mj-lt"/>
                        </a:rPr>
                        <a:t>AL</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Anniston Army Depot*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Thermal Treatment Closed Disposal Process (TTCDP), Static Detonation Chamber (SDC)</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699807535"/>
                  </a:ext>
                </a:extLst>
              </a:tr>
              <a:tr h="217886">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CA</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Santa Susana Field Laboratory</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Controlled Detonation Chamber</a:t>
                      </a:r>
                    </a:p>
                  </a:txBody>
                  <a:tcPr marL="46288" marR="46288" marT="0" marB="0" anchor="ctr"/>
                </a:tc>
                <a:extLst>
                  <a:ext uri="{0D108BD9-81ED-4DB2-BD59-A6C34878D82A}">
                    <a16:rowId xmlns:a16="http://schemas.microsoft.com/office/drawing/2014/main" xmlns="" val="1824227432"/>
                  </a:ext>
                </a:extLst>
              </a:tr>
              <a:tr h="217886">
                <a:tc>
                  <a:txBody>
                    <a:bodyPr/>
                    <a:lstStyle/>
                    <a:p>
                      <a:pPr marL="0" marR="0" algn="ctr">
                        <a:spcBef>
                          <a:spcPts val="1200"/>
                        </a:spcBef>
                        <a:spcAft>
                          <a:spcPts val="0"/>
                        </a:spcAft>
                      </a:pPr>
                      <a:r>
                        <a:rPr lang="en-US" sz="1200" dirty="0">
                          <a:effectLst/>
                          <a:latin typeface="+mj-lt"/>
                        </a:rPr>
                        <a:t>CO </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Pueblo Chemical Depot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Explosive Detonation System</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621078170"/>
                  </a:ext>
                </a:extLst>
              </a:tr>
              <a:tr h="217886">
                <a:tc>
                  <a:txBody>
                    <a:bodyPr/>
                    <a:lstStyle/>
                    <a:p>
                      <a:pPr marL="0" marR="0" algn="ctr">
                        <a:spcBef>
                          <a:spcPts val="1200"/>
                        </a:spcBef>
                        <a:spcAft>
                          <a:spcPts val="0"/>
                        </a:spcAft>
                      </a:pPr>
                      <a:r>
                        <a:rPr lang="en-US" sz="1200" dirty="0">
                          <a:effectLst/>
                          <a:latin typeface="+mj-lt"/>
                        </a:rPr>
                        <a:t>CT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Clean Harbors*</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Detonation Confinement Chamber</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3522837211"/>
                  </a:ext>
                </a:extLst>
              </a:tr>
              <a:tr h="217886">
                <a:tc>
                  <a:txBody>
                    <a:bodyPr/>
                    <a:lstStyle/>
                    <a:p>
                      <a:pPr marL="0" marR="0" algn="ctr">
                        <a:spcBef>
                          <a:spcPts val="1200"/>
                        </a:spcBef>
                        <a:spcAft>
                          <a:spcPts val="0"/>
                        </a:spcAft>
                      </a:pPr>
                      <a:r>
                        <a:rPr lang="en-US" sz="1200" dirty="0">
                          <a:effectLst/>
                          <a:latin typeface="+mj-lt"/>
                        </a:rPr>
                        <a:t>IL</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General Dynamics*</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Popping Furnace</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2693259146"/>
                  </a:ext>
                </a:extLst>
              </a:tr>
              <a:tr h="217886">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IN</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Newport Chemical Depot</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Supercritical Water</a:t>
                      </a:r>
                      <a:r>
                        <a:rPr lang="en-US" sz="1200" baseline="0" dirty="0">
                          <a:effectLst/>
                          <a:latin typeface="+mj-lt"/>
                          <a:ea typeface="Calibri" panose="020F0502020204030204" pitchFamily="34" charset="0"/>
                          <a:cs typeface="Times New Roman" panose="02020603050405020304" pitchFamily="18" charset="0"/>
                        </a:rPr>
                        <a:t> Oxidation/ Hydrolysis</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541139342"/>
                  </a:ext>
                </a:extLst>
              </a:tr>
              <a:tr h="451561">
                <a:tc>
                  <a:txBody>
                    <a:bodyPr/>
                    <a:lstStyle/>
                    <a:p>
                      <a:pPr marL="0" marR="0" algn="ctr">
                        <a:spcBef>
                          <a:spcPts val="1200"/>
                        </a:spcBef>
                        <a:spcAft>
                          <a:spcPts val="0"/>
                        </a:spcAft>
                      </a:pPr>
                      <a:r>
                        <a:rPr lang="en-US" sz="1200" dirty="0">
                          <a:effectLst/>
                          <a:latin typeface="+mj-lt"/>
                        </a:rPr>
                        <a:t>KY</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Blue Grass Army Depot*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err="1">
                          <a:effectLst/>
                          <a:latin typeface="+mj-lt"/>
                        </a:rPr>
                        <a:t>Dynasafe</a:t>
                      </a:r>
                      <a:r>
                        <a:rPr lang="en-US" sz="1200" dirty="0">
                          <a:effectLst/>
                          <a:latin typeface="+mj-lt"/>
                        </a:rPr>
                        <a:t> Static Detonation Chamber/ Donavan Chamber/</a:t>
                      </a:r>
                      <a:r>
                        <a:rPr lang="en-US" sz="1200" baseline="0" dirty="0">
                          <a:effectLst/>
                          <a:latin typeface="+mj-lt"/>
                        </a:rPr>
                        <a:t> Supercritical Water Oxidation</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3061572809"/>
                  </a:ext>
                </a:extLst>
              </a:tr>
              <a:tr h="193048">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LA</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Camp Minden</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Contained Burn Chamber</a:t>
                      </a:r>
                    </a:p>
                  </a:txBody>
                  <a:tcPr marL="46288" marR="46288" marT="0" marB="0" anchor="ctr"/>
                </a:tc>
                <a:extLst>
                  <a:ext uri="{0D108BD9-81ED-4DB2-BD59-A6C34878D82A}">
                    <a16:rowId xmlns:a16="http://schemas.microsoft.com/office/drawing/2014/main" xmlns="" val="2039249423"/>
                  </a:ext>
                </a:extLst>
              </a:tr>
              <a:tr h="451561">
                <a:tc>
                  <a:txBody>
                    <a:bodyPr/>
                    <a:lstStyle/>
                    <a:p>
                      <a:pPr marL="0" marR="0" algn="ctr">
                        <a:spcBef>
                          <a:spcPts val="1200"/>
                        </a:spcBef>
                        <a:spcAft>
                          <a:spcPts val="0"/>
                        </a:spcAft>
                      </a:pPr>
                      <a:r>
                        <a:rPr lang="en-US" sz="1200" dirty="0">
                          <a:effectLst/>
                          <a:latin typeface="+mj-lt"/>
                        </a:rPr>
                        <a:t>MO</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EBV Explosives Environmental/General Dynamics*</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Motor Saws, Static Kiln, Thermal Treatment Unit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792830810"/>
                  </a:ext>
                </a:extLst>
              </a:tr>
              <a:tr h="312619">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MA</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Mass Military Reservation</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Controlled Detonation Chamber</a:t>
                      </a:r>
                    </a:p>
                  </a:txBody>
                  <a:tcPr marL="46288" marR="46288" marT="0" marB="0" anchor="ctr"/>
                </a:tc>
                <a:extLst>
                  <a:ext uri="{0D108BD9-81ED-4DB2-BD59-A6C34878D82A}">
                    <a16:rowId xmlns:a16="http://schemas.microsoft.com/office/drawing/2014/main" xmlns="" val="1389663182"/>
                  </a:ext>
                </a:extLst>
              </a:tr>
              <a:tr h="347356">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MY</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Edgewood Chemical Biological</a:t>
                      </a:r>
                      <a:r>
                        <a:rPr lang="en-US" sz="1200" baseline="0" dirty="0">
                          <a:effectLst/>
                          <a:latin typeface="+mj-lt"/>
                          <a:ea typeface="Calibri" panose="020F0502020204030204" pitchFamily="34" charset="0"/>
                          <a:cs typeface="Times New Roman" panose="02020603050405020304" pitchFamily="18" charset="0"/>
                        </a:rPr>
                        <a:t> Center</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Controlled Detonation Chamber</a:t>
                      </a:r>
                    </a:p>
                  </a:txBody>
                  <a:tcPr marL="46288" marR="46288" marT="0" marB="0" anchor="ctr"/>
                </a:tc>
                <a:extLst>
                  <a:ext uri="{0D108BD9-81ED-4DB2-BD59-A6C34878D82A}">
                    <a16:rowId xmlns:a16="http://schemas.microsoft.com/office/drawing/2014/main" xmlns="" val="51372517"/>
                  </a:ext>
                </a:extLst>
              </a:tr>
              <a:tr h="277884">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MY</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Aberdeen</a:t>
                      </a:r>
                      <a:r>
                        <a:rPr lang="en-US" sz="1200" baseline="0" dirty="0">
                          <a:effectLst/>
                          <a:latin typeface="+mj-lt"/>
                          <a:ea typeface="Calibri" panose="020F0502020204030204" pitchFamily="34" charset="0"/>
                          <a:cs typeface="Times New Roman" panose="02020603050405020304" pitchFamily="18" charset="0"/>
                        </a:rPr>
                        <a:t> Proving Ground </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Hydrolysis</a:t>
                      </a:r>
                    </a:p>
                  </a:txBody>
                  <a:tcPr marL="46288" marR="46288" marT="0" marB="0" anchor="ctr"/>
                </a:tc>
                <a:extLst>
                  <a:ext uri="{0D108BD9-81ED-4DB2-BD59-A6C34878D82A}">
                    <a16:rowId xmlns:a16="http://schemas.microsoft.com/office/drawing/2014/main" xmlns="" val="1420097991"/>
                  </a:ext>
                </a:extLst>
              </a:tr>
              <a:tr h="277884">
                <a:tc>
                  <a:txBody>
                    <a:bodyPr/>
                    <a:lstStyle/>
                    <a:p>
                      <a:pPr marL="0" marR="0" algn="ctr">
                        <a:spcBef>
                          <a:spcPts val="1200"/>
                        </a:spcBef>
                        <a:spcAft>
                          <a:spcPts val="0"/>
                        </a:spcAft>
                      </a:pPr>
                      <a:r>
                        <a:rPr lang="en-US" sz="1200" dirty="0">
                          <a:effectLst/>
                          <a:latin typeface="+mj-lt"/>
                        </a:rPr>
                        <a:t>OK</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McAlester Army Ammunition Plant*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Deactivation Furnace</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2316222574"/>
                  </a:ext>
                </a:extLst>
              </a:tr>
              <a:tr h="277884">
                <a:tc>
                  <a:txBody>
                    <a:bodyPr/>
                    <a:lstStyle/>
                    <a:p>
                      <a:pPr marL="0" marR="0" algn="ctr">
                        <a:spcBef>
                          <a:spcPts val="1200"/>
                        </a:spcBef>
                        <a:spcAft>
                          <a:spcPts val="0"/>
                        </a:spcAft>
                      </a:pPr>
                      <a:r>
                        <a:rPr lang="en-US" sz="1200" dirty="0">
                          <a:effectLst/>
                          <a:latin typeface="+mj-lt"/>
                        </a:rPr>
                        <a:t>PA </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Letterkenny Army Depot*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ARMD Thermal Treatment System</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3839363031"/>
                  </a:ext>
                </a:extLst>
              </a:tr>
              <a:tr h="277884">
                <a:tc>
                  <a:txBody>
                    <a:bodyPr/>
                    <a:lstStyle/>
                    <a:p>
                      <a:pPr marL="0" marR="0" algn="ctr">
                        <a:spcBef>
                          <a:spcPts val="1200"/>
                        </a:spcBef>
                        <a:spcAft>
                          <a:spcPts val="0"/>
                        </a:spcAft>
                      </a:pPr>
                      <a:r>
                        <a:rPr lang="en-US" sz="1200" dirty="0">
                          <a:effectLst/>
                          <a:latin typeface="+mj-lt"/>
                        </a:rPr>
                        <a:t>SD</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Tech Ord/ </a:t>
                      </a:r>
                      <a:r>
                        <a:rPr lang="en-US" sz="1200" dirty="0" err="1">
                          <a:effectLst/>
                          <a:latin typeface="+mj-lt"/>
                        </a:rPr>
                        <a:t>Amtec</a:t>
                      </a:r>
                      <a:r>
                        <a:rPr lang="en-US" sz="1200" dirty="0">
                          <a:effectLst/>
                          <a:latin typeface="+mj-lt"/>
                        </a:rPr>
                        <a:t> Corporation*</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Confined Treatment Unit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2939142457"/>
                  </a:ext>
                </a:extLst>
              </a:tr>
              <a:tr h="217886">
                <a:tc>
                  <a:txBody>
                    <a:bodyPr/>
                    <a:lstStyle/>
                    <a:p>
                      <a:pPr marL="0" marR="0" algn="ctr">
                        <a:spcBef>
                          <a:spcPts val="1200"/>
                        </a:spcBef>
                        <a:spcAft>
                          <a:spcPts val="0"/>
                        </a:spcAft>
                      </a:pPr>
                      <a:r>
                        <a:rPr lang="en-US" sz="1200" dirty="0">
                          <a:effectLst/>
                          <a:latin typeface="+mj-lt"/>
                        </a:rPr>
                        <a:t>UT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Tooele Army Depot*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rPr>
                        <a:t>Disassembly/hydrolysis/ static fire unit/DAVINCH Chamber</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2044105382"/>
                  </a:ext>
                </a:extLst>
              </a:tr>
              <a:tr h="316618">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UT</a:t>
                      </a:r>
                    </a:p>
                  </a:txBody>
                  <a:tcPr marL="46288" marR="46288" marT="0" marB="0" anchor="ctr"/>
                </a:tc>
                <a:tc>
                  <a:txBody>
                    <a:bodyPr/>
                    <a:lstStyle/>
                    <a:p>
                      <a:pPr marL="0" marR="0" algn="l">
                        <a:spcBef>
                          <a:spcPts val="1200"/>
                        </a:spcBef>
                        <a:spcAft>
                          <a:spcPts val="0"/>
                        </a:spcAft>
                      </a:pPr>
                      <a:r>
                        <a:rPr lang="en-US" sz="1200" dirty="0" err="1">
                          <a:effectLst/>
                          <a:latin typeface="+mj-lt"/>
                          <a:ea typeface="Calibri" panose="020F0502020204030204" pitchFamily="34" charset="0"/>
                          <a:cs typeface="Times New Roman" panose="02020603050405020304" pitchFamily="18" charset="0"/>
                        </a:rPr>
                        <a:t>Dugway</a:t>
                      </a:r>
                      <a:r>
                        <a:rPr lang="en-US" sz="1200" dirty="0">
                          <a:effectLst/>
                          <a:latin typeface="+mj-lt"/>
                          <a:ea typeface="Calibri" panose="020F0502020204030204" pitchFamily="34" charset="0"/>
                          <a:cs typeface="Times New Roman" panose="02020603050405020304" pitchFamily="18" charset="0"/>
                        </a:rPr>
                        <a:t> Proving Ground</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Supercritical</a:t>
                      </a:r>
                      <a:r>
                        <a:rPr lang="en-US" sz="1200" baseline="0" dirty="0">
                          <a:effectLst/>
                          <a:latin typeface="+mj-lt"/>
                          <a:ea typeface="Calibri" panose="020F0502020204030204" pitchFamily="34" charset="0"/>
                          <a:cs typeface="Times New Roman" panose="02020603050405020304" pitchFamily="18" charset="0"/>
                        </a:rPr>
                        <a:t> Water Oxidation</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2075889639"/>
                  </a:ext>
                </a:extLst>
              </a:tr>
              <a:tr h="217886">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UT</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Pueblo Chemical</a:t>
                      </a:r>
                      <a:r>
                        <a:rPr lang="en-US" sz="1200" baseline="0" dirty="0">
                          <a:effectLst/>
                          <a:latin typeface="+mj-lt"/>
                          <a:ea typeface="Calibri" panose="020F0502020204030204" pitchFamily="34" charset="0"/>
                          <a:cs typeface="Times New Roman" panose="02020603050405020304" pitchFamily="18" charset="0"/>
                        </a:rPr>
                        <a:t> Depot*</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Controlled</a:t>
                      </a:r>
                      <a:r>
                        <a:rPr lang="en-US" sz="1200" baseline="0" dirty="0">
                          <a:effectLst/>
                          <a:latin typeface="+mj-lt"/>
                          <a:ea typeface="Calibri" panose="020F0502020204030204" pitchFamily="34" charset="0"/>
                          <a:cs typeface="Times New Roman" panose="02020603050405020304" pitchFamily="18" charset="0"/>
                        </a:rPr>
                        <a:t> Detonation Chamber</a:t>
                      </a:r>
                      <a:endParaRPr lang="en-US" sz="1200" dirty="0">
                        <a:effectLst/>
                        <a:latin typeface="+mj-lt"/>
                        <a:ea typeface="Calibri" panose="020F0502020204030204" pitchFamily="34" charset="0"/>
                        <a:cs typeface="Times New Roman" panose="02020603050405020304" pitchFamily="18" charset="0"/>
                      </a:endParaRPr>
                    </a:p>
                  </a:txBody>
                  <a:tcPr marL="46288" marR="46288" marT="0" marB="0" anchor="ctr"/>
                </a:tc>
                <a:extLst>
                  <a:ext uri="{0D108BD9-81ED-4DB2-BD59-A6C34878D82A}">
                    <a16:rowId xmlns:a16="http://schemas.microsoft.com/office/drawing/2014/main" xmlns="" val="2666231572"/>
                  </a:ext>
                </a:extLst>
              </a:tr>
              <a:tr h="480599">
                <a:tc>
                  <a:txBody>
                    <a:bodyPr/>
                    <a:lstStyle/>
                    <a:p>
                      <a:pPr marL="0" marR="0" algn="ctr">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WA</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Pier 90/91 FUDS site</a:t>
                      </a:r>
                    </a:p>
                  </a:txBody>
                  <a:tcPr marL="46288" marR="46288" marT="0" marB="0" anchor="ctr"/>
                </a:tc>
                <a:tc>
                  <a:txBody>
                    <a:bodyPr/>
                    <a:lstStyle/>
                    <a:p>
                      <a:pPr marL="0" marR="0" algn="l">
                        <a:spcBef>
                          <a:spcPts val="1200"/>
                        </a:spcBef>
                        <a:spcAft>
                          <a:spcPts val="0"/>
                        </a:spcAft>
                      </a:pPr>
                      <a:r>
                        <a:rPr lang="en-US" sz="1200" dirty="0">
                          <a:effectLst/>
                          <a:latin typeface="+mj-lt"/>
                          <a:ea typeface="Calibri" panose="020F0502020204030204" pitchFamily="34" charset="0"/>
                          <a:cs typeface="Times New Roman" panose="02020603050405020304" pitchFamily="18" charset="0"/>
                        </a:rPr>
                        <a:t>Controlled Detonation Chamber</a:t>
                      </a:r>
                    </a:p>
                  </a:txBody>
                  <a:tcPr marL="46288" marR="46288" marT="0" marB="0" anchor="ctr"/>
                </a:tc>
                <a:extLst>
                  <a:ext uri="{0D108BD9-81ED-4DB2-BD59-A6C34878D82A}">
                    <a16:rowId xmlns:a16="http://schemas.microsoft.com/office/drawing/2014/main" xmlns="" val="1488200575"/>
                  </a:ext>
                </a:extLst>
              </a:tr>
            </a:tbl>
          </a:graphicData>
        </a:graphic>
      </p:graphicFrame>
      <p:sp>
        <p:nvSpPr>
          <p:cNvPr id="7" name="Rectangle 2"/>
          <p:cNvSpPr>
            <a:spLocks noChangeArrowheads="1"/>
          </p:cNvSpPr>
          <p:nvPr/>
        </p:nvSpPr>
        <p:spPr bwMode="auto">
          <a:xfrm>
            <a:off x="-959709" y="167017"/>
            <a:ext cx="11381759" cy="53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Slide Number Placeholder 2"/>
          <p:cNvSpPr>
            <a:spLocks noGrp="1"/>
          </p:cNvSpPr>
          <p:nvPr>
            <p:ph type="sldNum" sz="quarter" idx="12"/>
          </p:nvPr>
        </p:nvSpPr>
        <p:spPr/>
        <p:txBody>
          <a:bodyPr/>
          <a:lstStyle/>
          <a:p>
            <a:fld id="{29C36330-CCD3-45AA-BB11-D53986335625}" type="slidenum">
              <a:rPr lang="en-US" smtClean="0"/>
              <a:pPr/>
              <a:t>36</a:t>
            </a:fld>
            <a:endParaRPr lang="en-US"/>
          </a:p>
        </p:txBody>
      </p:sp>
    </p:spTree>
    <p:extLst>
      <p:ext uri="{BB962C8B-B14F-4D97-AF65-F5344CB8AC3E}">
        <p14:creationId xmlns:p14="http://schemas.microsoft.com/office/powerpoint/2010/main" val="4279954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715962"/>
          </a:xfrm>
        </p:spPr>
        <p:txBody>
          <a:bodyPr>
            <a:normAutofit/>
          </a:bodyPr>
          <a:lstStyle/>
          <a:p>
            <a:pPr algn="l"/>
            <a:r>
              <a:rPr lang="en-US" sz="3600" dirty="0">
                <a:solidFill>
                  <a:schemeClr val="bg1"/>
                </a:solidFill>
              </a:rPr>
              <a:t>DDESB Approved Technologies </a:t>
            </a:r>
          </a:p>
        </p:txBody>
      </p:sp>
      <p:graphicFrame>
        <p:nvGraphicFramePr>
          <p:cNvPr id="6" name="Content Placeholder 5"/>
          <p:cNvGraphicFramePr>
            <a:graphicFrameLocks noGrp="1"/>
          </p:cNvGraphicFramePr>
          <p:nvPr>
            <p:ph idx="1"/>
            <p:extLst/>
          </p:nvPr>
        </p:nvGraphicFramePr>
        <p:xfrm>
          <a:off x="457200" y="1142997"/>
          <a:ext cx="8229600" cy="4848029"/>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xmlns="" val="3417015379"/>
                    </a:ext>
                  </a:extLst>
                </a:gridCol>
                <a:gridCol w="3505200">
                  <a:extLst>
                    <a:ext uri="{9D8B030D-6E8A-4147-A177-3AD203B41FA5}">
                      <a16:colId xmlns:a16="http://schemas.microsoft.com/office/drawing/2014/main" xmlns="" val="1478720625"/>
                    </a:ext>
                  </a:extLst>
                </a:gridCol>
              </a:tblGrid>
              <a:tr h="383846">
                <a:tc>
                  <a:txBody>
                    <a:bodyPr/>
                    <a:lstStyle/>
                    <a:p>
                      <a:pPr algn="ctr"/>
                      <a:r>
                        <a:rPr lang="en-US" dirty="0"/>
                        <a:t>Technology</a:t>
                      </a:r>
                    </a:p>
                  </a:txBody>
                  <a:tcPr/>
                </a:tc>
                <a:tc>
                  <a:txBody>
                    <a:bodyPr/>
                    <a:lstStyle/>
                    <a:p>
                      <a:pPr algn="ctr"/>
                      <a:r>
                        <a:rPr lang="en-US" dirty="0"/>
                        <a:t>Location</a:t>
                      </a:r>
                    </a:p>
                  </a:txBody>
                  <a:tcPr/>
                </a:tc>
                <a:extLst>
                  <a:ext uri="{0D108BD9-81ED-4DB2-BD59-A6C34878D82A}">
                    <a16:rowId xmlns:a16="http://schemas.microsoft.com/office/drawing/2014/main" xmlns="" val="4003684017"/>
                  </a:ext>
                </a:extLst>
              </a:tr>
              <a:tr h="383846">
                <a:tc>
                  <a:txBody>
                    <a:bodyPr/>
                    <a:lstStyle/>
                    <a:p>
                      <a:pPr algn="l"/>
                      <a:r>
                        <a:rPr lang="en-US" dirty="0"/>
                        <a:t>Hot</a:t>
                      </a:r>
                      <a:r>
                        <a:rPr lang="en-US" baseline="0" dirty="0"/>
                        <a:t> Gas Decontamination Facility</a:t>
                      </a:r>
                      <a:endParaRPr lang="en-US" dirty="0"/>
                    </a:p>
                  </a:txBody>
                  <a:tcPr/>
                </a:tc>
                <a:tc>
                  <a:txBody>
                    <a:bodyPr/>
                    <a:lstStyle/>
                    <a:p>
                      <a:pPr algn="l"/>
                      <a:r>
                        <a:rPr lang="en-US" dirty="0"/>
                        <a:t>Hawthorne Army Depot, NV</a:t>
                      </a:r>
                    </a:p>
                  </a:txBody>
                  <a:tcPr/>
                </a:tc>
                <a:extLst>
                  <a:ext uri="{0D108BD9-81ED-4DB2-BD59-A6C34878D82A}">
                    <a16:rowId xmlns:a16="http://schemas.microsoft.com/office/drawing/2014/main" xmlns="" val="942302123"/>
                  </a:ext>
                </a:extLst>
              </a:tr>
              <a:tr h="662529">
                <a:tc>
                  <a:txBody>
                    <a:bodyPr/>
                    <a:lstStyle/>
                    <a:p>
                      <a:pPr algn="l"/>
                      <a:r>
                        <a:rPr lang="en-US" dirty="0"/>
                        <a:t>Industrial Waste Processor (IWP)</a:t>
                      </a:r>
                      <a:r>
                        <a:rPr lang="en-US" baseline="0" dirty="0"/>
                        <a:t> and Caffee Road Thermal Decontamination Area (CRTDA)</a:t>
                      </a:r>
                      <a:endParaRPr lang="en-US" dirty="0"/>
                    </a:p>
                  </a:txBody>
                  <a:tcPr/>
                </a:tc>
                <a:tc>
                  <a:txBody>
                    <a:bodyPr/>
                    <a:lstStyle/>
                    <a:p>
                      <a:pPr algn="l"/>
                      <a:r>
                        <a:rPr lang="en-US" dirty="0"/>
                        <a:t>Indian Head, MD</a:t>
                      </a:r>
                    </a:p>
                  </a:txBody>
                  <a:tcPr/>
                </a:tc>
                <a:extLst>
                  <a:ext uri="{0D108BD9-81ED-4DB2-BD59-A6C34878D82A}">
                    <a16:rowId xmlns:a16="http://schemas.microsoft.com/office/drawing/2014/main" xmlns="" val="1601478150"/>
                  </a:ext>
                </a:extLst>
              </a:tr>
              <a:tr h="662529">
                <a:tc>
                  <a:txBody>
                    <a:bodyPr/>
                    <a:lstStyle/>
                    <a:p>
                      <a:pPr algn="l"/>
                      <a:r>
                        <a:rPr lang="en-US" dirty="0"/>
                        <a:t>Transportable Controlled Detonation Chamber – Models T-25,</a:t>
                      </a:r>
                      <a:r>
                        <a:rPr lang="en-US" baseline="0" dirty="0"/>
                        <a:t> T-30, T-60</a:t>
                      </a:r>
                      <a:endParaRPr lang="en-US" dirty="0"/>
                    </a:p>
                  </a:txBody>
                  <a:tcPr/>
                </a:tc>
                <a:tc>
                  <a:txBody>
                    <a:bodyPr/>
                    <a:lstStyle/>
                    <a:p>
                      <a:pPr algn="l"/>
                      <a:endParaRPr lang="en-US" dirty="0"/>
                    </a:p>
                  </a:txBody>
                  <a:tcPr/>
                </a:tc>
                <a:extLst>
                  <a:ext uri="{0D108BD9-81ED-4DB2-BD59-A6C34878D82A}">
                    <a16:rowId xmlns:a16="http://schemas.microsoft.com/office/drawing/2014/main" xmlns="" val="1187561252"/>
                  </a:ext>
                </a:extLst>
              </a:tr>
              <a:tr h="662529">
                <a:tc>
                  <a:txBody>
                    <a:bodyPr/>
                    <a:lstStyle/>
                    <a:p>
                      <a:pPr algn="l"/>
                      <a:r>
                        <a:rPr lang="en-US" dirty="0"/>
                        <a:t>Ammunition</a:t>
                      </a:r>
                      <a:r>
                        <a:rPr lang="en-US" baseline="0" dirty="0"/>
                        <a:t> Peculiar Equipment (APE)-1236 Rotary Kiln Incinerator (Deactivation Furnace)</a:t>
                      </a:r>
                      <a:endParaRPr lang="en-US" dirty="0"/>
                    </a:p>
                  </a:txBody>
                  <a:tcPr/>
                </a:tc>
                <a:tc>
                  <a:txBody>
                    <a:bodyPr/>
                    <a:lstStyle/>
                    <a:p>
                      <a:pPr algn="l"/>
                      <a:r>
                        <a:rPr lang="en-US" dirty="0"/>
                        <a:t>Crane, IN; Toole, UT; McAlester, OK; Hawthorne, NV</a:t>
                      </a:r>
                    </a:p>
                  </a:txBody>
                  <a:tcPr/>
                </a:tc>
                <a:extLst>
                  <a:ext uri="{0D108BD9-81ED-4DB2-BD59-A6C34878D82A}">
                    <a16:rowId xmlns:a16="http://schemas.microsoft.com/office/drawing/2014/main" xmlns="" val="2784657319"/>
                  </a:ext>
                </a:extLst>
              </a:tr>
              <a:tr h="383846">
                <a:tc>
                  <a:txBody>
                    <a:bodyPr/>
                    <a:lstStyle/>
                    <a:p>
                      <a:pPr algn="l"/>
                      <a:r>
                        <a:rPr lang="en-US" dirty="0"/>
                        <a:t>Static Detonation Chamber (SDC) 1200 CM</a:t>
                      </a:r>
                    </a:p>
                  </a:txBody>
                  <a:tcPr/>
                </a:tc>
                <a:tc>
                  <a:txBody>
                    <a:bodyPr/>
                    <a:lstStyle/>
                    <a:p>
                      <a:pPr algn="l"/>
                      <a:r>
                        <a:rPr lang="en-US" dirty="0"/>
                        <a:t>Anniston, AL</a:t>
                      </a:r>
                    </a:p>
                  </a:txBody>
                  <a:tcPr/>
                </a:tc>
                <a:extLst>
                  <a:ext uri="{0D108BD9-81ED-4DB2-BD59-A6C34878D82A}">
                    <a16:rowId xmlns:a16="http://schemas.microsoft.com/office/drawing/2014/main" xmlns="" val="3712209117"/>
                  </a:ext>
                </a:extLst>
              </a:tr>
              <a:tr h="662529">
                <a:tc>
                  <a:txBody>
                    <a:bodyPr/>
                    <a:lstStyle/>
                    <a:p>
                      <a:pPr algn="l"/>
                      <a:r>
                        <a:rPr lang="en-US" dirty="0"/>
                        <a:t>Vacuum</a:t>
                      </a:r>
                      <a:r>
                        <a:rPr lang="en-US" baseline="0" dirty="0"/>
                        <a:t> Integrated Chamber (DA VINCH</a:t>
                      </a:r>
                      <a:r>
                        <a:rPr lang="en-US" baseline="30000" dirty="0"/>
                        <a:t>TM </a:t>
                      </a:r>
                      <a:r>
                        <a:rPr lang="en-US" baseline="0" dirty="0"/>
                        <a:t>DV-60)</a:t>
                      </a:r>
                    </a:p>
                  </a:txBody>
                  <a:tcPr/>
                </a:tc>
                <a:tc>
                  <a:txBody>
                    <a:bodyPr/>
                    <a:lstStyle/>
                    <a:p>
                      <a:pPr algn="ctr"/>
                      <a:endParaRPr lang="en-US" dirty="0"/>
                    </a:p>
                  </a:txBody>
                  <a:tcPr/>
                </a:tc>
                <a:extLst>
                  <a:ext uri="{0D108BD9-81ED-4DB2-BD59-A6C34878D82A}">
                    <a16:rowId xmlns:a16="http://schemas.microsoft.com/office/drawing/2014/main" xmlns="" val="1938223589"/>
                  </a:ext>
                </a:extLst>
              </a:tr>
              <a:tr h="662529">
                <a:tc>
                  <a:txBody>
                    <a:bodyPr/>
                    <a:lstStyle/>
                    <a:p>
                      <a:pPr algn="l"/>
                      <a:r>
                        <a:rPr lang="en-US" dirty="0"/>
                        <a:t>Explosives Destruction System (EDS) Phase 1 and Phase 2 Units</a:t>
                      </a:r>
                    </a:p>
                  </a:txBody>
                  <a:tcPr/>
                </a:tc>
                <a:tc>
                  <a:txBody>
                    <a:bodyPr/>
                    <a:lstStyle/>
                    <a:p>
                      <a:pPr algn="ctr"/>
                      <a:endParaRPr lang="en-US"/>
                    </a:p>
                  </a:txBody>
                  <a:tcPr/>
                </a:tc>
                <a:extLst>
                  <a:ext uri="{0D108BD9-81ED-4DB2-BD59-A6C34878D82A}">
                    <a16:rowId xmlns:a16="http://schemas.microsoft.com/office/drawing/2014/main" xmlns="" val="4079191784"/>
                  </a:ext>
                </a:extLst>
              </a:tr>
              <a:tr h="383846">
                <a:tc>
                  <a:txBody>
                    <a:bodyPr/>
                    <a:lstStyle/>
                    <a:p>
                      <a:pPr algn="l"/>
                      <a:r>
                        <a:rPr lang="en-US" dirty="0"/>
                        <a:t>Tactical Missile Demilitarization (TMD)</a:t>
                      </a:r>
                    </a:p>
                  </a:txBody>
                  <a:tcPr/>
                </a:tc>
                <a:tc>
                  <a:txBody>
                    <a:bodyPr/>
                    <a:lstStyle/>
                    <a:p>
                      <a:pPr algn="l"/>
                      <a:r>
                        <a:rPr lang="en-US" dirty="0"/>
                        <a:t>Letterkenny, PA</a:t>
                      </a:r>
                    </a:p>
                  </a:txBody>
                  <a:tcPr/>
                </a:tc>
                <a:extLst>
                  <a:ext uri="{0D108BD9-81ED-4DB2-BD59-A6C34878D82A}">
                    <a16:rowId xmlns:a16="http://schemas.microsoft.com/office/drawing/2014/main" xmlns="" val="901472142"/>
                  </a:ext>
                </a:extLst>
              </a:tr>
            </a:tbl>
          </a:graphicData>
        </a:graphic>
      </p:graphicFrame>
      <p:sp>
        <p:nvSpPr>
          <p:cNvPr id="4" name="Slide Number Placeholder 3"/>
          <p:cNvSpPr>
            <a:spLocks noGrp="1"/>
          </p:cNvSpPr>
          <p:nvPr>
            <p:ph type="sldNum" sz="quarter" idx="12"/>
          </p:nvPr>
        </p:nvSpPr>
        <p:spPr/>
        <p:txBody>
          <a:bodyPr/>
          <a:lstStyle/>
          <a:p>
            <a:fld id="{29C36330-CCD3-45AA-BB11-D53986335625}" type="slidenum">
              <a:rPr lang="en-US" smtClean="0"/>
              <a:pPr/>
              <a:t>37</a:t>
            </a:fld>
            <a:endParaRPr lang="en-US"/>
          </a:p>
        </p:txBody>
      </p:sp>
      <p:sp>
        <p:nvSpPr>
          <p:cNvPr id="7" name="TextBox 6"/>
          <p:cNvSpPr txBox="1"/>
          <p:nvPr/>
        </p:nvSpPr>
        <p:spPr>
          <a:xfrm>
            <a:off x="457200" y="6019800"/>
            <a:ext cx="8229600" cy="307777"/>
          </a:xfrm>
          <a:prstGeom prst="rect">
            <a:avLst/>
          </a:prstGeom>
          <a:noFill/>
        </p:spPr>
        <p:txBody>
          <a:bodyPr wrap="square" rtlCol="0">
            <a:spAutoFit/>
          </a:bodyPr>
          <a:lstStyle/>
          <a:p>
            <a:r>
              <a:rPr lang="en-US" sz="1400" dirty="0"/>
              <a:t>Source: https://www.epa.gov/sites/production/files/2015-03/documents/9545931.pdf</a:t>
            </a:r>
          </a:p>
        </p:txBody>
      </p:sp>
    </p:spTree>
    <p:extLst>
      <p:ext uri="{BB962C8B-B14F-4D97-AF65-F5344CB8AC3E}">
        <p14:creationId xmlns:p14="http://schemas.microsoft.com/office/powerpoint/2010/main" val="3100612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08038"/>
          </a:xfrm>
        </p:spPr>
        <p:txBody>
          <a:bodyPr/>
          <a:lstStyle/>
          <a:p>
            <a:pPr algn="l"/>
            <a:r>
              <a:rPr lang="en-US" dirty="0">
                <a:solidFill>
                  <a:schemeClr val="bg1"/>
                </a:solidFill>
              </a:rPr>
              <a:t>Conclusions: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2595613"/>
              </p:ext>
            </p:extLst>
          </p:nvPr>
        </p:nvGraphicFramePr>
        <p:xfrm>
          <a:off x="152400" y="1143000"/>
          <a:ext cx="8915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29C36330-CCD3-45AA-BB11-D53986335625}" type="slidenum">
              <a:rPr lang="en-US" smtClean="0"/>
              <a:pPr/>
              <a:t>38</a:t>
            </a:fld>
            <a:endParaRPr lang="en-US"/>
          </a:p>
        </p:txBody>
      </p:sp>
    </p:spTree>
    <p:extLst>
      <p:ext uri="{BB962C8B-B14F-4D97-AF65-F5344CB8AC3E}">
        <p14:creationId xmlns:p14="http://schemas.microsoft.com/office/powerpoint/2010/main" val="2997302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20" y="882099"/>
            <a:ext cx="8229600" cy="1143000"/>
          </a:xfrm>
        </p:spPr>
        <p:txBody>
          <a:bodyPr>
            <a:normAutofit fontScale="90000"/>
          </a:bodyPr>
          <a:lstStyle/>
          <a:p>
            <a:r>
              <a:rPr lang="en-US" b="1" dirty="0">
                <a:solidFill>
                  <a:srgbClr val="009900"/>
                </a:solidFill>
              </a:rPr>
              <a:t>Explosive Disposal Alternatives Team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9555915"/>
              </p:ext>
            </p:extLst>
          </p:nvPr>
        </p:nvGraphicFramePr>
        <p:xfrm>
          <a:off x="699018" y="1985313"/>
          <a:ext cx="7758404"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29C36330-CCD3-45AA-BB11-D53986335625}" type="slidenum">
              <a:rPr lang="en-US" smtClean="0"/>
              <a:pPr/>
              <a:t>39</a:t>
            </a:fld>
            <a:endParaRPr lang="en-US"/>
          </a:p>
        </p:txBody>
      </p:sp>
    </p:spTree>
    <p:extLst>
      <p:ext uri="{BB962C8B-B14F-4D97-AF65-F5344CB8AC3E}">
        <p14:creationId xmlns:p14="http://schemas.microsoft.com/office/powerpoint/2010/main" val="339205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4876800" cy="914400"/>
          </a:xfrm>
        </p:spPr>
        <p:txBody>
          <a:bodyPr>
            <a:normAutofit fontScale="90000"/>
          </a:bodyPr>
          <a:lstStyle/>
          <a:p>
            <a:pPr algn="l"/>
            <a:r>
              <a:rPr lang="en-US" dirty="0">
                <a:solidFill>
                  <a:schemeClr val="bg1"/>
                </a:solidFill>
              </a:rPr>
              <a:t>OB/OD RCRA Universe</a:t>
            </a:r>
          </a:p>
        </p:txBody>
      </p:sp>
      <p:sp>
        <p:nvSpPr>
          <p:cNvPr id="3" name="Content Placeholder 2"/>
          <p:cNvSpPr>
            <a:spLocks noGrp="1"/>
          </p:cNvSpPr>
          <p:nvPr>
            <p:ph idx="1"/>
          </p:nvPr>
        </p:nvSpPr>
        <p:spPr>
          <a:xfrm>
            <a:off x="152400" y="1600200"/>
            <a:ext cx="8763000" cy="4800600"/>
          </a:xfrm>
        </p:spPr>
        <p:txBody>
          <a:bodyPr>
            <a:normAutofit/>
          </a:bodyPr>
          <a:lstStyle/>
          <a:p>
            <a:r>
              <a:rPr lang="en-US" dirty="0"/>
              <a:t>OB/OD Universe</a:t>
            </a:r>
          </a:p>
          <a:p>
            <a:pPr lvl="1">
              <a:buFont typeface="Wingdings" panose="05000000000000000000" pitchFamily="2" charset="2"/>
              <a:buChar char="Ø"/>
            </a:pPr>
            <a:r>
              <a:rPr lang="en-US" dirty="0"/>
              <a:t>182 RCRA OB/OD sites:</a:t>
            </a:r>
          </a:p>
          <a:p>
            <a:pPr lvl="2"/>
            <a:r>
              <a:rPr lang="en-US" dirty="0"/>
              <a:t>57% closed (104)</a:t>
            </a:r>
          </a:p>
          <a:p>
            <a:pPr lvl="2"/>
            <a:r>
              <a:rPr lang="en-US" dirty="0"/>
              <a:t>33% active (60) (</a:t>
            </a:r>
            <a:r>
              <a:rPr lang="en-US" b="1" dirty="0"/>
              <a:t>53 active and 7 interim status</a:t>
            </a:r>
            <a:r>
              <a:rPr lang="en-US" dirty="0"/>
              <a:t>)</a:t>
            </a:r>
          </a:p>
          <a:p>
            <a:pPr lvl="2"/>
            <a:r>
              <a:rPr lang="en-US" dirty="0"/>
              <a:t>10% inactive (18)</a:t>
            </a:r>
          </a:p>
          <a:p>
            <a:pPr lvl="1">
              <a:buFont typeface="Wingdings" panose="05000000000000000000" pitchFamily="2" charset="2"/>
              <a:buChar char="Ø"/>
            </a:pPr>
            <a:r>
              <a:rPr lang="en-US" dirty="0">
                <a:solidFill>
                  <a:prstClr val="black"/>
                </a:solidFill>
              </a:rPr>
              <a:t>54 Superfund OB/OD NPL sites (includes some RCRA)</a:t>
            </a:r>
          </a:p>
          <a:p>
            <a:pPr lvl="1">
              <a:buFont typeface="Wingdings" panose="05000000000000000000" pitchFamily="2" charset="2"/>
              <a:buChar char="Ø"/>
            </a:pPr>
            <a:r>
              <a:rPr lang="en-US" dirty="0">
                <a:solidFill>
                  <a:prstClr val="black"/>
                </a:solidFill>
              </a:rPr>
              <a:t>Lots of OB/OD outside this universe</a:t>
            </a:r>
          </a:p>
          <a:p>
            <a:pPr lvl="2"/>
            <a:r>
              <a:rPr lang="en-US" dirty="0">
                <a:solidFill>
                  <a:prstClr val="black"/>
                </a:solidFill>
              </a:rPr>
              <a:t>Range cleanup</a:t>
            </a:r>
          </a:p>
          <a:p>
            <a:pPr lvl="2"/>
            <a:r>
              <a:rPr lang="en-US" dirty="0">
                <a:solidFill>
                  <a:prstClr val="black"/>
                </a:solidFill>
              </a:rPr>
              <a:t>Training</a:t>
            </a:r>
          </a:p>
          <a:p>
            <a:pPr lvl="2"/>
            <a:r>
              <a:rPr lang="en-US" dirty="0">
                <a:solidFill>
                  <a:prstClr val="black"/>
                </a:solidFill>
              </a:rPr>
              <a:t>Emergencies</a:t>
            </a:r>
          </a:p>
          <a:p>
            <a:pPr marL="914400" lvl="2" indent="0">
              <a:buNone/>
            </a:pPr>
            <a:endParaRPr lang="en-US" dirty="0"/>
          </a:p>
        </p:txBody>
      </p:sp>
      <p:pic>
        <p:nvPicPr>
          <p:cNvPr id="6" name="Picture 5"/>
          <p:cNvPicPr>
            <a:picLocks noChangeAspect="1"/>
          </p:cNvPicPr>
          <p:nvPr/>
        </p:nvPicPr>
        <p:blipFill>
          <a:blip r:embed="rId3"/>
          <a:stretch>
            <a:fillRect/>
          </a:stretch>
        </p:blipFill>
        <p:spPr>
          <a:xfrm>
            <a:off x="6384194" y="882812"/>
            <a:ext cx="2310382" cy="2063642"/>
          </a:xfrm>
          <a:prstGeom prst="rect">
            <a:avLst/>
          </a:prstGeom>
        </p:spPr>
      </p:pic>
      <p:pic>
        <p:nvPicPr>
          <p:cNvPr id="7" name="Picture 6"/>
          <p:cNvPicPr>
            <a:picLocks noChangeAspect="1"/>
          </p:cNvPicPr>
          <p:nvPr/>
        </p:nvPicPr>
        <p:blipFill>
          <a:blip r:embed="rId4"/>
          <a:stretch>
            <a:fillRect/>
          </a:stretch>
        </p:blipFill>
        <p:spPr>
          <a:xfrm>
            <a:off x="6248400" y="4495800"/>
            <a:ext cx="2373913" cy="2277033"/>
          </a:xfrm>
          <a:prstGeom prst="rect">
            <a:avLst/>
          </a:prstGeom>
        </p:spPr>
      </p:pic>
      <p:sp>
        <p:nvSpPr>
          <p:cNvPr id="4" name="Slide Number Placeholder 3"/>
          <p:cNvSpPr>
            <a:spLocks noGrp="1"/>
          </p:cNvSpPr>
          <p:nvPr>
            <p:ph type="sldNum" sz="quarter" idx="12"/>
          </p:nvPr>
        </p:nvSpPr>
        <p:spPr/>
        <p:txBody>
          <a:bodyPr/>
          <a:lstStyle/>
          <a:p>
            <a:fld id="{29C36330-CCD3-45AA-BB11-D53986335625}" type="slidenum">
              <a:rPr lang="en-US" smtClean="0"/>
              <a:pPr/>
              <a:t>4</a:t>
            </a:fld>
            <a:endParaRPr lang="en-US"/>
          </a:p>
        </p:txBody>
      </p:sp>
    </p:spTree>
    <p:extLst>
      <p:ext uri="{BB962C8B-B14F-4D97-AF65-F5344CB8AC3E}">
        <p14:creationId xmlns:p14="http://schemas.microsoft.com/office/powerpoint/2010/main" val="3003208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lstStyle/>
          <a:p>
            <a:pPr algn="l"/>
            <a:r>
              <a:rPr lang="en-US" dirty="0">
                <a:solidFill>
                  <a:schemeClr val="bg1"/>
                </a:solidFill>
              </a:rPr>
              <a:t>Contact Information:</a:t>
            </a:r>
          </a:p>
        </p:txBody>
      </p:sp>
      <p:sp>
        <p:nvSpPr>
          <p:cNvPr id="3" name="Content Placeholder 2"/>
          <p:cNvSpPr>
            <a:spLocks noGrp="1"/>
          </p:cNvSpPr>
          <p:nvPr>
            <p:ph idx="1"/>
          </p:nvPr>
        </p:nvSpPr>
        <p:spPr>
          <a:xfrm>
            <a:off x="381000" y="1524000"/>
            <a:ext cx="8229600" cy="5105400"/>
          </a:xfrm>
        </p:spPr>
        <p:txBody>
          <a:bodyPr>
            <a:normAutofit fontScale="70000" lnSpcReduction="20000"/>
          </a:bodyPr>
          <a:lstStyle/>
          <a:p>
            <a:pPr marL="0" lvl="0" indent="0" algn="ctr" defTabSz="457200">
              <a:spcBef>
                <a:spcPts val="1000"/>
              </a:spcBef>
              <a:buClr>
                <a:srgbClr val="90C226"/>
              </a:buClr>
              <a:buSzPct val="80000"/>
              <a:buNone/>
            </a:pPr>
            <a:r>
              <a:rPr lang="en-US" sz="6900" dirty="0">
                <a:latin typeface="Trebuchet MS" panose="020B0603020202020204"/>
              </a:rPr>
              <a:t>Ken Shuster/Sasha Gerhard</a:t>
            </a:r>
          </a:p>
          <a:p>
            <a:pPr marL="0" lvl="0" indent="0" algn="ctr" defTabSz="457200">
              <a:spcBef>
                <a:spcPts val="1000"/>
              </a:spcBef>
              <a:buClr>
                <a:srgbClr val="90C226"/>
              </a:buClr>
              <a:buSzPct val="80000"/>
              <a:buNone/>
            </a:pPr>
            <a:r>
              <a:rPr lang="en-US" sz="5400" dirty="0">
                <a:latin typeface="Trebuchet MS" panose="020B0603020202020204"/>
              </a:rPr>
              <a:t>U.S. EPA Headquarters</a:t>
            </a:r>
          </a:p>
          <a:p>
            <a:pPr marL="0" lvl="0" indent="0" algn="ctr" defTabSz="457200">
              <a:spcBef>
                <a:spcPts val="1000"/>
              </a:spcBef>
              <a:buClr>
                <a:srgbClr val="90C226"/>
              </a:buClr>
              <a:buSzPct val="80000"/>
              <a:buNone/>
            </a:pPr>
            <a:r>
              <a:rPr lang="en-US" sz="5400" dirty="0">
                <a:latin typeface="Trebuchet MS" panose="020B0603020202020204"/>
              </a:rPr>
              <a:t>Arlington, VA</a:t>
            </a:r>
          </a:p>
          <a:p>
            <a:pPr marL="0" lvl="0" indent="0" algn="ctr" defTabSz="457200">
              <a:spcBef>
                <a:spcPts val="1000"/>
              </a:spcBef>
              <a:buClr>
                <a:srgbClr val="90C226"/>
              </a:buClr>
              <a:buSzPct val="80000"/>
              <a:buNone/>
            </a:pPr>
            <a:endParaRPr lang="en-US" sz="5400" dirty="0">
              <a:latin typeface="Trebuchet MS" panose="020B0603020202020204"/>
            </a:endParaRPr>
          </a:p>
          <a:p>
            <a:pPr marL="0" lvl="0" indent="0" algn="ctr" defTabSz="457200">
              <a:spcBef>
                <a:spcPts val="1000"/>
              </a:spcBef>
              <a:buClr>
                <a:srgbClr val="90C226"/>
              </a:buClr>
              <a:buSzPct val="80000"/>
              <a:buNone/>
            </a:pPr>
            <a:r>
              <a:rPr lang="en-US" sz="4200" dirty="0">
                <a:solidFill>
                  <a:schemeClr val="accent1">
                    <a:lumMod val="50000"/>
                  </a:schemeClr>
                </a:solidFill>
                <a:latin typeface="Trebuchet MS" panose="020B0603020202020204"/>
                <a:hlinkClick r:id="rId2"/>
              </a:rPr>
              <a:t>Shuster.Kenneth@epa.gov</a:t>
            </a:r>
            <a:r>
              <a:rPr lang="en-US" sz="4200" dirty="0">
                <a:solidFill>
                  <a:schemeClr val="accent1">
                    <a:lumMod val="50000"/>
                  </a:schemeClr>
                </a:solidFill>
                <a:latin typeface="Trebuchet MS" panose="020B0603020202020204"/>
              </a:rPr>
              <a:t> </a:t>
            </a:r>
          </a:p>
          <a:p>
            <a:pPr marL="0" lvl="0" indent="0" algn="ctr" defTabSz="457200">
              <a:spcBef>
                <a:spcPts val="1000"/>
              </a:spcBef>
              <a:buClr>
                <a:srgbClr val="90C226"/>
              </a:buClr>
              <a:buSzPct val="80000"/>
              <a:buNone/>
            </a:pPr>
            <a:r>
              <a:rPr lang="en-US" sz="4200" dirty="0">
                <a:latin typeface="Trebuchet MS" panose="020B0603020202020204"/>
              </a:rPr>
              <a:t>703-308-8759</a:t>
            </a:r>
          </a:p>
          <a:p>
            <a:pPr marL="0" lvl="0" indent="0" algn="ctr" defTabSz="457200">
              <a:spcBef>
                <a:spcPts val="1000"/>
              </a:spcBef>
              <a:buClr>
                <a:srgbClr val="90C226"/>
              </a:buClr>
              <a:buSzPct val="80000"/>
              <a:buNone/>
            </a:pPr>
            <a:endParaRPr lang="en-US" sz="4200" dirty="0">
              <a:latin typeface="Trebuchet MS" panose="020B0603020202020204"/>
            </a:endParaRPr>
          </a:p>
          <a:p>
            <a:pPr marL="0" lvl="0" indent="0" algn="ctr" defTabSz="457200">
              <a:spcBef>
                <a:spcPts val="1000"/>
              </a:spcBef>
              <a:buClr>
                <a:srgbClr val="90C226"/>
              </a:buClr>
              <a:buSzPct val="80000"/>
              <a:buNone/>
            </a:pPr>
            <a:r>
              <a:rPr lang="en-US" sz="4200" dirty="0">
                <a:latin typeface="Trebuchet MS" panose="020B0603020202020204"/>
                <a:hlinkClick r:id="rId3"/>
              </a:rPr>
              <a:t>Gerhard.Sasha@epa.gov</a:t>
            </a:r>
            <a:endParaRPr lang="en-US" sz="4200" dirty="0">
              <a:latin typeface="Trebuchet MS" panose="020B0603020202020204"/>
            </a:endParaRPr>
          </a:p>
          <a:p>
            <a:pPr marL="0" lvl="0" indent="0" algn="ctr" defTabSz="457200">
              <a:spcBef>
                <a:spcPts val="1000"/>
              </a:spcBef>
              <a:buClr>
                <a:srgbClr val="90C226"/>
              </a:buClr>
              <a:buSzPct val="80000"/>
              <a:buNone/>
            </a:pPr>
            <a:r>
              <a:rPr lang="en-US" sz="4200" dirty="0">
                <a:latin typeface="Trebuchet MS" panose="020B0603020202020204"/>
              </a:rPr>
              <a:t>703-879-8501</a:t>
            </a:r>
          </a:p>
          <a:p>
            <a:pPr marL="0" lvl="0" indent="0" algn="ctr" defTabSz="457200">
              <a:spcBef>
                <a:spcPts val="1000"/>
              </a:spcBef>
              <a:buClr>
                <a:srgbClr val="90C226"/>
              </a:buClr>
              <a:buSzPct val="80000"/>
              <a:buNone/>
            </a:pPr>
            <a:endParaRPr lang="en-US" sz="1000" dirty="0">
              <a:solidFill>
                <a:prstClr val="black">
                  <a:lumMod val="75000"/>
                  <a:lumOff val="25000"/>
                </a:prstClr>
              </a:solidFill>
              <a:latin typeface="Trebuchet MS" panose="020B0603020202020204"/>
            </a:endParaRPr>
          </a:p>
          <a:p>
            <a:endParaRPr lang="en-US" dirty="0"/>
          </a:p>
        </p:txBody>
      </p:sp>
      <p:sp>
        <p:nvSpPr>
          <p:cNvPr id="4" name="Slide Number Placeholder 3"/>
          <p:cNvSpPr>
            <a:spLocks noGrp="1"/>
          </p:cNvSpPr>
          <p:nvPr>
            <p:ph type="sldNum" sz="quarter" idx="12"/>
          </p:nvPr>
        </p:nvSpPr>
        <p:spPr/>
        <p:txBody>
          <a:bodyPr/>
          <a:lstStyle/>
          <a:p>
            <a:fld id="{29C36330-CCD3-45AA-BB11-D53986335625}" type="slidenum">
              <a:rPr lang="en-US" smtClean="0"/>
              <a:pPr/>
              <a:t>40</a:t>
            </a:fld>
            <a:endParaRPr lang="en-US"/>
          </a:p>
        </p:txBody>
      </p:sp>
    </p:spTree>
    <p:extLst>
      <p:ext uri="{BB962C8B-B14F-4D97-AF65-F5344CB8AC3E}">
        <p14:creationId xmlns:p14="http://schemas.microsoft.com/office/powerpoint/2010/main" val="110760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OB/OD Facilities, by Ownership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1588039"/>
              </p:ext>
            </p:extLst>
          </p:nvPr>
        </p:nvGraphicFramePr>
        <p:xfrm>
          <a:off x="2438399" y="1734344"/>
          <a:ext cx="4292601" cy="4361656"/>
        </p:xfrm>
        <a:graphic>
          <a:graphicData uri="http://schemas.openxmlformats.org/drawingml/2006/table">
            <a:tbl>
              <a:tblPr>
                <a:tableStyleId>{5C22544A-7EE6-4342-B048-85BDC9FD1C3A}</a:tableStyleId>
              </a:tblPr>
              <a:tblGrid>
                <a:gridCol w="1118440">
                  <a:extLst>
                    <a:ext uri="{9D8B030D-6E8A-4147-A177-3AD203B41FA5}">
                      <a16:colId xmlns:a16="http://schemas.microsoft.com/office/drawing/2014/main" xmlns="" val="2497963772"/>
                    </a:ext>
                  </a:extLst>
                </a:gridCol>
                <a:gridCol w="733965">
                  <a:extLst>
                    <a:ext uri="{9D8B030D-6E8A-4147-A177-3AD203B41FA5}">
                      <a16:colId xmlns:a16="http://schemas.microsoft.com/office/drawing/2014/main" xmlns="" val="3528380327"/>
                    </a:ext>
                  </a:extLst>
                </a:gridCol>
                <a:gridCol w="610049">
                  <a:extLst>
                    <a:ext uri="{9D8B030D-6E8A-4147-A177-3AD203B41FA5}">
                      <a16:colId xmlns:a16="http://schemas.microsoft.com/office/drawing/2014/main" xmlns="" val="2830977362"/>
                    </a:ext>
                  </a:extLst>
                </a:gridCol>
                <a:gridCol w="610049">
                  <a:extLst>
                    <a:ext uri="{9D8B030D-6E8A-4147-A177-3AD203B41FA5}">
                      <a16:colId xmlns:a16="http://schemas.microsoft.com/office/drawing/2014/main" xmlns="" val="2285323892"/>
                    </a:ext>
                  </a:extLst>
                </a:gridCol>
                <a:gridCol w="610049">
                  <a:extLst>
                    <a:ext uri="{9D8B030D-6E8A-4147-A177-3AD203B41FA5}">
                      <a16:colId xmlns:a16="http://schemas.microsoft.com/office/drawing/2014/main" xmlns="" val="3162409363"/>
                    </a:ext>
                  </a:extLst>
                </a:gridCol>
                <a:gridCol w="610049">
                  <a:extLst>
                    <a:ext uri="{9D8B030D-6E8A-4147-A177-3AD203B41FA5}">
                      <a16:colId xmlns:a16="http://schemas.microsoft.com/office/drawing/2014/main" xmlns="" val="2908292025"/>
                    </a:ext>
                  </a:extLst>
                </a:gridCol>
              </a:tblGrid>
              <a:tr h="238125">
                <a:tc gridSpan="3">
                  <a:txBody>
                    <a:bodyPr/>
                    <a:lstStyle/>
                    <a:p>
                      <a:pPr algn="l" fontAlgn="b"/>
                      <a:endParaRPr lang="en-US" sz="14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85058443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06689299"/>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sng" strike="noStrike" dirty="0">
                          <a:effectLst/>
                        </a:rPr>
                        <a:t>Operating </a:t>
                      </a:r>
                      <a:endParaRPr lang="en-US" sz="11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200" u="sng" strike="noStrike">
                          <a:effectLst/>
                        </a:rPr>
                        <a:t>Other</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sng" strike="noStrike">
                          <a:effectLst/>
                        </a:rPr>
                        <a:t>Closed</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sng" strike="noStrike">
                          <a:effectLst/>
                        </a:rPr>
                        <a:t>Total</a:t>
                      </a:r>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3292146"/>
                  </a:ext>
                </a:extLst>
              </a:tr>
              <a:tr h="200025">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200" b="1" i="0" u="sng"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24603050"/>
                  </a:ext>
                </a:extLst>
              </a:tr>
              <a:tr h="190500">
                <a:tc>
                  <a:txBody>
                    <a:bodyPr/>
                    <a:lstStyle/>
                    <a:p>
                      <a:pPr algn="l" fontAlgn="b"/>
                      <a:r>
                        <a:rPr lang="en-US" sz="1100" u="none" strike="noStrike">
                          <a:effectLst/>
                        </a:rPr>
                        <a:t>Army</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912493871"/>
                  </a:ext>
                </a:extLst>
              </a:tr>
              <a:tr h="190500">
                <a:tc>
                  <a:txBody>
                    <a:bodyPr/>
                    <a:lstStyle/>
                    <a:p>
                      <a:pPr algn="l" fontAlgn="b"/>
                      <a:r>
                        <a:rPr lang="en-US" sz="1100" u="none" strike="noStrike">
                          <a:effectLst/>
                        </a:rPr>
                        <a:t>AF</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99818295"/>
                  </a:ext>
                </a:extLst>
              </a:tr>
              <a:tr h="190500">
                <a:tc>
                  <a:txBody>
                    <a:bodyPr/>
                    <a:lstStyle/>
                    <a:p>
                      <a:pPr algn="l" fontAlgn="b"/>
                      <a:r>
                        <a:rPr lang="en-US" sz="1100" u="none" strike="noStrike">
                          <a:effectLst/>
                        </a:rPr>
                        <a:t>Navy/Marines</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69743328"/>
                  </a:ext>
                </a:extLst>
              </a:tr>
              <a:tr h="294481">
                <a:tc>
                  <a:txBody>
                    <a:bodyPr/>
                    <a:lstStyle/>
                    <a:p>
                      <a:pPr algn="l" fontAlgn="b"/>
                      <a:r>
                        <a:rPr lang="en-US" sz="1100" u="none" strike="noStrike">
                          <a:effectLst/>
                        </a:rPr>
                        <a:t>Joint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345669845"/>
                  </a:ext>
                </a:extLst>
              </a:tr>
              <a:tr h="190500">
                <a:tc>
                  <a:txBody>
                    <a:bodyPr/>
                    <a:lstStyle/>
                    <a:p>
                      <a:pPr algn="l" fontAlgn="b"/>
                      <a:r>
                        <a:rPr lang="en-US" sz="1100" b="1" u="none" strike="noStrike">
                          <a:solidFill>
                            <a:srgbClr val="FF0000"/>
                          </a:solidFill>
                          <a:effectLst/>
                        </a:rPr>
                        <a:t>DOD Total</a:t>
                      </a:r>
                      <a:endParaRPr lang="en-US" sz="11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FF0000"/>
                          </a:solidFill>
                          <a:effectLst/>
                        </a:rPr>
                        <a:t>36 (31%)</a:t>
                      </a:r>
                      <a:endParaRPr lang="en-US" sz="11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solidFill>
                            <a:srgbClr val="FF0000"/>
                          </a:solidFill>
                          <a:effectLst/>
                        </a:rPr>
                        <a:t>79 (69%)</a:t>
                      </a:r>
                      <a:endParaRPr lang="en-US" sz="1100" b="1"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1100" b="1" u="none" strike="noStrike">
                          <a:solidFill>
                            <a:srgbClr val="FF0000"/>
                          </a:solidFill>
                          <a:effectLst/>
                        </a:rPr>
                        <a:t>115</a:t>
                      </a:r>
                      <a:endParaRPr lang="en-US" sz="11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17310100"/>
                  </a:ext>
                </a:extLst>
              </a:tr>
              <a:tr h="190500">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63595151"/>
                  </a:ext>
                </a:extLst>
              </a:tr>
              <a:tr h="190500">
                <a:tc>
                  <a:txBody>
                    <a:bodyPr/>
                    <a:lstStyle/>
                    <a:p>
                      <a:pPr algn="l" fontAlgn="b"/>
                      <a:r>
                        <a:rPr lang="en-US" sz="1100" u="none" strike="noStrike">
                          <a:effectLst/>
                        </a:rPr>
                        <a:t>DOE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5</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20106067"/>
                  </a:ext>
                </a:extLst>
              </a:tr>
              <a:tr h="190500">
                <a:tc>
                  <a:txBody>
                    <a:bodyPr/>
                    <a:lstStyle/>
                    <a:p>
                      <a:pPr algn="l" fontAlgn="b"/>
                      <a:r>
                        <a:rPr lang="en-US" sz="1100" u="none" strike="noStrike">
                          <a:effectLst/>
                        </a:rPr>
                        <a:t>NASA</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97524524"/>
                  </a:ext>
                </a:extLst>
              </a:tr>
              <a:tr h="190500">
                <a:tc>
                  <a:txBody>
                    <a:bodyPr/>
                    <a:lstStyle/>
                    <a:p>
                      <a:pPr algn="l" fontAlgn="b"/>
                      <a:r>
                        <a:rPr lang="en-US" sz="1100" u="none" strike="noStrike">
                          <a:effectLst/>
                        </a:rPr>
                        <a:t>Other Fed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02306"/>
                  </a:ext>
                </a:extLst>
              </a:tr>
              <a:tr h="190500">
                <a:tc>
                  <a:txBody>
                    <a:bodyPr/>
                    <a:lstStyle/>
                    <a:p>
                      <a:pPr algn="l" fontAlgn="b"/>
                      <a:r>
                        <a:rPr lang="en-US" sz="1100" u="none" strike="noStrike">
                          <a:effectLst/>
                        </a:rPr>
                        <a:t>Private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27790685"/>
                  </a:ext>
                </a:extLst>
              </a:tr>
              <a:tr h="190500">
                <a:tc>
                  <a:txBody>
                    <a:bodyPr/>
                    <a:lstStyle/>
                    <a:p>
                      <a:pPr algn="l" fontAlgn="b"/>
                      <a:r>
                        <a:rPr lang="en-US" sz="1100" u="none" strike="noStrike">
                          <a:effectLst/>
                        </a:rPr>
                        <a:t>Univ</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601049337"/>
                  </a:ext>
                </a:extLst>
              </a:tr>
              <a:tr h="190500">
                <a:tc>
                  <a:txBody>
                    <a:bodyPr/>
                    <a:lstStyle/>
                    <a:p>
                      <a:pPr algn="l" fontAlgn="b"/>
                      <a:r>
                        <a:rPr lang="en-US" sz="1100" b="1" u="none" strike="noStrike">
                          <a:solidFill>
                            <a:srgbClr val="FF0000"/>
                          </a:solidFill>
                          <a:effectLst/>
                        </a:rPr>
                        <a:t>Total</a:t>
                      </a:r>
                      <a:endParaRPr lang="en-US" sz="11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FF0000"/>
                          </a:solidFill>
                          <a:effectLst/>
                        </a:rPr>
                        <a:t>64 (32%)</a:t>
                      </a:r>
                      <a:endParaRPr lang="en-US" sz="11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FF0000"/>
                        </a:solidFill>
                        <a:effectLst/>
                        <a:latin typeface="Calibri" panose="020F0502020204030204" pitchFamily="34" charset="0"/>
                      </a:endParaRPr>
                    </a:p>
                  </a:txBody>
                  <a:tcPr marL="9525" marR="9525" marT="9525" marB="0" anchor="b"/>
                </a:tc>
                <a:tc>
                  <a:txBody>
                    <a:bodyPr/>
                    <a:lstStyle/>
                    <a:p>
                      <a:pPr algn="l" fontAlgn="b"/>
                      <a:r>
                        <a:rPr lang="en-US" sz="1100" b="1" u="none" strike="noStrike">
                          <a:solidFill>
                            <a:srgbClr val="FF0000"/>
                          </a:solidFill>
                          <a:effectLst/>
                        </a:rPr>
                        <a:t>134 (68%)</a:t>
                      </a:r>
                      <a:endParaRPr lang="en-US" sz="1100" b="1" i="0" u="none" strike="noStrike">
                        <a:solidFill>
                          <a:srgbClr val="FF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solidFill>
                            <a:srgbClr val="FF0000"/>
                          </a:solidFill>
                          <a:effectLst/>
                        </a:rPr>
                        <a:t>198</a:t>
                      </a:r>
                      <a:endParaRPr lang="en-US" sz="1100" b="1" i="0" u="none" strike="noStrike" dirty="0">
                        <a:solidFill>
                          <a:srgbClr val="FF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257561653"/>
                  </a:ext>
                </a:extLst>
              </a:tr>
              <a:tr h="190500">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14545891"/>
                  </a:ext>
                </a:extLst>
              </a:tr>
              <a:tr h="190500">
                <a:tc>
                  <a:txBody>
                    <a:bodyPr/>
                    <a:lstStyle/>
                    <a:p>
                      <a:pPr algn="l" fontAlgn="b"/>
                      <a:r>
                        <a:rPr lang="en-US" sz="1100" u="none" strike="noStrike">
                          <a:effectLst/>
                        </a:rPr>
                        <a:t>Emergency permit</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51229697"/>
                  </a:ext>
                </a:extLst>
              </a:tr>
              <a:tr h="190500">
                <a:tc>
                  <a:txBody>
                    <a:bodyPr/>
                    <a:lstStyle/>
                    <a:p>
                      <a:pPr algn="l" fontAlgn="b"/>
                      <a:r>
                        <a:rPr lang="en-US" sz="1100" u="none" strike="noStrike">
                          <a:effectLst/>
                        </a:rPr>
                        <a:t>Delay of Closure</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09873335"/>
                  </a:ext>
                </a:extLst>
              </a:tr>
              <a:tr h="381000">
                <a:tc>
                  <a:txBody>
                    <a:bodyPr/>
                    <a:lstStyle/>
                    <a:p>
                      <a:pPr algn="l" fontAlgn="b"/>
                      <a:r>
                        <a:rPr lang="en-US" sz="1100" u="none" strike="noStrike">
                          <a:effectLst/>
                        </a:rPr>
                        <a:t>Protective filer/ Proposed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609801314"/>
                  </a:ext>
                </a:extLst>
              </a:tr>
              <a:tr h="190500">
                <a:tc gridSpan="2">
                  <a:txBody>
                    <a:bodyPr/>
                    <a:lstStyle/>
                    <a:p>
                      <a:pPr algn="l" fontAlgn="b"/>
                      <a:r>
                        <a:rPr lang="en-US" sz="1100" u="none" strike="noStrike">
                          <a:effectLst/>
                        </a:rPr>
                        <a:t>Nonnotifier/Illegal</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060833623"/>
                  </a:ext>
                </a:extLst>
              </a:tr>
            </a:tbl>
          </a:graphicData>
        </a:graphic>
      </p:graphicFrame>
      <p:sp>
        <p:nvSpPr>
          <p:cNvPr id="4" name="Slide Number Placeholder 3"/>
          <p:cNvSpPr>
            <a:spLocks noGrp="1"/>
          </p:cNvSpPr>
          <p:nvPr>
            <p:ph type="sldNum" sz="quarter" idx="12"/>
          </p:nvPr>
        </p:nvSpPr>
        <p:spPr/>
        <p:txBody>
          <a:bodyPr/>
          <a:lstStyle/>
          <a:p>
            <a:fld id="{29C36330-CCD3-45AA-BB11-D53986335625}" type="slidenum">
              <a:rPr lang="en-US" smtClean="0"/>
              <a:pPr/>
              <a:t>5</a:t>
            </a:fld>
            <a:endParaRPr lang="en-US"/>
          </a:p>
        </p:txBody>
      </p:sp>
    </p:spTree>
    <p:extLst>
      <p:ext uri="{BB962C8B-B14F-4D97-AF65-F5344CB8AC3E}">
        <p14:creationId xmlns:p14="http://schemas.microsoft.com/office/powerpoint/2010/main" val="3812690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OB/OD Universe (cont)</a:t>
            </a:r>
          </a:p>
        </p:txBody>
      </p:sp>
      <p:sp>
        <p:nvSpPr>
          <p:cNvPr id="3" name="Text Placeholder 2"/>
          <p:cNvSpPr>
            <a:spLocks noGrp="1"/>
          </p:cNvSpPr>
          <p:nvPr>
            <p:ph type="body" idx="1"/>
          </p:nvPr>
        </p:nvSpPr>
        <p:spPr/>
        <p:txBody>
          <a:bodyPr/>
          <a:lstStyle/>
          <a:p>
            <a:r>
              <a:rPr lang="en-US" dirty="0"/>
              <a:t>OB/OD Functions</a:t>
            </a:r>
          </a:p>
        </p:txBody>
      </p:sp>
      <p:sp>
        <p:nvSpPr>
          <p:cNvPr id="4" name="Content Placeholder 3"/>
          <p:cNvSpPr>
            <a:spLocks noGrp="1"/>
          </p:cNvSpPr>
          <p:nvPr>
            <p:ph sz="half" idx="2"/>
          </p:nvPr>
        </p:nvSpPr>
        <p:spPr/>
        <p:txBody>
          <a:bodyPr>
            <a:normAutofit fontScale="92500" lnSpcReduction="10000"/>
          </a:bodyPr>
          <a:lstStyle/>
          <a:p>
            <a:r>
              <a:rPr lang="en-US" dirty="0"/>
              <a:t>Demilitarization</a:t>
            </a:r>
          </a:p>
          <a:p>
            <a:r>
              <a:rPr lang="en-US" dirty="0"/>
              <a:t>Manufacturing</a:t>
            </a:r>
          </a:p>
          <a:p>
            <a:r>
              <a:rPr lang="en-US" dirty="0"/>
              <a:t>Research &amp; Development</a:t>
            </a:r>
          </a:p>
          <a:p>
            <a:endParaRPr lang="en-US" dirty="0"/>
          </a:p>
          <a:p>
            <a:r>
              <a:rPr lang="en-US" dirty="0"/>
              <a:t>Range Cleanup</a:t>
            </a:r>
          </a:p>
          <a:p>
            <a:r>
              <a:rPr lang="en-US" dirty="0"/>
              <a:t>Emergencies</a:t>
            </a:r>
          </a:p>
          <a:p>
            <a:r>
              <a:rPr lang="en-US" dirty="0"/>
              <a:t>Training</a:t>
            </a:r>
          </a:p>
          <a:p>
            <a:endParaRPr lang="en-US" dirty="0"/>
          </a:p>
          <a:p>
            <a:r>
              <a:rPr lang="en-US" dirty="0"/>
              <a:t>OB</a:t>
            </a:r>
          </a:p>
          <a:p>
            <a:r>
              <a:rPr lang="en-US" dirty="0"/>
              <a:t>OD</a:t>
            </a:r>
          </a:p>
        </p:txBody>
      </p:sp>
      <p:sp>
        <p:nvSpPr>
          <p:cNvPr id="5" name="Text Placeholder 4"/>
          <p:cNvSpPr>
            <a:spLocks noGrp="1"/>
          </p:cNvSpPr>
          <p:nvPr>
            <p:ph type="body" sz="quarter" idx="3"/>
          </p:nvPr>
        </p:nvSpPr>
        <p:spPr/>
        <p:txBody>
          <a:bodyPr>
            <a:normAutofit fontScale="92500"/>
          </a:bodyPr>
          <a:lstStyle/>
          <a:p>
            <a:r>
              <a:rPr lang="en-US" dirty="0"/>
              <a:t>OB/OD Tons Treated 2005-2013</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748469549"/>
              </p:ext>
            </p:extLst>
          </p:nvPr>
        </p:nvGraphicFramePr>
        <p:xfrm>
          <a:off x="4724400" y="2186699"/>
          <a:ext cx="3103562" cy="2745809"/>
        </p:xfrm>
        <a:graphic>
          <a:graphicData uri="http://schemas.openxmlformats.org/drawingml/2006/table">
            <a:tbl>
              <a:tblPr>
                <a:tableStyleId>{5C22544A-7EE6-4342-B048-85BDC9FD1C3A}</a:tableStyleId>
              </a:tblPr>
              <a:tblGrid>
                <a:gridCol w="648695">
                  <a:extLst>
                    <a:ext uri="{9D8B030D-6E8A-4147-A177-3AD203B41FA5}">
                      <a16:colId xmlns:a16="http://schemas.microsoft.com/office/drawing/2014/main" xmlns="" val="1792099190"/>
                    </a:ext>
                  </a:extLst>
                </a:gridCol>
                <a:gridCol w="826769">
                  <a:extLst>
                    <a:ext uri="{9D8B030D-6E8A-4147-A177-3AD203B41FA5}">
                      <a16:colId xmlns:a16="http://schemas.microsoft.com/office/drawing/2014/main" xmlns="" val="3816290214"/>
                    </a:ext>
                  </a:extLst>
                </a:gridCol>
                <a:gridCol w="814049">
                  <a:extLst>
                    <a:ext uri="{9D8B030D-6E8A-4147-A177-3AD203B41FA5}">
                      <a16:colId xmlns:a16="http://schemas.microsoft.com/office/drawing/2014/main" xmlns="" val="667079313"/>
                    </a:ext>
                  </a:extLst>
                </a:gridCol>
                <a:gridCol w="814049">
                  <a:extLst>
                    <a:ext uri="{9D8B030D-6E8A-4147-A177-3AD203B41FA5}">
                      <a16:colId xmlns:a16="http://schemas.microsoft.com/office/drawing/2014/main" xmlns="" val="905835225"/>
                    </a:ext>
                  </a:extLst>
                </a:gridCol>
              </a:tblGrid>
              <a:tr h="355502">
                <a:tc gridSpan="4">
                  <a:txBody>
                    <a:bodyPr/>
                    <a:lstStyle/>
                    <a:p>
                      <a:pPr algn="l" fontAlgn="b"/>
                      <a:endParaRPr lang="en-US" sz="14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31458880"/>
                  </a:ext>
                </a:extLst>
              </a:tr>
              <a:tr h="298622">
                <a:tc>
                  <a:txBody>
                    <a:bodyPr/>
                    <a:lstStyle/>
                    <a:p>
                      <a:pPr algn="l" fontAlgn="b"/>
                      <a:r>
                        <a:rPr lang="en-US" sz="1400" b="1" u="none" strike="noStrike" dirty="0">
                          <a:effectLst/>
                        </a:rPr>
                        <a:t>        </a:t>
                      </a:r>
                      <a:r>
                        <a:rPr lang="en-US" sz="1400" b="1" u="sng" strike="noStrike" dirty="0">
                          <a:effectLst/>
                        </a:rPr>
                        <a:t> Year</a:t>
                      </a:r>
                      <a:endParaRPr lang="en-US" sz="1400" b="1"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   </a:t>
                      </a:r>
                      <a:r>
                        <a:rPr lang="en-US" sz="1400" b="1" u="sng" strike="noStrike" dirty="0">
                          <a:effectLst/>
                        </a:rPr>
                        <a:t>    Tons</a:t>
                      </a:r>
                      <a:endParaRPr lang="en-US" sz="1400" b="1"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47555492"/>
                  </a:ext>
                </a:extLst>
              </a:tr>
              <a:tr h="284402">
                <a:tc>
                  <a:txBody>
                    <a:bodyPr/>
                    <a:lstStyle/>
                    <a:p>
                      <a:pPr algn="r" fontAlgn="b"/>
                      <a:r>
                        <a:rPr lang="en-US" sz="1400" b="1" u="none" strike="noStrike" dirty="0">
                          <a:effectLst/>
                        </a:rPr>
                        <a:t>2005</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   304.9M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85668005"/>
                  </a:ext>
                </a:extLst>
              </a:tr>
              <a:tr h="284402">
                <a:tc>
                  <a:txBody>
                    <a:bodyPr/>
                    <a:lstStyle/>
                    <a:p>
                      <a:pPr algn="r" fontAlgn="b"/>
                      <a:r>
                        <a:rPr lang="en-US" sz="1400" b="1" u="none" strike="noStrike">
                          <a:effectLst/>
                        </a:rPr>
                        <a:t>2007</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    148.6M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73561586"/>
                  </a:ext>
                </a:extLst>
              </a:tr>
              <a:tr h="284402">
                <a:tc>
                  <a:txBody>
                    <a:bodyPr/>
                    <a:lstStyle/>
                    <a:p>
                      <a:pPr algn="r" fontAlgn="b"/>
                      <a:r>
                        <a:rPr lang="en-US" sz="1400" b="1" u="none" strike="noStrike">
                          <a:effectLst/>
                        </a:rPr>
                        <a:t>2009</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      16.4M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104200717"/>
                  </a:ext>
                </a:extLst>
              </a:tr>
              <a:tr h="284402">
                <a:tc>
                  <a:txBody>
                    <a:bodyPr/>
                    <a:lstStyle/>
                    <a:p>
                      <a:pPr algn="r" fontAlgn="b"/>
                      <a:r>
                        <a:rPr lang="en-US" sz="1400" b="1" u="none" strike="noStrike">
                          <a:effectLst/>
                        </a:rPr>
                        <a:t>2011</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      12.4M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439676443"/>
                  </a:ext>
                </a:extLst>
              </a:tr>
              <a:tr h="284402">
                <a:tc>
                  <a:txBody>
                    <a:bodyPr/>
                    <a:lstStyle/>
                    <a:p>
                      <a:pPr algn="r" fontAlgn="b"/>
                      <a:r>
                        <a:rPr lang="en-US" sz="1400" b="1" u="none" strike="noStrike">
                          <a:effectLst/>
                        </a:rPr>
                        <a:t>2013</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      11.1M</a:t>
                      </a:r>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708082577"/>
                  </a:ext>
                </a:extLst>
              </a:tr>
              <a:tr h="309167">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481873566"/>
                  </a:ext>
                </a:extLst>
              </a:tr>
              <a:tr h="71518">
                <a:tc gridSpan="4">
                  <a:txBody>
                    <a:bodyPr/>
                    <a:lstStyle/>
                    <a:p>
                      <a:pPr algn="l" fontAlgn="b"/>
                      <a:r>
                        <a:rPr lang="en-US" sz="1400" b="1" u="none" strike="noStrike" dirty="0">
                          <a:effectLst/>
                        </a:rPr>
                        <a:t>Source: RCRA Biennial Report</a:t>
                      </a:r>
                      <a:endParaRPr lang="en-US" sz="14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8030954"/>
                  </a:ext>
                </a:extLst>
              </a:tr>
            </a:tbl>
          </a:graphicData>
        </a:graphic>
      </p:graphicFrame>
      <p:sp>
        <p:nvSpPr>
          <p:cNvPr id="7" name="Slide Number Placeholder 6"/>
          <p:cNvSpPr>
            <a:spLocks noGrp="1"/>
          </p:cNvSpPr>
          <p:nvPr>
            <p:ph type="sldNum" sz="quarter" idx="12"/>
          </p:nvPr>
        </p:nvSpPr>
        <p:spPr/>
        <p:txBody>
          <a:bodyPr/>
          <a:lstStyle/>
          <a:p>
            <a:fld id="{29C36330-CCD3-45AA-BB11-D53986335625}" type="slidenum">
              <a:rPr lang="en-US" smtClean="0"/>
              <a:pPr/>
              <a:t>6</a:t>
            </a:fld>
            <a:endParaRPr lang="en-US"/>
          </a:p>
        </p:txBody>
      </p:sp>
    </p:spTree>
    <p:extLst>
      <p:ext uri="{BB962C8B-B14F-4D97-AF65-F5344CB8AC3E}">
        <p14:creationId xmlns:p14="http://schemas.microsoft.com/office/powerpoint/2010/main" val="78496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71" descr="{&quot;webmapId&quot;:&quot;20516d6c1d874f4e8c122315bcdd3dd2&quot;,&quot;itemName&quot;:&quot;OB/OD Facilities&quot;,&quot;browse&quot;:{&quot;containerType&quot;:&quot;folder&quot;,&quot;containerId&quot;:&quot;root&quot;},&quot;layerIds&quot;:[&quot;GqVex&quot;,&quot;PYemR&quot;,&quot;NMACT&quot;],&quot;legend&quot;:[],&quot;layout&quot;:&quot;fillSlide&quot;,&quot;review&quot;:{&quot;map&quot;:&quot;left: 168px; top: 246px; width: 960px; height: 540px;&quot;,&quot;legend&quot;:&quot;left: 648px; top: 266px;&quot;},&quot;mapExtent&quot;:{&quot;xmin&quot;:-20593190.987089965,&quot;ymin&quot;:724992.3741893652,&quot;xmax&quot;:-1808026.9157300433,&quot;ymax&quot;:11291647.164329322,&quot;spatialReference&quot;:{&quot;wkid&quot;:102100}}}"/>
          <p:cNvPicPr preferRelativeResize="0"/>
          <p:nvPr/>
        </p:nvPicPr>
        <p:blipFill rotWithShape="1">
          <a:blip r:embed="rId3">
            <a:alphaModFix/>
          </a:blip>
          <a:srcRect l="2913" t="-14170" r="23883" b="7639"/>
          <a:stretch/>
        </p:blipFill>
        <p:spPr>
          <a:xfrm>
            <a:off x="1" y="-762000"/>
            <a:ext cx="9113108" cy="7620000"/>
          </a:xfrm>
          <a:prstGeom prst="rect">
            <a:avLst/>
          </a:prstGeom>
          <a:noFill/>
          <a:ln>
            <a:solidFill>
              <a:srgbClr val="33CC33"/>
            </a:solidFill>
          </a:ln>
        </p:spPr>
      </p:pic>
      <p:sp>
        <p:nvSpPr>
          <p:cNvPr id="3" name="TextBox 2"/>
          <p:cNvSpPr txBox="1"/>
          <p:nvPr/>
        </p:nvSpPr>
        <p:spPr>
          <a:xfrm>
            <a:off x="3352800" y="990600"/>
            <a:ext cx="5410200" cy="1323439"/>
          </a:xfrm>
          <a:prstGeom prst="rect">
            <a:avLst/>
          </a:prstGeom>
          <a:solidFill>
            <a:srgbClr val="336600"/>
          </a:solidFill>
        </p:spPr>
        <p:txBody>
          <a:bodyPr wrap="square" rtlCol="0">
            <a:spAutoFit/>
          </a:bodyPr>
          <a:lstStyle/>
          <a:p>
            <a:pPr algn="ctr"/>
            <a:r>
              <a:rPr lang="en-US" sz="4000" b="1" dirty="0">
                <a:solidFill>
                  <a:schemeClr val="bg1"/>
                </a:solidFill>
              </a:rPr>
              <a:t>All Open Burning/Open Detonation Facilities</a:t>
            </a:r>
          </a:p>
        </p:txBody>
      </p:sp>
      <p:sp>
        <p:nvSpPr>
          <p:cNvPr id="2" name="Slide Number Placeholder 1"/>
          <p:cNvSpPr>
            <a:spLocks noGrp="1"/>
          </p:cNvSpPr>
          <p:nvPr>
            <p:ph type="sldNum" sz="quarter" idx="12"/>
          </p:nvPr>
        </p:nvSpPr>
        <p:spPr/>
        <p:txBody>
          <a:bodyPr/>
          <a:lstStyle/>
          <a:p>
            <a:fld id="{29C36330-CCD3-45AA-BB11-D53986335625}" type="slidenum">
              <a:rPr lang="en-US" smtClean="0"/>
              <a:pPr/>
              <a:t>7</a:t>
            </a:fld>
            <a:endParaRPr lang="en-US"/>
          </a:p>
        </p:txBody>
      </p:sp>
    </p:spTree>
    <p:extLst>
      <p:ext uri="{BB962C8B-B14F-4D97-AF65-F5344CB8AC3E}">
        <p14:creationId xmlns:p14="http://schemas.microsoft.com/office/powerpoint/2010/main" val="429257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pPr algn="l"/>
            <a:r>
              <a:rPr lang="en-US" sz="4000" dirty="0">
                <a:solidFill>
                  <a:schemeClr val="bg1"/>
                </a:solidFill>
              </a:rPr>
              <a:t>RCRA and Superfund Facilities</a:t>
            </a:r>
          </a:p>
        </p:txBody>
      </p:sp>
      <p:pic>
        <p:nvPicPr>
          <p:cNvPr id="5" name="Shape 200"/>
          <p:cNvPicPr preferRelativeResize="0">
            <a:picLocks noGrp="1"/>
          </p:cNvPicPr>
          <p:nvPr>
            <p:ph idx="1"/>
          </p:nvPr>
        </p:nvPicPr>
        <p:blipFill rotWithShape="1">
          <a:blip r:embed="rId3">
            <a:alphaModFix/>
          </a:blip>
          <a:srcRect/>
          <a:stretch/>
        </p:blipFill>
        <p:spPr>
          <a:xfrm>
            <a:off x="0" y="990600"/>
            <a:ext cx="9144000" cy="5863732"/>
          </a:xfrm>
          <a:prstGeom prst="rect">
            <a:avLst/>
          </a:prstGeom>
          <a:noFill/>
          <a:ln>
            <a:noFill/>
          </a:ln>
        </p:spPr>
      </p:pic>
      <p:sp>
        <p:nvSpPr>
          <p:cNvPr id="3" name="Slide Number Placeholder 2"/>
          <p:cNvSpPr>
            <a:spLocks noGrp="1"/>
          </p:cNvSpPr>
          <p:nvPr>
            <p:ph type="sldNum" sz="quarter" idx="12"/>
          </p:nvPr>
        </p:nvSpPr>
        <p:spPr/>
        <p:txBody>
          <a:bodyPr/>
          <a:lstStyle/>
          <a:p>
            <a:fld id="{29C36330-CCD3-45AA-BB11-D53986335625}" type="slidenum">
              <a:rPr lang="en-US" smtClean="0"/>
              <a:pPr/>
              <a:t>8</a:t>
            </a:fld>
            <a:endParaRPr lang="en-US"/>
          </a:p>
        </p:txBody>
      </p:sp>
    </p:spTree>
    <p:extLst>
      <p:ext uri="{BB962C8B-B14F-4D97-AF65-F5344CB8AC3E}">
        <p14:creationId xmlns:p14="http://schemas.microsoft.com/office/powerpoint/2010/main" val="380070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895662"/>
            <a:ext cx="8839200" cy="6041660"/>
          </a:xfrm>
          <a:prstGeom prst="rect">
            <a:avLst/>
          </a:prstGeom>
        </p:spPr>
      </p:pic>
      <p:pic>
        <p:nvPicPr>
          <p:cNvPr id="4" name="Picture 3"/>
          <p:cNvPicPr>
            <a:picLocks noChangeAspect="1"/>
          </p:cNvPicPr>
          <p:nvPr/>
        </p:nvPicPr>
        <p:blipFill>
          <a:blip r:embed="rId3"/>
          <a:stretch>
            <a:fillRect/>
          </a:stretch>
        </p:blipFill>
        <p:spPr>
          <a:xfrm>
            <a:off x="4572000" y="77962"/>
            <a:ext cx="4631725" cy="4262861"/>
          </a:xfrm>
          <a:prstGeom prst="rect">
            <a:avLst/>
          </a:prstGeom>
        </p:spPr>
      </p:pic>
      <p:sp>
        <p:nvSpPr>
          <p:cNvPr id="5" name="TextBox 4"/>
          <p:cNvSpPr txBox="1"/>
          <p:nvPr/>
        </p:nvSpPr>
        <p:spPr>
          <a:xfrm>
            <a:off x="78259" y="0"/>
            <a:ext cx="3731741" cy="830997"/>
          </a:xfrm>
          <a:prstGeom prst="rect">
            <a:avLst/>
          </a:prstGeom>
          <a:noFill/>
        </p:spPr>
        <p:txBody>
          <a:bodyPr wrap="square" rtlCol="0">
            <a:spAutoFit/>
          </a:bodyPr>
          <a:lstStyle/>
          <a:p>
            <a:pPr algn="ctr"/>
            <a:r>
              <a:rPr lang="en-US" sz="2400" dirty="0">
                <a:solidFill>
                  <a:schemeClr val="bg1"/>
                </a:solidFill>
              </a:rPr>
              <a:t>Operating Status of OB/OD    Facilities</a:t>
            </a:r>
          </a:p>
        </p:txBody>
      </p:sp>
      <p:sp>
        <p:nvSpPr>
          <p:cNvPr id="2" name="Slide Number Placeholder 1"/>
          <p:cNvSpPr>
            <a:spLocks noGrp="1"/>
          </p:cNvSpPr>
          <p:nvPr>
            <p:ph type="sldNum" sz="quarter" idx="12"/>
          </p:nvPr>
        </p:nvSpPr>
        <p:spPr/>
        <p:txBody>
          <a:bodyPr/>
          <a:lstStyle/>
          <a:p>
            <a:fld id="{29C36330-CCD3-45AA-BB11-D53986335625}" type="slidenum">
              <a:rPr lang="en-US" smtClean="0"/>
              <a:pPr/>
              <a:t>9</a:t>
            </a:fld>
            <a:endParaRPr lang="en-US"/>
          </a:p>
        </p:txBody>
      </p:sp>
    </p:spTree>
    <p:extLst>
      <p:ext uri="{BB962C8B-B14F-4D97-AF65-F5344CB8AC3E}">
        <p14:creationId xmlns:p14="http://schemas.microsoft.com/office/powerpoint/2010/main" val="804604536"/>
      </p:ext>
    </p:extLst>
  </p:cSld>
  <p:clrMapOvr>
    <a:masterClrMapping/>
  </p:clrMapOvr>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BEEB9BF-4BB8-4099-B618-DBBFD6E7F4B8}">
  <ds:schemaRefs>
    <ds:schemaRef ds:uri="ESRI.ArcGIS.Mapping.OfficeIntegration.PowerPointInfo"/>
  </ds:schemaRefs>
</ds:datastoreItem>
</file>

<file path=customXml/itemProps10.xml><?xml version="1.0" encoding="utf-8"?>
<ds:datastoreItem xmlns:ds="http://schemas.openxmlformats.org/officeDocument/2006/customXml" ds:itemID="{FD638E91-1B89-4DB0-A505-11646B58F631}">
  <ds:schemaRefs>
    <ds:schemaRef ds:uri="ESRI.ArcGIS.Mapping.OfficeIntegration.PowerPointInfo"/>
  </ds:schemaRefs>
</ds:datastoreItem>
</file>

<file path=customXml/itemProps11.xml><?xml version="1.0" encoding="utf-8"?>
<ds:datastoreItem xmlns:ds="http://schemas.openxmlformats.org/officeDocument/2006/customXml" ds:itemID="{2508AA71-D9F7-4051-B501-D534B92608FA}">
  <ds:schemaRefs>
    <ds:schemaRef ds:uri="ESRI.ArcGIS.Mapping.OfficeIntegration.PowerPointInfo"/>
  </ds:schemaRefs>
</ds:datastoreItem>
</file>

<file path=customXml/itemProps12.xml><?xml version="1.0" encoding="utf-8"?>
<ds:datastoreItem xmlns:ds="http://schemas.openxmlformats.org/officeDocument/2006/customXml" ds:itemID="{A5209074-FDA6-4D17-AFB2-F8D6C83F9E5F}">
  <ds:schemaRefs>
    <ds:schemaRef ds:uri="ESRI.ArcGIS.Mapping.OfficeIntegration.PowerPointInfo"/>
  </ds:schemaRefs>
</ds:datastoreItem>
</file>

<file path=customXml/itemProps13.xml><?xml version="1.0" encoding="utf-8"?>
<ds:datastoreItem xmlns:ds="http://schemas.openxmlformats.org/officeDocument/2006/customXml" ds:itemID="{F5D174F4-9620-49D5-BD04-765E964F797C}">
  <ds:schemaRefs>
    <ds:schemaRef ds:uri="ESRI.ArcGIS.Mapping.OfficeIntegration.PowerPointInfo"/>
  </ds:schemaRefs>
</ds:datastoreItem>
</file>

<file path=customXml/itemProps14.xml><?xml version="1.0" encoding="utf-8"?>
<ds:datastoreItem xmlns:ds="http://schemas.openxmlformats.org/officeDocument/2006/customXml" ds:itemID="{90E7289C-9E28-4A3A-AE65-D5FE3BC24797}">
  <ds:schemaRefs>
    <ds:schemaRef ds:uri="ESRI.ArcGIS.Mapping.OfficeIntegration.PowerPointInfo"/>
  </ds:schemaRefs>
</ds:datastoreItem>
</file>

<file path=customXml/itemProps15.xml><?xml version="1.0" encoding="utf-8"?>
<ds:datastoreItem xmlns:ds="http://schemas.openxmlformats.org/officeDocument/2006/customXml" ds:itemID="{8EEC4520-47EA-4F3A-B322-D0F747F64117}">
  <ds:schemaRefs>
    <ds:schemaRef ds:uri="ESRI.ArcGIS.Mapping.OfficeIntegration.PowerPointInfo"/>
  </ds:schemaRefs>
</ds:datastoreItem>
</file>

<file path=customXml/itemProps16.xml><?xml version="1.0" encoding="utf-8"?>
<ds:datastoreItem xmlns:ds="http://schemas.openxmlformats.org/officeDocument/2006/customXml" ds:itemID="{220DF4B3-22BC-4C61-AB9D-9F5A611D2B0D}">
  <ds:schemaRefs>
    <ds:schemaRef ds:uri="ESRI.ArcGIS.Mapping.OfficeIntegration.PowerPointInfo"/>
  </ds:schemaRefs>
</ds:datastoreItem>
</file>

<file path=customXml/itemProps17.xml><?xml version="1.0" encoding="utf-8"?>
<ds:datastoreItem xmlns:ds="http://schemas.openxmlformats.org/officeDocument/2006/customXml" ds:itemID="{2F2BCF02-1D2C-4CA2-8CB9-0D2EAAF1FCE7}">
  <ds:schemaRefs>
    <ds:schemaRef ds:uri="ESRI.ArcGIS.Mapping.OfficeIntegration.PowerPointInfo"/>
  </ds:schemaRefs>
</ds:datastoreItem>
</file>

<file path=customXml/itemProps18.xml><?xml version="1.0" encoding="utf-8"?>
<ds:datastoreItem xmlns:ds="http://schemas.openxmlformats.org/officeDocument/2006/customXml" ds:itemID="{0152F595-773A-41AF-9A69-8F3B2B3145D4}">
  <ds:schemaRefs>
    <ds:schemaRef ds:uri="ESRI.ArcGIS.Mapping.OfficeIntegration.PowerPointInfo"/>
  </ds:schemaRefs>
</ds:datastoreItem>
</file>

<file path=customXml/itemProps19.xml><?xml version="1.0" encoding="utf-8"?>
<ds:datastoreItem xmlns:ds="http://schemas.openxmlformats.org/officeDocument/2006/customXml" ds:itemID="{37134CA8-E971-49D7-8C34-68867CD5DC3E}">
  <ds:schemaRefs>
    <ds:schemaRef ds:uri="ESRI.ArcGIS.Mapping.OfficeIntegration.PowerPointInfo"/>
  </ds:schemaRefs>
</ds:datastoreItem>
</file>

<file path=customXml/itemProps2.xml><?xml version="1.0" encoding="utf-8"?>
<ds:datastoreItem xmlns:ds="http://schemas.openxmlformats.org/officeDocument/2006/customXml" ds:itemID="{DB6DF15F-F9B2-422F-812A-F2C9807F6ED0}">
  <ds:schemaRefs>
    <ds:schemaRef ds:uri="ESRI.ArcGIS.Mapping.OfficeIntegration.PowerPointInfo"/>
  </ds:schemaRefs>
</ds:datastoreItem>
</file>

<file path=customXml/itemProps20.xml><?xml version="1.0" encoding="utf-8"?>
<ds:datastoreItem xmlns:ds="http://schemas.openxmlformats.org/officeDocument/2006/customXml" ds:itemID="{6403BBBB-29C9-4016-8CA4-19C87A8B9393}">
  <ds:schemaRefs>
    <ds:schemaRef ds:uri="ESRI.ArcGIS.Mapping.OfficeIntegration.PowerPointInfo"/>
  </ds:schemaRefs>
</ds:datastoreItem>
</file>

<file path=customXml/itemProps21.xml><?xml version="1.0" encoding="utf-8"?>
<ds:datastoreItem xmlns:ds="http://schemas.openxmlformats.org/officeDocument/2006/customXml" ds:itemID="{D2F14843-4313-4165-A7DC-1CC7A8A3AD9E}">
  <ds:schemaRefs>
    <ds:schemaRef ds:uri="ESRI.ArcGIS.Mapping.OfficeIntegration.PowerPointInfo"/>
  </ds:schemaRefs>
</ds:datastoreItem>
</file>

<file path=customXml/itemProps22.xml><?xml version="1.0" encoding="utf-8"?>
<ds:datastoreItem xmlns:ds="http://schemas.openxmlformats.org/officeDocument/2006/customXml" ds:itemID="{60FE08BE-C812-4BD1-8BB7-96D099BBEADB}">
  <ds:schemaRefs>
    <ds:schemaRef ds:uri="ESRI.ArcGIS.Mapping.OfficeIntegration.PowerPointInfo"/>
  </ds:schemaRefs>
</ds:datastoreItem>
</file>

<file path=customXml/itemProps23.xml><?xml version="1.0" encoding="utf-8"?>
<ds:datastoreItem xmlns:ds="http://schemas.openxmlformats.org/officeDocument/2006/customXml" ds:itemID="{4F691D4A-ABD9-4A62-8303-14390B721BD5}">
  <ds:schemaRefs>
    <ds:schemaRef ds:uri="ESRI.ArcGIS.Mapping.OfficeIntegration.PowerPointInfo"/>
  </ds:schemaRefs>
</ds:datastoreItem>
</file>

<file path=customXml/itemProps24.xml><?xml version="1.0" encoding="utf-8"?>
<ds:datastoreItem xmlns:ds="http://schemas.openxmlformats.org/officeDocument/2006/customXml" ds:itemID="{4626A833-4391-4664-B4D4-76C8D251D04A}">
  <ds:schemaRefs>
    <ds:schemaRef ds:uri="ESRI.ArcGIS.Mapping.OfficeIntegration.PowerPointInfo"/>
  </ds:schemaRefs>
</ds:datastoreItem>
</file>

<file path=customXml/itemProps25.xml><?xml version="1.0" encoding="utf-8"?>
<ds:datastoreItem xmlns:ds="http://schemas.openxmlformats.org/officeDocument/2006/customXml" ds:itemID="{F224BFA1-93D0-472F-9DC8-12479ABC95EC}">
  <ds:schemaRefs>
    <ds:schemaRef ds:uri="ESRI.ArcGIS.Mapping.OfficeIntegration.PowerPointInfo"/>
  </ds:schemaRefs>
</ds:datastoreItem>
</file>

<file path=customXml/itemProps26.xml><?xml version="1.0" encoding="utf-8"?>
<ds:datastoreItem xmlns:ds="http://schemas.openxmlformats.org/officeDocument/2006/customXml" ds:itemID="{CDE1616E-278E-44D2-99E9-40B842778316}">
  <ds:schemaRefs>
    <ds:schemaRef ds:uri="ESRI.ArcGIS.Mapping.OfficeIntegration.PowerPointInfo"/>
  </ds:schemaRefs>
</ds:datastoreItem>
</file>

<file path=customXml/itemProps27.xml><?xml version="1.0" encoding="utf-8"?>
<ds:datastoreItem xmlns:ds="http://schemas.openxmlformats.org/officeDocument/2006/customXml" ds:itemID="{6A45567B-62D7-4F94-8FA5-D7DD03909233}">
  <ds:schemaRefs>
    <ds:schemaRef ds:uri="ESRI.ArcGIS.Mapping.OfficeIntegration.PowerPointInfo"/>
  </ds:schemaRefs>
</ds:datastoreItem>
</file>

<file path=customXml/itemProps28.xml><?xml version="1.0" encoding="utf-8"?>
<ds:datastoreItem xmlns:ds="http://schemas.openxmlformats.org/officeDocument/2006/customXml" ds:itemID="{6514E60E-D485-46EF-AC1B-7E97C895A256}">
  <ds:schemaRefs>
    <ds:schemaRef ds:uri="ESRI.ArcGIS.Mapping.OfficeIntegration.PowerPointInfo"/>
  </ds:schemaRefs>
</ds:datastoreItem>
</file>

<file path=customXml/itemProps29.xml><?xml version="1.0" encoding="utf-8"?>
<ds:datastoreItem xmlns:ds="http://schemas.openxmlformats.org/officeDocument/2006/customXml" ds:itemID="{F011ACE5-59C6-44F1-9897-275A6AC73AFE}">
  <ds:schemaRefs>
    <ds:schemaRef ds:uri="ESRI.ArcGIS.Mapping.OfficeIntegration.PowerPointInfo"/>
  </ds:schemaRefs>
</ds:datastoreItem>
</file>

<file path=customXml/itemProps3.xml><?xml version="1.0" encoding="utf-8"?>
<ds:datastoreItem xmlns:ds="http://schemas.openxmlformats.org/officeDocument/2006/customXml" ds:itemID="{38A6BC70-6703-4BE8-91E7-197D9D2C9A84}">
  <ds:schemaRefs>
    <ds:schemaRef ds:uri="ESRI.ArcGIS.Mapping.OfficeIntegration.PowerPointInfo"/>
  </ds:schemaRefs>
</ds:datastoreItem>
</file>

<file path=customXml/itemProps30.xml><?xml version="1.0" encoding="utf-8"?>
<ds:datastoreItem xmlns:ds="http://schemas.openxmlformats.org/officeDocument/2006/customXml" ds:itemID="{A9FC2927-4087-4B11-933D-15C7223B2475}">
  <ds:schemaRefs>
    <ds:schemaRef ds:uri="ESRI.ArcGIS.Mapping.OfficeIntegration.PowerPointInfo"/>
  </ds:schemaRefs>
</ds:datastoreItem>
</file>

<file path=customXml/itemProps31.xml><?xml version="1.0" encoding="utf-8"?>
<ds:datastoreItem xmlns:ds="http://schemas.openxmlformats.org/officeDocument/2006/customXml" ds:itemID="{6B6234FA-E307-4328-AAC6-0F860A5978C2}">
  <ds:schemaRefs>
    <ds:schemaRef ds:uri="ESRI.ArcGIS.Mapping.OfficeIntegration.PowerPointInfo"/>
  </ds:schemaRefs>
</ds:datastoreItem>
</file>

<file path=customXml/itemProps32.xml><?xml version="1.0" encoding="utf-8"?>
<ds:datastoreItem xmlns:ds="http://schemas.openxmlformats.org/officeDocument/2006/customXml" ds:itemID="{E66A31D1-20E1-4562-9CCC-978CE8593193}">
  <ds:schemaRefs>
    <ds:schemaRef ds:uri="ESRI.ArcGIS.Mapping.OfficeIntegration.PowerPointInfo"/>
  </ds:schemaRefs>
</ds:datastoreItem>
</file>

<file path=customXml/itemProps33.xml><?xml version="1.0" encoding="utf-8"?>
<ds:datastoreItem xmlns:ds="http://schemas.openxmlformats.org/officeDocument/2006/customXml" ds:itemID="{4D0C6E1E-B97A-4ED0-9C6D-2E3B307C2F4E}">
  <ds:schemaRefs>
    <ds:schemaRef ds:uri="ESRI.ArcGIS.Mapping.OfficeIntegration.PowerPointInfo"/>
  </ds:schemaRefs>
</ds:datastoreItem>
</file>

<file path=customXml/itemProps34.xml><?xml version="1.0" encoding="utf-8"?>
<ds:datastoreItem xmlns:ds="http://schemas.openxmlformats.org/officeDocument/2006/customXml" ds:itemID="{D87C4E7C-D576-44C1-91A0-CA93B0935D87}">
  <ds:schemaRefs>
    <ds:schemaRef ds:uri="ESRI.ArcGIS.Mapping.OfficeIntegration.PowerPointInfo"/>
  </ds:schemaRefs>
</ds:datastoreItem>
</file>

<file path=customXml/itemProps35.xml><?xml version="1.0" encoding="utf-8"?>
<ds:datastoreItem xmlns:ds="http://schemas.openxmlformats.org/officeDocument/2006/customXml" ds:itemID="{5DDCC1BC-3400-46E6-B119-2565B980EC2E}">
  <ds:schemaRefs>
    <ds:schemaRef ds:uri="ESRI.ArcGIS.Mapping.OfficeIntegration.PowerPointInfo"/>
  </ds:schemaRefs>
</ds:datastoreItem>
</file>

<file path=customXml/itemProps36.xml><?xml version="1.0" encoding="utf-8"?>
<ds:datastoreItem xmlns:ds="http://schemas.openxmlformats.org/officeDocument/2006/customXml" ds:itemID="{11EDD7D7-EBF7-4FD8-A4EE-E42080FF9823}">
  <ds:schemaRefs>
    <ds:schemaRef ds:uri="ESRI.ArcGIS.Mapping.OfficeIntegration.PowerPointInfo"/>
  </ds:schemaRefs>
</ds:datastoreItem>
</file>

<file path=customXml/itemProps37.xml><?xml version="1.0" encoding="utf-8"?>
<ds:datastoreItem xmlns:ds="http://schemas.openxmlformats.org/officeDocument/2006/customXml" ds:itemID="{9D8852D5-F7DF-412B-8E6A-E84139FFD2E8}">
  <ds:schemaRefs>
    <ds:schemaRef ds:uri="ESRI.ArcGIS.Mapping.OfficeIntegration.PowerPointInfo"/>
  </ds:schemaRefs>
</ds:datastoreItem>
</file>

<file path=customXml/itemProps38.xml><?xml version="1.0" encoding="utf-8"?>
<ds:datastoreItem xmlns:ds="http://schemas.openxmlformats.org/officeDocument/2006/customXml" ds:itemID="{161FD35A-18C2-45BE-BB10-129B2FADB4C7}">
  <ds:schemaRefs>
    <ds:schemaRef ds:uri="ESRI.ArcGIS.Mapping.OfficeIntegration.PowerPointInfo"/>
  </ds:schemaRefs>
</ds:datastoreItem>
</file>

<file path=customXml/itemProps4.xml><?xml version="1.0" encoding="utf-8"?>
<ds:datastoreItem xmlns:ds="http://schemas.openxmlformats.org/officeDocument/2006/customXml" ds:itemID="{32BF5A08-797F-49C7-A275-1794377C8D23}">
  <ds:schemaRefs>
    <ds:schemaRef ds:uri="ESRI.ArcGIS.Mapping.OfficeIntegration.PowerPointInfo"/>
  </ds:schemaRefs>
</ds:datastoreItem>
</file>

<file path=customXml/itemProps5.xml><?xml version="1.0" encoding="utf-8"?>
<ds:datastoreItem xmlns:ds="http://schemas.openxmlformats.org/officeDocument/2006/customXml" ds:itemID="{6DE10CE5-6319-4506-9760-4A7D07810FCA}">
  <ds:schemaRefs>
    <ds:schemaRef ds:uri="ESRI.ArcGIS.Mapping.OfficeIntegration.PowerPointInfo"/>
  </ds:schemaRefs>
</ds:datastoreItem>
</file>

<file path=customXml/itemProps6.xml><?xml version="1.0" encoding="utf-8"?>
<ds:datastoreItem xmlns:ds="http://schemas.openxmlformats.org/officeDocument/2006/customXml" ds:itemID="{6430201E-6EAB-4AF7-959C-2C5C5C111D14}">
  <ds:schemaRefs>
    <ds:schemaRef ds:uri="ESRI.ArcGIS.Mapping.OfficeIntegration.PowerPointInfo"/>
  </ds:schemaRefs>
</ds:datastoreItem>
</file>

<file path=customXml/itemProps7.xml><?xml version="1.0" encoding="utf-8"?>
<ds:datastoreItem xmlns:ds="http://schemas.openxmlformats.org/officeDocument/2006/customXml" ds:itemID="{BFB4226F-942A-44F2-93D8-B3733C2E990D}">
  <ds:schemaRefs>
    <ds:schemaRef ds:uri="ESRI.ArcGIS.Mapping.OfficeIntegration.PowerPointInfo"/>
  </ds:schemaRefs>
</ds:datastoreItem>
</file>

<file path=customXml/itemProps8.xml><?xml version="1.0" encoding="utf-8"?>
<ds:datastoreItem xmlns:ds="http://schemas.openxmlformats.org/officeDocument/2006/customXml" ds:itemID="{4DDD285D-7673-447D-882F-C3DD8F801FF5}">
  <ds:schemaRefs>
    <ds:schemaRef ds:uri="ESRI.ArcGIS.Mapping.OfficeIntegration.PowerPointInfo"/>
  </ds:schemaRefs>
</ds:datastoreItem>
</file>

<file path=customXml/itemProps9.xml><?xml version="1.0" encoding="utf-8"?>
<ds:datastoreItem xmlns:ds="http://schemas.openxmlformats.org/officeDocument/2006/customXml" ds:itemID="{899F50D4-9DB0-4356-8144-2E1B2755996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2958</TotalTime>
  <Words>2365</Words>
  <Application>Microsoft Office PowerPoint</Application>
  <PresentationFormat>On-screen Show (4:3)</PresentationFormat>
  <Paragraphs>526</Paragraphs>
  <Slides>40</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Times New Roman</vt:lpstr>
      <vt:lpstr>Trebuchet MS</vt:lpstr>
      <vt:lpstr>Wingdings</vt:lpstr>
      <vt:lpstr>Wingdings 3</vt:lpstr>
      <vt:lpstr>Office Theme</vt:lpstr>
      <vt:lpstr>Photo Editor Photo</vt:lpstr>
      <vt:lpstr>National Academies of Sciences, Engineering, and Medicine  “Alternatives for the Demilitarization of Conventional Munitions”  </vt:lpstr>
      <vt:lpstr>Outline</vt:lpstr>
      <vt:lpstr>Background of Open Burning and Open Detonation (OB/OD) under RCRA</vt:lpstr>
      <vt:lpstr>OB/OD RCRA Universe</vt:lpstr>
      <vt:lpstr>OB/OD Facilities, by Ownership</vt:lpstr>
      <vt:lpstr>OB/OD Universe (cont)</vt:lpstr>
      <vt:lpstr>PowerPoint Presentation</vt:lpstr>
      <vt:lpstr>RCRA and Superfund Facilities</vt:lpstr>
      <vt:lpstr>PowerPoint Presentation</vt:lpstr>
      <vt:lpstr>PowerPoint Presentation</vt:lpstr>
      <vt:lpstr>What is a Resource Conservation and Recovery Act (RCRA) Permit?</vt:lpstr>
      <vt:lpstr>What is a RCRA Permit?</vt:lpstr>
      <vt:lpstr>Who Needs a RCRA Permit?</vt:lpstr>
      <vt:lpstr>RCRA Permitting Process  Flow Diagram</vt:lpstr>
      <vt:lpstr>RCRA Permit Conditions</vt:lpstr>
      <vt:lpstr>RCRA Permit Conditions</vt:lpstr>
      <vt:lpstr>Types of OB/OD RCRA Permit Conditions</vt:lpstr>
      <vt:lpstr>Types of OB/OD RCRA Permit Conditions</vt:lpstr>
      <vt:lpstr>Types of OB/OD RCRA Permit Conditions</vt:lpstr>
      <vt:lpstr>Types of OB/OD RCRA Permit Conditions</vt:lpstr>
      <vt:lpstr>Types of OB/OD RCRA Permit Conditions</vt:lpstr>
      <vt:lpstr>Types of OB/OD RCRA Permit Conditions</vt:lpstr>
      <vt:lpstr>Types of OB/OD RCRA Permit Conditions</vt:lpstr>
      <vt:lpstr>EPA Projects Examining OB/OD</vt:lpstr>
      <vt:lpstr>EPA Projects - Contamination</vt:lpstr>
      <vt:lpstr>Contamination Observed at OB/OD Sites</vt:lpstr>
      <vt:lpstr>Contamination Observed at OB/OD Sites</vt:lpstr>
      <vt:lpstr>EPA Projects – Corrective Action, Clean Closure, Costs</vt:lpstr>
      <vt:lpstr>Cleanup Costs for Sites Associated with OB/OD Facilities</vt:lpstr>
      <vt:lpstr>EPA Projects - Alternatives</vt:lpstr>
      <vt:lpstr>Alternative Technologies Project</vt:lpstr>
      <vt:lpstr>Alternative Technologies Project</vt:lpstr>
      <vt:lpstr>Examples of Alternative Technologies</vt:lpstr>
      <vt:lpstr>Examples of Alternative Technologies</vt:lpstr>
      <vt:lpstr>Examples of Alternative Technologies</vt:lpstr>
      <vt:lpstr>Alternative Technologies Permitted* and/or Deployed</vt:lpstr>
      <vt:lpstr>DDESB Approved Technologies </vt:lpstr>
      <vt:lpstr>Conclusions:</vt:lpstr>
      <vt:lpstr>Explosive Disposal Alternatives Team</vt:lpstr>
      <vt:lpstr>Contact Information:</vt:lpstr>
    </vt:vector>
  </TitlesOfParts>
  <Company>US-EPA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Sparger, Deanna</cp:lastModifiedBy>
  <cp:revision>225</cp:revision>
  <cp:lastPrinted>2017-08-22T12:59:56Z</cp:lastPrinted>
  <dcterms:created xsi:type="dcterms:W3CDTF">2011-11-16T19:34:44Z</dcterms:created>
  <dcterms:modified xsi:type="dcterms:W3CDTF">2017-08-22T14:05:10Z</dcterms:modified>
</cp:coreProperties>
</file>