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30" r:id="rId5"/>
    <p:sldMasterId id="2147483727" r:id="rId6"/>
    <p:sldMasterId id="2147483725" r:id="rId7"/>
  </p:sldMasterIdLst>
  <p:notesMasterIdLst>
    <p:notesMasterId r:id="rId36"/>
  </p:notesMasterIdLst>
  <p:handoutMasterIdLst>
    <p:handoutMasterId r:id="rId37"/>
  </p:handoutMasterIdLst>
  <p:sldIdLst>
    <p:sldId id="454" r:id="rId8"/>
    <p:sldId id="455" r:id="rId9"/>
    <p:sldId id="459" r:id="rId10"/>
    <p:sldId id="460" r:id="rId11"/>
    <p:sldId id="457" r:id="rId12"/>
    <p:sldId id="480" r:id="rId13"/>
    <p:sldId id="461" r:id="rId14"/>
    <p:sldId id="458" r:id="rId15"/>
    <p:sldId id="418" r:id="rId16"/>
    <p:sldId id="462" r:id="rId17"/>
    <p:sldId id="463" r:id="rId18"/>
    <p:sldId id="464" r:id="rId19"/>
    <p:sldId id="465" r:id="rId20"/>
    <p:sldId id="466" r:id="rId21"/>
    <p:sldId id="467" r:id="rId22"/>
    <p:sldId id="478" r:id="rId23"/>
    <p:sldId id="479" r:id="rId24"/>
    <p:sldId id="468" r:id="rId25"/>
    <p:sldId id="473" r:id="rId26"/>
    <p:sldId id="469" r:id="rId27"/>
    <p:sldId id="470" r:id="rId28"/>
    <p:sldId id="471" r:id="rId29"/>
    <p:sldId id="474" r:id="rId30"/>
    <p:sldId id="475" r:id="rId31"/>
    <p:sldId id="481" r:id="rId32"/>
    <p:sldId id="482" r:id="rId33"/>
    <p:sldId id="476" r:id="rId34"/>
    <p:sldId id="47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FF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3052" autoAdjust="0"/>
  </p:normalViewPr>
  <p:slideViewPr>
    <p:cSldViewPr snapToGrid="0">
      <p:cViewPr varScale="1">
        <p:scale>
          <a:sx n="64" d="100"/>
          <a:sy n="64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25" cy="464981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8" y="0"/>
            <a:ext cx="3038425" cy="464981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E644F8A2-78AC-C34C-B240-F4F32DEAE2C0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8425" cy="464981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8" y="8829822"/>
            <a:ext cx="3038425" cy="464981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91B4947B-A81A-4544-8AAC-834C242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32" tIns="46366" rIns="92732" bIns="46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732" tIns="46366" rIns="92732" bIns="46366" rtlCol="0"/>
          <a:lstStyle>
            <a:lvl1pPr algn="r">
              <a:defRPr sz="1200"/>
            </a:lvl1pPr>
          </a:lstStyle>
          <a:p>
            <a:fld id="{47802B59-CA50-4283-8B53-B06FA28FE7F4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2" tIns="46366" rIns="92732" bIns="463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32" tIns="46366" rIns="92732" bIns="463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2732" tIns="46366" rIns="92732" bIns="46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2732" tIns="46366" rIns="92732" bIns="46366" rtlCol="0" anchor="b"/>
          <a:lstStyle>
            <a:lvl1pPr algn="r">
              <a:defRPr sz="1200"/>
            </a:lvl1pPr>
          </a:lstStyle>
          <a:p>
            <a:fld id="{6C574044-705B-4BA9-9528-EF24541C2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9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6595" indent="-96595">
              <a:lnSpc>
                <a:spcPts val="1256"/>
              </a:lnSpc>
              <a:spcBef>
                <a:spcPct val="0"/>
              </a:spcBef>
            </a:pPr>
            <a:endParaRPr lang="en-US" b="1" dirty="0"/>
          </a:p>
        </p:txBody>
      </p:sp>
      <p:sp>
        <p:nvSpPr>
          <p:cNvPr id="4997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6595" indent="-96595">
              <a:lnSpc>
                <a:spcPts val="1256"/>
              </a:lnSpc>
              <a:spcBef>
                <a:spcPct val="0"/>
              </a:spcBef>
            </a:pPr>
            <a:endParaRPr lang="en-US" b="1" dirty="0"/>
          </a:p>
        </p:txBody>
      </p:sp>
      <p:sp>
        <p:nvSpPr>
          <p:cNvPr id="4997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2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92829" y="2942894"/>
            <a:ext cx="5915779" cy="278192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804">
              <a:spcAft>
                <a:spcPts val="495"/>
              </a:spcAft>
            </a:pPr>
            <a:endParaRPr lang="en-US" sz="10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197B5-B297-452C-A663-9F9F101CC3B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5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6595" indent="-96595">
              <a:lnSpc>
                <a:spcPts val="1256"/>
              </a:lnSpc>
              <a:spcBef>
                <a:spcPct val="0"/>
              </a:spcBef>
            </a:pPr>
            <a:endParaRPr lang="en-US" b="1" dirty="0"/>
          </a:p>
        </p:txBody>
      </p:sp>
      <p:sp>
        <p:nvSpPr>
          <p:cNvPr id="4997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1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84" y="23717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US ARMY Black and Gol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717686"/>
            <a:ext cx="801518" cy="1000410"/>
          </a:xfrm>
          <a:prstGeom prst="rect">
            <a:avLst/>
          </a:prstGeom>
        </p:spPr>
      </p:pic>
      <p:pic>
        <p:nvPicPr>
          <p:cNvPr id="7" name="Picture 6" descr="AMC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6600" y="732607"/>
            <a:ext cx="713442" cy="83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-17930" y="-3890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0" y="6629400"/>
            <a:ext cx="1721687" cy="18415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pic>
        <p:nvPicPr>
          <p:cNvPr id="4" name="Picture 3" descr="CMA_Logo_WhiteBorde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43128"/>
            <a:ext cx="838200" cy="8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-17930" y="-29528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9624" y="6620256"/>
            <a:ext cx="1752600" cy="2286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grpSp>
        <p:nvGrpSpPr>
          <p:cNvPr id="2" name="Group 12"/>
          <p:cNvGrpSpPr/>
          <p:nvPr userDrawn="1"/>
        </p:nvGrpSpPr>
        <p:grpSpPr>
          <a:xfrm>
            <a:off x="241300" y="100444"/>
            <a:ext cx="7720684" cy="750049"/>
            <a:chOff x="241300" y="63500"/>
            <a:chExt cx="7720684" cy="750049"/>
          </a:xfrm>
        </p:grpSpPr>
        <p:pic>
          <p:nvPicPr>
            <p:cNvPr id="14" name="Picture 13" descr="US Army RA Star 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41300" y="63500"/>
              <a:ext cx="600931" cy="750049"/>
            </a:xfrm>
            <a:prstGeom prst="rect">
              <a:avLst/>
            </a:prstGeom>
          </p:spPr>
        </p:pic>
        <p:pic>
          <p:nvPicPr>
            <p:cNvPr id="15" name="Picture 14" descr="AMC_Logo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7391400" y="87074"/>
              <a:ext cx="570584" cy="671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 descr="CMA_Logo_WhiteBorder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4951"/>
            <a:ext cx="697544" cy="713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-17930" y="-29528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9624" y="6620256"/>
            <a:ext cx="1255776" cy="2286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grpSp>
        <p:nvGrpSpPr>
          <p:cNvPr id="14" name="Group 12"/>
          <p:cNvGrpSpPr/>
          <p:nvPr userDrawn="1"/>
        </p:nvGrpSpPr>
        <p:grpSpPr>
          <a:xfrm>
            <a:off x="241300" y="100444"/>
            <a:ext cx="7720684" cy="750049"/>
            <a:chOff x="241300" y="63500"/>
            <a:chExt cx="7720684" cy="750049"/>
          </a:xfrm>
        </p:grpSpPr>
        <p:pic>
          <p:nvPicPr>
            <p:cNvPr id="15" name="Picture 14" descr="US Army RA Star 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241300" y="63500"/>
              <a:ext cx="600931" cy="750049"/>
            </a:xfrm>
            <a:prstGeom prst="rect">
              <a:avLst/>
            </a:prstGeom>
          </p:spPr>
        </p:pic>
        <p:pic>
          <p:nvPicPr>
            <p:cNvPr id="18" name="Picture 17" descr="AMC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391400" y="87074"/>
              <a:ext cx="570584" cy="671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 descr="CMA_Logo_WhiteBord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4951"/>
            <a:ext cx="697544" cy="7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7334" y="6611779"/>
            <a:ext cx="1132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pic>
        <p:nvPicPr>
          <p:cNvPr id="20" name="Picture 19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Footer Placeholder 16"/>
          <p:cNvSpPr txBox="1">
            <a:spLocks/>
          </p:cNvSpPr>
          <p:nvPr userDrawn="1"/>
        </p:nvSpPr>
        <p:spPr>
          <a:xfrm>
            <a:off x="-17930" y="-29528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grpSp>
        <p:nvGrpSpPr>
          <p:cNvPr id="12" name="Group 12"/>
          <p:cNvGrpSpPr/>
          <p:nvPr userDrawn="1"/>
        </p:nvGrpSpPr>
        <p:grpSpPr>
          <a:xfrm>
            <a:off x="241300" y="100444"/>
            <a:ext cx="7720684" cy="750049"/>
            <a:chOff x="241300" y="63500"/>
            <a:chExt cx="7720684" cy="750049"/>
          </a:xfrm>
        </p:grpSpPr>
        <p:pic>
          <p:nvPicPr>
            <p:cNvPr id="13" name="Picture 12" descr="US Army RA Star 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1300" y="63500"/>
              <a:ext cx="600931" cy="750049"/>
            </a:xfrm>
            <a:prstGeom prst="rect">
              <a:avLst/>
            </a:prstGeom>
          </p:spPr>
        </p:pic>
        <p:pic>
          <p:nvPicPr>
            <p:cNvPr id="14" name="Picture 13" descr="AMC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391400" y="87074"/>
              <a:ext cx="570584" cy="671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Picture 14" descr="CMA_Logo_WhiteBorde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4951"/>
            <a:ext cx="697544" cy="713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-1" y="0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6200" y="6611779"/>
            <a:ext cx="1132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8"/>
          <p:cNvSpPr>
            <a:spLocks noGrp="1"/>
          </p:cNvSpPr>
          <p:nvPr>
            <p:ph type="subTitle" idx="1"/>
          </p:nvPr>
        </p:nvSpPr>
        <p:spPr>
          <a:xfrm>
            <a:off x="17930" y="2133600"/>
            <a:ext cx="9126070" cy="2438400"/>
          </a:xfrm>
        </p:spPr>
        <p:txBody>
          <a:bodyPr>
            <a:noAutofit/>
          </a:bodyPr>
          <a:lstStyle/>
          <a:p>
            <a:r>
              <a:rPr lang="en-US" sz="3200" b="1" dirty="0"/>
              <a:t>Recovered Chemical Materiel Directorate</a:t>
            </a:r>
          </a:p>
          <a:p>
            <a:r>
              <a:rPr lang="en-US" sz="3200" b="1" dirty="0"/>
              <a:t> </a:t>
            </a:r>
          </a:p>
          <a:p>
            <a:r>
              <a:rPr lang="en-US" sz="3200" b="1" dirty="0"/>
              <a:t>Explosive Destruction System Overview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August 23, 2017</a:t>
            </a:r>
          </a:p>
        </p:txBody>
      </p:sp>
      <p:sp>
        <p:nvSpPr>
          <p:cNvPr id="9" name="Subtitle 4"/>
          <p:cNvSpPr>
            <a:spLocks noGrp="1"/>
          </p:cNvSpPr>
          <p:nvPr/>
        </p:nvSpPr>
        <p:spPr>
          <a:xfrm>
            <a:off x="228600" y="4876800"/>
            <a:ext cx="3657600" cy="111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911A1B"/>
              </a:buClr>
              <a:buSzPct val="120000"/>
              <a:buFont typeface="Lucida Grande"/>
              <a:buNone/>
              <a:defRPr sz="2000" b="0" i="0" kern="1200" baseline="0">
                <a:solidFill>
                  <a:srgbClr val="595959"/>
                </a:solidFill>
                <a:latin typeface="ITC Franklin Gothic Std Book"/>
                <a:ea typeface="+mn-ea"/>
                <a:cs typeface="ITC Franklin Gothic Std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ITC Franklin Gothic Std Book"/>
                <a:ea typeface="+mn-ea"/>
                <a:cs typeface="ITC Franklin Gothic Std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ITC Franklin Gothic Std Book"/>
                <a:ea typeface="+mn-ea"/>
                <a:cs typeface="ITC Franklin Gothic Std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ITC Franklin Gothic Std Book"/>
                <a:ea typeface="+mn-ea"/>
                <a:cs typeface="ITC Franklin Gothic Std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80000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ITC Franklin Gothic Std Book"/>
                <a:ea typeface="+mn-ea"/>
                <a:cs typeface="ITC Franklin Gothic Std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To: National Research Council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Laurence G. Gottschalk </a:t>
            </a:r>
          </a:p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RCMD</a:t>
            </a:r>
          </a:p>
        </p:txBody>
      </p:sp>
    </p:spTree>
    <p:extLst>
      <p:ext uri="{BB962C8B-B14F-4D97-AF65-F5344CB8AC3E}">
        <p14:creationId xmlns:p14="http://schemas.microsoft.com/office/powerpoint/2010/main" val="225672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52400"/>
            <a:ext cx="32399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P2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Retrofit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 (P2R)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600075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Retrofitted P2U3 System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Designed to reduce process time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Completed May 2014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Substantial modifications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Containment Vessel, 9 lbs. NEW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Rebuilt reagent </a:t>
            </a:r>
            <a:r>
              <a:rPr lang="en-US" sz="2200" b="1" kern="0" dirty="0">
                <a:solidFill>
                  <a:sysClr val="windowText" lastClr="000000"/>
                </a:solidFill>
                <a:latin typeface=" Arial"/>
              </a:rPr>
              <a:t>s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upply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wing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Added steam heating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for reagents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Added larger volume reagents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IBCs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baseline="0" dirty="0">
                <a:solidFill>
                  <a:sysClr val="windowText" lastClr="000000"/>
                </a:solidFill>
                <a:latin typeface=" Arial"/>
              </a:rPr>
              <a:t>Added</a:t>
            </a:r>
            <a:r>
              <a:rPr lang="en-US" sz="2200" b="1" kern="0" dirty="0">
                <a:solidFill>
                  <a:sysClr val="windowText" lastClr="000000"/>
                </a:solidFill>
                <a:latin typeface=" Arial"/>
              </a:rPr>
              <a:t> ability to drain 100C fluids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Allows for a 1 day mustard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process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447800"/>
            <a:ext cx="3174055" cy="239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5" t="10524" r="3961" b="8291"/>
          <a:stretch/>
        </p:blipFill>
        <p:spPr bwMode="auto">
          <a:xfrm>
            <a:off x="5867400" y="4114800"/>
            <a:ext cx="317405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076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 Arial"/>
              </a:rPr>
              <a:t>* NEW- net explosive weight</a:t>
            </a:r>
          </a:p>
          <a:p>
            <a:r>
              <a:rPr lang="en-US" sz="900" dirty="0">
                <a:latin typeface=" Arial"/>
              </a:rPr>
              <a:t>* IBC- Intermediate Bulk Containers, typically 330 gallons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15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5362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16102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 Arial"/>
              </a:rPr>
              <a:t>P2R Improvements - Containment Vessel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884" y="1066800"/>
            <a:ext cx="2657916" cy="230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223" y="2977857"/>
            <a:ext cx="2655577" cy="231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90600"/>
            <a:ext cx="6248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Built per ASME Code Case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Increased explosive rating to 9 lbs.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Tested with 11.25 lbs. NEW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Used High Speed Digital Image Comparison to better characterize vessel response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Added nut runners for faster clamp closure</a:t>
            </a:r>
          </a:p>
        </p:txBody>
      </p:sp>
      <p:pic>
        <p:nvPicPr>
          <p:cNvPr id="7" name="Picture 2" descr="DSC_002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4114800"/>
            <a:ext cx="3610637" cy="203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915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155110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8600"/>
            <a:ext cx="670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P2R Improvements - Vessel Heating and Cooling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726" y="762000"/>
            <a:ext cx="8821674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Steam injection heats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reagent and water rinses faster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Hot effluent transferred to intermediate tank to cool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Cold water cools and rinses vessel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Steam generator and chiller located in Boiler Chiller Container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(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BCC)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Rotating union allows vessel to rotate while heating the reagent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Steam flow regulated to control vessel temperature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Heating and cooling times reduced from hours to tens of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998" y="4492969"/>
            <a:ext cx="2880602" cy="191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701" y="4492969"/>
            <a:ext cx="2431466" cy="191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30274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28600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Other P2R Improvements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54" y="914400"/>
            <a:ext cx="8991600" cy="218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Larger pumps for faster fluid transfer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IBC</a:t>
            </a:r>
            <a:r>
              <a:rPr lang="en-US" sz="2400" b="1" kern="0" dirty="0">
                <a:solidFill>
                  <a:sysClr val="windowText" lastClr="000000"/>
                </a:solidFill>
                <a:latin typeface=" Arial"/>
              </a:rPr>
              <a:t>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for waste and reagent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Human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Machine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Interface to display data on the trailer and in the Command Post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697" y="2819400"/>
            <a:ext cx="468351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94411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39524"/>
            <a:ext cx="6781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EDS P2R at PCAPP 18 Mar 2015 –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 11 Feb 2016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" y="1295400"/>
            <a:ext cx="7633759" cy="429399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90575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/>
          <a:stretch/>
        </p:blipFill>
        <p:spPr>
          <a:xfrm>
            <a:off x="533400" y="1219200"/>
            <a:ext cx="8096930" cy="4513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39524"/>
            <a:ext cx="6781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EDS P2R at PCAPP 18 Mar 2015 –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 11 Feb 2016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82155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52400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P2A Development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273" y="990600"/>
            <a:ext cx="552281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Designed and built specifically for use at PCAPP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Built on ISO frames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Transportable but not mobile- semi-fixed site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Easier access (no stairs)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More working area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Greater access for maintenance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Still easily transportable on standard trucks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Has all P2R improvements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Uses same BCC and support skids as the P2R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14" y="1295400"/>
            <a:ext cx="3484847" cy="231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14" y="4114800"/>
            <a:ext cx="3484847" cy="214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179483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44450"/>
            <a:ext cx="6013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Regulatory Status for PCAPP EDS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19200"/>
            <a:ext cx="8839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en-US" sz="24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P2A deployment to PCAPP EDS contingent upon RCRA Class 1 permit modification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ClrTx/>
            </a:pPr>
            <a:endParaRPr lang="en-US" sz="2400" b="1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Draft permit modification currently being prepared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ClrTx/>
            </a:pPr>
            <a:endParaRPr lang="en-US" sz="2400" b="1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Target date to submit modification to PCD Environmental for submission to Colorado Department of Public Health and Environment (CDPHE) 2QFY18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ClrTx/>
            </a:pPr>
            <a:endParaRPr lang="en-US" sz="2400" b="1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Class 1 modification and supporting facility construction certification could take a minimum of 30 days for CDPHE to approve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63951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52400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P2A Layout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27" y="1295400"/>
            <a:ext cx="801711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5447" y="1524000"/>
            <a:ext cx="3236848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outerShdw blurRad="101600" dist="88900" dir="2700000" algn="tl" rotWithShape="0">
              <a:prstClr val="black">
                <a:alpha val="35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Reagent Waste Frame (RWF)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7227" y="2438400"/>
            <a:ext cx="3236784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outerShdw blurRad="101600" dist="88900" dir="2700000" algn="tl" rotWithShape="0">
              <a:prstClr val="black">
                <a:alpha val="35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Control Frame (PCF)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427" y="4495800"/>
            <a:ext cx="3134256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outerShdw blurRad="101600" dist="88900" dir="2700000" algn="tl" rotWithShape="0">
              <a:prstClr val="black">
                <a:alpha val="35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 Support Frame (VSF)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4827" y="1361120"/>
            <a:ext cx="3262432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outerShdw blurRad="101600" dist="88900" dir="2700000" algn="tl" rotWithShape="0">
              <a:prstClr val="black">
                <a:alpha val="35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Boiler Chiller Container (BCC)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49029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7243078" cy="43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P2A Qualification Testing at APG-S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14400"/>
            <a:ext cx="9031224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Testing conducted August-September 2016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Goals included: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Demonstrate system could be transported, set up, and operated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Demonstrate maturity of Standing Operating Procedures, Operator Training Program, other documentation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Demonstrate system could reliably operate and destroy HD to treatment goal of &lt;50ppm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All goals were met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88668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82446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04800" y="161925"/>
            <a:ext cx="85344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Overview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350" y="1447800"/>
            <a:ext cx="8295299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Explosive Destruction System (EDS): Description and History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Evolution of EDS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P2 Retrofit (P2R) Improvements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P2A Improvements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P2A Qualification Testing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 Arial"/>
              </a:rPr>
              <a:t>Permitting</a:t>
            </a:r>
          </a:p>
          <a:p>
            <a:pPr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prstClr val="black"/>
              </a:solidFill>
              <a:latin typeface=" Arial"/>
            </a:endParaRPr>
          </a:p>
          <a:p>
            <a:pPr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prstClr val="black"/>
              </a:solidFill>
              <a:latin typeface=" Arial"/>
            </a:endParaRPr>
          </a:p>
          <a:p>
            <a:pPr marL="171450" indent="-171450" defTabSz="4572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latin typeface=" 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7585"/>
            <a:ext cx="717042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P2A Improvements – Containment Vessel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612" y="886567"/>
            <a:ext cx="5474987" cy="5259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Three-piece clamp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Single-drive screw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Pneumatic wrenches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Closes in minutes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Less labor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intensive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Improved hinge design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Door opened and closed easily by one person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Latch holds door in desired location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655883"/>
            <a:ext cx="3223225" cy="214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085" y="1219200"/>
            <a:ext cx="1528741" cy="22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219200"/>
            <a:ext cx="1528741" cy="22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430105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769620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P2A Improvements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Liquid Sample Collection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29308" y="1052403"/>
            <a:ext cx="5962649" cy="5037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Sample bottle with septum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Easier to attach and remove bottle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Visual indication that sample has been collected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Much easier for lab to transfer sample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Demonstrated safety and reliability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2" descr="\\snlca\collaborative\Eds\P2R\photos\J-Field 729-731\DSC0534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038850" y="1078702"/>
            <a:ext cx="3028950" cy="227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49" y="3927816"/>
            <a:ext cx="3028950" cy="201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195341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0" y="152400"/>
            <a:ext cx="4761899" cy="564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Additional P2A Improvements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71431"/>
            <a:ext cx="5791200" cy="553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Larger supply tanks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125 gallons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 Arial"/>
              </a:rPr>
              <a:t>Needed to optimize processing of 6 ea. 155’s with 72 lbs. of mustard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Improved reagent tank heater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Oil-free helium leak detector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Simpler connections to waste IBCs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Improved venting of IBCs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295400"/>
            <a:ext cx="3281363" cy="218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637599"/>
            <a:ext cx="3281363" cy="218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115653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6543"/>
            <a:ext cx="7947659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EDS P2A Qualification Test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-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Simulated 155mm Projectiles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395989" cy="329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29" y="1005088"/>
            <a:ext cx="4376672" cy="328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3" b="10300"/>
          <a:stretch/>
        </p:blipFill>
        <p:spPr>
          <a:xfrm>
            <a:off x="2514600" y="4367394"/>
            <a:ext cx="3928056" cy="182880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02931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117" y="152400"/>
            <a:ext cx="8342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EDS P2A Qualification Test -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Mustard (HD) Testing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4749820" cy="3560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4111" y="1654399"/>
            <a:ext cx="4700790" cy="352559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55332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7585"/>
            <a:ext cx="717042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Regulatory Compliance – RCRA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2399" y="1089177"/>
            <a:ext cx="8839201" cy="5288312"/>
            <a:chOff x="338906" y="1616013"/>
            <a:chExt cx="8448363" cy="5145555"/>
          </a:xfrm>
        </p:grpSpPr>
        <p:sp>
          <p:nvSpPr>
            <p:cNvPr id="73" name="Isosceles Triangle 72"/>
            <p:cNvSpPr/>
            <p:nvPr/>
          </p:nvSpPr>
          <p:spPr>
            <a:xfrm rot="10800000">
              <a:off x="4337555" y="4443074"/>
              <a:ext cx="530352" cy="137160"/>
            </a:xfrm>
            <a:prstGeom prst="triangl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4297912" y="5505168"/>
              <a:ext cx="530352" cy="137160"/>
            </a:xfrm>
            <a:prstGeom prst="triangl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4297911" y="3463669"/>
              <a:ext cx="530352" cy="137160"/>
            </a:xfrm>
            <a:prstGeom prst="triangl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5323" y="6541598"/>
              <a:ext cx="5181600" cy="21997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i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Source:  RCRA Orientation Manual, EPA, 2006</a:t>
              </a:r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4297873" y="2403280"/>
              <a:ext cx="530429" cy="137160"/>
            </a:xfrm>
            <a:prstGeom prst="triangl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" name="Group 15"/>
            <p:cNvGrpSpPr/>
            <p:nvPr/>
          </p:nvGrpSpPr>
          <p:grpSpPr>
            <a:xfrm>
              <a:off x="1108686" y="1897282"/>
              <a:ext cx="6908804" cy="497373"/>
              <a:chOff x="1112335" y="2031556"/>
              <a:chExt cx="6908804" cy="497373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5852158" y="2031556"/>
                <a:ext cx="2168981" cy="497373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provides record of meeting </a:t>
                </a:r>
                <a:b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 permitting authority (§124.31 (c))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3171653" y="2283725"/>
                <a:ext cx="421248" cy="18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8080">
                    <a:lumMod val="60000"/>
                    <a:lumOff val="40000"/>
                  </a:srgbClr>
                </a:solidFill>
                <a:prstDash val="solid"/>
                <a:tailEnd type="stealth" w="lg" len="lg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5300562" y="2283725"/>
                <a:ext cx="551596" cy="18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8080">
                    <a:lumMod val="60000"/>
                    <a:lumOff val="40000"/>
                  </a:srgbClr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110" name="Rectangle 109"/>
              <p:cNvSpPr/>
              <p:nvPr/>
            </p:nvSpPr>
            <p:spPr>
              <a:xfrm>
                <a:off x="3592901" y="2031556"/>
                <a:ext cx="1947672" cy="493776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FFFFF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holds public meetings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(§124.31 (b))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12335" y="2031556"/>
                <a:ext cx="2168981" cy="497373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provides public notice of pre-application meeting at least 30 days prior to the meeting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" name="Freeform 15"/>
            <p:cNvSpPr/>
            <p:nvPr/>
          </p:nvSpPr>
          <p:spPr>
            <a:xfrm>
              <a:off x="2193178" y="1720978"/>
              <a:ext cx="1335022" cy="176305"/>
            </a:xfrm>
            <a:custGeom>
              <a:avLst/>
              <a:gdLst>
                <a:gd name="connsiteX0" fmla="*/ 1183342 w 1183342"/>
                <a:gd name="connsiteY0" fmla="*/ 0 h 322730"/>
                <a:gd name="connsiteX1" fmla="*/ 0 w 1183342"/>
                <a:gd name="connsiteY1" fmla="*/ 0 h 322730"/>
                <a:gd name="connsiteX2" fmla="*/ 0 w 1183342"/>
                <a:gd name="connsiteY2" fmla="*/ 322730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2" h="322730">
                  <a:moveTo>
                    <a:pt x="1183342" y="0"/>
                  </a:moveTo>
                  <a:lnTo>
                    <a:pt x="0" y="0"/>
                  </a:lnTo>
                  <a:lnTo>
                    <a:pt x="0" y="322730"/>
                  </a:lnTo>
                </a:path>
              </a:pathLst>
            </a:custGeom>
            <a:noFill/>
            <a:ln w="25400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tailEnd type="stealth" w="lg" len="lg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05687" y="1616013"/>
              <a:ext cx="4114800" cy="182880"/>
            </a:xfrm>
            <a:prstGeom prst="rect">
              <a:avLst/>
            </a:prstGeom>
            <a:solidFill>
              <a:srgbClr val="AAE2CA"/>
            </a:soli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Facility prepares RCRA permit application (§270.10, §270.13)</a:t>
              </a:r>
            </a:p>
          </p:txBody>
        </p:sp>
        <p:sp>
          <p:nvSpPr>
            <p:cNvPr id="66" name="Freeform 17"/>
            <p:cNvSpPr/>
            <p:nvPr/>
          </p:nvSpPr>
          <p:spPr>
            <a:xfrm>
              <a:off x="1312741" y="2652591"/>
              <a:ext cx="1760872" cy="151923"/>
            </a:xfrm>
            <a:custGeom>
              <a:avLst/>
              <a:gdLst>
                <a:gd name="connsiteX0" fmla="*/ 1183342 w 1183342"/>
                <a:gd name="connsiteY0" fmla="*/ 0 h 322730"/>
                <a:gd name="connsiteX1" fmla="*/ 0 w 1183342"/>
                <a:gd name="connsiteY1" fmla="*/ 0 h 322730"/>
                <a:gd name="connsiteX2" fmla="*/ 0 w 1183342"/>
                <a:gd name="connsiteY2" fmla="*/ 322730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2" h="322730">
                  <a:moveTo>
                    <a:pt x="1183342" y="0"/>
                  </a:moveTo>
                  <a:lnTo>
                    <a:pt x="0" y="0"/>
                  </a:lnTo>
                  <a:lnTo>
                    <a:pt x="0" y="322730"/>
                  </a:lnTo>
                </a:path>
              </a:pathLst>
            </a:custGeom>
            <a:noFill/>
            <a:ln w="25400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tailEnd type="stealth" w="lg" len="lg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 19"/>
            <p:cNvGrpSpPr/>
            <p:nvPr/>
          </p:nvGrpSpPr>
          <p:grpSpPr>
            <a:xfrm>
              <a:off x="338906" y="2808231"/>
              <a:ext cx="8448363" cy="643372"/>
              <a:chOff x="338906" y="2942505"/>
              <a:chExt cx="8448363" cy="64337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38906" y="2942506"/>
                <a:ext cx="1947672" cy="643371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Permitting authority establishes mailing list of interested parties (§124.10(c))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39597" y="2942505"/>
                <a:ext cx="1947672" cy="64337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notifies mailing list that repository is established (§124.33(e))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2" name="Group 162"/>
              <p:cNvGrpSpPr/>
              <p:nvPr/>
            </p:nvGrpSpPr>
            <p:grpSpPr>
              <a:xfrm>
                <a:off x="2286578" y="3264191"/>
                <a:ext cx="4553019" cy="1802"/>
                <a:chOff x="2286578" y="3356399"/>
                <a:chExt cx="4553019" cy="1802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 flipV="1">
                  <a:off x="4453805" y="3356399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flipV="1">
                  <a:off x="2286578" y="3356401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6621032" y="3356399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</p:grpSp>
          <p:sp>
            <p:nvSpPr>
              <p:cNvPr id="99" name="Rectangle 98"/>
              <p:cNvSpPr/>
              <p:nvPr/>
            </p:nvSpPr>
            <p:spPr>
              <a:xfrm>
                <a:off x="2451963" y="2942506"/>
                <a:ext cx="2029462" cy="643371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Permitting authority provides public notice of application submittal and tells people where the application is available for review (§124.32)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46810" y="2942505"/>
                <a:ext cx="2027401" cy="64337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establishes and maintains information repository (if directed by permitting authority) (§124.33(b))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505687" y="2561150"/>
              <a:ext cx="4114800" cy="182880"/>
            </a:xfrm>
            <a:prstGeom prst="rect">
              <a:avLst/>
            </a:prstGeom>
            <a:solidFill>
              <a:srgbClr val="AAE2CA"/>
            </a:soli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Permitting authority receives and reviews permit applications (§124.3)</a:t>
              </a:r>
            </a:p>
          </p:txBody>
        </p:sp>
        <p:sp>
          <p:nvSpPr>
            <p:cNvPr id="69" name="Freeform 20"/>
            <p:cNvSpPr/>
            <p:nvPr/>
          </p:nvSpPr>
          <p:spPr>
            <a:xfrm>
              <a:off x="1312741" y="4729147"/>
              <a:ext cx="1307514" cy="155029"/>
            </a:xfrm>
            <a:custGeom>
              <a:avLst/>
              <a:gdLst>
                <a:gd name="connsiteX0" fmla="*/ 1183342 w 1183342"/>
                <a:gd name="connsiteY0" fmla="*/ 0 h 322730"/>
                <a:gd name="connsiteX1" fmla="*/ 0 w 1183342"/>
                <a:gd name="connsiteY1" fmla="*/ 0 h 322730"/>
                <a:gd name="connsiteX2" fmla="*/ 0 w 1183342"/>
                <a:gd name="connsiteY2" fmla="*/ 322730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2" h="322730">
                  <a:moveTo>
                    <a:pt x="1183342" y="0"/>
                  </a:moveTo>
                  <a:lnTo>
                    <a:pt x="0" y="0"/>
                  </a:lnTo>
                  <a:lnTo>
                    <a:pt x="0" y="322730"/>
                  </a:lnTo>
                </a:path>
              </a:pathLst>
            </a:custGeom>
            <a:noFill/>
            <a:ln w="25400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tailEnd type="stealth" w="lg" len="lg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22"/>
            <p:cNvGrpSpPr/>
            <p:nvPr/>
          </p:nvGrpSpPr>
          <p:grpSpPr>
            <a:xfrm>
              <a:off x="2451962" y="3878848"/>
              <a:ext cx="4226054" cy="550432"/>
              <a:chOff x="2452952" y="4013122"/>
              <a:chExt cx="4226054" cy="550432"/>
            </a:xfrm>
          </p:grpSpPr>
          <p:cxnSp>
            <p:nvCxnSpPr>
              <p:cNvPr id="95" name="Straight Arrow Connector 94"/>
              <p:cNvCxnSpPr>
                <a:endCxn id="97" idx="1"/>
              </p:cNvCxnSpPr>
              <p:nvPr/>
            </p:nvCxnSpPr>
            <p:spPr>
              <a:xfrm>
                <a:off x="4316791" y="4285518"/>
                <a:ext cx="334816" cy="282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8080">
                    <a:lumMod val="60000"/>
                    <a:lumOff val="40000"/>
                  </a:srgbClr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96" name="Rectangle 95"/>
              <p:cNvSpPr/>
              <p:nvPr/>
            </p:nvSpPr>
            <p:spPr>
              <a:xfrm>
                <a:off x="2452952" y="4013122"/>
                <a:ext cx="2027402" cy="55043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Fact sheet or statement of basis sent to members of the mailing list (§124.7, §124.8)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51604" y="4013122"/>
                <a:ext cx="2027402" cy="55043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establishes and maintains information repository (if directed by permitting authority (§124.33(b))</a:t>
                </a:r>
              </a:p>
            </p:txBody>
          </p:sp>
        </p:grpSp>
        <p:grpSp>
          <p:nvGrpSpPr>
            <p:cNvPr id="71" name="Group 23"/>
            <p:cNvGrpSpPr/>
            <p:nvPr/>
          </p:nvGrpSpPr>
          <p:grpSpPr>
            <a:xfrm>
              <a:off x="338906" y="4873926"/>
              <a:ext cx="8448363" cy="624562"/>
              <a:chOff x="338906" y="5161880"/>
              <a:chExt cx="8448363" cy="62456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6839597" y="5161880"/>
                <a:ext cx="1947672" cy="62456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establishes and maintains information repository (if directed by permitting authority) (§124.33(b))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673360" y="5161880"/>
                <a:ext cx="1947672" cy="624562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Public notice of public hearing 30 days before hearing (§124.10(b)(2))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1" name="Group 151"/>
              <p:cNvGrpSpPr/>
              <p:nvPr/>
            </p:nvGrpSpPr>
            <p:grpSpPr>
              <a:xfrm>
                <a:off x="2286578" y="5473259"/>
                <a:ext cx="4553019" cy="1802"/>
                <a:chOff x="2286578" y="3451216"/>
                <a:chExt cx="4553019" cy="1802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V="1">
                  <a:off x="2286578" y="3451216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4453805" y="3451218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94" name="Straight Arrow Connector 93"/>
                <p:cNvCxnSpPr/>
                <p:nvPr/>
              </p:nvCxnSpPr>
              <p:spPr>
                <a:xfrm flipV="1">
                  <a:off x="6621032" y="3451218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2505143" y="5161880"/>
                <a:ext cx="1949652" cy="62456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FFFFF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Public hearing (if requested in writing during public comment period (§124.11)) (§124.12)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38906" y="5161881"/>
                <a:ext cx="1947672" cy="624561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Public notice of draft permit (§124.10(a)), allowing for  public comment (§124.10(b))</a:t>
                </a:r>
              </a:p>
            </p:txBody>
          </p:sp>
        </p:grpSp>
        <p:grpSp>
          <p:nvGrpSpPr>
            <p:cNvPr id="72" name="Group 24"/>
            <p:cNvGrpSpPr/>
            <p:nvPr/>
          </p:nvGrpSpPr>
          <p:grpSpPr>
            <a:xfrm>
              <a:off x="338906" y="5911854"/>
              <a:ext cx="8448363" cy="598346"/>
              <a:chOff x="338906" y="5268537"/>
              <a:chExt cx="8448363" cy="59834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38906" y="5268537"/>
                <a:ext cx="1947672" cy="598346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Permitting authority issues written response to comments on draft permit (§124.17)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05143" y="5268537"/>
                <a:ext cx="1949652" cy="598346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2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Permitting authority issues a notice of decision to all commenters (§124.15)</a:t>
                </a:r>
                <a:endParaRPr lang="en-US" sz="1247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839597" y="5268537"/>
                <a:ext cx="1947672" cy="598346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Permitting authority notifies the public prior to a trial (or test) burn at a combustion facility (§270.62(b)(6))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673360" y="5268537"/>
                <a:ext cx="1947672" cy="598346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 cap="flat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3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Facility establishes and maintains information repository (if directed by permitting authority (§270.30(m))</a:t>
                </a:r>
              </a:p>
            </p:txBody>
          </p:sp>
          <p:grpSp>
            <p:nvGrpSpPr>
              <p:cNvPr id="83" name="Group 143"/>
              <p:cNvGrpSpPr/>
              <p:nvPr/>
            </p:nvGrpSpPr>
            <p:grpSpPr>
              <a:xfrm>
                <a:off x="2286578" y="5566808"/>
                <a:ext cx="4553019" cy="1802"/>
                <a:chOff x="2286578" y="3544765"/>
                <a:chExt cx="4553019" cy="1802"/>
              </a:xfrm>
            </p:grpSpPr>
            <p:cxnSp>
              <p:nvCxnSpPr>
                <p:cNvPr id="84" name="Straight Arrow Connector 83"/>
                <p:cNvCxnSpPr/>
                <p:nvPr/>
              </p:nvCxnSpPr>
              <p:spPr>
                <a:xfrm flipV="1">
                  <a:off x="2286578" y="3544765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4453805" y="3544767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6621032" y="3544767"/>
                  <a:ext cx="218565" cy="1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tailEnd type="stealth" w="lg" len="lg"/>
                </a:ln>
                <a:effectLst/>
              </p:spPr>
            </p:cxnSp>
          </p:grpSp>
        </p:grpSp>
        <p:sp>
          <p:nvSpPr>
            <p:cNvPr id="74" name="Rectangle 73"/>
            <p:cNvSpPr/>
            <p:nvPr/>
          </p:nvSpPr>
          <p:spPr>
            <a:xfrm>
              <a:off x="2505687" y="4620409"/>
              <a:ext cx="4114800" cy="182880"/>
            </a:xfrm>
            <a:prstGeom prst="rect">
              <a:avLst/>
            </a:prstGeom>
            <a:solidFill>
              <a:srgbClr val="AAE2CA"/>
            </a:soli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Public comment period (§124.10)</a:t>
              </a:r>
            </a:p>
          </p:txBody>
        </p:sp>
        <p:sp>
          <p:nvSpPr>
            <p:cNvPr id="75" name="Freeform 26"/>
            <p:cNvSpPr/>
            <p:nvPr/>
          </p:nvSpPr>
          <p:spPr>
            <a:xfrm>
              <a:off x="1312741" y="5759606"/>
              <a:ext cx="1307514" cy="152244"/>
            </a:xfrm>
            <a:custGeom>
              <a:avLst/>
              <a:gdLst>
                <a:gd name="connsiteX0" fmla="*/ 1183342 w 1183342"/>
                <a:gd name="connsiteY0" fmla="*/ 0 h 322730"/>
                <a:gd name="connsiteX1" fmla="*/ 0 w 1183342"/>
                <a:gd name="connsiteY1" fmla="*/ 0 h 322730"/>
                <a:gd name="connsiteX2" fmla="*/ 0 w 1183342"/>
                <a:gd name="connsiteY2" fmla="*/ 322730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2" h="322730">
                  <a:moveTo>
                    <a:pt x="1183342" y="0"/>
                  </a:moveTo>
                  <a:lnTo>
                    <a:pt x="0" y="0"/>
                  </a:lnTo>
                  <a:lnTo>
                    <a:pt x="0" y="322730"/>
                  </a:lnTo>
                </a:path>
              </a:pathLst>
            </a:custGeom>
            <a:noFill/>
            <a:ln w="25400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tailEnd type="stealth" w="lg" len="lg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05687" y="5668166"/>
              <a:ext cx="4114800" cy="182880"/>
            </a:xfrm>
            <a:prstGeom prst="rect">
              <a:avLst/>
            </a:prstGeom>
            <a:solidFill>
              <a:srgbClr val="AAE2CA"/>
            </a:soli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Final permit decision (§124.15)</a:t>
              </a:r>
            </a:p>
          </p:txBody>
        </p:sp>
        <p:sp>
          <p:nvSpPr>
            <p:cNvPr id="77" name="Freeform 28"/>
            <p:cNvSpPr/>
            <p:nvPr/>
          </p:nvSpPr>
          <p:spPr>
            <a:xfrm>
              <a:off x="2059321" y="3753846"/>
              <a:ext cx="420211" cy="439777"/>
            </a:xfrm>
            <a:custGeom>
              <a:avLst/>
              <a:gdLst>
                <a:gd name="connsiteX0" fmla="*/ 445674 w 445674"/>
                <a:gd name="connsiteY0" fmla="*/ 0 h 414938"/>
                <a:gd name="connsiteX1" fmla="*/ 0 w 445674"/>
                <a:gd name="connsiteY1" fmla="*/ 0 h 414938"/>
                <a:gd name="connsiteX2" fmla="*/ 0 w 445674"/>
                <a:gd name="connsiteY2" fmla="*/ 414938 h 414938"/>
                <a:gd name="connsiteX3" fmla="*/ 445674 w 445674"/>
                <a:gd name="connsiteY3" fmla="*/ 414938 h 41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674" h="414938">
                  <a:moveTo>
                    <a:pt x="445674" y="0"/>
                  </a:moveTo>
                  <a:lnTo>
                    <a:pt x="0" y="0"/>
                  </a:lnTo>
                  <a:lnTo>
                    <a:pt x="0" y="414938"/>
                  </a:lnTo>
                  <a:lnTo>
                    <a:pt x="445674" y="414938"/>
                  </a:lnTo>
                </a:path>
              </a:pathLst>
            </a:custGeom>
            <a:noFill/>
            <a:ln w="25400" cap="flat" cmpd="sng" algn="ctr">
              <a:solidFill>
                <a:srgbClr val="808080">
                  <a:lumMod val="60000"/>
                  <a:lumOff val="40000"/>
                </a:srgbClr>
              </a:solidFill>
              <a:prstDash val="solid"/>
              <a:tailEnd type="stealth" w="lg" len="lg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05687" y="3625781"/>
              <a:ext cx="4114800" cy="182880"/>
            </a:xfrm>
            <a:prstGeom prst="rect">
              <a:avLst/>
            </a:prstGeom>
            <a:solidFill>
              <a:srgbClr val="AAE2CA"/>
            </a:soli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Draft permit or notice of intent to deny permit (§124.6(a))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180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7585"/>
            <a:ext cx="717042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Regulatory Compliance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– CERCLA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14400"/>
            <a:ext cx="9031224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CERCLA works in conjunction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with other environmental laws by requiring that response actions meet applicable or relevant and appropriate requirements (ARARs)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baseline="0" dirty="0">
                <a:solidFill>
                  <a:sysClr val="windowText" lastClr="000000"/>
                </a:solidFill>
                <a:latin typeface=" Arial"/>
              </a:rPr>
              <a:t>At</a:t>
            </a:r>
            <a:r>
              <a:rPr lang="en-US" sz="2400" b="1" dirty="0">
                <a:solidFill>
                  <a:sysClr val="windowText" lastClr="000000"/>
                </a:solidFill>
                <a:latin typeface=" Arial"/>
              </a:rPr>
              <a:t> Federal facilities, CERCLA often “shares” authority with RCRA in directing what must be done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It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does NOT establish specific cleanup levels or standards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Requirements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: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noProof="0" dirty="0">
                <a:solidFill>
                  <a:sysClr val="windowText" lastClr="000000"/>
                </a:solidFill>
                <a:latin typeface=" Arial"/>
              </a:rPr>
              <a:t>Is applied for closed/abandoned sites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noProof="0" dirty="0">
                <a:solidFill>
                  <a:sysClr val="windowText" lastClr="000000"/>
                </a:solidFill>
                <a:latin typeface=" Arial"/>
              </a:rPr>
              <a:t>Short-term removals; prompt response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 Arial"/>
              </a:rPr>
              <a:t>Long-term remedial actions; serious, not life threatening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noProof="0" dirty="0">
                <a:solidFill>
                  <a:sysClr val="windowText" lastClr="000000"/>
                </a:solidFill>
                <a:latin typeface=" Arial"/>
              </a:rPr>
              <a:t>Potentially responsible parties (PRPs) can assume lead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 Arial"/>
              </a:rPr>
              <a:t>Funding may be used for removal/remediation at non-federal facilities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noProof="0" dirty="0">
                <a:solidFill>
                  <a:sysClr val="windowText" lastClr="000000"/>
                </a:solidFill>
                <a:latin typeface=" Arial"/>
              </a:rPr>
              <a:t>Storage must occur on-site</a:t>
            </a:r>
          </a:p>
          <a:p>
            <a:pPr lvl="1" indent="-342900">
              <a:buClrTx/>
              <a:buSzPct val="120000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 Arial"/>
              </a:rPr>
              <a:t>Must comply with RCRA for waste transportation</a:t>
            </a:r>
            <a:endParaRPr lang="en-US" sz="1800" b="1" noProof="0" dirty="0">
              <a:solidFill>
                <a:sysClr val="windowText" lastClr="000000"/>
              </a:solidFill>
              <a:latin typeface=" Arial"/>
            </a:endParaRPr>
          </a:p>
          <a:p>
            <a:pPr lvl="1" indent="-342900">
              <a:buClrTx/>
              <a:buSzPct val="120000"/>
              <a:defRPr/>
            </a:pPr>
            <a:endParaRPr lang="en-US" sz="2000" b="1" noProof="0" dirty="0">
              <a:solidFill>
                <a:sysClr val="windowText" lastClr="000000"/>
              </a:solidFill>
              <a:latin typeface=" Arial"/>
            </a:endParaRPr>
          </a:p>
          <a:p>
            <a:pPr lvl="1" indent="-342900">
              <a:buClrTx/>
              <a:buSzPct val="120000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004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52400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Conclusions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14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EDS Technology: proven, safe, effective system based on 15 years of successful operation</a:t>
            </a:r>
          </a:p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Destroyed more than 2,600 items at 15 locations</a:t>
            </a:r>
          </a:p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Mission/capabilities expanded over years</a:t>
            </a:r>
          </a:p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Flexible to treat a wide variety of munitions and agents</a:t>
            </a:r>
          </a:p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P2R and P2A decreased process time, increased weekly throughput</a:t>
            </a:r>
          </a:p>
          <a:p>
            <a:pPr>
              <a:spcAft>
                <a:spcPts val="1200"/>
              </a:spcAft>
              <a:buClrTx/>
            </a:pPr>
            <a:r>
              <a:rPr lang="en-US" sz="2600" b="1" dirty="0">
                <a:latin typeface=" Arial"/>
              </a:rPr>
              <a:t>EDS P2A tested, suitable for deployment to Pueblo Chemical Depot for PCAPP reject/leaker campaigns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458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54328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228600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800" b="1" dirty="0">
                <a:solidFill>
                  <a:schemeClr val="bg1"/>
                </a:solidFill>
                <a:latin typeface=" Arial"/>
                <a:cs typeface="Franklin Gothic Medium"/>
              </a:rPr>
              <a:t>Contact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05000"/>
            <a:ext cx="7101997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Lucida Grande"/>
              <a:buChar char="￭"/>
              <a:defRPr sz="20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 Arial"/>
              </a:rPr>
              <a:t>For more information contact:</a:t>
            </a:r>
          </a:p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 Arial"/>
              </a:rPr>
              <a:t>Laurence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 Arial"/>
              </a:rPr>
              <a:t> Gottschalk</a:t>
            </a:r>
          </a:p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r>
              <a:rPr lang="en-US" sz="2800" b="1" baseline="0" dirty="0">
                <a:solidFill>
                  <a:srgbClr val="00396F"/>
                </a:solidFill>
                <a:latin typeface=" Arial"/>
              </a:rPr>
              <a:t>Director, RCMD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 Arial"/>
              </a:rPr>
              <a:t>410-436-1083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r>
              <a:rPr lang="en-US" sz="2800" baseline="0" dirty="0">
                <a:solidFill>
                  <a:srgbClr val="00396F"/>
                </a:solidFill>
                <a:latin typeface=" Arial"/>
              </a:rPr>
              <a:t>Laurence.g.gottschalk.civ@mail.mil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 Arial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6C"/>
              </a:buClr>
              <a:buSzPct val="120000"/>
              <a:buFont typeface="Lucida Grande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0391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42500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95300" y="193695"/>
            <a:ext cx="71247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 Arial"/>
                <a:ea typeface="+mj-ea"/>
              </a:rPr>
              <a:t>Explosive Destruction System </a:t>
            </a:r>
            <a:r>
              <a:rPr lang="en-US" sz="2400" b="1" dirty="0">
                <a:solidFill>
                  <a:schemeClr val="bg1"/>
                </a:solidFill>
                <a:latin typeface=" Arial"/>
                <a:ea typeface="+mj-ea"/>
              </a:rPr>
              <a:t>(EDS)</a:t>
            </a:r>
            <a:endParaRPr lang="en-US" sz="2400" b="1" dirty="0">
              <a:solidFill>
                <a:schemeClr val="bg1"/>
              </a:solidFill>
              <a:latin typeface=" 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458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3757" y="6492875"/>
            <a:ext cx="304800" cy="365125"/>
          </a:xfr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  <a:cs typeface="Arial"/>
              </a:rPr>
              <a:pPr/>
              <a:t>3</a:t>
            </a:fld>
            <a:endParaRPr lang="en-US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69355"/>
            <a:ext cx="7962900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EDS is a transportable system that: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Destroys chemical munitions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Contains all blast, fragments, and gases</a:t>
            </a:r>
          </a:p>
          <a:p>
            <a:pPr marL="342900" indent="-342900" defTabSz="457200"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021955"/>
            <a:ext cx="58674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Chemically treats munitions’ fill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Confirms destruction by sampling</a:t>
            </a:r>
          </a:p>
          <a:p>
            <a:pPr marL="342900" indent="-342900" defTabSz="4572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b="1" dirty="0" smtClean="0">
                <a:solidFill>
                  <a:prstClr val="black"/>
                </a:solidFill>
                <a:latin typeface=" Arial"/>
              </a:rPr>
              <a:t>Waste sent to permitted TSDF</a:t>
            </a:r>
            <a:endParaRPr lang="en-US" sz="2600" b="1" dirty="0">
              <a:solidFill>
                <a:prstClr val="black"/>
              </a:solidFill>
              <a:latin typeface=" Arial"/>
            </a:endParaRPr>
          </a:p>
          <a:p>
            <a:pPr marL="342900" indent="-342900" defTabSz="457200"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</p:txBody>
      </p:sp>
      <p:pic>
        <p:nvPicPr>
          <p:cNvPr id="9" name="Picture 8" descr="Full_View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752" y="3685308"/>
            <a:ext cx="3868844" cy="268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4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306324" cy="365125"/>
          </a:xfrm>
        </p:spPr>
        <p:txBody>
          <a:bodyPr/>
          <a:lstStyle/>
          <a:p>
            <a:fld id="{89F2C004-2715-FE49-B628-06E74F704CD7}" type="slidenum">
              <a:rPr lang="en-US">
                <a:solidFill>
                  <a:prstClr val="white"/>
                </a:solidFill>
                <a:latin typeface="+mj-lt"/>
                <a:cs typeface="Arial"/>
              </a:rPr>
              <a:pPr/>
              <a:t>4</a:t>
            </a:fld>
            <a:endParaRPr lang="en-US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95" y="1457325"/>
            <a:ext cx="8446105" cy="47105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1676400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EDS P2 System Components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88668"/>
            <a:ext cx="79629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59671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64974" y="924812"/>
            <a:ext cx="7177675" cy="19581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52400" y="152400"/>
            <a:ext cx="8534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 Arial"/>
                <a:ea typeface="+mj-ea"/>
              </a:rPr>
              <a:t>Rapid response for small quantities</a:t>
            </a:r>
            <a:endParaRPr lang="en-US" sz="2800" b="1" dirty="0">
              <a:solidFill>
                <a:schemeClr val="bg1"/>
              </a:solidFill>
              <a:latin typeface=" 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04800" cy="365125"/>
          </a:xfrm>
        </p:spPr>
        <p:txBody>
          <a:bodyPr/>
          <a:lstStyle/>
          <a:p>
            <a:fld id="{89F2C004-2715-FE49-B628-06E74F704CD7}" type="slidenum">
              <a:rPr lang="en-US">
                <a:solidFill>
                  <a:prstClr val="white"/>
                </a:solidFill>
                <a:cs typeface="Arial"/>
              </a:rPr>
              <a:pPr/>
              <a:t>5</a:t>
            </a:fld>
            <a:endParaRPr lang="en-US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267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4980" y="1220084"/>
            <a:ext cx="3799820" cy="40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Lucida Grande"/>
              <a:buChar char="￭"/>
              <a:defRPr sz="20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Portable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3 munition types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75 mm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4.2 inch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Livens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2 chemical agents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Mustard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Phosgene</a:t>
            </a:r>
          </a:p>
          <a:p>
            <a:pPr marL="6286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83" y="4510728"/>
            <a:ext cx="2981217" cy="188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47718" y="1220084"/>
            <a:ext cx="5177282" cy="32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6C"/>
              </a:buClr>
              <a:buSzPct val="120000"/>
              <a:buFont typeface="Lucida Grande"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  <a:cs typeface="ITC Franklin Gothic Std Book"/>
              </a:defRPr>
            </a:lvl1pPr>
            <a:lvl2pPr marL="628650" marR="0" lvl="1" indent="-231775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  <a:cs typeface="ITC Franklin Gothic Std Book"/>
              </a:defRPr>
            </a:lvl2pPr>
            <a:lvl3pPr marL="1143000" indent="-228600" defTabSz="457200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>
                <a:solidFill>
                  <a:srgbClr val="7F7F7F"/>
                </a:solidFill>
                <a:latin typeface="Franklin Gothic Book"/>
                <a:cs typeface="ITC Franklin Gothic Std Book"/>
              </a:defRPr>
            </a:lvl3pPr>
            <a:lvl4pPr marL="1600200" indent="-228600" defTabSz="457200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2000" b="0" i="0">
                <a:solidFill>
                  <a:srgbClr val="7F7F7F"/>
                </a:solidFill>
                <a:latin typeface="Franklin Gothic Book"/>
                <a:cs typeface="ITC Franklin Gothic Std Book"/>
              </a:defRPr>
            </a:lvl4pPr>
            <a:lvl5pPr marL="2057400" indent="-228600" defTabSz="457200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2000" b="0" i="0">
                <a:solidFill>
                  <a:srgbClr val="7F7F7F"/>
                </a:solidFill>
                <a:latin typeface="Franklin Gothic Book"/>
                <a:cs typeface="ITC Franklin Gothic Std Book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explosive weight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dirty="0"/>
              <a:t>1 munition/operation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dirty="0"/>
              <a:t>Multi-day operation</a:t>
            </a:r>
          </a:p>
          <a:p>
            <a:pPr lvl="1"/>
            <a:r>
              <a:rPr lang="en-US" sz="2400" dirty="0"/>
              <a:t>Process time didn’t matter</a:t>
            </a:r>
          </a:p>
          <a:p>
            <a:pPr lvl="1"/>
            <a:endParaRPr lang="en-US" dirty="0"/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dirty="0"/>
              <a:t>Deploy 1-2 times a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819650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>
                <a:srgbClr val="FFD26C"/>
              </a:buClr>
              <a:buSzPct val="120000"/>
              <a:defRPr/>
            </a:pPr>
            <a:r>
              <a:rPr lang="en-US" sz="2600" b="1" dirty="0">
                <a:solidFill>
                  <a:sysClr val="windowText" lastClr="000000"/>
                </a:solidFill>
                <a:latin typeface=" Arial"/>
              </a:rPr>
              <a:t>Original requirements:</a:t>
            </a:r>
          </a:p>
        </p:txBody>
      </p:sp>
    </p:spTree>
    <p:extLst>
      <p:ext uri="{BB962C8B-B14F-4D97-AF65-F5344CB8AC3E}">
        <p14:creationId xmlns:p14="http://schemas.microsoft.com/office/powerpoint/2010/main" val="12897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152400" y="152400"/>
            <a:ext cx="8534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 Arial"/>
                <a:ea typeface="+mj-ea"/>
              </a:rPr>
              <a:t>EDS Process</a:t>
            </a:r>
            <a:endParaRPr lang="en-US" sz="2800" b="1" dirty="0">
              <a:solidFill>
                <a:schemeClr val="bg1"/>
              </a:solidFill>
              <a:latin typeface=" Arial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327"/>
          <a:stretch/>
        </p:blipFill>
        <p:spPr>
          <a:xfrm>
            <a:off x="76200" y="1295400"/>
            <a:ext cx="8888402" cy="47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344424" cy="365125"/>
          </a:xfrm>
        </p:spPr>
        <p:txBody>
          <a:bodyPr/>
          <a:lstStyle/>
          <a:p>
            <a:fld id="{89F2C004-2715-FE49-B628-06E74F704CD7}" type="slidenum">
              <a:rPr lang="en-US">
                <a:solidFill>
                  <a:prstClr val="white"/>
                </a:solidFill>
                <a:cs typeface="Arial"/>
              </a:rPr>
              <a:pPr/>
              <a:t>7</a:t>
            </a:fld>
            <a:endParaRPr lang="en-US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177"/>
            <a:ext cx="8763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Requires two-day process</a:t>
            </a: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Heat applied to </a:t>
            </a:r>
            <a:r>
              <a:rPr lang="en-US" sz="2600" b="1" dirty="0" smtClean="0">
                <a:solidFill>
                  <a:prstClr val="black"/>
                </a:solidFill>
                <a:latin typeface=" Arial"/>
              </a:rPr>
              <a:t>vessel </a:t>
            </a:r>
            <a:r>
              <a:rPr lang="en-US" sz="2600" b="1" dirty="0">
                <a:solidFill>
                  <a:prstClr val="black"/>
                </a:solidFill>
                <a:latin typeface=" Arial"/>
              </a:rPr>
              <a:t>by external band heaters</a:t>
            </a: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After heating water rinse to 100</a:t>
            </a:r>
            <a:r>
              <a:rPr lang="en-US" sz="2600" b="1" dirty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º</a:t>
            </a:r>
            <a:r>
              <a:rPr lang="en-US" sz="2600" b="1" dirty="0">
                <a:solidFill>
                  <a:prstClr val="black"/>
                </a:solidFill>
                <a:latin typeface=" Arial"/>
              </a:rPr>
              <a:t>C, vessel must cool overnight prior to draining</a:t>
            </a: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System uses 55-gallon waste drums rated for 70</a:t>
            </a:r>
            <a:r>
              <a:rPr lang="en-US" sz="2600" b="1" dirty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ºC maximum</a:t>
            </a: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endParaRPr lang="en-US" sz="2600" b="1" dirty="0">
              <a:solidFill>
                <a:prstClr val="black"/>
              </a:solidFill>
              <a:latin typeface=" Arial"/>
            </a:endParaRPr>
          </a:p>
          <a:p>
            <a:pPr marL="342900" lvl="0" indent="-342900" defTabSz="457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  <a:latin typeface=" Arial"/>
              </a:rPr>
              <a:t>Door sealing system requires manual tightening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99555"/>
            <a:ext cx="5943600" cy="468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Medium"/>
                <a:ea typeface="+mj-ea"/>
                <a:cs typeface="ITC Franklin Gothic Std Dem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Original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</a:rPr>
              <a:t>EDS Design Limitations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0391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240718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344424" cy="365125"/>
          </a:xfrm>
        </p:spPr>
        <p:txBody>
          <a:bodyPr/>
          <a:lstStyle/>
          <a:p>
            <a:fld id="{89F2C004-2715-FE49-B628-06E74F704CD7}" type="slidenum">
              <a:rPr lang="en-US">
                <a:solidFill>
                  <a:prstClr val="white"/>
                </a:solidFill>
                <a:latin typeface="+mj-lt"/>
                <a:cs typeface="Arial"/>
              </a:rPr>
              <a:pPr/>
              <a:t>8</a:t>
            </a:fld>
            <a:endParaRPr lang="en-US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86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EDS mission and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capabilities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 Arial"/>
                <a:ea typeface="+mj-ea"/>
              </a:rPr>
              <a:t> increased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4" name="Picture 6" descr="DSCN21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63216"/>
            <a:ext cx="4167554" cy="284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SzPct val="120000"/>
              <a:buFont typeface="Wingdings" panose="05000000000000000000" pitchFamily="2" charset="2"/>
              <a:buChar char="§"/>
              <a:defRPr sz="2800" b="0" i="0" kern="1200" baseline="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ITC Franklin Gothic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•"/>
              <a:defRPr sz="20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–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26C"/>
              </a:buClr>
              <a:buFont typeface="Arial"/>
              <a:buChar char="»"/>
              <a:defRPr sz="1800" b="0" i="0" kern="1200">
                <a:solidFill>
                  <a:srgbClr val="7F7F7F"/>
                </a:solidFill>
                <a:latin typeface="Franklin Gothic Book"/>
                <a:ea typeface="+mn-ea"/>
                <a:cs typeface="ITC Franklin Gothic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Due to successful initial operations, the EDS mission increased to more chemical agents, multiple munitions and larger calibers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Vessel Size: 6.5 ft</a:t>
            </a:r>
            <a:r>
              <a:rPr kumimoji="0" lang="en-US" sz="19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3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(P1) to 21.9 ft</a:t>
            </a:r>
            <a:r>
              <a:rPr kumimoji="0" lang="en-US" sz="19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3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(P2)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Explosive capacity</a:t>
            </a:r>
          </a:p>
          <a:p>
            <a:pPr marL="6858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P1 vessel: 1 lb. TNT to 1.5 lb. TNT</a:t>
            </a:r>
          </a:p>
          <a:p>
            <a:pPr marL="6858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P2 vessel: 4.8 lb. TNT to 9 lb. TNT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Number of agents: 2 to 15+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Types of munitions: 3 to 15+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Number of munitions per batch:</a:t>
            </a:r>
            <a:r>
              <a:rPr kumimoji="0" lang="en-US" sz="19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1 to 3 to 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 Arial"/>
              </a:rPr>
              <a:t>Deployments: range from a few munitions per site to continuous operation for months or years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1518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</p:spTree>
    <p:extLst>
      <p:ext uri="{BB962C8B-B14F-4D97-AF65-F5344CB8AC3E}">
        <p14:creationId xmlns:p14="http://schemas.microsoft.com/office/powerpoint/2010/main" val="37009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95300" y="193695"/>
            <a:ext cx="71247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 Arial"/>
                <a:ea typeface="+mj-ea"/>
              </a:rPr>
              <a:t>EDS Evolution</a:t>
            </a:r>
            <a:endParaRPr lang="en-US" sz="2400" b="1" dirty="0">
              <a:solidFill>
                <a:schemeClr val="bg1"/>
              </a:solidFill>
              <a:latin typeface=" 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42900" y="6466114"/>
            <a:ext cx="8458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STORE – PROTECT – COMPLY – ASSESS &amp; DESTROY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4813" y="6492875"/>
            <a:ext cx="337457" cy="365125"/>
          </a:xfr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  <a:latin typeface="+mj-lt"/>
                <a:cs typeface="Arial"/>
              </a:rPr>
              <a:pPr/>
              <a:t>9</a:t>
            </a:fld>
            <a:endParaRPr lang="en-US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pic>
        <p:nvPicPr>
          <p:cNvPr id="10" name="Picture 9" descr="Full_View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309" y="1386446"/>
            <a:ext cx="2721504" cy="173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88" y="1392506"/>
            <a:ext cx="2834640" cy="168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47231" y="1136890"/>
            <a:ext cx="1685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Proof of Concept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891" y="1136890"/>
            <a:ext cx="1457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Phase 1, Unit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7261" y="1136890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Phase 1, Unit 2,3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735" y="4103241"/>
            <a:ext cx="2545615" cy="162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EDS-20-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313" y="4103242"/>
            <a:ext cx="2834640" cy="162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59203" y="382665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Phase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3359" y="3826653"/>
            <a:ext cx="1547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Phase 2 Retrofit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0059" y="3826653"/>
            <a:ext cx="14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 Arial"/>
              </a:rPr>
              <a:t>Phase 2 ACWA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34" y="4103241"/>
            <a:ext cx="2721504" cy="162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 descr="EDS_Trailer_sid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210" y="1392506"/>
            <a:ext cx="2545615" cy="170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15" y="3095527"/>
            <a:ext cx="891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 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EDS Phase 1: Weighs 32,000 lbs. with an explosive rating of 1.5 lbs. (TNT Equivalent)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515" y="5764047"/>
            <a:ext cx="882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 Arial"/>
              </a:rPr>
              <a:t>EDS Phase 2: Weighs 68,000 lbs. with an explosive rating of 4.85 lbs. (TNT Equivalent)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 Arial"/>
              </a:rPr>
              <a:t>EDS Phase 2 Retrofit and Phase 2 ACWA: Explosive rating of 9.0 lbs. (TNT Equivalent)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Location xmlns="83353c20-1c23-42cd-8674-ec3e1b1d2de9">
      <Url xsi:nil="true"/>
      <Description xsi:nil="true"/>
    </File_x0020_Location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8B8454483134181BE2BDFF655ED97" ma:contentTypeVersion="3" ma:contentTypeDescription="Create a new document." ma:contentTypeScope="" ma:versionID="db4c1121df19f422c5576dbd62cdf467">
  <xsd:schema xmlns:xsd="http://www.w3.org/2001/XMLSchema" xmlns:p="http://schemas.microsoft.com/office/2006/metadata/properties" xmlns:ns1="http://schemas.microsoft.com/sharepoint/v3" xmlns:ns2="83353c20-1c23-42cd-8674-ec3e1b1d2de9" targetNamespace="http://schemas.microsoft.com/office/2006/metadata/properties" ma:root="true" ma:fieldsID="8a5040c2a071a0610e2480acf88bacde" ns1:_="" ns2:_="">
    <xsd:import namespace="http://schemas.microsoft.com/sharepoint/v3"/>
    <xsd:import namespace="83353c20-1c23-42cd-8674-ec3e1b1d2de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ile_x0020_Loc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83353c20-1c23-42cd-8674-ec3e1b1d2de9" elementFormDefault="qualified">
    <xsd:import namespace="http://schemas.microsoft.com/office/2006/documentManagement/types"/>
    <xsd:element name="File_x0020_Location" ma:index="10" nillable="true" ma:displayName="File Location" ma:format="Hyperlink" ma:internalName="File_x0020_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A3DBC3F-1BD6-457B-823D-FD749E2AD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3164B-E357-4C61-9748-6D3606BFACD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83353c20-1c23-42cd-8674-ec3e1b1d2de9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D1A42E3-2A69-417E-B0A3-D403DDD36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353c20-1c23-42cd-8674-ec3e1b1d2d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10540</TotalTime>
  <Words>1640</Words>
  <Application>Microsoft Office PowerPoint</Application>
  <PresentationFormat>On-screen Show (4:3)</PresentationFormat>
  <Paragraphs>284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MS PGothic</vt:lpstr>
      <vt:lpstr>MS PGothic</vt:lpstr>
      <vt:lpstr> Arial</vt:lpstr>
      <vt:lpstr>Arial</vt:lpstr>
      <vt:lpstr>Calibri</vt:lpstr>
      <vt:lpstr>Comic Sans MS</vt:lpstr>
      <vt:lpstr>Franklin Gothic Book</vt:lpstr>
      <vt:lpstr>Franklin Gothic Medium</vt:lpstr>
      <vt:lpstr>ITC Franklin Gothic Std Book</vt:lpstr>
      <vt:lpstr>ITC Franklin Gothic Std Demi</vt:lpstr>
      <vt:lpstr>Lucida Grande</vt:lpstr>
      <vt:lpstr>Times New Roman</vt:lpstr>
      <vt:lpstr>Wingdings</vt:lpstr>
      <vt:lpstr>4_Custom Design</vt:lpstr>
      <vt:lpstr>6_Custom Design</vt:lpstr>
      <vt:lpstr>5_Custom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Powerpoint Template - Nov 2016</dc:title>
  <dc:creator>Hessler, Kenneth CIV USA</dc:creator>
  <cp:lastModifiedBy>Sparger, Deanna</cp:lastModifiedBy>
  <cp:revision>424</cp:revision>
  <cp:lastPrinted>2017-08-22T15:36:37Z</cp:lastPrinted>
  <dcterms:created xsi:type="dcterms:W3CDTF">2006-08-16T00:00:00Z</dcterms:created>
  <dcterms:modified xsi:type="dcterms:W3CDTF">2017-08-22T15:37:45Z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0x0101007C78B8454483134181BE2BDFF655ED97</vt:lpwstr>
  </property>
  <property fmtid="{D5CDD505-2E9C-101B-9397-08002B2CF9AE}" pid="3" name="NXPowerLiteLastOptimized">
    <vt:lpwstr>206266</vt:lpwstr>
  </property>
  <property fmtid="{D5CDD505-2E9C-101B-9397-08002B2CF9AE}" pid="4" name="NXPowerLiteSettings">
    <vt:lpwstr>E6000400038000</vt:lpwstr>
  </property>
  <property fmtid="{D5CDD505-2E9C-101B-9397-08002B2CF9AE}" pid="5" name="NXPowerLiteVersion">
    <vt:lpwstr>D4.3.1</vt:lpwstr>
  </property>
  <property fmtid="{D5CDD505-2E9C-101B-9397-08002B2CF9AE}" pid="6" name="Order">
    <vt:r8>900</vt:r8>
  </property>
  <property fmtid="{D5CDD505-2E9C-101B-9397-08002B2CF9AE}" pid="7" name="TaxCatchAll">
    <vt:lpwstr/>
  </property>
  <property fmtid="{D5CDD505-2E9C-101B-9397-08002B2CF9AE}" pid="8" name="TemplateUrl">
    <vt:lpwstr/>
  </property>
  <property fmtid="{D5CDD505-2E9C-101B-9397-08002B2CF9AE}" pid="9" name="_CopySource">
    <vt:lpwstr>https://collab.aep.army.mil/sites/CGInitiatives/1205SETH/Read Ahead Book/TAB 03B - 2012 07 20 AMC World Wide Town Hall Presentation (slides Only).pptx</vt:lpwstr>
  </property>
  <property fmtid="{D5CDD505-2E9C-101B-9397-08002B2CF9AE}" pid="10" name="d2454c551d7348168dd1433cb168329a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  <property fmtid="{D5CDD505-2E9C-101B-9397-08002B2CF9AE}" pid="13" name="Section">
    <vt:lpwstr>1</vt:lpwstr>
  </property>
  <property fmtid="{D5CDD505-2E9C-101B-9397-08002B2CF9AE}" pid="14" name="Page">
    <vt:lpwstr>2</vt:lpwstr>
  </property>
  <property fmtid="{D5CDD505-2E9C-101B-9397-08002B2CF9AE}" pid="15" name="Date of Expiration">
    <vt:lpwstr>2026-01-01T05:00:00+00:00</vt:lpwstr>
  </property>
  <property fmtid="{D5CDD505-2E9C-101B-9397-08002B2CF9AE}" pid="16" name="Date of Document">
    <vt:lpwstr>2016-11-12T18:02:00+00:00</vt:lpwstr>
  </property>
</Properties>
</file>