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0" r:id="rId1"/>
  </p:sldMasterIdLst>
  <p:notesMasterIdLst>
    <p:notesMasterId r:id="rId43"/>
  </p:notesMasterIdLst>
  <p:handoutMasterIdLst>
    <p:handoutMasterId r:id="rId44"/>
  </p:handoutMasterIdLst>
  <p:sldIdLst>
    <p:sldId id="2610" r:id="rId2"/>
    <p:sldId id="3077" r:id="rId3"/>
    <p:sldId id="3079" r:id="rId4"/>
    <p:sldId id="3081" r:id="rId5"/>
    <p:sldId id="3080" r:id="rId6"/>
    <p:sldId id="3082" r:id="rId7"/>
    <p:sldId id="3083" r:id="rId8"/>
    <p:sldId id="3085" r:id="rId9"/>
    <p:sldId id="3113" r:id="rId10"/>
    <p:sldId id="3086" r:id="rId11"/>
    <p:sldId id="3087" r:id="rId12"/>
    <p:sldId id="3110" r:id="rId13"/>
    <p:sldId id="3090" r:id="rId14"/>
    <p:sldId id="3094" r:id="rId15"/>
    <p:sldId id="3093" r:id="rId16"/>
    <p:sldId id="3095" r:id="rId17"/>
    <p:sldId id="3096" r:id="rId18"/>
    <p:sldId id="3115" r:id="rId19"/>
    <p:sldId id="3100" r:id="rId20"/>
    <p:sldId id="3107" r:id="rId21"/>
    <p:sldId id="3122" r:id="rId22"/>
    <p:sldId id="3117" r:id="rId23"/>
    <p:sldId id="3123" r:id="rId24"/>
    <p:sldId id="3121" r:id="rId25"/>
    <p:sldId id="3124" r:id="rId26"/>
    <p:sldId id="3125" r:id="rId27"/>
    <p:sldId id="3126" r:id="rId28"/>
    <p:sldId id="3127" r:id="rId29"/>
    <p:sldId id="3128" r:id="rId30"/>
    <p:sldId id="3129" r:id="rId31"/>
    <p:sldId id="3130" r:id="rId32"/>
    <p:sldId id="3136" r:id="rId33"/>
    <p:sldId id="3138" r:id="rId34"/>
    <p:sldId id="3139" r:id="rId35"/>
    <p:sldId id="3140" r:id="rId36"/>
    <p:sldId id="3137" r:id="rId37"/>
    <p:sldId id="3131" r:id="rId38"/>
    <p:sldId id="3132" r:id="rId39"/>
    <p:sldId id="3133" r:id="rId40"/>
    <p:sldId id="3134" r:id="rId41"/>
    <p:sldId id="3135" r:id="rId42"/>
  </p:sldIdLst>
  <p:sldSz cx="18288000" cy="13716000"/>
  <p:notesSz cx="7010400" cy="9296400"/>
  <p:embeddedFontLst>
    <p:embeddedFont>
      <p:font typeface="Mongolian Baiti" panose="03000500000000000000" pitchFamily="66" charset="0"/>
      <p:regular r:id="rId45"/>
    </p:embeddedFont>
    <p:embeddedFont>
      <p:font typeface="Lato Bold" panose="020B0604020202020204" charset="0"/>
      <p:bold r:id="rId46"/>
    </p:embeddedFont>
    <p:embeddedFont>
      <p:font typeface="Lato Black" panose="020B0604020202020204" charset="0"/>
      <p:bold r:id="rId47"/>
      <p:boldItalic r:id="rId48"/>
    </p:embeddedFont>
    <p:embeddedFont>
      <p:font typeface="Lato Light" panose="020B0604020202020204" charset="0"/>
      <p:regular r:id="rId49"/>
      <p:italic r:id="rId50"/>
    </p:embeddedFont>
    <p:embeddedFont>
      <p:font typeface="Calibri" panose="020F0502020204030204" pitchFamily="34" charset="0"/>
      <p:regular r:id="rId51"/>
      <p:bold r:id="rId52"/>
      <p:italic r:id="rId53"/>
      <p:boldItalic r:id="rId54"/>
    </p:embeddedFont>
    <p:embeddedFont>
      <p:font typeface="Lato Regular" panose="020B0604020202020204" charset="0"/>
      <p:regular r:id="rId55"/>
    </p:embeddedFont>
    <p:embeddedFont>
      <p:font typeface="Lato" panose="020B0604020202020204" charset="0"/>
      <p:regular r:id="rId56"/>
      <p:bold r:id="rId57"/>
      <p:italic r:id="rId58"/>
      <p:boldItalic r:id="rId59"/>
    </p:embeddedFont>
    <p:embeddedFont>
      <p:font typeface="MS PGothic" panose="020B0600070205080204" pitchFamily="34" charset="-128"/>
      <p:regular r:id="rId60"/>
    </p:embeddedFont>
  </p:embeddedFontLst>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1080" userDrawn="1">
          <p15:clr>
            <a:srgbClr val="A4A3A4"/>
          </p15:clr>
        </p15:guide>
        <p15:guide id="3" pos="10704" userDrawn="1">
          <p15:clr>
            <a:srgbClr val="A4A3A4"/>
          </p15:clr>
        </p15:guide>
        <p15:guide id="4" orient="horz" pos="2976" userDrawn="1">
          <p15:clr>
            <a:srgbClr val="A4A3A4"/>
          </p15:clr>
        </p15:guide>
        <p15:guide id="5" orient="horz" pos="8064" userDrawn="1">
          <p15:clr>
            <a:srgbClr val="A4A3A4"/>
          </p15:clr>
        </p15:guide>
        <p15:guide id="6" pos="504" userDrawn="1">
          <p15:clr>
            <a:srgbClr val="A4A3A4"/>
          </p15:clr>
        </p15:guide>
        <p15:guide id="7" orient="horz" pos="2448" userDrawn="1">
          <p15:clr>
            <a:srgbClr val="A4A3A4"/>
          </p15:clr>
        </p15:guide>
        <p15:guide id="8" pos="8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aniel, Heather" initials="M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7D5"/>
    <a:srgbClr val="03D1AF"/>
    <a:srgbClr val="FF8058"/>
    <a:srgbClr val="E69E00"/>
    <a:srgbClr val="D12A29"/>
    <a:srgbClr val="FF3736"/>
    <a:srgbClr val="041B31"/>
    <a:srgbClr val="00BDB1"/>
    <a:srgbClr val="293039"/>
    <a:srgbClr val="FA40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3" autoAdjust="0"/>
    <p:restoredTop sz="96824" autoAdjust="0"/>
  </p:normalViewPr>
  <p:slideViewPr>
    <p:cSldViewPr snapToGrid="0" snapToObjects="1">
      <p:cViewPr varScale="1">
        <p:scale>
          <a:sx n="43" d="100"/>
          <a:sy n="43" d="100"/>
        </p:scale>
        <p:origin x="471" y="60"/>
      </p:cViewPr>
      <p:guideLst>
        <p:guide orient="horz" pos="1992"/>
        <p:guide pos="1080"/>
        <p:guide pos="10704"/>
        <p:guide orient="horz" pos="2976"/>
        <p:guide orient="horz" pos="8064"/>
        <p:guide pos="504"/>
        <p:guide orient="horz" pos="2448"/>
        <p:guide pos="8256"/>
      </p:guideLst>
    </p:cSldViewPr>
  </p:slideViewPr>
  <p:notesTextViewPr>
    <p:cViewPr>
      <p:scale>
        <a:sx n="3" d="2"/>
        <a:sy n="3" d="2"/>
      </p:scale>
      <p:origin x="0" y="0"/>
    </p:cViewPr>
  </p:notesTextViewPr>
  <p:sorterViewPr>
    <p:cViewPr>
      <p:scale>
        <a:sx n="74" d="100"/>
        <a:sy n="74" d="100"/>
      </p:scale>
      <p:origin x="0" y="0"/>
    </p:cViewPr>
  </p:sorterViewPr>
  <p:notesViewPr>
    <p:cSldViewPr snapToGrid="0" snapToObjects="1" showGuides="1">
      <p:cViewPr varScale="1">
        <p:scale>
          <a:sx n="81" d="100"/>
          <a:sy n="81" d="100"/>
        </p:scale>
        <p:origin x="39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20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maytjw\Desktop\1990-2016%20UCR%20Data%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i="0" u="none" strike="noStrike" baseline="0">
                <a:solidFill>
                  <a:srgbClr val="000000"/>
                </a:solidFill>
                <a:latin typeface="Calibri"/>
                <a:ea typeface="Calibri"/>
                <a:cs typeface="Calibri"/>
              </a:defRPr>
            </a:pPr>
            <a:r>
              <a:rPr lang="en-US" sz="2400" b="1" i="0" u="none" strike="noStrike" baseline="0" dirty="0">
                <a:solidFill>
                  <a:srgbClr val="000000"/>
                </a:solidFill>
                <a:latin typeface="+mj-lt"/>
              </a:rPr>
              <a:t>Overall Crime Rate</a:t>
            </a:r>
          </a:p>
          <a:p>
            <a:pPr>
              <a:defRPr sz="2400" b="0" i="0" u="none" strike="noStrike" baseline="0">
                <a:solidFill>
                  <a:srgbClr val="000000"/>
                </a:solidFill>
                <a:latin typeface="Calibri"/>
                <a:ea typeface="Calibri"/>
                <a:cs typeface="Calibri"/>
              </a:defRPr>
            </a:pPr>
            <a:r>
              <a:rPr lang="en-US" sz="2400" b="1" i="0" u="none" strike="noStrike" baseline="0" dirty="0">
                <a:solidFill>
                  <a:srgbClr val="000000"/>
                </a:solidFill>
                <a:latin typeface="+mj-lt"/>
              </a:rPr>
              <a:t>Per 100,000 Inhabitants</a:t>
            </a:r>
          </a:p>
        </c:rich>
      </c:tx>
      <c:layout/>
      <c:overlay val="0"/>
    </c:title>
    <c:autoTitleDeleted val="0"/>
    <c:plotArea>
      <c:layout>
        <c:manualLayout>
          <c:layoutTarget val="inner"/>
          <c:xMode val="edge"/>
          <c:yMode val="edge"/>
          <c:x val="6.7959560610479239E-2"/>
          <c:y val="0.14995118281224618"/>
          <c:w val="0.93204043938952075"/>
          <c:h val="0.70649900846921032"/>
        </c:manualLayout>
      </c:layout>
      <c:lineChart>
        <c:grouping val="stacked"/>
        <c:varyColors val="0"/>
        <c:ser>
          <c:idx val="1"/>
          <c:order val="0"/>
          <c:tx>
            <c:strRef>
              <c:f>'Raw Data'!$A$17</c:f>
              <c:strCache>
                <c:ptCount val="1"/>
                <c:pt idx="0">
                  <c:v>Overall Crime Rate</c:v>
                </c:pt>
              </c:strCache>
            </c:strRef>
          </c:tx>
          <c:spPr>
            <a:ln w="63500">
              <a:solidFill>
                <a:schemeClr val="accent4"/>
              </a:solidFill>
            </a:ln>
          </c:spPr>
          <c:marker>
            <c:symbol val="none"/>
          </c:marker>
          <c:cat>
            <c:numRef>
              <c:f>'Raw Data'!$B$4:$AC$4</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'Raw Data'!$B$17:$AC$17</c:f>
              <c:numCache>
                <c:formatCode>#,##0</c:formatCode>
                <c:ptCount val="28"/>
                <c:pt idx="0">
                  <c:v>10064.303834317558</c:v>
                </c:pt>
                <c:pt idx="1">
                  <c:v>10284.422151454413</c:v>
                </c:pt>
                <c:pt idx="2">
                  <c:v>9467.3112029268123</c:v>
                </c:pt>
                <c:pt idx="3">
                  <c:v>9581.7189886222441</c:v>
                </c:pt>
                <c:pt idx="4">
                  <c:v>9783.5302781451828</c:v>
                </c:pt>
                <c:pt idx="5">
                  <c:v>9906.2695073311825</c:v>
                </c:pt>
                <c:pt idx="6">
                  <c:v>11307.225075925162</c:v>
                </c:pt>
                <c:pt idx="7">
                  <c:v>11118.329014191686</c:v>
                </c:pt>
                <c:pt idx="8">
                  <c:v>10806.146532928362</c:v>
                </c:pt>
                <c:pt idx="9">
                  <c:v>9766.0703193238915</c:v>
                </c:pt>
                <c:pt idx="10">
                  <c:v>8970.8544450609934</c:v>
                </c:pt>
                <c:pt idx="11">
                  <c:v>8765.5010662871482</c:v>
                </c:pt>
                <c:pt idx="12">
                  <c:v>7817.035638093239</c:v>
                </c:pt>
                <c:pt idx="13">
                  <c:v>7195.9450811069109</c:v>
                </c:pt>
                <c:pt idx="14">
                  <c:v>7152.9659301068305</c:v>
                </c:pt>
                <c:pt idx="15">
                  <c:v>7115.9384547653935</c:v>
                </c:pt>
                <c:pt idx="16">
                  <c:v>7247.5571658132967</c:v>
                </c:pt>
                <c:pt idx="17">
                  <c:v>6698.770667518962</c:v>
                </c:pt>
                <c:pt idx="18">
                  <c:v>6943.6018382297179</c:v>
                </c:pt>
                <c:pt idx="19">
                  <c:v>6260.7889400643762</c:v>
                </c:pt>
                <c:pt idx="20">
                  <c:v>5622.2256041100936</c:v>
                </c:pt>
                <c:pt idx="21">
                  <c:v>5830.6655723864551</c:v>
                </c:pt>
                <c:pt idx="22">
                  <c:v>6117.0270406946929</c:v>
                </c:pt>
                <c:pt idx="23">
                  <c:v>6244.2109412091413</c:v>
                </c:pt>
                <c:pt idx="24">
                  <c:v>6328.9757619785505</c:v>
                </c:pt>
                <c:pt idx="25">
                  <c:v>7038.8640054598636</c:v>
                </c:pt>
                <c:pt idx="26">
                  <c:v>7987.0773929300276</c:v>
                </c:pt>
                <c:pt idx="27">
                  <c:v>9301.2601699853331</c:v>
                </c:pt>
              </c:numCache>
            </c:numRef>
          </c:val>
          <c:smooth val="0"/>
          <c:extLst xmlns:c16r2="http://schemas.microsoft.com/office/drawing/2015/06/chart">
            <c:ext xmlns:c16="http://schemas.microsoft.com/office/drawing/2014/chart" uri="{C3380CC4-5D6E-409C-BE32-E72D297353CC}">
              <c16:uniqueId val="{00000000-2020-447E-9C03-CB273C77BC07}"/>
            </c:ext>
          </c:extLst>
        </c:ser>
        <c:dLbls>
          <c:showLegendKey val="0"/>
          <c:showVal val="0"/>
          <c:showCatName val="0"/>
          <c:showSerName val="0"/>
          <c:showPercent val="0"/>
          <c:showBubbleSize val="0"/>
        </c:dLbls>
        <c:smooth val="0"/>
        <c:axId val="246469464"/>
        <c:axId val="246474560"/>
      </c:lineChart>
      <c:dateAx>
        <c:axId val="246469464"/>
        <c:scaling>
          <c:orientation val="minMax"/>
        </c:scaling>
        <c:delete val="0"/>
        <c:axPos val="b"/>
        <c:numFmt formatCode="General" sourceLinked="0"/>
        <c:majorTickMark val="out"/>
        <c:minorTickMark val="none"/>
        <c:tickLblPos val="nextTo"/>
        <c:txPr>
          <a:bodyPr rot="-5400000" vert="horz"/>
          <a:lstStyle/>
          <a:p>
            <a:pPr>
              <a:defRPr sz="2000" b="0" i="0" u="none" strike="noStrike" baseline="0">
                <a:solidFill>
                  <a:srgbClr val="000000"/>
                </a:solidFill>
                <a:latin typeface="+mn-lt"/>
                <a:ea typeface="Calibri"/>
                <a:cs typeface="Calibri"/>
              </a:defRPr>
            </a:pPr>
            <a:endParaRPr lang="en-US"/>
          </a:p>
        </c:txPr>
        <c:crossAx val="246474560"/>
        <c:crosses val="autoZero"/>
        <c:auto val="0"/>
        <c:lblOffset val="100"/>
        <c:baseTimeUnit val="days"/>
      </c:dateAx>
      <c:valAx>
        <c:axId val="246474560"/>
        <c:scaling>
          <c:orientation val="minMax"/>
        </c:scaling>
        <c:delete val="0"/>
        <c:axPos val="l"/>
        <c:majorGridlines/>
        <c:numFmt formatCode="#,##0" sourceLinked="1"/>
        <c:majorTickMark val="out"/>
        <c:minorTickMark val="none"/>
        <c:tickLblPos val="nextTo"/>
        <c:spPr>
          <a:ln>
            <a:noFill/>
          </a:ln>
        </c:spPr>
        <c:txPr>
          <a:bodyPr rot="0" vert="horz"/>
          <a:lstStyle/>
          <a:p>
            <a:pPr>
              <a:defRPr sz="2000" b="0" i="0" u="none" strike="noStrike" baseline="0">
                <a:solidFill>
                  <a:srgbClr val="000000"/>
                </a:solidFill>
                <a:latin typeface="+mn-lt"/>
                <a:ea typeface="Calibri"/>
                <a:cs typeface="Calibri"/>
              </a:defRPr>
            </a:pPr>
            <a:endParaRPr lang="en-US"/>
          </a:p>
        </c:txPr>
        <c:crossAx val="246469464"/>
        <c:crosses val="autoZero"/>
        <c:crossBetween val="between"/>
      </c:valAx>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77B35-CC57-4F57-A737-179A89BCEBB8}" type="doc">
      <dgm:prSet loTypeId="urn:microsoft.com/office/officeart/2005/8/layout/cycle8" loCatId="cycle" qsTypeId="urn:microsoft.com/office/officeart/2005/8/quickstyle/simple1" qsCatId="simple" csTypeId="urn:microsoft.com/office/officeart/2005/8/colors/accent0_2" csCatId="mainScheme" phldr="1"/>
      <dgm:spPr/>
      <dgm:t>
        <a:bodyPr/>
        <a:lstStyle/>
        <a:p>
          <a:endParaRPr lang="en-US"/>
        </a:p>
      </dgm:t>
    </dgm:pt>
    <dgm:pt modelId="{D79DD603-7B7E-42C8-B45F-2C7D09FC6338}">
      <dgm:prSet phldrT="[Text]"/>
      <dgm:spPr/>
      <dgm:t>
        <a:bodyPr/>
        <a:lstStyle/>
        <a:p>
          <a:r>
            <a:rPr lang="en-US" dirty="0"/>
            <a:t>VA Tech</a:t>
          </a:r>
        </a:p>
      </dgm:t>
    </dgm:pt>
    <dgm:pt modelId="{9724F967-6C7C-48EA-A5CE-442904F20160}" type="parTrans" cxnId="{811B5692-D095-46A7-88BB-7A8F5F47E668}">
      <dgm:prSet/>
      <dgm:spPr/>
      <dgm:t>
        <a:bodyPr/>
        <a:lstStyle/>
        <a:p>
          <a:endParaRPr lang="en-US"/>
        </a:p>
      </dgm:t>
    </dgm:pt>
    <dgm:pt modelId="{CA95C184-76D0-437F-8545-D4E489DDA299}" type="sibTrans" cxnId="{811B5692-D095-46A7-88BB-7A8F5F47E668}">
      <dgm:prSet/>
      <dgm:spPr/>
      <dgm:t>
        <a:bodyPr/>
        <a:lstStyle/>
        <a:p>
          <a:endParaRPr lang="en-US"/>
        </a:p>
      </dgm:t>
    </dgm:pt>
    <dgm:pt modelId="{8384BE06-9748-412D-8624-AFC52227A781}">
      <dgm:prSet phldrT="[Text]"/>
      <dgm:spPr/>
      <dgm:t>
        <a:bodyPr/>
        <a:lstStyle/>
        <a:p>
          <a:r>
            <a:rPr lang="en-US" dirty="0"/>
            <a:t>UNM</a:t>
          </a:r>
        </a:p>
      </dgm:t>
    </dgm:pt>
    <dgm:pt modelId="{C229587F-C85B-4F38-9604-107CD8F40CD3}" type="parTrans" cxnId="{57FDEA71-EB56-4178-A52B-D439B807EB05}">
      <dgm:prSet/>
      <dgm:spPr/>
      <dgm:t>
        <a:bodyPr/>
        <a:lstStyle/>
        <a:p>
          <a:endParaRPr lang="en-US"/>
        </a:p>
      </dgm:t>
    </dgm:pt>
    <dgm:pt modelId="{DFBB68E3-86EC-4241-818B-4FCFACECC0EA}" type="sibTrans" cxnId="{57FDEA71-EB56-4178-A52B-D439B807EB05}">
      <dgm:prSet/>
      <dgm:spPr/>
      <dgm:t>
        <a:bodyPr/>
        <a:lstStyle/>
        <a:p>
          <a:endParaRPr lang="en-US"/>
        </a:p>
      </dgm:t>
    </dgm:pt>
    <dgm:pt modelId="{EA8C4B20-3A83-4EC7-9CCA-EEE9D8F19B45}">
      <dgm:prSet phldrT="[Text]"/>
      <dgm:spPr/>
      <dgm:t>
        <a:bodyPr/>
        <a:lstStyle/>
        <a:p>
          <a:r>
            <a:rPr lang="en-US" dirty="0"/>
            <a:t>ABQ </a:t>
          </a:r>
          <a:r>
            <a:rPr lang="en-US" dirty="0" err="1"/>
            <a:t>i</a:t>
          </a:r>
          <a:r>
            <a:rPr lang="en-US" dirty="0"/>
            <a:t>-team</a:t>
          </a:r>
        </a:p>
      </dgm:t>
    </dgm:pt>
    <dgm:pt modelId="{9A3A2A92-60B3-4195-BEAE-9A1731E40F7D}" type="parTrans" cxnId="{19A56B03-DF40-4E6F-9D2E-9A4AA6EB03B0}">
      <dgm:prSet/>
      <dgm:spPr/>
      <dgm:t>
        <a:bodyPr/>
        <a:lstStyle/>
        <a:p>
          <a:endParaRPr lang="en-US"/>
        </a:p>
      </dgm:t>
    </dgm:pt>
    <dgm:pt modelId="{770DD249-29DA-44EE-BEF3-D42FBB65A397}" type="sibTrans" cxnId="{19A56B03-DF40-4E6F-9D2E-9A4AA6EB03B0}">
      <dgm:prSet/>
      <dgm:spPr/>
      <dgm:t>
        <a:bodyPr/>
        <a:lstStyle/>
        <a:p>
          <a:endParaRPr lang="en-US"/>
        </a:p>
      </dgm:t>
    </dgm:pt>
    <dgm:pt modelId="{5DDAFD91-0862-4DC2-B132-CCB261F494D1}" type="pres">
      <dgm:prSet presAssocID="{A4C77B35-CC57-4F57-A737-179A89BCEBB8}" presName="compositeShape" presStyleCnt="0">
        <dgm:presLayoutVars>
          <dgm:chMax val="7"/>
          <dgm:dir/>
          <dgm:resizeHandles val="exact"/>
        </dgm:presLayoutVars>
      </dgm:prSet>
      <dgm:spPr/>
      <dgm:t>
        <a:bodyPr/>
        <a:lstStyle/>
        <a:p>
          <a:endParaRPr lang="en-US"/>
        </a:p>
      </dgm:t>
    </dgm:pt>
    <dgm:pt modelId="{331D70DA-70E1-47BE-9984-678D16A6A97D}" type="pres">
      <dgm:prSet presAssocID="{A4C77B35-CC57-4F57-A737-179A89BCEBB8}" presName="wedge1" presStyleLbl="node1" presStyleIdx="0" presStyleCnt="3"/>
      <dgm:spPr/>
      <dgm:t>
        <a:bodyPr/>
        <a:lstStyle/>
        <a:p>
          <a:endParaRPr lang="en-US"/>
        </a:p>
      </dgm:t>
    </dgm:pt>
    <dgm:pt modelId="{6FA23EA4-2A55-4D61-91D3-8A891A14735D}" type="pres">
      <dgm:prSet presAssocID="{A4C77B35-CC57-4F57-A737-179A89BCEBB8}" presName="dummy1a" presStyleCnt="0"/>
      <dgm:spPr/>
    </dgm:pt>
    <dgm:pt modelId="{985DC09E-761E-4D35-A0F9-EDBC97402CCA}" type="pres">
      <dgm:prSet presAssocID="{A4C77B35-CC57-4F57-A737-179A89BCEBB8}" presName="dummy1b" presStyleCnt="0"/>
      <dgm:spPr/>
    </dgm:pt>
    <dgm:pt modelId="{46326E84-3FCF-4951-AD11-20E7B775EF60}" type="pres">
      <dgm:prSet presAssocID="{A4C77B35-CC57-4F57-A737-179A89BCEBB8}" presName="wedge1Tx" presStyleLbl="node1" presStyleIdx="0" presStyleCnt="3">
        <dgm:presLayoutVars>
          <dgm:chMax val="0"/>
          <dgm:chPref val="0"/>
          <dgm:bulletEnabled val="1"/>
        </dgm:presLayoutVars>
      </dgm:prSet>
      <dgm:spPr/>
      <dgm:t>
        <a:bodyPr/>
        <a:lstStyle/>
        <a:p>
          <a:endParaRPr lang="en-US"/>
        </a:p>
      </dgm:t>
    </dgm:pt>
    <dgm:pt modelId="{A4D2E596-E1B8-4122-98B0-6DE71891311A}" type="pres">
      <dgm:prSet presAssocID="{A4C77B35-CC57-4F57-A737-179A89BCEBB8}" presName="wedge2" presStyleLbl="node1" presStyleIdx="1" presStyleCnt="3"/>
      <dgm:spPr/>
      <dgm:t>
        <a:bodyPr/>
        <a:lstStyle/>
        <a:p>
          <a:endParaRPr lang="en-US"/>
        </a:p>
      </dgm:t>
    </dgm:pt>
    <dgm:pt modelId="{BEB9054A-B10C-4D58-B5D1-B5FCE0640A5C}" type="pres">
      <dgm:prSet presAssocID="{A4C77B35-CC57-4F57-A737-179A89BCEBB8}" presName="dummy2a" presStyleCnt="0"/>
      <dgm:spPr/>
    </dgm:pt>
    <dgm:pt modelId="{EEB38716-6077-4769-8762-B18AA2C3F340}" type="pres">
      <dgm:prSet presAssocID="{A4C77B35-CC57-4F57-A737-179A89BCEBB8}" presName="dummy2b" presStyleCnt="0"/>
      <dgm:spPr/>
    </dgm:pt>
    <dgm:pt modelId="{EDEC3E61-7FE3-4BFB-AB8A-04E34FF7BF96}" type="pres">
      <dgm:prSet presAssocID="{A4C77B35-CC57-4F57-A737-179A89BCEBB8}" presName="wedge2Tx" presStyleLbl="node1" presStyleIdx="1" presStyleCnt="3">
        <dgm:presLayoutVars>
          <dgm:chMax val="0"/>
          <dgm:chPref val="0"/>
          <dgm:bulletEnabled val="1"/>
        </dgm:presLayoutVars>
      </dgm:prSet>
      <dgm:spPr/>
      <dgm:t>
        <a:bodyPr/>
        <a:lstStyle/>
        <a:p>
          <a:endParaRPr lang="en-US"/>
        </a:p>
      </dgm:t>
    </dgm:pt>
    <dgm:pt modelId="{12061A39-1817-4D8B-9F26-D0412BA747C1}" type="pres">
      <dgm:prSet presAssocID="{A4C77B35-CC57-4F57-A737-179A89BCEBB8}" presName="wedge3" presStyleLbl="node1" presStyleIdx="2" presStyleCnt="3"/>
      <dgm:spPr/>
      <dgm:t>
        <a:bodyPr/>
        <a:lstStyle/>
        <a:p>
          <a:endParaRPr lang="en-US"/>
        </a:p>
      </dgm:t>
    </dgm:pt>
    <dgm:pt modelId="{FDE49C0D-E16C-41D7-B2D1-12585DD62653}" type="pres">
      <dgm:prSet presAssocID="{A4C77B35-CC57-4F57-A737-179A89BCEBB8}" presName="dummy3a" presStyleCnt="0"/>
      <dgm:spPr/>
    </dgm:pt>
    <dgm:pt modelId="{CC8AFB3C-6809-4BD8-B730-6A02DF6A6B34}" type="pres">
      <dgm:prSet presAssocID="{A4C77B35-CC57-4F57-A737-179A89BCEBB8}" presName="dummy3b" presStyleCnt="0"/>
      <dgm:spPr/>
    </dgm:pt>
    <dgm:pt modelId="{90188F6E-1A5A-4193-B8A2-189391B88F5D}" type="pres">
      <dgm:prSet presAssocID="{A4C77B35-CC57-4F57-A737-179A89BCEBB8}" presName="wedge3Tx" presStyleLbl="node1" presStyleIdx="2" presStyleCnt="3">
        <dgm:presLayoutVars>
          <dgm:chMax val="0"/>
          <dgm:chPref val="0"/>
          <dgm:bulletEnabled val="1"/>
        </dgm:presLayoutVars>
      </dgm:prSet>
      <dgm:spPr/>
      <dgm:t>
        <a:bodyPr/>
        <a:lstStyle/>
        <a:p>
          <a:endParaRPr lang="en-US"/>
        </a:p>
      </dgm:t>
    </dgm:pt>
    <dgm:pt modelId="{2622B765-63B3-490F-857A-BFEFCBC7A8E2}" type="pres">
      <dgm:prSet presAssocID="{CA95C184-76D0-437F-8545-D4E489DDA299}" presName="arrowWedge1" presStyleLbl="fgSibTrans2D1" presStyleIdx="0" presStyleCnt="3">
        <dgm:style>
          <a:lnRef idx="2">
            <a:schemeClr val="dk1"/>
          </a:lnRef>
          <a:fillRef idx="1">
            <a:schemeClr val="lt1"/>
          </a:fillRef>
          <a:effectRef idx="0">
            <a:schemeClr val="dk1"/>
          </a:effectRef>
          <a:fontRef idx="minor">
            <a:schemeClr val="dk1"/>
          </a:fontRef>
        </dgm:style>
      </dgm:prSet>
      <dgm:spPr/>
    </dgm:pt>
    <dgm:pt modelId="{1DF8C3E1-8FBF-4DA2-A98A-50DDAA5C16D5}" type="pres">
      <dgm:prSet presAssocID="{DFBB68E3-86EC-4241-818B-4FCFACECC0EA}" presName="arrowWedge2" presStyleLbl="fgSibTrans2D1" presStyleIdx="1" presStyleCnt="3" custLinFactNeighborY="2">
        <dgm:style>
          <a:lnRef idx="2">
            <a:schemeClr val="dk1"/>
          </a:lnRef>
          <a:fillRef idx="1">
            <a:schemeClr val="lt1"/>
          </a:fillRef>
          <a:effectRef idx="0">
            <a:schemeClr val="dk1"/>
          </a:effectRef>
          <a:fontRef idx="minor">
            <a:schemeClr val="dk1"/>
          </a:fontRef>
        </dgm:style>
      </dgm:prSet>
      <dgm:spPr/>
    </dgm:pt>
    <dgm:pt modelId="{E290515C-12FE-4D4A-9FC3-02FB739BEE2B}" type="pres">
      <dgm:prSet presAssocID="{770DD249-29DA-44EE-BEF3-D42FBB65A397}" presName="arrowWedge3" presStyleLbl="fgSibTrans2D1" presStyleIdx="2" presStyleCnt="3">
        <dgm:style>
          <a:lnRef idx="2">
            <a:schemeClr val="dk1"/>
          </a:lnRef>
          <a:fillRef idx="1">
            <a:schemeClr val="lt1"/>
          </a:fillRef>
          <a:effectRef idx="0">
            <a:schemeClr val="dk1"/>
          </a:effectRef>
          <a:fontRef idx="minor">
            <a:schemeClr val="dk1"/>
          </a:fontRef>
        </dgm:style>
      </dgm:prSet>
      <dgm:spPr/>
    </dgm:pt>
  </dgm:ptLst>
  <dgm:cxnLst>
    <dgm:cxn modelId="{57FDEA71-EB56-4178-A52B-D439B807EB05}" srcId="{A4C77B35-CC57-4F57-A737-179A89BCEBB8}" destId="{8384BE06-9748-412D-8624-AFC52227A781}" srcOrd="1" destOrd="0" parTransId="{C229587F-C85B-4F38-9604-107CD8F40CD3}" sibTransId="{DFBB68E3-86EC-4241-818B-4FCFACECC0EA}"/>
    <dgm:cxn modelId="{1303D491-FADB-4458-82DC-A00FCA87A978}" type="presOf" srcId="{A4C77B35-CC57-4F57-A737-179A89BCEBB8}" destId="{5DDAFD91-0862-4DC2-B132-CCB261F494D1}" srcOrd="0" destOrd="0" presId="urn:microsoft.com/office/officeart/2005/8/layout/cycle8"/>
    <dgm:cxn modelId="{5D0AB023-B3DB-4835-8433-1E3E6E28DF71}" type="presOf" srcId="{8384BE06-9748-412D-8624-AFC52227A781}" destId="{EDEC3E61-7FE3-4BFB-AB8A-04E34FF7BF96}" srcOrd="1" destOrd="0" presId="urn:microsoft.com/office/officeart/2005/8/layout/cycle8"/>
    <dgm:cxn modelId="{A24C5F21-640C-43E4-ACC8-CB62C9CABEE8}" type="presOf" srcId="{EA8C4B20-3A83-4EC7-9CCA-EEE9D8F19B45}" destId="{12061A39-1817-4D8B-9F26-D0412BA747C1}" srcOrd="0" destOrd="0" presId="urn:microsoft.com/office/officeart/2005/8/layout/cycle8"/>
    <dgm:cxn modelId="{4EC79FFE-4D43-4F23-96AB-486FB0FC21F7}" type="presOf" srcId="{EA8C4B20-3A83-4EC7-9CCA-EEE9D8F19B45}" destId="{90188F6E-1A5A-4193-B8A2-189391B88F5D}" srcOrd="1" destOrd="0" presId="urn:microsoft.com/office/officeart/2005/8/layout/cycle8"/>
    <dgm:cxn modelId="{A4351330-3D60-4DBB-B8DB-F524E810548A}" type="presOf" srcId="{D79DD603-7B7E-42C8-B45F-2C7D09FC6338}" destId="{331D70DA-70E1-47BE-9984-678D16A6A97D}" srcOrd="0" destOrd="0" presId="urn:microsoft.com/office/officeart/2005/8/layout/cycle8"/>
    <dgm:cxn modelId="{832196D6-0916-401E-B2FF-F847DBDBB8B6}" type="presOf" srcId="{8384BE06-9748-412D-8624-AFC52227A781}" destId="{A4D2E596-E1B8-4122-98B0-6DE71891311A}" srcOrd="0" destOrd="0" presId="urn:microsoft.com/office/officeart/2005/8/layout/cycle8"/>
    <dgm:cxn modelId="{FD4D250E-54AA-48B7-9E67-1FEC066975FB}" type="presOf" srcId="{D79DD603-7B7E-42C8-B45F-2C7D09FC6338}" destId="{46326E84-3FCF-4951-AD11-20E7B775EF60}" srcOrd="1" destOrd="0" presId="urn:microsoft.com/office/officeart/2005/8/layout/cycle8"/>
    <dgm:cxn modelId="{19A56B03-DF40-4E6F-9D2E-9A4AA6EB03B0}" srcId="{A4C77B35-CC57-4F57-A737-179A89BCEBB8}" destId="{EA8C4B20-3A83-4EC7-9CCA-EEE9D8F19B45}" srcOrd="2" destOrd="0" parTransId="{9A3A2A92-60B3-4195-BEAE-9A1731E40F7D}" sibTransId="{770DD249-29DA-44EE-BEF3-D42FBB65A397}"/>
    <dgm:cxn modelId="{811B5692-D095-46A7-88BB-7A8F5F47E668}" srcId="{A4C77B35-CC57-4F57-A737-179A89BCEBB8}" destId="{D79DD603-7B7E-42C8-B45F-2C7D09FC6338}" srcOrd="0" destOrd="0" parTransId="{9724F967-6C7C-48EA-A5CE-442904F20160}" sibTransId="{CA95C184-76D0-437F-8545-D4E489DDA299}"/>
    <dgm:cxn modelId="{75902347-6BE3-4148-A154-99E180A28060}" type="presParOf" srcId="{5DDAFD91-0862-4DC2-B132-CCB261F494D1}" destId="{331D70DA-70E1-47BE-9984-678D16A6A97D}" srcOrd="0" destOrd="0" presId="urn:microsoft.com/office/officeart/2005/8/layout/cycle8"/>
    <dgm:cxn modelId="{005B2065-9D00-4E7B-B9ED-78BE1863BF32}" type="presParOf" srcId="{5DDAFD91-0862-4DC2-B132-CCB261F494D1}" destId="{6FA23EA4-2A55-4D61-91D3-8A891A14735D}" srcOrd="1" destOrd="0" presId="urn:microsoft.com/office/officeart/2005/8/layout/cycle8"/>
    <dgm:cxn modelId="{95CE49E6-2A2B-4864-B842-1D958371585C}" type="presParOf" srcId="{5DDAFD91-0862-4DC2-B132-CCB261F494D1}" destId="{985DC09E-761E-4D35-A0F9-EDBC97402CCA}" srcOrd="2" destOrd="0" presId="urn:microsoft.com/office/officeart/2005/8/layout/cycle8"/>
    <dgm:cxn modelId="{AB596015-58AC-43D3-8105-F1B05B1941B8}" type="presParOf" srcId="{5DDAFD91-0862-4DC2-B132-CCB261F494D1}" destId="{46326E84-3FCF-4951-AD11-20E7B775EF60}" srcOrd="3" destOrd="0" presId="urn:microsoft.com/office/officeart/2005/8/layout/cycle8"/>
    <dgm:cxn modelId="{4FE56F4C-7809-4604-9145-C3808A20FEAD}" type="presParOf" srcId="{5DDAFD91-0862-4DC2-B132-CCB261F494D1}" destId="{A4D2E596-E1B8-4122-98B0-6DE71891311A}" srcOrd="4" destOrd="0" presId="urn:microsoft.com/office/officeart/2005/8/layout/cycle8"/>
    <dgm:cxn modelId="{9CABE9B1-19BF-4A0B-9166-B0755EAE3B4F}" type="presParOf" srcId="{5DDAFD91-0862-4DC2-B132-CCB261F494D1}" destId="{BEB9054A-B10C-4D58-B5D1-B5FCE0640A5C}" srcOrd="5" destOrd="0" presId="urn:microsoft.com/office/officeart/2005/8/layout/cycle8"/>
    <dgm:cxn modelId="{9F6FD262-25E6-419E-BAAA-9580CDAE39A8}" type="presParOf" srcId="{5DDAFD91-0862-4DC2-B132-CCB261F494D1}" destId="{EEB38716-6077-4769-8762-B18AA2C3F340}" srcOrd="6" destOrd="0" presId="urn:microsoft.com/office/officeart/2005/8/layout/cycle8"/>
    <dgm:cxn modelId="{68BE4612-28FF-464C-AD6B-A9A0BEB17534}" type="presParOf" srcId="{5DDAFD91-0862-4DC2-B132-CCB261F494D1}" destId="{EDEC3E61-7FE3-4BFB-AB8A-04E34FF7BF96}" srcOrd="7" destOrd="0" presId="urn:microsoft.com/office/officeart/2005/8/layout/cycle8"/>
    <dgm:cxn modelId="{559F67DF-3BE8-4C43-9572-01BFAB90376C}" type="presParOf" srcId="{5DDAFD91-0862-4DC2-B132-CCB261F494D1}" destId="{12061A39-1817-4D8B-9F26-D0412BA747C1}" srcOrd="8" destOrd="0" presId="urn:microsoft.com/office/officeart/2005/8/layout/cycle8"/>
    <dgm:cxn modelId="{740EFE16-7B61-4EDB-8832-D7D7D345BABB}" type="presParOf" srcId="{5DDAFD91-0862-4DC2-B132-CCB261F494D1}" destId="{FDE49C0D-E16C-41D7-B2D1-12585DD62653}" srcOrd="9" destOrd="0" presId="urn:microsoft.com/office/officeart/2005/8/layout/cycle8"/>
    <dgm:cxn modelId="{74990EB5-AE1F-42F3-8593-8715BE6B0C1A}" type="presParOf" srcId="{5DDAFD91-0862-4DC2-B132-CCB261F494D1}" destId="{CC8AFB3C-6809-4BD8-B730-6A02DF6A6B34}" srcOrd="10" destOrd="0" presId="urn:microsoft.com/office/officeart/2005/8/layout/cycle8"/>
    <dgm:cxn modelId="{BB864038-BAB8-45BC-A924-0A1F75960422}" type="presParOf" srcId="{5DDAFD91-0862-4DC2-B132-CCB261F494D1}" destId="{90188F6E-1A5A-4193-B8A2-189391B88F5D}" srcOrd="11" destOrd="0" presId="urn:microsoft.com/office/officeart/2005/8/layout/cycle8"/>
    <dgm:cxn modelId="{963FC7E9-311F-4121-B0B0-D399B25EA614}" type="presParOf" srcId="{5DDAFD91-0862-4DC2-B132-CCB261F494D1}" destId="{2622B765-63B3-490F-857A-BFEFCBC7A8E2}" srcOrd="12" destOrd="0" presId="urn:microsoft.com/office/officeart/2005/8/layout/cycle8"/>
    <dgm:cxn modelId="{7E6248D0-C706-40D4-92C6-B558C4D6FE2B}" type="presParOf" srcId="{5DDAFD91-0862-4DC2-B132-CCB261F494D1}" destId="{1DF8C3E1-8FBF-4DA2-A98A-50DDAA5C16D5}" srcOrd="13" destOrd="0" presId="urn:microsoft.com/office/officeart/2005/8/layout/cycle8"/>
    <dgm:cxn modelId="{FF98F990-A9ED-485F-A8CB-71DED15FDEE9}" type="presParOf" srcId="{5DDAFD91-0862-4DC2-B132-CCB261F494D1}" destId="{E290515C-12FE-4D4A-9FC3-02FB739BEE2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D70DA-70E1-47BE-9984-678D16A6A97D}">
      <dsp:nvSpPr>
        <dsp:cNvPr id="0" name=""/>
        <dsp:cNvSpPr/>
      </dsp:nvSpPr>
      <dsp:spPr>
        <a:xfrm>
          <a:off x="233845" y="266983"/>
          <a:ext cx="2018806" cy="2018806"/>
        </a:xfrm>
        <a:prstGeom prst="pie">
          <a:avLst>
            <a:gd name="adj1" fmla="val 16200000"/>
            <a:gd name="adj2" fmla="val 18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VA Tech</a:t>
          </a:r>
        </a:p>
      </dsp:txBody>
      <dsp:txXfrm>
        <a:off x="1297804" y="694777"/>
        <a:ext cx="721002" cy="600835"/>
      </dsp:txXfrm>
    </dsp:sp>
    <dsp:sp modelId="{A4D2E596-E1B8-4122-98B0-6DE71891311A}">
      <dsp:nvSpPr>
        <dsp:cNvPr id="0" name=""/>
        <dsp:cNvSpPr/>
      </dsp:nvSpPr>
      <dsp:spPr>
        <a:xfrm>
          <a:off x="192267" y="339083"/>
          <a:ext cx="2018806" cy="2018806"/>
        </a:xfrm>
        <a:prstGeom prst="pie">
          <a:avLst>
            <a:gd name="adj1" fmla="val 1800000"/>
            <a:gd name="adj2" fmla="val 90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UNM</a:t>
          </a:r>
        </a:p>
      </dsp:txBody>
      <dsp:txXfrm>
        <a:off x="672935" y="1648904"/>
        <a:ext cx="1081503" cy="528735"/>
      </dsp:txXfrm>
    </dsp:sp>
    <dsp:sp modelId="{12061A39-1817-4D8B-9F26-D0412BA747C1}">
      <dsp:nvSpPr>
        <dsp:cNvPr id="0" name=""/>
        <dsp:cNvSpPr/>
      </dsp:nvSpPr>
      <dsp:spPr>
        <a:xfrm>
          <a:off x="150689" y="266983"/>
          <a:ext cx="2018806" cy="2018806"/>
        </a:xfrm>
        <a:prstGeom prst="pie">
          <a:avLst>
            <a:gd name="adj1" fmla="val 9000000"/>
            <a:gd name="adj2" fmla="val 162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ABQ </a:t>
          </a:r>
          <a:r>
            <a:rPr lang="en-US" sz="1800" kern="1200" dirty="0" err="1"/>
            <a:t>i</a:t>
          </a:r>
          <a:r>
            <a:rPr lang="en-US" sz="1800" kern="1200" dirty="0"/>
            <a:t>-team</a:t>
          </a:r>
        </a:p>
      </dsp:txBody>
      <dsp:txXfrm>
        <a:off x="384534" y="694777"/>
        <a:ext cx="721002" cy="600835"/>
      </dsp:txXfrm>
    </dsp:sp>
    <dsp:sp modelId="{2622B765-63B3-490F-857A-BFEFCBC7A8E2}">
      <dsp:nvSpPr>
        <dsp:cNvPr id="0" name=""/>
        <dsp:cNvSpPr/>
      </dsp:nvSpPr>
      <dsp:spPr>
        <a:xfrm>
          <a:off x="109037" y="142009"/>
          <a:ext cx="2268753" cy="2268753"/>
        </a:xfrm>
        <a:prstGeom prst="circularArrow">
          <a:avLst>
            <a:gd name="adj1" fmla="val 5085"/>
            <a:gd name="adj2" fmla="val 327528"/>
            <a:gd name="adj3" fmla="val 1472472"/>
            <a:gd name="adj4" fmla="val 16199432"/>
            <a:gd name="adj5" fmla="val 5932"/>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1DF8C3E1-8FBF-4DA2-A98A-50DDAA5C16D5}">
      <dsp:nvSpPr>
        <dsp:cNvPr id="0" name=""/>
        <dsp:cNvSpPr/>
      </dsp:nvSpPr>
      <dsp:spPr>
        <a:xfrm>
          <a:off x="67293" y="214027"/>
          <a:ext cx="2268753" cy="2268753"/>
        </a:xfrm>
        <a:prstGeom prst="circularArrow">
          <a:avLst>
            <a:gd name="adj1" fmla="val 5085"/>
            <a:gd name="adj2" fmla="val 327528"/>
            <a:gd name="adj3" fmla="val 8671970"/>
            <a:gd name="adj4" fmla="val 1800502"/>
            <a:gd name="adj5" fmla="val 5932"/>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 modelId="{E290515C-12FE-4D4A-9FC3-02FB739BEE2B}">
      <dsp:nvSpPr>
        <dsp:cNvPr id="0" name=""/>
        <dsp:cNvSpPr/>
      </dsp:nvSpPr>
      <dsp:spPr>
        <a:xfrm>
          <a:off x="25549" y="142009"/>
          <a:ext cx="2268753" cy="2268753"/>
        </a:xfrm>
        <a:prstGeom prst="circularArrow">
          <a:avLst>
            <a:gd name="adj1" fmla="val 5085"/>
            <a:gd name="adj2" fmla="val 327528"/>
            <a:gd name="adj3" fmla="val 15873039"/>
            <a:gd name="adj4" fmla="val 9000000"/>
            <a:gd name="adj5" fmla="val 5932"/>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5954E064-BAE1-4D87-BFC5-06F7214882BA}" type="datetimeFigureOut">
              <a:rPr lang="en-US" smtClean="0"/>
              <a:t>9/13/2017</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97CDEB0D-0CEC-4AF6-9317-71BCF9F84F51}" type="slidenum">
              <a:rPr lang="en-US" smtClean="0"/>
              <a:t>‹#›</a:t>
            </a:fld>
            <a:endParaRPr lang="en-US" dirty="0"/>
          </a:p>
        </p:txBody>
      </p:sp>
    </p:spTree>
    <p:extLst>
      <p:ext uri="{BB962C8B-B14F-4D97-AF65-F5344CB8AC3E}">
        <p14:creationId xmlns:p14="http://schemas.microsoft.com/office/powerpoint/2010/main" val="101523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b="0" i="0">
                <a:latin typeface="Lato Light"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b="0" i="0">
                <a:latin typeface="Lato Light" charset="0"/>
              </a:defRPr>
            </a:lvl1pPr>
          </a:lstStyle>
          <a:p>
            <a:fld id="{EFC10EE1-B198-C942-8235-326C972CBB30}" type="datetimeFigureOut">
              <a:rPr lang="en-US" smtClean="0"/>
              <a:pPr/>
              <a:t>9/13/2017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b="0" i="0">
                <a:latin typeface="Lato Light"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b="0" i="0">
                <a:latin typeface="Lat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charset="0"/>
        <a:ea typeface="+mn-ea"/>
        <a:cs typeface="+mn-cs"/>
      </a:defRPr>
    </a:lvl1pPr>
    <a:lvl2pPr marL="914217" algn="l" defTabSz="914217" rtl="0" eaLnBrk="1" latinLnBrk="0" hangingPunct="1">
      <a:defRPr sz="2400" b="0" i="0" kern="1200">
        <a:solidFill>
          <a:schemeClr val="tx1"/>
        </a:solidFill>
        <a:latin typeface="Lato Light" charset="0"/>
        <a:ea typeface="+mn-ea"/>
        <a:cs typeface="+mn-cs"/>
      </a:defRPr>
    </a:lvl2pPr>
    <a:lvl3pPr marL="1828434" algn="l" defTabSz="914217" rtl="0" eaLnBrk="1" latinLnBrk="0" hangingPunct="1">
      <a:defRPr sz="2400" b="0" i="0" kern="1200">
        <a:solidFill>
          <a:schemeClr val="tx1"/>
        </a:solidFill>
        <a:latin typeface="Lato Light" charset="0"/>
        <a:ea typeface="+mn-ea"/>
        <a:cs typeface="+mn-cs"/>
      </a:defRPr>
    </a:lvl3pPr>
    <a:lvl4pPr marL="2742651" algn="l" defTabSz="914217" rtl="0" eaLnBrk="1" latinLnBrk="0" hangingPunct="1">
      <a:defRPr sz="2400" b="0" i="0" kern="1200">
        <a:solidFill>
          <a:schemeClr val="tx1"/>
        </a:solidFill>
        <a:latin typeface="Lato Light" charset="0"/>
        <a:ea typeface="+mn-ea"/>
        <a:cs typeface="+mn-cs"/>
      </a:defRPr>
    </a:lvl4pPr>
    <a:lvl5pPr marL="3656868" algn="l" defTabSz="914217" rtl="0" eaLnBrk="1" latinLnBrk="0" hangingPunct="1">
      <a:defRPr sz="2400" b="0" i="0" kern="1200">
        <a:solidFill>
          <a:schemeClr val="tx1"/>
        </a:solidFill>
        <a:latin typeface="La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73101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955489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425060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09220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41597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170683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31</a:t>
            </a:fld>
            <a:endParaRPr lang="en-US" dirty="0"/>
          </a:p>
        </p:txBody>
      </p:sp>
    </p:spTree>
    <p:extLst>
      <p:ext uri="{BB962C8B-B14F-4D97-AF65-F5344CB8AC3E}">
        <p14:creationId xmlns:p14="http://schemas.microsoft.com/office/powerpoint/2010/main" val="235052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296988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33</a:t>
            </a:fld>
            <a:endParaRPr lang="en-US" dirty="0"/>
          </a:p>
        </p:txBody>
      </p:sp>
    </p:spTree>
    <p:extLst>
      <p:ext uri="{BB962C8B-B14F-4D97-AF65-F5344CB8AC3E}">
        <p14:creationId xmlns:p14="http://schemas.microsoft.com/office/powerpoint/2010/main" val="158498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34</a:t>
            </a:fld>
            <a:endParaRPr lang="en-US" dirty="0"/>
          </a:p>
        </p:txBody>
      </p:sp>
    </p:spTree>
    <p:extLst>
      <p:ext uri="{BB962C8B-B14F-4D97-AF65-F5344CB8AC3E}">
        <p14:creationId xmlns:p14="http://schemas.microsoft.com/office/powerpoint/2010/main" val="1337810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35</a:t>
            </a:fld>
            <a:endParaRPr lang="en-US" dirty="0"/>
          </a:p>
        </p:txBody>
      </p:sp>
    </p:spTree>
    <p:extLst>
      <p:ext uri="{BB962C8B-B14F-4D97-AF65-F5344CB8AC3E}">
        <p14:creationId xmlns:p14="http://schemas.microsoft.com/office/powerpoint/2010/main" val="345499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30678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36</a:t>
            </a:fld>
            <a:endParaRPr lang="en-US" dirty="0"/>
          </a:p>
        </p:txBody>
      </p:sp>
    </p:spTree>
    <p:extLst>
      <p:ext uri="{BB962C8B-B14F-4D97-AF65-F5344CB8AC3E}">
        <p14:creationId xmlns:p14="http://schemas.microsoft.com/office/powerpoint/2010/main" val="2412553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37</a:t>
            </a:fld>
            <a:endParaRPr lang="en-US" dirty="0"/>
          </a:p>
        </p:txBody>
      </p:sp>
    </p:spTree>
    <p:extLst>
      <p:ext uri="{BB962C8B-B14F-4D97-AF65-F5344CB8AC3E}">
        <p14:creationId xmlns:p14="http://schemas.microsoft.com/office/powerpoint/2010/main" val="2960814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38</a:t>
            </a:fld>
            <a:endParaRPr lang="en-US" dirty="0"/>
          </a:p>
        </p:txBody>
      </p:sp>
    </p:spTree>
    <p:extLst>
      <p:ext uri="{BB962C8B-B14F-4D97-AF65-F5344CB8AC3E}">
        <p14:creationId xmlns:p14="http://schemas.microsoft.com/office/powerpoint/2010/main" val="254698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39</a:t>
            </a:fld>
            <a:endParaRPr lang="en-US" dirty="0"/>
          </a:p>
        </p:txBody>
      </p:sp>
    </p:spTree>
    <p:extLst>
      <p:ext uri="{BB962C8B-B14F-4D97-AF65-F5344CB8AC3E}">
        <p14:creationId xmlns:p14="http://schemas.microsoft.com/office/powerpoint/2010/main" val="2326795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4535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39884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09534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65415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674688"/>
            <a:ext cx="4498975" cy="3375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11410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70101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99151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39086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General Slide">
    <p:spTree>
      <p:nvGrpSpPr>
        <p:cNvPr id="1" name=""/>
        <p:cNvGrpSpPr/>
        <p:nvPr/>
      </p:nvGrpSpPr>
      <p:grpSpPr>
        <a:xfrm>
          <a:off x="0" y="0"/>
          <a:ext cx="0" cy="0"/>
          <a:chOff x="0" y="0"/>
          <a:chExt cx="0" cy="0"/>
        </a:xfrm>
      </p:grpSpPr>
      <p:sp>
        <p:nvSpPr>
          <p:cNvPr id="5" name="Rectangle 4"/>
          <p:cNvSpPr/>
          <p:nvPr userDrawn="1"/>
        </p:nvSpPr>
        <p:spPr>
          <a:xfrm>
            <a:off x="13903616" y="12690089"/>
            <a:ext cx="3262581" cy="758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b="0" i="0" dirty="0">
              <a:latin typeface="Lato Light" charset="0"/>
            </a:endParaRPr>
          </a:p>
        </p:txBody>
      </p:sp>
      <p:sp>
        <p:nvSpPr>
          <p:cNvPr id="27" name="Rectangle 26"/>
          <p:cNvSpPr/>
          <p:nvPr userDrawn="1"/>
        </p:nvSpPr>
        <p:spPr>
          <a:xfrm>
            <a:off x="16588971" y="713680"/>
            <a:ext cx="1154452" cy="999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b="0" i="0" dirty="0">
              <a:latin typeface="Lato Light" charset="0"/>
            </a:endParaRPr>
          </a:p>
        </p:txBody>
      </p:sp>
      <p:sp>
        <p:nvSpPr>
          <p:cNvPr id="26" name="Rectangle 25"/>
          <p:cNvSpPr/>
          <p:nvPr userDrawn="1"/>
        </p:nvSpPr>
        <p:spPr>
          <a:xfrm>
            <a:off x="953679" y="12690089"/>
            <a:ext cx="3262581" cy="7582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b="0" i="0" dirty="0">
              <a:latin typeface="Lato Light" charset="0"/>
            </a:endParaRPr>
          </a:p>
        </p:txBody>
      </p:sp>
      <p:sp>
        <p:nvSpPr>
          <p:cNvPr id="25" name="Picture Placeholder 24"/>
          <p:cNvSpPr>
            <a:spLocks noGrp="1"/>
          </p:cNvSpPr>
          <p:nvPr>
            <p:ph type="pic" sz="quarter" idx="22"/>
          </p:nvPr>
        </p:nvSpPr>
        <p:spPr>
          <a:xfrm>
            <a:off x="8850086" y="713680"/>
            <a:ext cx="10450286" cy="11464462"/>
          </a:xfrm>
          <a:custGeom>
            <a:avLst/>
            <a:gdLst>
              <a:gd name="connsiteX0" fmla="*/ 13412042 w 14177708"/>
              <a:gd name="connsiteY0" fmla="*/ 10483514 h 15424422"/>
              <a:gd name="connsiteX1" fmla="*/ 14047832 w 14177708"/>
              <a:gd name="connsiteY1" fmla="*/ 10824515 h 15424422"/>
              <a:gd name="connsiteX2" fmla="*/ 13836700 w 14177708"/>
              <a:gd name="connsiteY2" fmla="*/ 11890227 h 15424422"/>
              <a:gd name="connsiteX3" fmla="*/ 8750236 w 14177708"/>
              <a:gd name="connsiteY3" fmla="*/ 15294544 h 15424422"/>
              <a:gd name="connsiteX4" fmla="*/ 7684526 w 14177708"/>
              <a:gd name="connsiteY4" fmla="*/ 15083413 h 15424422"/>
              <a:gd name="connsiteX5" fmla="*/ 7895658 w 14177708"/>
              <a:gd name="connsiteY5" fmla="*/ 14017701 h 15424422"/>
              <a:gd name="connsiteX6" fmla="*/ 12982120 w 14177708"/>
              <a:gd name="connsiteY6" fmla="*/ 10613382 h 15424422"/>
              <a:gd name="connsiteX7" fmla="*/ 13412042 w 14177708"/>
              <a:gd name="connsiteY7" fmla="*/ 10483514 h 15424422"/>
              <a:gd name="connsiteX8" fmla="*/ 10597642 w 14177708"/>
              <a:gd name="connsiteY8" fmla="*/ 10038573 h 15424422"/>
              <a:gd name="connsiteX9" fmla="*/ 11233432 w 14177708"/>
              <a:gd name="connsiteY9" fmla="*/ 10379575 h 15424422"/>
              <a:gd name="connsiteX10" fmla="*/ 11022300 w 14177708"/>
              <a:gd name="connsiteY10" fmla="*/ 11445286 h 15424422"/>
              <a:gd name="connsiteX11" fmla="*/ 5271042 w 14177708"/>
              <a:gd name="connsiteY11" fmla="*/ 15294546 h 15424422"/>
              <a:gd name="connsiteX12" fmla="*/ 4205330 w 14177708"/>
              <a:gd name="connsiteY12" fmla="*/ 15083414 h 15424422"/>
              <a:gd name="connsiteX13" fmla="*/ 4416463 w 14177708"/>
              <a:gd name="connsiteY13" fmla="*/ 14017702 h 15424422"/>
              <a:gd name="connsiteX14" fmla="*/ 10167720 w 14177708"/>
              <a:gd name="connsiteY14" fmla="*/ 10168442 h 15424422"/>
              <a:gd name="connsiteX15" fmla="*/ 10597642 w 14177708"/>
              <a:gd name="connsiteY15" fmla="*/ 10038573 h 15424422"/>
              <a:gd name="connsiteX16" fmla="*/ 6552118 w 14177708"/>
              <a:gd name="connsiteY16" fmla="*/ 7652138 h 15424422"/>
              <a:gd name="connsiteX17" fmla="*/ 7187908 w 14177708"/>
              <a:gd name="connsiteY17" fmla="*/ 7993136 h 15424422"/>
              <a:gd name="connsiteX18" fmla="*/ 6976776 w 14177708"/>
              <a:gd name="connsiteY18" fmla="*/ 9058848 h 15424422"/>
              <a:gd name="connsiteX19" fmla="*/ 3531444 w 14177708"/>
              <a:gd name="connsiteY19" fmla="*/ 11364774 h 15424422"/>
              <a:gd name="connsiteX20" fmla="*/ 2465733 w 14177708"/>
              <a:gd name="connsiteY20" fmla="*/ 11153641 h 15424422"/>
              <a:gd name="connsiteX21" fmla="*/ 2676866 w 14177708"/>
              <a:gd name="connsiteY21" fmla="*/ 10087930 h 15424422"/>
              <a:gd name="connsiteX22" fmla="*/ 6122196 w 14177708"/>
              <a:gd name="connsiteY22" fmla="*/ 7782005 h 15424422"/>
              <a:gd name="connsiteX23" fmla="*/ 6552118 w 14177708"/>
              <a:gd name="connsiteY23" fmla="*/ 7652138 h 15424422"/>
              <a:gd name="connsiteX24" fmla="*/ 10848200 w 14177708"/>
              <a:gd name="connsiteY24" fmla="*/ 7176345 h 15424422"/>
              <a:gd name="connsiteX25" fmla="*/ 11624314 w 14177708"/>
              <a:gd name="connsiteY25" fmla="*/ 7592610 h 15424422"/>
              <a:gd name="connsiteX26" fmla="*/ 11624314 w 14177708"/>
              <a:gd name="connsiteY26" fmla="*/ 7592608 h 15424422"/>
              <a:gd name="connsiteX27" fmla="*/ 11366582 w 14177708"/>
              <a:gd name="connsiteY27" fmla="*/ 8893535 h 15424422"/>
              <a:gd name="connsiteX28" fmla="*/ 3514682 w 14177708"/>
              <a:gd name="connsiteY28" fmla="*/ 14148733 h 15424422"/>
              <a:gd name="connsiteX29" fmla="*/ 2213755 w 14177708"/>
              <a:gd name="connsiteY29" fmla="*/ 13891001 h 15424422"/>
              <a:gd name="connsiteX30" fmla="*/ 2213756 w 14177708"/>
              <a:gd name="connsiteY30" fmla="*/ 13891000 h 15424422"/>
              <a:gd name="connsiteX31" fmla="*/ 2471488 w 14177708"/>
              <a:gd name="connsiteY31" fmla="*/ 12590074 h 15424422"/>
              <a:gd name="connsiteX32" fmla="*/ 10323388 w 14177708"/>
              <a:gd name="connsiteY32" fmla="*/ 7334877 h 15424422"/>
              <a:gd name="connsiteX33" fmla="*/ 10848200 w 14177708"/>
              <a:gd name="connsiteY33" fmla="*/ 7176345 h 15424422"/>
              <a:gd name="connsiteX34" fmla="*/ 11604244 w 14177708"/>
              <a:gd name="connsiteY34" fmla="*/ 4245480 h 15424422"/>
              <a:gd name="connsiteX35" fmla="*/ 12240034 w 14177708"/>
              <a:gd name="connsiteY35" fmla="*/ 4586483 h 15424422"/>
              <a:gd name="connsiteX36" fmla="*/ 12028902 w 14177708"/>
              <a:gd name="connsiteY36" fmla="*/ 5652193 h 15424422"/>
              <a:gd name="connsiteX37" fmla="*/ 8583570 w 14177708"/>
              <a:gd name="connsiteY37" fmla="*/ 7958119 h 15424422"/>
              <a:gd name="connsiteX38" fmla="*/ 7517858 w 14177708"/>
              <a:gd name="connsiteY38" fmla="*/ 7746987 h 15424422"/>
              <a:gd name="connsiteX39" fmla="*/ 7728990 w 14177708"/>
              <a:gd name="connsiteY39" fmla="*/ 6681275 h 15424422"/>
              <a:gd name="connsiteX40" fmla="*/ 11174322 w 14177708"/>
              <a:gd name="connsiteY40" fmla="*/ 4375349 h 15424422"/>
              <a:gd name="connsiteX41" fmla="*/ 11604244 w 14177708"/>
              <a:gd name="connsiteY41" fmla="*/ 4245480 h 15424422"/>
              <a:gd name="connsiteX42" fmla="*/ 7067744 w 14177708"/>
              <a:gd name="connsiteY42" fmla="*/ 2187647 h 15424422"/>
              <a:gd name="connsiteX43" fmla="*/ 7703534 w 14177708"/>
              <a:gd name="connsiteY43" fmla="*/ 2528649 h 15424422"/>
              <a:gd name="connsiteX44" fmla="*/ 7492402 w 14177708"/>
              <a:gd name="connsiteY44" fmla="*/ 3594360 h 15424422"/>
              <a:gd name="connsiteX45" fmla="*/ 1195588 w 14177708"/>
              <a:gd name="connsiteY45" fmla="*/ 7808754 h 15424422"/>
              <a:gd name="connsiteX46" fmla="*/ 129877 w 14177708"/>
              <a:gd name="connsiteY46" fmla="*/ 7597623 h 15424422"/>
              <a:gd name="connsiteX47" fmla="*/ 341009 w 14177708"/>
              <a:gd name="connsiteY47" fmla="*/ 6531911 h 15424422"/>
              <a:gd name="connsiteX48" fmla="*/ 6637822 w 14177708"/>
              <a:gd name="connsiteY48" fmla="*/ 2317517 h 15424422"/>
              <a:gd name="connsiteX49" fmla="*/ 7067744 w 14177708"/>
              <a:gd name="connsiteY49" fmla="*/ 2187647 h 15424422"/>
              <a:gd name="connsiteX50" fmla="*/ 10981836 w 14177708"/>
              <a:gd name="connsiteY50" fmla="*/ 1924157 h 15424422"/>
              <a:gd name="connsiteX51" fmla="*/ 11757950 w 14177708"/>
              <a:gd name="connsiteY51" fmla="*/ 2340421 h 15424422"/>
              <a:gd name="connsiteX52" fmla="*/ 11757950 w 14177708"/>
              <a:gd name="connsiteY52" fmla="*/ 2340422 h 15424422"/>
              <a:gd name="connsiteX53" fmla="*/ 11500218 w 14177708"/>
              <a:gd name="connsiteY53" fmla="*/ 3641348 h 15424422"/>
              <a:gd name="connsiteX54" fmla="*/ 4800212 w 14177708"/>
              <a:gd name="connsiteY54" fmla="*/ 8125593 h 15424422"/>
              <a:gd name="connsiteX55" fmla="*/ 3499285 w 14177708"/>
              <a:gd name="connsiteY55" fmla="*/ 7867862 h 15424422"/>
              <a:gd name="connsiteX56" fmla="*/ 3499286 w 14177708"/>
              <a:gd name="connsiteY56" fmla="*/ 7867862 h 15424422"/>
              <a:gd name="connsiteX57" fmla="*/ 3757018 w 14177708"/>
              <a:gd name="connsiteY57" fmla="*/ 6566937 h 15424422"/>
              <a:gd name="connsiteX58" fmla="*/ 10457024 w 14177708"/>
              <a:gd name="connsiteY58" fmla="*/ 2082690 h 15424422"/>
              <a:gd name="connsiteX59" fmla="*/ 10981836 w 14177708"/>
              <a:gd name="connsiteY59" fmla="*/ 1924157 h 15424422"/>
              <a:gd name="connsiteX60" fmla="*/ 6857150 w 14177708"/>
              <a:gd name="connsiteY60" fmla="*/ 8 h 15424422"/>
              <a:gd name="connsiteX61" fmla="*/ 7492938 w 14177708"/>
              <a:gd name="connsiteY61" fmla="*/ 341009 h 15424422"/>
              <a:gd name="connsiteX62" fmla="*/ 7281806 w 14177708"/>
              <a:gd name="connsiteY62" fmla="*/ 1406720 h 15424422"/>
              <a:gd name="connsiteX63" fmla="*/ 1723646 w 14177708"/>
              <a:gd name="connsiteY63" fmla="*/ 5126743 h 15424422"/>
              <a:gd name="connsiteX64" fmla="*/ 657933 w 14177708"/>
              <a:gd name="connsiteY64" fmla="*/ 4915610 h 15424422"/>
              <a:gd name="connsiteX65" fmla="*/ 869067 w 14177708"/>
              <a:gd name="connsiteY65" fmla="*/ 3849898 h 15424422"/>
              <a:gd name="connsiteX66" fmla="*/ 6427228 w 14177708"/>
              <a:gd name="connsiteY66" fmla="*/ 129876 h 15424422"/>
              <a:gd name="connsiteX67" fmla="*/ 6857150 w 14177708"/>
              <a:gd name="connsiteY67" fmla="*/ 8 h 1542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177708" h="15424422">
                <a:moveTo>
                  <a:pt x="13412042" y="10483514"/>
                </a:moveTo>
                <a:cubicBezTo>
                  <a:pt x="13658652" y="10484583"/>
                  <a:pt x="13900340" y="10604146"/>
                  <a:pt x="14047832" y="10824515"/>
                </a:cubicBezTo>
                <a:cubicBezTo>
                  <a:pt x="14283818" y="11177105"/>
                  <a:pt x="14189290" y="11654241"/>
                  <a:pt x="13836700" y="11890227"/>
                </a:cubicBezTo>
                <a:lnTo>
                  <a:pt x="8750236" y="15294544"/>
                </a:lnTo>
                <a:cubicBezTo>
                  <a:pt x="8397646" y="15530530"/>
                  <a:pt x="7920510" y="15436002"/>
                  <a:pt x="7684526" y="15083413"/>
                </a:cubicBezTo>
                <a:cubicBezTo>
                  <a:pt x="7448540" y="14730821"/>
                  <a:pt x="7543068" y="14253687"/>
                  <a:pt x="7895658" y="14017701"/>
                </a:cubicBezTo>
                <a:lnTo>
                  <a:pt x="12982120" y="10613382"/>
                </a:lnTo>
                <a:cubicBezTo>
                  <a:pt x="13114342" y="10524888"/>
                  <a:pt x="13264078" y="10482871"/>
                  <a:pt x="13412042" y="10483514"/>
                </a:cubicBezTo>
                <a:close/>
                <a:moveTo>
                  <a:pt x="10597642" y="10038573"/>
                </a:moveTo>
                <a:cubicBezTo>
                  <a:pt x="10844252" y="10039644"/>
                  <a:pt x="11085940" y="10159207"/>
                  <a:pt x="11233432" y="10379575"/>
                </a:cubicBezTo>
                <a:cubicBezTo>
                  <a:pt x="11469418" y="10732166"/>
                  <a:pt x="11374890" y="11209302"/>
                  <a:pt x="11022300" y="11445286"/>
                </a:cubicBezTo>
                <a:lnTo>
                  <a:pt x="5271042" y="15294546"/>
                </a:lnTo>
                <a:cubicBezTo>
                  <a:pt x="4918452" y="15530531"/>
                  <a:pt x="4441316" y="15436004"/>
                  <a:pt x="4205330" y="15083414"/>
                </a:cubicBezTo>
                <a:cubicBezTo>
                  <a:pt x="3969345" y="14730823"/>
                  <a:pt x="4063873" y="14253687"/>
                  <a:pt x="4416463" y="14017702"/>
                </a:cubicBezTo>
                <a:lnTo>
                  <a:pt x="10167720" y="10168442"/>
                </a:lnTo>
                <a:cubicBezTo>
                  <a:pt x="10299942" y="10079948"/>
                  <a:pt x="10449678" y="10037932"/>
                  <a:pt x="10597642" y="10038573"/>
                </a:cubicBezTo>
                <a:close/>
                <a:moveTo>
                  <a:pt x="6552118" y="7652138"/>
                </a:moveTo>
                <a:cubicBezTo>
                  <a:pt x="6798728" y="7653206"/>
                  <a:pt x="7040416" y="7772768"/>
                  <a:pt x="7187908" y="7993136"/>
                </a:cubicBezTo>
                <a:cubicBezTo>
                  <a:pt x="7423894" y="8345728"/>
                  <a:pt x="7329366" y="8822862"/>
                  <a:pt x="6976776" y="9058848"/>
                </a:cubicBezTo>
                <a:lnTo>
                  <a:pt x="3531444" y="11364774"/>
                </a:lnTo>
                <a:cubicBezTo>
                  <a:pt x="3178854" y="11600759"/>
                  <a:pt x="2701717" y="11506232"/>
                  <a:pt x="2465733" y="11153641"/>
                </a:cubicBezTo>
                <a:cubicBezTo>
                  <a:pt x="2229748" y="10801051"/>
                  <a:pt x="2324275" y="10323915"/>
                  <a:pt x="2676866" y="10087930"/>
                </a:cubicBezTo>
                <a:lnTo>
                  <a:pt x="6122196" y="7782005"/>
                </a:lnTo>
                <a:cubicBezTo>
                  <a:pt x="6254418" y="7693509"/>
                  <a:pt x="6404154" y="7651494"/>
                  <a:pt x="6552118" y="7652138"/>
                </a:cubicBezTo>
                <a:close/>
                <a:moveTo>
                  <a:pt x="10848200" y="7176345"/>
                </a:moveTo>
                <a:cubicBezTo>
                  <a:pt x="11149236" y="7177649"/>
                  <a:pt x="11444270" y="7323603"/>
                  <a:pt x="11624314" y="7592610"/>
                </a:cubicBezTo>
                <a:lnTo>
                  <a:pt x="11624314" y="7592608"/>
                </a:lnTo>
                <a:cubicBezTo>
                  <a:pt x="11912384" y="8023020"/>
                  <a:pt x="11796994" y="8605464"/>
                  <a:pt x="11366582" y="8893535"/>
                </a:cubicBezTo>
                <a:lnTo>
                  <a:pt x="3514682" y="14148733"/>
                </a:lnTo>
                <a:cubicBezTo>
                  <a:pt x="3084270" y="14436803"/>
                  <a:pt x="2501825" y="14321413"/>
                  <a:pt x="2213755" y="13891001"/>
                </a:cubicBezTo>
                <a:lnTo>
                  <a:pt x="2213756" y="13891000"/>
                </a:lnTo>
                <a:cubicBezTo>
                  <a:pt x="1925685" y="13460588"/>
                  <a:pt x="2041076" y="12878144"/>
                  <a:pt x="2471488" y="12590074"/>
                </a:cubicBezTo>
                <a:lnTo>
                  <a:pt x="10323388" y="7334877"/>
                </a:lnTo>
                <a:cubicBezTo>
                  <a:pt x="10484792" y="7226852"/>
                  <a:pt x="10667576" y="7175562"/>
                  <a:pt x="10848200" y="7176345"/>
                </a:cubicBezTo>
                <a:close/>
                <a:moveTo>
                  <a:pt x="11604244" y="4245480"/>
                </a:moveTo>
                <a:cubicBezTo>
                  <a:pt x="11850854" y="4246550"/>
                  <a:pt x="12092542" y="4366113"/>
                  <a:pt x="12240034" y="4586483"/>
                </a:cubicBezTo>
                <a:cubicBezTo>
                  <a:pt x="12476020" y="4939073"/>
                  <a:pt x="12381492" y="5416208"/>
                  <a:pt x="12028902" y="5652193"/>
                </a:cubicBezTo>
                <a:lnTo>
                  <a:pt x="8583570" y="7958119"/>
                </a:lnTo>
                <a:cubicBezTo>
                  <a:pt x="8230978" y="8194105"/>
                  <a:pt x="7753844" y="8099577"/>
                  <a:pt x="7517858" y="7746987"/>
                </a:cubicBezTo>
                <a:cubicBezTo>
                  <a:pt x="7281872" y="7394397"/>
                  <a:pt x="7376400" y="6917262"/>
                  <a:pt x="7728990" y="6681275"/>
                </a:cubicBezTo>
                <a:lnTo>
                  <a:pt x="11174322" y="4375349"/>
                </a:lnTo>
                <a:cubicBezTo>
                  <a:pt x="11306544" y="4286856"/>
                  <a:pt x="11456280" y="4244839"/>
                  <a:pt x="11604244" y="4245480"/>
                </a:cubicBezTo>
                <a:close/>
                <a:moveTo>
                  <a:pt x="7067744" y="2187647"/>
                </a:moveTo>
                <a:cubicBezTo>
                  <a:pt x="7314354" y="2188716"/>
                  <a:pt x="7556042" y="2308280"/>
                  <a:pt x="7703534" y="2528649"/>
                </a:cubicBezTo>
                <a:cubicBezTo>
                  <a:pt x="7939520" y="2881239"/>
                  <a:pt x="7844992" y="3358375"/>
                  <a:pt x="7492402" y="3594360"/>
                </a:cubicBezTo>
                <a:lnTo>
                  <a:pt x="1195588" y="7808754"/>
                </a:lnTo>
                <a:cubicBezTo>
                  <a:pt x="842997" y="8044739"/>
                  <a:pt x="365862" y="7950212"/>
                  <a:pt x="129877" y="7597623"/>
                </a:cubicBezTo>
                <a:cubicBezTo>
                  <a:pt x="-106109" y="7245031"/>
                  <a:pt x="-11582" y="6767897"/>
                  <a:pt x="341009" y="6531911"/>
                </a:cubicBezTo>
                <a:lnTo>
                  <a:pt x="6637822" y="2317517"/>
                </a:lnTo>
                <a:cubicBezTo>
                  <a:pt x="6770044" y="2229022"/>
                  <a:pt x="6919780" y="2187006"/>
                  <a:pt x="7067744" y="2187647"/>
                </a:cubicBezTo>
                <a:close/>
                <a:moveTo>
                  <a:pt x="10981836" y="1924157"/>
                </a:moveTo>
                <a:cubicBezTo>
                  <a:pt x="11282872" y="1925462"/>
                  <a:pt x="11577906" y="2071415"/>
                  <a:pt x="11757950" y="2340421"/>
                </a:cubicBezTo>
                <a:lnTo>
                  <a:pt x="11757950" y="2340422"/>
                </a:lnTo>
                <a:cubicBezTo>
                  <a:pt x="12046020" y="2770834"/>
                  <a:pt x="11930630" y="3353278"/>
                  <a:pt x="11500218" y="3641348"/>
                </a:cubicBezTo>
                <a:lnTo>
                  <a:pt x="4800212" y="8125593"/>
                </a:lnTo>
                <a:cubicBezTo>
                  <a:pt x="4369800" y="8413664"/>
                  <a:pt x="3787356" y="8298274"/>
                  <a:pt x="3499285" y="7867862"/>
                </a:cubicBezTo>
                <a:lnTo>
                  <a:pt x="3499286" y="7867862"/>
                </a:lnTo>
                <a:cubicBezTo>
                  <a:pt x="3211215" y="7437451"/>
                  <a:pt x="3326606" y="6855008"/>
                  <a:pt x="3757018" y="6566937"/>
                </a:cubicBezTo>
                <a:lnTo>
                  <a:pt x="10457024" y="2082690"/>
                </a:lnTo>
                <a:cubicBezTo>
                  <a:pt x="10618428" y="1974664"/>
                  <a:pt x="10801212" y="1923374"/>
                  <a:pt x="10981836" y="1924157"/>
                </a:cubicBezTo>
                <a:close/>
                <a:moveTo>
                  <a:pt x="6857150" y="8"/>
                </a:moveTo>
                <a:cubicBezTo>
                  <a:pt x="7103758" y="1077"/>
                  <a:pt x="7345448" y="120640"/>
                  <a:pt x="7492938" y="341009"/>
                </a:cubicBezTo>
                <a:cubicBezTo>
                  <a:pt x="7728924" y="693600"/>
                  <a:pt x="7634398" y="1170735"/>
                  <a:pt x="7281806" y="1406720"/>
                </a:cubicBezTo>
                <a:lnTo>
                  <a:pt x="1723646" y="5126743"/>
                </a:lnTo>
                <a:cubicBezTo>
                  <a:pt x="1371056" y="5362728"/>
                  <a:pt x="893920" y="5268201"/>
                  <a:pt x="657933" y="4915610"/>
                </a:cubicBezTo>
                <a:cubicBezTo>
                  <a:pt x="421949" y="4563019"/>
                  <a:pt x="516475" y="4085884"/>
                  <a:pt x="869067" y="3849898"/>
                </a:cubicBezTo>
                <a:lnTo>
                  <a:pt x="6427228" y="129876"/>
                </a:lnTo>
                <a:cubicBezTo>
                  <a:pt x="6559450" y="41382"/>
                  <a:pt x="6709186" y="-634"/>
                  <a:pt x="6857150" y="8"/>
                </a:cubicBezTo>
                <a:close/>
              </a:path>
            </a:pathLst>
          </a:custGeom>
          <a:effectLst/>
        </p:spPr>
        <p:txBody>
          <a:bodyPr wrap="square">
            <a:noAutofit/>
          </a:bodyPr>
          <a:lstStyle>
            <a:lvl1pPr marL="0" indent="0">
              <a:buNone/>
              <a:defRPr sz="2101">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3419014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7289800"/>
            <a:ext cx="18288001" cy="6426200"/>
          </a:xfrm>
          <a:prstGeom prst="rect">
            <a:avLst/>
          </a:prstGeom>
          <a:effectLst/>
        </p:spPr>
        <p:txBody>
          <a:bodyPr>
            <a:normAutofit/>
          </a:bodyPr>
          <a:lstStyle>
            <a:lvl1pPr marL="0" indent="0">
              <a:buNone/>
              <a:defRPr sz="1951"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407823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0942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EAM OF 4">
    <p:spTree>
      <p:nvGrpSpPr>
        <p:cNvPr id="1" name=""/>
        <p:cNvGrpSpPr/>
        <p:nvPr/>
      </p:nvGrpSpPr>
      <p:grpSpPr>
        <a:xfrm>
          <a:off x="0" y="0"/>
          <a:ext cx="0" cy="0"/>
          <a:chOff x="0" y="0"/>
          <a:chExt cx="0" cy="0"/>
        </a:xfrm>
      </p:grpSpPr>
      <p:sp>
        <p:nvSpPr>
          <p:cNvPr id="15" name="Picture Placeholder 13"/>
          <p:cNvSpPr>
            <a:spLocks noGrp="1"/>
          </p:cNvSpPr>
          <p:nvPr>
            <p:ph type="pic" sz="quarter" idx="26"/>
          </p:nvPr>
        </p:nvSpPr>
        <p:spPr>
          <a:xfrm>
            <a:off x="12386486" y="4496180"/>
            <a:ext cx="2843354" cy="2843784"/>
          </a:xfrm>
          <a:prstGeom prst="ellipse">
            <a:avLst/>
          </a:prstGeom>
          <a:solidFill>
            <a:schemeClr val="bg1">
              <a:lumMod val="95000"/>
            </a:schemeClr>
          </a:solidFill>
          <a:effectLst/>
        </p:spPr>
        <p:txBody>
          <a:bodyPr rtlCol="0">
            <a:normAutofit/>
          </a:bodyPr>
          <a:lstStyle>
            <a:lvl1pPr marL="0" indent="0">
              <a:buNone/>
              <a:defRPr sz="1951" b="1" i="0">
                <a:ln>
                  <a:noFill/>
                </a:ln>
                <a:solidFill>
                  <a:schemeClr val="tx2"/>
                </a:solidFill>
                <a:latin typeface="Lato" charset="0"/>
                <a:ea typeface="Lato" charset="0"/>
                <a:cs typeface="Lato" charset="0"/>
              </a:defRPr>
            </a:lvl1pPr>
          </a:lstStyle>
          <a:p>
            <a:pPr lvl="0"/>
            <a:endParaRPr lang="en-US" noProof="0" dirty="0"/>
          </a:p>
        </p:txBody>
      </p:sp>
      <p:sp>
        <p:nvSpPr>
          <p:cNvPr id="20" name="Picture Placeholder 13"/>
          <p:cNvSpPr>
            <a:spLocks noGrp="1"/>
          </p:cNvSpPr>
          <p:nvPr>
            <p:ph type="pic" sz="quarter" idx="27"/>
          </p:nvPr>
        </p:nvSpPr>
        <p:spPr>
          <a:xfrm>
            <a:off x="7753403" y="4496180"/>
            <a:ext cx="2843354" cy="2843784"/>
          </a:xfrm>
          <a:prstGeom prst="ellipse">
            <a:avLst/>
          </a:prstGeom>
          <a:solidFill>
            <a:schemeClr val="bg1">
              <a:lumMod val="95000"/>
            </a:schemeClr>
          </a:solidFill>
          <a:effectLst/>
        </p:spPr>
        <p:txBody>
          <a:bodyPr rtlCol="0">
            <a:normAutofit/>
          </a:bodyPr>
          <a:lstStyle>
            <a:lvl1pPr marL="0" indent="0">
              <a:buNone/>
              <a:defRPr sz="1951" b="1" i="0">
                <a:ln>
                  <a:noFill/>
                </a:ln>
                <a:solidFill>
                  <a:schemeClr val="tx2"/>
                </a:solidFill>
                <a:latin typeface="Lato" charset="0"/>
                <a:ea typeface="Lato" charset="0"/>
                <a:cs typeface="Lato" charset="0"/>
              </a:defRPr>
            </a:lvl1pPr>
          </a:lstStyle>
          <a:p>
            <a:pPr lvl="0"/>
            <a:endParaRPr lang="en-US" noProof="0" dirty="0"/>
          </a:p>
        </p:txBody>
      </p:sp>
      <p:sp>
        <p:nvSpPr>
          <p:cNvPr id="21" name="Picture Placeholder 13"/>
          <p:cNvSpPr>
            <a:spLocks noGrp="1"/>
          </p:cNvSpPr>
          <p:nvPr>
            <p:ph type="pic" sz="quarter" idx="28"/>
          </p:nvPr>
        </p:nvSpPr>
        <p:spPr>
          <a:xfrm>
            <a:off x="3120320" y="4496180"/>
            <a:ext cx="2843354" cy="2843784"/>
          </a:xfrm>
          <a:prstGeom prst="ellipse">
            <a:avLst/>
          </a:prstGeom>
          <a:solidFill>
            <a:schemeClr val="bg1">
              <a:lumMod val="95000"/>
            </a:schemeClr>
          </a:solidFill>
          <a:effectLst/>
        </p:spPr>
        <p:txBody>
          <a:bodyPr rtlCol="0">
            <a:normAutofit/>
          </a:bodyPr>
          <a:lstStyle>
            <a:lvl1pPr marL="0" indent="0">
              <a:buNone/>
              <a:defRPr sz="1951" b="1" i="0">
                <a:ln>
                  <a:noFill/>
                </a:ln>
                <a:solidFill>
                  <a:schemeClr val="tx2"/>
                </a:solidFill>
                <a:latin typeface="Lato" charset="0"/>
                <a:ea typeface="Lato" charset="0"/>
                <a:cs typeface="Lato" charset="0"/>
              </a:defRPr>
            </a:lvl1pPr>
          </a:lstStyle>
          <a:p>
            <a:pPr lvl="0"/>
            <a:endParaRPr lang="en-US" noProof="0" dirty="0"/>
          </a:p>
        </p:txBody>
      </p:sp>
    </p:spTree>
    <p:extLst>
      <p:ext uri="{BB962C8B-B14F-4D97-AF65-F5344CB8AC3E}">
        <p14:creationId xmlns:p14="http://schemas.microsoft.com/office/powerpoint/2010/main" val="20174112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8813801"/>
            <a:ext cx="15544800" cy="2724150"/>
          </a:xfrm>
        </p:spPr>
        <p:txBody>
          <a:bodyPr anchor="t"/>
          <a:lstStyle>
            <a:lvl1pPr algn="l">
              <a:defRPr sz="8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5813427"/>
            <a:ext cx="155448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14400" y="12712701"/>
            <a:ext cx="4267200" cy="730250"/>
          </a:xfrm>
          <a:prstGeom prst="rect">
            <a:avLst/>
          </a:prstGeom>
        </p:spPr>
        <p:txBody>
          <a:bodyPr/>
          <a:lstStyle/>
          <a:p>
            <a:fld id="{9C8C3A61-228A-4CF7-A850-2E610369BF17}" type="datetimeFigureOut">
              <a:rPr lang="en-US" smtClean="0"/>
              <a:t>9/13/2017</a:t>
            </a:fld>
            <a:endParaRPr lang="en-US" dirty="0"/>
          </a:p>
        </p:txBody>
      </p:sp>
      <p:sp>
        <p:nvSpPr>
          <p:cNvPr id="5" name="Footer Placeholder 4"/>
          <p:cNvSpPr>
            <a:spLocks noGrp="1"/>
          </p:cNvSpPr>
          <p:nvPr>
            <p:ph type="ftr" sz="quarter" idx="11"/>
          </p:nvPr>
        </p:nvSpPr>
        <p:spPr>
          <a:xfrm>
            <a:off x="6248400" y="12712701"/>
            <a:ext cx="5791200"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3106400" y="12712701"/>
            <a:ext cx="4267200" cy="730250"/>
          </a:xfrm>
          <a:prstGeom prst="rect">
            <a:avLst/>
          </a:prstGeom>
        </p:spPr>
        <p:txBody>
          <a:bodyPr/>
          <a:lstStyle/>
          <a:p>
            <a:fld id="{46CD11F2-DB9D-4A98-81ED-C7D6FF14FD6B}" type="slidenum">
              <a:rPr lang="en-US" smtClean="0"/>
              <a:t>‹#›</a:t>
            </a:fld>
            <a:endParaRPr lang="en-US" dirty="0"/>
          </a:p>
        </p:txBody>
      </p:sp>
    </p:spTree>
    <p:extLst>
      <p:ext uri="{BB962C8B-B14F-4D97-AF65-F5344CB8AC3E}">
        <p14:creationId xmlns:p14="http://schemas.microsoft.com/office/powerpoint/2010/main" val="173302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1"/>
            <a:ext cx="18287999" cy="13715999"/>
          </a:xfrm>
          <a:effectLst/>
        </p:spPr>
        <p:txBody>
          <a:bodyPr>
            <a:normAutofit/>
          </a:bodyPr>
          <a:lstStyle>
            <a:lvl1pPr marL="0" indent="0">
              <a:buNone/>
              <a:defRPr sz="3151">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52727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3"/>
            <a:ext cx="157734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12712703"/>
            <a:ext cx="41148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57900" y="12712703"/>
            <a:ext cx="61722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9" name="Oval 8"/>
          <p:cNvSpPr/>
          <p:nvPr userDrawn="1"/>
        </p:nvSpPr>
        <p:spPr>
          <a:xfrm>
            <a:off x="17251048" y="199318"/>
            <a:ext cx="600792" cy="603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Lato" charset="0"/>
              <a:ea typeface="Lato" charset="0"/>
              <a:cs typeface="Lato" charset="0"/>
            </a:endParaRPr>
          </a:p>
        </p:txBody>
      </p:sp>
      <p:sp>
        <p:nvSpPr>
          <p:cNvPr id="10" name="TextBox 9"/>
          <p:cNvSpPr txBox="1"/>
          <p:nvPr userDrawn="1"/>
        </p:nvSpPr>
        <p:spPr>
          <a:xfrm>
            <a:off x="17283895" y="291070"/>
            <a:ext cx="535099" cy="392423"/>
          </a:xfrm>
          <a:prstGeom prst="rect">
            <a:avLst/>
          </a:prstGeom>
          <a:noFill/>
        </p:spPr>
        <p:txBody>
          <a:bodyPr wrap="none" lIns="137168" tIns="68584" rIns="137168" bIns="68584" rtlCol="0">
            <a:spAutoFit/>
          </a:bodyPr>
          <a:lstStyle/>
          <a:p>
            <a:pPr algn="ctr"/>
            <a:fld id="{260E2A6B-A809-4840-BF14-8648BC0BDF87}" type="slidenum">
              <a:rPr lang="id-ID" sz="1650" b="0" i="0" smtClean="0">
                <a:solidFill>
                  <a:schemeClr val="bg1"/>
                </a:solidFill>
                <a:latin typeface="Lato" charset="0"/>
                <a:ea typeface="Lato" charset="0"/>
                <a:cs typeface="Lato" charset="0"/>
              </a:rPr>
              <a:pPr algn="ctr"/>
              <a:t>‹#›</a:t>
            </a:fld>
            <a:endParaRPr lang="id-ID" sz="1650" b="0" i="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696382186"/>
      </p:ext>
    </p:extLst>
  </p:cSld>
  <p:clrMap bg1="lt1" tx1="dk1" bg2="lt2" tx2="dk2" accent1="accent1" accent2="accent2" accent3="accent3" accent4="accent4" accent5="accent5" accent6="accent6" hlink="hlink" folHlink="folHlink"/>
  <p:sldLayoutIdLst>
    <p:sldLayoutId id="2147484102" r:id="rId1"/>
    <p:sldLayoutId id="2147484104" r:id="rId2"/>
    <p:sldLayoutId id="2147484105" r:id="rId3"/>
    <p:sldLayoutId id="2147484127" r:id="rId4"/>
    <p:sldLayoutId id="2147484146" r:id="rId5"/>
    <p:sldLayoutId id="2147484147" r:id="rId6"/>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6.xml"/><Relationship Id="rId11" Type="http://schemas.openxmlformats.org/officeDocument/2006/relationships/image" Target="../media/image16.png"/><Relationship Id="rId15" Type="http://schemas.openxmlformats.org/officeDocument/2006/relationships/image" Target="../media/image14.svg"/><Relationship Id="rId10"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6.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22"/>
          </p:nvPr>
        </p:nvPicPr>
        <p:blipFill rotWithShape="1">
          <a:blip r:embed="rId3" cstate="email">
            <a:extLst>
              <a:ext uri="{28A0092B-C50C-407E-A947-70E740481C1C}">
                <a14:useLocalDpi xmlns:a14="http://schemas.microsoft.com/office/drawing/2010/main" val="0"/>
              </a:ext>
            </a:extLst>
          </a:blip>
          <a:srcRect l="22835" r="10697"/>
          <a:stretch/>
        </p:blipFill>
        <p:spPr>
          <a:xfrm>
            <a:off x="7506423" y="713680"/>
            <a:ext cx="10450286" cy="11464462"/>
          </a:xfrm>
        </p:spPr>
      </p:pic>
      <p:grpSp>
        <p:nvGrpSpPr>
          <p:cNvPr id="19" name="Group 18"/>
          <p:cNvGrpSpPr/>
          <p:nvPr/>
        </p:nvGrpSpPr>
        <p:grpSpPr>
          <a:xfrm>
            <a:off x="1198021" y="10208395"/>
            <a:ext cx="3763183" cy="170341"/>
            <a:chOff x="6927228" y="7552706"/>
            <a:chExt cx="5016271" cy="227062"/>
          </a:xfrm>
        </p:grpSpPr>
        <p:sp>
          <p:nvSpPr>
            <p:cNvPr id="20" name="Oval 19"/>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1" name="Oval 20"/>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2" name="Oval 21"/>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3" name="Oval 22"/>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4" name="Oval 23"/>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5" name="Oval 24"/>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6" name="Oval 25"/>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7" name="Oval 26"/>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28" name="Oval 27"/>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0" name="Oval 29"/>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1" name="Oval 30"/>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2" name="Oval 31"/>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3" name="Oval 32"/>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4" name="Oval 33"/>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5" name="Oval 34"/>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6" name="Oval 35"/>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7" name="Oval 36"/>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8" name="Oval 37"/>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39" name="Oval 38"/>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0" name="Oval 39"/>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1" name="Oval 40"/>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2" name="Oval 41"/>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3" name="Oval 42"/>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4" name="Oval 43"/>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5" name="Oval 44"/>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6" name="Oval 45"/>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7" name="Oval 46"/>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8" name="Oval 47"/>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49" name="Oval 48"/>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0" name="Oval 49"/>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1" name="Oval 50"/>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2" name="Oval 51"/>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3" name="Oval 52"/>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4" name="Oval 53"/>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5" name="Oval 54"/>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6" name="Oval 55"/>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7" name="Oval 56"/>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8" name="Oval 57"/>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59" name="Oval 58"/>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0" name="Oval 59"/>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1" name="Oval 60"/>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2" name="Oval 61"/>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3" name="Oval 62"/>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4" name="Oval 63"/>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5" name="Oval 64"/>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6" name="Oval 65"/>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7" name="Oval 66"/>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sp>
          <p:nvSpPr>
            <p:cNvPr id="68" name="Oval 67"/>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1" dirty="0">
                <a:latin typeface="Lato Light" charset="0"/>
              </a:endParaRPr>
            </a:p>
          </p:txBody>
        </p:sp>
      </p:gr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40845" y="554745"/>
            <a:ext cx="5102557" cy="2602792"/>
          </a:xfrm>
          <a:prstGeom prst="rect">
            <a:avLst/>
          </a:prstGeom>
        </p:spPr>
      </p:pic>
      <p:sp>
        <p:nvSpPr>
          <p:cNvPr id="69" name="TextBox 68">
            <a:extLst>
              <a:ext uri="{FF2B5EF4-FFF2-40B4-BE49-F238E27FC236}">
                <a16:creationId xmlns="" xmlns:a16="http://schemas.microsoft.com/office/drawing/2014/main" id="{A756B966-3C24-45C9-81A6-74CA31C239D3}"/>
              </a:ext>
            </a:extLst>
          </p:cNvPr>
          <p:cNvSpPr txBox="1"/>
          <p:nvPr/>
        </p:nvSpPr>
        <p:spPr>
          <a:xfrm>
            <a:off x="1076289" y="10394283"/>
            <a:ext cx="2975495" cy="461665"/>
          </a:xfrm>
          <a:prstGeom prst="rect">
            <a:avLst/>
          </a:prstGeom>
          <a:noFill/>
        </p:spPr>
        <p:txBody>
          <a:bodyPr wrap="none" rtlCol="0">
            <a:spAutoFit/>
          </a:bodyPr>
          <a:lstStyle/>
          <a:p>
            <a:r>
              <a:rPr lang="en-US" sz="2400" b="1" dirty="0" smtClean="0">
                <a:latin typeface="Lato" panose="020F0502020204030203" pitchFamily="34" charset="0"/>
                <a:ea typeface="Lato" panose="020F0502020204030203" pitchFamily="34" charset="0"/>
                <a:cs typeface="Lato" panose="020F0502020204030203" pitchFamily="34" charset="0"/>
              </a:rPr>
              <a:t>September 14, 2017</a:t>
            </a:r>
            <a:endParaRPr lang="en-US" sz="2400" b="1" dirty="0">
              <a:latin typeface="Lato" panose="020F0502020204030203" pitchFamily="34" charset="0"/>
              <a:ea typeface="Lato" panose="020F0502020204030203" pitchFamily="34" charset="0"/>
              <a:cs typeface="Lato" panose="020F0502020204030203" pitchFamily="34" charset="0"/>
            </a:endParaRPr>
          </a:p>
        </p:txBody>
      </p:sp>
      <p:sp>
        <p:nvSpPr>
          <p:cNvPr id="72" name="TextBox 71"/>
          <p:cNvSpPr txBox="1"/>
          <p:nvPr/>
        </p:nvSpPr>
        <p:spPr>
          <a:xfrm>
            <a:off x="1082583" y="8033383"/>
            <a:ext cx="7764552" cy="2123658"/>
          </a:xfrm>
          <a:prstGeom prst="rect">
            <a:avLst/>
          </a:prstGeom>
          <a:noFill/>
        </p:spPr>
        <p:txBody>
          <a:bodyPr wrap="square" rtlCol="0">
            <a:spAutoFit/>
          </a:bodyPr>
          <a:lstStyle/>
          <a:p>
            <a:r>
              <a:rPr lang="en-US" sz="4400" b="1" dirty="0" smtClean="0">
                <a:solidFill>
                  <a:schemeClr val="tx2"/>
                </a:solidFill>
                <a:latin typeface="Lato Black" charset="0"/>
                <a:ea typeface="Lato Black" charset="0"/>
                <a:cs typeface="Lato Black" charset="0"/>
              </a:rPr>
              <a:t>A Data-Driven Approach </a:t>
            </a:r>
          </a:p>
          <a:p>
            <a:r>
              <a:rPr lang="en-US" sz="4400" b="1" dirty="0" smtClean="0">
                <a:solidFill>
                  <a:schemeClr val="tx2"/>
                </a:solidFill>
                <a:latin typeface="Lato Black" charset="0"/>
                <a:ea typeface="Lato Black" charset="0"/>
                <a:cs typeface="Lato Black" charset="0"/>
              </a:rPr>
              <a:t>to Addressing the Crime Spike in Albuquerque</a:t>
            </a:r>
            <a:endParaRPr lang="en-US" b="1" dirty="0">
              <a:solidFill>
                <a:schemeClr val="tx2"/>
              </a:solidFill>
              <a:latin typeface="Lato Black" charset="0"/>
              <a:ea typeface="Lato Black" charset="0"/>
              <a:cs typeface="Lato Black" charset="0"/>
            </a:endParaRPr>
          </a:p>
        </p:txBody>
      </p:sp>
      <p:sp>
        <p:nvSpPr>
          <p:cNvPr id="71" name="TextBox 70">
            <a:extLst>
              <a:ext uri="{FF2B5EF4-FFF2-40B4-BE49-F238E27FC236}">
                <a16:creationId xmlns="" xmlns:a16="http://schemas.microsoft.com/office/drawing/2014/main" id="{A756B966-3C24-45C9-81A6-74CA31C239D3}"/>
              </a:ext>
            </a:extLst>
          </p:cNvPr>
          <p:cNvSpPr txBox="1"/>
          <p:nvPr/>
        </p:nvSpPr>
        <p:spPr>
          <a:xfrm>
            <a:off x="4937194" y="2070246"/>
            <a:ext cx="2050561" cy="830997"/>
          </a:xfrm>
          <a:prstGeom prst="rect">
            <a:avLst/>
          </a:prstGeom>
          <a:noFill/>
        </p:spPr>
        <p:txBody>
          <a:bodyPr wrap="none" rtlCol="0">
            <a:spAutoFit/>
          </a:bodyPr>
          <a:lstStyle/>
          <a:p>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Scott </a:t>
            </a:r>
            <a:r>
              <a:rPr lang="en-US" sz="2400" b="1" dirty="0" smtClean="0">
                <a:solidFill>
                  <a:schemeClr val="tx2"/>
                </a:solidFill>
                <a:latin typeface="Lato" panose="020F0502020204030203" pitchFamily="34" charset="0"/>
                <a:ea typeface="Lato" panose="020F0502020204030203" pitchFamily="34" charset="0"/>
                <a:cs typeface="Lato" panose="020F0502020204030203" pitchFamily="34" charset="0"/>
              </a:rPr>
              <a:t>Darnell,</a:t>
            </a:r>
            <a:endParaRPr lang="en-US" sz="2400" b="1" dirty="0">
              <a:solidFill>
                <a:schemeClr val="tx2"/>
              </a:solidFill>
              <a:latin typeface="Lato" panose="020F0502020204030203" pitchFamily="34" charset="0"/>
              <a:ea typeface="Lato" panose="020F0502020204030203" pitchFamily="34" charset="0"/>
              <a:cs typeface="Lato" panose="020F0502020204030203" pitchFamily="34" charset="0"/>
            </a:endParaRPr>
          </a:p>
          <a:p>
            <a:r>
              <a:rPr lang="en-US" sz="2400" b="1" dirty="0" smtClean="0">
                <a:solidFill>
                  <a:schemeClr val="tx2"/>
                </a:solidFill>
                <a:latin typeface="Lato" panose="020F0502020204030203" pitchFamily="34" charset="0"/>
                <a:ea typeface="Lato" panose="020F0502020204030203" pitchFamily="34" charset="0"/>
                <a:cs typeface="Lato" panose="020F0502020204030203" pitchFamily="34" charset="0"/>
              </a:rPr>
              <a:t>Director</a:t>
            </a:r>
          </a:p>
        </p:txBody>
      </p:sp>
      <p:pic>
        <p:nvPicPr>
          <p:cNvPr id="2" name="Picture 1"/>
          <p:cNvPicPr>
            <a:picLocks noChangeAspect="1"/>
          </p:cNvPicPr>
          <p:nvPr/>
        </p:nvPicPr>
        <p:blipFill>
          <a:blip r:embed="rId5"/>
          <a:stretch>
            <a:fillRect/>
          </a:stretch>
        </p:blipFill>
        <p:spPr>
          <a:xfrm>
            <a:off x="1099872" y="3164412"/>
            <a:ext cx="5243530" cy="3932648"/>
          </a:xfrm>
          <a:prstGeom prst="rect">
            <a:avLst/>
          </a:prstGeom>
        </p:spPr>
      </p:pic>
      <p:sp>
        <p:nvSpPr>
          <p:cNvPr id="73" name="TextBox 72">
            <a:extLst>
              <a:ext uri="{FF2B5EF4-FFF2-40B4-BE49-F238E27FC236}">
                <a16:creationId xmlns="" xmlns:a16="http://schemas.microsoft.com/office/drawing/2014/main" id="{A756B966-3C24-45C9-81A6-74CA31C239D3}"/>
              </a:ext>
            </a:extLst>
          </p:cNvPr>
          <p:cNvSpPr txBox="1"/>
          <p:nvPr/>
        </p:nvSpPr>
        <p:spPr>
          <a:xfrm>
            <a:off x="4937194" y="5599680"/>
            <a:ext cx="2050561" cy="830997"/>
          </a:xfrm>
          <a:prstGeom prst="rect">
            <a:avLst/>
          </a:prstGeom>
          <a:noFill/>
        </p:spPr>
        <p:txBody>
          <a:bodyPr wrap="none" rtlCol="0">
            <a:spAutoFit/>
          </a:bodyPr>
          <a:lstStyle/>
          <a:p>
            <a:r>
              <a:rPr lang="en-US" sz="2400" b="1" dirty="0" smtClean="0">
                <a:solidFill>
                  <a:schemeClr val="tx2"/>
                </a:solidFill>
                <a:latin typeface="Lato" panose="020F0502020204030203" pitchFamily="34" charset="0"/>
                <a:ea typeface="Lato" panose="020F0502020204030203" pitchFamily="34" charset="0"/>
                <a:cs typeface="Lato" panose="020F0502020204030203" pitchFamily="34" charset="0"/>
              </a:rPr>
              <a:t>Dave Higdon,</a:t>
            </a:r>
          </a:p>
          <a:p>
            <a:r>
              <a:rPr lang="en-US" sz="2400" b="1" dirty="0" smtClean="0">
                <a:solidFill>
                  <a:schemeClr val="tx2"/>
                </a:solidFill>
                <a:latin typeface="Lato" panose="020F0502020204030203" pitchFamily="34" charset="0"/>
                <a:ea typeface="Lato" panose="020F0502020204030203" pitchFamily="34" charset="0"/>
                <a:cs typeface="Lato" panose="020F0502020204030203" pitchFamily="34" charset="0"/>
              </a:rPr>
              <a:t>Professor</a:t>
            </a:r>
            <a:endParaRPr lang="en-US" sz="24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1076288" y="12683578"/>
            <a:ext cx="16403991" cy="446404"/>
          </a:xfrm>
          <a:prstGeom prst="rect">
            <a:avLst/>
          </a:prstGeom>
        </p:spPr>
        <p:txBody>
          <a:bodyPr wrap="square">
            <a:spAutoFit/>
          </a:bodyPr>
          <a:lstStyle/>
          <a:p>
            <a:pPr lvl="0" algn="ctr">
              <a:lnSpc>
                <a:spcPts val="3025"/>
              </a:lnSpc>
              <a:spcBef>
                <a:spcPct val="20000"/>
              </a:spcBef>
            </a:pPr>
            <a:r>
              <a:rPr lang="en-US" altLang="en-US" sz="2400" b="1" dirty="0" smtClean="0">
                <a:latin typeface="Lato" panose="020F0502020204030203" pitchFamily="34" charset="0"/>
                <a:ea typeface="Lato" panose="020F0502020204030203" pitchFamily="34" charset="0"/>
                <a:cs typeface="Lato" panose="020F0502020204030203" pitchFamily="34" charset="0"/>
              </a:rPr>
              <a:t>A presentation to the National Academies of Sciences, Engineering and Medicine</a:t>
            </a:r>
            <a:endParaRPr lang="en-US" altLang="en-US" sz="2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6529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8073" y="1187796"/>
            <a:ext cx="4178397" cy="1200329"/>
          </a:xfrm>
          <a:prstGeom prst="rect">
            <a:avLst/>
          </a:prstGeom>
        </p:spPr>
        <p:txBody>
          <a:bodyPr wrap="square">
            <a:spAutoFit/>
          </a:bodyPr>
          <a:lstStyle/>
          <a:p>
            <a:pPr algn="ctr"/>
            <a:r>
              <a:rPr lang="en-US" sz="2400" dirty="0">
                <a:solidFill>
                  <a:srgbClr val="00B7D5"/>
                </a:solidFill>
                <a:ea typeface="Lato Light" charset="0"/>
                <a:cs typeface="Lato Light" charset="0"/>
              </a:rPr>
              <a:t>Makes a big problem smaller, and a seemingly impossible one more manageable</a:t>
            </a:r>
          </a:p>
        </p:txBody>
      </p:sp>
      <p:sp>
        <p:nvSpPr>
          <p:cNvPr id="3" name="Rectangle 2"/>
          <p:cNvSpPr/>
          <p:nvPr/>
        </p:nvSpPr>
        <p:spPr>
          <a:xfrm>
            <a:off x="10621445" y="1192312"/>
            <a:ext cx="4093014" cy="1200329"/>
          </a:xfrm>
          <a:prstGeom prst="rect">
            <a:avLst/>
          </a:prstGeom>
        </p:spPr>
        <p:txBody>
          <a:bodyPr wrap="square">
            <a:spAutoFit/>
          </a:bodyPr>
          <a:lstStyle/>
          <a:p>
            <a:pPr algn="ctr"/>
            <a:r>
              <a:rPr lang="en-US" sz="2400" dirty="0" smtClean="0">
                <a:solidFill>
                  <a:srgbClr val="FF8058"/>
                </a:solidFill>
                <a:ea typeface="Lato Light" charset="0"/>
                <a:cs typeface="Lato Light" charset="0"/>
              </a:rPr>
              <a:t>Lays the foundation for collaboration, referees disputes/disagreements</a:t>
            </a:r>
            <a:endParaRPr lang="en-US" sz="2400" dirty="0">
              <a:solidFill>
                <a:srgbClr val="FF8058"/>
              </a:solidFill>
              <a:ea typeface="Lato Light" charset="0"/>
              <a:cs typeface="Lato Light" charset="0"/>
            </a:endParaRPr>
          </a:p>
        </p:txBody>
      </p:sp>
      <p:sp>
        <p:nvSpPr>
          <p:cNvPr id="6" name="Rectangle 5"/>
          <p:cNvSpPr/>
          <p:nvPr/>
        </p:nvSpPr>
        <p:spPr>
          <a:xfrm>
            <a:off x="3170055" y="9346462"/>
            <a:ext cx="4294435" cy="1200329"/>
          </a:xfrm>
          <a:prstGeom prst="rect">
            <a:avLst/>
          </a:prstGeom>
        </p:spPr>
        <p:txBody>
          <a:bodyPr wrap="square">
            <a:spAutoFit/>
          </a:bodyPr>
          <a:lstStyle/>
          <a:p>
            <a:pPr algn="ctr"/>
            <a:r>
              <a:rPr lang="en-US" sz="2400" dirty="0">
                <a:solidFill>
                  <a:srgbClr val="FF8058"/>
                </a:solidFill>
                <a:ea typeface="Lato Light" charset="0"/>
                <a:cs typeface="Lato Light" charset="0"/>
              </a:rPr>
              <a:t>Identifies optimal areas for the testing of new interventions and approaches</a:t>
            </a:r>
          </a:p>
        </p:txBody>
      </p:sp>
      <p:sp>
        <p:nvSpPr>
          <p:cNvPr id="15" name="Rectangle 14"/>
          <p:cNvSpPr/>
          <p:nvPr/>
        </p:nvSpPr>
        <p:spPr>
          <a:xfrm>
            <a:off x="464955" y="4165887"/>
            <a:ext cx="4517592" cy="830997"/>
          </a:xfrm>
          <a:prstGeom prst="rect">
            <a:avLst/>
          </a:prstGeom>
        </p:spPr>
        <p:txBody>
          <a:bodyPr wrap="square">
            <a:spAutoFit/>
          </a:bodyPr>
          <a:lstStyle/>
          <a:p>
            <a:pPr algn="ctr"/>
            <a:r>
              <a:rPr lang="en-US" sz="2400" dirty="0" smtClean="0">
                <a:solidFill>
                  <a:srgbClr val="FF8058"/>
                </a:solidFill>
                <a:ea typeface="Lato Light" charset="0"/>
                <a:cs typeface="Lato Light" charset="0"/>
              </a:rPr>
              <a:t>Reduces hand-wringing, illuminates a path forward </a:t>
            </a:r>
            <a:endParaRPr lang="en-US" sz="2400" dirty="0">
              <a:solidFill>
                <a:srgbClr val="FF8058"/>
              </a:solidFill>
              <a:ea typeface="Lato Light" charset="0"/>
              <a:cs typeface="Lato Light" charset="0"/>
            </a:endParaRPr>
          </a:p>
        </p:txBody>
      </p:sp>
      <p:sp>
        <p:nvSpPr>
          <p:cNvPr id="17" name="Rectangle 16"/>
          <p:cNvSpPr/>
          <p:nvPr/>
        </p:nvSpPr>
        <p:spPr>
          <a:xfrm>
            <a:off x="464955" y="6565926"/>
            <a:ext cx="4517592" cy="1569660"/>
          </a:xfrm>
          <a:prstGeom prst="rect">
            <a:avLst/>
          </a:prstGeom>
        </p:spPr>
        <p:txBody>
          <a:bodyPr wrap="square">
            <a:spAutoFit/>
          </a:bodyPr>
          <a:lstStyle/>
          <a:p>
            <a:pPr algn="ctr"/>
            <a:r>
              <a:rPr lang="en-US" sz="2400" dirty="0" smtClean="0">
                <a:solidFill>
                  <a:srgbClr val="00B7D5"/>
                </a:solidFill>
                <a:ea typeface="Lato Light" charset="0"/>
                <a:cs typeface="Lato Light" charset="0"/>
              </a:rPr>
              <a:t>Guides resource allocation/ maximization toward investments believed to have the greatest impact</a:t>
            </a:r>
            <a:endParaRPr lang="en-US" sz="2400" dirty="0">
              <a:solidFill>
                <a:srgbClr val="00B7D5"/>
              </a:solidFill>
              <a:ea typeface="Lato Light" charset="0"/>
              <a:cs typeface="Lato Light" charset="0"/>
            </a:endParaRPr>
          </a:p>
        </p:txBody>
      </p:sp>
      <p:sp>
        <p:nvSpPr>
          <p:cNvPr id="18" name="Rectangle 17"/>
          <p:cNvSpPr/>
          <p:nvPr/>
        </p:nvSpPr>
        <p:spPr>
          <a:xfrm>
            <a:off x="10589260" y="9161796"/>
            <a:ext cx="4157383" cy="1569660"/>
          </a:xfrm>
          <a:prstGeom prst="rect">
            <a:avLst/>
          </a:prstGeom>
        </p:spPr>
        <p:txBody>
          <a:bodyPr wrap="square">
            <a:spAutoFit/>
          </a:bodyPr>
          <a:lstStyle/>
          <a:p>
            <a:pPr algn="ctr"/>
            <a:r>
              <a:rPr lang="en-US" sz="2400" dirty="0" smtClean="0">
                <a:solidFill>
                  <a:srgbClr val="00B7D5"/>
                </a:solidFill>
                <a:ea typeface="Lato Light" charset="0"/>
                <a:cs typeface="Lato Light" charset="0"/>
              </a:rPr>
              <a:t>Helps explain problems and responses: a well-constructed statistic is worth a thousand words</a:t>
            </a:r>
            <a:endParaRPr lang="en-US" sz="2400" dirty="0">
              <a:solidFill>
                <a:srgbClr val="00B7D5"/>
              </a:solidFill>
              <a:ea typeface="Lato Light" charset="0"/>
              <a:cs typeface="Lato Light" charset="0"/>
            </a:endParaRPr>
          </a:p>
        </p:txBody>
      </p:sp>
      <p:sp>
        <p:nvSpPr>
          <p:cNvPr id="19" name="Rectangle 18"/>
          <p:cNvSpPr/>
          <p:nvPr/>
        </p:nvSpPr>
        <p:spPr>
          <a:xfrm>
            <a:off x="13032349" y="6750591"/>
            <a:ext cx="3541562" cy="1200329"/>
          </a:xfrm>
          <a:prstGeom prst="rect">
            <a:avLst/>
          </a:prstGeom>
        </p:spPr>
        <p:txBody>
          <a:bodyPr wrap="square">
            <a:spAutoFit/>
          </a:bodyPr>
          <a:lstStyle/>
          <a:p>
            <a:pPr algn="ctr"/>
            <a:r>
              <a:rPr lang="en-US" sz="2400" dirty="0" smtClean="0">
                <a:solidFill>
                  <a:srgbClr val="FF8058"/>
                </a:solidFill>
                <a:ea typeface="Lato Light" charset="0"/>
                <a:cs typeface="Lato Light" charset="0"/>
              </a:rPr>
              <a:t>Keeps the problem (and those affected by it) at the forefront</a:t>
            </a:r>
            <a:endParaRPr lang="en-US" sz="2400" dirty="0">
              <a:solidFill>
                <a:srgbClr val="FF8058"/>
              </a:solidFill>
              <a:ea typeface="Lato Light" charset="0"/>
              <a:cs typeface="Lato Light" charset="0"/>
            </a:endParaRPr>
          </a:p>
        </p:txBody>
      </p:sp>
      <p:sp>
        <p:nvSpPr>
          <p:cNvPr id="20" name="Rectangle 19"/>
          <p:cNvSpPr/>
          <p:nvPr/>
        </p:nvSpPr>
        <p:spPr>
          <a:xfrm>
            <a:off x="13032349" y="4350552"/>
            <a:ext cx="4447409" cy="461665"/>
          </a:xfrm>
          <a:prstGeom prst="rect">
            <a:avLst/>
          </a:prstGeom>
        </p:spPr>
        <p:txBody>
          <a:bodyPr wrap="square">
            <a:spAutoFit/>
          </a:bodyPr>
          <a:lstStyle/>
          <a:p>
            <a:pPr algn="ctr"/>
            <a:r>
              <a:rPr lang="en-US" sz="2400" dirty="0" smtClean="0">
                <a:solidFill>
                  <a:srgbClr val="00B7D5"/>
                </a:solidFill>
                <a:ea typeface="Lato Light" charset="0"/>
                <a:cs typeface="Lato Light" charset="0"/>
              </a:rPr>
              <a:t>Reduces “creep,” instills focus</a:t>
            </a:r>
            <a:endParaRPr lang="en-US" sz="2400" dirty="0">
              <a:solidFill>
                <a:srgbClr val="00B7D5"/>
              </a:solidFill>
              <a:ea typeface="Lato Light" charset="0"/>
              <a:cs typeface="Lato Light" charset="0"/>
            </a:endParaRPr>
          </a:p>
        </p:txBody>
      </p:sp>
      <p:sp>
        <p:nvSpPr>
          <p:cNvPr id="12" name="Rectangle 11"/>
          <p:cNvSpPr/>
          <p:nvPr/>
        </p:nvSpPr>
        <p:spPr>
          <a:xfrm>
            <a:off x="6214857" y="3963919"/>
            <a:ext cx="5585182" cy="4327338"/>
          </a:xfrm>
          <a:prstGeom prst="rect">
            <a:avLst/>
          </a:prstGeom>
        </p:spPr>
        <p:txBody>
          <a:bodyPr wrap="none">
            <a:spAutoFit/>
          </a:bodyPr>
          <a:lstStyle/>
          <a:p>
            <a:pPr lvl="0" algn="ctr" defTabSz="1244600">
              <a:lnSpc>
                <a:spcPct val="90000"/>
              </a:lnSpc>
              <a:spcBef>
                <a:spcPct val="0"/>
              </a:spcBef>
            </a:pPr>
            <a:r>
              <a:rPr lang="en-US" sz="6400" b="1" dirty="0" smtClean="0">
                <a:solidFill>
                  <a:schemeClr val="tx2"/>
                </a:solidFill>
                <a:latin typeface="+mj-lt"/>
              </a:rPr>
              <a:t>A Data-Driven</a:t>
            </a:r>
          </a:p>
          <a:p>
            <a:pPr lvl="0" algn="ctr" defTabSz="1244600">
              <a:lnSpc>
                <a:spcPct val="90000"/>
              </a:lnSpc>
              <a:spcBef>
                <a:spcPct val="0"/>
              </a:spcBef>
              <a:spcAft>
                <a:spcPct val="35000"/>
              </a:spcAft>
            </a:pPr>
            <a:r>
              <a:rPr lang="en-US" sz="6400" b="1" dirty="0" smtClean="0">
                <a:solidFill>
                  <a:schemeClr val="tx2"/>
                </a:solidFill>
                <a:latin typeface="+mj-lt"/>
              </a:rPr>
              <a:t>Response</a:t>
            </a:r>
          </a:p>
          <a:p>
            <a:pPr lvl="0" algn="ctr" defTabSz="1244600">
              <a:lnSpc>
                <a:spcPct val="90000"/>
              </a:lnSpc>
              <a:spcBef>
                <a:spcPct val="0"/>
              </a:spcBef>
              <a:spcAft>
                <a:spcPct val="35000"/>
              </a:spcAft>
            </a:pPr>
            <a:r>
              <a:rPr lang="en-US" sz="6400" b="1" dirty="0" smtClean="0">
                <a:solidFill>
                  <a:schemeClr val="tx2"/>
                </a:solidFill>
                <a:latin typeface="Times New Roman" panose="02020603050405020304" pitchFamily="18" charset="0"/>
                <a:cs typeface="Times New Roman" panose="02020603050405020304" pitchFamily="18" charset="0"/>
              </a:rPr>
              <a:t>●●●</a:t>
            </a:r>
            <a:endParaRPr lang="en-US" sz="6400" b="1" dirty="0">
              <a:solidFill>
                <a:schemeClr val="tx2"/>
              </a:solidFill>
              <a:latin typeface="+mj-lt"/>
            </a:endParaRPr>
          </a:p>
          <a:p>
            <a:pPr lvl="0" algn="ctr" defTabSz="1244600">
              <a:lnSpc>
                <a:spcPct val="90000"/>
              </a:lnSpc>
              <a:spcBef>
                <a:spcPct val="0"/>
              </a:spcBef>
              <a:spcAft>
                <a:spcPct val="35000"/>
              </a:spcAft>
            </a:pPr>
            <a:r>
              <a:rPr lang="en-US" sz="6400" b="1" dirty="0" smtClean="0">
                <a:solidFill>
                  <a:schemeClr val="tx2"/>
                </a:solidFill>
                <a:latin typeface="+mj-lt"/>
              </a:rPr>
              <a:t>WHY?</a:t>
            </a:r>
            <a:endParaRPr lang="en-US" sz="6400" b="1" dirty="0">
              <a:solidFill>
                <a:schemeClr val="tx2"/>
              </a:solidFill>
              <a:latin typeface="+mj-lt"/>
            </a:endParaRPr>
          </a:p>
        </p:txBody>
      </p:sp>
      <p:sp>
        <p:nvSpPr>
          <p:cNvPr id="4" name="Rectangle 3"/>
          <p:cNvSpPr/>
          <p:nvPr/>
        </p:nvSpPr>
        <p:spPr>
          <a:xfrm>
            <a:off x="925752" y="11508918"/>
            <a:ext cx="16163399" cy="1283428"/>
          </a:xfrm>
          <a:prstGeom prst="rect">
            <a:avLst/>
          </a:prstGeom>
        </p:spPr>
        <p:txBody>
          <a:bodyPr wrap="none">
            <a:spAutoFit/>
          </a:bodyPr>
          <a:lstStyle/>
          <a:p>
            <a:pPr lvl="0" algn="ctr" defTabSz="1244600">
              <a:lnSpc>
                <a:spcPct val="90000"/>
              </a:lnSpc>
              <a:spcBef>
                <a:spcPct val="0"/>
              </a:spcBef>
              <a:spcAft>
                <a:spcPct val="35000"/>
              </a:spcAft>
            </a:pPr>
            <a:r>
              <a:rPr lang="en-US" b="1" i="1" dirty="0" smtClean="0">
                <a:solidFill>
                  <a:schemeClr val="accent2"/>
                </a:solidFill>
              </a:rPr>
              <a:t>Most large problems and public policy challenges are really the result of </a:t>
            </a:r>
          </a:p>
          <a:p>
            <a:pPr lvl="0" algn="ctr" defTabSz="1244600">
              <a:lnSpc>
                <a:spcPct val="90000"/>
              </a:lnSpc>
              <a:spcBef>
                <a:spcPct val="0"/>
              </a:spcBef>
              <a:spcAft>
                <a:spcPct val="35000"/>
              </a:spcAft>
            </a:pPr>
            <a:r>
              <a:rPr lang="en-US" b="1" i="1" dirty="0" smtClean="0">
                <a:solidFill>
                  <a:schemeClr val="accent2"/>
                </a:solidFill>
              </a:rPr>
              <a:t>numerous smaller problems that have a detrimental cumulative impact</a:t>
            </a:r>
            <a:endParaRPr lang="en-US" b="1" i="1" dirty="0">
              <a:solidFill>
                <a:schemeClr val="accent2"/>
              </a:solidFill>
            </a:endParaRPr>
          </a:p>
        </p:txBody>
      </p:sp>
    </p:spTree>
    <p:extLst>
      <p:ext uri="{BB962C8B-B14F-4D97-AF65-F5344CB8AC3E}">
        <p14:creationId xmlns:p14="http://schemas.microsoft.com/office/powerpoint/2010/main" val="128509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6" presetClass="emph" presetSubtype="0" fill="hold" grpId="1" nodeType="withEffect">
                                  <p:stCondLst>
                                    <p:cond delay="0"/>
                                  </p:stCondLst>
                                  <p:childTnLst>
                                    <p:animScale>
                                      <p:cBhvr>
                                        <p:cTn id="50" dur="750" fill="hold"/>
                                        <p:tgtEl>
                                          <p:spTgt spid="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P spid="6" grpId="0" build="allAtOnce"/>
      <p:bldP spid="15" grpId="0"/>
      <p:bldP spid="15" grpId="1"/>
      <p:bldP spid="17" grpId="0"/>
      <p:bldP spid="17" grpId="1"/>
      <p:bldP spid="18" grpId="0"/>
      <p:bldP spid="18" grpId="1"/>
      <p:bldP spid="19" grpId="0"/>
      <p:bldP spid="19" grpId="1"/>
      <p:bldP spid="20" grpId="0"/>
      <p:bldP spid="20" grpId="1"/>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330485" y="6444371"/>
            <a:ext cx="6664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322321" y="9050397"/>
            <a:ext cx="123627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727682" y="12600714"/>
            <a:ext cx="60065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Hexagon 43"/>
          <p:cNvSpPr/>
          <p:nvPr/>
        </p:nvSpPr>
        <p:spPr>
          <a:xfrm rot="5400000">
            <a:off x="2734787" y="8660299"/>
            <a:ext cx="862013" cy="741363"/>
          </a:xfrm>
          <a:prstGeom prst="hexagon">
            <a:avLst/>
          </a:prstGeom>
          <a:solidFill>
            <a:srgbClr val="03D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45" name="Hexagon 44"/>
          <p:cNvSpPr/>
          <p:nvPr/>
        </p:nvSpPr>
        <p:spPr>
          <a:xfrm rot="5400000">
            <a:off x="14896970" y="8660299"/>
            <a:ext cx="862013" cy="741363"/>
          </a:xfrm>
          <a:prstGeom prst="hexagon">
            <a:avLst/>
          </a:prstGeom>
          <a:solidFill>
            <a:srgbClr val="03D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46" name="Hexagon 45"/>
          <p:cNvSpPr/>
          <p:nvPr/>
        </p:nvSpPr>
        <p:spPr>
          <a:xfrm rot="5400000">
            <a:off x="1899478" y="6073689"/>
            <a:ext cx="862013" cy="741363"/>
          </a:xfrm>
          <a:prstGeom prst="hexagon">
            <a:avLst/>
          </a:prstGeom>
          <a:solidFill>
            <a:srgbClr val="03D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47" name="Hexagon 46"/>
          <p:cNvSpPr/>
          <p:nvPr/>
        </p:nvSpPr>
        <p:spPr>
          <a:xfrm rot="5400000">
            <a:off x="8752320" y="6073689"/>
            <a:ext cx="862013" cy="741363"/>
          </a:xfrm>
          <a:prstGeom prst="hexagon">
            <a:avLst/>
          </a:prstGeom>
          <a:solidFill>
            <a:srgbClr val="03D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Research Approach</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7" name="Subtitle 2"/>
          <p:cNvSpPr txBox="1">
            <a:spLocks/>
          </p:cNvSpPr>
          <p:nvPr/>
        </p:nvSpPr>
        <p:spPr bwMode="auto">
          <a:xfrm>
            <a:off x="2330486" y="5294625"/>
            <a:ext cx="6480186" cy="9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160" tIns="81580" rIns="163160" bIns="81580">
            <a:spAutoFit/>
          </a:bodyPr>
          <a:lstStyle>
            <a:lvl1pPr defTabSz="1087438">
              <a:lnSpc>
                <a:spcPct val="90000"/>
              </a:lnSpc>
              <a:spcBef>
                <a:spcPts val="2000"/>
              </a:spcBef>
              <a:buFont typeface="Arial" panose="020B0604020202020204" pitchFamily="34" charset="0"/>
              <a:buChar char="•"/>
              <a:defRPr sz="5600">
                <a:solidFill>
                  <a:schemeClr val="tx1"/>
                </a:solidFill>
                <a:latin typeface="Calibri" panose="020F0502020204030204" pitchFamily="34" charset="0"/>
              </a:defRPr>
            </a:lvl1pPr>
            <a:lvl2pPr marL="1087438" defTabSz="1087438">
              <a:lnSpc>
                <a:spcPct val="90000"/>
              </a:lnSpc>
              <a:spcBef>
                <a:spcPts val="1000"/>
              </a:spcBef>
              <a:buFont typeface="Arial" panose="020B0604020202020204" pitchFamily="34" charset="0"/>
              <a:buChar char="•"/>
              <a:defRPr sz="4800">
                <a:solidFill>
                  <a:schemeClr val="tx1"/>
                </a:solidFill>
                <a:latin typeface="Calibri" panose="020F0502020204030204" pitchFamily="34" charset="0"/>
              </a:defRPr>
            </a:lvl2pPr>
            <a:lvl3pPr marL="2174875" defTabSz="1087438">
              <a:lnSpc>
                <a:spcPct val="90000"/>
              </a:lnSpc>
              <a:spcBef>
                <a:spcPts val="1000"/>
              </a:spcBef>
              <a:buFont typeface="Arial" panose="020B0604020202020204" pitchFamily="34" charset="0"/>
              <a:buChar char="•"/>
              <a:defRPr sz="4000">
                <a:solidFill>
                  <a:schemeClr val="tx1"/>
                </a:solidFill>
                <a:latin typeface="Calibri" panose="020F0502020204030204" pitchFamily="34" charset="0"/>
              </a:defRPr>
            </a:lvl3pPr>
            <a:lvl4pPr marL="3262313" defTabSz="1087438">
              <a:lnSpc>
                <a:spcPct val="90000"/>
              </a:lnSpc>
              <a:spcBef>
                <a:spcPts val="1000"/>
              </a:spcBef>
              <a:buFont typeface="Arial" panose="020B0604020202020204" pitchFamily="34" charset="0"/>
              <a:buChar char="•"/>
              <a:defRPr sz="3600">
                <a:solidFill>
                  <a:schemeClr val="tx1"/>
                </a:solidFill>
                <a:latin typeface="Calibri" panose="020F0502020204030204" pitchFamily="34" charset="0"/>
              </a:defRPr>
            </a:lvl4pPr>
            <a:lvl5pPr marL="4349750" defTabSz="1087438">
              <a:lnSpc>
                <a:spcPct val="90000"/>
              </a:lnSpc>
              <a:spcBef>
                <a:spcPts val="1000"/>
              </a:spcBef>
              <a:buFont typeface="Arial" panose="020B0604020202020204" pitchFamily="34" charset="0"/>
              <a:buChar char="•"/>
              <a:defRPr sz="3600">
                <a:solidFill>
                  <a:schemeClr val="tx1"/>
                </a:solidFill>
                <a:latin typeface="Calibri" panose="020F0502020204030204" pitchFamily="34" charset="0"/>
              </a:defRPr>
            </a:lvl5pPr>
            <a:lvl6pPr marL="48069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6pPr>
            <a:lvl7pPr marL="52641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7pPr>
            <a:lvl8pPr marL="57213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8pPr>
            <a:lvl9pPr marL="61785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9pPr>
          </a:lstStyle>
          <a:p>
            <a:pPr algn="r">
              <a:lnSpc>
                <a:spcPts val="3025"/>
              </a:lnSpc>
              <a:spcBef>
                <a:spcPct val="20000"/>
              </a:spcBef>
              <a:buNone/>
            </a:pPr>
            <a:r>
              <a:rPr lang="en-US" altLang="en-US" sz="1800" dirty="0" smtClean="0">
                <a:solidFill>
                  <a:schemeClr val="tx2"/>
                </a:solidFill>
                <a:latin typeface="Lato Light" panose="020F0502020204030203" pitchFamily="34" charset="0"/>
                <a:ea typeface="Lato Light" panose="020F0502020204030203" pitchFamily="34" charset="0"/>
                <a:cs typeface="Lato Light" panose="020F0502020204030203" pitchFamily="34" charset="0"/>
              </a:rPr>
              <a:t>Understand the geographic concentration and distribution of crime in Albuquerque</a:t>
            </a:r>
            <a:endParaRPr lang="en-US" altLang="en-US" sz="18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76"/>
          <p:cNvSpPr txBox="1">
            <a:spLocks noChangeArrowheads="1"/>
          </p:cNvSpPr>
          <p:nvPr/>
        </p:nvSpPr>
        <p:spPr bwMode="auto">
          <a:xfrm>
            <a:off x="5735562" y="4807411"/>
            <a:ext cx="2882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Place-Based</a:t>
            </a:r>
            <a:r>
              <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 </a:t>
            </a:r>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Approach</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7" name="TextBox 26"/>
          <p:cNvSpPr txBox="1"/>
          <p:nvPr/>
        </p:nvSpPr>
        <p:spPr>
          <a:xfrm>
            <a:off x="1874450" y="6244316"/>
            <a:ext cx="912069" cy="400110"/>
          </a:xfrm>
          <a:prstGeom prst="rect">
            <a:avLst/>
          </a:prstGeom>
          <a:noFill/>
        </p:spPr>
        <p:txBody>
          <a:bodyPr wrap="square" rtlCol="0">
            <a:spAutoFit/>
          </a:bodyPr>
          <a:lstStyle/>
          <a:p>
            <a:pPr algn="ctr"/>
            <a:r>
              <a:rPr lang="en-US" sz="2000" dirty="0" smtClean="0">
                <a:solidFill>
                  <a:schemeClr val="bg1"/>
                </a:solidFill>
              </a:rPr>
              <a:t>FEB</a:t>
            </a:r>
            <a:endParaRPr lang="en-US" sz="2000" dirty="0">
              <a:solidFill>
                <a:schemeClr val="bg1"/>
              </a:solidFill>
            </a:endParaRPr>
          </a:p>
        </p:txBody>
      </p:sp>
      <p:sp>
        <p:nvSpPr>
          <p:cNvPr id="28" name="TextBox 27"/>
          <p:cNvSpPr txBox="1"/>
          <p:nvPr/>
        </p:nvSpPr>
        <p:spPr>
          <a:xfrm>
            <a:off x="8727292" y="6244316"/>
            <a:ext cx="912069" cy="400110"/>
          </a:xfrm>
          <a:prstGeom prst="rect">
            <a:avLst/>
          </a:prstGeom>
          <a:noFill/>
        </p:spPr>
        <p:txBody>
          <a:bodyPr wrap="square" rtlCol="0">
            <a:spAutoFit/>
          </a:bodyPr>
          <a:lstStyle/>
          <a:p>
            <a:pPr algn="ctr"/>
            <a:r>
              <a:rPr lang="en-US" sz="2000" dirty="0" smtClean="0">
                <a:solidFill>
                  <a:schemeClr val="bg1"/>
                </a:solidFill>
              </a:rPr>
              <a:t>AUG</a:t>
            </a:r>
            <a:endParaRPr lang="en-US" sz="2000" dirty="0">
              <a:solidFill>
                <a:schemeClr val="bg1"/>
              </a:solidFill>
            </a:endParaRPr>
          </a:p>
        </p:txBody>
      </p:sp>
      <p:sp>
        <p:nvSpPr>
          <p:cNvPr id="24" name="Subtitle 2"/>
          <p:cNvSpPr txBox="1">
            <a:spLocks/>
          </p:cNvSpPr>
          <p:nvPr/>
        </p:nvSpPr>
        <p:spPr bwMode="auto">
          <a:xfrm>
            <a:off x="7379015" y="7765962"/>
            <a:ext cx="7619260" cy="93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160" tIns="81580" rIns="163160" bIns="81580">
            <a:spAutoFit/>
          </a:bodyPr>
          <a:lstStyle>
            <a:lvl1pPr defTabSz="1087438">
              <a:lnSpc>
                <a:spcPct val="90000"/>
              </a:lnSpc>
              <a:spcBef>
                <a:spcPts val="2000"/>
              </a:spcBef>
              <a:buFont typeface="Arial" panose="020B0604020202020204" pitchFamily="34" charset="0"/>
              <a:buChar char="•"/>
              <a:defRPr sz="5600">
                <a:solidFill>
                  <a:schemeClr val="tx1"/>
                </a:solidFill>
                <a:latin typeface="Calibri" panose="020F0502020204030204" pitchFamily="34" charset="0"/>
              </a:defRPr>
            </a:lvl1pPr>
            <a:lvl2pPr marL="1087438" defTabSz="1087438">
              <a:lnSpc>
                <a:spcPct val="90000"/>
              </a:lnSpc>
              <a:spcBef>
                <a:spcPts val="1000"/>
              </a:spcBef>
              <a:buFont typeface="Arial" panose="020B0604020202020204" pitchFamily="34" charset="0"/>
              <a:buChar char="•"/>
              <a:defRPr sz="4800">
                <a:solidFill>
                  <a:schemeClr val="tx1"/>
                </a:solidFill>
                <a:latin typeface="Calibri" panose="020F0502020204030204" pitchFamily="34" charset="0"/>
              </a:defRPr>
            </a:lvl2pPr>
            <a:lvl3pPr marL="2174875" defTabSz="1087438">
              <a:lnSpc>
                <a:spcPct val="90000"/>
              </a:lnSpc>
              <a:spcBef>
                <a:spcPts val="1000"/>
              </a:spcBef>
              <a:buFont typeface="Arial" panose="020B0604020202020204" pitchFamily="34" charset="0"/>
              <a:buChar char="•"/>
              <a:defRPr sz="4000">
                <a:solidFill>
                  <a:schemeClr val="tx1"/>
                </a:solidFill>
                <a:latin typeface="Calibri" panose="020F0502020204030204" pitchFamily="34" charset="0"/>
              </a:defRPr>
            </a:lvl3pPr>
            <a:lvl4pPr marL="3262313" defTabSz="1087438">
              <a:lnSpc>
                <a:spcPct val="90000"/>
              </a:lnSpc>
              <a:spcBef>
                <a:spcPts val="1000"/>
              </a:spcBef>
              <a:buFont typeface="Arial" panose="020B0604020202020204" pitchFamily="34" charset="0"/>
              <a:buChar char="•"/>
              <a:defRPr sz="3600">
                <a:solidFill>
                  <a:schemeClr val="tx1"/>
                </a:solidFill>
                <a:latin typeface="Calibri" panose="020F0502020204030204" pitchFamily="34" charset="0"/>
              </a:defRPr>
            </a:lvl4pPr>
            <a:lvl5pPr marL="4349750" defTabSz="1087438">
              <a:lnSpc>
                <a:spcPct val="90000"/>
              </a:lnSpc>
              <a:spcBef>
                <a:spcPts val="1000"/>
              </a:spcBef>
              <a:buFont typeface="Arial" panose="020B0604020202020204" pitchFamily="34" charset="0"/>
              <a:buChar char="•"/>
              <a:defRPr sz="3600">
                <a:solidFill>
                  <a:schemeClr val="tx1"/>
                </a:solidFill>
                <a:latin typeface="Calibri" panose="020F0502020204030204" pitchFamily="34" charset="0"/>
              </a:defRPr>
            </a:lvl5pPr>
            <a:lvl6pPr marL="48069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6pPr>
            <a:lvl7pPr marL="52641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7pPr>
            <a:lvl8pPr marL="57213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8pPr>
            <a:lvl9pPr marL="61785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9pPr>
          </a:lstStyle>
          <a:p>
            <a:pPr algn="r" eaLnBrk="1" hangingPunct="1">
              <a:lnSpc>
                <a:spcPts val="3025"/>
              </a:lnSpc>
              <a:spcBef>
                <a:spcPct val="20000"/>
              </a:spcBef>
              <a:buFont typeface="Arial" panose="020B0604020202020204" pitchFamily="34" charset="0"/>
              <a:buNone/>
            </a:pPr>
            <a:r>
              <a:rPr lang="en-US" altLang="en-US" sz="1800" dirty="0" smtClean="0">
                <a:solidFill>
                  <a:schemeClr val="tx2"/>
                </a:solidFill>
                <a:latin typeface="Lato Light" panose="020F0502020204030203" pitchFamily="34" charset="0"/>
                <a:ea typeface="Lato Light" panose="020F0502020204030203" pitchFamily="34" charset="0"/>
                <a:cs typeface="Lato Light" panose="020F0502020204030203" pitchFamily="34" charset="0"/>
              </a:rPr>
              <a:t>Understand the characteristics and criminal behavior of those who have been arrested for committing crimes in Bernalillo County</a:t>
            </a:r>
            <a:endParaRPr lang="en-US" altLang="en-US" sz="18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76"/>
          <p:cNvSpPr txBox="1">
            <a:spLocks noChangeArrowheads="1"/>
          </p:cNvSpPr>
          <p:nvPr/>
        </p:nvSpPr>
        <p:spPr bwMode="auto">
          <a:xfrm>
            <a:off x="11567038" y="7293762"/>
            <a:ext cx="3256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Person-Centered Analysis</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9" name="TextBox 28"/>
          <p:cNvSpPr txBox="1"/>
          <p:nvPr/>
        </p:nvSpPr>
        <p:spPr>
          <a:xfrm>
            <a:off x="2750536" y="8818374"/>
            <a:ext cx="830514" cy="464047"/>
          </a:xfrm>
          <a:prstGeom prst="rect">
            <a:avLst/>
          </a:prstGeom>
          <a:noFill/>
        </p:spPr>
        <p:txBody>
          <a:bodyPr wrap="square" rtlCol="0">
            <a:spAutoFit/>
          </a:bodyPr>
          <a:lstStyle/>
          <a:p>
            <a:pPr algn="ctr"/>
            <a:r>
              <a:rPr lang="en-US" sz="2000" dirty="0" smtClean="0">
                <a:solidFill>
                  <a:schemeClr val="bg1"/>
                </a:solidFill>
              </a:rPr>
              <a:t>MAR</a:t>
            </a:r>
            <a:endParaRPr lang="en-US" sz="2000" dirty="0">
              <a:solidFill>
                <a:schemeClr val="bg1"/>
              </a:solidFill>
            </a:endParaRPr>
          </a:p>
        </p:txBody>
      </p:sp>
      <p:sp>
        <p:nvSpPr>
          <p:cNvPr id="30" name="TextBox 29"/>
          <p:cNvSpPr txBox="1"/>
          <p:nvPr/>
        </p:nvSpPr>
        <p:spPr>
          <a:xfrm>
            <a:off x="14912719" y="8818374"/>
            <a:ext cx="830514" cy="464047"/>
          </a:xfrm>
          <a:prstGeom prst="rect">
            <a:avLst/>
          </a:prstGeom>
          <a:noFill/>
        </p:spPr>
        <p:txBody>
          <a:bodyPr wrap="square" rtlCol="0">
            <a:spAutoFit/>
          </a:bodyPr>
          <a:lstStyle/>
          <a:p>
            <a:pPr algn="ctr"/>
            <a:r>
              <a:rPr lang="en-US" sz="2000" dirty="0" smtClean="0">
                <a:solidFill>
                  <a:schemeClr val="bg1"/>
                </a:solidFill>
              </a:rPr>
              <a:t>DEC</a:t>
            </a:r>
            <a:endParaRPr lang="en-US" sz="2000" dirty="0">
              <a:solidFill>
                <a:schemeClr val="bg1"/>
              </a:solidFill>
            </a:endParaRPr>
          </a:p>
        </p:txBody>
      </p:sp>
      <p:sp>
        <p:nvSpPr>
          <p:cNvPr id="31" name="TextBox 30"/>
          <p:cNvSpPr txBox="1"/>
          <p:nvPr/>
        </p:nvSpPr>
        <p:spPr>
          <a:xfrm>
            <a:off x="5727682" y="9461987"/>
            <a:ext cx="1315634" cy="464047"/>
          </a:xfrm>
          <a:prstGeom prst="rect">
            <a:avLst/>
          </a:prstGeom>
          <a:noFill/>
        </p:spPr>
        <p:txBody>
          <a:bodyPr wrap="square" rtlCol="0">
            <a:spAutoFit/>
          </a:bodyPr>
          <a:lstStyle/>
          <a:p>
            <a:pPr algn="ctr"/>
            <a:r>
              <a:rPr lang="en-US" sz="2000" dirty="0" smtClean="0">
                <a:solidFill>
                  <a:schemeClr val="tx2"/>
                </a:solidFill>
              </a:rPr>
              <a:t>Phase 1</a:t>
            </a:r>
            <a:endParaRPr lang="en-US" sz="2000" dirty="0">
              <a:solidFill>
                <a:schemeClr val="tx2"/>
              </a:solidFill>
            </a:endParaRPr>
          </a:p>
        </p:txBody>
      </p:sp>
      <p:sp>
        <p:nvSpPr>
          <p:cNvPr id="32" name="TextBox 31"/>
          <p:cNvSpPr txBox="1"/>
          <p:nvPr/>
        </p:nvSpPr>
        <p:spPr>
          <a:xfrm>
            <a:off x="13008439" y="9456977"/>
            <a:ext cx="1315634" cy="464047"/>
          </a:xfrm>
          <a:prstGeom prst="rect">
            <a:avLst/>
          </a:prstGeom>
          <a:noFill/>
        </p:spPr>
        <p:txBody>
          <a:bodyPr wrap="square" rtlCol="0">
            <a:spAutoFit/>
          </a:bodyPr>
          <a:lstStyle/>
          <a:p>
            <a:pPr algn="ctr"/>
            <a:r>
              <a:rPr lang="en-US" sz="2000" dirty="0" smtClean="0">
                <a:solidFill>
                  <a:schemeClr val="tx2"/>
                </a:solidFill>
              </a:rPr>
              <a:t>Phase 2</a:t>
            </a:r>
            <a:endParaRPr lang="en-US" sz="2000" dirty="0">
              <a:solidFill>
                <a:schemeClr val="tx2"/>
              </a:solidFill>
            </a:endParaRPr>
          </a:p>
        </p:txBody>
      </p:sp>
      <p:cxnSp>
        <p:nvCxnSpPr>
          <p:cNvPr id="34" name="Straight Connector 33"/>
          <p:cNvCxnSpPr/>
          <p:nvPr/>
        </p:nvCxnSpPr>
        <p:spPr>
          <a:xfrm flipV="1">
            <a:off x="10651335" y="8818374"/>
            <a:ext cx="0" cy="543971"/>
          </a:xfrm>
          <a:prstGeom prst="line">
            <a:avLst/>
          </a:prstGeom>
          <a:ln w="38100">
            <a:solidFill>
              <a:srgbClr val="03D1AF"/>
            </a:solidFill>
          </a:ln>
        </p:spPr>
        <p:style>
          <a:lnRef idx="1">
            <a:schemeClr val="accent1"/>
          </a:lnRef>
          <a:fillRef idx="0">
            <a:schemeClr val="accent1"/>
          </a:fillRef>
          <a:effectRef idx="0">
            <a:schemeClr val="accent1"/>
          </a:effectRef>
          <a:fontRef idx="minor">
            <a:schemeClr val="tx1"/>
          </a:fontRef>
        </p:style>
      </p:cxnSp>
      <p:sp>
        <p:nvSpPr>
          <p:cNvPr id="35" name="Subtitle 2"/>
          <p:cNvSpPr txBox="1">
            <a:spLocks/>
          </p:cNvSpPr>
          <p:nvPr/>
        </p:nvSpPr>
        <p:spPr bwMode="auto">
          <a:xfrm>
            <a:off x="6119573" y="10815274"/>
            <a:ext cx="5459072" cy="17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3160" tIns="81580" rIns="163160" bIns="81580">
            <a:spAutoFit/>
          </a:bodyPr>
          <a:lstStyle>
            <a:lvl1pPr defTabSz="1087438">
              <a:lnSpc>
                <a:spcPct val="90000"/>
              </a:lnSpc>
              <a:spcBef>
                <a:spcPts val="2000"/>
              </a:spcBef>
              <a:buFont typeface="Arial" panose="020B0604020202020204" pitchFamily="34" charset="0"/>
              <a:buChar char="•"/>
              <a:defRPr sz="5600">
                <a:solidFill>
                  <a:schemeClr val="tx1"/>
                </a:solidFill>
                <a:latin typeface="Calibri" panose="020F0502020204030204" pitchFamily="34" charset="0"/>
              </a:defRPr>
            </a:lvl1pPr>
            <a:lvl2pPr marL="1087438" defTabSz="1087438">
              <a:lnSpc>
                <a:spcPct val="90000"/>
              </a:lnSpc>
              <a:spcBef>
                <a:spcPts val="1000"/>
              </a:spcBef>
              <a:buFont typeface="Arial" panose="020B0604020202020204" pitchFamily="34" charset="0"/>
              <a:buChar char="•"/>
              <a:defRPr sz="4800">
                <a:solidFill>
                  <a:schemeClr val="tx1"/>
                </a:solidFill>
                <a:latin typeface="Calibri" panose="020F0502020204030204" pitchFamily="34" charset="0"/>
              </a:defRPr>
            </a:lvl2pPr>
            <a:lvl3pPr marL="2174875" defTabSz="1087438">
              <a:lnSpc>
                <a:spcPct val="90000"/>
              </a:lnSpc>
              <a:spcBef>
                <a:spcPts val="1000"/>
              </a:spcBef>
              <a:buFont typeface="Arial" panose="020B0604020202020204" pitchFamily="34" charset="0"/>
              <a:buChar char="•"/>
              <a:defRPr sz="4000">
                <a:solidFill>
                  <a:schemeClr val="tx1"/>
                </a:solidFill>
                <a:latin typeface="Calibri" panose="020F0502020204030204" pitchFamily="34" charset="0"/>
              </a:defRPr>
            </a:lvl3pPr>
            <a:lvl4pPr marL="3262313" defTabSz="1087438">
              <a:lnSpc>
                <a:spcPct val="90000"/>
              </a:lnSpc>
              <a:spcBef>
                <a:spcPts val="1000"/>
              </a:spcBef>
              <a:buFont typeface="Arial" panose="020B0604020202020204" pitchFamily="34" charset="0"/>
              <a:buChar char="•"/>
              <a:defRPr sz="3600">
                <a:solidFill>
                  <a:schemeClr val="tx1"/>
                </a:solidFill>
                <a:latin typeface="Calibri" panose="020F0502020204030204" pitchFamily="34" charset="0"/>
              </a:defRPr>
            </a:lvl4pPr>
            <a:lvl5pPr marL="4349750" defTabSz="1087438">
              <a:lnSpc>
                <a:spcPct val="90000"/>
              </a:lnSpc>
              <a:spcBef>
                <a:spcPts val="1000"/>
              </a:spcBef>
              <a:buFont typeface="Arial" panose="020B0604020202020204" pitchFamily="34" charset="0"/>
              <a:buChar char="•"/>
              <a:defRPr sz="3600">
                <a:solidFill>
                  <a:schemeClr val="tx1"/>
                </a:solidFill>
                <a:latin typeface="Calibri" panose="020F0502020204030204" pitchFamily="34" charset="0"/>
              </a:defRPr>
            </a:lvl5pPr>
            <a:lvl6pPr marL="48069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6pPr>
            <a:lvl7pPr marL="52641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7pPr>
            <a:lvl8pPr marL="57213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8pPr>
            <a:lvl9pPr marL="6178550" defTabSz="1087438" fontAlgn="base">
              <a:lnSpc>
                <a:spcPct val="90000"/>
              </a:lnSpc>
              <a:spcBef>
                <a:spcPts val="1000"/>
              </a:spcBef>
              <a:spcAft>
                <a:spcPct val="0"/>
              </a:spcAft>
              <a:buFont typeface="Arial" panose="020B0604020202020204" pitchFamily="34" charset="0"/>
              <a:buChar char="•"/>
              <a:defRPr sz="3600">
                <a:solidFill>
                  <a:schemeClr val="tx1"/>
                </a:solidFill>
                <a:latin typeface="Calibri" panose="020F0502020204030204" pitchFamily="34" charset="0"/>
              </a:defRPr>
            </a:lvl9pPr>
          </a:lstStyle>
          <a:p>
            <a:pPr algn="r">
              <a:lnSpc>
                <a:spcPts val="3025"/>
              </a:lnSpc>
              <a:spcBef>
                <a:spcPct val="20000"/>
              </a:spcBef>
              <a:buNone/>
            </a:pPr>
            <a:r>
              <a:rPr lang="en-US" altLang="en-US" sz="1800" dirty="0" smtClean="0">
                <a:solidFill>
                  <a:schemeClr val="tx2"/>
                </a:solidFill>
                <a:latin typeface="Lato Light" panose="020F0502020204030203" pitchFamily="34" charset="0"/>
                <a:ea typeface="Lato Light" panose="020F0502020204030203" pitchFamily="34" charset="0"/>
                <a:cs typeface="Lato Light" panose="020F0502020204030203" pitchFamily="34" charset="0"/>
              </a:rPr>
              <a:t>Use various research methods to gain insights into offender behavior, give voice to public concerns and perspectives, and explore root causes of problems</a:t>
            </a:r>
            <a:endParaRPr lang="en-US" altLang="en-US" sz="18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TextBox 76"/>
          <p:cNvSpPr txBox="1">
            <a:spLocks noChangeArrowheads="1"/>
          </p:cNvSpPr>
          <p:nvPr/>
        </p:nvSpPr>
        <p:spPr bwMode="auto">
          <a:xfrm>
            <a:off x="5717724" y="10365382"/>
            <a:ext cx="5698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Insight Seeking to Peer Behind the Data</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0" name="Hexagon 39"/>
          <p:cNvSpPr/>
          <p:nvPr/>
        </p:nvSpPr>
        <p:spPr>
          <a:xfrm rot="5400000">
            <a:off x="5296676" y="12230033"/>
            <a:ext cx="862013" cy="741363"/>
          </a:xfrm>
          <a:prstGeom prst="hexagon">
            <a:avLst/>
          </a:prstGeom>
          <a:solidFill>
            <a:srgbClr val="03D1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41" name="Hexagon 40"/>
          <p:cNvSpPr/>
          <p:nvPr/>
        </p:nvSpPr>
        <p:spPr>
          <a:xfrm rot="5400000">
            <a:off x="11546101" y="12230827"/>
            <a:ext cx="860425" cy="74136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42" name="TextBox 41"/>
          <p:cNvSpPr txBox="1"/>
          <p:nvPr/>
        </p:nvSpPr>
        <p:spPr>
          <a:xfrm>
            <a:off x="5343507" y="12400659"/>
            <a:ext cx="768350" cy="400110"/>
          </a:xfrm>
          <a:prstGeom prst="rect">
            <a:avLst/>
          </a:prstGeom>
          <a:noFill/>
        </p:spPr>
        <p:txBody>
          <a:bodyPr wrap="square" rtlCol="0">
            <a:spAutoFit/>
          </a:bodyPr>
          <a:lstStyle/>
          <a:p>
            <a:pPr algn="ctr"/>
            <a:r>
              <a:rPr lang="en-US" sz="2000" dirty="0" smtClean="0">
                <a:solidFill>
                  <a:schemeClr val="bg1"/>
                </a:solidFill>
              </a:rPr>
              <a:t>MAY</a:t>
            </a:r>
            <a:endParaRPr lang="en-US" sz="2000" dirty="0">
              <a:solidFill>
                <a:schemeClr val="bg1"/>
              </a:solidFill>
            </a:endParaRPr>
          </a:p>
        </p:txBody>
      </p:sp>
      <p:sp>
        <p:nvSpPr>
          <p:cNvPr id="43" name="TextBox 42"/>
          <p:cNvSpPr txBox="1"/>
          <p:nvPr/>
        </p:nvSpPr>
        <p:spPr>
          <a:xfrm>
            <a:off x="11594860" y="12400659"/>
            <a:ext cx="768350" cy="400110"/>
          </a:xfrm>
          <a:prstGeom prst="rect">
            <a:avLst/>
          </a:prstGeom>
          <a:noFill/>
        </p:spPr>
        <p:txBody>
          <a:bodyPr wrap="square" rtlCol="0">
            <a:spAutoFit/>
          </a:bodyPr>
          <a:lstStyle/>
          <a:p>
            <a:pPr algn="ctr"/>
            <a:r>
              <a:rPr lang="en-US" sz="2000" dirty="0" smtClean="0">
                <a:solidFill>
                  <a:schemeClr val="bg1"/>
                </a:solidFill>
              </a:rPr>
              <a:t>OCT</a:t>
            </a:r>
            <a:endParaRPr lang="en-US" sz="2000" dirty="0">
              <a:solidFill>
                <a:schemeClr val="bg1"/>
              </a:solidFill>
            </a:endParaRPr>
          </a:p>
        </p:txBody>
      </p:sp>
    </p:spTree>
    <p:extLst>
      <p:ext uri="{BB962C8B-B14F-4D97-AF65-F5344CB8AC3E}">
        <p14:creationId xmlns:p14="http://schemas.microsoft.com/office/powerpoint/2010/main" val="37704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48219" y="8302214"/>
            <a:ext cx="11695445" cy="830997"/>
          </a:xfrm>
          <a:prstGeom prst="rect">
            <a:avLst/>
          </a:prstGeom>
          <a:noFill/>
        </p:spPr>
        <p:txBody>
          <a:bodyPr wrap="none" rtlCol="0" anchor="ctr" anchorCtr="0">
            <a:spAutoFit/>
          </a:bodyPr>
          <a:lstStyle/>
          <a:p>
            <a:pPr algn="ctr"/>
            <a:r>
              <a:rPr lang="en-US" sz="4800" b="1" dirty="0" smtClean="0">
                <a:solidFill>
                  <a:schemeClr val="tx2"/>
                </a:solidFill>
                <a:latin typeface="Lato Bold" charset="0"/>
                <a:ea typeface="Lato Bold" charset="0"/>
                <a:cs typeface="Lato Bold" charset="0"/>
              </a:rPr>
              <a:t>Summary: Crime Concentration in ABQ</a:t>
            </a:r>
            <a:endParaRPr lang="en-US" sz="4800" b="1" dirty="0">
              <a:solidFill>
                <a:schemeClr val="tx2"/>
              </a:solidFill>
              <a:latin typeface="Lato Bold" charset="0"/>
              <a:ea typeface="Lato Bold" charset="0"/>
              <a:cs typeface="Lato Bold" charset="0"/>
            </a:endParaRPr>
          </a:p>
        </p:txBody>
      </p:sp>
      <p:sp>
        <p:nvSpPr>
          <p:cNvPr id="8" name="Oval 7"/>
          <p:cNvSpPr/>
          <p:nvPr/>
        </p:nvSpPr>
        <p:spPr>
          <a:xfrm>
            <a:off x="7132320" y="2959289"/>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701" dirty="0">
              <a:latin typeface="Lato Light" charset="0"/>
            </a:endParaRPr>
          </a:p>
        </p:txBody>
      </p:sp>
      <p:sp>
        <p:nvSpPr>
          <p:cNvPr id="11" name="Freeform 10"/>
          <p:cNvSpPr>
            <a:spLocks noChangeArrowheads="1"/>
          </p:cNvSpPr>
          <p:nvPr/>
        </p:nvSpPr>
        <p:spPr bwMode="auto">
          <a:xfrm>
            <a:off x="8376898" y="4202789"/>
            <a:ext cx="1536360" cy="1536360"/>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bg1"/>
          </a:solidFill>
          <a:ln>
            <a:noFill/>
          </a:ln>
          <a:effectLst/>
          <a:extLst/>
        </p:spPr>
        <p:txBody>
          <a:bodyPr wrap="none" lIns="91424" tIns="45712" rIns="91424" bIns="45712" anchor="ctr"/>
          <a:lstStyle>
            <a:defPPr>
              <a:defRPr lang="en-US"/>
            </a:defPPr>
            <a:lvl1pPr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1217613" indent="-760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2436813" indent="-1522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3656013" indent="-2284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4875213" indent="-3046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8987" fontAlgn="auto">
              <a:spcBef>
                <a:spcPts val="0"/>
              </a:spcBef>
              <a:spcAft>
                <a:spcPts val="0"/>
              </a:spcAft>
              <a:defRPr/>
            </a:pPr>
            <a:endParaRPr lang="en-US" dirty="0">
              <a:latin typeface="+mn-lt"/>
              <a:ea typeface="+mn-ea"/>
            </a:endParaRPr>
          </a:p>
        </p:txBody>
      </p:sp>
      <p:sp>
        <p:nvSpPr>
          <p:cNvPr id="5" name="Freeform 4"/>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smtClean="0">
                <a:latin typeface="Lato Light" charset="0"/>
                <a:ea typeface="Lato Light" charset="0"/>
                <a:cs typeface="Lato Light" charset="0"/>
              </a:rPr>
              <a:t>Note: Crime concentration analyses were conducted using arrest, incident, and calls-for-service data provided by the Albuquerque Police Department.  </a:t>
            </a:r>
          </a:p>
          <a:p>
            <a:pPr algn="ctr" defTabSz="300118">
              <a:lnSpc>
                <a:spcPct val="90000"/>
              </a:lnSpc>
              <a:spcBef>
                <a:spcPct val="0"/>
              </a:spcBef>
              <a:spcAft>
                <a:spcPct val="35000"/>
              </a:spcAft>
            </a:pPr>
            <a:r>
              <a:rPr lang="en-US" sz="1800" dirty="0" smtClean="0">
                <a:latin typeface="Lato Light" charset="0"/>
                <a:ea typeface="Lato Light" charset="0"/>
                <a:cs typeface="Lato Light" charset="0"/>
              </a:rPr>
              <a:t>The period of study was 2014 through 2016, unless otherwise noted. Non-fatal shootings data run from June 2016 to March 2017. </a:t>
            </a:r>
          </a:p>
        </p:txBody>
      </p:sp>
    </p:spTree>
    <p:extLst>
      <p:ext uri="{BB962C8B-B14F-4D97-AF65-F5344CB8AC3E}">
        <p14:creationId xmlns:p14="http://schemas.microsoft.com/office/powerpoint/2010/main" val="30229979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156386" y="2091850"/>
            <a:ext cx="15958544"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Central Findings: Crime Concentration</a:t>
            </a:r>
            <a:endParaRPr lang="id-ID" sz="6602" b="1" dirty="0">
              <a:solidFill>
                <a:schemeClr val="tx2"/>
              </a:solidFill>
              <a:latin typeface="Lato" charset="0"/>
              <a:ea typeface="Lato" charset="0"/>
              <a:cs typeface="Lato" charset="0"/>
            </a:endParaRPr>
          </a:p>
        </p:txBody>
      </p:sp>
      <p:grpSp>
        <p:nvGrpSpPr>
          <p:cNvPr id="4" name="Group 3"/>
          <p:cNvGrpSpPr/>
          <p:nvPr/>
        </p:nvGrpSpPr>
        <p:grpSpPr>
          <a:xfrm>
            <a:off x="2819126" y="4194183"/>
            <a:ext cx="2859087" cy="6366013"/>
            <a:chOff x="2726510" y="2790512"/>
            <a:chExt cx="2859087" cy="6366013"/>
          </a:xfrm>
        </p:grpSpPr>
        <p:sp>
          <p:nvSpPr>
            <p:cNvPr id="51" name="TextBox 50"/>
            <p:cNvSpPr txBox="1"/>
            <p:nvPr/>
          </p:nvSpPr>
          <p:spPr>
            <a:xfrm>
              <a:off x="3037951" y="2790512"/>
              <a:ext cx="2182009" cy="1569660"/>
            </a:xfrm>
            <a:prstGeom prst="rect">
              <a:avLst/>
            </a:prstGeom>
            <a:noFill/>
          </p:spPr>
          <p:txBody>
            <a:bodyPr wrap="none" rtlCol="0">
              <a:spAutoFit/>
            </a:bodyPr>
            <a:lstStyle/>
            <a:p>
              <a:pPr algn="ctr"/>
              <a:r>
                <a:rPr lang="en-US" sz="4800" b="1" dirty="0">
                  <a:solidFill>
                    <a:srgbClr val="03D1AF"/>
                  </a:solidFill>
                  <a:latin typeface="Lato Bold" charset="0"/>
                  <a:ea typeface="Lato Bold" charset="0"/>
                  <a:cs typeface="Lato Bold" charset="0"/>
                </a:rPr>
                <a:t>Violent</a:t>
              </a:r>
            </a:p>
            <a:p>
              <a:pPr algn="ctr"/>
              <a:r>
                <a:rPr lang="en-US" sz="4800" b="1" dirty="0">
                  <a:solidFill>
                    <a:srgbClr val="03D1AF"/>
                  </a:solidFill>
                  <a:latin typeface="Lato Bold" charset="0"/>
                  <a:ea typeface="Lato Bold" charset="0"/>
                  <a:cs typeface="Lato Bold" charset="0"/>
                </a:rPr>
                <a:t> Crime </a:t>
              </a:r>
            </a:p>
          </p:txBody>
        </p:sp>
        <p:sp>
          <p:nvSpPr>
            <p:cNvPr id="13" name="Shape 782"/>
            <p:cNvSpPr/>
            <p:nvPr/>
          </p:nvSpPr>
          <p:spPr>
            <a:xfrm rot="10800000">
              <a:off x="2726510" y="4544838"/>
              <a:ext cx="2859087" cy="4611687"/>
            </a:xfrm>
            <a:custGeom>
              <a:avLst/>
              <a:gdLst/>
              <a:ahLst/>
              <a:cxnLst>
                <a:cxn ang="0">
                  <a:pos x="wd2" y="hd2"/>
                </a:cxn>
                <a:cxn ang="5400000">
                  <a:pos x="wd2" y="hd2"/>
                </a:cxn>
                <a:cxn ang="10800000">
                  <a:pos x="wd2" y="hd2"/>
                </a:cxn>
                <a:cxn ang="16200000">
                  <a:pos x="wd2" y="hd2"/>
                </a:cxn>
              </a:cxnLst>
              <a:rect l="0" t="0" r="r" b="b"/>
              <a:pathLst>
                <a:path w="21600" h="21600" extrusionOk="0">
                  <a:moveTo>
                    <a:pt x="1408" y="0"/>
                  </a:moveTo>
                  <a:cubicBezTo>
                    <a:pt x="631" y="0"/>
                    <a:pt x="0" y="391"/>
                    <a:pt x="0" y="873"/>
                  </a:cubicBezTo>
                  <a:lnTo>
                    <a:pt x="0" y="19208"/>
                  </a:lnTo>
                  <a:cubicBezTo>
                    <a:pt x="0" y="19690"/>
                    <a:pt x="631" y="20081"/>
                    <a:pt x="1408" y="20081"/>
                  </a:cubicBezTo>
                  <a:lnTo>
                    <a:pt x="9360" y="20081"/>
                  </a:lnTo>
                  <a:lnTo>
                    <a:pt x="10800" y="21600"/>
                  </a:lnTo>
                  <a:lnTo>
                    <a:pt x="12240" y="20081"/>
                  </a:lnTo>
                  <a:lnTo>
                    <a:pt x="20192" y="20081"/>
                  </a:lnTo>
                  <a:cubicBezTo>
                    <a:pt x="20969" y="20081"/>
                    <a:pt x="21600" y="19690"/>
                    <a:pt x="21600" y="19208"/>
                  </a:cubicBezTo>
                  <a:lnTo>
                    <a:pt x="21600" y="873"/>
                  </a:lnTo>
                  <a:cubicBezTo>
                    <a:pt x="21600" y="391"/>
                    <a:pt x="20969" y="0"/>
                    <a:pt x="20192" y="0"/>
                  </a:cubicBezTo>
                  <a:lnTo>
                    <a:pt x="1408" y="0"/>
                  </a:lnTo>
                  <a:close/>
                </a:path>
              </a:pathLst>
            </a:custGeom>
            <a:ln/>
          </p:spPr>
          <p:style>
            <a:lnRef idx="3">
              <a:schemeClr val="lt1"/>
            </a:lnRef>
            <a:fillRef idx="1">
              <a:schemeClr val="accent2"/>
            </a:fillRef>
            <a:effectRef idx="1">
              <a:schemeClr val="accent2"/>
            </a:effectRef>
            <a:fontRef idx="minor">
              <a:schemeClr val="lt1"/>
            </a:fontRef>
          </p:style>
          <p:txBody>
            <a:bodyPr lIns="0" tIns="0" rIns="0" bIns="0" anchor="ctr"/>
            <a:lstStyle>
              <a:defPPr>
                <a:defRPr lang="en-US"/>
              </a:defPPr>
              <a:lvl1pPr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5pPr>
              <a:lvl6pPr marL="2286000" algn="l" defTabSz="914400" rtl="0" eaLnBrk="1" latinLnBrk="0" hangingPunct="1">
                <a:defRPr sz="3600" kern="1200">
                  <a:solidFill>
                    <a:schemeClr val="tx1"/>
                  </a:solidFill>
                  <a:latin typeface="Calibri" panose="020F0502020204030204" pitchFamily="34" charset="0"/>
                  <a:ea typeface="+mn-ea"/>
                  <a:cs typeface="+mn-cs"/>
                </a:defRPr>
              </a:lvl6pPr>
              <a:lvl7pPr marL="2743200" algn="l" defTabSz="914400" rtl="0" eaLnBrk="1" latinLnBrk="0" hangingPunct="1">
                <a:defRPr sz="3600" kern="1200">
                  <a:solidFill>
                    <a:schemeClr val="tx1"/>
                  </a:solidFill>
                  <a:latin typeface="Calibri" panose="020F0502020204030204" pitchFamily="34" charset="0"/>
                  <a:ea typeface="+mn-ea"/>
                  <a:cs typeface="+mn-cs"/>
                </a:defRPr>
              </a:lvl7pPr>
              <a:lvl8pPr marL="3200400" algn="l" defTabSz="914400" rtl="0" eaLnBrk="1" latinLnBrk="0" hangingPunct="1">
                <a:defRPr sz="3600" kern="1200">
                  <a:solidFill>
                    <a:schemeClr val="tx1"/>
                  </a:solidFill>
                  <a:latin typeface="Calibri" panose="020F0502020204030204" pitchFamily="34" charset="0"/>
                  <a:ea typeface="+mn-ea"/>
                  <a:cs typeface="+mn-cs"/>
                </a:defRPr>
              </a:lvl8pPr>
              <a:lvl9pPr marL="3657600" algn="l" defTabSz="914400" rtl="0" eaLnBrk="1" latinLnBrk="0" hangingPunct="1">
                <a:defRPr sz="3600" kern="1200">
                  <a:solidFill>
                    <a:schemeClr val="tx1"/>
                  </a:solidFill>
                  <a:latin typeface="Calibri" panose="020F0502020204030204" pitchFamily="34" charset="0"/>
                  <a:ea typeface="+mn-ea"/>
                  <a:cs typeface="+mn-cs"/>
                </a:defRPr>
              </a:lvl9pPr>
            </a:lstStyle>
            <a:p>
              <a:pPr defTabSz="1828434" eaLnBrk="1" fontAlgn="auto" hangingPunct="1">
                <a:spcBef>
                  <a:spcPts val="0"/>
                </a:spcBef>
                <a:spcAft>
                  <a:spcPts val="0"/>
                </a:spcAft>
                <a:defRPr sz="3200">
                  <a:solidFill>
                    <a:srgbClr val="FFFFFF"/>
                  </a:solidFill>
                </a:defRPr>
              </a:pPr>
              <a:endParaRPr sz="2401" dirty="0">
                <a:solidFill>
                  <a:srgbClr val="FFFFFF"/>
                </a:solidFill>
                <a:latin typeface="Source Sans Pro Light" charset="0"/>
              </a:endParaRPr>
            </a:p>
          </p:txBody>
        </p:sp>
        <p:sp>
          <p:nvSpPr>
            <p:cNvPr id="50" name="Subtitle 2"/>
            <p:cNvSpPr txBox="1">
              <a:spLocks/>
            </p:cNvSpPr>
            <p:nvPr/>
          </p:nvSpPr>
          <p:spPr>
            <a:xfrm>
              <a:off x="3082561" y="5346089"/>
              <a:ext cx="2146986" cy="362724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2000" dirty="0">
                  <a:solidFill>
                    <a:schemeClr val="bg1"/>
                  </a:solidFill>
                  <a:latin typeface="Lato Light" charset="0"/>
                  <a:ea typeface="Lato Light" charset="0"/>
                  <a:cs typeface="Lato Light" charset="0"/>
                </a:rPr>
                <a:t>incidents are </a:t>
              </a:r>
              <a:r>
                <a:rPr lang="en-US" sz="2000" b="1" u="sng" dirty="0">
                  <a:solidFill>
                    <a:schemeClr val="bg1"/>
                  </a:solidFill>
                  <a:latin typeface="Lato Light" charset="0"/>
                  <a:ea typeface="Lato Light" charset="0"/>
                  <a:cs typeface="Lato Light" charset="0"/>
                </a:rPr>
                <a:t>heavily concentrated</a:t>
              </a:r>
              <a:r>
                <a:rPr lang="en-US" sz="2000" b="1" dirty="0">
                  <a:solidFill>
                    <a:schemeClr val="bg1"/>
                  </a:solidFill>
                  <a:latin typeface="Lato Light" charset="0"/>
                  <a:ea typeface="Lato Light" charset="0"/>
                  <a:cs typeface="Lato Light" charset="0"/>
                </a:rPr>
                <a:t> </a:t>
              </a:r>
              <a:r>
                <a:rPr lang="en-US" sz="2000" dirty="0">
                  <a:solidFill>
                    <a:schemeClr val="bg1"/>
                  </a:solidFill>
                  <a:latin typeface="Lato Light" charset="0"/>
                  <a:ea typeface="Lato Light" charset="0"/>
                  <a:cs typeface="Lato Light" charset="0"/>
                </a:rPr>
                <a:t>in a few key areas comprising a small portion of the city’s area and population </a:t>
              </a:r>
            </a:p>
          </p:txBody>
        </p:sp>
      </p:grpSp>
      <p:grpSp>
        <p:nvGrpSpPr>
          <p:cNvPr id="5" name="Group 4"/>
          <p:cNvGrpSpPr/>
          <p:nvPr/>
        </p:nvGrpSpPr>
        <p:grpSpPr>
          <a:xfrm>
            <a:off x="7710811" y="4194183"/>
            <a:ext cx="2979884" cy="6366013"/>
            <a:chOff x="7839147" y="4515023"/>
            <a:chExt cx="2979884" cy="6366013"/>
          </a:xfrm>
        </p:grpSpPr>
        <p:sp>
          <p:nvSpPr>
            <p:cNvPr id="47" name="TextBox 46"/>
            <p:cNvSpPr txBox="1"/>
            <p:nvPr/>
          </p:nvSpPr>
          <p:spPr>
            <a:xfrm>
              <a:off x="7909260" y="4515023"/>
              <a:ext cx="2909771" cy="1569660"/>
            </a:xfrm>
            <a:prstGeom prst="rect">
              <a:avLst/>
            </a:prstGeom>
            <a:noFill/>
          </p:spPr>
          <p:txBody>
            <a:bodyPr wrap="none" rtlCol="0">
              <a:spAutoFit/>
            </a:bodyPr>
            <a:lstStyle/>
            <a:p>
              <a:pPr algn="ctr"/>
              <a:r>
                <a:rPr lang="en-US" sz="4800" b="1" dirty="0">
                  <a:solidFill>
                    <a:srgbClr val="FF8058"/>
                  </a:solidFill>
                  <a:latin typeface="Lato Bold" charset="0"/>
                  <a:ea typeface="Lato Bold" charset="0"/>
                  <a:cs typeface="Lato Bold" charset="0"/>
                </a:rPr>
                <a:t> Property </a:t>
              </a:r>
            </a:p>
            <a:p>
              <a:pPr algn="ctr"/>
              <a:r>
                <a:rPr lang="en-US" sz="4800" b="1" dirty="0">
                  <a:solidFill>
                    <a:srgbClr val="FF8058"/>
                  </a:solidFill>
                  <a:latin typeface="Lato Bold" charset="0"/>
                  <a:ea typeface="Lato Bold" charset="0"/>
                  <a:cs typeface="Lato Bold" charset="0"/>
                </a:rPr>
                <a:t>Crime</a:t>
              </a:r>
            </a:p>
          </p:txBody>
        </p:sp>
        <p:grpSp>
          <p:nvGrpSpPr>
            <p:cNvPr id="15" name="Group 14"/>
            <p:cNvGrpSpPr/>
            <p:nvPr/>
          </p:nvGrpSpPr>
          <p:grpSpPr>
            <a:xfrm rot="10800000">
              <a:off x="7839147" y="6269349"/>
              <a:ext cx="2859087" cy="4611687"/>
              <a:chOff x="4504795" y="8320820"/>
              <a:chExt cx="2859087" cy="4611687"/>
            </a:xfrm>
          </p:grpSpPr>
          <p:sp>
            <p:nvSpPr>
              <p:cNvPr id="17" name="Shape 782"/>
              <p:cNvSpPr/>
              <p:nvPr/>
            </p:nvSpPr>
            <p:spPr>
              <a:xfrm>
                <a:off x="4504795" y="8320820"/>
                <a:ext cx="2859087" cy="4611687"/>
              </a:xfrm>
              <a:custGeom>
                <a:avLst/>
                <a:gdLst/>
                <a:ahLst/>
                <a:cxnLst>
                  <a:cxn ang="0">
                    <a:pos x="wd2" y="hd2"/>
                  </a:cxn>
                  <a:cxn ang="5400000">
                    <a:pos x="wd2" y="hd2"/>
                  </a:cxn>
                  <a:cxn ang="10800000">
                    <a:pos x="wd2" y="hd2"/>
                  </a:cxn>
                  <a:cxn ang="16200000">
                    <a:pos x="wd2" y="hd2"/>
                  </a:cxn>
                </a:cxnLst>
                <a:rect l="0" t="0" r="r" b="b"/>
                <a:pathLst>
                  <a:path w="21600" h="21600" extrusionOk="0">
                    <a:moveTo>
                      <a:pt x="1408" y="0"/>
                    </a:moveTo>
                    <a:cubicBezTo>
                      <a:pt x="631" y="0"/>
                      <a:pt x="0" y="391"/>
                      <a:pt x="0" y="873"/>
                    </a:cubicBezTo>
                    <a:lnTo>
                      <a:pt x="0" y="19208"/>
                    </a:lnTo>
                    <a:cubicBezTo>
                      <a:pt x="0" y="19690"/>
                      <a:pt x="631" y="20081"/>
                      <a:pt x="1408" y="20081"/>
                    </a:cubicBezTo>
                    <a:lnTo>
                      <a:pt x="9360" y="20081"/>
                    </a:lnTo>
                    <a:lnTo>
                      <a:pt x="10800" y="21600"/>
                    </a:lnTo>
                    <a:lnTo>
                      <a:pt x="12240" y="20081"/>
                    </a:lnTo>
                    <a:lnTo>
                      <a:pt x="20192" y="20081"/>
                    </a:lnTo>
                    <a:cubicBezTo>
                      <a:pt x="20969" y="20081"/>
                      <a:pt x="21600" y="19690"/>
                      <a:pt x="21600" y="19208"/>
                    </a:cubicBezTo>
                    <a:lnTo>
                      <a:pt x="21600" y="873"/>
                    </a:lnTo>
                    <a:cubicBezTo>
                      <a:pt x="21600" y="391"/>
                      <a:pt x="20969" y="0"/>
                      <a:pt x="20192" y="0"/>
                    </a:cubicBezTo>
                    <a:lnTo>
                      <a:pt x="1408" y="0"/>
                    </a:lnTo>
                    <a:close/>
                  </a:path>
                </a:pathLst>
              </a:custGeom>
              <a:ln/>
            </p:spPr>
            <p:style>
              <a:lnRef idx="3">
                <a:schemeClr val="lt1"/>
              </a:lnRef>
              <a:fillRef idx="1">
                <a:schemeClr val="accent4"/>
              </a:fillRef>
              <a:effectRef idx="1">
                <a:schemeClr val="accent4"/>
              </a:effectRef>
              <a:fontRef idx="minor">
                <a:schemeClr val="lt1"/>
              </a:fontRef>
            </p:style>
            <p:txBody>
              <a:bodyPr lIns="0" tIns="0" rIns="0" bIns="0" anchor="ctr"/>
              <a:lstStyle>
                <a:defPPr>
                  <a:defRPr lang="en-US"/>
                </a:defPPr>
                <a:lvl1pPr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5pPr>
                <a:lvl6pPr marL="2286000" algn="l" defTabSz="914400" rtl="0" eaLnBrk="1" latinLnBrk="0" hangingPunct="1">
                  <a:defRPr sz="3600" kern="1200">
                    <a:solidFill>
                      <a:schemeClr val="tx1"/>
                    </a:solidFill>
                    <a:latin typeface="Calibri" panose="020F0502020204030204" pitchFamily="34" charset="0"/>
                    <a:ea typeface="+mn-ea"/>
                    <a:cs typeface="+mn-cs"/>
                  </a:defRPr>
                </a:lvl6pPr>
                <a:lvl7pPr marL="2743200" algn="l" defTabSz="914400" rtl="0" eaLnBrk="1" latinLnBrk="0" hangingPunct="1">
                  <a:defRPr sz="3600" kern="1200">
                    <a:solidFill>
                      <a:schemeClr val="tx1"/>
                    </a:solidFill>
                    <a:latin typeface="Calibri" panose="020F0502020204030204" pitchFamily="34" charset="0"/>
                    <a:ea typeface="+mn-ea"/>
                    <a:cs typeface="+mn-cs"/>
                  </a:defRPr>
                </a:lvl7pPr>
                <a:lvl8pPr marL="3200400" algn="l" defTabSz="914400" rtl="0" eaLnBrk="1" latinLnBrk="0" hangingPunct="1">
                  <a:defRPr sz="3600" kern="1200">
                    <a:solidFill>
                      <a:schemeClr val="tx1"/>
                    </a:solidFill>
                    <a:latin typeface="Calibri" panose="020F0502020204030204" pitchFamily="34" charset="0"/>
                    <a:ea typeface="+mn-ea"/>
                    <a:cs typeface="+mn-cs"/>
                  </a:defRPr>
                </a:lvl8pPr>
                <a:lvl9pPr marL="3657600" algn="l" defTabSz="914400" rtl="0" eaLnBrk="1" latinLnBrk="0" hangingPunct="1">
                  <a:defRPr sz="3600" kern="1200">
                    <a:solidFill>
                      <a:schemeClr val="tx1"/>
                    </a:solidFill>
                    <a:latin typeface="Calibri" panose="020F0502020204030204" pitchFamily="34" charset="0"/>
                    <a:ea typeface="+mn-ea"/>
                    <a:cs typeface="+mn-cs"/>
                  </a:defRPr>
                </a:lvl9pPr>
              </a:lstStyle>
              <a:p>
                <a:pPr defTabSz="1828434" eaLnBrk="1" fontAlgn="auto" hangingPunct="1">
                  <a:spcBef>
                    <a:spcPts val="0"/>
                  </a:spcBef>
                  <a:spcAft>
                    <a:spcPts val="0"/>
                  </a:spcAft>
                  <a:defRPr sz="3200">
                    <a:solidFill>
                      <a:srgbClr val="FFFFFF"/>
                    </a:solidFill>
                  </a:defRPr>
                </a:pPr>
                <a:endParaRPr sz="2401" dirty="0">
                  <a:solidFill>
                    <a:srgbClr val="FFFFFF"/>
                  </a:solidFill>
                  <a:latin typeface="Source Sans Pro Light" charset="0"/>
                </a:endParaRPr>
              </a:p>
            </p:txBody>
          </p:sp>
          <p:sp>
            <p:nvSpPr>
              <p:cNvPr id="18" name="Subtitle 2"/>
              <p:cNvSpPr txBox="1">
                <a:spLocks/>
              </p:cNvSpPr>
              <p:nvPr/>
            </p:nvSpPr>
            <p:spPr>
              <a:xfrm rot="10800000">
                <a:off x="4827016" y="8769170"/>
                <a:ext cx="2146986" cy="3242519"/>
              </a:xfrm>
              <a:prstGeom prst="rect">
                <a:avLst/>
              </a:prstGeom>
              <a:ln>
                <a:noFill/>
              </a:ln>
            </p:spPr>
            <p:style>
              <a:lnRef idx="3">
                <a:schemeClr val="lt1"/>
              </a:lnRef>
              <a:fillRef idx="1">
                <a:schemeClr val="accent4"/>
              </a:fillRef>
              <a:effectRef idx="1">
                <a:schemeClr val="accent4"/>
              </a:effectRef>
              <a:fontRef idx="minor">
                <a:schemeClr val="lt1"/>
              </a:fontRef>
            </p:style>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2000" dirty="0">
                    <a:solidFill>
                      <a:schemeClr val="bg1"/>
                    </a:solidFill>
                    <a:latin typeface="Lato Light" charset="0"/>
                    <a:ea typeface="Lato Light" charset="0"/>
                    <a:cs typeface="Lato Light" charset="0"/>
                  </a:rPr>
                  <a:t>incidents are </a:t>
                </a:r>
                <a:r>
                  <a:rPr lang="en-US" sz="2000" b="1" u="sng" dirty="0">
                    <a:solidFill>
                      <a:schemeClr val="bg1"/>
                    </a:solidFill>
                    <a:latin typeface="Lato Light" charset="0"/>
                    <a:ea typeface="Lato Light" charset="0"/>
                    <a:cs typeface="Lato Light" charset="0"/>
                  </a:rPr>
                  <a:t>spread more diffusely</a:t>
                </a:r>
                <a:r>
                  <a:rPr lang="en-US" sz="2000" b="1" dirty="0">
                    <a:solidFill>
                      <a:schemeClr val="bg1"/>
                    </a:solidFill>
                    <a:latin typeface="Lato Light" charset="0"/>
                    <a:ea typeface="Lato Light" charset="0"/>
                    <a:cs typeface="Lato Light" charset="0"/>
                  </a:rPr>
                  <a:t> </a:t>
                </a:r>
                <a:r>
                  <a:rPr lang="en-US" sz="2000" dirty="0">
                    <a:solidFill>
                      <a:schemeClr val="bg1"/>
                    </a:solidFill>
                    <a:latin typeface="Lato Light" charset="0"/>
                    <a:ea typeface="Lato Light" charset="0"/>
                    <a:cs typeface="Lato Light" charset="0"/>
                  </a:rPr>
                  <a:t>throughout the city, but still prevalent in the same few cluster areas</a:t>
                </a:r>
              </a:p>
            </p:txBody>
          </p:sp>
        </p:grpSp>
      </p:grpSp>
      <p:grpSp>
        <p:nvGrpSpPr>
          <p:cNvPr id="20" name="Group 19"/>
          <p:cNvGrpSpPr/>
          <p:nvPr/>
        </p:nvGrpSpPr>
        <p:grpSpPr>
          <a:xfrm>
            <a:off x="12670129" y="4194183"/>
            <a:ext cx="3159839" cy="6366013"/>
            <a:chOff x="11396020" y="6034864"/>
            <a:chExt cx="3159839" cy="6366013"/>
          </a:xfrm>
        </p:grpSpPr>
        <p:sp>
          <p:nvSpPr>
            <p:cNvPr id="21" name="TextBox 20"/>
            <p:cNvSpPr txBox="1"/>
            <p:nvPr/>
          </p:nvSpPr>
          <p:spPr>
            <a:xfrm>
              <a:off x="11396020" y="6034864"/>
              <a:ext cx="3159839" cy="1569660"/>
            </a:xfrm>
            <a:prstGeom prst="rect">
              <a:avLst/>
            </a:prstGeom>
            <a:noFill/>
          </p:spPr>
          <p:txBody>
            <a:bodyPr wrap="none" rtlCol="0">
              <a:spAutoFit/>
            </a:bodyPr>
            <a:lstStyle/>
            <a:p>
              <a:pPr algn="ctr"/>
              <a:r>
                <a:rPr lang="en-US" sz="4800" b="1" dirty="0">
                  <a:solidFill>
                    <a:srgbClr val="FF8058"/>
                  </a:solidFill>
                  <a:latin typeface="Lato Bold" charset="0"/>
                  <a:ea typeface="Lato Bold" charset="0"/>
                  <a:cs typeface="Lato Bold" charset="0"/>
                </a:rPr>
                <a:t> </a:t>
              </a:r>
              <a:r>
                <a:rPr lang="en-US" sz="4800" b="1" dirty="0">
                  <a:solidFill>
                    <a:srgbClr val="00B7D5"/>
                  </a:solidFill>
                  <a:latin typeface="Lato Bold" charset="0"/>
                  <a:ea typeface="Lato Bold" charset="0"/>
                  <a:cs typeface="Lato Bold" charset="0"/>
                </a:rPr>
                <a:t>Arrestee</a:t>
              </a:r>
            </a:p>
            <a:p>
              <a:pPr algn="ctr"/>
              <a:r>
                <a:rPr lang="en-US" sz="4800" b="1" dirty="0">
                  <a:solidFill>
                    <a:srgbClr val="00B7D5"/>
                  </a:solidFill>
                  <a:latin typeface="Lato Bold" charset="0"/>
                  <a:ea typeface="Lato Bold" charset="0"/>
                  <a:cs typeface="Lato Bold" charset="0"/>
                </a:rPr>
                <a:t> Addresses</a:t>
              </a:r>
            </a:p>
          </p:txBody>
        </p:sp>
        <p:grpSp>
          <p:nvGrpSpPr>
            <p:cNvPr id="22" name="Group 21"/>
            <p:cNvGrpSpPr/>
            <p:nvPr/>
          </p:nvGrpSpPr>
          <p:grpSpPr>
            <a:xfrm>
              <a:off x="11688611" y="7789190"/>
              <a:ext cx="2859087" cy="4611687"/>
              <a:chOff x="5162838" y="8174713"/>
              <a:chExt cx="2859087" cy="4611687"/>
            </a:xfrm>
          </p:grpSpPr>
          <p:sp>
            <p:nvSpPr>
              <p:cNvPr id="23" name="Shape 782"/>
              <p:cNvSpPr/>
              <p:nvPr/>
            </p:nvSpPr>
            <p:spPr>
              <a:xfrm rot="10800000">
                <a:off x="5162838" y="8174713"/>
                <a:ext cx="2859087" cy="4611687"/>
              </a:xfrm>
              <a:custGeom>
                <a:avLst/>
                <a:gdLst/>
                <a:ahLst/>
                <a:cxnLst>
                  <a:cxn ang="0">
                    <a:pos x="wd2" y="hd2"/>
                  </a:cxn>
                  <a:cxn ang="5400000">
                    <a:pos x="wd2" y="hd2"/>
                  </a:cxn>
                  <a:cxn ang="10800000">
                    <a:pos x="wd2" y="hd2"/>
                  </a:cxn>
                  <a:cxn ang="16200000">
                    <a:pos x="wd2" y="hd2"/>
                  </a:cxn>
                </a:cxnLst>
                <a:rect l="0" t="0" r="r" b="b"/>
                <a:pathLst>
                  <a:path w="21600" h="21600" extrusionOk="0">
                    <a:moveTo>
                      <a:pt x="1408" y="0"/>
                    </a:moveTo>
                    <a:cubicBezTo>
                      <a:pt x="631" y="0"/>
                      <a:pt x="0" y="391"/>
                      <a:pt x="0" y="873"/>
                    </a:cubicBezTo>
                    <a:lnTo>
                      <a:pt x="0" y="19208"/>
                    </a:lnTo>
                    <a:cubicBezTo>
                      <a:pt x="0" y="19690"/>
                      <a:pt x="631" y="20081"/>
                      <a:pt x="1408" y="20081"/>
                    </a:cubicBezTo>
                    <a:lnTo>
                      <a:pt x="9360" y="20081"/>
                    </a:lnTo>
                    <a:lnTo>
                      <a:pt x="10800" y="21600"/>
                    </a:lnTo>
                    <a:lnTo>
                      <a:pt x="12240" y="20081"/>
                    </a:lnTo>
                    <a:lnTo>
                      <a:pt x="20192" y="20081"/>
                    </a:lnTo>
                    <a:cubicBezTo>
                      <a:pt x="20969" y="20081"/>
                      <a:pt x="21600" y="19690"/>
                      <a:pt x="21600" y="19208"/>
                    </a:cubicBezTo>
                    <a:lnTo>
                      <a:pt x="21600" y="873"/>
                    </a:lnTo>
                    <a:cubicBezTo>
                      <a:pt x="21600" y="391"/>
                      <a:pt x="20969" y="0"/>
                      <a:pt x="20192" y="0"/>
                    </a:cubicBezTo>
                    <a:lnTo>
                      <a:pt x="1408" y="0"/>
                    </a:lnTo>
                    <a:close/>
                  </a:path>
                </a:pathLst>
              </a:custGeom>
              <a:ln/>
            </p:spPr>
            <p:style>
              <a:lnRef idx="3">
                <a:schemeClr val="lt1"/>
              </a:lnRef>
              <a:fillRef idx="1">
                <a:schemeClr val="accent1"/>
              </a:fillRef>
              <a:effectRef idx="1">
                <a:schemeClr val="accent1"/>
              </a:effectRef>
              <a:fontRef idx="minor">
                <a:schemeClr val="lt1"/>
              </a:fontRef>
            </p:style>
            <p:txBody>
              <a:bodyPr lIns="0" tIns="0" rIns="0" bIns="0" anchor="ctr"/>
              <a:lstStyle>
                <a:defPPr>
                  <a:defRPr lang="en-US"/>
                </a:defPPr>
                <a:lvl1pPr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Calibri" panose="020F0502020204030204" pitchFamily="34" charset="0"/>
                    <a:ea typeface="+mn-ea"/>
                    <a:cs typeface="+mn-cs"/>
                  </a:defRPr>
                </a:lvl5pPr>
                <a:lvl6pPr marL="2286000" algn="l" defTabSz="914400" rtl="0" eaLnBrk="1" latinLnBrk="0" hangingPunct="1">
                  <a:defRPr sz="3600" kern="1200">
                    <a:solidFill>
                      <a:schemeClr val="tx1"/>
                    </a:solidFill>
                    <a:latin typeface="Calibri" panose="020F0502020204030204" pitchFamily="34" charset="0"/>
                    <a:ea typeface="+mn-ea"/>
                    <a:cs typeface="+mn-cs"/>
                  </a:defRPr>
                </a:lvl6pPr>
                <a:lvl7pPr marL="2743200" algn="l" defTabSz="914400" rtl="0" eaLnBrk="1" latinLnBrk="0" hangingPunct="1">
                  <a:defRPr sz="3600" kern="1200">
                    <a:solidFill>
                      <a:schemeClr val="tx1"/>
                    </a:solidFill>
                    <a:latin typeface="Calibri" panose="020F0502020204030204" pitchFamily="34" charset="0"/>
                    <a:ea typeface="+mn-ea"/>
                    <a:cs typeface="+mn-cs"/>
                  </a:defRPr>
                </a:lvl7pPr>
                <a:lvl8pPr marL="3200400" algn="l" defTabSz="914400" rtl="0" eaLnBrk="1" latinLnBrk="0" hangingPunct="1">
                  <a:defRPr sz="3600" kern="1200">
                    <a:solidFill>
                      <a:schemeClr val="tx1"/>
                    </a:solidFill>
                    <a:latin typeface="Calibri" panose="020F0502020204030204" pitchFamily="34" charset="0"/>
                    <a:ea typeface="+mn-ea"/>
                    <a:cs typeface="+mn-cs"/>
                  </a:defRPr>
                </a:lvl8pPr>
                <a:lvl9pPr marL="3657600" algn="l" defTabSz="914400" rtl="0" eaLnBrk="1" latinLnBrk="0" hangingPunct="1">
                  <a:defRPr sz="3600" kern="1200">
                    <a:solidFill>
                      <a:schemeClr val="tx1"/>
                    </a:solidFill>
                    <a:latin typeface="Calibri" panose="020F0502020204030204" pitchFamily="34" charset="0"/>
                    <a:ea typeface="+mn-ea"/>
                    <a:cs typeface="+mn-cs"/>
                  </a:defRPr>
                </a:lvl9pPr>
              </a:lstStyle>
              <a:p>
                <a:pPr defTabSz="1828434" eaLnBrk="1" fontAlgn="auto" hangingPunct="1">
                  <a:spcBef>
                    <a:spcPts val="0"/>
                  </a:spcBef>
                  <a:spcAft>
                    <a:spcPts val="0"/>
                  </a:spcAft>
                  <a:defRPr sz="3200">
                    <a:solidFill>
                      <a:srgbClr val="FFFFFF"/>
                    </a:solidFill>
                  </a:defRPr>
                </a:pPr>
                <a:endParaRPr sz="2401" dirty="0">
                  <a:solidFill>
                    <a:srgbClr val="FFFFFF"/>
                  </a:solidFill>
                  <a:latin typeface="Source Sans Pro Light" charset="0"/>
                </a:endParaRPr>
              </a:p>
            </p:txBody>
          </p:sp>
          <p:sp>
            <p:nvSpPr>
              <p:cNvPr id="24" name="Subtitle 2"/>
              <p:cNvSpPr txBox="1">
                <a:spLocks/>
              </p:cNvSpPr>
              <p:nvPr/>
            </p:nvSpPr>
            <p:spPr>
              <a:xfrm>
                <a:off x="5518888" y="9137747"/>
                <a:ext cx="2146986" cy="324251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2000" dirty="0">
                    <a:solidFill>
                      <a:schemeClr val="bg1"/>
                    </a:solidFill>
                    <a:latin typeface="Lato Light" charset="0"/>
                    <a:ea typeface="Lato Light" charset="0"/>
                    <a:cs typeface="Lato Light" charset="0"/>
                  </a:rPr>
                  <a:t>in ABQ for </a:t>
                </a:r>
                <a:r>
                  <a:rPr lang="en-US" sz="2000" b="1" i="1" dirty="0">
                    <a:solidFill>
                      <a:schemeClr val="bg1"/>
                    </a:solidFill>
                    <a:latin typeface="Lato Light" charset="0"/>
                    <a:ea typeface="Lato Light" charset="0"/>
                    <a:cs typeface="Lato Light" charset="0"/>
                  </a:rPr>
                  <a:t>both</a:t>
                </a:r>
                <a:r>
                  <a:rPr lang="en-US" sz="2000" dirty="0">
                    <a:solidFill>
                      <a:schemeClr val="bg1"/>
                    </a:solidFill>
                    <a:latin typeface="Lato Light" charset="0"/>
                    <a:ea typeface="Lato Light" charset="0"/>
                    <a:cs typeface="Lato Light" charset="0"/>
                  </a:rPr>
                  <a:t> property crimes and violent crimes are </a:t>
                </a:r>
                <a:r>
                  <a:rPr lang="en-US" sz="2000" b="1" u="sng" dirty="0">
                    <a:solidFill>
                      <a:schemeClr val="bg1"/>
                    </a:solidFill>
                    <a:latin typeface="Lato Light" charset="0"/>
                    <a:ea typeface="Lato Light" charset="0"/>
                    <a:cs typeface="Lato Light" charset="0"/>
                  </a:rPr>
                  <a:t>heavily concentrated</a:t>
                </a:r>
                <a:r>
                  <a:rPr lang="en-US" sz="2000" b="1" dirty="0">
                    <a:solidFill>
                      <a:schemeClr val="bg1"/>
                    </a:solidFill>
                    <a:latin typeface="Lato Light" charset="0"/>
                    <a:ea typeface="Lato Light" charset="0"/>
                    <a:cs typeface="Lato Light" charset="0"/>
                  </a:rPr>
                  <a:t> </a:t>
                </a:r>
                <a:r>
                  <a:rPr lang="en-US" sz="2000" dirty="0">
                    <a:solidFill>
                      <a:schemeClr val="bg1"/>
                    </a:solidFill>
                    <a:latin typeface="Lato Light" charset="0"/>
                    <a:ea typeface="Lato Light" charset="0"/>
                    <a:cs typeface="Lato Light" charset="0"/>
                  </a:rPr>
                  <a:t>in the same few cluster areas </a:t>
                </a:r>
              </a:p>
            </p:txBody>
          </p:sp>
        </p:grpSp>
      </p:grpSp>
      <p:sp>
        <p:nvSpPr>
          <p:cNvPr id="2" name="Rounded Rectangle 1"/>
          <p:cNvSpPr/>
          <p:nvPr/>
        </p:nvSpPr>
        <p:spPr>
          <a:xfrm>
            <a:off x="464955" y="10782968"/>
            <a:ext cx="17304248" cy="14033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950" u="sng" dirty="0">
                <a:solidFill>
                  <a:srgbClr val="00B7D5"/>
                </a:solidFill>
                <a:latin typeface="Lato Light"/>
              </a:rPr>
              <a:t>Other Findings:</a:t>
            </a:r>
            <a:r>
              <a:rPr lang="en-US" sz="1950" dirty="0">
                <a:solidFill>
                  <a:srgbClr val="00B7D5"/>
                </a:solidFill>
                <a:latin typeface="Lato Light"/>
              </a:rPr>
              <a:t> (a) Identified high crime areas tend to have larger minority populations, lower household income, and lower educational attainment levels, and (b) in identified high-crime areas, about 1 in 10 addresses (on average) have been the location of at least one violent crime over the past three years, while 1 in 5 addresses (on average) have been the location of at least one non-larceny property crime, proportions that significantly exceed the citywide average.  </a:t>
            </a:r>
          </a:p>
        </p:txBody>
      </p:sp>
      <p:sp>
        <p:nvSpPr>
          <p:cNvPr id="25" name="Freeform 24"/>
          <p:cNvSpPr/>
          <p:nvPr/>
        </p:nvSpPr>
        <p:spPr>
          <a:xfrm>
            <a:off x="464955" y="12269439"/>
            <a:ext cx="17304248" cy="1155598"/>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Crime concentration findings do NOT imply that violent or property crimes are isolated to only certain parts of the city or that, during the recent crime spike, the increase in the prevalence of these crimes is occurring in only certain parts of the city; rather, violent and property crimes occur throughout the city, and data shows they have been increasing in number throughout the city.  That being said, with some exceptions, we do not currently find significantly altered patterns over the past three years concerning the distribution and proportion of criminal activity that occurs in various areas throughout Albuquerque.</a:t>
            </a:r>
          </a:p>
        </p:txBody>
      </p:sp>
      <p:sp>
        <p:nvSpPr>
          <p:cNvPr id="27" name="Rectangle 2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Tree>
    <p:extLst>
      <p:ext uri="{BB962C8B-B14F-4D97-AF65-F5344CB8AC3E}">
        <p14:creationId xmlns:p14="http://schemas.microsoft.com/office/powerpoint/2010/main" val="180410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Example: Residential Burglary vs. Robbery</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44" name="Subtitle 2"/>
          <p:cNvSpPr txBox="1">
            <a:spLocks/>
          </p:cNvSpPr>
          <p:nvPr/>
        </p:nvSpPr>
        <p:spPr>
          <a:xfrm>
            <a:off x="8165781" y="5683120"/>
            <a:ext cx="1967263" cy="1023706"/>
          </a:xfrm>
          <a:prstGeom prst="rect">
            <a:avLst/>
          </a:prstGeom>
        </p:spPr>
        <p:txBody>
          <a:bodyPr wrap="square" lIns="163160" tIns="81580" rIns="163160" bIns="8158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en-US" sz="2326" b="1" dirty="0" smtClean="0">
                <a:latin typeface="Lato Light"/>
                <a:cs typeface="Lato Light"/>
              </a:rPr>
              <a:t>Incidents</a:t>
            </a:r>
            <a:r>
              <a:rPr lang="en-US" sz="2326" dirty="0" smtClean="0">
                <a:latin typeface="Lato Light"/>
                <a:cs typeface="Lato Light"/>
              </a:rPr>
              <a:t> (2014-2016)</a:t>
            </a:r>
            <a:endParaRPr lang="en-US" sz="2326" dirty="0">
              <a:solidFill>
                <a:schemeClr val="accent2"/>
              </a:solidFill>
              <a:latin typeface="Lato Light"/>
              <a:cs typeface="Lato Light"/>
            </a:endParaRPr>
          </a:p>
        </p:txBody>
      </p:sp>
      <p:grpSp>
        <p:nvGrpSpPr>
          <p:cNvPr id="3" name="Group 2"/>
          <p:cNvGrpSpPr/>
          <p:nvPr/>
        </p:nvGrpSpPr>
        <p:grpSpPr>
          <a:xfrm>
            <a:off x="2687216" y="3749568"/>
            <a:ext cx="12988213" cy="9308422"/>
            <a:chOff x="914401" y="4423976"/>
            <a:chExt cx="9849447" cy="8634013"/>
          </a:xfrm>
        </p:grpSpPr>
        <p:sp>
          <p:nvSpPr>
            <p:cNvPr id="39" name="Subtitle 2"/>
            <p:cNvSpPr txBox="1">
              <a:spLocks/>
            </p:cNvSpPr>
            <p:nvPr/>
          </p:nvSpPr>
          <p:spPr>
            <a:xfrm>
              <a:off x="914401" y="4423976"/>
              <a:ext cx="4386707" cy="562683"/>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b="1" dirty="0" smtClean="0">
                  <a:solidFill>
                    <a:schemeClr val="accent2"/>
                  </a:solidFill>
                  <a:latin typeface="Lato Light"/>
                  <a:cs typeface="Lato Light"/>
                </a:rPr>
                <a:t>Property</a:t>
              </a:r>
              <a:r>
                <a:rPr lang="en-US" b="1" dirty="0" smtClean="0">
                  <a:latin typeface="Lato Light"/>
                  <a:cs typeface="Lato Light"/>
                </a:rPr>
                <a:t> – Residential Burglary</a:t>
              </a:r>
              <a:endParaRPr lang="en-US" b="1" dirty="0">
                <a:latin typeface="Lato Light"/>
                <a:cs typeface="Lato Light"/>
              </a:endParaRPr>
            </a:p>
          </p:txBody>
        </p:sp>
        <p:pic>
          <p:nvPicPr>
            <p:cNvPr id="14" name="Picture 13"/>
            <p:cNvPicPr>
              <a:picLocks/>
            </p:cNvPicPr>
            <p:nvPr/>
          </p:nvPicPr>
          <p:blipFill>
            <a:blip r:embed="rId3"/>
            <a:stretch>
              <a:fillRect/>
            </a:stretch>
          </p:blipFill>
          <p:spPr>
            <a:xfrm>
              <a:off x="1374951" y="9453292"/>
              <a:ext cx="3465607" cy="3604697"/>
            </a:xfrm>
            <a:prstGeom prst="rect">
              <a:avLst/>
            </a:prstGeom>
            <a:ln w="12700">
              <a:solidFill>
                <a:srgbClr val="03D1AF"/>
              </a:solidFill>
            </a:ln>
          </p:spPr>
        </p:pic>
        <p:pic>
          <p:nvPicPr>
            <p:cNvPr id="15" name="Picture 14"/>
            <p:cNvPicPr>
              <a:picLocks noChangeAspect="1"/>
            </p:cNvPicPr>
            <p:nvPr/>
          </p:nvPicPr>
          <p:blipFill>
            <a:blip r:embed="rId4"/>
            <a:stretch>
              <a:fillRect/>
            </a:stretch>
          </p:blipFill>
          <p:spPr>
            <a:xfrm>
              <a:off x="1370236" y="4983104"/>
              <a:ext cx="3475036" cy="3629711"/>
            </a:xfrm>
            <a:prstGeom prst="rect">
              <a:avLst/>
            </a:prstGeom>
            <a:ln>
              <a:noFill/>
            </a:ln>
          </p:spPr>
        </p:pic>
        <p:grpSp>
          <p:nvGrpSpPr>
            <p:cNvPr id="2" name="Group 1"/>
            <p:cNvGrpSpPr/>
            <p:nvPr/>
          </p:nvGrpSpPr>
          <p:grpSpPr>
            <a:xfrm>
              <a:off x="6389965" y="4423976"/>
              <a:ext cx="4373883" cy="8634013"/>
              <a:chOff x="6389965" y="4423976"/>
              <a:chExt cx="4373883" cy="8634013"/>
            </a:xfrm>
          </p:grpSpPr>
          <p:sp>
            <p:nvSpPr>
              <p:cNvPr id="28" name="TextBox 27"/>
              <p:cNvSpPr txBox="1"/>
              <p:nvPr/>
            </p:nvSpPr>
            <p:spPr>
              <a:xfrm>
                <a:off x="7582241" y="6157273"/>
                <a:ext cx="768350" cy="400110"/>
              </a:xfrm>
              <a:prstGeom prst="rect">
                <a:avLst/>
              </a:prstGeom>
              <a:noFill/>
            </p:spPr>
            <p:txBody>
              <a:bodyPr wrap="square" rtlCol="0">
                <a:spAutoFit/>
              </a:bodyPr>
              <a:lstStyle/>
              <a:p>
                <a:pPr algn="ctr"/>
                <a:r>
                  <a:rPr lang="en-US" sz="2000" dirty="0" smtClean="0">
                    <a:solidFill>
                      <a:schemeClr val="bg1"/>
                    </a:solidFill>
                  </a:rPr>
                  <a:t>AUG</a:t>
                </a:r>
                <a:endParaRPr lang="en-US" sz="2000" dirty="0">
                  <a:solidFill>
                    <a:schemeClr val="bg1"/>
                  </a:solidFill>
                </a:endParaRPr>
              </a:p>
            </p:txBody>
          </p:sp>
          <p:sp>
            <p:nvSpPr>
              <p:cNvPr id="35" name="Subtitle 2"/>
              <p:cNvSpPr txBox="1">
                <a:spLocks/>
              </p:cNvSpPr>
              <p:nvPr/>
            </p:nvSpPr>
            <p:spPr>
              <a:xfrm>
                <a:off x="6389965" y="4423976"/>
                <a:ext cx="4373883" cy="562683"/>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b="1" dirty="0" smtClean="0">
                    <a:solidFill>
                      <a:schemeClr val="accent2"/>
                    </a:solidFill>
                    <a:latin typeface="Lato Light"/>
                    <a:cs typeface="Lato Light"/>
                  </a:rPr>
                  <a:t>Violent</a:t>
                </a:r>
                <a:r>
                  <a:rPr lang="en-US" b="1" dirty="0" smtClean="0">
                    <a:latin typeface="Lato Light"/>
                    <a:cs typeface="Lato Light"/>
                  </a:rPr>
                  <a:t> – Robbery of Individual</a:t>
                </a:r>
                <a:endParaRPr lang="en-US" b="1" dirty="0">
                  <a:latin typeface="Lato Light"/>
                  <a:cs typeface="Lato Light"/>
                </a:endParaRPr>
              </a:p>
            </p:txBody>
          </p:sp>
          <p:pic>
            <p:nvPicPr>
              <p:cNvPr id="12" name="Picture 11"/>
              <p:cNvPicPr>
                <a:picLocks/>
              </p:cNvPicPr>
              <p:nvPr/>
            </p:nvPicPr>
            <p:blipFill>
              <a:blip r:embed="rId5"/>
              <a:stretch>
                <a:fillRect/>
              </a:stretch>
            </p:blipFill>
            <p:spPr>
              <a:xfrm>
                <a:off x="6841311" y="9453292"/>
                <a:ext cx="3471190" cy="3604697"/>
              </a:xfrm>
              <a:prstGeom prst="rect">
                <a:avLst/>
              </a:prstGeom>
              <a:ln w="12700">
                <a:solidFill>
                  <a:schemeClr val="accent2"/>
                </a:solidFill>
              </a:ln>
            </p:spPr>
          </p:pic>
          <p:pic>
            <p:nvPicPr>
              <p:cNvPr id="17" name="Picture 16"/>
              <p:cNvPicPr>
                <a:picLocks/>
              </p:cNvPicPr>
              <p:nvPr/>
            </p:nvPicPr>
            <p:blipFill>
              <a:blip r:embed="rId6"/>
              <a:stretch>
                <a:fillRect/>
              </a:stretch>
            </p:blipFill>
            <p:spPr>
              <a:xfrm>
                <a:off x="6838371" y="4983104"/>
                <a:ext cx="3477070" cy="3629711"/>
              </a:xfrm>
              <a:prstGeom prst="rect">
                <a:avLst/>
              </a:prstGeom>
              <a:ln w="12700">
                <a:solidFill>
                  <a:srgbClr val="03D1AF"/>
                </a:solidFill>
              </a:ln>
            </p:spPr>
          </p:pic>
        </p:grpSp>
      </p:grpSp>
      <p:sp>
        <p:nvSpPr>
          <p:cNvPr id="18" name="Subtitle 2"/>
          <p:cNvSpPr txBox="1">
            <a:spLocks/>
          </p:cNvSpPr>
          <p:nvPr/>
        </p:nvSpPr>
        <p:spPr>
          <a:xfrm>
            <a:off x="8160368" y="10086057"/>
            <a:ext cx="1967263" cy="1023706"/>
          </a:xfrm>
          <a:prstGeom prst="rect">
            <a:avLst/>
          </a:prstGeom>
        </p:spPr>
        <p:txBody>
          <a:bodyPr wrap="square" lIns="163160" tIns="81580" rIns="163160" bIns="8158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en-US" sz="2326" b="1" dirty="0" smtClean="0">
                <a:latin typeface="Lato Light"/>
                <a:cs typeface="Lato Light"/>
              </a:rPr>
              <a:t>Hot Spots </a:t>
            </a:r>
            <a:r>
              <a:rPr lang="en-US" sz="2326" dirty="0" smtClean="0">
                <a:latin typeface="Lato Light"/>
                <a:cs typeface="Lato Light"/>
              </a:rPr>
              <a:t>(2014-2016)</a:t>
            </a:r>
            <a:endParaRPr lang="en-US" sz="2326" dirty="0">
              <a:solidFill>
                <a:schemeClr val="accent2"/>
              </a:solidFill>
              <a:latin typeface="Lato Light"/>
              <a:cs typeface="Lato Light"/>
            </a:endParaRPr>
          </a:p>
        </p:txBody>
      </p:sp>
    </p:spTree>
    <p:extLst>
      <p:ext uri="{BB962C8B-B14F-4D97-AF65-F5344CB8AC3E}">
        <p14:creationId xmlns:p14="http://schemas.microsoft.com/office/powerpoint/2010/main" val="3040996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5 Key Areas: High Crime Concentration</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pic>
        <p:nvPicPr>
          <p:cNvPr id="19" name="Picture 18"/>
          <p:cNvPicPr>
            <a:picLocks noChangeAspect="1"/>
          </p:cNvPicPr>
          <p:nvPr/>
        </p:nvPicPr>
        <p:blipFill rotWithShape="1">
          <a:blip r:embed="rId3" cstate="email">
            <a:extLst>
              <a:ext uri="{28A0092B-C50C-407E-A947-70E740481C1C}">
                <a14:useLocalDpi xmlns:a14="http://schemas.microsoft.com/office/drawing/2010/main" val="0"/>
              </a:ext>
            </a:extLst>
          </a:blip>
          <a:srcRect r="20453"/>
          <a:stretch/>
        </p:blipFill>
        <p:spPr>
          <a:xfrm>
            <a:off x="112205" y="5542503"/>
            <a:ext cx="8685465" cy="5459326"/>
          </a:xfrm>
          <a:prstGeom prst="rect">
            <a:avLst/>
          </a:prstGeom>
        </p:spPr>
      </p:pic>
      <p:graphicFrame>
        <p:nvGraphicFramePr>
          <p:cNvPr id="20" name="Content Placeholder 5"/>
          <p:cNvGraphicFramePr>
            <a:graphicFrameLocks/>
          </p:cNvGraphicFramePr>
          <p:nvPr>
            <p:extLst>
              <p:ext uri="{D42A27DB-BD31-4B8C-83A1-F6EECF244321}">
                <p14:modId xmlns:p14="http://schemas.microsoft.com/office/powerpoint/2010/main" val="965215257"/>
              </p:ext>
            </p:extLst>
          </p:nvPr>
        </p:nvGraphicFramePr>
        <p:xfrm>
          <a:off x="8911771" y="4060809"/>
          <a:ext cx="8853715" cy="8056666"/>
        </p:xfrm>
        <a:graphic>
          <a:graphicData uri="http://schemas.openxmlformats.org/drawingml/2006/table">
            <a:tbl>
              <a:tblPr firstRow="1" bandRow="1">
                <a:tableStyleId>{2D5ABB26-0587-4C30-8999-92F81FD0307C}</a:tableStyleId>
              </a:tblPr>
              <a:tblGrid>
                <a:gridCol w="1769400"/>
                <a:gridCol w="1615796"/>
                <a:gridCol w="2126045"/>
                <a:gridCol w="1592080"/>
                <a:gridCol w="1750394"/>
              </a:tblGrid>
              <a:tr h="1521814">
                <a:tc>
                  <a:txBody>
                    <a:bodyPr/>
                    <a:lstStyle/>
                    <a:p>
                      <a:pPr algn="ctr"/>
                      <a:r>
                        <a:rPr lang="en-US" sz="2000" b="1" dirty="0" smtClean="0">
                          <a:solidFill>
                            <a:schemeClr val="tx2"/>
                          </a:solidFill>
                          <a:latin typeface="Lato Black"/>
                          <a:cs typeface="Mongolian Baiti" panose="03000500000000000000" pitchFamily="66" charset="0"/>
                        </a:rPr>
                        <a:t>Cluster</a:t>
                      </a:r>
                      <a:endParaRPr lang="en-US" sz="2000" b="1" dirty="0">
                        <a:solidFill>
                          <a:schemeClr val="tx2"/>
                        </a:solidFill>
                        <a:latin typeface="Lato Black"/>
                        <a:cs typeface="Mongolian Baiti" panose="03000500000000000000" pitchFamily="66" charset="0"/>
                      </a:endParaRPr>
                    </a:p>
                  </a:txBody>
                  <a:tcPr marL="72876" marR="72876" marT="36438" marB="36438" anchor="ctr">
                    <a:lnL>
                      <a:noFill/>
                    </a:lnL>
                    <a:lnR>
                      <a:noFill/>
                    </a:lnR>
                    <a:lnT w="12700" cap="flat" cmpd="sng" algn="ctr">
                      <a:noFill/>
                      <a:prstDash val="solid"/>
                      <a:round/>
                      <a:headEnd type="none" w="med" len="med"/>
                      <a:tailEnd type="none" w="med" len="med"/>
                    </a:lnT>
                    <a:lnB w="12700" cap="flat" cmpd="sng" algn="ctr">
                      <a:solidFill>
                        <a:srgbClr val="03D1A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chemeClr val="tx2"/>
                          </a:solidFill>
                          <a:latin typeface="Lato Black"/>
                          <a:cs typeface="Mongolian Baiti" panose="03000500000000000000" pitchFamily="66" charset="0"/>
                        </a:rPr>
                        <a:t>Area</a:t>
                      </a:r>
                    </a:p>
                    <a:p>
                      <a:pPr algn="ctr"/>
                      <a:r>
                        <a:rPr lang="en-US" sz="2000" b="1" dirty="0" smtClean="0">
                          <a:solidFill>
                            <a:schemeClr val="tx2"/>
                          </a:solidFill>
                          <a:latin typeface="Lato Black"/>
                          <a:cs typeface="Mongolian Baiti" panose="03000500000000000000" pitchFamily="66" charset="0"/>
                        </a:rPr>
                        <a:t>(sq.</a:t>
                      </a:r>
                      <a:r>
                        <a:rPr lang="en-US" sz="2000" b="1" baseline="0" dirty="0" smtClean="0">
                          <a:solidFill>
                            <a:schemeClr val="tx2"/>
                          </a:solidFill>
                          <a:latin typeface="Lato Black"/>
                          <a:cs typeface="Mongolian Baiti" panose="03000500000000000000" pitchFamily="66" charset="0"/>
                        </a:rPr>
                        <a:t> mi.)</a:t>
                      </a:r>
                      <a:endParaRPr lang="en-US" sz="2000" b="1" dirty="0">
                        <a:solidFill>
                          <a:schemeClr val="tx2"/>
                        </a:solidFill>
                        <a:latin typeface="Lato Black"/>
                        <a:cs typeface="Mongolian Baiti" panose="03000500000000000000" pitchFamily="66" charset="0"/>
                      </a:endParaRPr>
                    </a:p>
                  </a:txBody>
                  <a:tcPr marL="72876" marR="72876" marT="36438" marB="36438" anchor="ctr">
                    <a:lnL>
                      <a:noFill/>
                    </a:lnL>
                    <a:lnR>
                      <a:noFill/>
                    </a:lnR>
                    <a:lnT w="12700" cap="flat" cmpd="sng" algn="ctr">
                      <a:noFill/>
                      <a:prstDash val="solid"/>
                      <a:round/>
                      <a:headEnd type="none" w="med" len="med"/>
                      <a:tailEnd type="none" w="med" len="med"/>
                    </a:lnT>
                    <a:lnB w="12700" cap="flat" cmpd="sng" algn="ctr">
                      <a:solidFill>
                        <a:srgbClr val="03D1A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chemeClr val="tx2"/>
                          </a:solidFill>
                          <a:latin typeface="Lato Black"/>
                          <a:cs typeface="Mongolian Baiti" panose="03000500000000000000" pitchFamily="66" charset="0"/>
                        </a:rPr>
                        <a:t>Percentage of City Area</a:t>
                      </a:r>
                      <a:endParaRPr lang="en-US" sz="2000" b="1" dirty="0">
                        <a:solidFill>
                          <a:schemeClr val="tx2"/>
                        </a:solidFill>
                        <a:latin typeface="Lato Black"/>
                        <a:cs typeface="Mongolian Baiti" panose="03000500000000000000" pitchFamily="66" charset="0"/>
                      </a:endParaRPr>
                    </a:p>
                  </a:txBody>
                  <a:tcPr marL="72876" marR="72876" marT="36438" marB="36438" anchor="ctr">
                    <a:lnL>
                      <a:noFill/>
                    </a:lnL>
                    <a:lnR>
                      <a:noFill/>
                    </a:lnR>
                    <a:lnT w="12700" cap="flat" cmpd="sng" algn="ctr">
                      <a:noFill/>
                      <a:prstDash val="solid"/>
                      <a:round/>
                      <a:headEnd type="none" w="med" len="med"/>
                      <a:tailEnd type="none" w="med" len="med"/>
                    </a:lnT>
                    <a:lnB w="12700" cap="flat" cmpd="sng" algn="ctr">
                      <a:solidFill>
                        <a:srgbClr val="03D1A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chemeClr val="tx2"/>
                          </a:solidFill>
                          <a:latin typeface="Lato Black"/>
                          <a:cs typeface="Mongolian Baiti" panose="03000500000000000000" pitchFamily="66" charset="0"/>
                        </a:rPr>
                        <a:t>Population</a:t>
                      </a:r>
                      <a:endParaRPr lang="en-US" sz="2000" b="1" dirty="0">
                        <a:solidFill>
                          <a:schemeClr val="tx2"/>
                        </a:solidFill>
                        <a:latin typeface="Lato Black"/>
                        <a:cs typeface="Mongolian Baiti" panose="03000500000000000000" pitchFamily="66" charset="0"/>
                      </a:endParaRPr>
                    </a:p>
                  </a:txBody>
                  <a:tcPr marL="72876" marR="72876" marT="36438" marB="36438" anchor="ctr">
                    <a:lnL>
                      <a:noFill/>
                    </a:lnL>
                    <a:lnR>
                      <a:noFill/>
                    </a:lnR>
                    <a:lnT w="12700" cap="flat" cmpd="sng" algn="ctr">
                      <a:noFill/>
                      <a:prstDash val="solid"/>
                      <a:round/>
                      <a:headEnd type="none" w="med" len="med"/>
                      <a:tailEnd type="none" w="med" len="med"/>
                    </a:lnT>
                    <a:lnB w="12700" cap="flat" cmpd="sng" algn="ctr">
                      <a:solidFill>
                        <a:srgbClr val="03D1A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chemeClr val="tx2"/>
                          </a:solidFill>
                          <a:latin typeface="Lato Black"/>
                          <a:cs typeface="Mongolian Baiti" panose="03000500000000000000" pitchFamily="66" charset="0"/>
                        </a:rPr>
                        <a:t>Percentage</a:t>
                      </a:r>
                      <a:r>
                        <a:rPr lang="en-US" sz="2000" b="1" baseline="0" dirty="0" smtClean="0">
                          <a:solidFill>
                            <a:schemeClr val="tx2"/>
                          </a:solidFill>
                          <a:latin typeface="Lato Black"/>
                          <a:cs typeface="Mongolian Baiti" panose="03000500000000000000" pitchFamily="66" charset="0"/>
                        </a:rPr>
                        <a:t> of City Pop.</a:t>
                      </a:r>
                      <a:endParaRPr lang="en-US" sz="2000" b="1" dirty="0">
                        <a:solidFill>
                          <a:schemeClr val="tx2"/>
                        </a:solidFill>
                        <a:latin typeface="Lato Black"/>
                        <a:cs typeface="Mongolian Baiti" panose="03000500000000000000" pitchFamily="66" charset="0"/>
                      </a:endParaRPr>
                    </a:p>
                  </a:txBody>
                  <a:tcPr marL="72876" marR="72876" marT="36438" marB="36438" anchor="ctr">
                    <a:lnL>
                      <a:noFill/>
                    </a:lnL>
                    <a:lnR>
                      <a:noFill/>
                    </a:lnR>
                    <a:lnT w="12700" cap="flat" cmpd="sng" algn="ctr">
                      <a:noFill/>
                      <a:prstDash val="solid"/>
                      <a:round/>
                      <a:headEnd type="none" w="med" len="med"/>
                      <a:tailEnd type="none" w="med" len="med"/>
                    </a:lnT>
                    <a:lnB w="12700" cap="flat" cmpd="sng" algn="ctr">
                      <a:solidFill>
                        <a:srgbClr val="03D1AF"/>
                      </a:solidFill>
                      <a:prstDash val="solid"/>
                      <a:round/>
                      <a:headEnd type="none" w="med" len="med"/>
                      <a:tailEnd type="none" w="med" len="med"/>
                    </a:lnB>
                    <a:lnTlToBr w="12700" cmpd="sng">
                      <a:noFill/>
                      <a:prstDash val="solid"/>
                    </a:lnTlToBr>
                    <a:lnBlToTr w="12700" cmpd="sng">
                      <a:noFill/>
                      <a:prstDash val="solid"/>
                    </a:lnBlToTr>
                  </a:tcPr>
                </a:tc>
              </a:tr>
              <a:tr h="1089142">
                <a:tc>
                  <a:txBody>
                    <a:bodyPr/>
                    <a:lstStyle/>
                    <a:p>
                      <a:pPr algn="l"/>
                      <a:r>
                        <a:rPr lang="en-US" sz="2000" b="1" dirty="0" smtClean="0">
                          <a:solidFill>
                            <a:schemeClr val="tx2"/>
                          </a:solidFill>
                          <a:latin typeface="Lato Black"/>
                          <a:cs typeface="Mongolian Baiti" panose="03000500000000000000" pitchFamily="66" charset="0"/>
                        </a:rPr>
                        <a:t>Area 1: SE/Primary</a:t>
                      </a:r>
                      <a:endParaRPr lang="en-US" sz="2000" b="1" dirty="0">
                        <a:solidFill>
                          <a:schemeClr val="tx2"/>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tcPr>
                </a:tc>
                <a:tc>
                  <a:txBody>
                    <a:bodyPr/>
                    <a:lstStyle/>
                    <a:p>
                      <a:pPr algn="ctr"/>
                      <a:r>
                        <a:rPr lang="en-US" sz="2000" b="1" dirty="0" smtClean="0">
                          <a:solidFill>
                            <a:schemeClr val="tx2"/>
                          </a:solidFill>
                          <a:latin typeface="Lato Black"/>
                          <a:cs typeface="Mongolian Baiti" panose="03000500000000000000" pitchFamily="66" charset="0"/>
                        </a:rPr>
                        <a:t>5.54</a:t>
                      </a:r>
                      <a:endParaRPr lang="en-US" sz="2000" b="1" dirty="0">
                        <a:solidFill>
                          <a:schemeClr val="tx2"/>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tcPr>
                </a:tc>
                <a:tc>
                  <a:txBody>
                    <a:bodyPr/>
                    <a:lstStyle/>
                    <a:p>
                      <a:pPr algn="ctr"/>
                      <a:r>
                        <a:rPr lang="en-US" sz="2000" b="1" dirty="0" smtClean="0">
                          <a:solidFill>
                            <a:schemeClr val="tx2"/>
                          </a:solidFill>
                          <a:latin typeface="Lato Black"/>
                          <a:cs typeface="Mongolian Baiti" panose="03000500000000000000" pitchFamily="66" charset="0"/>
                        </a:rPr>
                        <a:t>2.93%</a:t>
                      </a:r>
                      <a:endParaRPr lang="en-US" sz="2000" b="1" dirty="0">
                        <a:solidFill>
                          <a:schemeClr val="tx2"/>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tcPr>
                </a:tc>
                <a:tc>
                  <a:txBody>
                    <a:bodyPr/>
                    <a:lstStyle/>
                    <a:p>
                      <a:pPr algn="ctr"/>
                      <a:r>
                        <a:rPr lang="en-US" sz="2000" b="1" dirty="0" smtClean="0">
                          <a:solidFill>
                            <a:schemeClr val="tx2"/>
                          </a:solidFill>
                          <a:latin typeface="Lato Black"/>
                          <a:cs typeface="Mongolian Baiti" panose="03000500000000000000" pitchFamily="66" charset="0"/>
                        </a:rPr>
                        <a:t>37,631</a:t>
                      </a:r>
                      <a:endParaRPr lang="en-US" sz="2000" b="1" dirty="0">
                        <a:solidFill>
                          <a:schemeClr val="tx2"/>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tcPr>
                </a:tc>
                <a:tc>
                  <a:txBody>
                    <a:bodyPr/>
                    <a:lstStyle/>
                    <a:p>
                      <a:pPr algn="ctr"/>
                      <a:r>
                        <a:rPr lang="en-US" sz="2000" b="1" dirty="0" smtClean="0">
                          <a:solidFill>
                            <a:schemeClr val="tx2"/>
                          </a:solidFill>
                          <a:latin typeface="Lato Black"/>
                          <a:cs typeface="Mongolian Baiti" panose="03000500000000000000" pitchFamily="66" charset="0"/>
                        </a:rPr>
                        <a:t>6.73%</a:t>
                      </a:r>
                      <a:endParaRPr lang="en-US" sz="2000" b="1" dirty="0">
                        <a:solidFill>
                          <a:schemeClr val="tx2"/>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tcPr>
                </a:tc>
              </a:tr>
              <a:tr h="1089142">
                <a:tc>
                  <a:txBody>
                    <a:bodyPr/>
                    <a:lstStyle/>
                    <a:p>
                      <a:pPr algn="l"/>
                      <a:r>
                        <a:rPr lang="en-US" sz="2000" b="1" dirty="0" smtClean="0">
                          <a:solidFill>
                            <a:schemeClr val="tx2"/>
                          </a:solidFill>
                          <a:latin typeface="Lato Black"/>
                          <a:cs typeface="Mongolian Baiti" panose="03000500000000000000" pitchFamily="66" charset="0"/>
                        </a:rPr>
                        <a:t>Area 2: Downtown</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0.69</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0.37%</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2,597</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0.46%</a:t>
                      </a:r>
                      <a:endParaRPr lang="en-US" sz="2000" b="1" dirty="0">
                        <a:solidFill>
                          <a:schemeClr val="tx2"/>
                        </a:solidFill>
                        <a:latin typeface="Lato Black"/>
                        <a:cs typeface="Mongolian Baiti" panose="03000500000000000000" pitchFamily="66" charset="0"/>
                      </a:endParaRPr>
                    </a:p>
                  </a:txBody>
                  <a:tcPr marL="72876" marR="72876" marT="36438" marB="36438" anchor="ctr"/>
                </a:tc>
              </a:tr>
              <a:tr h="1089142">
                <a:tc>
                  <a:txBody>
                    <a:bodyPr/>
                    <a:lstStyle/>
                    <a:p>
                      <a:pPr algn="l"/>
                      <a:r>
                        <a:rPr lang="en-US" sz="2000" b="1" dirty="0" smtClean="0">
                          <a:solidFill>
                            <a:schemeClr val="tx2"/>
                          </a:solidFill>
                          <a:latin typeface="Lato Black"/>
                          <a:cs typeface="Mongolian Baiti" panose="03000500000000000000" pitchFamily="66" charset="0"/>
                        </a:rPr>
                        <a:t>Area 3: Far</a:t>
                      </a:r>
                      <a:r>
                        <a:rPr lang="en-US" sz="2000" b="1" baseline="0" dirty="0" smtClean="0">
                          <a:solidFill>
                            <a:schemeClr val="tx2"/>
                          </a:solidFill>
                          <a:latin typeface="Lato Black"/>
                          <a:cs typeface="Mongolian Baiti" panose="03000500000000000000" pitchFamily="66" charset="0"/>
                        </a:rPr>
                        <a:t> Southeast</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0.75</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0.39%</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4,945</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0.88%</a:t>
                      </a:r>
                      <a:endParaRPr lang="en-US" sz="2000" b="1" dirty="0">
                        <a:solidFill>
                          <a:schemeClr val="tx2"/>
                        </a:solidFill>
                        <a:latin typeface="Lato Black"/>
                        <a:cs typeface="Mongolian Baiti" panose="03000500000000000000" pitchFamily="66" charset="0"/>
                      </a:endParaRPr>
                    </a:p>
                  </a:txBody>
                  <a:tcPr marL="72876" marR="72876" marT="36438" marB="36438" anchor="ctr"/>
                </a:tc>
              </a:tr>
              <a:tr h="1089142">
                <a:tc>
                  <a:txBody>
                    <a:bodyPr/>
                    <a:lstStyle/>
                    <a:p>
                      <a:pPr algn="l"/>
                      <a:r>
                        <a:rPr lang="en-US" sz="2000" b="1" dirty="0" smtClean="0">
                          <a:solidFill>
                            <a:schemeClr val="tx2"/>
                          </a:solidFill>
                          <a:latin typeface="Lato Black"/>
                          <a:cs typeface="Mongolian Baiti" panose="03000500000000000000" pitchFamily="66" charset="0"/>
                        </a:rPr>
                        <a:t>Area 4:</a:t>
                      </a:r>
                    </a:p>
                    <a:p>
                      <a:pPr algn="l"/>
                      <a:r>
                        <a:rPr lang="en-US" sz="2000" b="1" dirty="0" smtClean="0">
                          <a:solidFill>
                            <a:schemeClr val="tx2"/>
                          </a:solidFill>
                          <a:latin typeface="Lato Black"/>
                          <a:cs typeface="Mongolian Baiti" panose="03000500000000000000" pitchFamily="66" charset="0"/>
                        </a:rPr>
                        <a:t>San Mateo</a:t>
                      </a: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1.74</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0.92%</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6,419</a:t>
                      </a:r>
                      <a:endParaRPr lang="en-US" sz="2000" b="1" dirty="0">
                        <a:solidFill>
                          <a:schemeClr val="tx2"/>
                        </a:solidFill>
                        <a:latin typeface="Lato Black"/>
                        <a:cs typeface="Mongolian Baiti" panose="03000500000000000000" pitchFamily="66" charset="0"/>
                      </a:endParaRPr>
                    </a:p>
                  </a:txBody>
                  <a:tcPr marL="72876" marR="72876" marT="36438" marB="36438" anchor="ctr"/>
                </a:tc>
                <a:tc>
                  <a:txBody>
                    <a:bodyPr/>
                    <a:lstStyle/>
                    <a:p>
                      <a:pPr algn="ctr"/>
                      <a:r>
                        <a:rPr lang="en-US" sz="2000" b="1" dirty="0" smtClean="0">
                          <a:solidFill>
                            <a:schemeClr val="tx2"/>
                          </a:solidFill>
                          <a:latin typeface="Lato Black"/>
                          <a:cs typeface="Mongolian Baiti" panose="03000500000000000000" pitchFamily="66" charset="0"/>
                        </a:rPr>
                        <a:t>1.15%</a:t>
                      </a:r>
                      <a:endParaRPr lang="en-US" sz="2000" b="1" dirty="0">
                        <a:solidFill>
                          <a:schemeClr val="tx2"/>
                        </a:solidFill>
                        <a:latin typeface="Lato Black"/>
                        <a:cs typeface="Mongolian Baiti" panose="03000500000000000000" pitchFamily="66" charset="0"/>
                      </a:endParaRPr>
                    </a:p>
                  </a:txBody>
                  <a:tcPr marL="72876" marR="72876" marT="36438" marB="36438" anchor="ctr"/>
                </a:tc>
              </a:tr>
              <a:tr h="1089142">
                <a:tc>
                  <a:txBody>
                    <a:bodyPr/>
                    <a:lstStyle/>
                    <a:p>
                      <a:pPr algn="l"/>
                      <a:r>
                        <a:rPr lang="en-US" sz="2000" b="1" dirty="0" smtClean="0">
                          <a:solidFill>
                            <a:schemeClr val="tx2"/>
                          </a:solidFill>
                          <a:latin typeface="Lato Black"/>
                          <a:cs typeface="Mongolian Baiti" panose="03000500000000000000" pitchFamily="66" charset="0"/>
                        </a:rPr>
                        <a:t>Area 5: Southwest</a:t>
                      </a:r>
                      <a:endParaRPr lang="en-US" sz="2000" b="1" dirty="0">
                        <a:solidFill>
                          <a:schemeClr val="tx2"/>
                        </a:solidFill>
                        <a:latin typeface="Lato Black"/>
                        <a:cs typeface="Mongolian Baiti" panose="03000500000000000000" pitchFamily="66" charset="0"/>
                      </a:endParaRPr>
                    </a:p>
                  </a:txBody>
                  <a:tcPr marL="72876" marR="72876" marT="36438" marB="36438" anchor="ctr">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chemeClr val="tx2"/>
                          </a:solidFill>
                          <a:latin typeface="Lato Black"/>
                          <a:cs typeface="Mongolian Baiti" panose="03000500000000000000" pitchFamily="66" charset="0"/>
                        </a:rPr>
                        <a:t>0.69</a:t>
                      </a:r>
                      <a:endParaRPr lang="en-US" sz="2000" b="1" dirty="0">
                        <a:solidFill>
                          <a:schemeClr val="tx2"/>
                        </a:solidFill>
                        <a:latin typeface="Lato Black"/>
                        <a:cs typeface="Mongolian Baiti" panose="03000500000000000000" pitchFamily="66" charset="0"/>
                      </a:endParaRPr>
                    </a:p>
                  </a:txBody>
                  <a:tcPr marL="72876" marR="72876" marT="36438" marB="36438" anchor="ctr">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chemeClr val="tx2"/>
                          </a:solidFill>
                          <a:latin typeface="Lato Black"/>
                          <a:cs typeface="Mongolian Baiti" panose="03000500000000000000" pitchFamily="66" charset="0"/>
                        </a:rPr>
                        <a:t>0.37%</a:t>
                      </a:r>
                      <a:endParaRPr lang="en-US" sz="2000" b="1" dirty="0">
                        <a:solidFill>
                          <a:schemeClr val="tx2"/>
                        </a:solidFill>
                        <a:latin typeface="Lato Black"/>
                        <a:cs typeface="Mongolian Baiti" panose="03000500000000000000" pitchFamily="66" charset="0"/>
                      </a:endParaRPr>
                    </a:p>
                  </a:txBody>
                  <a:tcPr marL="72876" marR="72876" marT="36438" marB="36438" anchor="ctr">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chemeClr val="tx2"/>
                          </a:solidFill>
                          <a:latin typeface="Lato Black"/>
                          <a:cs typeface="Mongolian Baiti" panose="03000500000000000000" pitchFamily="66" charset="0"/>
                        </a:rPr>
                        <a:t>5,700</a:t>
                      </a:r>
                      <a:endParaRPr lang="en-US" sz="2000" b="1" dirty="0">
                        <a:solidFill>
                          <a:schemeClr val="tx2"/>
                        </a:solidFill>
                        <a:latin typeface="Lato Black"/>
                        <a:cs typeface="Mongolian Baiti" panose="03000500000000000000" pitchFamily="66" charset="0"/>
                      </a:endParaRPr>
                    </a:p>
                  </a:txBody>
                  <a:tcPr marL="72876" marR="72876" marT="36438" marB="36438" anchor="ctr">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chemeClr val="tx2"/>
                          </a:solidFill>
                          <a:latin typeface="Lato Black"/>
                          <a:cs typeface="Mongolian Baiti" panose="03000500000000000000" pitchFamily="66" charset="0"/>
                        </a:rPr>
                        <a:t>1.02%</a:t>
                      </a:r>
                      <a:endParaRPr lang="en-US" sz="2000" b="1" dirty="0">
                        <a:solidFill>
                          <a:schemeClr val="tx2"/>
                        </a:solidFill>
                        <a:latin typeface="Lato Black"/>
                        <a:cs typeface="Mongolian Baiti" panose="03000500000000000000" pitchFamily="66" charset="0"/>
                      </a:endParaRPr>
                    </a:p>
                  </a:txBody>
                  <a:tcPr marL="72876" marR="72876" marT="36438" marB="36438" anchor="ctr">
                    <a:lnB w="12700" cap="flat" cmpd="sng" algn="ctr">
                      <a:solidFill>
                        <a:srgbClr val="03D1AF"/>
                      </a:solidFill>
                      <a:prstDash val="solid"/>
                      <a:round/>
                      <a:headEnd type="none" w="med" len="med"/>
                      <a:tailEnd type="none" w="med" len="med"/>
                    </a:lnB>
                  </a:tcPr>
                </a:tc>
              </a:tr>
              <a:tr h="1089142">
                <a:tc>
                  <a:txBody>
                    <a:bodyPr/>
                    <a:lstStyle/>
                    <a:p>
                      <a:pPr algn="l"/>
                      <a:r>
                        <a:rPr lang="en-US" sz="2000" b="1" dirty="0" smtClean="0">
                          <a:solidFill>
                            <a:srgbClr val="FF8058"/>
                          </a:solidFill>
                          <a:latin typeface="Lato Black"/>
                          <a:cs typeface="Mongolian Baiti" panose="03000500000000000000" pitchFamily="66" charset="0"/>
                        </a:rPr>
                        <a:t>Total</a:t>
                      </a:r>
                      <a:endParaRPr lang="en-US" sz="2000" b="1" dirty="0">
                        <a:solidFill>
                          <a:srgbClr val="FF8058"/>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rgbClr val="FF8058"/>
                          </a:solidFill>
                          <a:latin typeface="Lato Black"/>
                          <a:cs typeface="Mongolian Baiti" panose="03000500000000000000" pitchFamily="66" charset="0"/>
                        </a:rPr>
                        <a:t>9.41</a:t>
                      </a:r>
                      <a:endParaRPr lang="en-US" sz="2000" b="1" dirty="0">
                        <a:solidFill>
                          <a:srgbClr val="FF8058"/>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rgbClr val="FF8058"/>
                          </a:solidFill>
                          <a:latin typeface="Lato Black"/>
                          <a:cs typeface="Mongolian Baiti" panose="03000500000000000000" pitchFamily="66" charset="0"/>
                        </a:rPr>
                        <a:t>4.98%</a:t>
                      </a:r>
                      <a:endParaRPr lang="en-US" sz="2000" b="1" dirty="0">
                        <a:solidFill>
                          <a:srgbClr val="FF8058"/>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rgbClr val="FF8058"/>
                          </a:solidFill>
                          <a:latin typeface="Lato Black"/>
                          <a:cs typeface="Mongolian Baiti" panose="03000500000000000000" pitchFamily="66" charset="0"/>
                        </a:rPr>
                        <a:t>57,292</a:t>
                      </a:r>
                      <a:endParaRPr lang="en-US" sz="2000" b="1" dirty="0">
                        <a:solidFill>
                          <a:srgbClr val="FF8058"/>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lnB w="12700" cap="flat" cmpd="sng" algn="ctr">
                      <a:solidFill>
                        <a:srgbClr val="03D1AF"/>
                      </a:solidFill>
                      <a:prstDash val="solid"/>
                      <a:round/>
                      <a:headEnd type="none" w="med" len="med"/>
                      <a:tailEnd type="none" w="med" len="med"/>
                    </a:lnB>
                  </a:tcPr>
                </a:tc>
                <a:tc>
                  <a:txBody>
                    <a:bodyPr/>
                    <a:lstStyle/>
                    <a:p>
                      <a:pPr algn="ctr"/>
                      <a:r>
                        <a:rPr lang="en-US" sz="2000" b="1" dirty="0" smtClean="0">
                          <a:solidFill>
                            <a:srgbClr val="FF8058"/>
                          </a:solidFill>
                          <a:latin typeface="Lato Black"/>
                          <a:cs typeface="Mongolian Baiti" panose="03000500000000000000" pitchFamily="66" charset="0"/>
                        </a:rPr>
                        <a:t>10.23%</a:t>
                      </a:r>
                      <a:endParaRPr lang="en-US" sz="2000" b="1" dirty="0">
                        <a:solidFill>
                          <a:srgbClr val="FF8058"/>
                        </a:solidFill>
                        <a:latin typeface="Lato Black"/>
                        <a:cs typeface="Mongolian Baiti" panose="03000500000000000000" pitchFamily="66" charset="0"/>
                      </a:endParaRPr>
                    </a:p>
                  </a:txBody>
                  <a:tcPr marL="72876" marR="72876" marT="36438" marB="36438" anchor="ctr">
                    <a:lnT w="12700" cap="flat" cmpd="sng" algn="ctr">
                      <a:solidFill>
                        <a:srgbClr val="03D1AF"/>
                      </a:solidFill>
                      <a:prstDash val="solid"/>
                      <a:round/>
                      <a:headEnd type="none" w="med" len="med"/>
                      <a:tailEnd type="none" w="med" len="med"/>
                    </a:lnT>
                    <a:lnB w="12700" cap="flat" cmpd="sng" algn="ctr">
                      <a:solidFill>
                        <a:srgbClr val="03D1AF"/>
                      </a:solidFill>
                      <a:prstDash val="solid"/>
                      <a:round/>
                      <a:headEnd type="none" w="med" len="med"/>
                      <a:tailEnd type="none" w="med" len="med"/>
                    </a:lnB>
                  </a:tcPr>
                </a:tc>
              </a:tr>
            </a:tbl>
          </a:graphicData>
        </a:graphic>
      </p:graphicFrame>
      <p:sp>
        <p:nvSpPr>
          <p:cNvPr id="4" name="TextBox 3"/>
          <p:cNvSpPr txBox="1"/>
          <p:nvPr/>
        </p:nvSpPr>
        <p:spPr>
          <a:xfrm>
            <a:off x="112205" y="10997699"/>
            <a:ext cx="8685465" cy="1200329"/>
          </a:xfrm>
          <a:prstGeom prst="rect">
            <a:avLst/>
          </a:prstGeom>
          <a:noFill/>
        </p:spPr>
        <p:txBody>
          <a:bodyPr wrap="square" rtlCol="0">
            <a:spAutoFit/>
          </a:bodyPr>
          <a:lstStyle/>
          <a:p>
            <a:pPr algn="ctr"/>
            <a:r>
              <a:rPr lang="en-US" dirty="0" smtClean="0"/>
              <a:t>A Small Portion of the City’s </a:t>
            </a:r>
          </a:p>
          <a:p>
            <a:pPr algn="ctr"/>
            <a:r>
              <a:rPr lang="en-US" dirty="0" smtClean="0"/>
              <a:t>Total Population and Area</a:t>
            </a:r>
            <a:endParaRPr lang="en-US" dirty="0"/>
          </a:p>
        </p:txBody>
      </p:sp>
    </p:spTree>
    <p:extLst>
      <p:ext uri="{BB962C8B-B14F-4D97-AF65-F5344CB8AC3E}">
        <p14:creationId xmlns:p14="http://schemas.microsoft.com/office/powerpoint/2010/main" val="283747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362110" y="2091850"/>
            <a:ext cx="11563815"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Violent Crime Concentration</a:t>
            </a:r>
          </a:p>
        </p:txBody>
      </p:sp>
      <p:sp>
        <p:nvSpPr>
          <p:cNvPr id="37" name="Rectangle 3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3" name="Rectangle 2"/>
          <p:cNvSpPr/>
          <p:nvPr/>
        </p:nvSpPr>
        <p:spPr>
          <a:xfrm>
            <a:off x="11540363" y="5428444"/>
            <a:ext cx="5958348" cy="3062377"/>
          </a:xfrm>
          <a:prstGeom prst="rect">
            <a:avLst/>
          </a:prstGeom>
          <a:ln w="63500">
            <a:solidFill>
              <a:srgbClr val="03D1AF"/>
            </a:solidFill>
          </a:ln>
        </p:spPr>
        <p:txBody>
          <a:bodyPr wrap="square">
            <a:spAutoFit/>
          </a:bodyPr>
          <a:lstStyle/>
          <a:p>
            <a:pPr lvl="0" algn="ctr" defTabSz="300118">
              <a:lnSpc>
                <a:spcPct val="90000"/>
              </a:lnSpc>
              <a:spcBef>
                <a:spcPct val="0"/>
              </a:spcBef>
              <a:spcAft>
                <a:spcPct val="35000"/>
              </a:spcAft>
            </a:pPr>
            <a:endParaRPr lang="en-US" sz="2000" b="1" dirty="0" smtClean="0">
              <a:solidFill>
                <a:srgbClr val="03D1AF"/>
              </a:solidFill>
              <a:latin typeface="Lato Light" charset="0"/>
              <a:ea typeface="Lato Light" charset="0"/>
              <a:cs typeface="Lato Light" charset="0"/>
            </a:endParaRPr>
          </a:p>
          <a:p>
            <a:pPr lvl="0" algn="ctr" defTabSz="300118">
              <a:lnSpc>
                <a:spcPct val="90000"/>
              </a:lnSpc>
              <a:spcBef>
                <a:spcPct val="0"/>
              </a:spcBef>
              <a:spcAft>
                <a:spcPct val="35000"/>
              </a:spcAft>
            </a:pPr>
            <a:r>
              <a:rPr lang="en-US" sz="4000" dirty="0" smtClean="0">
                <a:solidFill>
                  <a:srgbClr val="03D1AF"/>
                </a:solidFill>
                <a:latin typeface="Lato Light" charset="0"/>
                <a:ea typeface="Lato Light" charset="0"/>
                <a:cs typeface="Lato Light" charset="0"/>
              </a:rPr>
              <a:t>5 </a:t>
            </a:r>
            <a:r>
              <a:rPr lang="en-US" sz="4000" dirty="0">
                <a:solidFill>
                  <a:srgbClr val="03D1AF"/>
                </a:solidFill>
                <a:latin typeface="Lato Light" charset="0"/>
                <a:ea typeface="Lato Light" charset="0"/>
                <a:cs typeface="Lato Light" charset="0"/>
              </a:rPr>
              <a:t>Crime Clusters</a:t>
            </a:r>
          </a:p>
          <a:p>
            <a:pPr lvl="0" algn="ctr" defTabSz="300118">
              <a:lnSpc>
                <a:spcPct val="90000"/>
              </a:lnSpc>
              <a:spcBef>
                <a:spcPct val="0"/>
              </a:spcBef>
              <a:spcAft>
                <a:spcPct val="35000"/>
              </a:spcAft>
            </a:pPr>
            <a:r>
              <a:rPr lang="en-US" sz="4000" dirty="0" smtClean="0">
                <a:solidFill>
                  <a:srgbClr val="03D1AF"/>
                </a:solidFill>
                <a:latin typeface="Lato Light" charset="0"/>
                <a:ea typeface="Lato Light" charset="0"/>
                <a:cs typeface="Lato Light" charset="0"/>
              </a:rPr>
              <a:t>5% </a:t>
            </a:r>
            <a:r>
              <a:rPr lang="en-US" sz="4000" dirty="0">
                <a:solidFill>
                  <a:srgbClr val="03D1AF"/>
                </a:solidFill>
                <a:latin typeface="Lato Light" charset="0"/>
                <a:ea typeface="Lato Light" charset="0"/>
                <a:cs typeface="Lato Light" charset="0"/>
              </a:rPr>
              <a:t>of ABQ </a:t>
            </a:r>
            <a:r>
              <a:rPr lang="en-US" sz="4000" dirty="0" smtClean="0">
                <a:solidFill>
                  <a:srgbClr val="03D1AF"/>
                </a:solidFill>
                <a:latin typeface="Lato Light" charset="0"/>
                <a:ea typeface="Lato Light" charset="0"/>
                <a:cs typeface="Lato Light" charset="0"/>
              </a:rPr>
              <a:t>Area</a:t>
            </a:r>
            <a:endParaRPr lang="en-US" sz="4000" dirty="0">
              <a:solidFill>
                <a:srgbClr val="03D1AF"/>
              </a:solidFill>
              <a:latin typeface="Lato Light" charset="0"/>
              <a:ea typeface="Lato Light" charset="0"/>
              <a:cs typeface="Lato Light" charset="0"/>
            </a:endParaRPr>
          </a:p>
          <a:p>
            <a:pPr lvl="0" algn="ctr" defTabSz="300118">
              <a:lnSpc>
                <a:spcPct val="90000"/>
              </a:lnSpc>
              <a:spcBef>
                <a:spcPct val="0"/>
              </a:spcBef>
              <a:spcAft>
                <a:spcPct val="35000"/>
              </a:spcAft>
            </a:pPr>
            <a:r>
              <a:rPr lang="en-US" sz="4000" dirty="0" smtClean="0">
                <a:solidFill>
                  <a:srgbClr val="03D1AF"/>
                </a:solidFill>
                <a:latin typeface="Lato Light" charset="0"/>
                <a:ea typeface="Lato Light" charset="0"/>
                <a:cs typeface="Lato Light" charset="0"/>
              </a:rPr>
              <a:t>10% </a:t>
            </a:r>
            <a:r>
              <a:rPr lang="en-US" sz="4000" dirty="0">
                <a:solidFill>
                  <a:srgbClr val="03D1AF"/>
                </a:solidFill>
                <a:latin typeface="Lato Light" charset="0"/>
                <a:ea typeface="Lato Light" charset="0"/>
                <a:cs typeface="Lato Light" charset="0"/>
              </a:rPr>
              <a:t>of ABQ </a:t>
            </a:r>
            <a:r>
              <a:rPr lang="en-US" sz="4000" dirty="0" smtClean="0">
                <a:solidFill>
                  <a:srgbClr val="03D1AF"/>
                </a:solidFill>
                <a:latin typeface="Lato Light" charset="0"/>
                <a:ea typeface="Lato Light" charset="0"/>
                <a:cs typeface="Lato Light" charset="0"/>
              </a:rPr>
              <a:t>Population</a:t>
            </a:r>
          </a:p>
          <a:p>
            <a:pPr lvl="0" algn="ctr" defTabSz="300118">
              <a:lnSpc>
                <a:spcPct val="90000"/>
              </a:lnSpc>
              <a:spcBef>
                <a:spcPct val="0"/>
              </a:spcBef>
              <a:spcAft>
                <a:spcPct val="35000"/>
              </a:spcAft>
            </a:pPr>
            <a:endParaRPr lang="en-US" sz="2000" dirty="0">
              <a:solidFill>
                <a:srgbClr val="03D1AF"/>
              </a:solidFill>
              <a:latin typeface="Lato Light" charset="0"/>
              <a:ea typeface="Lato Light" charset="0"/>
              <a:cs typeface="Lato Light" charset="0"/>
            </a:endParaRPr>
          </a:p>
        </p:txBody>
      </p:sp>
      <p:sp>
        <p:nvSpPr>
          <p:cNvPr id="9" name="Rectangle 8"/>
          <p:cNvSpPr/>
          <p:nvPr/>
        </p:nvSpPr>
        <p:spPr>
          <a:xfrm>
            <a:off x="2593298" y="0"/>
            <a:ext cx="134912" cy="1371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517791" y="11321056"/>
            <a:ext cx="6592472" cy="646331"/>
            <a:chOff x="2517791" y="12349978"/>
            <a:chExt cx="6592472" cy="646331"/>
          </a:xfrm>
        </p:grpSpPr>
        <p:sp>
          <p:nvSpPr>
            <p:cNvPr id="35" name="Freeform 34"/>
            <p:cNvSpPr/>
            <p:nvPr/>
          </p:nvSpPr>
          <p:spPr>
            <a:xfrm>
              <a:off x="2517791" y="12497978"/>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defTabSz="300118">
                <a:lnSpc>
                  <a:spcPct val="90000"/>
                </a:lnSpc>
                <a:spcBef>
                  <a:spcPct val="0"/>
                </a:spcBef>
                <a:spcAft>
                  <a:spcPct val="35000"/>
                </a:spcAft>
              </a:pPr>
              <a:endParaRPr lang="en-US" sz="1800" dirty="0">
                <a:latin typeface="Lato Light" charset="0"/>
                <a:ea typeface="Lato Light" charset="0"/>
                <a:cs typeface="Lato Light" charset="0"/>
              </a:endParaRPr>
            </a:p>
          </p:txBody>
        </p:sp>
        <p:sp>
          <p:nvSpPr>
            <p:cNvPr id="44" name="Rectangle 43"/>
            <p:cNvSpPr/>
            <p:nvPr/>
          </p:nvSpPr>
          <p:spPr>
            <a:xfrm>
              <a:off x="3350353" y="12349978"/>
              <a:ext cx="5759910"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26.3% </a:t>
              </a:r>
              <a:r>
                <a:rPr lang="en-US" sz="4000" b="1" dirty="0">
                  <a:solidFill>
                    <a:schemeClr val="tx2"/>
                  </a:solidFill>
                  <a:latin typeface="Lato Light" charset="0"/>
                  <a:ea typeface="Lato Light" charset="0"/>
                  <a:cs typeface="Lato Light" charset="0"/>
                </a:rPr>
                <a:t>of Home Invasions</a:t>
              </a:r>
            </a:p>
          </p:txBody>
        </p:sp>
      </p:grpSp>
      <p:grpSp>
        <p:nvGrpSpPr>
          <p:cNvPr id="12" name="Group 11"/>
          <p:cNvGrpSpPr/>
          <p:nvPr/>
        </p:nvGrpSpPr>
        <p:grpSpPr>
          <a:xfrm>
            <a:off x="2517791" y="6656816"/>
            <a:ext cx="7811291" cy="646331"/>
            <a:chOff x="2517791" y="8225519"/>
            <a:chExt cx="7811291" cy="646331"/>
          </a:xfrm>
        </p:grpSpPr>
        <p:sp>
          <p:nvSpPr>
            <p:cNvPr id="43" name="Rectangle 42"/>
            <p:cNvSpPr/>
            <p:nvPr/>
          </p:nvSpPr>
          <p:spPr>
            <a:xfrm>
              <a:off x="3362110" y="8225519"/>
              <a:ext cx="6966972"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36.2% </a:t>
              </a:r>
              <a:r>
                <a:rPr lang="en-US" sz="4000" b="1" dirty="0">
                  <a:solidFill>
                    <a:schemeClr val="tx2"/>
                  </a:solidFill>
                  <a:latin typeface="Lato Light" charset="0"/>
                  <a:ea typeface="Lato Light" charset="0"/>
                  <a:cs typeface="Lato Light" charset="0"/>
                </a:rPr>
                <a:t>of Robberies/Individuals</a:t>
              </a:r>
            </a:p>
          </p:txBody>
        </p:sp>
        <p:sp>
          <p:nvSpPr>
            <p:cNvPr id="45" name="Freeform 44"/>
            <p:cNvSpPr/>
            <p:nvPr/>
          </p:nvSpPr>
          <p:spPr>
            <a:xfrm>
              <a:off x="2517791" y="8373519"/>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grpSp>
      <p:grpSp>
        <p:nvGrpSpPr>
          <p:cNvPr id="13" name="Group 12"/>
          <p:cNvGrpSpPr/>
          <p:nvPr/>
        </p:nvGrpSpPr>
        <p:grpSpPr>
          <a:xfrm>
            <a:off x="2517791" y="12487113"/>
            <a:ext cx="8103037" cy="646331"/>
            <a:chOff x="2517791" y="7476434"/>
            <a:chExt cx="8103037" cy="646331"/>
          </a:xfrm>
        </p:grpSpPr>
        <p:sp>
          <p:nvSpPr>
            <p:cNvPr id="42" name="Rectangle 41"/>
            <p:cNvSpPr/>
            <p:nvPr/>
          </p:nvSpPr>
          <p:spPr>
            <a:xfrm>
              <a:off x="3362110" y="7476434"/>
              <a:ext cx="7258718"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19.7% </a:t>
              </a:r>
              <a:r>
                <a:rPr lang="en-US" sz="4000" b="1" dirty="0">
                  <a:solidFill>
                    <a:schemeClr val="tx2"/>
                  </a:solidFill>
                  <a:latin typeface="Lato Light" charset="0"/>
                  <a:ea typeface="Lato Light" charset="0"/>
                  <a:cs typeface="Lato Light" charset="0"/>
                </a:rPr>
                <a:t>of Robberies/Commercial</a:t>
              </a:r>
            </a:p>
          </p:txBody>
        </p:sp>
        <p:sp>
          <p:nvSpPr>
            <p:cNvPr id="46" name="Freeform 45"/>
            <p:cNvSpPr/>
            <p:nvPr/>
          </p:nvSpPr>
          <p:spPr>
            <a:xfrm>
              <a:off x="2517791" y="7624434"/>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defTabSz="300118">
                <a:lnSpc>
                  <a:spcPct val="90000"/>
                </a:lnSpc>
                <a:spcBef>
                  <a:spcPct val="0"/>
                </a:spcBef>
                <a:spcAft>
                  <a:spcPct val="35000"/>
                </a:spcAft>
              </a:pPr>
              <a:endParaRPr lang="en-US" sz="1800" dirty="0">
                <a:latin typeface="Lato Light" charset="0"/>
                <a:ea typeface="Lato Light" charset="0"/>
                <a:cs typeface="Lato Light" charset="0"/>
              </a:endParaRPr>
            </a:p>
          </p:txBody>
        </p:sp>
      </p:grpSp>
      <p:grpSp>
        <p:nvGrpSpPr>
          <p:cNvPr id="14" name="Group 13"/>
          <p:cNvGrpSpPr/>
          <p:nvPr/>
        </p:nvGrpSpPr>
        <p:grpSpPr>
          <a:xfrm>
            <a:off x="2517791" y="7822876"/>
            <a:ext cx="7522753" cy="646331"/>
            <a:chOff x="2517791" y="6788618"/>
            <a:chExt cx="7522753" cy="646331"/>
          </a:xfrm>
        </p:grpSpPr>
        <p:sp>
          <p:nvSpPr>
            <p:cNvPr id="41" name="Rectangle 40"/>
            <p:cNvSpPr/>
            <p:nvPr/>
          </p:nvSpPr>
          <p:spPr>
            <a:xfrm>
              <a:off x="3362113" y="6788618"/>
              <a:ext cx="6678431"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34.5% </a:t>
              </a:r>
              <a:r>
                <a:rPr lang="en-US" sz="4000" b="1" dirty="0">
                  <a:solidFill>
                    <a:schemeClr val="tx2"/>
                  </a:solidFill>
                  <a:latin typeface="Lato Light" charset="0"/>
                  <a:ea typeface="Lato Light" charset="0"/>
                  <a:cs typeface="Lato Light" charset="0"/>
                </a:rPr>
                <a:t>of Aggravated Assaults</a:t>
              </a:r>
            </a:p>
          </p:txBody>
        </p:sp>
        <p:sp>
          <p:nvSpPr>
            <p:cNvPr id="55" name="Freeform 54"/>
            <p:cNvSpPr/>
            <p:nvPr/>
          </p:nvSpPr>
          <p:spPr>
            <a:xfrm>
              <a:off x="2517791" y="6936618"/>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defTabSz="300118">
                <a:lnSpc>
                  <a:spcPct val="90000"/>
                </a:lnSpc>
                <a:spcBef>
                  <a:spcPct val="0"/>
                </a:spcBef>
                <a:spcAft>
                  <a:spcPct val="35000"/>
                </a:spcAft>
              </a:pPr>
              <a:endParaRPr lang="en-US" sz="1800" dirty="0">
                <a:latin typeface="Lato Light" charset="0"/>
                <a:ea typeface="Lato Light" charset="0"/>
                <a:cs typeface="Lato Light" charset="0"/>
              </a:endParaRPr>
            </a:p>
          </p:txBody>
        </p:sp>
      </p:grpSp>
      <p:grpSp>
        <p:nvGrpSpPr>
          <p:cNvPr id="15" name="Group 14"/>
          <p:cNvGrpSpPr/>
          <p:nvPr/>
        </p:nvGrpSpPr>
        <p:grpSpPr>
          <a:xfrm>
            <a:off x="2517791" y="8988936"/>
            <a:ext cx="10772040" cy="646331"/>
            <a:chOff x="2517791" y="6044801"/>
            <a:chExt cx="10772040" cy="646331"/>
          </a:xfrm>
        </p:grpSpPr>
        <p:sp>
          <p:nvSpPr>
            <p:cNvPr id="40" name="Rectangle 39"/>
            <p:cNvSpPr/>
            <p:nvPr/>
          </p:nvSpPr>
          <p:spPr>
            <a:xfrm>
              <a:off x="3362113" y="6044801"/>
              <a:ext cx="9927718"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29.4% </a:t>
              </a:r>
              <a:r>
                <a:rPr lang="en-US" sz="4000" b="1" dirty="0">
                  <a:solidFill>
                    <a:schemeClr val="tx2"/>
                  </a:solidFill>
                  <a:latin typeface="Lato Light" charset="0"/>
                  <a:ea typeface="Lato Light" charset="0"/>
                  <a:cs typeface="Lato Light" charset="0"/>
                </a:rPr>
                <a:t>of </a:t>
              </a:r>
              <a:r>
                <a:rPr lang="en-US" sz="4000" b="1" dirty="0" smtClean="0">
                  <a:solidFill>
                    <a:schemeClr val="tx2"/>
                  </a:solidFill>
                  <a:latin typeface="Lato Light" charset="0"/>
                  <a:ea typeface="Lato Light" charset="0"/>
                  <a:cs typeface="Lato Light" charset="0"/>
                </a:rPr>
                <a:t>Non-Fatal Shootings without </a:t>
              </a:r>
              <a:r>
                <a:rPr lang="en-US" sz="4000" b="1" dirty="0">
                  <a:solidFill>
                    <a:schemeClr val="tx2"/>
                  </a:solidFill>
                  <a:latin typeface="Lato Light" charset="0"/>
                  <a:ea typeface="Lato Light" charset="0"/>
                  <a:cs typeface="Lato Light" charset="0"/>
                </a:rPr>
                <a:t>Injury</a:t>
              </a:r>
            </a:p>
          </p:txBody>
        </p:sp>
        <p:sp>
          <p:nvSpPr>
            <p:cNvPr id="56" name="Freeform 55"/>
            <p:cNvSpPr/>
            <p:nvPr/>
          </p:nvSpPr>
          <p:spPr>
            <a:xfrm>
              <a:off x="2517791" y="6192801"/>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defTabSz="300118">
                <a:lnSpc>
                  <a:spcPct val="90000"/>
                </a:lnSpc>
                <a:spcBef>
                  <a:spcPct val="0"/>
                </a:spcBef>
                <a:spcAft>
                  <a:spcPct val="35000"/>
                </a:spcAft>
              </a:pPr>
              <a:endParaRPr lang="en-US" sz="1800" dirty="0">
                <a:latin typeface="Lato Light" charset="0"/>
                <a:ea typeface="Lato Light" charset="0"/>
                <a:cs typeface="Lato Light" charset="0"/>
              </a:endParaRPr>
            </a:p>
          </p:txBody>
        </p:sp>
      </p:grpSp>
      <p:grpSp>
        <p:nvGrpSpPr>
          <p:cNvPr id="16" name="Group 15"/>
          <p:cNvGrpSpPr/>
          <p:nvPr/>
        </p:nvGrpSpPr>
        <p:grpSpPr>
          <a:xfrm>
            <a:off x="2517791" y="4324696"/>
            <a:ext cx="10041068" cy="646331"/>
            <a:chOff x="2517791" y="5369301"/>
            <a:chExt cx="10041068" cy="646331"/>
          </a:xfrm>
        </p:grpSpPr>
        <p:sp>
          <p:nvSpPr>
            <p:cNvPr id="39" name="Rectangle 38"/>
            <p:cNvSpPr/>
            <p:nvPr/>
          </p:nvSpPr>
          <p:spPr>
            <a:xfrm>
              <a:off x="3362111" y="5369301"/>
              <a:ext cx="9196748"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49.0% </a:t>
              </a:r>
              <a:r>
                <a:rPr lang="en-US" sz="4000" b="1" dirty="0">
                  <a:solidFill>
                    <a:schemeClr val="tx2"/>
                  </a:solidFill>
                  <a:latin typeface="Lato Light" charset="0"/>
                  <a:ea typeface="Lato Light" charset="0"/>
                  <a:cs typeface="Lato Light" charset="0"/>
                </a:rPr>
                <a:t>of </a:t>
              </a:r>
              <a:r>
                <a:rPr lang="en-US" sz="4000" b="1" dirty="0" smtClean="0">
                  <a:solidFill>
                    <a:schemeClr val="tx2"/>
                  </a:solidFill>
                  <a:latin typeface="Lato Light" charset="0"/>
                  <a:ea typeface="Lato Light" charset="0"/>
                  <a:cs typeface="Lato Light" charset="0"/>
                </a:rPr>
                <a:t>Non-Fatal Shootings </a:t>
              </a:r>
              <a:r>
                <a:rPr lang="en-US" sz="4000" b="1" dirty="0">
                  <a:solidFill>
                    <a:schemeClr val="tx2"/>
                  </a:solidFill>
                  <a:latin typeface="Lato Light" charset="0"/>
                  <a:ea typeface="Lato Light" charset="0"/>
                  <a:cs typeface="Lato Light" charset="0"/>
                </a:rPr>
                <a:t>with Injury</a:t>
              </a:r>
            </a:p>
          </p:txBody>
        </p:sp>
        <p:sp>
          <p:nvSpPr>
            <p:cNvPr id="58" name="Freeform 57"/>
            <p:cNvSpPr/>
            <p:nvPr/>
          </p:nvSpPr>
          <p:spPr>
            <a:xfrm>
              <a:off x="2517791" y="5517301"/>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grpSp>
      <p:grpSp>
        <p:nvGrpSpPr>
          <p:cNvPr id="17" name="Group 16"/>
          <p:cNvGrpSpPr/>
          <p:nvPr/>
        </p:nvGrpSpPr>
        <p:grpSpPr>
          <a:xfrm>
            <a:off x="2517791" y="10154996"/>
            <a:ext cx="5591131" cy="646331"/>
            <a:chOff x="2517791" y="4705664"/>
            <a:chExt cx="5591131" cy="646331"/>
          </a:xfrm>
        </p:grpSpPr>
        <p:sp>
          <p:nvSpPr>
            <p:cNvPr id="38" name="Rectangle 37"/>
            <p:cNvSpPr/>
            <p:nvPr/>
          </p:nvSpPr>
          <p:spPr>
            <a:xfrm>
              <a:off x="3362110" y="4705664"/>
              <a:ext cx="4746812"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27.0% </a:t>
              </a:r>
              <a:r>
                <a:rPr lang="en-US" sz="4000" b="1" dirty="0">
                  <a:solidFill>
                    <a:schemeClr val="tx2"/>
                  </a:solidFill>
                  <a:latin typeface="Lato Light" charset="0"/>
                  <a:ea typeface="Lato Light" charset="0"/>
                  <a:cs typeface="Lato Light" charset="0"/>
                </a:rPr>
                <a:t>of </a:t>
              </a:r>
              <a:r>
                <a:rPr lang="en-US" sz="4000" b="1" dirty="0" err="1">
                  <a:solidFill>
                    <a:schemeClr val="tx2"/>
                  </a:solidFill>
                  <a:latin typeface="Lato Light" charset="0"/>
                  <a:ea typeface="Lato Light" charset="0"/>
                  <a:cs typeface="Lato Light" charset="0"/>
                </a:rPr>
                <a:t>Carjackings</a:t>
              </a:r>
              <a:endParaRPr lang="en-US" sz="4000" b="1" dirty="0">
                <a:solidFill>
                  <a:schemeClr val="tx2"/>
                </a:solidFill>
                <a:latin typeface="Lato Light" charset="0"/>
                <a:ea typeface="Lato Light" charset="0"/>
                <a:cs typeface="Lato Light" charset="0"/>
              </a:endParaRPr>
            </a:p>
          </p:txBody>
        </p:sp>
        <p:sp>
          <p:nvSpPr>
            <p:cNvPr id="60" name="Freeform 59"/>
            <p:cNvSpPr/>
            <p:nvPr/>
          </p:nvSpPr>
          <p:spPr>
            <a:xfrm>
              <a:off x="2517791" y="4853664"/>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defTabSz="300118">
                <a:lnSpc>
                  <a:spcPct val="90000"/>
                </a:lnSpc>
                <a:spcBef>
                  <a:spcPct val="0"/>
                </a:spcBef>
                <a:spcAft>
                  <a:spcPct val="35000"/>
                </a:spcAft>
              </a:pPr>
              <a:endParaRPr lang="en-US" sz="1800" dirty="0">
                <a:latin typeface="Lato Light" charset="0"/>
                <a:ea typeface="Lato Light" charset="0"/>
                <a:cs typeface="Lato Light" charset="0"/>
              </a:endParaRPr>
            </a:p>
          </p:txBody>
        </p:sp>
      </p:grpSp>
      <p:grpSp>
        <p:nvGrpSpPr>
          <p:cNvPr id="18" name="Group 17"/>
          <p:cNvGrpSpPr/>
          <p:nvPr/>
        </p:nvGrpSpPr>
        <p:grpSpPr>
          <a:xfrm>
            <a:off x="2517791" y="5490756"/>
            <a:ext cx="4981991" cy="646331"/>
            <a:chOff x="2517791" y="4016326"/>
            <a:chExt cx="4981991" cy="646331"/>
          </a:xfrm>
        </p:grpSpPr>
        <p:sp>
          <p:nvSpPr>
            <p:cNvPr id="10" name="Rectangle 9"/>
            <p:cNvSpPr/>
            <p:nvPr/>
          </p:nvSpPr>
          <p:spPr>
            <a:xfrm>
              <a:off x="3362111" y="4016326"/>
              <a:ext cx="4137671"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43.6% </a:t>
              </a:r>
              <a:r>
                <a:rPr lang="en-US" sz="4000" b="1" dirty="0">
                  <a:solidFill>
                    <a:schemeClr val="tx2"/>
                  </a:solidFill>
                  <a:latin typeface="Lato Light" charset="0"/>
                  <a:ea typeface="Lato Light" charset="0"/>
                  <a:cs typeface="Lato Light" charset="0"/>
                </a:rPr>
                <a:t>of Murders</a:t>
              </a:r>
            </a:p>
          </p:txBody>
        </p:sp>
        <p:sp>
          <p:nvSpPr>
            <p:cNvPr id="61" name="Freeform 60"/>
            <p:cNvSpPr/>
            <p:nvPr/>
          </p:nvSpPr>
          <p:spPr>
            <a:xfrm>
              <a:off x="2517791" y="416432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grpSp>
    </p:spTree>
    <p:extLst>
      <p:ext uri="{BB962C8B-B14F-4D97-AF65-F5344CB8AC3E}">
        <p14:creationId xmlns:p14="http://schemas.microsoft.com/office/powerpoint/2010/main" val="321478947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024231" y="2091850"/>
            <a:ext cx="12239577" cy="1085238"/>
          </a:xfrm>
          <a:prstGeom prst="rect">
            <a:avLst/>
          </a:prstGeom>
          <a:noFill/>
        </p:spPr>
        <p:txBody>
          <a:bodyPr wrap="none" lIns="68584" tIns="34292" rIns="68584" bIns="34292" rtlCol="0">
            <a:spAutoFit/>
          </a:bodyPr>
          <a:lstStyle/>
          <a:p>
            <a:pPr algn="ctr"/>
            <a:r>
              <a:rPr lang="en-US" sz="6602" b="1" dirty="0" smtClean="0">
                <a:solidFill>
                  <a:schemeClr val="tx2"/>
                </a:solidFill>
                <a:latin typeface="Lato" charset="0"/>
                <a:ea typeface="Lato" charset="0"/>
                <a:cs typeface="Lato" charset="0"/>
              </a:rPr>
              <a:t>Property </a:t>
            </a:r>
            <a:r>
              <a:rPr lang="en-US" sz="6602" b="1" dirty="0">
                <a:solidFill>
                  <a:schemeClr val="tx2"/>
                </a:solidFill>
                <a:latin typeface="Lato" charset="0"/>
                <a:ea typeface="Lato" charset="0"/>
                <a:cs typeface="Lato" charset="0"/>
              </a:rPr>
              <a:t>Crime Concentration</a:t>
            </a:r>
          </a:p>
        </p:txBody>
      </p:sp>
      <p:sp>
        <p:nvSpPr>
          <p:cNvPr id="37" name="Rectangle 3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9" name="Rectangle 8"/>
          <p:cNvSpPr/>
          <p:nvPr/>
        </p:nvSpPr>
        <p:spPr>
          <a:xfrm>
            <a:off x="2593298" y="0"/>
            <a:ext cx="134912" cy="1371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998773" y="6656816"/>
            <a:ext cx="4336444"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17.5% </a:t>
            </a:r>
            <a:r>
              <a:rPr lang="en-US" sz="4000" b="1" dirty="0">
                <a:solidFill>
                  <a:schemeClr val="tx2"/>
                </a:solidFill>
                <a:latin typeface="Lato Light" charset="0"/>
                <a:ea typeface="Lato Light" charset="0"/>
                <a:cs typeface="Lato Light" charset="0"/>
              </a:rPr>
              <a:t>of Larcenies</a:t>
            </a:r>
          </a:p>
        </p:txBody>
      </p:sp>
      <p:sp>
        <p:nvSpPr>
          <p:cNvPr id="45" name="Freeform 44"/>
          <p:cNvSpPr/>
          <p:nvPr/>
        </p:nvSpPr>
        <p:spPr>
          <a:xfrm>
            <a:off x="2517791" y="680481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1" name="Rectangle 40"/>
          <p:cNvSpPr/>
          <p:nvPr/>
        </p:nvSpPr>
        <p:spPr>
          <a:xfrm>
            <a:off x="2998773" y="7822876"/>
            <a:ext cx="6931706"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16.6% </a:t>
            </a:r>
            <a:r>
              <a:rPr lang="en-US" sz="4000" b="1" dirty="0">
                <a:solidFill>
                  <a:schemeClr val="tx2"/>
                </a:solidFill>
                <a:latin typeface="Lato Light" charset="0"/>
                <a:ea typeface="Lato Light" charset="0"/>
                <a:cs typeface="Lato Light" charset="0"/>
              </a:rPr>
              <a:t>of Residential Burglaries</a:t>
            </a:r>
          </a:p>
        </p:txBody>
      </p:sp>
      <p:sp>
        <p:nvSpPr>
          <p:cNvPr id="55" name="Freeform 54"/>
          <p:cNvSpPr/>
          <p:nvPr/>
        </p:nvSpPr>
        <p:spPr>
          <a:xfrm>
            <a:off x="2517791" y="797087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0" name="Rectangle 39"/>
          <p:cNvSpPr/>
          <p:nvPr/>
        </p:nvSpPr>
        <p:spPr>
          <a:xfrm>
            <a:off x="2998773" y="8988936"/>
            <a:ext cx="5641288"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14.3% </a:t>
            </a:r>
            <a:r>
              <a:rPr lang="en-US" sz="4000" b="1" dirty="0">
                <a:solidFill>
                  <a:schemeClr val="tx2"/>
                </a:solidFill>
                <a:latin typeface="Lato Light" charset="0"/>
                <a:ea typeface="Lato Light" charset="0"/>
                <a:cs typeface="Lato Light" charset="0"/>
              </a:rPr>
              <a:t>of Auto Burglaries</a:t>
            </a:r>
          </a:p>
        </p:txBody>
      </p:sp>
      <p:sp>
        <p:nvSpPr>
          <p:cNvPr id="56" name="Freeform 55"/>
          <p:cNvSpPr/>
          <p:nvPr/>
        </p:nvSpPr>
        <p:spPr>
          <a:xfrm>
            <a:off x="2517791" y="913693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39" name="Rectangle 38"/>
          <p:cNvSpPr/>
          <p:nvPr/>
        </p:nvSpPr>
        <p:spPr>
          <a:xfrm>
            <a:off x="2998773" y="4324696"/>
            <a:ext cx="7156126"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23.7% </a:t>
            </a:r>
            <a:r>
              <a:rPr lang="en-US" sz="4000" b="1" dirty="0">
                <a:solidFill>
                  <a:schemeClr val="tx2"/>
                </a:solidFill>
                <a:latin typeface="Lato Light" charset="0"/>
                <a:ea typeface="Lato Light" charset="0"/>
                <a:cs typeface="Lato Light" charset="0"/>
              </a:rPr>
              <a:t>of Commercial Burglaries</a:t>
            </a:r>
          </a:p>
        </p:txBody>
      </p:sp>
      <p:sp>
        <p:nvSpPr>
          <p:cNvPr id="58" name="Freeform 57"/>
          <p:cNvSpPr/>
          <p:nvPr/>
        </p:nvSpPr>
        <p:spPr>
          <a:xfrm>
            <a:off x="2517791" y="447269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10" name="Rectangle 9"/>
          <p:cNvSpPr/>
          <p:nvPr/>
        </p:nvSpPr>
        <p:spPr>
          <a:xfrm>
            <a:off x="2998773" y="5490756"/>
            <a:ext cx="4881465" cy="646331"/>
          </a:xfrm>
          <a:prstGeom prst="rect">
            <a:avLst/>
          </a:prstGeom>
        </p:spPr>
        <p:txBody>
          <a:bodyPr wrap="none">
            <a:spAutoFit/>
          </a:bodyPr>
          <a:lstStyle/>
          <a:p>
            <a:pPr defTabSz="300118">
              <a:lnSpc>
                <a:spcPct val="90000"/>
              </a:lnSpc>
              <a:spcBef>
                <a:spcPct val="0"/>
              </a:spcBef>
              <a:spcAft>
                <a:spcPct val="35000"/>
              </a:spcAft>
            </a:pPr>
            <a:r>
              <a:rPr lang="en-US" sz="4000" b="1" dirty="0" smtClean="0">
                <a:solidFill>
                  <a:schemeClr val="tx2"/>
                </a:solidFill>
                <a:latin typeface="Lato Light" charset="0"/>
                <a:ea typeface="Lato Light" charset="0"/>
                <a:cs typeface="Lato Light" charset="0"/>
              </a:rPr>
              <a:t>22.3% </a:t>
            </a:r>
            <a:r>
              <a:rPr lang="en-US" sz="4000" b="1" dirty="0">
                <a:solidFill>
                  <a:schemeClr val="tx2"/>
                </a:solidFill>
                <a:latin typeface="Lato Light" charset="0"/>
                <a:ea typeface="Lato Light" charset="0"/>
                <a:cs typeface="Lato Light" charset="0"/>
              </a:rPr>
              <a:t>of Auto Thefts</a:t>
            </a:r>
          </a:p>
        </p:txBody>
      </p:sp>
      <p:sp>
        <p:nvSpPr>
          <p:cNvPr id="61" name="Freeform 60"/>
          <p:cNvSpPr/>
          <p:nvPr/>
        </p:nvSpPr>
        <p:spPr>
          <a:xfrm>
            <a:off x="2517791" y="563875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17" name="Rectangle 16"/>
          <p:cNvSpPr/>
          <p:nvPr/>
        </p:nvSpPr>
        <p:spPr>
          <a:xfrm>
            <a:off x="11540363" y="5428444"/>
            <a:ext cx="5958348" cy="3062377"/>
          </a:xfrm>
          <a:prstGeom prst="rect">
            <a:avLst/>
          </a:prstGeom>
          <a:ln w="63500">
            <a:solidFill>
              <a:srgbClr val="03D1AF"/>
            </a:solidFill>
          </a:ln>
        </p:spPr>
        <p:txBody>
          <a:bodyPr wrap="square">
            <a:spAutoFit/>
          </a:bodyPr>
          <a:lstStyle/>
          <a:p>
            <a:pPr lvl="0" algn="ctr" defTabSz="300118">
              <a:lnSpc>
                <a:spcPct val="90000"/>
              </a:lnSpc>
              <a:spcBef>
                <a:spcPct val="0"/>
              </a:spcBef>
              <a:spcAft>
                <a:spcPct val="35000"/>
              </a:spcAft>
            </a:pPr>
            <a:endParaRPr lang="en-US" sz="2000" b="1" dirty="0" smtClean="0">
              <a:solidFill>
                <a:srgbClr val="03D1AF"/>
              </a:solidFill>
              <a:latin typeface="Lato Light" charset="0"/>
              <a:ea typeface="Lato Light" charset="0"/>
              <a:cs typeface="Lato Light" charset="0"/>
            </a:endParaRPr>
          </a:p>
          <a:p>
            <a:pPr lvl="0" algn="ctr" defTabSz="300118">
              <a:lnSpc>
                <a:spcPct val="90000"/>
              </a:lnSpc>
              <a:spcBef>
                <a:spcPct val="0"/>
              </a:spcBef>
              <a:spcAft>
                <a:spcPct val="35000"/>
              </a:spcAft>
            </a:pPr>
            <a:r>
              <a:rPr lang="en-US" sz="4000" dirty="0" smtClean="0">
                <a:solidFill>
                  <a:srgbClr val="03D1AF"/>
                </a:solidFill>
                <a:latin typeface="Lato Light" charset="0"/>
                <a:ea typeface="Lato Light" charset="0"/>
                <a:cs typeface="Lato Light" charset="0"/>
              </a:rPr>
              <a:t>5 </a:t>
            </a:r>
            <a:r>
              <a:rPr lang="en-US" sz="4000" dirty="0">
                <a:solidFill>
                  <a:srgbClr val="03D1AF"/>
                </a:solidFill>
                <a:latin typeface="Lato Light" charset="0"/>
                <a:ea typeface="Lato Light" charset="0"/>
                <a:cs typeface="Lato Light" charset="0"/>
              </a:rPr>
              <a:t>Crime Clusters</a:t>
            </a:r>
          </a:p>
          <a:p>
            <a:pPr lvl="0" algn="ctr" defTabSz="300118">
              <a:lnSpc>
                <a:spcPct val="90000"/>
              </a:lnSpc>
              <a:spcBef>
                <a:spcPct val="0"/>
              </a:spcBef>
              <a:spcAft>
                <a:spcPct val="35000"/>
              </a:spcAft>
            </a:pPr>
            <a:r>
              <a:rPr lang="en-US" sz="4000" dirty="0" smtClean="0">
                <a:solidFill>
                  <a:srgbClr val="03D1AF"/>
                </a:solidFill>
                <a:latin typeface="Lato Light" charset="0"/>
                <a:ea typeface="Lato Light" charset="0"/>
                <a:cs typeface="Lato Light" charset="0"/>
              </a:rPr>
              <a:t>5% </a:t>
            </a:r>
            <a:r>
              <a:rPr lang="en-US" sz="4000" dirty="0">
                <a:solidFill>
                  <a:srgbClr val="03D1AF"/>
                </a:solidFill>
                <a:latin typeface="Lato Light" charset="0"/>
                <a:ea typeface="Lato Light" charset="0"/>
                <a:cs typeface="Lato Light" charset="0"/>
              </a:rPr>
              <a:t>of ABQ </a:t>
            </a:r>
            <a:r>
              <a:rPr lang="en-US" sz="4000" dirty="0" smtClean="0">
                <a:solidFill>
                  <a:srgbClr val="03D1AF"/>
                </a:solidFill>
                <a:latin typeface="Lato Light" charset="0"/>
                <a:ea typeface="Lato Light" charset="0"/>
                <a:cs typeface="Lato Light" charset="0"/>
              </a:rPr>
              <a:t>Area</a:t>
            </a:r>
            <a:endParaRPr lang="en-US" sz="4000" dirty="0">
              <a:solidFill>
                <a:srgbClr val="03D1AF"/>
              </a:solidFill>
              <a:latin typeface="Lato Light" charset="0"/>
              <a:ea typeface="Lato Light" charset="0"/>
              <a:cs typeface="Lato Light" charset="0"/>
            </a:endParaRPr>
          </a:p>
          <a:p>
            <a:pPr lvl="0" algn="ctr" defTabSz="300118">
              <a:lnSpc>
                <a:spcPct val="90000"/>
              </a:lnSpc>
              <a:spcBef>
                <a:spcPct val="0"/>
              </a:spcBef>
              <a:spcAft>
                <a:spcPct val="35000"/>
              </a:spcAft>
            </a:pPr>
            <a:r>
              <a:rPr lang="en-US" sz="4000" dirty="0" smtClean="0">
                <a:solidFill>
                  <a:srgbClr val="03D1AF"/>
                </a:solidFill>
                <a:latin typeface="Lato Light" charset="0"/>
                <a:ea typeface="Lato Light" charset="0"/>
                <a:cs typeface="Lato Light" charset="0"/>
              </a:rPr>
              <a:t>10% </a:t>
            </a:r>
            <a:r>
              <a:rPr lang="en-US" sz="4000" dirty="0">
                <a:solidFill>
                  <a:srgbClr val="03D1AF"/>
                </a:solidFill>
                <a:latin typeface="Lato Light" charset="0"/>
                <a:ea typeface="Lato Light" charset="0"/>
                <a:cs typeface="Lato Light" charset="0"/>
              </a:rPr>
              <a:t>of ABQ </a:t>
            </a:r>
            <a:r>
              <a:rPr lang="en-US" sz="4000" dirty="0" smtClean="0">
                <a:solidFill>
                  <a:srgbClr val="03D1AF"/>
                </a:solidFill>
                <a:latin typeface="Lato Light" charset="0"/>
                <a:ea typeface="Lato Light" charset="0"/>
                <a:cs typeface="Lato Light" charset="0"/>
              </a:rPr>
              <a:t>Population</a:t>
            </a:r>
          </a:p>
          <a:p>
            <a:pPr lvl="0" algn="ctr" defTabSz="300118">
              <a:lnSpc>
                <a:spcPct val="90000"/>
              </a:lnSpc>
              <a:spcBef>
                <a:spcPct val="0"/>
              </a:spcBef>
              <a:spcAft>
                <a:spcPct val="35000"/>
              </a:spcAft>
            </a:pPr>
            <a:endParaRPr lang="en-US" sz="2000" dirty="0">
              <a:solidFill>
                <a:srgbClr val="03D1AF"/>
              </a:solidFill>
              <a:latin typeface="Lato Light" charset="0"/>
              <a:ea typeface="Lato Light" charset="0"/>
              <a:cs typeface="Lato Light" charset="0"/>
            </a:endParaRPr>
          </a:p>
        </p:txBody>
      </p:sp>
    </p:spTree>
    <p:extLst>
      <p:ext uri="{BB962C8B-B14F-4D97-AF65-F5344CB8AC3E}">
        <p14:creationId xmlns:p14="http://schemas.microsoft.com/office/powerpoint/2010/main" val="32754638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716136" y="2091850"/>
            <a:ext cx="13150724"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Arrestee Address Concentration</a:t>
            </a:r>
          </a:p>
        </p:txBody>
      </p:sp>
      <p:sp>
        <p:nvSpPr>
          <p:cNvPr id="37" name="Rectangle 3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9" name="Rectangle 8"/>
          <p:cNvSpPr/>
          <p:nvPr/>
        </p:nvSpPr>
        <p:spPr>
          <a:xfrm>
            <a:off x="2593298" y="0"/>
            <a:ext cx="134912" cy="1371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13428" y="11296409"/>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3" name="Rectangle 42"/>
          <p:cNvSpPr/>
          <p:nvPr/>
        </p:nvSpPr>
        <p:spPr>
          <a:xfrm>
            <a:off x="2870829" y="5744778"/>
            <a:ext cx="6841040"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34.0% of General Robberies</a:t>
            </a:r>
          </a:p>
        </p:txBody>
      </p:sp>
      <p:sp>
        <p:nvSpPr>
          <p:cNvPr id="45" name="Freeform 44"/>
          <p:cNvSpPr/>
          <p:nvPr/>
        </p:nvSpPr>
        <p:spPr>
          <a:xfrm>
            <a:off x="2513428" y="5870495"/>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2" name="Rectangle 41"/>
          <p:cNvSpPr/>
          <p:nvPr/>
        </p:nvSpPr>
        <p:spPr>
          <a:xfrm>
            <a:off x="2870829" y="9336998"/>
            <a:ext cx="7661393"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33.1% of Residential Burglaries</a:t>
            </a:r>
          </a:p>
        </p:txBody>
      </p:sp>
      <p:sp>
        <p:nvSpPr>
          <p:cNvPr id="46" name="Freeform 45"/>
          <p:cNvSpPr/>
          <p:nvPr/>
        </p:nvSpPr>
        <p:spPr>
          <a:xfrm>
            <a:off x="2513428" y="12200728"/>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1" name="Rectangle 40"/>
          <p:cNvSpPr/>
          <p:nvPr/>
        </p:nvSpPr>
        <p:spPr>
          <a:xfrm>
            <a:off x="2870829" y="6642833"/>
            <a:ext cx="6678431"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31.4% of Aggravated Assaults</a:t>
            </a:r>
          </a:p>
        </p:txBody>
      </p:sp>
      <p:sp>
        <p:nvSpPr>
          <p:cNvPr id="55" name="Freeform 54"/>
          <p:cNvSpPr/>
          <p:nvPr/>
        </p:nvSpPr>
        <p:spPr>
          <a:xfrm>
            <a:off x="2513428" y="6774814"/>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0" name="Rectangle 39"/>
          <p:cNvSpPr/>
          <p:nvPr/>
        </p:nvSpPr>
        <p:spPr>
          <a:xfrm>
            <a:off x="2870829" y="10235053"/>
            <a:ext cx="7156126"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31.3% of Commercial Burglaries</a:t>
            </a:r>
          </a:p>
        </p:txBody>
      </p:sp>
      <p:sp>
        <p:nvSpPr>
          <p:cNvPr id="56" name="Freeform 55"/>
          <p:cNvSpPr/>
          <p:nvPr/>
        </p:nvSpPr>
        <p:spPr>
          <a:xfrm>
            <a:off x="2513428" y="8583452"/>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39" name="Rectangle 38"/>
          <p:cNvSpPr/>
          <p:nvPr/>
        </p:nvSpPr>
        <p:spPr>
          <a:xfrm>
            <a:off x="2870829" y="3948668"/>
            <a:ext cx="4746812"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42.3% of </a:t>
            </a:r>
            <a:r>
              <a:rPr lang="en-US" sz="4000" b="1" dirty="0" err="1">
                <a:solidFill>
                  <a:schemeClr val="tx2"/>
                </a:solidFill>
                <a:latin typeface="Lato Light" charset="0"/>
                <a:ea typeface="Lato Light" charset="0"/>
                <a:cs typeface="Lato Light" charset="0"/>
              </a:rPr>
              <a:t>Carjackings</a:t>
            </a:r>
            <a:endParaRPr lang="en-US" sz="4000" b="1" dirty="0">
              <a:solidFill>
                <a:schemeClr val="tx2"/>
              </a:solidFill>
              <a:latin typeface="Lato Light" charset="0"/>
              <a:ea typeface="Lato Light" charset="0"/>
              <a:cs typeface="Lato Light" charset="0"/>
            </a:endParaRPr>
          </a:p>
        </p:txBody>
      </p:sp>
      <p:sp>
        <p:nvSpPr>
          <p:cNvPr id="58" name="Freeform 57"/>
          <p:cNvSpPr/>
          <p:nvPr/>
        </p:nvSpPr>
        <p:spPr>
          <a:xfrm>
            <a:off x="2517791" y="4061857"/>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38" name="Rectangle 37"/>
          <p:cNvSpPr/>
          <p:nvPr/>
        </p:nvSpPr>
        <p:spPr>
          <a:xfrm>
            <a:off x="2870829" y="11133108"/>
            <a:ext cx="4336444"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28.5% of Larcenies</a:t>
            </a:r>
          </a:p>
        </p:txBody>
      </p:sp>
      <p:sp>
        <p:nvSpPr>
          <p:cNvPr id="60" name="Freeform 59"/>
          <p:cNvSpPr/>
          <p:nvPr/>
        </p:nvSpPr>
        <p:spPr>
          <a:xfrm>
            <a:off x="2513428" y="9487771"/>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10" name="Rectangle 9"/>
          <p:cNvSpPr/>
          <p:nvPr/>
        </p:nvSpPr>
        <p:spPr>
          <a:xfrm>
            <a:off x="2870829" y="4846723"/>
            <a:ext cx="8885742" cy="646331"/>
          </a:xfrm>
          <a:prstGeom prst="rect">
            <a:avLst/>
          </a:prstGeom>
        </p:spPr>
        <p:txBody>
          <a:bodyPr wrap="squar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39.1% of Robberies of Individuals</a:t>
            </a:r>
          </a:p>
        </p:txBody>
      </p:sp>
      <p:sp>
        <p:nvSpPr>
          <p:cNvPr id="61" name="Freeform 60"/>
          <p:cNvSpPr/>
          <p:nvPr/>
        </p:nvSpPr>
        <p:spPr>
          <a:xfrm>
            <a:off x="2513428" y="4966176"/>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65" name="Freeform 64"/>
          <p:cNvSpPr/>
          <p:nvPr/>
        </p:nvSpPr>
        <p:spPr>
          <a:xfrm>
            <a:off x="11540363" y="10392090"/>
            <a:ext cx="5871337" cy="3032947"/>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u="sng" dirty="0">
                <a:latin typeface="Lato Light" charset="0"/>
                <a:ea typeface="Lato Light" charset="0"/>
                <a:cs typeface="Lato Light" charset="0"/>
              </a:rPr>
              <a:t>Notes:</a:t>
            </a:r>
            <a:r>
              <a:rPr lang="en-US" sz="1800" dirty="0">
                <a:latin typeface="Lato Light" charset="0"/>
                <a:ea typeface="Lato Light" charset="0"/>
                <a:cs typeface="Lato Light" charset="0"/>
              </a:rPr>
              <a:t> </a:t>
            </a:r>
          </a:p>
          <a:p>
            <a:pPr marL="285750" indent="-168275" defTabSz="300118">
              <a:lnSpc>
                <a:spcPct val="90000"/>
              </a:lnSpc>
              <a:spcBef>
                <a:spcPct val="0"/>
              </a:spcBef>
              <a:spcAft>
                <a:spcPct val="35000"/>
              </a:spcAft>
              <a:buFont typeface="Arial" panose="020B0604020202020204" pitchFamily="34" charset="0"/>
              <a:buChar char="•"/>
            </a:pPr>
            <a:r>
              <a:rPr lang="en-US" sz="1800" dirty="0">
                <a:latin typeface="Lato Light" charset="0"/>
                <a:ea typeface="Lato Light" charset="0"/>
                <a:cs typeface="Lato Light" charset="0"/>
              </a:rPr>
              <a:t>Murder percentage calculated using information provided by </a:t>
            </a:r>
            <a:r>
              <a:rPr lang="en-US" sz="1800" dirty="0" err="1">
                <a:latin typeface="Lato Light" charset="0"/>
                <a:ea typeface="Lato Light" charset="0"/>
                <a:cs typeface="Lato Light" charset="0"/>
              </a:rPr>
              <a:t>APD</a:t>
            </a:r>
            <a:r>
              <a:rPr lang="en-US" sz="1800" dirty="0">
                <a:latin typeface="Lato Light" charset="0"/>
                <a:ea typeface="Lato Light" charset="0"/>
                <a:cs typeface="Lato Light" charset="0"/>
              </a:rPr>
              <a:t> Homicide</a:t>
            </a:r>
          </a:p>
          <a:p>
            <a:pPr marL="285750" indent="-168275" defTabSz="300118">
              <a:lnSpc>
                <a:spcPct val="90000"/>
              </a:lnSpc>
              <a:spcBef>
                <a:spcPct val="0"/>
              </a:spcBef>
              <a:spcAft>
                <a:spcPct val="35000"/>
              </a:spcAft>
              <a:buFont typeface="Arial" panose="020B0604020202020204" pitchFamily="34" charset="0"/>
              <a:buChar char="•"/>
            </a:pPr>
            <a:r>
              <a:rPr lang="en-US" sz="1800" dirty="0">
                <a:latin typeface="Lato Light" charset="0"/>
                <a:ea typeface="Lato Light" charset="0"/>
                <a:cs typeface="Lato Light" charset="0"/>
              </a:rPr>
              <a:t>Figures reflect percentage of ABQ arrestee addresses by crime type that are located in these 5 </a:t>
            </a:r>
            <a:r>
              <a:rPr lang="en-US" sz="1800" dirty="0" smtClean="0">
                <a:latin typeface="Lato Light" charset="0"/>
                <a:ea typeface="Lato Light" charset="0"/>
                <a:cs typeface="Lato Light" charset="0"/>
              </a:rPr>
              <a:t>areas </a:t>
            </a:r>
            <a:endParaRPr lang="en-US" sz="1800" dirty="0">
              <a:latin typeface="Lato Light" charset="0"/>
              <a:ea typeface="Lato Light" charset="0"/>
              <a:cs typeface="Lato Light" charset="0"/>
            </a:endParaRPr>
          </a:p>
          <a:p>
            <a:pPr marL="285750" indent="-168275" defTabSz="300118">
              <a:lnSpc>
                <a:spcPct val="90000"/>
              </a:lnSpc>
              <a:spcBef>
                <a:spcPct val="0"/>
              </a:spcBef>
              <a:spcAft>
                <a:spcPct val="35000"/>
              </a:spcAft>
              <a:buFont typeface="Arial" panose="020B0604020202020204" pitchFamily="34" charset="0"/>
              <a:buChar char="•"/>
            </a:pPr>
            <a:r>
              <a:rPr lang="en-US" sz="1800" dirty="0">
                <a:latin typeface="Lato Light" charset="0"/>
                <a:ea typeface="Lato Light" charset="0"/>
                <a:cs typeface="Lato Light" charset="0"/>
              </a:rPr>
              <a:t>Roughly 10% of arrestee addresses were outside of ABQ (still in NM) for violent crime categories</a:t>
            </a:r>
          </a:p>
          <a:p>
            <a:pPr marL="285750" indent="-168275" defTabSz="300118">
              <a:lnSpc>
                <a:spcPct val="90000"/>
              </a:lnSpc>
              <a:spcBef>
                <a:spcPct val="0"/>
              </a:spcBef>
              <a:spcAft>
                <a:spcPct val="35000"/>
              </a:spcAft>
              <a:buFont typeface="Arial" panose="020B0604020202020204" pitchFamily="34" charset="0"/>
              <a:buChar char="•"/>
            </a:pPr>
            <a:r>
              <a:rPr lang="en-US" sz="1800" dirty="0">
                <a:latin typeface="Lato Light" charset="0"/>
                <a:ea typeface="Lato Light" charset="0"/>
                <a:cs typeface="Lato Light" charset="0"/>
              </a:rPr>
              <a:t>Roughly 16% of arrestee addresses were outside of ABQ (still in NM) for property crime </a:t>
            </a:r>
            <a:r>
              <a:rPr lang="en-US" sz="1800" dirty="0" smtClean="0">
                <a:latin typeface="Lato Light" charset="0"/>
                <a:ea typeface="Lato Light" charset="0"/>
                <a:cs typeface="Lato Light" charset="0"/>
              </a:rPr>
              <a:t>categories</a:t>
            </a:r>
            <a:endParaRPr lang="en-US" sz="1800" dirty="0">
              <a:latin typeface="Lato Light" charset="0"/>
              <a:ea typeface="Lato Light" charset="0"/>
              <a:cs typeface="Lato Light" charset="0"/>
            </a:endParaRPr>
          </a:p>
        </p:txBody>
      </p:sp>
      <p:sp>
        <p:nvSpPr>
          <p:cNvPr id="68" name="Rectangle 67"/>
          <p:cNvSpPr/>
          <p:nvPr/>
        </p:nvSpPr>
        <p:spPr>
          <a:xfrm>
            <a:off x="2870829" y="12929218"/>
            <a:ext cx="4881465"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23.4% of Auto Thefts</a:t>
            </a:r>
          </a:p>
        </p:txBody>
      </p:sp>
      <p:sp>
        <p:nvSpPr>
          <p:cNvPr id="69" name="Freeform 68"/>
          <p:cNvSpPr/>
          <p:nvPr/>
        </p:nvSpPr>
        <p:spPr>
          <a:xfrm>
            <a:off x="2513428" y="13105044"/>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71" name="Rectangle 70"/>
          <p:cNvSpPr/>
          <p:nvPr/>
        </p:nvSpPr>
        <p:spPr>
          <a:xfrm>
            <a:off x="2870829" y="12031163"/>
            <a:ext cx="5641288"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26.0% of Auto Burglaries</a:t>
            </a:r>
          </a:p>
        </p:txBody>
      </p:sp>
      <p:sp>
        <p:nvSpPr>
          <p:cNvPr id="72" name="Freeform 71"/>
          <p:cNvSpPr/>
          <p:nvPr/>
        </p:nvSpPr>
        <p:spPr>
          <a:xfrm>
            <a:off x="2513428" y="10392090"/>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27" name="Rectangle 26"/>
          <p:cNvSpPr/>
          <p:nvPr/>
        </p:nvSpPr>
        <p:spPr>
          <a:xfrm>
            <a:off x="11540363" y="5428444"/>
            <a:ext cx="5958348" cy="3062377"/>
          </a:xfrm>
          <a:prstGeom prst="rect">
            <a:avLst/>
          </a:prstGeom>
          <a:ln w="63500">
            <a:solidFill>
              <a:srgbClr val="03D1AF"/>
            </a:solidFill>
          </a:ln>
        </p:spPr>
        <p:txBody>
          <a:bodyPr wrap="square">
            <a:spAutoFit/>
          </a:bodyPr>
          <a:lstStyle/>
          <a:p>
            <a:pPr lvl="0" algn="ctr" defTabSz="300118">
              <a:lnSpc>
                <a:spcPct val="90000"/>
              </a:lnSpc>
              <a:spcBef>
                <a:spcPct val="0"/>
              </a:spcBef>
              <a:spcAft>
                <a:spcPct val="35000"/>
              </a:spcAft>
            </a:pPr>
            <a:endParaRPr lang="en-US" sz="2000" b="1" dirty="0">
              <a:solidFill>
                <a:srgbClr val="03D1AF"/>
              </a:solidFill>
              <a:latin typeface="Lato Light" charset="0"/>
              <a:ea typeface="Lato Light" charset="0"/>
              <a:cs typeface="Lato Light" charset="0"/>
            </a:endParaRPr>
          </a:p>
          <a:p>
            <a:pPr lvl="0" algn="ctr" defTabSz="300118">
              <a:lnSpc>
                <a:spcPct val="90000"/>
              </a:lnSpc>
              <a:spcBef>
                <a:spcPct val="0"/>
              </a:spcBef>
              <a:spcAft>
                <a:spcPct val="35000"/>
              </a:spcAft>
            </a:pPr>
            <a:r>
              <a:rPr lang="en-US" sz="4000" dirty="0">
                <a:solidFill>
                  <a:srgbClr val="03D1AF"/>
                </a:solidFill>
                <a:latin typeface="Lato Light" charset="0"/>
                <a:ea typeface="Lato Light" charset="0"/>
                <a:cs typeface="Lato Light" charset="0"/>
              </a:rPr>
              <a:t>5 Crime Clusters</a:t>
            </a:r>
          </a:p>
          <a:p>
            <a:pPr lvl="0" algn="ctr" defTabSz="300118">
              <a:lnSpc>
                <a:spcPct val="90000"/>
              </a:lnSpc>
              <a:spcBef>
                <a:spcPct val="0"/>
              </a:spcBef>
              <a:spcAft>
                <a:spcPct val="35000"/>
              </a:spcAft>
            </a:pPr>
            <a:r>
              <a:rPr lang="en-US" sz="4000" dirty="0">
                <a:solidFill>
                  <a:srgbClr val="03D1AF"/>
                </a:solidFill>
                <a:latin typeface="Lato Light" charset="0"/>
                <a:ea typeface="Lato Light" charset="0"/>
                <a:cs typeface="Lato Light" charset="0"/>
              </a:rPr>
              <a:t>5% of ABQ Area</a:t>
            </a:r>
          </a:p>
          <a:p>
            <a:pPr lvl="0" algn="ctr" defTabSz="300118">
              <a:lnSpc>
                <a:spcPct val="90000"/>
              </a:lnSpc>
              <a:spcBef>
                <a:spcPct val="0"/>
              </a:spcBef>
              <a:spcAft>
                <a:spcPct val="35000"/>
              </a:spcAft>
            </a:pPr>
            <a:r>
              <a:rPr lang="en-US" sz="4000" dirty="0">
                <a:solidFill>
                  <a:srgbClr val="03D1AF"/>
                </a:solidFill>
                <a:latin typeface="Lato Light" charset="0"/>
                <a:ea typeface="Lato Light" charset="0"/>
                <a:cs typeface="Lato Light" charset="0"/>
              </a:rPr>
              <a:t>10% of ABQ Population</a:t>
            </a:r>
          </a:p>
          <a:p>
            <a:pPr lvl="0" algn="ctr" defTabSz="300118">
              <a:lnSpc>
                <a:spcPct val="90000"/>
              </a:lnSpc>
              <a:spcBef>
                <a:spcPct val="0"/>
              </a:spcBef>
              <a:spcAft>
                <a:spcPct val="35000"/>
              </a:spcAft>
            </a:pPr>
            <a:endParaRPr lang="en-US" sz="2000" dirty="0">
              <a:solidFill>
                <a:srgbClr val="03D1AF"/>
              </a:solidFill>
              <a:latin typeface="Lato Light" charset="0"/>
              <a:ea typeface="Lato Light" charset="0"/>
              <a:cs typeface="Lato Light" charset="0"/>
            </a:endParaRPr>
          </a:p>
        </p:txBody>
      </p:sp>
      <p:sp>
        <p:nvSpPr>
          <p:cNvPr id="28" name="Rectangle 27">
            <a:extLst>
              <a:ext uri="{FF2B5EF4-FFF2-40B4-BE49-F238E27FC236}">
                <a16:creationId xmlns:a16="http://schemas.microsoft.com/office/drawing/2014/main" xmlns="" id="{BAB84C51-930B-4376-8D28-4AF9293790DB}"/>
              </a:ext>
            </a:extLst>
          </p:cNvPr>
          <p:cNvSpPr/>
          <p:nvPr/>
        </p:nvSpPr>
        <p:spPr>
          <a:xfrm>
            <a:off x="2870829" y="8438943"/>
            <a:ext cx="7852150"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23.5% of Commercial Robberies</a:t>
            </a:r>
          </a:p>
        </p:txBody>
      </p:sp>
      <p:sp>
        <p:nvSpPr>
          <p:cNvPr id="48" name="Freeform 55">
            <a:extLst>
              <a:ext uri="{FF2B5EF4-FFF2-40B4-BE49-F238E27FC236}">
                <a16:creationId xmlns:a16="http://schemas.microsoft.com/office/drawing/2014/main" xmlns="" id="{0A140D4C-F60A-4B20-8CF4-DACEDA81A1E2}"/>
              </a:ext>
            </a:extLst>
          </p:cNvPr>
          <p:cNvSpPr/>
          <p:nvPr/>
        </p:nvSpPr>
        <p:spPr>
          <a:xfrm>
            <a:off x="2513428" y="7679133"/>
            <a:ext cx="294931" cy="294931"/>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w="57150">
            <a:solidFill>
              <a:srgbClr val="03D1AF"/>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5800" tIns="265800" rIns="265800" bIns="265800" numCol="1" spcCol="1270" anchor="ctr" anchorCtr="0">
            <a:noAutofit/>
          </a:bodyPr>
          <a:lstStyle/>
          <a:p>
            <a:pPr algn="ctr" defTabSz="300118">
              <a:lnSpc>
                <a:spcPct val="90000"/>
              </a:lnSpc>
              <a:spcBef>
                <a:spcPct val="0"/>
              </a:spcBef>
              <a:spcAft>
                <a:spcPct val="35000"/>
              </a:spcAft>
            </a:pPr>
            <a:endParaRPr lang="en-US" sz="1600" dirty="0">
              <a:latin typeface="Lato Light" charset="0"/>
              <a:ea typeface="Lato Light" charset="0"/>
              <a:cs typeface="Lato Light" charset="0"/>
            </a:endParaRPr>
          </a:p>
        </p:txBody>
      </p:sp>
      <p:sp>
        <p:nvSpPr>
          <p:cNvPr id="49" name="Rectangle 48">
            <a:extLst>
              <a:ext uri="{FF2B5EF4-FFF2-40B4-BE49-F238E27FC236}">
                <a16:creationId xmlns:a16="http://schemas.microsoft.com/office/drawing/2014/main" xmlns="" id="{D31F1C7D-7347-4A8E-A81C-81AC4846E650}"/>
              </a:ext>
            </a:extLst>
          </p:cNvPr>
          <p:cNvSpPr/>
          <p:nvPr/>
        </p:nvSpPr>
        <p:spPr>
          <a:xfrm>
            <a:off x="2870829" y="7540888"/>
            <a:ext cx="4470776" cy="646331"/>
          </a:xfrm>
          <a:prstGeom prst="rect">
            <a:avLst/>
          </a:prstGeom>
        </p:spPr>
        <p:txBody>
          <a:bodyPr wrap="none">
            <a:spAutoFit/>
          </a:bodyPr>
          <a:lstStyle/>
          <a:p>
            <a:pPr defTabSz="300118">
              <a:lnSpc>
                <a:spcPct val="90000"/>
              </a:lnSpc>
              <a:spcBef>
                <a:spcPct val="0"/>
              </a:spcBef>
              <a:spcAft>
                <a:spcPct val="35000"/>
              </a:spcAft>
            </a:pPr>
            <a:r>
              <a:rPr lang="en-US" sz="4000" b="1" dirty="0">
                <a:solidFill>
                  <a:schemeClr val="tx2"/>
                </a:solidFill>
                <a:latin typeface="Lato Light" charset="0"/>
                <a:ea typeface="Lato Light" charset="0"/>
                <a:cs typeface="Lato Light" charset="0"/>
              </a:rPr>
              <a:t>26.1% of Murders</a:t>
            </a:r>
          </a:p>
        </p:txBody>
      </p:sp>
    </p:spTree>
    <p:extLst>
      <p:ext uri="{BB962C8B-B14F-4D97-AF65-F5344CB8AC3E}">
        <p14:creationId xmlns:p14="http://schemas.microsoft.com/office/powerpoint/2010/main" val="9343960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160" y="990599"/>
            <a:ext cx="18562320" cy="11972925"/>
            <a:chOff x="0" y="-1189"/>
            <a:chExt cx="20763806" cy="13717189"/>
          </a:xfrm>
        </p:grpSpPr>
        <p:pic>
          <p:nvPicPr>
            <p:cNvPr id="2" name="Picture 1"/>
            <p:cNvPicPr>
              <a:picLocks noChangeAspect="1"/>
            </p:cNvPicPr>
            <p:nvPr/>
          </p:nvPicPr>
          <p:blipFill>
            <a:blip r:embed="rId3"/>
            <a:stretch>
              <a:fillRect/>
            </a:stretch>
          </p:blipFill>
          <p:spPr>
            <a:xfrm>
              <a:off x="0" y="-1189"/>
              <a:ext cx="10601863" cy="13717189"/>
            </a:xfrm>
            <a:prstGeom prst="rect">
              <a:avLst/>
            </a:prstGeom>
          </p:spPr>
        </p:pic>
        <p:pic>
          <p:nvPicPr>
            <p:cNvPr id="7" name="Picture 6">
              <a:extLst>
                <a:ext uri="{FF2B5EF4-FFF2-40B4-BE49-F238E27FC236}">
                  <a16:creationId xmlns:a16="http://schemas.microsoft.com/office/drawing/2014/main" xmlns="" id="{46AA7F05-3D80-4C29-A180-33B304E84B0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65079" y="0"/>
              <a:ext cx="10598727" cy="13716000"/>
            </a:xfrm>
            <a:prstGeom prst="rect">
              <a:avLst/>
            </a:prstGeom>
          </p:spPr>
        </p:pic>
      </p:grpSp>
    </p:spTree>
    <p:extLst>
      <p:ext uri="{BB962C8B-B14F-4D97-AF65-F5344CB8AC3E}">
        <p14:creationId xmlns:p14="http://schemas.microsoft.com/office/powerpoint/2010/main" val="1352135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t="-108" r="2589" b="2809"/>
          <a:stretch/>
        </p:blipFill>
        <p:spPr>
          <a:xfrm>
            <a:off x="1" y="-15240"/>
            <a:ext cx="18348960" cy="13827493"/>
          </a:xfrm>
          <a:prstGeom prst="rect">
            <a:avLst/>
          </a:prstGeom>
        </p:spPr>
      </p:pic>
      <p:sp>
        <p:nvSpPr>
          <p:cNvPr id="4" name="TextBox 3"/>
          <p:cNvSpPr txBox="1"/>
          <p:nvPr/>
        </p:nvSpPr>
        <p:spPr>
          <a:xfrm>
            <a:off x="11079480" y="1323474"/>
            <a:ext cx="6606941" cy="2862322"/>
          </a:xfrm>
          <a:prstGeom prst="rect">
            <a:avLst/>
          </a:prstGeom>
          <a:noFill/>
        </p:spPr>
        <p:txBody>
          <a:bodyPr wrap="square" rtlCol="0">
            <a:spAutoFit/>
          </a:bodyPr>
          <a:lstStyle/>
          <a:p>
            <a:r>
              <a:rPr lang="en-US" dirty="0" smtClean="0">
                <a:solidFill>
                  <a:schemeClr val="tx1">
                    <a:lumMod val="20000"/>
                    <a:lumOff val="80000"/>
                  </a:schemeClr>
                </a:solidFill>
                <a:latin typeface="+mj-lt"/>
              </a:rPr>
              <a:t>ABQ Size: 189 square miles</a:t>
            </a:r>
          </a:p>
          <a:p>
            <a:r>
              <a:rPr lang="en-US" dirty="0" smtClean="0">
                <a:solidFill>
                  <a:schemeClr val="tx1">
                    <a:lumMod val="20000"/>
                    <a:lumOff val="80000"/>
                  </a:schemeClr>
                </a:solidFill>
                <a:latin typeface="+mj-lt"/>
              </a:rPr>
              <a:t>ABQ Pop: 570K </a:t>
            </a:r>
          </a:p>
          <a:p>
            <a:r>
              <a:rPr lang="en-US" dirty="0" smtClean="0">
                <a:solidFill>
                  <a:schemeClr val="tx1">
                    <a:lumMod val="20000"/>
                    <a:lumOff val="80000"/>
                  </a:schemeClr>
                </a:solidFill>
                <a:latin typeface="+mj-lt"/>
              </a:rPr>
              <a:t>Population Rank: 32</a:t>
            </a:r>
            <a:r>
              <a:rPr lang="en-US" baseline="30000" dirty="0" smtClean="0">
                <a:solidFill>
                  <a:schemeClr val="tx1">
                    <a:lumMod val="20000"/>
                    <a:lumOff val="80000"/>
                  </a:schemeClr>
                </a:solidFill>
                <a:latin typeface="+mj-lt"/>
              </a:rPr>
              <a:t>nd</a:t>
            </a:r>
            <a:r>
              <a:rPr lang="en-US" dirty="0" smtClean="0">
                <a:solidFill>
                  <a:schemeClr val="tx1">
                    <a:lumMod val="20000"/>
                    <a:lumOff val="80000"/>
                  </a:schemeClr>
                </a:solidFill>
                <a:latin typeface="+mj-lt"/>
              </a:rPr>
              <a:t> largest</a:t>
            </a:r>
          </a:p>
          <a:p>
            <a:r>
              <a:rPr lang="en-US" dirty="0" smtClean="0">
                <a:solidFill>
                  <a:schemeClr val="tx1">
                    <a:lumMod val="20000"/>
                    <a:lumOff val="80000"/>
                  </a:schemeClr>
                </a:solidFill>
                <a:latin typeface="+mj-lt"/>
              </a:rPr>
              <a:t>Bernalillo County Pop: 676K</a:t>
            </a:r>
          </a:p>
          <a:p>
            <a:endParaRPr lang="en-US" dirty="0" smtClean="0">
              <a:solidFill>
                <a:schemeClr val="tx1">
                  <a:lumMod val="20000"/>
                  <a:lumOff val="80000"/>
                </a:schemeClr>
              </a:solidFill>
              <a:latin typeface="+mj-lt"/>
            </a:endParaRPr>
          </a:p>
        </p:txBody>
      </p:sp>
    </p:spTree>
    <p:extLst>
      <p:ext uri="{BB962C8B-B14F-4D97-AF65-F5344CB8AC3E}">
        <p14:creationId xmlns:p14="http://schemas.microsoft.com/office/powerpoint/2010/main" val="4253788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0" y="0"/>
            <a:ext cx="18284529" cy="13716000"/>
          </a:xfrm>
          <a:prstGeom prst="rect">
            <a:avLst/>
          </a:prstGeom>
        </p:spPr>
      </p:pic>
      <p:sp>
        <p:nvSpPr>
          <p:cNvPr id="5" name="TextBox 4"/>
          <p:cNvSpPr txBox="1"/>
          <p:nvPr/>
        </p:nvSpPr>
        <p:spPr>
          <a:xfrm>
            <a:off x="10723205" y="871167"/>
            <a:ext cx="6428222" cy="2131353"/>
          </a:xfrm>
          <a:prstGeom prst="rect">
            <a:avLst/>
          </a:prstGeom>
          <a:noFill/>
        </p:spPr>
        <p:txBody>
          <a:bodyPr wrap="square" rtlCol="0" anchor="ctr" anchorCtr="0">
            <a:spAutoFit/>
          </a:bodyPr>
          <a:lstStyle/>
          <a:p>
            <a:pPr algn="ctr">
              <a:lnSpc>
                <a:spcPts val="5296"/>
              </a:lnSpc>
            </a:pPr>
            <a:r>
              <a:rPr lang="en-US" sz="4501" b="1" u="sng" spc="150" dirty="0" smtClean="0">
                <a:solidFill>
                  <a:schemeClr val="tx1">
                    <a:lumMod val="75000"/>
                  </a:schemeClr>
                </a:solidFill>
                <a:latin typeface="Lato Black" charset="0"/>
                <a:ea typeface="Lato Black" charset="0"/>
                <a:cs typeface="Lato Black" charset="0"/>
              </a:rPr>
              <a:t>An Alternative Look:</a:t>
            </a:r>
          </a:p>
          <a:p>
            <a:pPr algn="ctr">
              <a:lnSpc>
                <a:spcPts val="5296"/>
              </a:lnSpc>
            </a:pPr>
            <a:r>
              <a:rPr lang="en-US" sz="4501" b="1" spc="150" dirty="0" smtClean="0">
                <a:solidFill>
                  <a:schemeClr val="tx1">
                    <a:lumMod val="75000"/>
                  </a:schemeClr>
                </a:solidFill>
                <a:latin typeface="Lato Black" charset="0"/>
                <a:ea typeface="Lato Black" charset="0"/>
                <a:cs typeface="Lato Black" charset="0"/>
              </a:rPr>
              <a:t>Central Avenue Crime Concentration</a:t>
            </a:r>
            <a:endParaRPr lang="en-US" sz="4501" b="1" spc="150" dirty="0">
              <a:solidFill>
                <a:schemeClr val="tx1">
                  <a:lumMod val="75000"/>
                </a:schemeClr>
              </a:solidFill>
              <a:latin typeface="Lato Black" charset="0"/>
              <a:ea typeface="Lato Black" charset="0"/>
              <a:cs typeface="Lato Black" charset="0"/>
            </a:endParaRPr>
          </a:p>
        </p:txBody>
      </p:sp>
    </p:spTree>
    <p:extLst>
      <p:ext uri="{BB962C8B-B14F-4D97-AF65-F5344CB8AC3E}">
        <p14:creationId xmlns:p14="http://schemas.microsoft.com/office/powerpoint/2010/main" val="279391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992583"/>
          </a:xfrm>
          <a:prstGeom prst="rect">
            <a:avLst/>
          </a:prstGeom>
          <a:noFill/>
        </p:spPr>
        <p:txBody>
          <a:bodyPr wrap="square" lIns="68584" tIns="34292" rIns="68584" bIns="34292" rtlCol="0">
            <a:spAutoFit/>
          </a:bodyPr>
          <a:lstStyle/>
          <a:p>
            <a:pPr algn="ctr"/>
            <a:r>
              <a:rPr lang="en-US" sz="6000" b="1" dirty="0">
                <a:solidFill>
                  <a:schemeClr val="tx2"/>
                </a:solidFill>
                <a:latin typeface="Lato" charset="0"/>
                <a:ea typeface="Lato" charset="0"/>
                <a:cs typeface="Lato" charset="0"/>
              </a:rPr>
              <a:t>Potential Applications</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4" name="TextBox 3"/>
          <p:cNvSpPr txBox="1"/>
          <p:nvPr/>
        </p:nvSpPr>
        <p:spPr>
          <a:xfrm>
            <a:off x="566143" y="4358629"/>
            <a:ext cx="8388286" cy="8217634"/>
          </a:xfrm>
          <a:prstGeom prst="rect">
            <a:avLst/>
          </a:prstGeom>
          <a:noFill/>
        </p:spPr>
        <p:txBody>
          <a:bodyPr wrap="square" rtlCol="0">
            <a:spAutoFit/>
          </a:bodyPr>
          <a:lstStyle/>
          <a:p>
            <a:r>
              <a:rPr lang="en-US" sz="2400" b="1" dirty="0">
                <a:solidFill>
                  <a:srgbClr val="03D1AF"/>
                </a:solidFill>
              </a:rPr>
              <a:t>PUBLIC SAFETY LIGHTING IMPROVEMENTS</a:t>
            </a:r>
          </a:p>
          <a:p>
            <a:pPr marL="571500" indent="-571500">
              <a:buFont typeface="Arial" panose="020B0604020202020204" pitchFamily="34" charset="0"/>
              <a:buChar char="•"/>
            </a:pPr>
            <a:r>
              <a:rPr lang="en-US" sz="2400" dirty="0">
                <a:solidFill>
                  <a:schemeClr val="tx2"/>
                </a:solidFill>
              </a:rPr>
              <a:t>Target lighting upgrades in key high-crime </a:t>
            </a:r>
            <a:r>
              <a:rPr lang="en-US" sz="2400" dirty="0" smtClean="0">
                <a:solidFill>
                  <a:schemeClr val="tx2"/>
                </a:solidFill>
              </a:rPr>
              <a:t>areas</a:t>
            </a:r>
            <a:endParaRPr lang="en-US" sz="2400" b="1" dirty="0" smtClean="0">
              <a:solidFill>
                <a:srgbClr val="03D1AF"/>
              </a:solidFill>
            </a:endParaRPr>
          </a:p>
          <a:p>
            <a:endParaRPr lang="en-US" sz="2400" b="1" dirty="0">
              <a:solidFill>
                <a:srgbClr val="03D1AF"/>
              </a:solidFill>
            </a:endParaRPr>
          </a:p>
          <a:p>
            <a:endParaRPr lang="en-US" sz="2400" b="1" dirty="0" smtClean="0">
              <a:solidFill>
                <a:srgbClr val="03D1AF"/>
              </a:solidFill>
            </a:endParaRPr>
          </a:p>
          <a:p>
            <a:r>
              <a:rPr lang="en-US" sz="2400" b="1" dirty="0" smtClean="0">
                <a:solidFill>
                  <a:srgbClr val="03D1AF"/>
                </a:solidFill>
              </a:rPr>
              <a:t>LAW </a:t>
            </a:r>
            <a:r>
              <a:rPr lang="en-US" sz="2400" b="1" dirty="0">
                <a:solidFill>
                  <a:srgbClr val="03D1AF"/>
                </a:solidFill>
              </a:rPr>
              <a:t>ENFORCEMENT AND SOCIAL SERVICES RESOURCE ALLOCATION</a:t>
            </a:r>
          </a:p>
          <a:p>
            <a:pPr marL="571500" indent="-571500">
              <a:buFont typeface="Arial" panose="020B0604020202020204" pitchFamily="34" charset="0"/>
              <a:buChar char="•"/>
            </a:pPr>
            <a:r>
              <a:rPr lang="en-US" sz="2400" dirty="0">
                <a:solidFill>
                  <a:schemeClr val="tx2"/>
                </a:solidFill>
              </a:rPr>
              <a:t>Intentionally invest, focus, and direct resources for enforcement efforts and social services to key high-crime neighborhoods</a:t>
            </a:r>
          </a:p>
          <a:p>
            <a:endParaRPr lang="en-US" sz="2400" dirty="0">
              <a:solidFill>
                <a:schemeClr val="tx2"/>
              </a:solidFill>
            </a:endParaRPr>
          </a:p>
          <a:p>
            <a:endParaRPr lang="en-US" sz="2400" b="1" dirty="0">
              <a:solidFill>
                <a:srgbClr val="03D1AF"/>
              </a:solidFill>
            </a:endParaRPr>
          </a:p>
          <a:p>
            <a:r>
              <a:rPr lang="en-US" sz="2400" b="1" dirty="0" smtClean="0">
                <a:solidFill>
                  <a:srgbClr val="03D1AF"/>
                </a:solidFill>
              </a:rPr>
              <a:t>GEOGRAPHIC </a:t>
            </a:r>
            <a:r>
              <a:rPr lang="en-US" sz="2400" b="1" dirty="0">
                <a:solidFill>
                  <a:srgbClr val="03D1AF"/>
                </a:solidFill>
              </a:rPr>
              <a:t>APPROACH TO PROSECUTION </a:t>
            </a:r>
          </a:p>
          <a:p>
            <a:pPr marL="342900" indent="-342900">
              <a:buFont typeface="Arial" panose="020B0604020202020204" pitchFamily="34" charset="0"/>
              <a:buChar char="•"/>
            </a:pPr>
            <a:r>
              <a:rPr lang="en-US" sz="2400" dirty="0">
                <a:solidFill>
                  <a:schemeClr val="tx2"/>
                </a:solidFill>
              </a:rPr>
              <a:t>Use data to help deploy and allocate prosecutorial resources on a more geographic basis</a:t>
            </a:r>
          </a:p>
          <a:p>
            <a:pPr marL="571500" indent="-571500">
              <a:buFont typeface="Arial" panose="020B0604020202020204" pitchFamily="34" charset="0"/>
              <a:buChar char="•"/>
            </a:pPr>
            <a:endParaRPr lang="en-US" sz="2400" u="sng" dirty="0">
              <a:solidFill>
                <a:schemeClr val="tx2"/>
              </a:solidFill>
            </a:endParaRPr>
          </a:p>
          <a:p>
            <a:endParaRPr lang="en-US" sz="2400" b="1" dirty="0">
              <a:solidFill>
                <a:srgbClr val="03D1AF"/>
              </a:solidFill>
            </a:endParaRPr>
          </a:p>
          <a:p>
            <a:r>
              <a:rPr lang="en-US" sz="2400" b="1" dirty="0" smtClean="0">
                <a:solidFill>
                  <a:srgbClr val="03D1AF"/>
                </a:solidFill>
              </a:rPr>
              <a:t>SAFETY CORRIDOR TASK FORCE, DEPLOY CRIME-FIGHTING TOOLS AND TECHNOLOGY</a:t>
            </a:r>
            <a:endParaRPr lang="en-US" sz="2400" dirty="0" smtClean="0">
              <a:solidFill>
                <a:schemeClr val="tx2"/>
              </a:solidFill>
            </a:endParaRPr>
          </a:p>
          <a:p>
            <a:pPr marL="571500" indent="-571500">
              <a:buFont typeface="Arial" panose="020B0604020202020204" pitchFamily="34" charset="0"/>
              <a:buChar char="•"/>
            </a:pPr>
            <a:r>
              <a:rPr lang="en-US" sz="2400" dirty="0" smtClean="0">
                <a:solidFill>
                  <a:schemeClr val="tx2"/>
                </a:solidFill>
              </a:rPr>
              <a:t>Establish an agile safety corridor task force to focus on deterring, better investigating crime along Central Ave. (and in nearby high-crime areas), and strategically deploy license plate readers, security cameras </a:t>
            </a:r>
            <a:endParaRPr lang="en-US" sz="2400" dirty="0">
              <a:solidFill>
                <a:schemeClr val="tx2"/>
              </a:solidFill>
            </a:endParaRPr>
          </a:p>
        </p:txBody>
      </p:sp>
      <p:sp>
        <p:nvSpPr>
          <p:cNvPr id="5" name="TextBox 4"/>
          <p:cNvSpPr txBox="1"/>
          <p:nvPr/>
        </p:nvSpPr>
        <p:spPr>
          <a:xfrm>
            <a:off x="9445663" y="4358629"/>
            <a:ext cx="8388286" cy="7848302"/>
          </a:xfrm>
          <a:prstGeom prst="rect">
            <a:avLst/>
          </a:prstGeom>
          <a:noFill/>
        </p:spPr>
        <p:txBody>
          <a:bodyPr wrap="square" rtlCol="0">
            <a:spAutoFit/>
          </a:bodyPr>
          <a:lstStyle/>
          <a:p>
            <a:r>
              <a:rPr lang="en-US" sz="2400" b="1" dirty="0">
                <a:solidFill>
                  <a:srgbClr val="03D1AF"/>
                </a:solidFill>
              </a:rPr>
              <a:t>“SCAN” SECURITY CAMERA RECRUITMENT</a:t>
            </a:r>
          </a:p>
          <a:p>
            <a:pPr marL="571500" indent="-571500">
              <a:buFont typeface="Arial" panose="020B0604020202020204" pitchFamily="34" charset="0"/>
              <a:buChar char="•"/>
            </a:pPr>
            <a:r>
              <a:rPr lang="en-US" sz="2400" dirty="0">
                <a:solidFill>
                  <a:schemeClr val="tx2"/>
                </a:solidFill>
              </a:rPr>
              <a:t>Urge residents/businesses in key high-crime areas to sign up for the Security Camera Analytical Network</a:t>
            </a:r>
          </a:p>
          <a:p>
            <a:endParaRPr lang="en-US" sz="2400" b="1" dirty="0" smtClean="0">
              <a:solidFill>
                <a:srgbClr val="03D1AF"/>
              </a:solidFill>
            </a:endParaRPr>
          </a:p>
          <a:p>
            <a:r>
              <a:rPr lang="en-US" sz="2400" b="1" dirty="0" smtClean="0">
                <a:solidFill>
                  <a:srgbClr val="03D1AF"/>
                </a:solidFill>
              </a:rPr>
              <a:t>CROSS-AGENCY </a:t>
            </a:r>
            <a:r>
              <a:rPr lang="en-US" sz="2400" b="1" dirty="0">
                <a:solidFill>
                  <a:srgbClr val="03D1AF"/>
                </a:solidFill>
              </a:rPr>
              <a:t>CITY SERVICE TEAMS</a:t>
            </a:r>
            <a:endParaRPr lang="en-US" sz="2400" dirty="0">
              <a:solidFill>
                <a:schemeClr val="tx2"/>
              </a:solidFill>
            </a:endParaRPr>
          </a:p>
          <a:p>
            <a:pPr marL="571500" indent="-571500">
              <a:buFont typeface="Arial" panose="020B0604020202020204" pitchFamily="34" charset="0"/>
              <a:buChar char="•"/>
            </a:pPr>
            <a:r>
              <a:rPr lang="en-US" sz="2400" dirty="0">
                <a:solidFill>
                  <a:schemeClr val="tx2"/>
                </a:solidFill>
              </a:rPr>
              <a:t>Train and deploy city workers across all agencies who work within key high-crime areas on crime mitigation strategies (transit, solid waste, cultural </a:t>
            </a:r>
            <a:r>
              <a:rPr lang="en-US" sz="2400" dirty="0" smtClean="0">
                <a:solidFill>
                  <a:schemeClr val="tx2"/>
                </a:solidFill>
              </a:rPr>
              <a:t>services</a:t>
            </a:r>
            <a:r>
              <a:rPr lang="en-US" sz="2400" dirty="0">
                <a:solidFill>
                  <a:schemeClr val="tx2"/>
                </a:solidFill>
              </a:rPr>
              <a:t>, parks, </a:t>
            </a:r>
            <a:r>
              <a:rPr lang="en-US" sz="2400" dirty="0" smtClean="0">
                <a:solidFill>
                  <a:schemeClr val="tx2"/>
                </a:solidFill>
              </a:rPr>
              <a:t>and recreation, etc</a:t>
            </a:r>
            <a:r>
              <a:rPr lang="en-US" sz="2400" dirty="0">
                <a:solidFill>
                  <a:schemeClr val="tx2"/>
                </a:solidFill>
              </a:rPr>
              <a:t>.)</a:t>
            </a:r>
          </a:p>
          <a:p>
            <a:endParaRPr lang="en-US" sz="2400" dirty="0">
              <a:solidFill>
                <a:schemeClr val="tx2"/>
              </a:solidFill>
            </a:endParaRPr>
          </a:p>
          <a:p>
            <a:endParaRPr lang="en-US" sz="2400" b="1" dirty="0" smtClean="0">
              <a:solidFill>
                <a:srgbClr val="03D1AF"/>
              </a:solidFill>
            </a:endParaRPr>
          </a:p>
          <a:p>
            <a:r>
              <a:rPr lang="en-US" sz="2400" b="1" dirty="0" smtClean="0">
                <a:solidFill>
                  <a:srgbClr val="03D1AF"/>
                </a:solidFill>
              </a:rPr>
              <a:t>MULTI-FAMILY </a:t>
            </a:r>
            <a:r>
              <a:rPr lang="en-US" sz="2400" b="1" dirty="0">
                <a:solidFill>
                  <a:srgbClr val="03D1AF"/>
                </a:solidFill>
              </a:rPr>
              <a:t>HOUSING INTERVENTIONS</a:t>
            </a:r>
            <a:endParaRPr lang="en-US" sz="2400" dirty="0">
              <a:solidFill>
                <a:schemeClr val="tx2"/>
              </a:solidFill>
            </a:endParaRPr>
          </a:p>
          <a:p>
            <a:pPr marL="571500" indent="-571500">
              <a:buFont typeface="Arial" panose="020B0604020202020204" pitchFamily="34" charset="0"/>
              <a:buChar char="•"/>
            </a:pPr>
            <a:r>
              <a:rPr lang="en-US" sz="2400" dirty="0">
                <a:solidFill>
                  <a:schemeClr val="tx2"/>
                </a:solidFill>
              </a:rPr>
              <a:t>Make owners of high-crime multi-family housing aware of the activity occurring on their property, and seek changes to processes and operations to improve safety</a:t>
            </a:r>
            <a:endParaRPr lang="en-US" sz="2400" u="sng" dirty="0">
              <a:solidFill>
                <a:schemeClr val="tx2"/>
              </a:solidFill>
            </a:endParaRPr>
          </a:p>
          <a:p>
            <a:endParaRPr lang="en-US" sz="2400" dirty="0">
              <a:solidFill>
                <a:schemeClr val="tx2"/>
              </a:solidFill>
            </a:endParaRPr>
          </a:p>
          <a:p>
            <a:r>
              <a:rPr lang="en-US" sz="2400" b="1" dirty="0" smtClean="0">
                <a:solidFill>
                  <a:srgbClr val="03D1AF"/>
                </a:solidFill>
              </a:rPr>
              <a:t>OTHER/MISCELLANEOUS</a:t>
            </a:r>
            <a:r>
              <a:rPr lang="en-US" sz="2400" b="1" dirty="0">
                <a:solidFill>
                  <a:srgbClr val="03D1AF"/>
                </a:solidFill>
              </a:rPr>
              <a:t>:</a:t>
            </a:r>
          </a:p>
          <a:p>
            <a:pPr marL="571500" indent="-571500">
              <a:buFont typeface="Arial" panose="020B0604020202020204" pitchFamily="34" charset="0"/>
              <a:buChar char="•"/>
            </a:pPr>
            <a:r>
              <a:rPr lang="en-US" sz="2400" dirty="0">
                <a:solidFill>
                  <a:schemeClr val="tx2"/>
                </a:solidFill>
              </a:rPr>
              <a:t>Mapping tool for ongoing strategic crime analysis </a:t>
            </a:r>
          </a:p>
          <a:p>
            <a:pPr marL="571500" indent="-571500">
              <a:buFont typeface="Arial" panose="020B0604020202020204" pitchFamily="34" charset="0"/>
              <a:buChar char="•"/>
            </a:pPr>
            <a:r>
              <a:rPr lang="en-US" sz="2400" dirty="0">
                <a:solidFill>
                  <a:schemeClr val="tx2"/>
                </a:solidFill>
              </a:rPr>
              <a:t>Baseline from which to evaluate progress</a:t>
            </a:r>
          </a:p>
          <a:p>
            <a:pPr marL="571500" indent="-571500">
              <a:buFont typeface="Arial" panose="020B0604020202020204" pitchFamily="34" charset="0"/>
              <a:buChar char="•"/>
            </a:pPr>
            <a:r>
              <a:rPr lang="en-US" sz="2400" dirty="0">
                <a:solidFill>
                  <a:schemeClr val="tx2"/>
                </a:solidFill>
              </a:rPr>
              <a:t>Guide for qualitative work, deeper insight-seeking and understanding about root causes and crime drivers</a:t>
            </a:r>
          </a:p>
        </p:txBody>
      </p:sp>
    </p:spTree>
    <p:extLst>
      <p:ext uri="{BB962C8B-B14F-4D97-AF65-F5344CB8AC3E}">
        <p14:creationId xmlns:p14="http://schemas.microsoft.com/office/powerpoint/2010/main" val="286318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66930" y="7757946"/>
            <a:ext cx="10954137" cy="3785652"/>
          </a:xfrm>
          <a:prstGeom prst="rect">
            <a:avLst/>
          </a:prstGeom>
          <a:noFill/>
        </p:spPr>
        <p:txBody>
          <a:bodyPr wrap="square" rtlCol="0" anchor="ctr" anchorCtr="0">
            <a:spAutoFit/>
          </a:bodyPr>
          <a:lstStyle/>
          <a:p>
            <a:pPr algn="ctr"/>
            <a:endParaRPr lang="en-US" sz="4800" b="1" dirty="0" smtClean="0">
              <a:solidFill>
                <a:schemeClr val="tx2"/>
              </a:solidFill>
              <a:latin typeface="Lato Bold" charset="0"/>
              <a:ea typeface="Lato Bold" charset="0"/>
              <a:cs typeface="Lato Bold" charset="0"/>
            </a:endParaRPr>
          </a:p>
          <a:p>
            <a:pPr algn="ctr"/>
            <a:r>
              <a:rPr lang="en-US" sz="4800" b="1" u="sng" dirty="0" smtClean="0">
                <a:solidFill>
                  <a:schemeClr val="tx2"/>
                </a:solidFill>
                <a:latin typeface="Lato Bold" charset="0"/>
                <a:ea typeface="Lato Bold" charset="0"/>
                <a:cs typeface="Lato Bold" charset="0"/>
              </a:rPr>
              <a:t>Breaking the Crime Cycle:</a:t>
            </a:r>
            <a:r>
              <a:rPr lang="en-US" sz="4800" b="1" dirty="0" smtClean="0">
                <a:solidFill>
                  <a:schemeClr val="tx2"/>
                </a:solidFill>
                <a:latin typeface="Lato Bold" charset="0"/>
                <a:ea typeface="Lato Bold" charset="0"/>
                <a:cs typeface="Lato Bold" charset="0"/>
              </a:rPr>
              <a:t> </a:t>
            </a:r>
          </a:p>
          <a:p>
            <a:pPr algn="ctr"/>
            <a:r>
              <a:rPr lang="en-US" sz="4800" b="1" dirty="0" smtClean="0">
                <a:solidFill>
                  <a:schemeClr val="tx2"/>
                </a:solidFill>
                <a:latin typeface="Lato Bold" charset="0"/>
                <a:ea typeface="Lato Bold" charset="0"/>
                <a:cs typeface="Lato Bold" charset="0"/>
              </a:rPr>
              <a:t>An Ongoing Study of the Characteristics and Criminal Activity of Arrestees in Bernalillo County</a:t>
            </a:r>
            <a:endParaRPr lang="en-US" sz="4800" b="1" dirty="0">
              <a:solidFill>
                <a:schemeClr val="tx2"/>
              </a:solidFill>
              <a:latin typeface="Lato Bold" charset="0"/>
              <a:ea typeface="Lato Bold" charset="0"/>
              <a:cs typeface="Lato Bold" charset="0"/>
            </a:endParaRPr>
          </a:p>
        </p:txBody>
      </p:sp>
      <p:sp>
        <p:nvSpPr>
          <p:cNvPr id="8" name="Oval 7"/>
          <p:cNvSpPr/>
          <p:nvPr/>
        </p:nvSpPr>
        <p:spPr>
          <a:xfrm>
            <a:off x="7132320" y="2959289"/>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701" dirty="0">
              <a:latin typeface="Lato Light" charset="0"/>
            </a:endParaRPr>
          </a:p>
        </p:txBody>
      </p:sp>
      <p:sp>
        <p:nvSpPr>
          <p:cNvPr id="7" name="Freeform 6"/>
          <p:cNvSpPr>
            <a:spLocks noChangeArrowheads="1"/>
          </p:cNvSpPr>
          <p:nvPr/>
        </p:nvSpPr>
        <p:spPr bwMode="auto">
          <a:xfrm>
            <a:off x="8335565" y="4260067"/>
            <a:ext cx="1616869" cy="1421803"/>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p:spPr>
        <p:txBody>
          <a:bodyPr wrap="none" lIns="91424" tIns="45712" rIns="91424" bIns="45712" anchor="ctr"/>
          <a:lstStyle>
            <a:defPPr>
              <a:defRPr lang="en-US"/>
            </a:defPPr>
            <a:lvl1pPr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1217613" indent="-760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2436813" indent="-1522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3656013" indent="-2284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4875213" indent="-3046413" algn="l" defTabSz="12176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218987" fontAlgn="auto">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24032858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Arrestee Study: The Basics</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31" name="Subtitle 2"/>
          <p:cNvSpPr txBox="1">
            <a:spLocks/>
          </p:cNvSpPr>
          <p:nvPr/>
        </p:nvSpPr>
        <p:spPr>
          <a:xfrm>
            <a:off x="1049483" y="4011715"/>
            <a:ext cx="16189034" cy="4313581"/>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sz="2800" dirty="0" smtClean="0">
                <a:latin typeface="Lato Light" charset="0"/>
                <a:ea typeface="Lato Light" charset="0"/>
                <a:cs typeface="Lato Light" charset="0"/>
              </a:rPr>
              <a:t>Commissioned and Guided by the ABQ </a:t>
            </a:r>
            <a:r>
              <a:rPr lang="en-US" sz="2800" dirty="0" err="1" smtClean="0">
                <a:latin typeface="Lato Light" charset="0"/>
                <a:ea typeface="Lato Light" charset="0"/>
                <a:cs typeface="Lato Light" charset="0"/>
              </a:rPr>
              <a:t>i</a:t>
            </a:r>
            <a:r>
              <a:rPr lang="en-US" sz="2800" dirty="0" smtClean="0">
                <a:latin typeface="Lato Light" charset="0"/>
                <a:ea typeface="Lato Light" charset="0"/>
                <a:cs typeface="Lato Light" charset="0"/>
              </a:rPr>
              <a:t>-team</a:t>
            </a:r>
          </a:p>
          <a:p>
            <a:pPr marL="342900" indent="-342900" algn="l">
              <a:lnSpc>
                <a:spcPct val="100000"/>
              </a:lnSpc>
              <a:buFont typeface="Arial" panose="020B0604020202020204" pitchFamily="34" charset="0"/>
              <a:buChar char="•"/>
            </a:pPr>
            <a:r>
              <a:rPr lang="en-US" sz="2800" dirty="0" smtClean="0">
                <a:solidFill>
                  <a:schemeClr val="tx2"/>
                </a:solidFill>
                <a:latin typeface="Lato Light" charset="0"/>
                <a:ea typeface="Lato Light" charset="0"/>
                <a:cs typeface="Lato Light" charset="0"/>
              </a:rPr>
              <a:t>Researchers: Dr. Dave Higdon, Virginia Tech and Dr. Paul Guerin, University of New Mexico</a:t>
            </a:r>
            <a:endParaRPr lang="en-US" sz="2800" dirty="0" smtClean="0">
              <a:latin typeface="Lato Light" charset="0"/>
              <a:ea typeface="Lato Light" charset="0"/>
              <a:cs typeface="Lato Light" charset="0"/>
            </a:endParaRPr>
          </a:p>
          <a:p>
            <a:pPr marL="342900" indent="-342900" algn="l">
              <a:lnSpc>
                <a:spcPct val="100000"/>
              </a:lnSpc>
              <a:buFont typeface="Arial" panose="020B0604020202020204" pitchFamily="34" charset="0"/>
              <a:buChar char="•"/>
            </a:pPr>
            <a:r>
              <a:rPr lang="en-US" sz="2800" dirty="0" smtClean="0">
                <a:latin typeface="Lato Light" charset="0"/>
                <a:ea typeface="Lato Light" charset="0"/>
                <a:cs typeface="Lato Light" charset="0"/>
              </a:rPr>
              <a:t>Partners: City of ABQ, Albuquerque Police Dept., Bernalillo County Sheriff’s Dept., Bernalillo County (Metro Detention Center), NM Sentencing Commission, and NM Dept. of Public Safety</a:t>
            </a:r>
            <a:endParaRPr lang="en-US" sz="2800" dirty="0" smtClean="0">
              <a:solidFill>
                <a:schemeClr val="tx2"/>
              </a:solidFill>
              <a:latin typeface="Lato Light" charset="0"/>
              <a:ea typeface="Lato Light" charset="0"/>
              <a:cs typeface="Lato Light" charset="0"/>
            </a:endParaRPr>
          </a:p>
          <a:p>
            <a:pPr marL="1430536" lvl="1" indent="-342900" algn="l">
              <a:lnSpc>
                <a:spcPct val="100000"/>
              </a:lnSpc>
              <a:buFont typeface="Arial" panose="020B0604020202020204" pitchFamily="34" charset="0"/>
              <a:buChar char="•"/>
            </a:pPr>
            <a:endParaRPr lang="en-US" sz="2400" dirty="0" smtClean="0">
              <a:solidFill>
                <a:schemeClr val="tx2"/>
              </a:solidFill>
              <a:latin typeface="Lato Light" charset="0"/>
              <a:ea typeface="Lato Light" charset="0"/>
              <a:cs typeface="Lato Light" charset="0"/>
            </a:endParaRPr>
          </a:p>
          <a:p>
            <a:pPr marL="342900" indent="-342900" algn="l">
              <a:lnSpc>
                <a:spcPct val="100000"/>
              </a:lnSpc>
              <a:buFont typeface="Arial" panose="020B0604020202020204" pitchFamily="34" charset="0"/>
              <a:buChar char="•"/>
            </a:pPr>
            <a:r>
              <a:rPr lang="en-US" sz="2800" dirty="0" smtClean="0">
                <a:latin typeface="Lato Light" charset="0"/>
                <a:ea typeface="Lato Light" charset="0"/>
                <a:cs typeface="Lato Light" charset="0"/>
              </a:rPr>
              <a:t>Goal: Provide the first comprehensive understanding and accounting of the size, composition, and behavior of those who have been arrested for crimes in Bernalillo County.  Ensure the analysis is operationally useful in the short-term for justice system agencies and capable of supporting strategic decision making over the long-term.  </a:t>
            </a:r>
          </a:p>
        </p:txBody>
      </p:sp>
      <p:sp>
        <p:nvSpPr>
          <p:cNvPr id="5" name="Freeform 4"/>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This research project uses law enforcement and jail data to study those who have been arrested for crimes in Bernalillo County.  Currently, the master data set does not contain any data relating to the disposition of these arrests/cases. </a:t>
            </a:r>
            <a:endParaRPr lang="en-US" sz="1800" dirty="0">
              <a:latin typeface="Lato Light" charset="0"/>
              <a:ea typeface="Lato Light" charset="0"/>
              <a:cs typeface="Lato Light" charset="0"/>
            </a:endParaRPr>
          </a:p>
        </p:txBody>
      </p:sp>
      <p:sp>
        <p:nvSpPr>
          <p:cNvPr id="3" name="TextBox 2"/>
          <p:cNvSpPr txBox="1"/>
          <p:nvPr/>
        </p:nvSpPr>
        <p:spPr>
          <a:xfrm>
            <a:off x="1180528" y="9259638"/>
            <a:ext cx="8169163" cy="2554545"/>
          </a:xfrm>
          <a:prstGeom prst="rect">
            <a:avLst/>
          </a:prstGeom>
          <a:noFill/>
          <a:ln w="38100">
            <a:solidFill>
              <a:schemeClr val="tx2"/>
            </a:solidFill>
          </a:ln>
        </p:spPr>
        <p:txBody>
          <a:bodyPr wrap="square" rtlCol="0">
            <a:spAutoFit/>
          </a:bodyPr>
          <a:lstStyle/>
          <a:p>
            <a:pPr marL="571500" indent="-571500">
              <a:buFont typeface="Lato Regular" panose="020F0502020204030203" pitchFamily="34" charset="0"/>
              <a:buChar char="→"/>
            </a:pPr>
            <a:r>
              <a:rPr lang="en-US" sz="2000" dirty="0" smtClean="0">
                <a:solidFill>
                  <a:schemeClr val="tx2"/>
                </a:solidFill>
              </a:rPr>
              <a:t>Basic counts of arrestees and demographic analysis </a:t>
            </a:r>
          </a:p>
          <a:p>
            <a:pPr marL="571500" indent="-571500">
              <a:buFont typeface="Lato Regular" panose="020F0502020204030203" pitchFamily="34" charset="0"/>
              <a:buChar char="→"/>
            </a:pPr>
            <a:r>
              <a:rPr lang="en-US" sz="2000" dirty="0" smtClean="0">
                <a:solidFill>
                  <a:schemeClr val="tx2"/>
                </a:solidFill>
              </a:rPr>
              <a:t>Distribution of arrests/arrestees by crime categories, charge class</a:t>
            </a:r>
          </a:p>
          <a:p>
            <a:pPr marL="571500" indent="-571500">
              <a:buFont typeface="Lato Regular" panose="020F0502020204030203" pitchFamily="34" charset="0"/>
              <a:buChar char="→"/>
            </a:pPr>
            <a:r>
              <a:rPr lang="en-US" sz="2000" dirty="0" smtClean="0">
                <a:solidFill>
                  <a:schemeClr val="tx2"/>
                </a:solidFill>
              </a:rPr>
              <a:t>Differentiation of arrestees based on frequency and seriousness of offenses</a:t>
            </a:r>
          </a:p>
          <a:p>
            <a:pPr marL="571500" indent="-571500">
              <a:buFont typeface="Lato Regular" panose="020F0502020204030203" pitchFamily="34" charset="0"/>
              <a:buChar char="→"/>
            </a:pPr>
            <a:r>
              <a:rPr lang="en-US" sz="2000" dirty="0" smtClean="0">
                <a:solidFill>
                  <a:schemeClr val="tx2"/>
                </a:solidFill>
              </a:rPr>
              <a:t>Analysis of differences between first-time and repeat arrestees</a:t>
            </a:r>
          </a:p>
          <a:p>
            <a:pPr marL="571500" indent="-571500">
              <a:buFont typeface="Lato Regular" panose="020F0502020204030203" pitchFamily="34" charset="0"/>
              <a:buChar char="→"/>
            </a:pPr>
            <a:r>
              <a:rPr lang="en-US" sz="2000" dirty="0" smtClean="0">
                <a:solidFill>
                  <a:schemeClr val="tx2"/>
                </a:solidFill>
              </a:rPr>
              <a:t>Exploration of high-level questions: which offenses are most often committed by repeat offenders, are repeat offenders specialists or generalists as it relates to their criminal behavior over time </a:t>
            </a:r>
            <a:endParaRPr lang="en-US" sz="2000" dirty="0">
              <a:solidFill>
                <a:schemeClr val="tx2"/>
              </a:solidFill>
            </a:endParaRPr>
          </a:p>
        </p:txBody>
      </p:sp>
      <p:sp>
        <p:nvSpPr>
          <p:cNvPr id="8" name="TextBox 7"/>
          <p:cNvSpPr txBox="1"/>
          <p:nvPr/>
        </p:nvSpPr>
        <p:spPr>
          <a:xfrm>
            <a:off x="9611363" y="9259638"/>
            <a:ext cx="7496528" cy="2554545"/>
          </a:xfrm>
          <a:prstGeom prst="rect">
            <a:avLst/>
          </a:prstGeom>
          <a:noFill/>
          <a:ln w="38100">
            <a:solidFill>
              <a:schemeClr val="tx2"/>
            </a:solidFill>
          </a:ln>
        </p:spPr>
        <p:txBody>
          <a:bodyPr wrap="square" rtlCol="0">
            <a:spAutoFit/>
          </a:bodyPr>
          <a:lstStyle/>
          <a:p>
            <a:pPr marL="571500" indent="-571500">
              <a:buFont typeface="Lato Regular" panose="020F0502020204030203" pitchFamily="34" charset="0"/>
              <a:buChar char="→"/>
            </a:pPr>
            <a:r>
              <a:rPr lang="en-US" sz="2000" dirty="0" smtClean="0">
                <a:solidFill>
                  <a:schemeClr val="tx2"/>
                </a:solidFill>
              </a:rPr>
              <a:t>Various types of microanalyses of subsets of the arrestee population, including the exploration of crime pathways for certain types of offenders</a:t>
            </a:r>
          </a:p>
          <a:p>
            <a:pPr marL="571500" indent="-571500">
              <a:buFont typeface="Lato Regular" panose="020F0502020204030203" pitchFamily="34" charset="0"/>
              <a:buChar char="→"/>
            </a:pPr>
            <a:r>
              <a:rPr lang="en-US" sz="2000" dirty="0" smtClean="0">
                <a:solidFill>
                  <a:schemeClr val="tx2"/>
                </a:solidFill>
              </a:rPr>
              <a:t>Incorporation of other types of data (e.g. case disposition, mental health crisis intervention, state prison history)</a:t>
            </a:r>
          </a:p>
          <a:p>
            <a:pPr marL="571500" indent="-571500">
              <a:buFont typeface="Lato Regular" panose="020F0502020204030203" pitchFamily="34" charset="0"/>
              <a:buChar char="→"/>
            </a:pPr>
            <a:r>
              <a:rPr lang="en-US" sz="2000" dirty="0" smtClean="0">
                <a:solidFill>
                  <a:schemeClr val="tx2"/>
                </a:solidFill>
              </a:rPr>
              <a:t>Long-term: use this study as a foundation for further data integration efforts in the justice system</a:t>
            </a:r>
          </a:p>
          <a:p>
            <a:pPr marL="571500" indent="-571500">
              <a:buFont typeface="Lato Regular" panose="020F0502020204030203" pitchFamily="34" charset="0"/>
              <a:buChar char="→"/>
            </a:pPr>
            <a:endParaRPr lang="en-US" sz="2000" dirty="0" smtClean="0">
              <a:solidFill>
                <a:schemeClr val="tx2"/>
              </a:solidFill>
            </a:endParaRPr>
          </a:p>
        </p:txBody>
      </p:sp>
      <p:sp>
        <p:nvSpPr>
          <p:cNvPr id="4" name="TextBox 3"/>
          <p:cNvSpPr txBox="1"/>
          <p:nvPr/>
        </p:nvSpPr>
        <p:spPr>
          <a:xfrm>
            <a:off x="2415611" y="8545113"/>
            <a:ext cx="5698996" cy="646331"/>
          </a:xfrm>
          <a:prstGeom prst="rect">
            <a:avLst/>
          </a:prstGeom>
          <a:noFill/>
        </p:spPr>
        <p:txBody>
          <a:bodyPr wrap="none" rtlCol="0">
            <a:spAutoFit/>
          </a:bodyPr>
          <a:lstStyle/>
          <a:p>
            <a:r>
              <a:rPr lang="en-US" b="1" dirty="0" smtClean="0">
                <a:solidFill>
                  <a:srgbClr val="03D1AF"/>
                </a:solidFill>
              </a:rPr>
              <a:t>PHASE 1 – Baseline Data</a:t>
            </a:r>
            <a:endParaRPr lang="en-US" b="1" dirty="0">
              <a:solidFill>
                <a:srgbClr val="03D1AF"/>
              </a:solidFill>
            </a:endParaRPr>
          </a:p>
        </p:txBody>
      </p:sp>
      <p:sp>
        <p:nvSpPr>
          <p:cNvPr id="10" name="TextBox 9"/>
          <p:cNvSpPr txBox="1"/>
          <p:nvPr/>
        </p:nvSpPr>
        <p:spPr>
          <a:xfrm>
            <a:off x="10484481" y="8545113"/>
            <a:ext cx="5750292" cy="646331"/>
          </a:xfrm>
          <a:prstGeom prst="rect">
            <a:avLst/>
          </a:prstGeom>
          <a:noFill/>
        </p:spPr>
        <p:txBody>
          <a:bodyPr wrap="none" rtlCol="0">
            <a:spAutoFit/>
          </a:bodyPr>
          <a:lstStyle/>
          <a:p>
            <a:r>
              <a:rPr lang="en-US" b="1" dirty="0" smtClean="0">
                <a:solidFill>
                  <a:srgbClr val="03D1AF"/>
                </a:solidFill>
              </a:rPr>
              <a:t>PHASE 2 - Microanalyses</a:t>
            </a:r>
            <a:endParaRPr lang="en-US" b="1" dirty="0">
              <a:solidFill>
                <a:srgbClr val="03D1AF"/>
              </a:solidFill>
            </a:endParaRPr>
          </a:p>
        </p:txBody>
      </p:sp>
    </p:spTree>
    <p:extLst>
      <p:ext uri="{BB962C8B-B14F-4D97-AF65-F5344CB8AC3E}">
        <p14:creationId xmlns:p14="http://schemas.microsoft.com/office/powerpoint/2010/main" val="354353945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97175" y="2092325"/>
            <a:ext cx="12093703" cy="1084916"/>
          </a:xfrm>
          <a:prstGeom prst="rect">
            <a:avLst/>
          </a:prstGeom>
          <a:noFill/>
        </p:spPr>
        <p:txBody>
          <a:bodyPr wrap="none" lIns="68584" tIns="34292" rIns="68584" bIns="34292">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r>
              <a:rPr lang="en-US" altLang="en-US" sz="6600" b="1" dirty="0" smtClean="0">
                <a:solidFill>
                  <a:schemeClr val="tx2"/>
                </a:solidFill>
                <a:latin typeface="Lato" panose="020F0502020204030203" pitchFamily="34" charset="0"/>
                <a:ea typeface="Lato" panose="020F0502020204030203" pitchFamily="34" charset="0"/>
                <a:cs typeface="Lato" panose="020F0502020204030203" pitchFamily="34" charset="0"/>
              </a:rPr>
              <a:t>Arrestee Study: Data </a:t>
            </a:r>
            <a:r>
              <a:rPr lang="en-US" altLang="en-US" sz="6600" b="1" dirty="0">
                <a:solidFill>
                  <a:schemeClr val="tx2"/>
                </a:solidFill>
                <a:latin typeface="Lato" panose="020F0502020204030203" pitchFamily="34" charset="0"/>
                <a:ea typeface="Lato" panose="020F0502020204030203" pitchFamily="34" charset="0"/>
                <a:cs typeface="Lato" panose="020F0502020204030203" pitchFamily="34" charset="0"/>
              </a:rPr>
              <a:t>Sources</a:t>
            </a:r>
            <a:endParaRPr lang="id-ID" altLang="en-US" sz="66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8577263" y="3681413"/>
            <a:ext cx="1165225" cy="68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anchor="ctr"/>
          <a:lstStyle/>
          <a:p>
            <a:pPr algn="ctr" defTabSz="1828434" eaLnBrk="1" fontAlgn="auto" hangingPunct="1">
              <a:spcBef>
                <a:spcPts val="0"/>
              </a:spcBef>
              <a:spcAft>
                <a:spcPts val="0"/>
              </a:spcAft>
              <a:defRPr/>
            </a:pPr>
            <a:endParaRPr lang="en-US" sz="2701" dirty="0">
              <a:solidFill>
                <a:schemeClr val="accent2"/>
              </a:solidFill>
              <a:latin typeface="Lato Light" charset="0"/>
            </a:endParaRPr>
          </a:p>
        </p:txBody>
      </p:sp>
      <p:sp>
        <p:nvSpPr>
          <p:cNvPr id="7" name="Rectangle 6"/>
          <p:cNvSpPr/>
          <p:nvPr/>
        </p:nvSpPr>
        <p:spPr>
          <a:xfrm>
            <a:off x="2648354" y="12164025"/>
            <a:ext cx="3058851" cy="1200329"/>
          </a:xfrm>
          <a:prstGeom prst="rect">
            <a:avLst/>
          </a:prstGeom>
        </p:spPr>
        <p:txBody>
          <a:bodyPr wrap="none">
            <a:spAutoFit/>
          </a:bodyPr>
          <a:lstStyle/>
          <a:p>
            <a:pPr algn="ctr"/>
            <a:r>
              <a:rPr lang="en-US" b="1" dirty="0">
                <a:solidFill>
                  <a:srgbClr val="03D1AF"/>
                </a:solidFill>
                <a:latin typeface="Lato Black" panose="020F0502020204030203" pitchFamily="34" charset="0"/>
                <a:ea typeface="Lato Black" panose="020F0502020204030203" pitchFamily="34" charset="0"/>
                <a:cs typeface="Lato Black" panose="020F0502020204030203" pitchFamily="34" charset="0"/>
              </a:rPr>
              <a:t>429,814</a:t>
            </a:r>
          </a:p>
          <a:p>
            <a:pPr algn="ctr"/>
            <a:r>
              <a:rPr lang="en-US"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Total Charges</a:t>
            </a:r>
          </a:p>
        </p:txBody>
      </p:sp>
      <p:sp>
        <p:nvSpPr>
          <p:cNvPr id="31" name="Rectangle 30"/>
          <p:cNvSpPr/>
          <p:nvPr/>
        </p:nvSpPr>
        <p:spPr>
          <a:xfrm>
            <a:off x="7716711" y="12164023"/>
            <a:ext cx="2895344" cy="1200329"/>
          </a:xfrm>
          <a:prstGeom prst="rect">
            <a:avLst/>
          </a:prstGeom>
        </p:spPr>
        <p:txBody>
          <a:bodyPr wrap="none">
            <a:spAutoFit/>
          </a:bodyPr>
          <a:lstStyle/>
          <a:p>
            <a:pPr algn="ctr"/>
            <a:r>
              <a:rPr lang="en-US" b="1" dirty="0">
                <a:solidFill>
                  <a:srgbClr val="03D1AF"/>
                </a:solidFill>
                <a:latin typeface="Lato Black" panose="020F0502020204030203" pitchFamily="34" charset="0"/>
                <a:ea typeface="Lato Black" panose="020F0502020204030203" pitchFamily="34" charset="0"/>
                <a:cs typeface="Lato Black" panose="020F0502020204030203" pitchFamily="34" charset="0"/>
              </a:rPr>
              <a:t>312,212</a:t>
            </a:r>
          </a:p>
          <a:p>
            <a:pPr algn="ctr"/>
            <a:r>
              <a:rPr lang="en-US"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Total Arrests</a:t>
            </a:r>
          </a:p>
        </p:txBody>
      </p:sp>
      <p:sp>
        <p:nvSpPr>
          <p:cNvPr id="32" name="Rectangle 31"/>
          <p:cNvSpPr/>
          <p:nvPr/>
        </p:nvSpPr>
        <p:spPr>
          <a:xfrm>
            <a:off x="12003714" y="12164024"/>
            <a:ext cx="3635932" cy="1200329"/>
          </a:xfrm>
          <a:prstGeom prst="rect">
            <a:avLst/>
          </a:prstGeom>
        </p:spPr>
        <p:txBody>
          <a:bodyPr wrap="none">
            <a:spAutoFit/>
          </a:bodyPr>
          <a:lstStyle/>
          <a:p>
            <a:pPr algn="ctr"/>
            <a:r>
              <a:rPr lang="en-US" b="1" dirty="0">
                <a:solidFill>
                  <a:srgbClr val="03D1AF"/>
                </a:solidFill>
                <a:latin typeface="Lato Black" panose="020F0502020204030203" pitchFamily="34" charset="0"/>
                <a:ea typeface="Lato Black" panose="020F0502020204030203" pitchFamily="34" charset="0"/>
                <a:cs typeface="Lato Black" panose="020F0502020204030203" pitchFamily="34" charset="0"/>
              </a:rPr>
              <a:t>127,792</a:t>
            </a:r>
          </a:p>
          <a:p>
            <a:pPr algn="ctr"/>
            <a:r>
              <a:rPr lang="en-US"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Total Individuals</a:t>
            </a:r>
          </a:p>
        </p:txBody>
      </p:sp>
      <p:grpSp>
        <p:nvGrpSpPr>
          <p:cNvPr id="9" name="Group 8"/>
          <p:cNvGrpSpPr/>
          <p:nvPr/>
        </p:nvGrpSpPr>
        <p:grpSpPr>
          <a:xfrm>
            <a:off x="2648354" y="4526615"/>
            <a:ext cx="12991292" cy="7287877"/>
            <a:chOff x="2648354" y="4526615"/>
            <a:chExt cx="12991292" cy="7287877"/>
          </a:xfrm>
        </p:grpSpPr>
        <p:grpSp>
          <p:nvGrpSpPr>
            <p:cNvPr id="4" name="Group 3"/>
            <p:cNvGrpSpPr/>
            <p:nvPr/>
          </p:nvGrpSpPr>
          <p:grpSpPr>
            <a:xfrm>
              <a:off x="3863145" y="5920740"/>
              <a:ext cx="10561711" cy="1562100"/>
              <a:chOff x="4706938" y="7304088"/>
              <a:chExt cx="10561711" cy="1562100"/>
            </a:xfrm>
          </p:grpSpPr>
          <p:grpSp>
            <p:nvGrpSpPr>
              <p:cNvPr id="2" name="Group 1"/>
              <p:cNvGrpSpPr/>
              <p:nvPr/>
            </p:nvGrpSpPr>
            <p:grpSpPr>
              <a:xfrm>
                <a:off x="4706938" y="7304088"/>
                <a:ext cx="10561711" cy="1079500"/>
                <a:chOff x="4706938" y="7304088"/>
                <a:chExt cx="10561711" cy="1079500"/>
              </a:xfrm>
            </p:grpSpPr>
            <p:grpSp>
              <p:nvGrpSpPr>
                <p:cNvPr id="20" name="Group 20"/>
                <p:cNvGrpSpPr>
                  <a:grpSpLocks/>
                </p:cNvGrpSpPr>
                <p:nvPr/>
              </p:nvGrpSpPr>
              <p:grpSpPr bwMode="auto">
                <a:xfrm rot="10800000">
                  <a:off x="11745987" y="7304088"/>
                  <a:ext cx="3522662" cy="1079500"/>
                  <a:chOff x="6313706" y="6311590"/>
                  <a:chExt cx="11886944" cy="7404410"/>
                </a:xfrm>
              </p:grpSpPr>
              <p:cxnSp>
                <p:nvCxnSpPr>
                  <p:cNvPr id="21" name="Straight Connector 20"/>
                  <p:cNvCxnSpPr/>
                  <p:nvPr/>
                </p:nvCxnSpPr>
                <p:spPr>
                  <a:xfrm>
                    <a:off x="12188400" y="6311590"/>
                    <a:ext cx="60122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313706" y="6311590"/>
                    <a:ext cx="587469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8200650" y="6311590"/>
                    <a:ext cx="0" cy="740441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4288" y="6311590"/>
                    <a:ext cx="0" cy="740441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5" name="Group 20"/>
                <p:cNvGrpSpPr>
                  <a:grpSpLocks/>
                </p:cNvGrpSpPr>
                <p:nvPr/>
              </p:nvGrpSpPr>
              <p:grpSpPr bwMode="auto">
                <a:xfrm rot="10800000">
                  <a:off x="8226463" y="7304088"/>
                  <a:ext cx="3522662" cy="1079500"/>
                  <a:chOff x="6313706" y="6311590"/>
                  <a:chExt cx="11886944" cy="7404410"/>
                </a:xfrm>
              </p:grpSpPr>
              <p:cxnSp>
                <p:nvCxnSpPr>
                  <p:cNvPr id="26" name="Straight Connector 25"/>
                  <p:cNvCxnSpPr/>
                  <p:nvPr/>
                </p:nvCxnSpPr>
                <p:spPr>
                  <a:xfrm>
                    <a:off x="12188400" y="6311590"/>
                    <a:ext cx="60122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313706" y="6311590"/>
                    <a:ext cx="587469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8200650" y="6311590"/>
                    <a:ext cx="0" cy="740441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24288" y="6311590"/>
                    <a:ext cx="0" cy="740441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201" name="Group 20"/>
                <p:cNvGrpSpPr>
                  <a:grpSpLocks/>
                </p:cNvGrpSpPr>
                <p:nvPr/>
              </p:nvGrpSpPr>
              <p:grpSpPr bwMode="auto">
                <a:xfrm rot="10800000">
                  <a:off x="4706938" y="7304088"/>
                  <a:ext cx="3522662" cy="1079500"/>
                  <a:chOff x="6313706" y="6311590"/>
                  <a:chExt cx="11886944" cy="7404410"/>
                </a:xfrm>
              </p:grpSpPr>
              <p:cxnSp>
                <p:nvCxnSpPr>
                  <p:cNvPr id="6" name="Straight Connector 5"/>
                  <p:cNvCxnSpPr/>
                  <p:nvPr/>
                </p:nvCxnSpPr>
                <p:spPr>
                  <a:xfrm>
                    <a:off x="12188400" y="6311590"/>
                    <a:ext cx="60122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313706" y="6311590"/>
                    <a:ext cx="587469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8200650" y="6311590"/>
                    <a:ext cx="0" cy="740441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24288" y="6311590"/>
                    <a:ext cx="0" cy="740441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cxnSp>
            <p:nvCxnSpPr>
              <p:cNvPr id="3" name="Straight Connector 2"/>
              <p:cNvCxnSpPr/>
              <p:nvPr/>
            </p:nvCxnSpPr>
            <p:spPr>
              <a:xfrm flipH="1">
                <a:off x="10008174" y="8383589"/>
                <a:ext cx="1" cy="4825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 name="Freeform 16"/>
            <p:cNvSpPr/>
            <p:nvPr/>
          </p:nvSpPr>
          <p:spPr>
            <a:xfrm>
              <a:off x="6052743" y="4559298"/>
              <a:ext cx="2778125" cy="1901192"/>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b="1" dirty="0" err="1">
                  <a:latin typeface="Lato Light" charset="0"/>
                  <a:ea typeface="Lato Light" charset="0"/>
                  <a:cs typeface="Lato Light" charset="0"/>
                </a:rPr>
                <a:t>BCSD</a:t>
              </a:r>
              <a:r>
                <a:rPr lang="en-US" b="1" dirty="0">
                  <a:latin typeface="Lato Light" charset="0"/>
                  <a:ea typeface="Lato Light" charset="0"/>
                  <a:cs typeface="Lato Light" charset="0"/>
                </a:rPr>
                <a:t> </a:t>
              </a:r>
            </a:p>
            <a:p>
              <a:pPr algn="ctr" defTabSz="300118" eaLnBrk="1" fontAlgn="auto" hangingPunct="1">
                <a:lnSpc>
                  <a:spcPct val="90000"/>
                </a:lnSpc>
                <a:spcAft>
                  <a:spcPct val="35000"/>
                </a:spcAft>
                <a:defRPr/>
              </a:pPr>
              <a:r>
                <a:rPr lang="en-US" sz="2101" dirty="0">
                  <a:latin typeface="Lato Light" charset="0"/>
                  <a:ea typeface="Lato Light" charset="0"/>
                  <a:cs typeface="Lato Light" charset="0"/>
                </a:rPr>
                <a:t>Arrests, Citations, and Summons</a:t>
              </a:r>
            </a:p>
          </p:txBody>
        </p:sp>
        <p:sp>
          <p:nvSpPr>
            <p:cNvPr id="18" name="Freeform 17"/>
            <p:cNvSpPr/>
            <p:nvPr/>
          </p:nvSpPr>
          <p:spPr>
            <a:xfrm>
              <a:off x="9457132" y="4526615"/>
              <a:ext cx="2778125" cy="1933875"/>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rgbClr val="00B7D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b="1" dirty="0">
                  <a:latin typeface="Lato Light" charset="0"/>
                  <a:ea typeface="Lato Light" charset="0"/>
                  <a:cs typeface="Lato Light" charset="0"/>
                </a:rPr>
                <a:t>DPS</a:t>
              </a:r>
            </a:p>
            <a:p>
              <a:pPr algn="ctr" defTabSz="300118" eaLnBrk="1" fontAlgn="auto" hangingPunct="1">
                <a:lnSpc>
                  <a:spcPct val="90000"/>
                </a:lnSpc>
                <a:spcAft>
                  <a:spcPct val="35000"/>
                </a:spcAft>
                <a:defRPr/>
              </a:pPr>
              <a:r>
                <a:rPr lang="en-US" sz="2101" dirty="0">
                  <a:latin typeface="Lato Light" charset="0"/>
                  <a:ea typeface="Lato Light" charset="0"/>
                  <a:cs typeface="Lato Light" charset="0"/>
                </a:rPr>
                <a:t> Statewide Fingerprint Cards</a:t>
              </a:r>
            </a:p>
          </p:txBody>
        </p:sp>
        <p:sp>
          <p:nvSpPr>
            <p:cNvPr id="19" name="Freeform 18"/>
            <p:cNvSpPr/>
            <p:nvPr/>
          </p:nvSpPr>
          <p:spPr>
            <a:xfrm>
              <a:off x="12861521" y="4559298"/>
              <a:ext cx="2778125" cy="1901192"/>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rgbClr val="E69E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a:lnSpc>
                  <a:spcPct val="90000"/>
                </a:lnSpc>
                <a:spcAft>
                  <a:spcPct val="35000"/>
                </a:spcAft>
                <a:defRPr/>
              </a:pPr>
              <a:r>
                <a:rPr lang="en-US" b="1" smtClean="0">
                  <a:latin typeface="Lato Light" charset="0"/>
                  <a:ea typeface="Lato Light" charset="0"/>
                  <a:cs typeface="Lato Light" charset="0"/>
                </a:rPr>
                <a:t>MDC</a:t>
              </a:r>
              <a:endParaRPr lang="en-US" sz="2101" dirty="0">
                <a:latin typeface="Lato Light" charset="0"/>
                <a:ea typeface="Lato Light" charset="0"/>
                <a:cs typeface="Lato Light" charset="0"/>
              </a:endParaRPr>
            </a:p>
            <a:p>
              <a:pPr algn="ctr" defTabSz="300118">
                <a:lnSpc>
                  <a:spcPct val="90000"/>
                </a:lnSpc>
                <a:spcAft>
                  <a:spcPct val="35000"/>
                </a:spcAft>
                <a:defRPr/>
              </a:pPr>
              <a:r>
                <a:rPr lang="en-US" sz="2101" dirty="0">
                  <a:latin typeface="Lato Light" charset="0"/>
                  <a:ea typeface="Lato Light" charset="0"/>
                  <a:cs typeface="Lato Light" charset="0"/>
                </a:rPr>
                <a:t>Local Jail Bookings</a:t>
              </a:r>
            </a:p>
          </p:txBody>
        </p:sp>
        <p:sp>
          <p:nvSpPr>
            <p:cNvPr id="56" name="Freeform 55"/>
            <p:cNvSpPr/>
            <p:nvPr/>
          </p:nvSpPr>
          <p:spPr>
            <a:xfrm>
              <a:off x="2648354" y="4559298"/>
              <a:ext cx="2778125" cy="1901192"/>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rgbClr val="03D1A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b="1" dirty="0" err="1">
                  <a:latin typeface="Lato Light" charset="0"/>
                  <a:ea typeface="Lato Light" charset="0"/>
                  <a:cs typeface="Lato Light" charset="0"/>
                </a:rPr>
                <a:t>APD</a:t>
              </a:r>
              <a:r>
                <a:rPr lang="en-US" b="1" dirty="0">
                  <a:latin typeface="Lato Light" charset="0"/>
                  <a:ea typeface="Lato Light" charset="0"/>
                  <a:cs typeface="Lato Light" charset="0"/>
                </a:rPr>
                <a:t> </a:t>
              </a:r>
            </a:p>
            <a:p>
              <a:pPr algn="ctr" defTabSz="300118" eaLnBrk="1" fontAlgn="auto" hangingPunct="1">
                <a:lnSpc>
                  <a:spcPct val="90000"/>
                </a:lnSpc>
                <a:spcAft>
                  <a:spcPct val="35000"/>
                </a:spcAft>
                <a:defRPr/>
              </a:pPr>
              <a:r>
                <a:rPr lang="en-US" sz="2101" dirty="0">
                  <a:latin typeface="Lato Light" charset="0"/>
                  <a:ea typeface="Lato Light" charset="0"/>
                  <a:cs typeface="Lato Light" charset="0"/>
                </a:rPr>
                <a:t>Arrests, Citations, and Summons</a:t>
              </a:r>
            </a:p>
          </p:txBody>
        </p:sp>
        <p:graphicFrame>
          <p:nvGraphicFramePr>
            <p:cNvPr id="30" name="Diagram 29"/>
            <p:cNvGraphicFramePr/>
            <p:nvPr>
              <p:extLst/>
            </p:nvPr>
          </p:nvGraphicFramePr>
          <p:xfrm>
            <a:off x="7942329" y="7364642"/>
            <a:ext cx="2403341" cy="262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2648354" y="10039985"/>
              <a:ext cx="12991292" cy="1774507"/>
              <a:chOff x="2648354" y="10039985"/>
              <a:chExt cx="12991292" cy="1774507"/>
            </a:xfrm>
          </p:grpSpPr>
          <p:sp>
            <p:nvSpPr>
              <p:cNvPr id="47" name="Freeform 46"/>
              <p:cNvSpPr/>
              <p:nvPr/>
            </p:nvSpPr>
            <p:spPr>
              <a:xfrm>
                <a:off x="2648354" y="10431144"/>
                <a:ext cx="12991292" cy="1383348"/>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b="1" dirty="0">
                    <a:latin typeface="+mj-lt"/>
                    <a:ea typeface="Lato Light" charset="0"/>
                    <a:cs typeface="Lato Light" charset="0"/>
                  </a:rPr>
                  <a:t>Master Arrestee Data Set</a:t>
                </a:r>
              </a:p>
              <a:p>
                <a:pPr algn="ctr" defTabSz="300118">
                  <a:lnSpc>
                    <a:spcPct val="90000"/>
                  </a:lnSpc>
                  <a:spcAft>
                    <a:spcPct val="35000"/>
                  </a:spcAft>
                  <a:defRPr/>
                </a:pPr>
                <a:r>
                  <a:rPr lang="en-US" sz="2100" dirty="0">
                    <a:cs typeface="Lato Light"/>
                  </a:rPr>
                  <a:t>Period of Study: January 1, 2010–December 31, 2016 </a:t>
                </a:r>
                <a:endParaRPr lang="en-US" sz="2100" dirty="0">
                  <a:solidFill>
                    <a:schemeClr val="accent2"/>
                  </a:solidFill>
                  <a:cs typeface="Lato Light"/>
                </a:endParaRPr>
              </a:p>
            </p:txBody>
          </p:sp>
          <p:cxnSp>
            <p:nvCxnSpPr>
              <p:cNvPr id="33" name="Straight Connector 32"/>
              <p:cNvCxnSpPr/>
              <p:nvPr/>
            </p:nvCxnSpPr>
            <p:spPr>
              <a:xfrm flipH="1">
                <a:off x="9144000" y="10039985"/>
                <a:ext cx="1" cy="48259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241711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4163884"/>
              </p:ext>
            </p:extLst>
          </p:nvPr>
        </p:nvGraphicFramePr>
        <p:xfrm>
          <a:off x="853439" y="3913412"/>
          <a:ext cx="16915764" cy="8376326"/>
        </p:xfrm>
        <a:graphic>
          <a:graphicData uri="http://schemas.openxmlformats.org/drawingml/2006/table">
            <a:tbl>
              <a:tblPr>
                <a:tableStyleId>{2D5ABB26-0587-4C30-8999-92F81FD0307C}</a:tableStyleId>
              </a:tblPr>
              <a:tblGrid>
                <a:gridCol w="1370127"/>
                <a:gridCol w="1001244"/>
                <a:gridCol w="2511894"/>
                <a:gridCol w="1686307"/>
                <a:gridCol w="1089073"/>
                <a:gridCol w="1212033"/>
                <a:gridCol w="2371369"/>
                <a:gridCol w="1001244"/>
                <a:gridCol w="4672473"/>
              </a:tblGrid>
              <a:tr h="598309">
                <a:tc>
                  <a:txBody>
                    <a:bodyPr/>
                    <a:lstStyle/>
                    <a:p>
                      <a:pPr algn="ctr" fontAlgn="b"/>
                      <a:r>
                        <a:rPr lang="en-US" sz="1800" b="1" u="none" strike="noStrike" dirty="0" smtClean="0">
                          <a:solidFill>
                            <a:srgbClr val="FF8058"/>
                          </a:solidFill>
                          <a:effectLst/>
                          <a:latin typeface="+mn-lt"/>
                        </a:rPr>
                        <a:t>Case #</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ID #</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Description</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mr-IN" sz="1800" b="1" u="none" strike="noStrike" dirty="0">
                          <a:solidFill>
                            <a:srgbClr val="FF8058"/>
                          </a:solidFill>
                          <a:effectLst/>
                          <a:latin typeface="+mn-lt"/>
                        </a:rPr>
                        <a:t>M/</a:t>
                      </a:r>
                      <a:r>
                        <a:rPr lang="mr-IN" sz="1800" b="1" u="none" strike="noStrike" dirty="0" err="1">
                          <a:solidFill>
                            <a:srgbClr val="FF8058"/>
                          </a:solidFill>
                          <a:effectLst/>
                          <a:latin typeface="+mn-lt"/>
                        </a:rPr>
                        <a:t>F</a:t>
                      </a:r>
                      <a:endParaRPr lang="mr-IN"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Description</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90087849</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8/30/10</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JOHNSON</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KAREN</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2/11/90</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u="none" strike="noStrike" dirty="0">
                          <a:solidFill>
                            <a:schemeClr val="tx2"/>
                          </a:solidFill>
                          <a:effectLst/>
                          <a:latin typeface="+mn-lt"/>
                        </a:rPr>
                        <a:t>1045</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Public Order</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MW</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Misdemeanor Warrant</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is-IS" sz="1800" b="1" u="none" strike="noStrike">
                          <a:solidFill>
                            <a:schemeClr val="tx2"/>
                          </a:solidFill>
                          <a:effectLst/>
                          <a:latin typeface="+mn-lt"/>
                        </a:rPr>
                        <a:t>90087849</a:t>
                      </a:r>
                      <a:endParaRPr lang="is-IS" sz="1800" b="1" i="0" u="none" strike="noStrike">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a:solidFill>
                            <a:schemeClr val="tx2"/>
                          </a:solidFill>
                          <a:effectLst/>
                          <a:latin typeface="+mn-lt"/>
                        </a:rPr>
                        <a:t>8/30/10</a:t>
                      </a:r>
                      <a:endParaRPr lang="mr-IN"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JOHNSON</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JAMES</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a:solidFill>
                            <a:schemeClr val="tx2"/>
                          </a:solidFill>
                          <a:effectLst/>
                          <a:latin typeface="+mn-lt"/>
                        </a:rPr>
                        <a:t>10/25/86</a:t>
                      </a:r>
                      <a:endParaRPr lang="mr-IN"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fi-FI" sz="1800" b="1" u="none" strike="noStrike">
                          <a:solidFill>
                            <a:schemeClr val="tx2"/>
                          </a:solidFill>
                          <a:effectLst/>
                          <a:latin typeface="+mn-lt"/>
                        </a:rPr>
                        <a:t>8758</a:t>
                      </a:r>
                      <a:endParaRPr lang="fi-FI"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Public Order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FW</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Felony Warrant</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90087849</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a:solidFill>
                            <a:schemeClr val="tx2"/>
                          </a:solidFill>
                          <a:effectLst/>
                          <a:latin typeface="+mn-lt"/>
                        </a:rPr>
                        <a:t>8/30/10</a:t>
                      </a:r>
                      <a:endParaRPr lang="mr-IN"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LUTZ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NINA</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12/3/77</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u="none" strike="noStrike">
                          <a:solidFill>
                            <a:schemeClr val="tx2"/>
                          </a:solidFill>
                          <a:effectLst/>
                          <a:latin typeface="+mn-lt"/>
                        </a:rPr>
                        <a:t>1652</a:t>
                      </a:r>
                      <a:endParaRPr lang="is-I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Public Order</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FW</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Felony Warrant</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is-IS" sz="1800" b="1" u="none" strike="noStrike">
                          <a:solidFill>
                            <a:schemeClr val="tx2"/>
                          </a:solidFill>
                          <a:effectLst/>
                          <a:latin typeface="+mn-lt"/>
                        </a:rPr>
                        <a:t>90113044</a:t>
                      </a:r>
                      <a:endParaRPr lang="is-IS" sz="1800" b="1" i="0" u="none" strike="noStrike">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a:solidFill>
                            <a:schemeClr val="tx2"/>
                          </a:solidFill>
                          <a:effectLst/>
                          <a:latin typeface="+mn-lt"/>
                        </a:rPr>
                        <a:t>6/20/12</a:t>
                      </a:r>
                      <a:endParaRPr lang="mr-IN"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GUTIEREZ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DAVID</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1/27/82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u="none" strike="noStrike">
                          <a:solidFill>
                            <a:schemeClr val="tx2"/>
                          </a:solidFill>
                          <a:effectLst/>
                          <a:latin typeface="+mn-lt"/>
                        </a:rPr>
                        <a:t>7723</a:t>
                      </a:r>
                      <a:endParaRPr lang="is-I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Drug</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u="none" strike="noStrike">
                          <a:solidFill>
                            <a:schemeClr val="tx2"/>
                          </a:solidFill>
                          <a:effectLst/>
                          <a:latin typeface="+mn-lt"/>
                        </a:rPr>
                        <a:t>F2</a:t>
                      </a:r>
                      <a:endParaRPr lang="is-I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Trafficking </a:t>
                      </a:r>
                      <a:r>
                        <a:rPr lang="en-US" sz="1800" b="1" u="none" strike="noStrike" dirty="0" smtClean="0">
                          <a:solidFill>
                            <a:schemeClr val="tx2"/>
                          </a:solidFill>
                          <a:effectLst/>
                          <a:latin typeface="+mn-lt"/>
                        </a:rPr>
                        <a:t>Controlled/</a:t>
                      </a:r>
                      <a:r>
                        <a:rPr lang="en-US" sz="1800" b="1" u="none" strike="noStrike" dirty="0" err="1" smtClean="0">
                          <a:solidFill>
                            <a:schemeClr val="tx2"/>
                          </a:solidFill>
                          <a:effectLst/>
                          <a:latin typeface="+mn-lt"/>
                        </a:rPr>
                        <a:t>Manufact</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90113044</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a:solidFill>
                            <a:schemeClr val="tx2"/>
                          </a:solidFill>
                          <a:effectLst/>
                          <a:latin typeface="+mn-lt"/>
                        </a:rPr>
                        <a:t>6/20/12</a:t>
                      </a:r>
                      <a:endParaRPr lang="mr-IN"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GUTIEREZ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DAVID</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1/27/82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u="none" strike="noStrike">
                          <a:solidFill>
                            <a:schemeClr val="tx2"/>
                          </a:solidFill>
                          <a:effectLst/>
                          <a:latin typeface="+mn-lt"/>
                        </a:rPr>
                        <a:t>7723</a:t>
                      </a:r>
                      <a:endParaRPr lang="is-I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Public Order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F4</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err="1" smtClean="0">
                          <a:solidFill>
                            <a:schemeClr val="tx2"/>
                          </a:solidFill>
                          <a:effectLst/>
                          <a:latin typeface="+mn-lt"/>
                        </a:rPr>
                        <a:t>Conspiracy</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is-IS" sz="1800" b="1" u="none" strike="noStrike" dirty="0">
                          <a:solidFill>
                            <a:schemeClr val="tx2"/>
                          </a:solidFill>
                          <a:effectLst/>
                          <a:latin typeface="+mn-lt"/>
                        </a:rPr>
                        <a:t>90113044</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6/20/12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GUTIEREZ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DAVID</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1/27/82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u="none" strike="noStrike">
                          <a:solidFill>
                            <a:schemeClr val="tx2"/>
                          </a:solidFill>
                          <a:effectLst/>
                          <a:latin typeface="+mn-lt"/>
                        </a:rPr>
                        <a:t>7723</a:t>
                      </a:r>
                      <a:endParaRPr lang="is-I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Public Order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MH</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err="1">
                          <a:solidFill>
                            <a:schemeClr val="tx2"/>
                          </a:solidFill>
                          <a:effectLst/>
                          <a:latin typeface="+mn-lt"/>
                        </a:rPr>
                        <a:t>Tampering</a:t>
                      </a:r>
                      <a:r>
                        <a:rPr lang="mr-IN" sz="1800" b="1" u="none" strike="noStrike" dirty="0">
                          <a:solidFill>
                            <a:schemeClr val="tx2"/>
                          </a:solidFill>
                          <a:effectLst/>
                          <a:latin typeface="+mn-lt"/>
                        </a:rPr>
                        <a:t> </a:t>
                      </a:r>
                      <a:r>
                        <a:rPr lang="mr-IN" sz="1800" b="1" u="none" strike="noStrike" dirty="0" err="1" smtClean="0">
                          <a:solidFill>
                            <a:schemeClr val="tx2"/>
                          </a:solidFill>
                          <a:effectLst/>
                          <a:latin typeface="+mn-lt"/>
                        </a:rPr>
                        <a:t>W</a:t>
                      </a:r>
                      <a:r>
                        <a:rPr lang="mr-IN" sz="1800" b="1" u="none" strike="noStrike" dirty="0" smtClean="0">
                          <a:solidFill>
                            <a:schemeClr val="tx2"/>
                          </a:solidFill>
                          <a:effectLst/>
                          <a:latin typeface="+mn-lt"/>
                        </a:rPr>
                        <a:t>/</a:t>
                      </a:r>
                      <a:r>
                        <a:rPr lang="mr-IN" sz="1800" b="1" u="none" strike="noStrike" dirty="0" err="1" smtClean="0">
                          <a:solidFill>
                            <a:schemeClr val="tx2"/>
                          </a:solidFill>
                          <a:effectLst/>
                          <a:latin typeface="+mn-lt"/>
                        </a:rPr>
                        <a:t>Evidence</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90113044</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6/20/12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VERDASCO</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ELLEN</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6/30/86</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u="none" strike="noStrike" dirty="0">
                          <a:solidFill>
                            <a:schemeClr val="tx2"/>
                          </a:solidFill>
                          <a:effectLst/>
                          <a:latin typeface="+mn-lt"/>
                        </a:rPr>
                        <a:t>5930</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Drug</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u="none" strike="noStrike">
                          <a:solidFill>
                            <a:schemeClr val="tx2"/>
                          </a:solidFill>
                          <a:effectLst/>
                          <a:latin typeface="+mn-lt"/>
                        </a:rPr>
                        <a:t>F2</a:t>
                      </a:r>
                      <a:endParaRPr lang="is-I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Trafficking </a:t>
                      </a:r>
                      <a:r>
                        <a:rPr lang="en-US" sz="1800" b="1" u="none" strike="noStrike" dirty="0" smtClean="0">
                          <a:solidFill>
                            <a:schemeClr val="tx2"/>
                          </a:solidFill>
                          <a:effectLst/>
                          <a:latin typeface="+mn-lt"/>
                        </a:rPr>
                        <a:t>Controlled/Manu </a:t>
                      </a:r>
                      <a:r>
                        <a:rPr lang="en-US" sz="1800" b="1" u="none" strike="noStrike" dirty="0">
                          <a:solidFill>
                            <a:schemeClr val="tx2"/>
                          </a:solidFill>
                          <a:effectLst/>
                          <a:latin typeface="+mn-lt"/>
                        </a:rPr>
                        <a:t>3599</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is-IS" sz="1800" b="1" u="none" strike="noStrike" dirty="0">
                          <a:solidFill>
                            <a:schemeClr val="tx2"/>
                          </a:solidFill>
                          <a:effectLst/>
                          <a:latin typeface="+mn-lt"/>
                        </a:rPr>
                        <a:t>90113044</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6/20/12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VERDASCO</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ELLEN</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6/30/86</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u="none" strike="noStrike" dirty="0">
                          <a:solidFill>
                            <a:schemeClr val="tx2"/>
                          </a:solidFill>
                          <a:effectLst/>
                          <a:latin typeface="+mn-lt"/>
                        </a:rPr>
                        <a:t>5930</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Public Order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F4</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smtClean="0">
                          <a:solidFill>
                            <a:schemeClr val="tx2"/>
                          </a:solidFill>
                          <a:effectLst/>
                          <a:latin typeface="+mn-lt"/>
                        </a:rPr>
                        <a:t>Conspiracy</a:t>
                      </a:r>
                      <a:r>
                        <a:rPr lang="en-US" sz="1800" b="1" u="none" strike="noStrike" baseline="0" dirty="0" smtClean="0">
                          <a:solidFill>
                            <a:schemeClr val="tx2"/>
                          </a:solidFill>
                          <a:effectLst/>
                          <a:latin typeface="+mn-lt"/>
                        </a:rPr>
                        <a:t> </a:t>
                      </a:r>
                      <a:r>
                        <a:rPr lang="mr-IN" sz="1800" b="1" u="none" strike="noStrike" dirty="0" smtClean="0">
                          <a:solidFill>
                            <a:schemeClr val="tx2"/>
                          </a:solidFill>
                          <a:effectLst/>
                          <a:latin typeface="+mn-lt"/>
                        </a:rPr>
                        <a:t>4808</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90113044</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6/20/12</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VERDASCO</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ELLEN</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6/30/86</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u="none" strike="noStrike" dirty="0">
                          <a:solidFill>
                            <a:schemeClr val="tx2"/>
                          </a:solidFill>
                          <a:effectLst/>
                          <a:latin typeface="+mn-lt"/>
                        </a:rPr>
                        <a:t>5930</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Public Order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MH</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Tampering </a:t>
                      </a:r>
                      <a:r>
                        <a:rPr lang="mr-IN" sz="1800" b="1" u="none" strike="noStrike" dirty="0" smtClean="0">
                          <a:solidFill>
                            <a:schemeClr val="tx2"/>
                          </a:solidFill>
                          <a:effectLst/>
                          <a:latin typeface="+mn-lt"/>
                        </a:rPr>
                        <a:t>W/Evidence</a:t>
                      </a:r>
                      <a:r>
                        <a:rPr lang="en-US" sz="1800" b="1" u="none" strike="noStrike" baseline="0" dirty="0" smtClean="0">
                          <a:solidFill>
                            <a:schemeClr val="tx2"/>
                          </a:solidFill>
                          <a:effectLst/>
                          <a:latin typeface="+mn-lt"/>
                        </a:rPr>
                        <a:t> </a:t>
                      </a:r>
                      <a:r>
                        <a:rPr lang="mr-IN" sz="1800" b="1" u="none" strike="noStrike" dirty="0" smtClean="0">
                          <a:solidFill>
                            <a:schemeClr val="tx2"/>
                          </a:solidFill>
                          <a:effectLst/>
                          <a:latin typeface="+mn-lt"/>
                        </a:rPr>
                        <a:t>4804</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is-IS" sz="1800" b="1" u="none" strike="noStrike" dirty="0">
                          <a:solidFill>
                            <a:schemeClr val="tx2"/>
                          </a:solidFill>
                          <a:effectLst/>
                          <a:latin typeface="+mn-lt"/>
                        </a:rPr>
                        <a:t>90124157</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12/21/11</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ANSON</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SAUL</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1/13/79</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u="none" strike="noStrike" dirty="0">
                          <a:solidFill>
                            <a:schemeClr val="tx2"/>
                          </a:solidFill>
                          <a:effectLst/>
                          <a:latin typeface="+mn-lt"/>
                        </a:rPr>
                        <a:t>6241</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Domestic Violence</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F4</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Aggravated Assault </a:t>
                      </a:r>
                      <a:r>
                        <a:rPr lang="en-US" sz="1800" b="1" u="none" strike="noStrike" dirty="0" smtClean="0">
                          <a:solidFill>
                            <a:schemeClr val="tx2"/>
                          </a:solidFill>
                          <a:effectLst/>
                          <a:latin typeface="+mn-lt"/>
                        </a:rPr>
                        <a:t>HH Member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90125641</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1/15/10</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BAKER</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GEORGE</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a:solidFill>
                            <a:schemeClr val="tx2"/>
                          </a:solidFill>
                          <a:effectLst/>
                          <a:latin typeface="+mn-lt"/>
                        </a:rPr>
                        <a:t>1/25/83</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ru-RU" sz="1800" b="1" u="none" strike="noStrike" dirty="0">
                          <a:solidFill>
                            <a:schemeClr val="tx2"/>
                          </a:solidFill>
                          <a:effectLst/>
                          <a:latin typeface="+mn-lt"/>
                        </a:rPr>
                        <a:t>3460</a:t>
                      </a:r>
                      <a:endParaRPr lang="ru-RU"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Public Order</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a:solidFill>
                            <a:schemeClr val="tx2"/>
                          </a:solidFill>
                          <a:effectLst/>
                          <a:latin typeface="+mn-lt"/>
                        </a:rPr>
                        <a:t>F4</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a:solidFill>
                            <a:schemeClr val="tx2"/>
                          </a:solidFill>
                          <a:effectLst/>
                          <a:latin typeface="+mn-lt"/>
                        </a:rPr>
                        <a:t>Aggravated Fleeing An </a:t>
                      </a:r>
                      <a:r>
                        <a:rPr lang="en-US" sz="1800" b="1" u="none" strike="noStrike" dirty="0" smtClean="0">
                          <a:solidFill>
                            <a:schemeClr val="tx2"/>
                          </a:solidFill>
                          <a:effectLst/>
                          <a:latin typeface="+mn-lt"/>
                        </a:rPr>
                        <a:t>Officer</a:t>
                      </a:r>
                      <a:r>
                        <a:rPr lang="en-US" sz="1800" b="1" u="none" strike="noStrike" baseline="0" dirty="0" smtClean="0">
                          <a:solidFill>
                            <a:schemeClr val="tx2"/>
                          </a:solidFill>
                          <a:effectLst/>
                          <a:latin typeface="+mn-lt"/>
                        </a:rPr>
                        <a:t> </a:t>
                      </a:r>
                      <a:r>
                        <a:rPr lang="en-US" sz="1800" b="1" u="none" strike="noStrike" dirty="0" smtClean="0">
                          <a:solidFill>
                            <a:schemeClr val="tx2"/>
                          </a:solidFill>
                          <a:effectLst/>
                          <a:latin typeface="+mn-lt"/>
                        </a:rPr>
                        <a:t>801</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is-IS" sz="1800" b="1" u="none" strike="noStrike" dirty="0">
                          <a:solidFill>
                            <a:schemeClr val="tx2"/>
                          </a:solidFill>
                          <a:effectLst/>
                          <a:latin typeface="+mn-lt"/>
                        </a:rPr>
                        <a:t>90125641</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1/15/10</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BAKER</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GEORGE</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a:solidFill>
                            <a:schemeClr val="tx2"/>
                          </a:solidFill>
                          <a:effectLst/>
                          <a:latin typeface="+mn-lt"/>
                        </a:rPr>
                        <a:t>1/25/83</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800" b="1" u="none" strike="noStrike" dirty="0">
                          <a:solidFill>
                            <a:schemeClr val="tx2"/>
                          </a:solidFill>
                          <a:effectLst/>
                          <a:latin typeface="+mn-lt"/>
                        </a:rPr>
                        <a:t>3460</a:t>
                      </a:r>
                      <a:endParaRPr lang="ru-RU"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a:solidFill>
                            <a:schemeClr val="tx2"/>
                          </a:solidFill>
                          <a:effectLst/>
                          <a:latin typeface="+mn-lt"/>
                        </a:rPr>
                        <a:t>Property</a:t>
                      </a:r>
                      <a:endParaRPr lang="en-US" sz="1800" b="1" i="0" u="none" strike="noStrike">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err="1" smtClean="0">
                          <a:solidFill>
                            <a:schemeClr val="tx2"/>
                          </a:solidFill>
                          <a:effectLst/>
                          <a:latin typeface="+mn-lt"/>
                        </a:rPr>
                        <a:t>Unkn</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u="none" strike="noStrike" dirty="0">
                          <a:solidFill>
                            <a:schemeClr val="tx2"/>
                          </a:solidFill>
                          <a:effectLst/>
                          <a:latin typeface="+mn-lt"/>
                        </a:rPr>
                        <a:t>Recovered Vehicle</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is-IS" sz="1800" b="1" u="none" strike="noStrike" dirty="0">
                          <a:solidFill>
                            <a:schemeClr val="tx2"/>
                          </a:solidFill>
                          <a:effectLst/>
                          <a:latin typeface="+mn-lt"/>
                        </a:rPr>
                        <a:t>100000044</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mr-IN" sz="1800" b="1" u="none" strike="noStrike" dirty="0">
                          <a:solidFill>
                            <a:schemeClr val="tx2"/>
                          </a:solidFill>
                          <a:effectLst/>
                          <a:latin typeface="+mn-lt"/>
                        </a:rPr>
                        <a:t>1/2/10</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en-US" sz="1800" b="1" u="none" strike="noStrike" dirty="0">
                          <a:solidFill>
                            <a:schemeClr val="tx2"/>
                          </a:solidFill>
                          <a:effectLst/>
                          <a:latin typeface="+mn-lt"/>
                        </a:rPr>
                        <a:t>RUIZ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en-US" sz="1800" b="1" u="none" strike="noStrike" dirty="0">
                          <a:solidFill>
                            <a:schemeClr val="tx2"/>
                          </a:solidFill>
                          <a:effectLst/>
                          <a:latin typeface="+mn-lt"/>
                        </a:rPr>
                        <a:t>JULIO</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mr-IN" sz="1800" b="1" u="none" strike="noStrike" dirty="0">
                          <a:solidFill>
                            <a:schemeClr val="tx2"/>
                          </a:solidFill>
                          <a:effectLst/>
                          <a:latin typeface="+mn-lt"/>
                        </a:rPr>
                        <a:t>7/15/88</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en-US" sz="1800" b="1" u="none" strike="noStrike" dirty="0">
                          <a:solidFill>
                            <a:schemeClr val="tx2"/>
                          </a:solidFill>
                          <a:effectLst/>
                          <a:latin typeface="+mn-lt"/>
                        </a:rPr>
                        <a:t>NA</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en-US" sz="1800" b="1" u="none" strike="noStrike" dirty="0">
                          <a:solidFill>
                            <a:schemeClr val="tx2"/>
                          </a:solidFill>
                          <a:effectLst/>
                          <a:latin typeface="+mn-lt"/>
                        </a:rPr>
                        <a:t>Public Order</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en-US" sz="1800" b="1" u="none" strike="noStrike" dirty="0">
                          <a:solidFill>
                            <a:schemeClr val="tx2"/>
                          </a:solidFill>
                          <a:effectLst/>
                          <a:latin typeface="+mn-lt"/>
                        </a:rPr>
                        <a:t>MW</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solidFill>
                      <a:schemeClr val="bg2">
                        <a:lumMod val="95000"/>
                      </a:schemeClr>
                    </a:solidFill>
                  </a:tcPr>
                </a:tc>
                <a:tc>
                  <a:txBody>
                    <a:bodyPr/>
                    <a:lstStyle/>
                    <a:p>
                      <a:pPr algn="ctr" fontAlgn="b"/>
                      <a:r>
                        <a:rPr lang="en-US" sz="1800" b="1" u="none" strike="noStrike" dirty="0">
                          <a:solidFill>
                            <a:schemeClr val="tx2"/>
                          </a:solidFill>
                          <a:effectLst/>
                          <a:latin typeface="+mn-lt"/>
                        </a:rPr>
                        <a:t>Misdemeanor Warrant</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solidFill>
                      <a:schemeClr val="bg2">
                        <a:lumMod val="95000"/>
                      </a:schemeClr>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APD Police Records – </a:t>
            </a:r>
            <a:r>
              <a:rPr lang="en-US" sz="6602" b="1" dirty="0" smtClean="0">
                <a:solidFill>
                  <a:schemeClr val="tx2"/>
                </a:solidFill>
                <a:latin typeface="Lato" charset="0"/>
                <a:ea typeface="Lato" charset="0"/>
                <a:cs typeface="Lato" charset="0"/>
              </a:rPr>
              <a:t>By </a:t>
            </a:r>
            <a:r>
              <a:rPr lang="en-US" sz="6602" b="1" dirty="0">
                <a:solidFill>
                  <a:schemeClr val="tx2"/>
                </a:solidFill>
                <a:latin typeface="Lato" charset="0"/>
                <a:ea typeface="Lato" charset="0"/>
                <a:cs typeface="Lato" charset="0"/>
              </a:rPr>
              <a:t>C</a:t>
            </a:r>
            <a:r>
              <a:rPr lang="en-US" sz="6602" b="1" dirty="0" smtClean="0">
                <a:solidFill>
                  <a:schemeClr val="tx2"/>
                </a:solidFill>
                <a:latin typeface="Lato" charset="0"/>
                <a:ea typeface="Lato" charset="0"/>
                <a:cs typeface="Lato" charset="0"/>
              </a:rPr>
              <a:t>harge</a:t>
            </a:r>
            <a:endParaRPr lang="en-US" sz="6602" b="1" dirty="0">
              <a:solidFill>
                <a:schemeClr val="tx2"/>
              </a:solidFill>
              <a:latin typeface="Lato" charset="0"/>
              <a:ea typeface="Lato" charset="0"/>
              <a:cs typeface="Lato" charset="0"/>
            </a:endParaRPr>
          </a:p>
        </p:txBody>
      </p:sp>
      <p:sp>
        <p:nvSpPr>
          <p:cNvPr id="7" name="Rectangle 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9" name="Freeform 8"/>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Many variables not shown: race, gender, charge information, </a:t>
            </a:r>
            <a:r>
              <a:rPr lang="en-US" sz="1800" dirty="0" smtClean="0">
                <a:latin typeface="Lato Light" charset="0"/>
                <a:ea typeface="Lato Light" charset="0"/>
                <a:cs typeface="Lato Light" charset="0"/>
              </a:rPr>
              <a:t>location. 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26073332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5899431"/>
              </p:ext>
            </p:extLst>
          </p:nvPr>
        </p:nvGraphicFramePr>
        <p:xfrm>
          <a:off x="686118" y="4295902"/>
          <a:ext cx="16915764" cy="5104620"/>
        </p:xfrm>
        <a:graphic>
          <a:graphicData uri="http://schemas.openxmlformats.org/drawingml/2006/table">
            <a:tbl>
              <a:tblPr>
                <a:tableStyleId>{2D5ABB26-0587-4C30-8999-92F81FD0307C}</a:tableStyleId>
              </a:tblPr>
              <a:tblGrid>
                <a:gridCol w="1370127"/>
                <a:gridCol w="1001244"/>
                <a:gridCol w="2511894"/>
                <a:gridCol w="1686307"/>
                <a:gridCol w="1089073"/>
                <a:gridCol w="1212033"/>
                <a:gridCol w="2371369"/>
                <a:gridCol w="1001244"/>
                <a:gridCol w="4672473"/>
              </a:tblGrid>
              <a:tr h="567180">
                <a:tc>
                  <a:txBody>
                    <a:bodyPr/>
                    <a:lstStyle/>
                    <a:p>
                      <a:pPr algn="ctr" fontAlgn="b"/>
                      <a:r>
                        <a:rPr lang="en-US" sz="1800" b="1" u="none" strike="noStrike" dirty="0" smtClean="0">
                          <a:solidFill>
                            <a:srgbClr val="FF8058"/>
                          </a:solidFill>
                          <a:effectLst/>
                          <a:latin typeface="+mn-lt"/>
                        </a:rPr>
                        <a:t>Case #</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ID #</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Description</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mr-IN" sz="1800" b="1" u="none" strike="noStrike" dirty="0">
                          <a:solidFill>
                            <a:srgbClr val="FF8058"/>
                          </a:solidFill>
                          <a:effectLst/>
                          <a:latin typeface="+mn-lt"/>
                        </a:rPr>
                        <a:t>M/</a:t>
                      </a:r>
                      <a:r>
                        <a:rPr lang="mr-IN" sz="1800" b="1" u="none" strike="noStrike" dirty="0" err="1">
                          <a:solidFill>
                            <a:srgbClr val="FF8058"/>
                          </a:solidFill>
                          <a:effectLst/>
                          <a:latin typeface="+mn-lt"/>
                        </a:rPr>
                        <a:t>F</a:t>
                      </a:r>
                      <a:endParaRPr lang="mr-IN"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Description</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567180">
                <a:tc>
                  <a:txBody>
                    <a:bodyPr/>
                    <a:lstStyle/>
                    <a:p>
                      <a:pPr algn="ctr" fontAlgn="b"/>
                      <a:r>
                        <a:rPr lang="is-IS" sz="1800" b="1" i="0" u="none" strike="noStrike" dirty="0">
                          <a:solidFill>
                            <a:schemeClr val="tx2"/>
                          </a:solidFill>
                          <a:effectLst/>
                          <a:latin typeface="+mn-lt"/>
                        </a:rPr>
                        <a:t>90087849</a:t>
                      </a:r>
                    </a:p>
                  </a:txBody>
                  <a:tcPr marL="12700" marR="12700" marT="1270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8/30/10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JOHNSON</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KAREN</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2/11/90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a:solidFill>
                            <a:schemeClr val="tx2"/>
                          </a:solidFill>
                          <a:effectLst/>
                          <a:latin typeface="+mn-lt"/>
                        </a:rPr>
                        <a:t>1045</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Public Order</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MW</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Misdemeanor Warrant</a:t>
                      </a:r>
                    </a:p>
                  </a:txBody>
                  <a:tcPr marL="12700" marR="12700" marT="1270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r>
              <a:tr h="567180">
                <a:tc>
                  <a:txBody>
                    <a:bodyPr/>
                    <a:lstStyle/>
                    <a:p>
                      <a:pPr algn="ctr" fontAlgn="b"/>
                      <a:r>
                        <a:rPr lang="is-IS" sz="1800" b="1" i="0" u="none" strike="noStrike">
                          <a:solidFill>
                            <a:schemeClr val="tx2"/>
                          </a:solidFill>
                          <a:effectLst/>
                          <a:latin typeface="+mn-lt"/>
                        </a:rPr>
                        <a:t>90087849</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a:solidFill>
                            <a:schemeClr val="tx2"/>
                          </a:solidFill>
                          <a:effectLst/>
                          <a:latin typeface="+mn-lt"/>
                        </a:rPr>
                        <a:t>8/30/10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JOHNSON</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JAMES</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a:solidFill>
                            <a:schemeClr val="tx2"/>
                          </a:solidFill>
                          <a:effectLst/>
                          <a:latin typeface="+mn-lt"/>
                        </a:rPr>
                        <a:t>10/25/86</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fi-FI" sz="1800" b="1" i="0" u="none" strike="noStrike">
                          <a:solidFill>
                            <a:schemeClr val="tx2"/>
                          </a:solidFill>
                          <a:effectLst/>
                          <a:latin typeface="+mn-lt"/>
                        </a:rPr>
                        <a:t>8758</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Public Order</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FW</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Felony Warrant</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67180">
                <a:tc>
                  <a:txBody>
                    <a:bodyPr/>
                    <a:lstStyle/>
                    <a:p>
                      <a:pPr algn="ctr" fontAlgn="b"/>
                      <a:r>
                        <a:rPr lang="is-IS" sz="1800" b="1" i="0" u="none" strike="noStrike" dirty="0">
                          <a:solidFill>
                            <a:schemeClr val="tx2"/>
                          </a:solidFill>
                          <a:effectLst/>
                          <a:latin typeface="+mn-lt"/>
                        </a:rPr>
                        <a:t>90087849</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a:solidFill>
                            <a:schemeClr val="tx2"/>
                          </a:solidFill>
                          <a:effectLst/>
                          <a:latin typeface="+mn-lt"/>
                        </a:rPr>
                        <a:t>8/30/10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LUTZ</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NINA</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12/3/77</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a:solidFill>
                            <a:schemeClr val="tx2"/>
                          </a:solidFill>
                          <a:effectLst/>
                          <a:latin typeface="+mn-lt"/>
                        </a:rPr>
                        <a:t>1652</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Public Order</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FW</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Felony Warrant</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67180">
                <a:tc>
                  <a:txBody>
                    <a:bodyPr/>
                    <a:lstStyle/>
                    <a:p>
                      <a:pPr algn="ctr" fontAlgn="b"/>
                      <a:r>
                        <a:rPr lang="is-IS" sz="1800" b="1" i="0" u="none" strike="noStrike">
                          <a:solidFill>
                            <a:schemeClr val="tx2"/>
                          </a:solidFill>
                          <a:effectLst/>
                          <a:latin typeface="+mn-lt"/>
                        </a:rPr>
                        <a:t>90113044</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a:solidFill>
                            <a:schemeClr val="tx2"/>
                          </a:solidFill>
                          <a:effectLst/>
                          <a:latin typeface="+mn-lt"/>
                        </a:rPr>
                        <a:t>6/20/12</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GUTIEREZ</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DAVID</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a:solidFill>
                            <a:schemeClr val="tx2"/>
                          </a:solidFill>
                          <a:effectLst/>
                          <a:latin typeface="+mn-lt"/>
                        </a:rPr>
                        <a:t>1/27/82</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a:solidFill>
                            <a:schemeClr val="tx2"/>
                          </a:solidFill>
                          <a:effectLst/>
                          <a:latin typeface="+mn-lt"/>
                        </a:rPr>
                        <a:t>7723</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Drug</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a:solidFill>
                            <a:schemeClr val="tx2"/>
                          </a:solidFill>
                          <a:effectLst/>
                          <a:latin typeface="+mn-lt"/>
                        </a:rPr>
                        <a:t>F2</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Trafficking </a:t>
                      </a:r>
                      <a:r>
                        <a:rPr lang="en-US" sz="1800" b="1" i="0" u="none" strike="noStrike" dirty="0" smtClean="0">
                          <a:solidFill>
                            <a:schemeClr val="tx2"/>
                          </a:solidFill>
                          <a:effectLst/>
                          <a:latin typeface="+mn-lt"/>
                        </a:rPr>
                        <a:t>Controlled/</a:t>
                      </a:r>
                      <a:r>
                        <a:rPr lang="en-US" sz="1800" b="1" i="0" u="none" strike="noStrike" dirty="0" err="1" smtClean="0">
                          <a:solidFill>
                            <a:schemeClr val="tx2"/>
                          </a:solidFill>
                          <a:effectLst/>
                          <a:latin typeface="+mn-lt"/>
                        </a:rPr>
                        <a:t>Manufact</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67180">
                <a:tc>
                  <a:txBody>
                    <a:bodyPr/>
                    <a:lstStyle/>
                    <a:p>
                      <a:pPr algn="ctr" fontAlgn="b"/>
                      <a:r>
                        <a:rPr lang="is-IS" sz="1800" b="1" i="0" u="none" strike="noStrike" dirty="0">
                          <a:solidFill>
                            <a:schemeClr val="tx2"/>
                          </a:solidFill>
                          <a:effectLst/>
                          <a:latin typeface="+mn-lt"/>
                        </a:rPr>
                        <a:t>90113044</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6/20/12</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VERDASCO</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ELLEN</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6/30/86</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a:solidFill>
                            <a:schemeClr val="tx2"/>
                          </a:solidFill>
                          <a:effectLst/>
                          <a:latin typeface="+mn-lt"/>
                        </a:rPr>
                        <a:t>5930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Drug</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a:solidFill>
                            <a:schemeClr val="tx2"/>
                          </a:solidFill>
                          <a:effectLst/>
                          <a:latin typeface="+mn-lt"/>
                        </a:rPr>
                        <a:t>F2</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Trafficking </a:t>
                      </a:r>
                      <a:r>
                        <a:rPr lang="en-US" sz="1800" b="1" i="0" u="none" strike="noStrike" dirty="0" smtClean="0">
                          <a:solidFill>
                            <a:schemeClr val="tx2"/>
                          </a:solidFill>
                          <a:effectLst/>
                          <a:latin typeface="+mn-lt"/>
                        </a:rPr>
                        <a:t>Controlled/Manu </a:t>
                      </a:r>
                      <a:r>
                        <a:rPr lang="en-US" sz="1800" b="1" i="0" u="none" strike="noStrike" dirty="0">
                          <a:solidFill>
                            <a:schemeClr val="tx2"/>
                          </a:solidFill>
                          <a:effectLst/>
                          <a:latin typeface="+mn-lt"/>
                        </a:rPr>
                        <a:t>3599</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67180">
                <a:tc>
                  <a:txBody>
                    <a:bodyPr/>
                    <a:lstStyle/>
                    <a:p>
                      <a:pPr algn="ctr" fontAlgn="b"/>
                      <a:r>
                        <a:rPr lang="is-IS" sz="1800" b="1" i="0" u="none" strike="noStrike" dirty="0">
                          <a:solidFill>
                            <a:schemeClr val="tx2"/>
                          </a:solidFill>
                          <a:effectLst/>
                          <a:latin typeface="+mn-lt"/>
                        </a:rPr>
                        <a:t>90124157</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a:solidFill>
                            <a:schemeClr val="tx2"/>
                          </a:solidFill>
                          <a:effectLst/>
                          <a:latin typeface="+mn-lt"/>
                        </a:rPr>
                        <a:t>12/21/11</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ANSON</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SAUL</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a:solidFill>
                            <a:schemeClr val="tx2"/>
                          </a:solidFill>
                          <a:effectLst/>
                          <a:latin typeface="+mn-lt"/>
                        </a:rPr>
                        <a:t>1/13/79</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a:solidFill>
                            <a:schemeClr val="tx2"/>
                          </a:solidFill>
                          <a:effectLst/>
                          <a:latin typeface="+mn-lt"/>
                        </a:rPr>
                        <a:t>6241</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Domestic Violence</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F4</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Aggravated Assault </a:t>
                      </a:r>
                      <a:r>
                        <a:rPr lang="en-US" sz="1800" b="1" i="0" u="none" strike="noStrike" dirty="0" err="1" smtClean="0">
                          <a:solidFill>
                            <a:schemeClr val="tx2"/>
                          </a:solidFill>
                          <a:effectLst/>
                          <a:latin typeface="+mn-lt"/>
                        </a:rPr>
                        <a:t>HHMember</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67180">
                <a:tc>
                  <a:txBody>
                    <a:bodyPr/>
                    <a:lstStyle/>
                    <a:p>
                      <a:pPr algn="ctr" fontAlgn="b"/>
                      <a:r>
                        <a:rPr lang="is-IS" sz="1800" b="1" i="0" u="none" strike="noStrike" dirty="0">
                          <a:solidFill>
                            <a:schemeClr val="tx2"/>
                          </a:solidFill>
                          <a:effectLst/>
                          <a:latin typeface="+mn-lt"/>
                        </a:rPr>
                        <a:t>90125641</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1/15/10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BAKER</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GEORGE</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i="0" u="none" strike="noStrike" dirty="0">
                          <a:solidFill>
                            <a:schemeClr val="tx2"/>
                          </a:solidFill>
                          <a:effectLst/>
                          <a:latin typeface="+mn-lt"/>
                        </a:rPr>
                        <a:t>1/25/83</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ru-RU" sz="1800" b="1" i="0" u="none" strike="noStrike" dirty="0">
                          <a:solidFill>
                            <a:schemeClr val="tx2"/>
                          </a:solidFill>
                          <a:effectLst/>
                          <a:latin typeface="+mn-lt"/>
                        </a:rPr>
                        <a:t>3460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Public Order</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a:solidFill>
                            <a:schemeClr val="tx2"/>
                          </a:solidFill>
                          <a:effectLst/>
                          <a:latin typeface="+mn-lt"/>
                        </a:rPr>
                        <a:t>F4</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a:solidFill>
                            <a:schemeClr val="tx2"/>
                          </a:solidFill>
                          <a:effectLst/>
                          <a:latin typeface="+mn-lt"/>
                        </a:rPr>
                        <a:t>Aggravated Fleeing An Officer       4801</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67180">
                <a:tc>
                  <a:txBody>
                    <a:bodyPr/>
                    <a:lstStyle/>
                    <a:p>
                      <a:pPr algn="ctr" fontAlgn="b"/>
                      <a:r>
                        <a:rPr lang="is-IS" sz="1800" b="1" i="0" u="none" strike="noStrike" dirty="0">
                          <a:solidFill>
                            <a:schemeClr val="tx2"/>
                          </a:solidFill>
                          <a:effectLst/>
                          <a:latin typeface="+mn-lt"/>
                        </a:rPr>
                        <a:t>100000044</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a:solidFill>
                            <a:schemeClr val="tx2"/>
                          </a:solidFill>
                          <a:effectLst/>
                          <a:latin typeface="+mn-lt"/>
                        </a:rPr>
                        <a:t>1/2/10</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RUIZ</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JULIO</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a:solidFill>
                            <a:schemeClr val="tx2"/>
                          </a:solidFill>
                          <a:effectLst/>
                          <a:latin typeface="+mn-lt"/>
                        </a:rPr>
                        <a:t>7/15/88</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NA</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Public Order</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a:solidFill>
                            <a:schemeClr val="tx2"/>
                          </a:solidFill>
                          <a:effectLst/>
                          <a:latin typeface="+mn-lt"/>
                        </a:rPr>
                        <a:t>MW</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a:solidFill>
                            <a:schemeClr val="tx2"/>
                          </a:solidFill>
                          <a:effectLst/>
                          <a:latin typeface="+mn-lt"/>
                        </a:rPr>
                        <a:t>Misdemeanor Warrant</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APD Police Records – </a:t>
            </a:r>
            <a:r>
              <a:rPr lang="en-US" sz="6602" b="1" dirty="0" smtClean="0">
                <a:solidFill>
                  <a:schemeClr val="tx2"/>
                </a:solidFill>
                <a:latin typeface="Lato" charset="0"/>
                <a:ea typeface="Lato" charset="0"/>
                <a:cs typeface="Lato" charset="0"/>
              </a:rPr>
              <a:t>By Arrest</a:t>
            </a:r>
            <a:endParaRPr lang="en-US" sz="6602" b="1" dirty="0">
              <a:solidFill>
                <a:schemeClr val="tx2"/>
              </a:solidFill>
              <a:latin typeface="Lato" charset="0"/>
              <a:ea typeface="Lato" charset="0"/>
              <a:cs typeface="Lato" charset="0"/>
            </a:endParaRPr>
          </a:p>
        </p:txBody>
      </p:sp>
      <p:sp>
        <p:nvSpPr>
          <p:cNvPr id="7" name="Rectangle 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9" name="Freeform 8"/>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
        <p:nvSpPr>
          <p:cNvPr id="8" name="Rectangle 7"/>
          <p:cNvSpPr/>
          <p:nvPr/>
        </p:nvSpPr>
        <p:spPr>
          <a:xfrm>
            <a:off x="853439" y="10721213"/>
            <a:ext cx="3322321" cy="1200329"/>
          </a:xfrm>
          <a:prstGeom prst="rect">
            <a:avLst/>
          </a:prstGeom>
        </p:spPr>
        <p:txBody>
          <a:bodyPr wrap="square">
            <a:spAutoFit/>
          </a:bodyPr>
          <a:lstStyle/>
          <a:p>
            <a:pPr algn="ctr"/>
            <a:r>
              <a:rPr lang="en-US" b="1" dirty="0">
                <a:solidFill>
                  <a:srgbClr val="03D1AF"/>
                </a:solidFill>
                <a:latin typeface="Lato Black" panose="020F0502020204030203" pitchFamily="34" charset="0"/>
                <a:ea typeface="Lato Black" panose="020F0502020204030203" pitchFamily="34" charset="0"/>
                <a:cs typeface="Lato Black" panose="020F0502020204030203" pitchFamily="34" charset="0"/>
              </a:rPr>
              <a:t>Useful to look by arrest</a:t>
            </a:r>
          </a:p>
        </p:txBody>
      </p:sp>
      <p:sp>
        <p:nvSpPr>
          <p:cNvPr id="10" name="Rectangle 9"/>
          <p:cNvSpPr/>
          <p:nvPr/>
        </p:nvSpPr>
        <p:spPr>
          <a:xfrm>
            <a:off x="13526450" y="10721213"/>
            <a:ext cx="3222310" cy="1200329"/>
          </a:xfrm>
          <a:prstGeom prst="rect">
            <a:avLst/>
          </a:prstGeom>
        </p:spPr>
        <p:txBody>
          <a:bodyPr wrap="square">
            <a:spAutoFit/>
          </a:bodyPr>
          <a:lstStyle/>
          <a:p>
            <a:pPr algn="ctr"/>
            <a:r>
              <a:rPr lang="en-US" b="1" dirty="0">
                <a:solidFill>
                  <a:srgbClr val="03D1AF"/>
                </a:solidFill>
                <a:latin typeface="Lato Black" panose="020F0502020204030203" pitchFamily="34" charset="0"/>
                <a:ea typeface="Lato Black" panose="020F0502020204030203" pitchFamily="34" charset="0"/>
                <a:cs typeface="Lato Black" panose="020F0502020204030203" pitchFamily="34" charset="0"/>
              </a:rPr>
              <a:t>Keep highest charge</a:t>
            </a:r>
          </a:p>
        </p:txBody>
      </p:sp>
      <p:sp>
        <p:nvSpPr>
          <p:cNvPr id="11" name="Rectangle 10"/>
          <p:cNvSpPr/>
          <p:nvPr/>
        </p:nvSpPr>
        <p:spPr>
          <a:xfrm>
            <a:off x="6772431" y="10721213"/>
            <a:ext cx="4157348" cy="1200329"/>
          </a:xfrm>
          <a:prstGeom prst="rect">
            <a:avLst/>
          </a:prstGeom>
        </p:spPr>
        <p:txBody>
          <a:bodyPr wrap="square">
            <a:spAutoFit/>
          </a:bodyPr>
          <a:lstStyle/>
          <a:p>
            <a:pPr algn="ctr"/>
            <a:r>
              <a:rPr lang="en-US" b="1" dirty="0">
                <a:solidFill>
                  <a:srgbClr val="03D1AF"/>
                </a:solidFill>
                <a:latin typeface="Lato Black" panose="020F0502020204030203" pitchFamily="34" charset="0"/>
                <a:ea typeface="Lato Black" panose="020F0502020204030203" pitchFamily="34" charset="0"/>
                <a:cs typeface="Lato Black" panose="020F0502020204030203" pitchFamily="34" charset="0"/>
              </a:rPr>
              <a:t>Records consistent within an arrest</a:t>
            </a:r>
          </a:p>
        </p:txBody>
      </p:sp>
    </p:spTree>
    <p:extLst>
      <p:ext uri="{BB962C8B-B14F-4D97-AF65-F5344CB8AC3E}">
        <p14:creationId xmlns:p14="http://schemas.microsoft.com/office/powerpoint/2010/main" val="6848059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7067967"/>
              </p:ext>
            </p:extLst>
          </p:nvPr>
        </p:nvGraphicFramePr>
        <p:xfrm>
          <a:off x="800100" y="3932076"/>
          <a:ext cx="10866121" cy="7179708"/>
        </p:xfrm>
        <a:graphic>
          <a:graphicData uri="http://schemas.openxmlformats.org/drawingml/2006/table">
            <a:tbl>
              <a:tblPr>
                <a:tableStyleId>{2D5ABB26-0587-4C30-8999-92F81FD0307C}</a:tableStyleId>
              </a:tblPr>
              <a:tblGrid>
                <a:gridCol w="1463041"/>
                <a:gridCol w="1900284"/>
                <a:gridCol w="1460991"/>
                <a:gridCol w="1454565"/>
                <a:gridCol w="1005840"/>
                <a:gridCol w="3581400"/>
              </a:tblGrid>
              <a:tr h="598309">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ID #</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Description</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598309">
                <a:tc>
                  <a:txBody>
                    <a:bodyPr/>
                    <a:lstStyle/>
                    <a:p>
                      <a:pPr algn="ctr" fontAlgn="b"/>
                      <a:r>
                        <a:rPr lang="en-US" sz="1800" b="1" dirty="0" smtClean="0">
                          <a:solidFill>
                            <a:schemeClr val="tx2"/>
                          </a:solidFill>
                          <a:latin typeface="+mn-lt"/>
                          <a:ea typeface="Menlo" charset="0"/>
                          <a:cs typeface="Menlo" charset="0"/>
                        </a:rPr>
                        <a:t>2012-10-02</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1982-01-27</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Other  F Failure to comply </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en-US" sz="1800" b="1" dirty="0" smtClean="0">
                          <a:solidFill>
                            <a:schemeClr val="tx2"/>
                          </a:solidFill>
                          <a:latin typeface="+mn-lt"/>
                          <a:ea typeface="Menlo" charset="0"/>
                          <a:cs typeface="Menlo" charset="0"/>
                        </a:rPr>
                        <a:t>2012-10-02</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Violent  F Possession of fire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en-US" sz="1800" b="1" dirty="0" smtClean="0">
                          <a:solidFill>
                            <a:schemeClr val="tx2"/>
                          </a:solidFill>
                          <a:latin typeface="+mn-lt"/>
                          <a:ea typeface="Menlo" charset="0"/>
                          <a:cs typeface="Menlo" charset="0"/>
                        </a:rPr>
                        <a:t>2012-10-02</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Violent  F Possession of fire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en-US" sz="1800" b="1" dirty="0" smtClean="0">
                          <a:solidFill>
                            <a:schemeClr val="tx2"/>
                          </a:solidFill>
                          <a:latin typeface="+mn-lt"/>
                          <a:ea typeface="Menlo" charset="0"/>
                          <a:cs typeface="Menlo" charset="0"/>
                        </a:rPr>
                        <a:t> 2012-10-02 </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Drug  F Possession of a co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en-US" sz="1800" b="1" dirty="0" smtClean="0">
                          <a:solidFill>
                            <a:schemeClr val="tx2"/>
                          </a:solidFill>
                          <a:latin typeface="+mn-lt"/>
                          <a:ea typeface="Menlo" charset="0"/>
                          <a:cs typeface="Menlo" charset="0"/>
                        </a:rPr>
                        <a:t>2013-01-05</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Property  F Receiving/Transfer</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en-US" sz="1800" b="1" dirty="0" smtClean="0">
                          <a:solidFill>
                            <a:schemeClr val="tx2"/>
                          </a:solidFill>
                          <a:latin typeface="+mn-lt"/>
                          <a:ea typeface="Menlo" charset="0"/>
                          <a:cs typeface="Menlo" charset="0"/>
                        </a:rPr>
                        <a:t>2013-01-05</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Property  F Receiving/Transfer</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en-US" sz="1800" b="1" dirty="0" smtClean="0">
                          <a:solidFill>
                            <a:schemeClr val="tx2"/>
                          </a:solidFill>
                          <a:latin typeface="+mn-lt"/>
                          <a:ea typeface="Menlo" charset="0"/>
                          <a:cs typeface="Menlo" charset="0"/>
                        </a:rPr>
                        <a:t>2013-02-01</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Property  F Receiving/Transfer</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en-US" sz="1800" b="1" dirty="0" smtClean="0">
                          <a:solidFill>
                            <a:schemeClr val="tx2"/>
                          </a:solidFill>
                          <a:latin typeface="+mn-lt"/>
                          <a:ea typeface="Menlo" charset="0"/>
                          <a:cs typeface="Menlo" charset="0"/>
                        </a:rPr>
                        <a:t>2013-03-08</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dirty="0" smtClean="0">
                          <a:solidFill>
                            <a:schemeClr val="tx2"/>
                          </a:solidFill>
                          <a:latin typeface="+mn-lt"/>
                          <a:ea typeface="Menlo" charset="0"/>
                          <a:cs typeface="Menlo" charset="0"/>
                        </a:rPr>
                        <a:t>Other  F Failure to comply</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en-US" sz="1800" b="1" dirty="0" smtClean="0">
                          <a:solidFill>
                            <a:schemeClr val="tx2"/>
                          </a:solidFill>
                          <a:latin typeface="+mn-lt"/>
                          <a:ea typeface="Menlo" charset="0"/>
                          <a:cs typeface="Menlo" charset="0"/>
                        </a:rPr>
                        <a:t>2013-03-08</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Property  F Embezzlement of a</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598309">
                <a:tc>
                  <a:txBody>
                    <a:bodyPr/>
                    <a:lstStyle/>
                    <a:p>
                      <a:pPr algn="ctr" fontAlgn="b"/>
                      <a:r>
                        <a:rPr lang="en-US" sz="1800" b="1" dirty="0" smtClean="0">
                          <a:solidFill>
                            <a:schemeClr val="tx2"/>
                          </a:solidFill>
                          <a:latin typeface="+mn-lt"/>
                          <a:ea typeface="Menlo" charset="0"/>
                          <a:cs typeface="Menlo" charset="0"/>
                        </a:rPr>
                        <a:t>2014-01-09</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dirty="0" smtClean="0">
                          <a:solidFill>
                            <a:schemeClr val="tx2"/>
                          </a:solidFill>
                          <a:latin typeface="+mn-lt"/>
                          <a:ea typeface="Menlo" charset="0"/>
                          <a:cs typeface="Menlo" charset="0"/>
                        </a:rPr>
                        <a:t>Property  F Burglary (</a:t>
                      </a:r>
                      <a:r>
                        <a:rPr lang="en-US" sz="1800" b="1" dirty="0" err="1" smtClean="0">
                          <a:solidFill>
                            <a:schemeClr val="tx2"/>
                          </a:solidFill>
                          <a:latin typeface="+mn-lt"/>
                          <a:ea typeface="Menlo" charset="0"/>
                          <a:cs typeface="Menlo" charset="0"/>
                        </a:rPr>
                        <a:t>commerci</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8309">
                <a:tc>
                  <a:txBody>
                    <a:bodyPr/>
                    <a:lstStyle/>
                    <a:p>
                      <a:pPr algn="ctr" fontAlgn="b"/>
                      <a:r>
                        <a:rPr lang="en-US" sz="1800" b="1" dirty="0" smtClean="0">
                          <a:solidFill>
                            <a:schemeClr val="tx2"/>
                          </a:solidFill>
                          <a:latin typeface="+mn-lt"/>
                          <a:ea typeface="Menlo" charset="0"/>
                          <a:cs typeface="Menlo" charset="0"/>
                        </a:rPr>
                        <a:t>2014-01-09</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GUTIEREZ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DAVID</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1982-01-27</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15979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Other  F Failure to comply</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bl>
          </a:graphicData>
        </a:graphic>
      </p:graphicFrame>
      <p:sp>
        <p:nvSpPr>
          <p:cNvPr id="6" name="TextBox 5"/>
          <p:cNvSpPr txBox="1"/>
          <p:nvPr/>
        </p:nvSpPr>
        <p:spPr>
          <a:xfrm>
            <a:off x="0" y="1071053"/>
            <a:ext cx="18288000" cy="2101220"/>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Many Individuals also Appear as Arrests in DPS Database </a:t>
            </a:r>
          </a:p>
        </p:txBody>
      </p:sp>
      <p:sp>
        <p:nvSpPr>
          <p:cNvPr id="7" name="Rectangle 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9" name="Freeform 8"/>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
        <p:nvSpPr>
          <p:cNvPr id="12" name="Subtitle 2"/>
          <p:cNvSpPr txBox="1">
            <a:spLocks/>
          </p:cNvSpPr>
          <p:nvPr/>
        </p:nvSpPr>
        <p:spPr>
          <a:xfrm>
            <a:off x="12329160" y="4591946"/>
            <a:ext cx="4662803" cy="5409266"/>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mn-lt"/>
                <a:ea typeface="Lato Light" charset="0"/>
                <a:cs typeface="Lato Light" charset="0"/>
              </a:rPr>
              <a:t>DPS has its own </a:t>
            </a:r>
            <a:r>
              <a:rPr lang="en-US" dirty="0" smtClean="0">
                <a:latin typeface="+mn-lt"/>
                <a:ea typeface="Lato Light" charset="0"/>
                <a:cs typeface="Lato Light" charset="0"/>
              </a:rPr>
              <a:t>ID </a:t>
            </a:r>
            <a:r>
              <a:rPr lang="en-US" dirty="0">
                <a:latin typeface="+mn-lt"/>
                <a:ea typeface="Lato Light" charset="0"/>
                <a:cs typeface="Lato Light" charset="0"/>
              </a:rPr>
              <a:t>variable</a:t>
            </a: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Charges are not easily mapped from one database to another</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Developed mapping from APD to DPS </a:t>
            </a:r>
            <a:r>
              <a:rPr lang="en-US" sz="2400" dirty="0" smtClean="0">
                <a:solidFill>
                  <a:schemeClr val="tx2"/>
                </a:solidFill>
                <a:latin typeface="+mn-lt"/>
                <a:ea typeface="Lato Light" charset="0"/>
                <a:cs typeface="Lato Light" charset="0"/>
              </a:rPr>
              <a:t>charges</a:t>
            </a:r>
          </a:p>
          <a:p>
            <a:pPr marL="1430536" lvl="1" indent="-342900" algn="l">
              <a:lnSpc>
                <a:spcPct val="100000"/>
              </a:lnSpc>
              <a:buFont typeface="Arial" panose="020B0604020202020204" pitchFamily="34" charset="0"/>
              <a:buChar char="•"/>
            </a:pPr>
            <a:endParaRPr lang="en-US" sz="2400" dirty="0">
              <a:solidFill>
                <a:schemeClr val="tx2"/>
              </a:solidFill>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Different events may lead to records in the various databases</a:t>
            </a:r>
          </a:p>
          <a:p>
            <a:pPr algn="l">
              <a:lnSpc>
                <a:spcPct val="100000"/>
              </a:lnSpc>
            </a:pPr>
            <a:endParaRPr lang="en-US" dirty="0">
              <a:latin typeface="Lato Light" charset="0"/>
              <a:ea typeface="Lato Light" charset="0"/>
              <a:cs typeface="Lato Light" charset="0"/>
            </a:endParaRPr>
          </a:p>
        </p:txBody>
      </p:sp>
    </p:spTree>
    <p:extLst>
      <p:ext uri="{BB962C8B-B14F-4D97-AF65-F5344CB8AC3E}">
        <p14:creationId xmlns:p14="http://schemas.microsoft.com/office/powerpoint/2010/main" val="22264239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71053"/>
            <a:ext cx="18288000" cy="2101220"/>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Some </a:t>
            </a:r>
            <a:r>
              <a:rPr lang="en-US" sz="6602" b="1" dirty="0" smtClean="0">
                <a:solidFill>
                  <a:schemeClr val="tx2"/>
                </a:solidFill>
                <a:latin typeface="Lato" charset="0"/>
                <a:ea typeface="Lato" charset="0"/>
                <a:cs typeface="Lato" charset="0"/>
              </a:rPr>
              <a:t>Individual </a:t>
            </a:r>
            <a:r>
              <a:rPr lang="en-US" sz="6602" b="1" dirty="0">
                <a:solidFill>
                  <a:schemeClr val="tx2"/>
                </a:solidFill>
                <a:latin typeface="Lato" charset="0"/>
                <a:ea typeface="Lato" charset="0"/>
                <a:cs typeface="Lato" charset="0"/>
              </a:rPr>
              <a:t>H</a:t>
            </a:r>
            <a:r>
              <a:rPr lang="en-US" sz="6602" b="1" dirty="0" smtClean="0">
                <a:solidFill>
                  <a:schemeClr val="tx2"/>
                </a:solidFill>
                <a:latin typeface="Lato" charset="0"/>
                <a:ea typeface="Lato" charset="0"/>
                <a:cs typeface="Lato" charset="0"/>
              </a:rPr>
              <a:t>istories </a:t>
            </a:r>
            <a:r>
              <a:rPr lang="en-US" sz="6602" b="1" dirty="0">
                <a:solidFill>
                  <a:schemeClr val="tx2"/>
                </a:solidFill>
                <a:latin typeface="Lato" charset="0"/>
                <a:ea typeface="Lato" charset="0"/>
                <a:cs typeface="Lato" charset="0"/>
              </a:rPr>
              <a:t>in the APD and DPS Databases</a:t>
            </a:r>
          </a:p>
        </p:txBody>
      </p:sp>
      <p:sp>
        <p:nvSpPr>
          <p:cNvPr id="7" name="Rectangle 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pSp>
        <p:nvGrpSpPr>
          <p:cNvPr id="2" name="Group 1"/>
          <p:cNvGrpSpPr/>
          <p:nvPr/>
        </p:nvGrpSpPr>
        <p:grpSpPr>
          <a:xfrm>
            <a:off x="1281738" y="4258265"/>
            <a:ext cx="15724524" cy="9055185"/>
            <a:chOff x="1047096" y="4258265"/>
            <a:chExt cx="15724524" cy="9055185"/>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842" t="5430" b="5809"/>
            <a:stretch/>
          </p:blipFill>
          <p:spPr>
            <a:xfrm>
              <a:off x="1516380" y="4762498"/>
              <a:ext cx="15255240" cy="8046720"/>
            </a:xfrm>
            <a:prstGeom prst="rect">
              <a:avLst/>
            </a:prstGeom>
          </p:spPr>
        </p:pic>
        <p:sp>
          <p:nvSpPr>
            <p:cNvPr id="10" name="TextBox 76"/>
            <p:cNvSpPr txBox="1">
              <a:spLocks noChangeArrowheads="1"/>
            </p:cNvSpPr>
            <p:nvPr/>
          </p:nvSpPr>
          <p:spPr bwMode="auto">
            <a:xfrm>
              <a:off x="2103121" y="4258265"/>
              <a:ext cx="11492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r>
                <a:rPr lang="en-US" altLang="en-US" sz="2400" b="1" dirty="0" smtClean="0">
                  <a:solidFill>
                    <a:srgbClr val="03D1AF"/>
                  </a:solidFill>
                  <a:latin typeface="Lato Black" panose="020F0502020204030203" pitchFamily="34" charset="0"/>
                  <a:ea typeface="Lato Black" panose="020F0502020204030203" pitchFamily="34" charset="0"/>
                  <a:cs typeface="Lato Black" panose="020F0502020204030203" pitchFamily="34" charset="0"/>
                </a:rPr>
                <a:t>Randomly Selected People with APD and DPS Values (Timeline)</a:t>
              </a:r>
              <a:endParaRPr lang="en-US" altLang="en-US" sz="2400" b="1" dirty="0">
                <a:solidFill>
                  <a:srgbClr val="03D1AF"/>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TextBox 76"/>
            <p:cNvSpPr txBox="1">
              <a:spLocks noChangeArrowheads="1"/>
            </p:cNvSpPr>
            <p:nvPr/>
          </p:nvSpPr>
          <p:spPr bwMode="auto">
            <a:xfrm>
              <a:off x="8644504" y="12851785"/>
              <a:ext cx="998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Dates</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TextBox 76"/>
            <p:cNvSpPr txBox="1">
              <a:spLocks noChangeArrowheads="1"/>
            </p:cNvSpPr>
            <p:nvPr/>
          </p:nvSpPr>
          <p:spPr bwMode="auto">
            <a:xfrm rot="16200000">
              <a:off x="-263278" y="8555026"/>
              <a:ext cx="3082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Random Person ID</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grpSp>
    </p:spTree>
    <p:extLst>
      <p:ext uri="{BB962C8B-B14F-4D97-AF65-F5344CB8AC3E}">
        <p14:creationId xmlns:p14="http://schemas.microsoft.com/office/powerpoint/2010/main" val="32655850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71053"/>
            <a:ext cx="18288000" cy="2101220"/>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Some </a:t>
            </a:r>
            <a:r>
              <a:rPr lang="en-US" sz="6602" b="1" dirty="0" smtClean="0">
                <a:solidFill>
                  <a:schemeClr val="tx2"/>
                </a:solidFill>
                <a:latin typeface="Lato" charset="0"/>
                <a:ea typeface="Lato" charset="0"/>
                <a:cs typeface="Lato" charset="0"/>
              </a:rPr>
              <a:t>Individual </a:t>
            </a:r>
            <a:r>
              <a:rPr lang="en-US" sz="6602" b="1" dirty="0">
                <a:solidFill>
                  <a:schemeClr val="tx2"/>
                </a:solidFill>
                <a:latin typeface="Lato" charset="0"/>
                <a:ea typeface="Lato" charset="0"/>
                <a:cs typeface="Lato" charset="0"/>
              </a:rPr>
              <a:t>H</a:t>
            </a:r>
            <a:r>
              <a:rPr lang="en-US" sz="6602" b="1" dirty="0" smtClean="0">
                <a:solidFill>
                  <a:schemeClr val="tx2"/>
                </a:solidFill>
                <a:latin typeface="Lato" charset="0"/>
                <a:ea typeface="Lato" charset="0"/>
                <a:cs typeface="Lato" charset="0"/>
              </a:rPr>
              <a:t>istories </a:t>
            </a:r>
            <a:r>
              <a:rPr lang="en-US" sz="6602" b="1" dirty="0">
                <a:solidFill>
                  <a:schemeClr val="tx2"/>
                </a:solidFill>
                <a:latin typeface="Lato" charset="0"/>
                <a:ea typeface="Lato" charset="0"/>
                <a:cs typeface="Lato" charset="0"/>
              </a:rPr>
              <a:t>in the APD and DPS Databases</a:t>
            </a:r>
          </a:p>
        </p:txBody>
      </p:sp>
      <p:sp>
        <p:nvSpPr>
          <p:cNvPr id="7" name="Rectangle 6"/>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10" name="TextBox 76"/>
          <p:cNvSpPr txBox="1">
            <a:spLocks noChangeArrowheads="1"/>
          </p:cNvSpPr>
          <p:nvPr/>
        </p:nvSpPr>
        <p:spPr bwMode="auto">
          <a:xfrm>
            <a:off x="2337763" y="4258265"/>
            <a:ext cx="11492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r>
              <a:rPr lang="en-US" altLang="en-US" sz="2400" b="1" dirty="0" smtClean="0">
                <a:solidFill>
                  <a:srgbClr val="03D1AF"/>
                </a:solidFill>
                <a:latin typeface="Lato Black" panose="020F0502020204030203" pitchFamily="34" charset="0"/>
                <a:ea typeface="Lato Black" panose="020F0502020204030203" pitchFamily="34" charset="0"/>
                <a:cs typeface="Lato Black" panose="020F0502020204030203" pitchFamily="34" charset="0"/>
              </a:rPr>
              <a:t>Randomly Selected People with APD and DPS Values (Timeline)</a:t>
            </a:r>
            <a:endParaRPr lang="en-US" altLang="en-US" sz="2400" b="1" dirty="0">
              <a:solidFill>
                <a:srgbClr val="03D1AF"/>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1" name="TextBox 76"/>
          <p:cNvSpPr txBox="1">
            <a:spLocks noChangeArrowheads="1"/>
          </p:cNvSpPr>
          <p:nvPr/>
        </p:nvSpPr>
        <p:spPr bwMode="auto">
          <a:xfrm>
            <a:off x="8879146" y="12851785"/>
            <a:ext cx="998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Dates</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14" name="TextBox 76"/>
          <p:cNvSpPr txBox="1">
            <a:spLocks noChangeArrowheads="1"/>
          </p:cNvSpPr>
          <p:nvPr/>
        </p:nvSpPr>
        <p:spPr bwMode="auto">
          <a:xfrm rot="16200000">
            <a:off x="-28636" y="8555026"/>
            <a:ext cx="3082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r>
              <a:rPr lang="en-US" altLang="en-US" sz="2400" b="1" dirty="0" smtClean="0">
                <a:solidFill>
                  <a:schemeClr val="tx2"/>
                </a:solidFill>
                <a:latin typeface="Lato Black" panose="020F0502020204030203" pitchFamily="34" charset="0"/>
                <a:ea typeface="Lato Black" panose="020F0502020204030203" pitchFamily="34" charset="0"/>
                <a:cs typeface="Lato Black" panose="020F0502020204030203" pitchFamily="34" charset="0"/>
              </a:rPr>
              <a:t>Random Person ID</a:t>
            </a:r>
            <a:endParaRPr lang="en-US" altLang="en-US" sz="2400" b="1" dirty="0">
              <a:solidFill>
                <a:schemeClr val="tx2"/>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3" name="Picture 2"/>
          <p:cNvPicPr>
            <a:picLocks noChangeAspect="1"/>
          </p:cNvPicPr>
          <p:nvPr/>
        </p:nvPicPr>
        <p:blipFill rotWithShape="1">
          <a:blip r:embed="rId2"/>
          <a:srcRect l="3675" t="5084" r="-3675" b="6002"/>
          <a:stretch/>
        </p:blipFill>
        <p:spPr>
          <a:xfrm>
            <a:off x="1743403" y="4724400"/>
            <a:ext cx="15249197" cy="8077200"/>
          </a:xfrm>
          <a:prstGeom prst="rect">
            <a:avLst/>
          </a:prstGeom>
        </p:spPr>
      </p:pic>
    </p:spTree>
    <p:extLst>
      <p:ext uri="{BB962C8B-B14F-4D97-AF65-F5344CB8AC3E}">
        <p14:creationId xmlns:p14="http://schemas.microsoft.com/office/powerpoint/2010/main" val="42273874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Context: A </a:t>
            </a:r>
            <a:r>
              <a:rPr lang="en-US" sz="6602" b="1" dirty="0">
                <a:solidFill>
                  <a:schemeClr val="tx2"/>
                </a:solidFill>
                <a:latin typeface="Lato" charset="0"/>
                <a:ea typeface="Lato" charset="0"/>
                <a:cs typeface="Lato" charset="0"/>
              </a:rPr>
              <a:t>Crime Spike in Albuquerque</a:t>
            </a:r>
          </a:p>
        </p:txBody>
      </p:sp>
      <p:sp>
        <p:nvSpPr>
          <p:cNvPr id="16" name="Rectangle 15"/>
          <p:cNvSpPr/>
          <p:nvPr/>
        </p:nvSpPr>
        <p:spPr>
          <a:xfrm>
            <a:off x="8561459"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aphicFrame>
        <p:nvGraphicFramePr>
          <p:cNvPr id="4" name="Chart 3"/>
          <p:cNvGraphicFramePr>
            <a:graphicFrameLocks/>
          </p:cNvGraphicFramePr>
          <p:nvPr>
            <p:extLst>
              <p:ext uri="{D42A27DB-BD31-4B8C-83A1-F6EECF244321}">
                <p14:modId xmlns:p14="http://schemas.microsoft.com/office/powerpoint/2010/main" val="775348101"/>
              </p:ext>
            </p:extLst>
          </p:nvPr>
        </p:nvGraphicFramePr>
        <p:xfrm>
          <a:off x="1171575" y="4253450"/>
          <a:ext cx="15944850" cy="915394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15159789" y="5751095"/>
            <a:ext cx="2237874" cy="4475747"/>
          </a:xfrm>
          <a:prstGeom prst="ellipse">
            <a:avLst/>
          </a:prstGeom>
          <a:noFill/>
          <a:ln w="57150">
            <a:solidFill>
              <a:srgbClr val="03D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ne Callout 1 2"/>
          <p:cNvSpPr/>
          <p:nvPr/>
        </p:nvSpPr>
        <p:spPr>
          <a:xfrm>
            <a:off x="12917978" y="12086705"/>
            <a:ext cx="2094807" cy="831273"/>
          </a:xfrm>
          <a:prstGeom prst="borderCallout1">
            <a:avLst>
              <a:gd name="adj1" fmla="val -1417"/>
              <a:gd name="adj2" fmla="val 49869"/>
              <a:gd name="adj3" fmla="val -63500"/>
              <a:gd name="adj4" fmla="val -68492"/>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99207" y="11145719"/>
            <a:ext cx="9144000" cy="646331"/>
          </a:xfrm>
          <a:prstGeom prst="rect">
            <a:avLst/>
          </a:prstGeom>
        </p:spPr>
        <p:txBody>
          <a:bodyPr>
            <a:spAutoFit/>
          </a:bodyPr>
          <a:lstStyle/>
          <a:p>
            <a:pPr algn="ctr"/>
            <a:r>
              <a:rPr lang="en-US" b="1" dirty="0" smtClean="0">
                <a:solidFill>
                  <a:srgbClr val="03D1AF"/>
                </a:solidFill>
                <a:latin typeface="Lato Bold" charset="0"/>
                <a:ea typeface="Lato Bold" charset="0"/>
                <a:cs typeface="Lato Bold" charset="0"/>
              </a:rPr>
              <a:t>Historically-low crime rate years</a:t>
            </a:r>
            <a:endParaRPr lang="en-US" b="1" dirty="0">
              <a:solidFill>
                <a:srgbClr val="03D1AF"/>
              </a:solidFill>
              <a:latin typeface="Lato Bold" charset="0"/>
              <a:ea typeface="Lato Bold" charset="0"/>
              <a:cs typeface="Lato Bold" charset="0"/>
            </a:endParaRPr>
          </a:p>
        </p:txBody>
      </p:sp>
      <p:sp>
        <p:nvSpPr>
          <p:cNvPr id="8" name="Rectangle 7"/>
          <p:cNvSpPr/>
          <p:nvPr/>
        </p:nvSpPr>
        <p:spPr>
          <a:xfrm>
            <a:off x="6062526" y="5819467"/>
            <a:ext cx="9144000" cy="646331"/>
          </a:xfrm>
          <a:prstGeom prst="rect">
            <a:avLst/>
          </a:prstGeom>
        </p:spPr>
        <p:txBody>
          <a:bodyPr>
            <a:spAutoFit/>
          </a:bodyPr>
          <a:lstStyle/>
          <a:p>
            <a:pPr algn="ctr"/>
            <a:r>
              <a:rPr lang="en-US" b="1" dirty="0">
                <a:solidFill>
                  <a:srgbClr val="03D1AF"/>
                </a:solidFill>
                <a:latin typeface="Lato Bold" charset="0"/>
                <a:ea typeface="Lato Bold" charset="0"/>
                <a:cs typeface="Lato Bold" charset="0"/>
              </a:rPr>
              <a:t>U</a:t>
            </a:r>
            <a:r>
              <a:rPr lang="en-US" b="1" dirty="0" smtClean="0">
                <a:solidFill>
                  <a:srgbClr val="03D1AF"/>
                </a:solidFill>
                <a:latin typeface="Lato Bold" charset="0"/>
                <a:ea typeface="Lato Bold" charset="0"/>
                <a:cs typeface="Lato Bold" charset="0"/>
              </a:rPr>
              <a:t>nprecedented spike in crime</a:t>
            </a:r>
            <a:endParaRPr lang="en-US" b="1" dirty="0">
              <a:solidFill>
                <a:srgbClr val="03D1AF"/>
              </a:solidFill>
              <a:latin typeface="Lato Bold" charset="0"/>
              <a:ea typeface="Lato Bold" charset="0"/>
              <a:cs typeface="Lato Bold" charset="0"/>
            </a:endParaRPr>
          </a:p>
        </p:txBody>
      </p:sp>
      <p:cxnSp>
        <p:nvCxnSpPr>
          <p:cNvPr id="7" name="Straight Connector 6"/>
          <p:cNvCxnSpPr>
            <a:endCxn id="2" idx="2"/>
          </p:cNvCxnSpPr>
          <p:nvPr/>
        </p:nvCxnSpPr>
        <p:spPr>
          <a:xfrm>
            <a:off x="13965381" y="6367549"/>
            <a:ext cx="1194408" cy="162142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31" name="Subtitle 2"/>
          <p:cNvSpPr txBox="1">
            <a:spLocks/>
          </p:cNvSpPr>
          <p:nvPr/>
        </p:nvSpPr>
        <p:spPr>
          <a:xfrm>
            <a:off x="1714500" y="4724400"/>
            <a:ext cx="10319557" cy="319327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mn-lt"/>
                <a:ea typeface="Lato Light" charset="0"/>
                <a:cs typeface="Lato Light" charset="0"/>
              </a:rPr>
              <a:t>Consistency of Names, DOB, IDs, other </a:t>
            </a:r>
            <a:r>
              <a:rPr lang="en-US" dirty="0" smtClean="0">
                <a:latin typeface="+mn-lt"/>
                <a:ea typeface="Lato Light" charset="0"/>
                <a:cs typeface="Lato Light" charset="0"/>
              </a:rPr>
              <a:t>identifiers</a:t>
            </a:r>
          </a:p>
          <a:p>
            <a:pPr marL="342900" indent="-342900" algn="l">
              <a:lnSpc>
                <a:spcPct val="100000"/>
              </a:lnSpc>
              <a:buFont typeface="Arial" panose="020B0604020202020204" pitchFamily="34" charset="0"/>
              <a:buChar char="•"/>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Crude approach for now; will improve and codify for </a:t>
            </a:r>
            <a:r>
              <a:rPr lang="en-US" dirty="0" smtClean="0">
                <a:latin typeface="+mn-lt"/>
                <a:ea typeface="Lato Light" charset="0"/>
                <a:cs typeface="Lato Light" charset="0"/>
              </a:rPr>
              <a:t>later</a:t>
            </a:r>
          </a:p>
          <a:p>
            <a:pPr marL="342900" indent="-342900" algn="l">
              <a:lnSpc>
                <a:spcPct val="100000"/>
              </a:lnSpc>
              <a:buFont typeface="Arial" panose="020B0604020202020204" pitchFamily="34" charset="0"/>
              <a:buChar char="•"/>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Within a database, as well as between </a:t>
            </a:r>
            <a:r>
              <a:rPr lang="en-US" dirty="0" smtClean="0">
                <a:latin typeface="+mn-lt"/>
                <a:ea typeface="Lato Light" charset="0"/>
                <a:cs typeface="Lato Light" charset="0"/>
              </a:rPr>
              <a:t>databases</a:t>
            </a:r>
          </a:p>
          <a:p>
            <a:pPr marL="342900" indent="-342900" algn="l">
              <a:lnSpc>
                <a:spcPct val="100000"/>
              </a:lnSpc>
              <a:buFont typeface="Arial" panose="020B0604020202020204" pitchFamily="34" charset="0"/>
              <a:buChar char="•"/>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Based on </a:t>
            </a:r>
            <a:r>
              <a:rPr lang="en-US" dirty="0" smtClean="0">
                <a:latin typeface="+mn-lt"/>
                <a:ea typeface="Lato Light" charset="0"/>
                <a:cs typeface="Lato Light" charset="0"/>
              </a:rPr>
              <a:t>“fuzzy” </a:t>
            </a:r>
            <a:r>
              <a:rPr lang="en-US" dirty="0">
                <a:latin typeface="+mn-lt"/>
                <a:ea typeface="Lato Light" charset="0"/>
                <a:cs typeface="Lato Light" charset="0"/>
              </a:rPr>
              <a:t>matching within pairs</a:t>
            </a:r>
          </a:p>
        </p:txBody>
      </p:sp>
      <p:graphicFrame>
        <p:nvGraphicFramePr>
          <p:cNvPr id="5" name="Table 4"/>
          <p:cNvGraphicFramePr>
            <a:graphicFrameLocks noGrp="1"/>
          </p:cNvGraphicFramePr>
          <p:nvPr>
            <p:extLst>
              <p:ext uri="{D42A27DB-BD31-4B8C-83A1-F6EECF244321}">
                <p14:modId xmlns:p14="http://schemas.microsoft.com/office/powerpoint/2010/main" val="567343211"/>
              </p:ext>
            </p:extLst>
          </p:nvPr>
        </p:nvGraphicFramePr>
        <p:xfrm>
          <a:off x="1744979" y="9134474"/>
          <a:ext cx="15247622" cy="2743200"/>
        </p:xfrm>
        <a:graphic>
          <a:graphicData uri="http://schemas.openxmlformats.org/drawingml/2006/table">
            <a:tbl>
              <a:tblPr>
                <a:tableStyleId>{2D5ABB26-0587-4C30-8999-92F81FD0307C}</a:tableStyleId>
              </a:tblPr>
              <a:tblGrid>
                <a:gridCol w="1104469"/>
                <a:gridCol w="1022932"/>
                <a:gridCol w="3780403"/>
                <a:gridCol w="1882789"/>
                <a:gridCol w="1215659"/>
                <a:gridCol w="2401668"/>
                <a:gridCol w="3839702"/>
              </a:tblGrid>
              <a:tr h="457200">
                <a:tc>
                  <a:txBody>
                    <a:bodyPr/>
                    <a:lstStyle/>
                    <a:p>
                      <a:pPr algn="ctr" fontAlgn="b"/>
                      <a:r>
                        <a:rPr lang="en-US" sz="1800" b="1" i="0" u="none" strike="noStrike" dirty="0" smtClean="0">
                          <a:solidFill>
                            <a:srgbClr val="FF8058"/>
                          </a:solidFill>
                          <a:effectLst/>
                          <a:latin typeface="+mn-lt"/>
                        </a:rPr>
                        <a:t>ID 1</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a:t>
                      </a:r>
                      <a:r>
                        <a:rPr lang="en-US" sz="1800" b="1" i="0" u="none" strike="noStrike" baseline="0" dirty="0" smtClean="0">
                          <a:solidFill>
                            <a:srgbClr val="FF8058"/>
                          </a:solidFill>
                          <a:effectLst/>
                          <a:latin typeface="+mn-lt"/>
                        </a:rPr>
                        <a:t> 2</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8058"/>
                          </a:solidFill>
                          <a:effectLst/>
                          <a:latin typeface="+mn-lt"/>
                        </a:rPr>
                        <a:t>Sex</a:t>
                      </a: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457200">
                <a:tc>
                  <a:txBody>
                    <a:bodyPr/>
                    <a:lstStyle/>
                    <a:p>
                      <a:pPr algn="ctr" fontAlgn="b"/>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16838</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GONZALES</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1985-05-19</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2014-02-08</a:t>
                      </a: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16838</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dirty="0" smtClean="0">
                          <a:solidFill>
                            <a:schemeClr val="tx2"/>
                          </a:solidFill>
                          <a:latin typeface="+mn-lt"/>
                          <a:ea typeface="Menlo" charset="0"/>
                          <a:cs typeface="Menlo" charset="0"/>
                        </a:rPr>
                        <a:t>GONZALES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smtClean="0">
                          <a:solidFill>
                            <a:schemeClr val="tx2"/>
                          </a:solidFill>
                          <a:effectLst/>
                          <a:latin typeface="+mn-lt"/>
                        </a:rPr>
                        <a:t>1985-05-19</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2015-05-01</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4198</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GONZALEZ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1990-06-06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2015-01-27</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dirty="0" smtClean="0">
                          <a:solidFill>
                            <a:schemeClr val="tx2"/>
                          </a:solidFill>
                          <a:latin typeface="+mn-lt"/>
                          <a:ea typeface="Menlo" charset="0"/>
                          <a:cs typeface="Menlo" charset="0"/>
                        </a:rPr>
                        <a:t>GONZALES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1990-06-06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2013-07-22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4198</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GONZALEZ-GOMEZ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1990-06-06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2011-07-24</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Approach for </a:t>
            </a:r>
            <a:r>
              <a:rPr lang="en-US" sz="6602" b="1" dirty="0" smtClean="0">
                <a:solidFill>
                  <a:schemeClr val="tx2"/>
                </a:solidFill>
                <a:latin typeface="Lato" charset="0"/>
                <a:ea typeface="Lato" charset="0"/>
                <a:cs typeface="Lato" charset="0"/>
              </a:rPr>
              <a:t>Linking </a:t>
            </a:r>
            <a:r>
              <a:rPr lang="en-US" sz="6602" b="1" dirty="0">
                <a:solidFill>
                  <a:schemeClr val="tx2"/>
                </a:solidFill>
                <a:latin typeface="Lato" charset="0"/>
                <a:ea typeface="Lato" charset="0"/>
                <a:cs typeface="Lato" charset="0"/>
              </a:rPr>
              <a:t>R</a:t>
            </a:r>
            <a:r>
              <a:rPr lang="en-US" sz="6602" b="1" dirty="0" smtClean="0">
                <a:solidFill>
                  <a:schemeClr val="tx2"/>
                </a:solidFill>
                <a:latin typeface="Lato" charset="0"/>
                <a:ea typeface="Lato" charset="0"/>
                <a:cs typeface="Lato" charset="0"/>
              </a:rPr>
              <a:t>ecords</a:t>
            </a:r>
            <a:endParaRPr lang="en-US" sz="6602" b="1" dirty="0">
              <a:solidFill>
                <a:schemeClr val="tx2"/>
              </a:solidFill>
              <a:latin typeface="Lato" charset="0"/>
              <a:ea typeface="Lato" charset="0"/>
              <a:cs typeface="Lato" charset="0"/>
            </a:endParaRPr>
          </a:p>
        </p:txBody>
      </p:sp>
      <p:sp>
        <p:nvSpPr>
          <p:cNvPr id="7" name="Freeform 6"/>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194816813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Approach for </a:t>
            </a:r>
            <a:r>
              <a:rPr lang="en-US" sz="6602" b="1" dirty="0" smtClean="0">
                <a:solidFill>
                  <a:schemeClr val="tx2"/>
                </a:solidFill>
                <a:latin typeface="Lato" charset="0"/>
                <a:ea typeface="Lato" charset="0"/>
                <a:cs typeface="Lato" charset="0"/>
              </a:rPr>
              <a:t>Linking </a:t>
            </a:r>
            <a:r>
              <a:rPr lang="en-US" sz="6602" b="1" dirty="0">
                <a:solidFill>
                  <a:schemeClr val="tx2"/>
                </a:solidFill>
                <a:latin typeface="Lato" charset="0"/>
                <a:ea typeface="Lato" charset="0"/>
                <a:cs typeface="Lato" charset="0"/>
              </a:rPr>
              <a:t>R</a:t>
            </a:r>
            <a:r>
              <a:rPr lang="en-US" sz="6602" b="1" dirty="0" smtClean="0">
                <a:solidFill>
                  <a:schemeClr val="tx2"/>
                </a:solidFill>
                <a:latin typeface="Lato" charset="0"/>
                <a:ea typeface="Lato" charset="0"/>
                <a:cs typeface="Lato" charset="0"/>
              </a:rPr>
              <a:t>ecords</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1158881"/>
              </p:ext>
            </p:extLst>
          </p:nvPr>
        </p:nvGraphicFramePr>
        <p:xfrm>
          <a:off x="691611" y="9439143"/>
          <a:ext cx="16300990" cy="2743200"/>
        </p:xfrm>
        <a:graphic>
          <a:graphicData uri="http://schemas.openxmlformats.org/drawingml/2006/table">
            <a:tbl>
              <a:tblPr>
                <a:tableStyleId>{2D5ABB26-0587-4C30-8999-92F81FD0307C}</a:tableStyleId>
              </a:tblPr>
              <a:tblGrid>
                <a:gridCol w="1180770"/>
                <a:gridCol w="1093600"/>
                <a:gridCol w="4041569"/>
                <a:gridCol w="2012860"/>
                <a:gridCol w="1299642"/>
                <a:gridCol w="2567585"/>
                <a:gridCol w="4104964"/>
              </a:tblGrid>
              <a:tr h="457200">
                <a:tc>
                  <a:txBody>
                    <a:bodyPr/>
                    <a:lstStyle/>
                    <a:p>
                      <a:pPr algn="ctr" fontAlgn="b"/>
                      <a:r>
                        <a:rPr lang="en-US" sz="1800" b="1" i="0" u="none" strike="noStrike" dirty="0" smtClean="0">
                          <a:solidFill>
                            <a:srgbClr val="FF8058"/>
                          </a:solidFill>
                          <a:effectLst/>
                          <a:latin typeface="+mn-lt"/>
                        </a:rPr>
                        <a:t>ID 1</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a:t>
                      </a:r>
                      <a:r>
                        <a:rPr lang="en-US" sz="1800" b="1" i="0" u="none" strike="noStrike" baseline="0" dirty="0" smtClean="0">
                          <a:solidFill>
                            <a:srgbClr val="FF8058"/>
                          </a:solidFill>
                          <a:effectLst/>
                          <a:latin typeface="+mn-lt"/>
                        </a:rPr>
                        <a:t> 2</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8058"/>
                          </a:solidFill>
                          <a:effectLst/>
                          <a:latin typeface="+mn-lt"/>
                        </a:rPr>
                        <a:t>Sex</a:t>
                      </a: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457200">
                <a:tc>
                  <a:txBody>
                    <a:bodyPr/>
                    <a:lstStyle/>
                    <a:p>
                      <a:pPr algn="ctr" fontAlgn="b"/>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16838</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GONZALES</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1985-05-19</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2014-02-08</a:t>
                      </a: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16838</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dirty="0" smtClean="0">
                          <a:solidFill>
                            <a:schemeClr val="tx2"/>
                          </a:solidFill>
                          <a:latin typeface="+mn-lt"/>
                          <a:ea typeface="Menlo" charset="0"/>
                          <a:cs typeface="Menlo" charset="0"/>
                        </a:rPr>
                        <a:t>GONZALES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smtClean="0">
                          <a:solidFill>
                            <a:schemeClr val="tx2"/>
                          </a:solidFill>
                          <a:effectLst/>
                          <a:latin typeface="+mn-lt"/>
                        </a:rPr>
                        <a:t>1985-05-19</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2015-05-01</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4198</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GONZALEZ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1990-06-06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2015-01-27</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dirty="0" smtClean="0">
                          <a:solidFill>
                            <a:schemeClr val="tx2"/>
                          </a:solidFill>
                          <a:latin typeface="+mn-lt"/>
                          <a:ea typeface="Menlo" charset="0"/>
                          <a:cs typeface="Menlo" charset="0"/>
                        </a:rPr>
                        <a:t>GONZALES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1990-06-06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2013-07-22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4198</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GONZALEZ-GOMEZ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JUAN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1990-06-06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2011-07-24</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bl>
          </a:graphicData>
        </a:graphic>
      </p:graphicFrame>
      <p:grpSp>
        <p:nvGrpSpPr>
          <p:cNvPr id="27" name="Group 26"/>
          <p:cNvGrpSpPr/>
          <p:nvPr/>
        </p:nvGrpSpPr>
        <p:grpSpPr>
          <a:xfrm>
            <a:off x="691611" y="4649441"/>
            <a:ext cx="3617953" cy="862013"/>
            <a:chOff x="691611" y="4649441"/>
            <a:chExt cx="3617953" cy="862013"/>
          </a:xfrm>
        </p:grpSpPr>
        <p:cxnSp>
          <p:nvCxnSpPr>
            <p:cNvPr id="13" name="Straight Connector 12"/>
            <p:cNvCxnSpPr/>
            <p:nvPr/>
          </p:nvCxnSpPr>
          <p:spPr>
            <a:xfrm flipH="1">
              <a:off x="1147647" y="5141408"/>
              <a:ext cx="2424394"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flipH="1">
              <a:off x="1147647" y="4989008"/>
              <a:ext cx="24243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Hexagon 6"/>
            <p:cNvSpPr/>
            <p:nvPr/>
          </p:nvSpPr>
          <p:spPr>
            <a:xfrm rot="5400000">
              <a:off x="716639" y="4709766"/>
              <a:ext cx="862013" cy="741363"/>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8" name="Hexagon 7"/>
            <p:cNvSpPr/>
            <p:nvPr/>
          </p:nvSpPr>
          <p:spPr>
            <a:xfrm rot="5400000">
              <a:off x="3422523" y="4709766"/>
              <a:ext cx="862013" cy="741363"/>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10" name="TextBox 9"/>
            <p:cNvSpPr txBox="1"/>
            <p:nvPr/>
          </p:nvSpPr>
          <p:spPr>
            <a:xfrm>
              <a:off x="691611" y="4880393"/>
              <a:ext cx="912069" cy="400110"/>
            </a:xfrm>
            <a:prstGeom prst="rect">
              <a:avLst/>
            </a:prstGeom>
            <a:noFill/>
          </p:spPr>
          <p:txBody>
            <a:bodyPr wrap="square" rtlCol="0">
              <a:spAutoFit/>
            </a:bodyPr>
            <a:lstStyle/>
            <a:p>
              <a:pPr algn="ctr"/>
              <a:r>
                <a:rPr lang="en-US" sz="2000" dirty="0" smtClean="0">
                  <a:solidFill>
                    <a:srgbClr val="03D1AF"/>
                  </a:solidFill>
                </a:rPr>
                <a:t>1</a:t>
              </a:r>
              <a:endParaRPr lang="en-US" sz="2000" dirty="0">
                <a:solidFill>
                  <a:srgbClr val="03D1AF"/>
                </a:solidFill>
              </a:endParaRPr>
            </a:p>
          </p:txBody>
        </p:sp>
        <p:sp>
          <p:nvSpPr>
            <p:cNvPr id="11" name="TextBox 10"/>
            <p:cNvSpPr txBox="1"/>
            <p:nvPr/>
          </p:nvSpPr>
          <p:spPr>
            <a:xfrm>
              <a:off x="3397495" y="4880393"/>
              <a:ext cx="912069" cy="400110"/>
            </a:xfrm>
            <a:prstGeom prst="rect">
              <a:avLst/>
            </a:prstGeom>
            <a:noFill/>
          </p:spPr>
          <p:txBody>
            <a:bodyPr wrap="square" rtlCol="0">
              <a:spAutoFit/>
            </a:bodyPr>
            <a:lstStyle/>
            <a:p>
              <a:pPr algn="ctr"/>
              <a:r>
                <a:rPr lang="en-US" sz="2000" dirty="0" smtClean="0">
                  <a:solidFill>
                    <a:srgbClr val="03D1AF"/>
                  </a:solidFill>
                </a:rPr>
                <a:t>2</a:t>
              </a:r>
              <a:endParaRPr lang="en-US" sz="2000" dirty="0">
                <a:solidFill>
                  <a:srgbClr val="03D1AF"/>
                </a:solidFill>
              </a:endParaRPr>
            </a:p>
          </p:txBody>
        </p:sp>
      </p:grpSp>
      <p:grpSp>
        <p:nvGrpSpPr>
          <p:cNvPr id="26" name="Group 25"/>
          <p:cNvGrpSpPr/>
          <p:nvPr/>
        </p:nvGrpSpPr>
        <p:grpSpPr>
          <a:xfrm>
            <a:off x="776964" y="6686629"/>
            <a:ext cx="3528191" cy="2272220"/>
            <a:chOff x="1874450" y="6505957"/>
            <a:chExt cx="3528191" cy="2272220"/>
          </a:xfrm>
        </p:grpSpPr>
        <p:cxnSp>
          <p:nvCxnSpPr>
            <p:cNvPr id="14" name="Straight Connector 13"/>
            <p:cNvCxnSpPr/>
            <p:nvPr/>
          </p:nvCxnSpPr>
          <p:spPr>
            <a:xfrm flipH="1" flipV="1">
              <a:off x="2330486" y="6997924"/>
              <a:ext cx="2245439" cy="1384878"/>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flipH="1">
              <a:off x="2330486" y="6845524"/>
              <a:ext cx="24243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Hexagon 16"/>
            <p:cNvSpPr/>
            <p:nvPr/>
          </p:nvSpPr>
          <p:spPr>
            <a:xfrm rot="5400000">
              <a:off x="1899478" y="6566282"/>
              <a:ext cx="862013" cy="741363"/>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18" name="Hexagon 17"/>
            <p:cNvSpPr/>
            <p:nvPr/>
          </p:nvSpPr>
          <p:spPr>
            <a:xfrm rot="5400000">
              <a:off x="4515600" y="6566282"/>
              <a:ext cx="862013" cy="741363"/>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19" name="TextBox 18"/>
            <p:cNvSpPr txBox="1"/>
            <p:nvPr/>
          </p:nvSpPr>
          <p:spPr>
            <a:xfrm>
              <a:off x="1874450" y="6736909"/>
              <a:ext cx="912069" cy="400110"/>
            </a:xfrm>
            <a:prstGeom prst="rect">
              <a:avLst/>
            </a:prstGeom>
            <a:noFill/>
          </p:spPr>
          <p:txBody>
            <a:bodyPr wrap="square" rtlCol="0">
              <a:spAutoFit/>
            </a:bodyPr>
            <a:lstStyle/>
            <a:p>
              <a:pPr algn="ctr"/>
              <a:r>
                <a:rPr lang="en-US" sz="2000" dirty="0">
                  <a:solidFill>
                    <a:srgbClr val="03D1AF"/>
                  </a:solidFill>
                </a:rPr>
                <a:t>3</a:t>
              </a:r>
            </a:p>
          </p:txBody>
        </p:sp>
        <p:sp>
          <p:nvSpPr>
            <p:cNvPr id="20" name="TextBox 19"/>
            <p:cNvSpPr txBox="1"/>
            <p:nvPr/>
          </p:nvSpPr>
          <p:spPr>
            <a:xfrm>
              <a:off x="4490572" y="6736909"/>
              <a:ext cx="912069" cy="400110"/>
            </a:xfrm>
            <a:prstGeom prst="rect">
              <a:avLst/>
            </a:prstGeom>
            <a:noFill/>
          </p:spPr>
          <p:txBody>
            <a:bodyPr wrap="square" rtlCol="0">
              <a:spAutoFit/>
            </a:bodyPr>
            <a:lstStyle/>
            <a:p>
              <a:pPr algn="ctr"/>
              <a:r>
                <a:rPr lang="en-US" sz="2000" dirty="0" smtClean="0">
                  <a:solidFill>
                    <a:srgbClr val="03D1AF"/>
                  </a:solidFill>
                </a:rPr>
                <a:t>4</a:t>
              </a:r>
              <a:endParaRPr lang="en-US" sz="2000" dirty="0">
                <a:solidFill>
                  <a:srgbClr val="03D1AF"/>
                </a:solidFill>
              </a:endParaRPr>
            </a:p>
          </p:txBody>
        </p:sp>
        <p:sp>
          <p:nvSpPr>
            <p:cNvPr id="22" name="Hexagon 21"/>
            <p:cNvSpPr/>
            <p:nvPr/>
          </p:nvSpPr>
          <p:spPr>
            <a:xfrm rot="5400000">
              <a:off x="4515600" y="7976489"/>
              <a:ext cx="862013" cy="741363"/>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2701" dirty="0">
                <a:latin typeface="Lato Light" charset="0"/>
              </a:endParaRPr>
            </a:p>
          </p:txBody>
        </p:sp>
        <p:sp>
          <p:nvSpPr>
            <p:cNvPr id="23" name="TextBox 22"/>
            <p:cNvSpPr txBox="1"/>
            <p:nvPr/>
          </p:nvSpPr>
          <p:spPr>
            <a:xfrm>
              <a:off x="4490572" y="8147116"/>
              <a:ext cx="912069" cy="400110"/>
            </a:xfrm>
            <a:prstGeom prst="rect">
              <a:avLst/>
            </a:prstGeom>
            <a:noFill/>
          </p:spPr>
          <p:txBody>
            <a:bodyPr wrap="square" rtlCol="0">
              <a:spAutoFit/>
            </a:bodyPr>
            <a:lstStyle/>
            <a:p>
              <a:pPr algn="ctr"/>
              <a:r>
                <a:rPr lang="en-US" sz="2000" dirty="0" smtClean="0">
                  <a:solidFill>
                    <a:srgbClr val="03D1AF"/>
                  </a:solidFill>
                </a:rPr>
                <a:t>5</a:t>
              </a:r>
              <a:endParaRPr lang="en-US" sz="2000" dirty="0">
                <a:solidFill>
                  <a:srgbClr val="03D1AF"/>
                </a:solidFill>
              </a:endParaRPr>
            </a:p>
          </p:txBody>
        </p:sp>
      </p:grpSp>
      <p:sp>
        <p:nvSpPr>
          <p:cNvPr id="24" name="Content Placeholder 4"/>
          <p:cNvSpPr txBox="1">
            <a:spLocks/>
          </p:cNvSpPr>
          <p:nvPr/>
        </p:nvSpPr>
        <p:spPr>
          <a:xfrm>
            <a:off x="9128760" y="4649441"/>
            <a:ext cx="7863841" cy="1293404"/>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smtClean="0">
                <a:solidFill>
                  <a:srgbClr val="00B7D5"/>
                </a:solidFill>
                <a:latin typeface="Lato Bold" panose="020F0502020204030203" pitchFamily="34" charset="0"/>
                <a:ea typeface="Lato Bold" panose="020F0502020204030203" pitchFamily="34" charset="0"/>
                <a:cs typeface="Lato Bold" panose="020F0502020204030203" pitchFamily="34" charset="0"/>
              </a:rPr>
              <a:t>Match: </a:t>
            </a:r>
            <a:r>
              <a:rPr lang="en-US" sz="3600" dirty="0" err="1" smtClean="0">
                <a:solidFill>
                  <a:srgbClr val="00B7D5"/>
                </a:solidFill>
                <a:latin typeface="Lato Bold" panose="020F0502020204030203" pitchFamily="34" charset="0"/>
                <a:ea typeface="Lato Bold" panose="020F0502020204030203" pitchFamily="34" charset="0"/>
                <a:cs typeface="Lato Bold" panose="020F0502020204030203" pitchFamily="34" charset="0"/>
              </a:rPr>
              <a:t>dob+first+fuzzy</a:t>
            </a:r>
            <a:r>
              <a:rPr lang="en-US" sz="3600" dirty="0" smtClean="0">
                <a:solidFill>
                  <a:srgbClr val="00B7D5"/>
                </a:solidFill>
                <a:latin typeface="Lato Bold" panose="020F0502020204030203" pitchFamily="34" charset="0"/>
                <a:ea typeface="Lato Bold" panose="020F0502020204030203" pitchFamily="34" charset="0"/>
                <a:cs typeface="Lato Bold" panose="020F0502020204030203" pitchFamily="34" charset="0"/>
              </a:rPr>
              <a:t> (last)</a:t>
            </a:r>
          </a:p>
          <a:p>
            <a:r>
              <a:rPr lang="en-US" sz="3600" dirty="0" smtClean="0">
                <a:solidFill>
                  <a:schemeClr val="accent4"/>
                </a:solidFill>
                <a:latin typeface="Lato Bold" panose="020F0502020204030203" pitchFamily="34" charset="0"/>
                <a:ea typeface="Lato Bold" panose="020F0502020204030203" pitchFamily="34" charset="0"/>
                <a:cs typeface="Lato Bold" panose="020F0502020204030203" pitchFamily="34" charset="0"/>
              </a:rPr>
              <a:t>Match: </a:t>
            </a:r>
            <a:r>
              <a:rPr lang="en-US" sz="3600" dirty="0" err="1" smtClean="0">
                <a:solidFill>
                  <a:schemeClr val="accent4"/>
                </a:solidFill>
                <a:latin typeface="Lato Bold" panose="020F0502020204030203" pitchFamily="34" charset="0"/>
                <a:ea typeface="Lato Bold" panose="020F0502020204030203" pitchFamily="34" charset="0"/>
                <a:cs typeface="Lato Bold" panose="020F0502020204030203" pitchFamily="34" charset="0"/>
              </a:rPr>
              <a:t>id+dob+fuzzy</a:t>
            </a:r>
            <a:r>
              <a:rPr lang="en-US" sz="3600" dirty="0" smtClean="0">
                <a:solidFill>
                  <a:schemeClr val="accent4"/>
                </a:solidFill>
                <a:latin typeface="Lato Bold" panose="020F0502020204030203" pitchFamily="34" charset="0"/>
                <a:ea typeface="Lato Bold" panose="020F0502020204030203" pitchFamily="34" charset="0"/>
                <a:cs typeface="Lato Bold" panose="020F0502020204030203" pitchFamily="34" charset="0"/>
              </a:rPr>
              <a:t> (last)</a:t>
            </a:r>
          </a:p>
        </p:txBody>
      </p:sp>
      <p:sp>
        <p:nvSpPr>
          <p:cNvPr id="25" name="Right Arrow 24"/>
          <p:cNvSpPr/>
          <p:nvPr/>
        </p:nvSpPr>
        <p:spPr>
          <a:xfrm>
            <a:off x="6465241" y="7811834"/>
            <a:ext cx="1862667" cy="94303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4"/>
          <p:cNvSpPr txBox="1">
            <a:spLocks/>
          </p:cNvSpPr>
          <p:nvPr/>
        </p:nvSpPr>
        <p:spPr>
          <a:xfrm>
            <a:off x="9128760" y="7997668"/>
            <a:ext cx="7863841" cy="57136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600" dirty="0">
                <a:solidFill>
                  <a:schemeClr val="tx2"/>
                </a:solidFill>
                <a:latin typeface="Lato Bold" panose="020F0502020204030203" pitchFamily="34" charset="0"/>
                <a:ea typeface="Lato Bold" panose="020F0502020204030203" pitchFamily="34" charset="0"/>
                <a:cs typeface="Lato Bold" panose="020F0502020204030203" pitchFamily="34" charset="0"/>
              </a:rPr>
              <a:t>2 different individuals</a:t>
            </a:r>
            <a:r>
              <a:rPr lang="en-US" sz="3600" dirty="0" smtClean="0">
                <a:solidFill>
                  <a:schemeClr val="tx2"/>
                </a:solidFill>
                <a:latin typeface="Lato Bold" panose="020F0502020204030203" pitchFamily="34" charset="0"/>
                <a:ea typeface="Lato Bold" panose="020F0502020204030203" pitchFamily="34" charset="0"/>
                <a:cs typeface="Lato Bold" panose="020F0502020204030203" pitchFamily="34" charset="0"/>
              </a:rPr>
              <a:t>: (</a:t>
            </a:r>
            <a:r>
              <a:rPr lang="en-US" sz="3600" dirty="0">
                <a:solidFill>
                  <a:schemeClr val="tx2"/>
                </a:solidFill>
                <a:latin typeface="Lato Bold" panose="020F0502020204030203" pitchFamily="34" charset="0"/>
                <a:ea typeface="Lato Bold" panose="020F0502020204030203" pitchFamily="34" charset="0"/>
                <a:cs typeface="Lato Bold" panose="020F0502020204030203" pitchFamily="34" charset="0"/>
              </a:rPr>
              <a:t>1,2)  (3,4,5)</a:t>
            </a:r>
          </a:p>
        </p:txBody>
      </p:sp>
      <p:sp>
        <p:nvSpPr>
          <p:cNvPr id="30" name="Freeform 29"/>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348963116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65419109"/>
              </p:ext>
            </p:extLst>
          </p:nvPr>
        </p:nvGraphicFramePr>
        <p:xfrm>
          <a:off x="1744979" y="4501514"/>
          <a:ext cx="15247622" cy="4642486"/>
        </p:xfrm>
        <a:graphic>
          <a:graphicData uri="http://schemas.openxmlformats.org/drawingml/2006/table">
            <a:tbl>
              <a:tblPr>
                <a:tableStyleId>{2D5ABB26-0587-4C30-8999-92F81FD0307C}</a:tableStyleId>
              </a:tblPr>
              <a:tblGrid>
                <a:gridCol w="1035031"/>
                <a:gridCol w="958620"/>
                <a:gridCol w="958620"/>
                <a:gridCol w="3542729"/>
                <a:gridCol w="1764418"/>
                <a:gridCol w="1139230"/>
                <a:gridCol w="2250675"/>
                <a:gridCol w="3598299"/>
              </a:tblGrid>
              <a:tr h="527686">
                <a:tc>
                  <a:txBody>
                    <a:bodyPr/>
                    <a:lstStyle/>
                    <a:p>
                      <a:pPr algn="ctr" fontAlgn="b"/>
                      <a:r>
                        <a:rPr lang="en-US" sz="1800" b="1" i="0" u="none" strike="noStrike" dirty="0" smtClean="0">
                          <a:solidFill>
                            <a:srgbClr val="FF8058"/>
                          </a:solidFill>
                          <a:effectLst/>
                          <a:latin typeface="+mn-lt"/>
                        </a:rPr>
                        <a:t>ID APD</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a:t>
                      </a:r>
                      <a:r>
                        <a:rPr lang="en-US" sz="1800" b="1" i="0" u="none" strike="noStrike" baseline="0" dirty="0" smtClean="0">
                          <a:solidFill>
                            <a:srgbClr val="FF8058"/>
                          </a:solidFill>
                          <a:effectLst/>
                          <a:latin typeface="+mn-lt"/>
                        </a:rPr>
                        <a:t> DPS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 MDS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8058"/>
                          </a:solidFill>
                          <a:effectLst/>
                          <a:latin typeface="+mn-lt"/>
                        </a:rPr>
                        <a:t>Sex</a:t>
                      </a: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457200">
                <a:tc>
                  <a:txBody>
                    <a:bodyPr/>
                    <a:lstStyle/>
                    <a:p>
                      <a:pPr algn="ctr" fontAlgn="b"/>
                      <a:r>
                        <a:rPr lang="is-IS" sz="1800" b="1" i="0" u="none" strike="noStrike" smtClean="0">
                          <a:solidFill>
                            <a:schemeClr val="tx2"/>
                          </a:solidFill>
                          <a:effectLst/>
                          <a:latin typeface="+mn-lt"/>
                        </a:rPr>
                        <a:t>8633</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CARLSEN</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COLLETTE</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1982-09-21</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2010-02-17</a:t>
                      </a: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smtClean="0">
                          <a:solidFill>
                            <a:schemeClr val="tx2"/>
                          </a:solidFill>
                          <a:effectLst/>
                          <a:latin typeface="+mn-lt"/>
                        </a:rPr>
                        <a:t>8633</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CARLSEN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2011-09-22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r>
                        <a:rPr lang="is-IS" sz="1800" b="1" i="0" u="none" strike="noStrike" smtClean="0">
                          <a:solidFill>
                            <a:schemeClr val="tx2"/>
                          </a:solidFill>
                          <a:effectLst/>
                          <a:latin typeface="+mn-lt"/>
                        </a:rPr>
                        <a:t>8633</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17367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CARLSEN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2010-11-04</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smtClean="0">
                          <a:solidFill>
                            <a:schemeClr val="tx2"/>
                          </a:solidFill>
                          <a:effectLst/>
                          <a:latin typeface="+mn-lt"/>
                        </a:rPr>
                        <a:t>8633</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17367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CARLSEN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2013-09-19</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r>
                        <a:rPr lang="is-IS" sz="1800" b="1" i="0" u="none" strike="noStrike" smtClean="0">
                          <a:solidFill>
                            <a:schemeClr val="tx2"/>
                          </a:solidFill>
                          <a:effectLst/>
                          <a:latin typeface="+mn-lt"/>
                        </a:rPr>
                        <a:t>8633</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CARLSEN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2014-12-28</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dirty="0" smtClean="0">
                          <a:solidFill>
                            <a:schemeClr val="tx2"/>
                          </a:solidFill>
                          <a:effectLst/>
                          <a:latin typeface="+mn-lt"/>
                        </a:rPr>
                        <a:t>8633</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17367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CARLSEN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2010-05-30</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10017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CARLSON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2011-06-08</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10017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CARLSON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2011-06-13</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10017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CARLSON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COLLETTE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smtClean="0">
                          <a:solidFill>
                            <a:schemeClr val="tx2"/>
                          </a:solidFill>
                          <a:effectLst/>
                          <a:latin typeface="+mn-lt"/>
                        </a:rPr>
                        <a:t>1982-09-21</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2016-04-14</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Captures Name Misspellings</a:t>
            </a:r>
          </a:p>
        </p:txBody>
      </p:sp>
      <p:sp>
        <p:nvSpPr>
          <p:cNvPr id="7" name="Freeform 6"/>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37537577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75739543"/>
              </p:ext>
            </p:extLst>
          </p:nvPr>
        </p:nvGraphicFramePr>
        <p:xfrm>
          <a:off x="1744979" y="4501514"/>
          <a:ext cx="15247622" cy="7385686"/>
        </p:xfrm>
        <a:graphic>
          <a:graphicData uri="http://schemas.openxmlformats.org/drawingml/2006/table">
            <a:tbl>
              <a:tblPr>
                <a:tableStyleId>{2D5ABB26-0587-4C30-8999-92F81FD0307C}</a:tableStyleId>
              </a:tblPr>
              <a:tblGrid>
                <a:gridCol w="1035031"/>
                <a:gridCol w="958620"/>
                <a:gridCol w="958620"/>
                <a:gridCol w="3542729"/>
                <a:gridCol w="1764418"/>
                <a:gridCol w="1139230"/>
                <a:gridCol w="2250675"/>
                <a:gridCol w="3598299"/>
              </a:tblGrid>
              <a:tr h="527686">
                <a:tc>
                  <a:txBody>
                    <a:bodyPr/>
                    <a:lstStyle/>
                    <a:p>
                      <a:pPr algn="ctr" fontAlgn="b"/>
                      <a:r>
                        <a:rPr lang="en-US" sz="1800" b="1" i="0" u="none" strike="noStrike" dirty="0" smtClean="0">
                          <a:solidFill>
                            <a:srgbClr val="FF8058"/>
                          </a:solidFill>
                          <a:effectLst/>
                          <a:latin typeface="+mn-lt"/>
                        </a:rPr>
                        <a:t>ID APD</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a:t>
                      </a:r>
                      <a:r>
                        <a:rPr lang="en-US" sz="1800" b="1" i="0" u="none" strike="noStrike" baseline="0" dirty="0" smtClean="0">
                          <a:solidFill>
                            <a:srgbClr val="FF8058"/>
                          </a:solidFill>
                          <a:effectLst/>
                          <a:latin typeface="+mn-lt"/>
                        </a:rPr>
                        <a:t> DPS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 MDS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8058"/>
                          </a:solidFill>
                          <a:effectLst/>
                          <a:latin typeface="+mn-lt"/>
                        </a:rPr>
                        <a:t>Sex</a:t>
                      </a: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762</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10007</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MARTINEZ</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MELANIE</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2011-04-12</a:t>
                      </a: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10007</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MARTINEZ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2015-12-11</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14540</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10007</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MARTINEZ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2012-12-12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14540</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&lt;NA&gt;</a:t>
                      </a: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MARTINEZ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mr-IN" sz="1800" b="1"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2010-09-17</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14540</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10007</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dirty="0" smtClean="0">
                          <a:solidFill>
                            <a:schemeClr val="tx2"/>
                          </a:solidFill>
                          <a:latin typeface="+mn-lt"/>
                          <a:ea typeface="Menlo" charset="0"/>
                          <a:cs typeface="Menlo" charset="0"/>
                        </a:rPr>
                        <a:t>MARTINEZ</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2011-09-26</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MARTINEZ CASARES </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2012-10-21</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MARTINEZ-CASARE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2010-05-10</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dirty="0" smtClean="0">
                          <a:solidFill>
                            <a:schemeClr val="tx2"/>
                          </a:solidFill>
                          <a:effectLst/>
                          <a:latin typeface="+mn-lt"/>
                        </a:rPr>
                        <a:t>762</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MARTINEZ-CASARE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2012-04-16</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r>
                        <a:rPr lang="is-IS" sz="1800" b="1" i="0" u="none" strike="noStrike" dirty="0" smtClean="0">
                          <a:solidFill>
                            <a:schemeClr val="tx2"/>
                          </a:solidFill>
                          <a:effectLst/>
                          <a:latin typeface="+mn-lt"/>
                        </a:rPr>
                        <a:t>762</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MARTINEZ-CASARE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2014-01-18</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MARTINEZ-CASARES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2011-11-17</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r>
                        <a:rPr lang="is-IS" sz="1800" b="1" i="0" u="none" strike="noStrike" dirty="0" smtClean="0">
                          <a:solidFill>
                            <a:schemeClr val="tx2"/>
                          </a:solidFill>
                          <a:effectLst/>
                          <a:latin typeface="+mn-lt"/>
                        </a:rPr>
                        <a:t>762</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MARTINEZ-CASARES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2012-10-24</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MARTINEZ-CASARES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2010-02-20</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MARTINEZ-CASARES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2010-07-27</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MARTINEZ-CASARES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mr-IN" sz="1800" b="1" i="0" u="none" strike="noStrike"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2011-08-22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MARTINEZ-CASARES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MELANIE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mr-IN" sz="1800" b="1" i="0" u="none" strike="noStrike" dirty="0" smtClean="0">
                          <a:solidFill>
                            <a:schemeClr val="tx2"/>
                          </a:solidFill>
                          <a:effectLst/>
                          <a:latin typeface="+mn-lt"/>
                        </a:rPr>
                        <a:t>1980-01-30</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2012-12-12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Captures Name Changes </a:t>
            </a:r>
            <a:r>
              <a:rPr lang="en-US" sz="6602" b="1" dirty="0" smtClean="0">
                <a:solidFill>
                  <a:schemeClr val="tx2"/>
                </a:solidFill>
                <a:latin typeface="Lato" charset="0"/>
                <a:ea typeface="Lato" charset="0"/>
                <a:cs typeface="Lato" charset="0"/>
              </a:rPr>
              <a:t>- Female Only</a:t>
            </a:r>
            <a:endParaRPr lang="en-US" sz="6602" b="1" dirty="0">
              <a:solidFill>
                <a:schemeClr val="tx2"/>
              </a:solidFill>
              <a:latin typeface="Lato" charset="0"/>
              <a:ea typeface="Lato" charset="0"/>
              <a:cs typeface="Lato" charset="0"/>
            </a:endParaRPr>
          </a:p>
        </p:txBody>
      </p:sp>
      <p:sp>
        <p:nvSpPr>
          <p:cNvPr id="7" name="Freeform 6"/>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50393462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5151380"/>
              </p:ext>
            </p:extLst>
          </p:nvPr>
        </p:nvGraphicFramePr>
        <p:xfrm>
          <a:off x="1744979" y="4501514"/>
          <a:ext cx="15247622" cy="5099686"/>
        </p:xfrm>
        <a:graphic>
          <a:graphicData uri="http://schemas.openxmlformats.org/drawingml/2006/table">
            <a:tbl>
              <a:tblPr>
                <a:tableStyleId>{2D5ABB26-0587-4C30-8999-92F81FD0307C}</a:tableStyleId>
              </a:tblPr>
              <a:tblGrid>
                <a:gridCol w="1035031"/>
                <a:gridCol w="958620"/>
                <a:gridCol w="958620"/>
                <a:gridCol w="3542729"/>
                <a:gridCol w="1764418"/>
                <a:gridCol w="1139230"/>
                <a:gridCol w="2250675"/>
                <a:gridCol w="3598299"/>
              </a:tblGrid>
              <a:tr h="527686">
                <a:tc>
                  <a:txBody>
                    <a:bodyPr/>
                    <a:lstStyle/>
                    <a:p>
                      <a:pPr algn="ctr" fontAlgn="b"/>
                      <a:r>
                        <a:rPr lang="en-US" sz="1800" b="1" i="0" u="none" strike="noStrike" dirty="0" smtClean="0">
                          <a:solidFill>
                            <a:srgbClr val="FF8058"/>
                          </a:solidFill>
                          <a:effectLst/>
                          <a:latin typeface="+mn-lt"/>
                        </a:rPr>
                        <a:t>ID APD</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a:t>
                      </a:r>
                      <a:r>
                        <a:rPr lang="en-US" sz="1800" b="1" i="0" u="none" strike="noStrike" baseline="0" dirty="0" smtClean="0">
                          <a:solidFill>
                            <a:srgbClr val="FF8058"/>
                          </a:solidFill>
                          <a:effectLst/>
                          <a:latin typeface="+mn-lt"/>
                        </a:rPr>
                        <a:t> DPS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 MDS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8058"/>
                          </a:solidFill>
                          <a:effectLst/>
                          <a:latin typeface="+mn-lt"/>
                        </a:rPr>
                        <a:t>Sex</a:t>
                      </a: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Arrest Date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6672</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MICHAEL</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1971-07-15</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2013-02-02</a:t>
                      </a: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6672</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2012-03-30</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2012-09-05</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2013-02-11</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6672</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10000</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1973-07-15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2012-10-15</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1970-07-15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2011-12-18</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2012-04-15</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2014-01-20</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6672</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MICHAEL</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2012-09-02</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32842</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dirty="0" smtClean="0">
                          <a:solidFill>
                            <a:schemeClr val="tx2"/>
                          </a:solidFill>
                          <a:latin typeface="+mn-lt"/>
                          <a:ea typeface="Menlo" charset="0"/>
                          <a:cs typeface="Menlo" charset="0"/>
                        </a:rPr>
                        <a:t>JOHNSON</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MICHAELE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1971-07-15</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2012-07-20</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Captures DOB Errors</a:t>
            </a:r>
          </a:p>
        </p:txBody>
      </p:sp>
      <p:sp>
        <p:nvSpPr>
          <p:cNvPr id="7" name="Freeform 6"/>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370089230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78567873"/>
              </p:ext>
            </p:extLst>
          </p:nvPr>
        </p:nvGraphicFramePr>
        <p:xfrm>
          <a:off x="1744979" y="7457599"/>
          <a:ext cx="15247622" cy="4185286"/>
        </p:xfrm>
        <a:graphic>
          <a:graphicData uri="http://schemas.openxmlformats.org/drawingml/2006/table">
            <a:tbl>
              <a:tblPr>
                <a:tableStyleId>{2D5ABB26-0587-4C30-8999-92F81FD0307C}</a:tableStyleId>
              </a:tblPr>
              <a:tblGrid>
                <a:gridCol w="1035031"/>
                <a:gridCol w="958620"/>
                <a:gridCol w="958620"/>
                <a:gridCol w="3542729"/>
                <a:gridCol w="1764418"/>
                <a:gridCol w="1139230"/>
                <a:gridCol w="2250675"/>
                <a:gridCol w="3598299"/>
              </a:tblGrid>
              <a:tr h="527686">
                <a:tc>
                  <a:txBody>
                    <a:bodyPr/>
                    <a:lstStyle/>
                    <a:p>
                      <a:pPr algn="ctr" fontAlgn="b"/>
                      <a:r>
                        <a:rPr lang="en-US" sz="1800" b="1" i="0" u="none" strike="noStrike" dirty="0" smtClean="0">
                          <a:solidFill>
                            <a:srgbClr val="FF8058"/>
                          </a:solidFill>
                          <a:effectLst/>
                          <a:latin typeface="+mn-lt"/>
                        </a:rPr>
                        <a:t>ID APD</a:t>
                      </a:r>
                      <a:endParaRPr lang="en-US" sz="1800" b="1" i="0" u="none" strike="noStrike" dirty="0">
                        <a:solidFill>
                          <a:srgbClr val="FF8058"/>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a:t>
                      </a:r>
                      <a:r>
                        <a:rPr lang="en-US" sz="1800" b="1" i="0" u="none" strike="noStrike" baseline="0" dirty="0" smtClean="0">
                          <a:solidFill>
                            <a:srgbClr val="FF8058"/>
                          </a:solidFill>
                          <a:effectLst/>
                          <a:latin typeface="+mn-lt"/>
                        </a:rPr>
                        <a:t> DPS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ID MDS</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Last Name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u="none" strike="noStrike" dirty="0" smtClean="0">
                          <a:solidFill>
                            <a:srgbClr val="FF8058"/>
                          </a:solidFill>
                          <a:effectLst/>
                          <a:latin typeface="+mn-lt"/>
                        </a:rPr>
                        <a:t>First Name</a:t>
                      </a:r>
                      <a:endParaRPr lang="en-US" sz="1800" b="1" i="0" u="none" strike="noStrike" dirty="0" smtClean="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FF8058"/>
                          </a:solidFill>
                          <a:effectLst/>
                          <a:latin typeface="+mn-lt"/>
                        </a:rPr>
                        <a:t>Sex</a:t>
                      </a: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u="none" strike="noStrike" dirty="0" smtClean="0">
                          <a:solidFill>
                            <a:srgbClr val="FF8058"/>
                          </a:solidFill>
                          <a:effectLst/>
                          <a:latin typeface="+mn-lt"/>
                        </a:rPr>
                        <a:t>DOB</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r>
                        <a:rPr lang="en-US" sz="1800" b="1" i="0" u="none" strike="noStrike" dirty="0" smtClean="0">
                          <a:solidFill>
                            <a:srgbClr val="FF8058"/>
                          </a:solidFill>
                          <a:effectLst/>
                          <a:latin typeface="+mn-lt"/>
                        </a:rPr>
                        <a:t>SAME</a:t>
                      </a:r>
                      <a:endParaRPr lang="en-US" sz="1800" b="1" i="0" u="none" strike="noStrike" dirty="0">
                        <a:solidFill>
                          <a:srgbClr val="FF8058"/>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457200">
                <a:tc>
                  <a:txBody>
                    <a:bodyPr/>
                    <a:lstStyle/>
                    <a:p>
                      <a:pPr algn="ctr" fontAlgn="b"/>
                      <a:r>
                        <a:rPr lang="is-IS" sz="1800" b="1" i="0" u="none" strike="noStrike" dirty="0" smtClean="0">
                          <a:solidFill>
                            <a:schemeClr val="tx2"/>
                          </a:solidFill>
                          <a:effectLst/>
                          <a:latin typeface="+mn-lt"/>
                        </a:rPr>
                        <a:t>558</a:t>
                      </a:r>
                      <a:endParaRPr lang="is-IS" sz="1800" b="1" i="0" u="none" strike="noStrike" dirty="0">
                        <a:solidFill>
                          <a:schemeClr val="tx2"/>
                        </a:solidFill>
                        <a:effectLst/>
                        <a:latin typeface="+mn-lt"/>
                      </a:endParaRPr>
                    </a:p>
                  </a:txBody>
                  <a:tcPr marL="9526" marR="9526" marT="9526"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JAMES</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9526" marR="9526" marT="9526"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u="none" strike="noStrike" dirty="0" smtClean="0">
                          <a:solidFill>
                            <a:schemeClr val="tx2"/>
                          </a:solidFill>
                          <a:effectLst/>
                          <a:latin typeface="+mn-lt"/>
                        </a:rPr>
                        <a:t>177016</a:t>
                      </a:r>
                    </a:p>
                  </a:txBody>
                  <a:tcPr marL="9526" marR="9526" marT="9526"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r>
                        <a:rPr lang="is-IS" sz="1800" b="1" i="0" u="none" strike="noStrike" dirty="0" smtClean="0">
                          <a:solidFill>
                            <a:schemeClr val="tx2"/>
                          </a:solidFill>
                          <a:effectLst/>
                          <a:latin typeface="+mn-lt"/>
                        </a:rPr>
                        <a:t>558</a:t>
                      </a: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54413</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JAMES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177016</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JAMES</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177016</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dirty="0" smtClean="0">
                          <a:solidFill>
                            <a:schemeClr val="tx2"/>
                          </a:solidFill>
                          <a:effectLst/>
                          <a:latin typeface="+mn-lt"/>
                        </a:rPr>
                        <a:t>4892</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MARDOQUEO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800" b="1" i="0" u="none" strike="noStrike" dirty="0" smtClean="0">
                          <a:solidFill>
                            <a:schemeClr val="tx2"/>
                          </a:solidFill>
                          <a:effectLst/>
                          <a:latin typeface="+mn-lt"/>
                        </a:rPr>
                        <a:t>178293</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57200">
                <a:tc>
                  <a:txBody>
                    <a:bodyPr/>
                    <a:lstStyle/>
                    <a:p>
                      <a:pPr marL="0" marR="0" lvl="0" indent="0" algn="ctr" defTabSz="1828800" rtl="0" eaLnBrk="1" fontAlgn="b" latinLnBrk="0" hangingPunct="1">
                        <a:lnSpc>
                          <a:spcPct val="100000"/>
                        </a:lnSpc>
                        <a:spcBef>
                          <a:spcPts val="0"/>
                        </a:spcBef>
                        <a:spcAft>
                          <a:spcPts val="0"/>
                        </a:spcAft>
                        <a:buClrTx/>
                        <a:buSzTx/>
                        <a:buFontTx/>
                        <a:buNone/>
                        <a:tabLst/>
                        <a:defRPr/>
                      </a:pPr>
                      <a:endParaRPr lang="is-IS" sz="1800" b="1" i="0" u="none" strike="noStrike" dirty="0" smtClean="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dirty="0" smtClean="0">
                          <a:solidFill>
                            <a:schemeClr val="tx2"/>
                          </a:solidFill>
                          <a:effectLst/>
                          <a:latin typeface="+mn-lt"/>
                        </a:rPr>
                        <a:t>10020</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MARDOQUEO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178293</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dirty="0" smtClean="0">
                          <a:solidFill>
                            <a:schemeClr val="tx2"/>
                          </a:solidFill>
                          <a:effectLst/>
                          <a:latin typeface="+mn-lt"/>
                        </a:rPr>
                        <a:t>4570</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MONIQUE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178293</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57200">
                <a:tc>
                  <a:txBody>
                    <a:bodyPr/>
                    <a:lstStyle/>
                    <a:p>
                      <a:pPr algn="ctr" fontAlgn="b"/>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is-IS" sz="1800" b="1" i="0" u="none" strike="noStrike"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MONIQUE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c>
                  <a:txBody>
                    <a:bodyPr/>
                    <a:lstStyle/>
                    <a:p>
                      <a:pPr algn="ctr" fontAlgn="b"/>
                      <a:r>
                        <a:rPr lang="en-US" sz="1800" b="1" i="0" u="none" strike="noStrike" dirty="0" smtClean="0">
                          <a:solidFill>
                            <a:schemeClr val="tx2"/>
                          </a:solidFill>
                          <a:effectLst/>
                          <a:latin typeface="+mn-lt"/>
                        </a:rPr>
                        <a:t>178293</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95000"/>
                      </a:schemeClr>
                    </a:solidFill>
                  </a:tcPr>
                </a:tc>
              </a:tr>
              <a:tr h="457200">
                <a:tc>
                  <a:txBody>
                    <a:bodyPr/>
                    <a:lstStyle/>
                    <a:p>
                      <a:pPr algn="ctr" fontAlgn="b"/>
                      <a:r>
                        <a:rPr lang="is-IS" sz="1800" b="1" i="0" u="none" strike="noStrike" dirty="0" smtClean="0">
                          <a:solidFill>
                            <a:schemeClr val="tx2"/>
                          </a:solidFill>
                          <a:effectLst/>
                          <a:latin typeface="+mn-lt"/>
                        </a:rPr>
                        <a:t>4570</a:t>
                      </a:r>
                      <a:endParaRPr lang="is-IS" sz="1800" b="1" i="0" u="none" strike="noStrike" dirty="0">
                        <a:solidFill>
                          <a:schemeClr val="tx2"/>
                        </a:solidFill>
                        <a:effectLst/>
                        <a:latin typeface="+mn-lt"/>
                      </a:endParaRPr>
                    </a:p>
                  </a:txBody>
                  <a:tcPr marL="12700" marR="12700" marT="12700" marB="0" anchor="ctr">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40539</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is-IS" sz="1800" b="1" i="0" u="none" strike="noStrike" dirty="0" smtClean="0">
                          <a:solidFill>
                            <a:schemeClr val="tx2"/>
                          </a:solidFill>
                          <a:effectLst/>
                          <a:latin typeface="+mn-lt"/>
                        </a:rPr>
                        <a:t>&lt;NA&gt;</a:t>
                      </a:r>
                      <a:endParaRPr lang="is-I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dirty="0" smtClean="0">
                          <a:solidFill>
                            <a:schemeClr val="tx2"/>
                          </a:solidFill>
                          <a:latin typeface="+mn-lt"/>
                          <a:ea typeface="Menlo" charset="0"/>
                          <a:cs typeface="Menlo" charset="0"/>
                        </a:rPr>
                        <a:t>MANZANO</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MONIQUE</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F</a:t>
                      </a:r>
                      <a:endParaRPr lang="en-US"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1988-07-16</a:t>
                      </a:r>
                      <a:endParaRPr lang="mr-IN" sz="1800" b="1" i="0" u="none" strike="noStrike" dirty="0">
                        <a:solidFill>
                          <a:schemeClr val="tx2"/>
                        </a:solidFill>
                        <a:effectLst/>
                        <a:latin typeface="+mn-lt"/>
                      </a:endParaRPr>
                    </a:p>
                  </a:txBody>
                  <a:tcPr marL="12700" marR="12700" marT="1270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800" b="1" i="0" u="none" strike="noStrike" dirty="0" smtClean="0">
                          <a:solidFill>
                            <a:schemeClr val="tx2"/>
                          </a:solidFill>
                          <a:effectLst/>
                          <a:latin typeface="+mn-lt"/>
                        </a:rPr>
                        <a:t>178293</a:t>
                      </a:r>
                    </a:p>
                  </a:txBody>
                  <a:tcPr marL="12700" marR="12700" marT="12700" marB="0" anchor="ctr">
                    <a:lnL w="12700" cap="flat" cmpd="sng" algn="ctr">
                      <a:solidFill>
                        <a:schemeClr val="accent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6" name="TextBox 5"/>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Trouble with Twins</a:t>
            </a:r>
            <a:endParaRPr lang="en-US" sz="6602" b="1" dirty="0">
              <a:solidFill>
                <a:schemeClr val="tx2"/>
              </a:solidFill>
              <a:latin typeface="Lato" charset="0"/>
              <a:ea typeface="Lato" charset="0"/>
              <a:cs typeface="Lato" charset="0"/>
            </a:endParaRPr>
          </a:p>
        </p:txBody>
      </p:sp>
      <p:sp>
        <p:nvSpPr>
          <p:cNvPr id="7" name="Subtitle 2"/>
          <p:cNvSpPr txBox="1">
            <a:spLocks/>
          </p:cNvSpPr>
          <p:nvPr/>
        </p:nvSpPr>
        <p:spPr>
          <a:xfrm>
            <a:off x="1714500" y="4724400"/>
            <a:ext cx="10319557" cy="186368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mn-lt"/>
                <a:ea typeface="Lato Light" charset="0"/>
                <a:cs typeface="Lato Light" charset="0"/>
              </a:rPr>
              <a:t>A first initial/name problem?  </a:t>
            </a: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Use sex?</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Is it reliable enough?</a:t>
            </a: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Other fuzzy combinations?</a:t>
            </a:r>
          </a:p>
        </p:txBody>
      </p:sp>
      <p:sp>
        <p:nvSpPr>
          <p:cNvPr id="8" name="Freeform 7"/>
          <p:cNvSpPr/>
          <p:nvPr/>
        </p:nvSpPr>
        <p:spPr>
          <a:xfrm>
            <a:off x="464955" y="12531457"/>
            <a:ext cx="17304248" cy="893579"/>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t>
            </a:r>
            <a:r>
              <a:rPr lang="en-US" sz="1800" dirty="0" smtClean="0">
                <a:latin typeface="Lato Light" charset="0"/>
                <a:ea typeface="Lato Light" charset="0"/>
                <a:cs typeface="Lato Light" charset="0"/>
              </a:rPr>
              <a:t>Personal information altered.</a:t>
            </a:r>
            <a:endParaRPr lang="en-US" sz="1800" dirty="0">
              <a:latin typeface="Lato Light" charset="0"/>
              <a:ea typeface="Lato Light" charset="0"/>
              <a:cs typeface="Lato Light" charset="0"/>
            </a:endParaRPr>
          </a:p>
        </p:txBody>
      </p:sp>
    </p:spTree>
    <p:extLst>
      <p:ext uri="{BB962C8B-B14F-4D97-AF65-F5344CB8AC3E}">
        <p14:creationId xmlns:p14="http://schemas.microsoft.com/office/powerpoint/2010/main" val="263898227"/>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Issues Regarding Linkage</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31" name="Subtitle 2"/>
          <p:cNvSpPr txBox="1">
            <a:spLocks/>
          </p:cNvSpPr>
          <p:nvPr/>
        </p:nvSpPr>
        <p:spPr>
          <a:xfrm>
            <a:off x="1714500" y="4724400"/>
            <a:ext cx="10319557" cy="5409266"/>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mn-lt"/>
                <a:ea typeface="Lato Light" charset="0"/>
                <a:cs typeface="Lato Light" charset="0"/>
              </a:rPr>
              <a:t>Consistency of </a:t>
            </a:r>
            <a:r>
              <a:rPr lang="en-US" dirty="0" smtClean="0">
                <a:latin typeface="+mn-lt"/>
                <a:ea typeface="Lato Light" charset="0"/>
                <a:cs typeface="Lato Light" charset="0"/>
              </a:rPr>
              <a:t>names</a:t>
            </a:r>
            <a:r>
              <a:rPr lang="en-US" dirty="0">
                <a:latin typeface="+mn-lt"/>
                <a:ea typeface="Lato Light" charset="0"/>
                <a:cs typeface="Lato Light" charset="0"/>
              </a:rPr>
              <a:t>, DOB, other </a:t>
            </a:r>
            <a:r>
              <a:rPr lang="en-US" dirty="0" smtClean="0">
                <a:latin typeface="+mn-lt"/>
                <a:ea typeface="Lato Light" charset="0"/>
                <a:cs typeface="Lato Light" charset="0"/>
              </a:rPr>
              <a:t>identifiers</a:t>
            </a:r>
          </a:p>
          <a:p>
            <a:pPr marL="342900" indent="-342900" algn="l">
              <a:lnSpc>
                <a:spcPct val="100000"/>
              </a:lnSpc>
              <a:buFont typeface="Arial" panose="020B0604020202020204" pitchFamily="34" charset="0"/>
              <a:buChar char="•"/>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Charge </a:t>
            </a:r>
            <a:r>
              <a:rPr lang="en-US" dirty="0" smtClean="0">
                <a:latin typeface="+mn-lt"/>
                <a:ea typeface="Lato Light" charset="0"/>
                <a:cs typeface="Lato Light" charset="0"/>
              </a:rPr>
              <a:t>descriptors</a:t>
            </a:r>
          </a:p>
          <a:p>
            <a:pPr marL="342900" indent="-342900" algn="l">
              <a:lnSpc>
                <a:spcPct val="100000"/>
              </a:lnSpc>
              <a:buFont typeface="Arial" panose="020B0604020202020204" pitchFamily="34" charset="0"/>
              <a:buChar char="•"/>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Duplicates</a:t>
            </a:r>
          </a:p>
          <a:p>
            <a:pPr algn="l">
              <a:lnSpc>
                <a:spcPct val="100000"/>
              </a:lnSpc>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IDs </a:t>
            </a:r>
            <a:r>
              <a:rPr lang="en-US" dirty="0">
                <a:latin typeface="+mn-lt"/>
                <a:ea typeface="Lato Light" charset="0"/>
                <a:cs typeface="Lato Light" charset="0"/>
              </a:rPr>
              <a:t>not always correct, often missing in some </a:t>
            </a:r>
            <a:r>
              <a:rPr lang="en-US" dirty="0" smtClean="0">
                <a:latin typeface="+mn-lt"/>
                <a:ea typeface="Lato Light" charset="0"/>
                <a:cs typeface="Lato Light" charset="0"/>
              </a:rPr>
              <a:t>databases</a:t>
            </a:r>
          </a:p>
          <a:p>
            <a:pPr marL="342900" indent="-342900" algn="l">
              <a:lnSpc>
                <a:spcPct val="100000"/>
              </a:lnSpc>
              <a:buFont typeface="Arial" panose="020B0604020202020204" pitchFamily="34" charset="0"/>
              <a:buChar char="•"/>
            </a:pP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Record corrections can appear as duplicates</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Near-duplicates good for lookup, bad for </a:t>
            </a:r>
            <a:r>
              <a:rPr lang="en-US" sz="2400" dirty="0" smtClean="0">
                <a:solidFill>
                  <a:schemeClr val="tx2"/>
                </a:solidFill>
                <a:latin typeface="+mn-lt"/>
                <a:ea typeface="Lato Light" charset="0"/>
                <a:cs typeface="Lato Light" charset="0"/>
              </a:rPr>
              <a:t>counting</a:t>
            </a:r>
          </a:p>
          <a:p>
            <a:pPr marL="1430536" lvl="1" indent="-342900" algn="l">
              <a:lnSpc>
                <a:spcPct val="100000"/>
              </a:lnSpc>
              <a:buFont typeface="Arial" panose="020B0604020202020204" pitchFamily="34" charset="0"/>
              <a:buChar char="•"/>
            </a:pPr>
            <a:endParaRPr lang="en-US" sz="2400" dirty="0">
              <a:solidFill>
                <a:schemeClr val="tx2"/>
              </a:solidFill>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Within a database, as well as between </a:t>
            </a:r>
            <a:r>
              <a:rPr lang="en-US" dirty="0" smtClean="0">
                <a:latin typeface="+mn-lt"/>
                <a:ea typeface="Lato Light" charset="0"/>
                <a:cs typeface="Lato Light" charset="0"/>
              </a:rPr>
              <a:t>databases</a:t>
            </a:r>
          </a:p>
        </p:txBody>
      </p:sp>
    </p:spTree>
    <p:extLst>
      <p:ext uri="{BB962C8B-B14F-4D97-AF65-F5344CB8AC3E}">
        <p14:creationId xmlns:p14="http://schemas.microsoft.com/office/powerpoint/2010/main" val="297149390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Future </a:t>
            </a:r>
            <a:r>
              <a:rPr lang="en-US" sz="6602" b="1" dirty="0">
                <a:solidFill>
                  <a:schemeClr val="tx2"/>
                </a:solidFill>
                <a:latin typeface="Lato" charset="0"/>
                <a:ea typeface="Lato" charset="0"/>
                <a:cs typeface="Lato" charset="0"/>
              </a:rPr>
              <a:t>Work</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31" name="Subtitle 2"/>
          <p:cNvSpPr txBox="1">
            <a:spLocks/>
          </p:cNvSpPr>
          <p:nvPr/>
        </p:nvSpPr>
        <p:spPr>
          <a:xfrm>
            <a:off x="1714500" y="4724400"/>
            <a:ext cx="14043660" cy="5852464"/>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dirty="0">
                <a:latin typeface="+mn-lt"/>
                <a:ea typeface="Lato Light" charset="0"/>
                <a:cs typeface="Lato Light" charset="0"/>
              </a:rPr>
              <a:t>Better accounting of uncertainty in record linkage</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Extend probabilistic methods linking multiple records within a single database</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Propagate uncertainties to counts of arrests and individuals</a:t>
            </a:r>
          </a:p>
          <a:p>
            <a:pPr marL="1430536" lvl="1" indent="-342900" algn="l">
              <a:lnSpc>
                <a:spcPct val="100000"/>
              </a:lnSpc>
              <a:buFont typeface="Arial" panose="020B0604020202020204" pitchFamily="34" charset="0"/>
              <a:buChar char="•"/>
            </a:pPr>
            <a:endParaRPr lang="en-US" sz="2400" dirty="0">
              <a:solidFill>
                <a:schemeClr val="tx2"/>
              </a:solidFill>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Reliable automation for charge linkage</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Done by hand in this effort</a:t>
            </a:r>
          </a:p>
          <a:p>
            <a:pPr marL="1430536" lvl="1" indent="-342900" algn="l">
              <a:lnSpc>
                <a:spcPct val="100000"/>
              </a:lnSpc>
              <a:buFont typeface="Arial" panose="020B0604020202020204" pitchFamily="34" charset="0"/>
              <a:buChar char="•"/>
            </a:pPr>
            <a:endParaRPr lang="en-US" sz="2400" dirty="0" smtClean="0">
              <a:solidFill>
                <a:schemeClr val="tx2"/>
              </a:solidFill>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Additional databases to see individual histories</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Jail time, court </a:t>
            </a:r>
            <a:r>
              <a:rPr lang="en-US" sz="2400" dirty="0" smtClean="0">
                <a:solidFill>
                  <a:schemeClr val="tx2"/>
                </a:solidFill>
                <a:latin typeface="+mn-lt"/>
                <a:ea typeface="Lato Light" charset="0"/>
                <a:cs typeface="Lato Light" charset="0"/>
              </a:rPr>
              <a:t>records, sentencing</a:t>
            </a:r>
            <a:endParaRPr lang="en-US" sz="2400" dirty="0">
              <a:solidFill>
                <a:schemeClr val="tx2"/>
              </a:solidFill>
              <a:latin typeface="+mn-lt"/>
              <a:ea typeface="Lato Light" charset="0"/>
              <a:cs typeface="Lato Light" charset="0"/>
            </a:endParaRPr>
          </a:p>
          <a:p>
            <a:pPr marL="1430536" lvl="1" indent="-342900" algn="l">
              <a:lnSpc>
                <a:spcPct val="100000"/>
              </a:lnSpc>
              <a:buFont typeface="Arial" panose="020B0604020202020204" pitchFamily="34" charset="0"/>
              <a:buChar char="•"/>
            </a:pPr>
            <a:endParaRPr lang="en-US" sz="2400" dirty="0" smtClean="0">
              <a:solidFill>
                <a:schemeClr val="tx2"/>
              </a:solidFill>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a:latin typeface="+mn-lt"/>
                <a:ea typeface="Lato Light" charset="0"/>
                <a:cs typeface="Lato Light" charset="0"/>
              </a:rPr>
              <a:t>Leverage network approaches</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Improve reliability of record linking</a:t>
            </a:r>
          </a:p>
          <a:p>
            <a:pPr marL="1430536" lvl="1" indent="-342900" algn="l">
              <a:lnSpc>
                <a:spcPct val="100000"/>
              </a:lnSpc>
              <a:buFont typeface="Arial" panose="020B0604020202020204" pitchFamily="34" charset="0"/>
              <a:buChar char="•"/>
            </a:pPr>
            <a:r>
              <a:rPr lang="en-US" sz="2400" dirty="0">
                <a:solidFill>
                  <a:schemeClr val="tx2"/>
                </a:solidFill>
                <a:latin typeface="+mn-lt"/>
                <a:ea typeface="Lato Light" charset="0"/>
                <a:cs typeface="Lato Light" charset="0"/>
              </a:rPr>
              <a:t>Discern more organized criminal </a:t>
            </a:r>
            <a:r>
              <a:rPr lang="en-US" sz="2400" dirty="0" smtClean="0">
                <a:solidFill>
                  <a:schemeClr val="tx2"/>
                </a:solidFill>
                <a:latin typeface="+mn-lt"/>
                <a:ea typeface="Lato Light" charset="0"/>
                <a:cs typeface="Lato Light" charset="0"/>
              </a:rPr>
              <a:t>activity</a:t>
            </a:r>
            <a:endParaRPr lang="en-US" sz="2400" dirty="0">
              <a:solidFill>
                <a:schemeClr val="tx2"/>
              </a:solidFill>
              <a:latin typeface="+mn-lt"/>
              <a:ea typeface="Lato Light" charset="0"/>
              <a:cs typeface="Lato Light" charset="0"/>
            </a:endParaRPr>
          </a:p>
        </p:txBody>
      </p:sp>
    </p:spTree>
    <p:extLst>
      <p:ext uri="{BB962C8B-B14F-4D97-AF65-F5344CB8AC3E}">
        <p14:creationId xmlns:p14="http://schemas.microsoft.com/office/powerpoint/2010/main" val="1592107396"/>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Arrestee Study: Components of Phase 1</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22" name="TextBox 21"/>
          <p:cNvSpPr txBox="1"/>
          <p:nvPr/>
        </p:nvSpPr>
        <p:spPr>
          <a:xfrm>
            <a:off x="9741989" y="9240697"/>
            <a:ext cx="1771921" cy="707886"/>
          </a:xfrm>
          <a:prstGeom prst="rect">
            <a:avLst/>
          </a:prstGeom>
          <a:noFill/>
        </p:spPr>
        <p:txBody>
          <a:bodyPr wrap="square" rtlCol="0">
            <a:spAutoFit/>
          </a:bodyPr>
          <a:lstStyle/>
          <a:p>
            <a:r>
              <a:rPr lang="en-US" sz="4000" dirty="0">
                <a:solidFill>
                  <a:schemeClr val="bg1"/>
                </a:solidFill>
                <a:latin typeface="Lato"/>
              </a:rPr>
              <a:t>BCSO</a:t>
            </a:r>
          </a:p>
        </p:txBody>
      </p:sp>
      <p:sp>
        <p:nvSpPr>
          <p:cNvPr id="21" name="Freeform 20"/>
          <p:cNvSpPr/>
          <p:nvPr/>
        </p:nvSpPr>
        <p:spPr>
          <a:xfrm>
            <a:off x="464955" y="12492324"/>
            <a:ext cx="17304248" cy="787662"/>
          </a:xfrm>
          <a:custGeom>
            <a:avLst/>
            <a:gdLst>
              <a:gd name="connsiteX0" fmla="*/ 0 w 3702386"/>
              <a:gd name="connsiteY0" fmla="*/ 0 h 949958"/>
              <a:gd name="connsiteX1" fmla="*/ 3702386 w 3702386"/>
              <a:gd name="connsiteY1" fmla="*/ 0 h 949958"/>
              <a:gd name="connsiteX2" fmla="*/ 3702386 w 3702386"/>
              <a:gd name="connsiteY2" fmla="*/ 949958 h 949958"/>
              <a:gd name="connsiteX3" fmla="*/ 0 w 3702386"/>
              <a:gd name="connsiteY3" fmla="*/ 949958 h 949958"/>
              <a:gd name="connsiteX4" fmla="*/ 0 w 3702386"/>
              <a:gd name="connsiteY4" fmla="*/ 0 h 9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2386" h="949958">
                <a:moveTo>
                  <a:pt x="0" y="0"/>
                </a:moveTo>
                <a:lnTo>
                  <a:pt x="3702386" y="0"/>
                </a:lnTo>
                <a:lnTo>
                  <a:pt x="3702386" y="949958"/>
                </a:lnTo>
                <a:lnTo>
                  <a:pt x="0" y="949958"/>
                </a:lnTo>
                <a:lnTo>
                  <a:pt x="0" y="0"/>
                </a:lnTo>
                <a:close/>
              </a:path>
            </a:pathLst>
          </a:custGeom>
          <a:solidFill>
            <a:schemeClr val="tx2"/>
          </a:solidFill>
          <a:ln>
            <a:solidFill>
              <a:srgbClr val="F9F9F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87" tIns="4287" rIns="4287" bIns="4287" numCol="1" spcCol="1270" anchor="ctr" anchorCtr="0">
            <a:noAutofit/>
          </a:bodyPr>
          <a:lstStyle/>
          <a:p>
            <a:pPr algn="ctr" defTabSz="300118">
              <a:lnSpc>
                <a:spcPct val="90000"/>
              </a:lnSpc>
              <a:spcBef>
                <a:spcPct val="0"/>
              </a:spcBef>
              <a:spcAft>
                <a:spcPct val="35000"/>
              </a:spcAft>
            </a:pPr>
            <a:r>
              <a:rPr lang="en-US" sz="1800" dirty="0">
                <a:latin typeface="Lato Light" charset="0"/>
                <a:ea typeface="Lato Light" charset="0"/>
                <a:cs typeface="Lato Light" charset="0"/>
              </a:rPr>
              <a:t>Note: Analysis of data for Phase 1 of the Arrestee Study is ongoing with an anticipated release date of late September for a preliminary report of findings.</a:t>
            </a:r>
          </a:p>
        </p:txBody>
      </p:sp>
      <p:sp>
        <p:nvSpPr>
          <p:cNvPr id="4" name="AutoShape 2" descr="Image result for state of new mexico seal"/>
          <p:cNvSpPr>
            <a:spLocks noChangeAspect="1" noChangeArrowheads="1"/>
          </p:cNvSpPr>
          <p:nvPr/>
        </p:nvSpPr>
        <p:spPr bwMode="auto">
          <a:xfrm>
            <a:off x="12975836" y="5416028"/>
            <a:ext cx="2027804" cy="20278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xmlns="" id="{14AB4247-CFF0-4EAC-A638-D7FCE91ED0AF}"/>
              </a:ext>
            </a:extLst>
          </p:cNvPr>
          <p:cNvSpPr txBox="1"/>
          <p:nvPr/>
        </p:nvSpPr>
        <p:spPr>
          <a:xfrm>
            <a:off x="1613277" y="4273028"/>
            <a:ext cx="2286000" cy="2286000"/>
          </a:xfrm>
          <a:prstGeom prst="rect">
            <a:avLst/>
          </a:prstGeom>
          <a:noFill/>
          <a:ln w="38100">
            <a:solidFill>
              <a:schemeClr val="accent4"/>
            </a:solidFill>
          </a:ln>
        </p:spPr>
        <p:txBody>
          <a:bodyPr wrap="square" rtlCol="0" anchor="ctr">
            <a:noAutofit/>
          </a:bodyPr>
          <a:lstStyle/>
          <a:p>
            <a:pPr algn="ctr"/>
            <a:r>
              <a:rPr lang="en-US" sz="9600" b="1" dirty="0">
                <a:solidFill>
                  <a:schemeClr val="accent4"/>
                </a:solidFill>
                <a:latin typeface="Lato" panose="020F0502020204030203"/>
              </a:rPr>
              <a:t>1</a:t>
            </a:r>
          </a:p>
        </p:txBody>
      </p:sp>
      <p:sp>
        <p:nvSpPr>
          <p:cNvPr id="29" name="TextBox 28">
            <a:extLst>
              <a:ext uri="{FF2B5EF4-FFF2-40B4-BE49-F238E27FC236}">
                <a16:creationId xmlns:a16="http://schemas.microsoft.com/office/drawing/2014/main" xmlns="" id="{1952EC83-68FF-4431-93A9-8D48C5422A60}"/>
              </a:ext>
            </a:extLst>
          </p:cNvPr>
          <p:cNvSpPr txBox="1"/>
          <p:nvPr/>
        </p:nvSpPr>
        <p:spPr>
          <a:xfrm>
            <a:off x="3899277" y="4273028"/>
            <a:ext cx="4861280" cy="2286000"/>
          </a:xfrm>
          <a:prstGeom prst="rect">
            <a:avLst/>
          </a:prstGeom>
          <a:solidFill>
            <a:schemeClr val="accent4"/>
          </a:solidFill>
          <a:ln w="38100">
            <a:solidFill>
              <a:schemeClr val="accent4"/>
            </a:solidFill>
          </a:ln>
        </p:spPr>
        <p:txBody>
          <a:bodyPr wrap="square" rtlCol="0" anchor="ctr">
            <a:noAutofit/>
          </a:bodyPr>
          <a:lstStyle/>
          <a:p>
            <a:r>
              <a:rPr lang="en-US" sz="3400" b="1" dirty="0" smtClean="0">
                <a:solidFill>
                  <a:schemeClr val="bg1"/>
                </a:solidFill>
                <a:latin typeface="Lato" panose="020F0502020204030203"/>
              </a:rPr>
              <a:t>ARREST FREQUENCY</a:t>
            </a:r>
            <a:endParaRPr lang="en-US" sz="3400" b="1" dirty="0">
              <a:solidFill>
                <a:schemeClr val="bg1"/>
              </a:solidFill>
              <a:latin typeface="Lato" panose="020F0502020204030203"/>
            </a:endParaRPr>
          </a:p>
          <a:p>
            <a:r>
              <a:rPr lang="en-US" sz="1800" dirty="0">
                <a:solidFill>
                  <a:schemeClr val="bg1"/>
                </a:solidFill>
                <a:latin typeface="Lato" panose="020F0502020204030203"/>
              </a:rPr>
              <a:t>Distribution of arrestee population by arrest frequency and type over time</a:t>
            </a:r>
          </a:p>
        </p:txBody>
      </p:sp>
      <p:grpSp>
        <p:nvGrpSpPr>
          <p:cNvPr id="10" name="Group 9">
            <a:extLst>
              <a:ext uri="{FF2B5EF4-FFF2-40B4-BE49-F238E27FC236}">
                <a16:creationId xmlns:a16="http://schemas.microsoft.com/office/drawing/2014/main" xmlns="" id="{FF7F48DE-8960-4BE2-AAD5-1E7CF86EF1B8}"/>
              </a:ext>
            </a:extLst>
          </p:cNvPr>
          <p:cNvGrpSpPr/>
          <p:nvPr/>
        </p:nvGrpSpPr>
        <p:grpSpPr>
          <a:xfrm>
            <a:off x="1613277" y="9718352"/>
            <a:ext cx="7147280" cy="2286000"/>
            <a:chOff x="1693692" y="6608046"/>
            <a:chExt cx="7147280" cy="2286000"/>
          </a:xfrm>
          <a:solidFill>
            <a:schemeClr val="accent1"/>
          </a:solidFill>
        </p:grpSpPr>
        <p:sp>
          <p:nvSpPr>
            <p:cNvPr id="23" name="TextBox 22">
              <a:extLst>
                <a:ext uri="{FF2B5EF4-FFF2-40B4-BE49-F238E27FC236}">
                  <a16:creationId xmlns:a16="http://schemas.microsoft.com/office/drawing/2014/main" xmlns="" id="{8B3F7A32-A70E-497F-ACAE-C175B3B4825D}"/>
                </a:ext>
              </a:extLst>
            </p:cNvPr>
            <p:cNvSpPr txBox="1"/>
            <p:nvPr/>
          </p:nvSpPr>
          <p:spPr>
            <a:xfrm>
              <a:off x="1693692" y="6608046"/>
              <a:ext cx="2286000" cy="2286000"/>
            </a:xfrm>
            <a:prstGeom prst="rect">
              <a:avLst/>
            </a:prstGeom>
            <a:noFill/>
            <a:ln w="38100">
              <a:solidFill>
                <a:schemeClr val="accent1"/>
              </a:solidFill>
            </a:ln>
          </p:spPr>
          <p:txBody>
            <a:bodyPr wrap="square" rtlCol="0" anchor="ctr">
              <a:noAutofit/>
            </a:bodyPr>
            <a:lstStyle/>
            <a:p>
              <a:pPr algn="ctr"/>
              <a:r>
                <a:rPr lang="en-US" sz="9600" b="1" dirty="0">
                  <a:solidFill>
                    <a:schemeClr val="accent1"/>
                  </a:solidFill>
                </a:rPr>
                <a:t>3</a:t>
              </a:r>
            </a:p>
          </p:txBody>
        </p:sp>
        <p:sp>
          <p:nvSpPr>
            <p:cNvPr id="34" name="TextBox 33">
              <a:extLst>
                <a:ext uri="{FF2B5EF4-FFF2-40B4-BE49-F238E27FC236}">
                  <a16:creationId xmlns:a16="http://schemas.microsoft.com/office/drawing/2014/main" xmlns="" id="{533E8F98-9DDB-4024-AC34-BFCE85EB5D8B}"/>
                </a:ext>
              </a:extLst>
            </p:cNvPr>
            <p:cNvSpPr txBox="1"/>
            <p:nvPr/>
          </p:nvSpPr>
          <p:spPr>
            <a:xfrm>
              <a:off x="3979692" y="6608046"/>
              <a:ext cx="4861280" cy="2286000"/>
            </a:xfrm>
            <a:prstGeom prst="rect">
              <a:avLst/>
            </a:prstGeom>
            <a:grpFill/>
            <a:ln w="38100">
              <a:solidFill>
                <a:schemeClr val="accent1"/>
              </a:solidFill>
            </a:ln>
          </p:spPr>
          <p:txBody>
            <a:bodyPr wrap="square" rtlCol="0" anchor="ctr">
              <a:noAutofit/>
            </a:bodyPr>
            <a:lstStyle/>
            <a:p>
              <a:r>
                <a:rPr lang="en-US" b="1" dirty="0">
                  <a:solidFill>
                    <a:schemeClr val="bg1"/>
                  </a:solidFill>
                  <a:latin typeface="Lato" panose="020F0502020204030203"/>
                </a:rPr>
                <a:t>ARREST TYPES</a:t>
              </a:r>
            </a:p>
            <a:p>
              <a:r>
                <a:rPr lang="en-US" sz="1800" dirty="0">
                  <a:solidFill>
                    <a:schemeClr val="bg1"/>
                  </a:solidFill>
                  <a:latin typeface="Lato" panose="020F0502020204030203"/>
                </a:rPr>
                <a:t>Distribution of arrests by crime category and arrestee frequency of arrests</a:t>
              </a:r>
            </a:p>
            <a:p>
              <a:endParaRPr lang="en-US" sz="1800" dirty="0">
                <a:solidFill>
                  <a:schemeClr val="bg1"/>
                </a:solidFill>
                <a:latin typeface="Lato" panose="020F0502020204030203"/>
              </a:endParaRPr>
            </a:p>
            <a:p>
              <a:r>
                <a:rPr lang="en-US" sz="1800" dirty="0">
                  <a:solidFill>
                    <a:schemeClr val="bg1"/>
                  </a:solidFill>
                  <a:latin typeface="Lato" panose="020F0502020204030203"/>
                </a:rPr>
                <a:t>Distribution of arrests by charge class and arrestee frequency of arrests</a:t>
              </a:r>
            </a:p>
          </p:txBody>
        </p:sp>
      </p:grpSp>
      <p:grpSp>
        <p:nvGrpSpPr>
          <p:cNvPr id="32" name="Group 31">
            <a:extLst>
              <a:ext uri="{FF2B5EF4-FFF2-40B4-BE49-F238E27FC236}">
                <a16:creationId xmlns:a16="http://schemas.microsoft.com/office/drawing/2014/main" xmlns="" id="{BF50C29C-22B1-406E-98BA-01E85C7D8FAD}"/>
              </a:ext>
            </a:extLst>
          </p:cNvPr>
          <p:cNvGrpSpPr/>
          <p:nvPr/>
        </p:nvGrpSpPr>
        <p:grpSpPr>
          <a:xfrm>
            <a:off x="1609325" y="6995690"/>
            <a:ext cx="7147280" cy="2286000"/>
            <a:chOff x="550692" y="3749567"/>
            <a:chExt cx="7147280" cy="2286000"/>
          </a:xfrm>
          <a:solidFill>
            <a:schemeClr val="accent2"/>
          </a:solidFill>
        </p:grpSpPr>
        <p:sp>
          <p:nvSpPr>
            <p:cNvPr id="37" name="TextBox 36">
              <a:extLst>
                <a:ext uri="{FF2B5EF4-FFF2-40B4-BE49-F238E27FC236}">
                  <a16:creationId xmlns:a16="http://schemas.microsoft.com/office/drawing/2014/main" xmlns="" id="{D673D4BB-415D-450D-A46C-E9AF3F64AEB6}"/>
                </a:ext>
              </a:extLst>
            </p:cNvPr>
            <p:cNvSpPr txBox="1"/>
            <p:nvPr/>
          </p:nvSpPr>
          <p:spPr>
            <a:xfrm>
              <a:off x="550692" y="3749567"/>
              <a:ext cx="2286000" cy="2286000"/>
            </a:xfrm>
            <a:prstGeom prst="rect">
              <a:avLst/>
            </a:prstGeom>
            <a:noFill/>
            <a:ln w="38100">
              <a:solidFill>
                <a:schemeClr val="accent2"/>
              </a:solidFill>
            </a:ln>
          </p:spPr>
          <p:txBody>
            <a:bodyPr wrap="square" rtlCol="0" anchor="ctr">
              <a:noAutofit/>
            </a:bodyPr>
            <a:lstStyle/>
            <a:p>
              <a:pPr algn="ctr"/>
              <a:r>
                <a:rPr lang="en-US" sz="9600" b="1" dirty="0">
                  <a:solidFill>
                    <a:schemeClr val="accent2"/>
                  </a:solidFill>
                  <a:latin typeface="Lato" panose="020F0502020204030203"/>
                </a:rPr>
                <a:t>2</a:t>
              </a:r>
            </a:p>
          </p:txBody>
        </p:sp>
        <p:sp>
          <p:nvSpPr>
            <p:cNvPr id="36" name="TextBox 35">
              <a:extLst>
                <a:ext uri="{FF2B5EF4-FFF2-40B4-BE49-F238E27FC236}">
                  <a16:creationId xmlns:a16="http://schemas.microsoft.com/office/drawing/2014/main" xmlns="" id="{6E631018-72EE-47A5-A98C-69831F934613}"/>
                </a:ext>
              </a:extLst>
            </p:cNvPr>
            <p:cNvSpPr txBox="1"/>
            <p:nvPr/>
          </p:nvSpPr>
          <p:spPr>
            <a:xfrm>
              <a:off x="2836692" y="3749567"/>
              <a:ext cx="4861280" cy="2286000"/>
            </a:xfrm>
            <a:prstGeom prst="rect">
              <a:avLst/>
            </a:prstGeom>
            <a:grpFill/>
            <a:ln w="38100">
              <a:solidFill>
                <a:schemeClr val="accent2"/>
              </a:solidFill>
            </a:ln>
          </p:spPr>
          <p:txBody>
            <a:bodyPr wrap="square" rtlCol="0" anchor="ctr">
              <a:noAutofit/>
            </a:bodyPr>
            <a:lstStyle/>
            <a:p>
              <a:r>
                <a:rPr lang="en-US" sz="3400" b="1" dirty="0" smtClean="0">
                  <a:solidFill>
                    <a:schemeClr val="bg1"/>
                  </a:solidFill>
                  <a:latin typeface="Lato" panose="020F0502020204030203"/>
                </a:rPr>
                <a:t>DEMOGRAPHICS</a:t>
              </a:r>
              <a:endParaRPr lang="en-US" sz="3400" b="1" dirty="0">
                <a:solidFill>
                  <a:schemeClr val="bg1"/>
                </a:solidFill>
                <a:latin typeface="Lato" panose="020F0502020204030203"/>
              </a:endParaRPr>
            </a:p>
            <a:p>
              <a:r>
                <a:rPr lang="en-US" sz="1800" dirty="0">
                  <a:solidFill>
                    <a:schemeClr val="bg1"/>
                  </a:solidFill>
                  <a:latin typeface="Lato" panose="020F0502020204030203"/>
                </a:rPr>
                <a:t>Demographic analysis of arrestee </a:t>
              </a:r>
              <a:r>
                <a:rPr lang="en-US" sz="1800" dirty="0" smtClean="0">
                  <a:solidFill>
                    <a:schemeClr val="bg1"/>
                  </a:solidFill>
                  <a:latin typeface="Lato" panose="020F0502020204030203"/>
                </a:rPr>
                <a:t>population</a:t>
              </a:r>
              <a:endParaRPr lang="en-US" sz="1800" dirty="0">
                <a:solidFill>
                  <a:schemeClr val="bg1"/>
                </a:solidFill>
                <a:latin typeface="Lato" panose="020F0502020204030203"/>
              </a:endParaRPr>
            </a:p>
          </p:txBody>
        </p:sp>
      </p:grpSp>
      <p:grpSp>
        <p:nvGrpSpPr>
          <p:cNvPr id="39" name="Group 38">
            <a:extLst>
              <a:ext uri="{FF2B5EF4-FFF2-40B4-BE49-F238E27FC236}">
                <a16:creationId xmlns:a16="http://schemas.microsoft.com/office/drawing/2014/main" xmlns="" id="{CF3B9F88-0F2D-43C9-A0C9-B76938ABFB92}"/>
              </a:ext>
            </a:extLst>
          </p:cNvPr>
          <p:cNvGrpSpPr/>
          <p:nvPr/>
        </p:nvGrpSpPr>
        <p:grpSpPr>
          <a:xfrm>
            <a:off x="9510750" y="4269873"/>
            <a:ext cx="7147280" cy="2286000"/>
            <a:chOff x="1693692" y="6608046"/>
            <a:chExt cx="7147280" cy="2286000"/>
          </a:xfrm>
          <a:solidFill>
            <a:schemeClr val="accent3"/>
          </a:solidFill>
        </p:grpSpPr>
        <p:sp>
          <p:nvSpPr>
            <p:cNvPr id="42" name="TextBox 41">
              <a:extLst>
                <a:ext uri="{FF2B5EF4-FFF2-40B4-BE49-F238E27FC236}">
                  <a16:creationId xmlns:a16="http://schemas.microsoft.com/office/drawing/2014/main" xmlns="" id="{109AEA37-C8E3-4B3A-80E1-8D939B7E46C0}"/>
                </a:ext>
              </a:extLst>
            </p:cNvPr>
            <p:cNvSpPr txBox="1"/>
            <p:nvPr/>
          </p:nvSpPr>
          <p:spPr>
            <a:xfrm>
              <a:off x="1693692" y="6608046"/>
              <a:ext cx="2286000" cy="2286000"/>
            </a:xfrm>
            <a:prstGeom prst="rect">
              <a:avLst/>
            </a:prstGeom>
            <a:noFill/>
            <a:ln w="38100">
              <a:solidFill>
                <a:schemeClr val="accent3"/>
              </a:solidFill>
            </a:ln>
          </p:spPr>
          <p:txBody>
            <a:bodyPr wrap="square" rtlCol="0" anchor="ctr">
              <a:noAutofit/>
            </a:bodyPr>
            <a:lstStyle/>
            <a:p>
              <a:pPr algn="ctr"/>
              <a:r>
                <a:rPr lang="en-US" sz="9600" b="1" dirty="0">
                  <a:solidFill>
                    <a:schemeClr val="accent3"/>
                  </a:solidFill>
                </a:rPr>
                <a:t>4</a:t>
              </a:r>
            </a:p>
          </p:txBody>
        </p:sp>
        <p:sp>
          <p:nvSpPr>
            <p:cNvPr id="41" name="TextBox 40">
              <a:extLst>
                <a:ext uri="{FF2B5EF4-FFF2-40B4-BE49-F238E27FC236}">
                  <a16:creationId xmlns:a16="http://schemas.microsoft.com/office/drawing/2014/main" xmlns="" id="{781E3AFE-3A0C-4E13-9E8A-32B27D9DBAB2}"/>
                </a:ext>
              </a:extLst>
            </p:cNvPr>
            <p:cNvSpPr txBox="1"/>
            <p:nvPr/>
          </p:nvSpPr>
          <p:spPr>
            <a:xfrm>
              <a:off x="3979692" y="6608046"/>
              <a:ext cx="4861280" cy="2286000"/>
            </a:xfrm>
            <a:prstGeom prst="rect">
              <a:avLst/>
            </a:prstGeom>
            <a:grpFill/>
            <a:ln w="38100">
              <a:solidFill>
                <a:schemeClr val="accent3"/>
              </a:solidFill>
            </a:ln>
          </p:spPr>
          <p:txBody>
            <a:bodyPr wrap="square" rtlCol="0" anchor="ctr">
              <a:noAutofit/>
            </a:bodyPr>
            <a:lstStyle/>
            <a:p>
              <a:r>
                <a:rPr lang="en-US" b="1" dirty="0">
                  <a:solidFill>
                    <a:schemeClr val="bg1"/>
                  </a:solidFill>
                  <a:latin typeface="Lato" panose="020F0502020204030203"/>
                </a:rPr>
                <a:t>ARRESTEE CRIMES</a:t>
              </a:r>
            </a:p>
            <a:p>
              <a:r>
                <a:rPr lang="en-US" sz="1800" dirty="0">
                  <a:solidFill>
                    <a:schemeClr val="bg1"/>
                  </a:solidFill>
                  <a:latin typeface="Lato" panose="020F0502020204030203"/>
                </a:rPr>
                <a:t>Distribution of arrestees by crime category and frequency of arrests</a:t>
              </a:r>
            </a:p>
            <a:p>
              <a:endParaRPr lang="en-US" sz="1800" dirty="0">
                <a:solidFill>
                  <a:schemeClr val="bg1"/>
                </a:solidFill>
                <a:latin typeface="Lato" panose="020F0502020204030203"/>
              </a:endParaRPr>
            </a:p>
            <a:p>
              <a:r>
                <a:rPr lang="en-US" sz="1800" dirty="0">
                  <a:solidFill>
                    <a:schemeClr val="bg1"/>
                  </a:solidFill>
                  <a:latin typeface="Lato" panose="020F0502020204030203"/>
                </a:rPr>
                <a:t>Distribution of arrestees by charge class and frequency of arrests</a:t>
              </a:r>
            </a:p>
          </p:txBody>
        </p:sp>
      </p:grpSp>
      <p:grpSp>
        <p:nvGrpSpPr>
          <p:cNvPr id="44" name="Group 43">
            <a:extLst>
              <a:ext uri="{FF2B5EF4-FFF2-40B4-BE49-F238E27FC236}">
                <a16:creationId xmlns:a16="http://schemas.microsoft.com/office/drawing/2014/main" xmlns="" id="{3EFD4C89-8CA1-4F6C-96F8-952AADDC6D28}"/>
              </a:ext>
            </a:extLst>
          </p:cNvPr>
          <p:cNvGrpSpPr/>
          <p:nvPr/>
        </p:nvGrpSpPr>
        <p:grpSpPr>
          <a:xfrm>
            <a:off x="9510750" y="7001909"/>
            <a:ext cx="7147280" cy="2286000"/>
            <a:chOff x="2836692" y="9466525"/>
            <a:chExt cx="7147280" cy="2286000"/>
          </a:xfrm>
          <a:solidFill>
            <a:schemeClr val="accent6"/>
          </a:solidFill>
        </p:grpSpPr>
        <p:sp>
          <p:nvSpPr>
            <p:cNvPr id="45" name="TextBox 44">
              <a:extLst>
                <a:ext uri="{FF2B5EF4-FFF2-40B4-BE49-F238E27FC236}">
                  <a16:creationId xmlns:a16="http://schemas.microsoft.com/office/drawing/2014/main" xmlns="" id="{212B663D-1245-443D-85D5-5A6AF5FBD7F9}"/>
                </a:ext>
              </a:extLst>
            </p:cNvPr>
            <p:cNvSpPr txBox="1"/>
            <p:nvPr/>
          </p:nvSpPr>
          <p:spPr>
            <a:xfrm>
              <a:off x="2836692" y="9466525"/>
              <a:ext cx="2286000" cy="2286000"/>
            </a:xfrm>
            <a:prstGeom prst="rect">
              <a:avLst/>
            </a:prstGeom>
            <a:noFill/>
            <a:ln w="38100">
              <a:solidFill>
                <a:schemeClr val="accent6"/>
              </a:solidFill>
            </a:ln>
          </p:spPr>
          <p:txBody>
            <a:bodyPr wrap="square" rtlCol="0" anchor="ctr">
              <a:noAutofit/>
            </a:bodyPr>
            <a:lstStyle/>
            <a:p>
              <a:pPr algn="ctr"/>
              <a:r>
                <a:rPr lang="en-US" sz="9600" b="1" dirty="0"/>
                <a:t>5</a:t>
              </a:r>
            </a:p>
          </p:txBody>
        </p:sp>
        <p:sp>
          <p:nvSpPr>
            <p:cNvPr id="46" name="TextBox 45">
              <a:extLst>
                <a:ext uri="{FF2B5EF4-FFF2-40B4-BE49-F238E27FC236}">
                  <a16:creationId xmlns:a16="http://schemas.microsoft.com/office/drawing/2014/main" xmlns="" id="{0E2BFC24-6C94-40D1-A8DC-5173ADD113CA}"/>
                </a:ext>
              </a:extLst>
            </p:cNvPr>
            <p:cNvSpPr txBox="1"/>
            <p:nvPr/>
          </p:nvSpPr>
          <p:spPr>
            <a:xfrm>
              <a:off x="5122692" y="9466525"/>
              <a:ext cx="4861280" cy="2286000"/>
            </a:xfrm>
            <a:prstGeom prst="rect">
              <a:avLst/>
            </a:prstGeom>
            <a:grpFill/>
            <a:ln w="38100">
              <a:solidFill>
                <a:schemeClr val="accent6"/>
              </a:solidFill>
            </a:ln>
          </p:spPr>
          <p:txBody>
            <a:bodyPr wrap="square" rtlCol="0" anchor="ctr">
              <a:noAutofit/>
            </a:bodyPr>
            <a:lstStyle/>
            <a:p>
              <a:r>
                <a:rPr lang="en-US" b="1" dirty="0">
                  <a:solidFill>
                    <a:schemeClr val="bg1"/>
                  </a:solidFill>
                  <a:latin typeface="Lato" panose="020F0502020204030203"/>
                </a:rPr>
                <a:t>CRIME CROSSOVER </a:t>
              </a:r>
            </a:p>
            <a:p>
              <a:r>
                <a:rPr lang="en-US" sz="1800" dirty="0" smtClean="0">
                  <a:solidFill>
                    <a:schemeClr val="bg1"/>
                  </a:solidFill>
                  <a:latin typeface="Lato" panose="020F0502020204030203"/>
                </a:rPr>
                <a:t>To what extent is arrestee behavior specialized or generalized in nature?  </a:t>
              </a:r>
              <a:endParaRPr lang="en-US" sz="1800" dirty="0">
                <a:solidFill>
                  <a:schemeClr val="bg1"/>
                </a:solidFill>
                <a:latin typeface="Lato" panose="020F0502020204030203"/>
              </a:endParaRPr>
            </a:p>
          </p:txBody>
        </p:sp>
      </p:grpSp>
      <p:sp>
        <p:nvSpPr>
          <p:cNvPr id="24" name="TextBox 23">
            <a:extLst>
              <a:ext uri="{FF2B5EF4-FFF2-40B4-BE49-F238E27FC236}">
                <a16:creationId xmlns:a16="http://schemas.microsoft.com/office/drawing/2014/main" xmlns="" id="{14AB4247-CFF0-4EAC-A638-D7FCE91ED0AF}"/>
              </a:ext>
            </a:extLst>
          </p:cNvPr>
          <p:cNvSpPr txBox="1"/>
          <p:nvPr/>
        </p:nvSpPr>
        <p:spPr>
          <a:xfrm>
            <a:off x="9510750" y="9733945"/>
            <a:ext cx="2286000" cy="2286000"/>
          </a:xfrm>
          <a:prstGeom prst="rect">
            <a:avLst/>
          </a:prstGeom>
          <a:noFill/>
          <a:ln w="38100">
            <a:solidFill>
              <a:schemeClr val="tx2"/>
            </a:solidFill>
          </a:ln>
        </p:spPr>
        <p:txBody>
          <a:bodyPr wrap="square" rtlCol="0" anchor="ctr">
            <a:noAutofit/>
          </a:bodyPr>
          <a:lstStyle/>
          <a:p>
            <a:pPr algn="ctr"/>
            <a:r>
              <a:rPr lang="en-US" sz="9600" b="1" dirty="0" smtClean="0">
                <a:solidFill>
                  <a:schemeClr val="tx2"/>
                </a:solidFill>
                <a:latin typeface="Lato" panose="020F0502020204030203"/>
              </a:rPr>
              <a:t>6</a:t>
            </a:r>
            <a:endParaRPr lang="en-US" sz="9600" b="1" dirty="0">
              <a:solidFill>
                <a:schemeClr val="tx2"/>
              </a:solidFill>
              <a:latin typeface="Lato" panose="020F0502020204030203"/>
            </a:endParaRPr>
          </a:p>
        </p:txBody>
      </p:sp>
      <p:sp>
        <p:nvSpPr>
          <p:cNvPr id="25" name="TextBox 24">
            <a:extLst>
              <a:ext uri="{FF2B5EF4-FFF2-40B4-BE49-F238E27FC236}">
                <a16:creationId xmlns:a16="http://schemas.microsoft.com/office/drawing/2014/main" xmlns="" id="{1952EC83-68FF-4431-93A9-8D48C5422A60}"/>
              </a:ext>
            </a:extLst>
          </p:cNvPr>
          <p:cNvSpPr txBox="1"/>
          <p:nvPr/>
        </p:nvSpPr>
        <p:spPr>
          <a:xfrm>
            <a:off x="11796750" y="9733945"/>
            <a:ext cx="4861280" cy="2286000"/>
          </a:xfrm>
          <a:prstGeom prst="rect">
            <a:avLst/>
          </a:prstGeom>
          <a:solidFill>
            <a:schemeClr val="tx2"/>
          </a:solidFill>
          <a:ln w="38100">
            <a:solidFill>
              <a:schemeClr val="tx2"/>
            </a:solidFill>
          </a:ln>
        </p:spPr>
        <p:txBody>
          <a:bodyPr wrap="square" rtlCol="0" anchor="ctr">
            <a:noAutofit/>
          </a:bodyPr>
          <a:lstStyle/>
          <a:p>
            <a:r>
              <a:rPr lang="en-US" sz="3400" b="1" dirty="0" smtClean="0">
                <a:solidFill>
                  <a:schemeClr val="bg1"/>
                </a:solidFill>
                <a:latin typeface="Lato" panose="020F0502020204030203"/>
              </a:rPr>
              <a:t>REPEAT ACTIVITY</a:t>
            </a:r>
            <a:endParaRPr lang="en-US" sz="3400" b="1" dirty="0">
              <a:solidFill>
                <a:schemeClr val="bg1"/>
              </a:solidFill>
              <a:latin typeface="Lato" panose="020F0502020204030203"/>
            </a:endParaRPr>
          </a:p>
          <a:p>
            <a:r>
              <a:rPr lang="en-US" sz="1800" dirty="0">
                <a:solidFill>
                  <a:schemeClr val="bg1"/>
                </a:solidFill>
                <a:latin typeface="Lato" panose="020F0502020204030203"/>
              </a:rPr>
              <a:t>Distribution of arrestee population by arrest frequency and type over time</a:t>
            </a:r>
          </a:p>
        </p:txBody>
      </p:sp>
    </p:spTree>
    <p:extLst>
      <p:ext uri="{BB962C8B-B14F-4D97-AF65-F5344CB8AC3E}">
        <p14:creationId xmlns:p14="http://schemas.microsoft.com/office/powerpoint/2010/main" val="181747092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Arrestee Study: Next </a:t>
            </a:r>
            <a:r>
              <a:rPr lang="en-US" sz="6602" b="1" dirty="0" smtClean="0">
                <a:solidFill>
                  <a:schemeClr val="tx2"/>
                </a:solidFill>
                <a:latin typeface="Lato" charset="0"/>
                <a:ea typeface="Lato" charset="0"/>
                <a:cs typeface="Lato" charset="0"/>
              </a:rPr>
              <a:t>Steps, Applications</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4" name="TextBox 3"/>
          <p:cNvSpPr txBox="1"/>
          <p:nvPr/>
        </p:nvSpPr>
        <p:spPr>
          <a:xfrm>
            <a:off x="10232187" y="6352546"/>
            <a:ext cx="1317556" cy="707886"/>
          </a:xfrm>
          <a:prstGeom prst="rect">
            <a:avLst/>
          </a:prstGeom>
          <a:noFill/>
        </p:spPr>
        <p:txBody>
          <a:bodyPr wrap="square" rtlCol="0">
            <a:spAutoFit/>
          </a:bodyPr>
          <a:lstStyle/>
          <a:p>
            <a:r>
              <a:rPr lang="en-US" sz="4000" dirty="0">
                <a:solidFill>
                  <a:schemeClr val="bg1"/>
                </a:solidFill>
                <a:latin typeface="Lato"/>
              </a:rPr>
              <a:t>APD</a:t>
            </a:r>
          </a:p>
        </p:txBody>
      </p:sp>
      <p:sp>
        <p:nvSpPr>
          <p:cNvPr id="23" name="TextBox 22"/>
          <p:cNvSpPr txBox="1"/>
          <p:nvPr/>
        </p:nvSpPr>
        <p:spPr>
          <a:xfrm>
            <a:off x="13205022" y="6282614"/>
            <a:ext cx="1237153" cy="707886"/>
          </a:xfrm>
          <a:prstGeom prst="rect">
            <a:avLst/>
          </a:prstGeom>
          <a:noFill/>
        </p:spPr>
        <p:txBody>
          <a:bodyPr wrap="square" rtlCol="0">
            <a:spAutoFit/>
          </a:bodyPr>
          <a:lstStyle/>
          <a:p>
            <a:r>
              <a:rPr lang="en-US" sz="4000" dirty="0">
                <a:solidFill>
                  <a:schemeClr val="bg1"/>
                </a:solidFill>
                <a:latin typeface="Lato"/>
              </a:rPr>
              <a:t>FBI</a:t>
            </a:r>
          </a:p>
        </p:txBody>
      </p:sp>
      <p:sp>
        <p:nvSpPr>
          <p:cNvPr id="10" name="TextBox 9"/>
          <p:cNvSpPr txBox="1"/>
          <p:nvPr/>
        </p:nvSpPr>
        <p:spPr>
          <a:xfrm>
            <a:off x="1492898" y="4519127"/>
            <a:ext cx="5654351" cy="784830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Lato" panose="020F0502020204030203"/>
              </a:rPr>
              <a:t>Further refinement of master data set </a:t>
            </a:r>
            <a:r>
              <a:rPr lang="en-US" sz="2400" dirty="0" smtClean="0">
                <a:solidFill>
                  <a:schemeClr val="tx2"/>
                </a:solidFill>
                <a:latin typeface="Lato" panose="020F0502020204030203"/>
              </a:rPr>
              <a:t>(matching/merging)</a:t>
            </a:r>
            <a:endParaRPr lang="en-US" sz="2400" dirty="0">
              <a:solidFill>
                <a:schemeClr val="tx2"/>
              </a:solidFill>
              <a:latin typeface="Lato" panose="020F0502020204030203"/>
            </a:endParaRPr>
          </a:p>
          <a:p>
            <a:pPr marL="342900" indent="-342900">
              <a:buFont typeface="Arial" panose="020B0604020202020204" pitchFamily="34" charset="0"/>
              <a:buChar char="•"/>
            </a:pPr>
            <a:endParaRPr lang="en-US" sz="2400" dirty="0">
              <a:solidFill>
                <a:schemeClr val="tx2"/>
              </a:solidFill>
              <a:latin typeface="Lato" panose="020F0502020204030203"/>
            </a:endParaRPr>
          </a:p>
          <a:p>
            <a:pPr marL="342900" indent="-342900">
              <a:buFont typeface="Arial" panose="020B0604020202020204" pitchFamily="34" charset="0"/>
              <a:buChar char="•"/>
            </a:pPr>
            <a:r>
              <a:rPr lang="en-US" sz="2400" dirty="0">
                <a:solidFill>
                  <a:schemeClr val="tx2"/>
                </a:solidFill>
                <a:latin typeface="Lato" panose="020F0502020204030203"/>
              </a:rPr>
              <a:t>Addition of other data sets</a:t>
            </a:r>
          </a:p>
          <a:p>
            <a:endParaRPr lang="en-US" sz="2400" dirty="0">
              <a:solidFill>
                <a:schemeClr val="tx2"/>
              </a:solidFill>
              <a:latin typeface="Lato" panose="020F0502020204030203"/>
            </a:endParaRPr>
          </a:p>
          <a:p>
            <a:pPr marL="342900" indent="-342900">
              <a:buFont typeface="Arial" panose="020B0604020202020204" pitchFamily="34" charset="0"/>
              <a:buChar char="•"/>
            </a:pPr>
            <a:r>
              <a:rPr lang="en-US" sz="2400" dirty="0" smtClean="0">
                <a:solidFill>
                  <a:schemeClr val="tx2"/>
                </a:solidFill>
                <a:latin typeface="Lato" panose="020F0502020204030203"/>
              </a:rPr>
              <a:t>Microanalyses </a:t>
            </a:r>
            <a:r>
              <a:rPr lang="en-US" sz="2400" dirty="0">
                <a:solidFill>
                  <a:schemeClr val="tx2"/>
                </a:solidFill>
                <a:latin typeface="Lato" panose="020F0502020204030203"/>
              </a:rPr>
              <a:t>and </a:t>
            </a:r>
            <a:r>
              <a:rPr lang="en-US" sz="2400" dirty="0" smtClean="0">
                <a:solidFill>
                  <a:schemeClr val="tx2"/>
                </a:solidFill>
                <a:latin typeface="Lato" panose="020F0502020204030203"/>
              </a:rPr>
              <a:t>potential </a:t>
            </a:r>
            <a:r>
              <a:rPr lang="en-US" sz="2400" dirty="0">
                <a:solidFill>
                  <a:schemeClr val="tx2"/>
                </a:solidFill>
                <a:latin typeface="Lato" panose="020F0502020204030203"/>
              </a:rPr>
              <a:t>a</a:t>
            </a:r>
            <a:r>
              <a:rPr lang="en-US" sz="2400" dirty="0" smtClean="0">
                <a:solidFill>
                  <a:schemeClr val="tx2"/>
                </a:solidFill>
                <a:latin typeface="Lato" panose="020F0502020204030203"/>
              </a:rPr>
              <a:t>pplications (examples)</a:t>
            </a:r>
            <a:endParaRPr lang="en-US" sz="2400" dirty="0">
              <a:solidFill>
                <a:schemeClr val="tx2"/>
              </a:solidFill>
              <a:latin typeface="Lato" panose="020F0502020204030203"/>
            </a:endParaRPr>
          </a:p>
          <a:p>
            <a:pPr marL="1257117" lvl="1" indent="-342900">
              <a:buFont typeface="Arial" panose="020B0604020202020204" pitchFamily="34" charset="0"/>
              <a:buChar char="•"/>
            </a:pPr>
            <a:endParaRPr lang="en-US" sz="2400" dirty="0" smtClean="0">
              <a:solidFill>
                <a:schemeClr val="tx2"/>
              </a:solidFill>
              <a:latin typeface="Lato" panose="020F0502020204030203"/>
            </a:endParaRPr>
          </a:p>
          <a:p>
            <a:pPr marL="1257117" lvl="1" indent="-342900">
              <a:buFont typeface="Arial" panose="020B0604020202020204" pitchFamily="34" charset="0"/>
              <a:buChar char="•"/>
            </a:pPr>
            <a:r>
              <a:rPr lang="en-US" sz="2400" dirty="0" smtClean="0">
                <a:solidFill>
                  <a:schemeClr val="tx2"/>
                </a:solidFill>
                <a:latin typeface="Lato" panose="020F0502020204030203"/>
              </a:rPr>
              <a:t>High-rate</a:t>
            </a:r>
            <a:r>
              <a:rPr lang="en-US" sz="2400" dirty="0">
                <a:solidFill>
                  <a:schemeClr val="tx2"/>
                </a:solidFill>
                <a:latin typeface="Lato" panose="020F0502020204030203"/>
              </a:rPr>
              <a:t>, high-risk offenders</a:t>
            </a:r>
          </a:p>
          <a:p>
            <a:pPr marL="1257117" lvl="1" indent="-342900">
              <a:buFont typeface="Arial" panose="020B0604020202020204" pitchFamily="34" charset="0"/>
              <a:buChar char="•"/>
            </a:pPr>
            <a:endParaRPr lang="en-US" sz="2400" dirty="0" smtClean="0">
              <a:solidFill>
                <a:schemeClr val="tx2"/>
              </a:solidFill>
              <a:latin typeface="Lato" panose="020F0502020204030203"/>
            </a:endParaRPr>
          </a:p>
          <a:p>
            <a:pPr marL="1257117" lvl="1" indent="-342900">
              <a:buFont typeface="Arial" panose="020B0604020202020204" pitchFamily="34" charset="0"/>
              <a:buChar char="•"/>
            </a:pPr>
            <a:r>
              <a:rPr lang="en-US" sz="2400" dirty="0" smtClean="0">
                <a:solidFill>
                  <a:schemeClr val="tx2"/>
                </a:solidFill>
                <a:latin typeface="Lato" panose="020F0502020204030203"/>
              </a:rPr>
              <a:t>High-rate</a:t>
            </a:r>
            <a:r>
              <a:rPr lang="en-US" sz="2400" dirty="0">
                <a:solidFill>
                  <a:schemeClr val="tx2"/>
                </a:solidFill>
                <a:latin typeface="Lato" panose="020F0502020204030203"/>
              </a:rPr>
              <a:t>, low-risk offenders</a:t>
            </a:r>
          </a:p>
          <a:p>
            <a:pPr marL="1257117" lvl="1" indent="-342900">
              <a:buFont typeface="Arial" panose="020B0604020202020204" pitchFamily="34" charset="0"/>
              <a:buChar char="•"/>
            </a:pPr>
            <a:endParaRPr lang="en-US" sz="2400" dirty="0" smtClean="0">
              <a:solidFill>
                <a:schemeClr val="tx2"/>
              </a:solidFill>
              <a:latin typeface="Lato" panose="020F0502020204030203"/>
            </a:endParaRPr>
          </a:p>
          <a:p>
            <a:pPr marL="1257117" lvl="1" indent="-342900">
              <a:buFont typeface="Arial" panose="020B0604020202020204" pitchFamily="34" charset="0"/>
              <a:buChar char="•"/>
            </a:pPr>
            <a:r>
              <a:rPr lang="en-US" sz="2400" dirty="0" smtClean="0">
                <a:solidFill>
                  <a:schemeClr val="tx2"/>
                </a:solidFill>
                <a:latin typeface="Lato" panose="020F0502020204030203"/>
              </a:rPr>
              <a:t>Identify </a:t>
            </a:r>
            <a:r>
              <a:rPr lang="en-US" sz="2400" dirty="0">
                <a:solidFill>
                  <a:schemeClr val="tx2"/>
                </a:solidFill>
                <a:latin typeface="Lato" panose="020F0502020204030203"/>
              </a:rPr>
              <a:t>candidates for diversion</a:t>
            </a:r>
          </a:p>
          <a:p>
            <a:pPr marL="1257117" lvl="1" indent="-342900">
              <a:buFont typeface="Arial" panose="020B0604020202020204" pitchFamily="34" charset="0"/>
              <a:buChar char="•"/>
            </a:pPr>
            <a:endParaRPr lang="en-US" sz="2400" dirty="0" smtClean="0">
              <a:solidFill>
                <a:schemeClr val="tx2"/>
              </a:solidFill>
              <a:latin typeface="Lato" panose="020F0502020204030203"/>
            </a:endParaRPr>
          </a:p>
          <a:p>
            <a:pPr marL="1257117" lvl="1" indent="-342900">
              <a:buFont typeface="Arial" panose="020B0604020202020204" pitchFamily="34" charset="0"/>
              <a:buChar char="•"/>
            </a:pPr>
            <a:r>
              <a:rPr lang="en-US" sz="2400" dirty="0" smtClean="0">
                <a:solidFill>
                  <a:schemeClr val="tx2"/>
                </a:solidFill>
                <a:latin typeface="Lato" panose="020F0502020204030203"/>
              </a:rPr>
              <a:t>Crime </a:t>
            </a:r>
            <a:r>
              <a:rPr lang="en-US" sz="2400" dirty="0">
                <a:solidFill>
                  <a:schemeClr val="tx2"/>
                </a:solidFill>
                <a:latin typeface="Lato" panose="020F0502020204030203"/>
              </a:rPr>
              <a:t>pathways of offenders</a:t>
            </a:r>
          </a:p>
          <a:p>
            <a:pPr marL="1257117" lvl="1" indent="-342900">
              <a:buFont typeface="Arial" panose="020B0604020202020204" pitchFamily="34" charset="0"/>
              <a:buChar char="•"/>
            </a:pPr>
            <a:endParaRPr lang="en-US" sz="2400" dirty="0" smtClean="0">
              <a:solidFill>
                <a:schemeClr val="tx2"/>
              </a:solidFill>
              <a:latin typeface="Lato" panose="020F0502020204030203"/>
            </a:endParaRPr>
          </a:p>
          <a:p>
            <a:pPr marL="1257117" lvl="1" indent="-342900">
              <a:buFont typeface="Arial" panose="020B0604020202020204" pitchFamily="34" charset="0"/>
              <a:buChar char="•"/>
            </a:pPr>
            <a:r>
              <a:rPr lang="en-US" sz="2400" dirty="0" smtClean="0">
                <a:solidFill>
                  <a:schemeClr val="tx2"/>
                </a:solidFill>
                <a:latin typeface="Lato" panose="020F0502020204030203"/>
              </a:rPr>
              <a:t>Case </a:t>
            </a:r>
            <a:r>
              <a:rPr lang="en-US" sz="2400" dirty="0">
                <a:solidFill>
                  <a:schemeClr val="tx2"/>
                </a:solidFill>
                <a:latin typeface="Lato" panose="020F0502020204030203"/>
              </a:rPr>
              <a:t>disposition review</a:t>
            </a:r>
          </a:p>
          <a:p>
            <a:pPr marL="1257117" lvl="1" indent="-342900">
              <a:buFont typeface="Arial" panose="020B0604020202020204" pitchFamily="34" charset="0"/>
              <a:buChar char="•"/>
            </a:pPr>
            <a:endParaRPr lang="en-US" sz="2400" dirty="0" smtClean="0">
              <a:solidFill>
                <a:schemeClr val="tx2"/>
              </a:solidFill>
              <a:latin typeface="Lato" panose="020F0502020204030203"/>
            </a:endParaRPr>
          </a:p>
          <a:p>
            <a:pPr marL="1257117" lvl="1" indent="-342900">
              <a:buFont typeface="Arial" panose="020B0604020202020204" pitchFamily="34" charset="0"/>
              <a:buChar char="•"/>
            </a:pPr>
            <a:r>
              <a:rPr lang="en-US" sz="2400" dirty="0" smtClean="0">
                <a:solidFill>
                  <a:schemeClr val="tx2"/>
                </a:solidFill>
                <a:latin typeface="Lato" panose="020F0502020204030203"/>
              </a:rPr>
              <a:t>Crime </a:t>
            </a:r>
            <a:r>
              <a:rPr lang="en-US" sz="2400" dirty="0">
                <a:solidFill>
                  <a:schemeClr val="tx2"/>
                </a:solidFill>
                <a:latin typeface="Lato" panose="020F0502020204030203"/>
              </a:rPr>
              <a:t>categories that affect repeat offenders</a:t>
            </a:r>
          </a:p>
        </p:txBody>
      </p:sp>
      <p:sp>
        <p:nvSpPr>
          <p:cNvPr id="11" name="Rectangle 10"/>
          <p:cNvSpPr/>
          <p:nvPr/>
        </p:nvSpPr>
        <p:spPr>
          <a:xfrm>
            <a:off x="10474923" y="4519127"/>
            <a:ext cx="4178397" cy="1015663"/>
          </a:xfrm>
          <a:prstGeom prst="rect">
            <a:avLst/>
          </a:prstGeom>
        </p:spPr>
        <p:txBody>
          <a:bodyPr wrap="square">
            <a:spAutoFit/>
          </a:bodyPr>
          <a:lstStyle/>
          <a:p>
            <a:pPr algn="ctr"/>
            <a:r>
              <a:rPr lang="en-US" sz="3000" dirty="0">
                <a:solidFill>
                  <a:srgbClr val="00B7D5"/>
                </a:solidFill>
                <a:ea typeface="Lato Light" charset="0"/>
                <a:cs typeface="Lato Light" charset="0"/>
              </a:rPr>
              <a:t>Makes a big problem </a:t>
            </a:r>
            <a:r>
              <a:rPr lang="en-US" sz="3000" dirty="0" smtClean="0">
                <a:solidFill>
                  <a:srgbClr val="00B7D5"/>
                </a:solidFill>
                <a:ea typeface="Lato Light" charset="0"/>
                <a:cs typeface="Lato Light" charset="0"/>
              </a:rPr>
              <a:t>smaller…</a:t>
            </a:r>
            <a:endParaRPr lang="en-US" sz="3000" dirty="0">
              <a:solidFill>
                <a:srgbClr val="00B7D5"/>
              </a:solidFill>
              <a:ea typeface="Lato Light" charset="0"/>
              <a:cs typeface="Lato Light" charset="0"/>
            </a:endParaRPr>
          </a:p>
        </p:txBody>
      </p:sp>
      <p:sp>
        <p:nvSpPr>
          <p:cNvPr id="12" name="Rectangle 11"/>
          <p:cNvSpPr/>
          <p:nvPr/>
        </p:nvSpPr>
        <p:spPr>
          <a:xfrm>
            <a:off x="8823737" y="11821303"/>
            <a:ext cx="4093014" cy="1015663"/>
          </a:xfrm>
          <a:prstGeom prst="rect">
            <a:avLst/>
          </a:prstGeom>
        </p:spPr>
        <p:txBody>
          <a:bodyPr wrap="square">
            <a:spAutoFit/>
          </a:bodyPr>
          <a:lstStyle/>
          <a:p>
            <a:pPr algn="ctr"/>
            <a:r>
              <a:rPr lang="en-US" sz="3000" dirty="0" smtClean="0">
                <a:solidFill>
                  <a:srgbClr val="FF8058"/>
                </a:solidFill>
                <a:ea typeface="Lato Light" charset="0"/>
                <a:cs typeface="Lato Light" charset="0"/>
              </a:rPr>
              <a:t>Lays the foundation for collaboration…</a:t>
            </a:r>
            <a:endParaRPr lang="en-US" sz="3000" dirty="0">
              <a:solidFill>
                <a:srgbClr val="FF8058"/>
              </a:solidFill>
              <a:ea typeface="Lato Light" charset="0"/>
              <a:cs typeface="Lato Light" charset="0"/>
            </a:endParaRPr>
          </a:p>
        </p:txBody>
      </p:sp>
      <p:sp>
        <p:nvSpPr>
          <p:cNvPr id="13" name="Rectangle 12"/>
          <p:cNvSpPr/>
          <p:nvPr/>
        </p:nvSpPr>
        <p:spPr>
          <a:xfrm>
            <a:off x="7711805" y="7497218"/>
            <a:ext cx="4517592" cy="1015663"/>
          </a:xfrm>
          <a:prstGeom prst="rect">
            <a:avLst/>
          </a:prstGeom>
        </p:spPr>
        <p:txBody>
          <a:bodyPr wrap="square">
            <a:spAutoFit/>
          </a:bodyPr>
          <a:lstStyle/>
          <a:p>
            <a:pPr algn="ctr"/>
            <a:r>
              <a:rPr lang="en-US" sz="3000" dirty="0" smtClean="0">
                <a:solidFill>
                  <a:srgbClr val="FF8058"/>
                </a:solidFill>
                <a:ea typeface="Lato Light" charset="0"/>
                <a:cs typeface="Lato Light" charset="0"/>
              </a:rPr>
              <a:t>…illuminates a path forward </a:t>
            </a:r>
            <a:endParaRPr lang="en-US" sz="3000" dirty="0">
              <a:solidFill>
                <a:srgbClr val="FF8058"/>
              </a:solidFill>
              <a:ea typeface="Lato Light" charset="0"/>
              <a:cs typeface="Lato Light" charset="0"/>
            </a:endParaRPr>
          </a:p>
        </p:txBody>
      </p:sp>
      <p:sp>
        <p:nvSpPr>
          <p:cNvPr id="14" name="Rectangle 13"/>
          <p:cNvSpPr/>
          <p:nvPr/>
        </p:nvSpPr>
        <p:spPr>
          <a:xfrm>
            <a:off x="11956685" y="9704888"/>
            <a:ext cx="4517592" cy="1015663"/>
          </a:xfrm>
          <a:prstGeom prst="rect">
            <a:avLst/>
          </a:prstGeom>
        </p:spPr>
        <p:txBody>
          <a:bodyPr wrap="square">
            <a:spAutoFit/>
          </a:bodyPr>
          <a:lstStyle/>
          <a:p>
            <a:pPr algn="ctr"/>
            <a:r>
              <a:rPr lang="en-US" sz="3000" dirty="0" smtClean="0">
                <a:solidFill>
                  <a:srgbClr val="00B7D5"/>
                </a:solidFill>
                <a:ea typeface="Lato Light" charset="0"/>
                <a:cs typeface="Lato Light" charset="0"/>
              </a:rPr>
              <a:t>Guides resource allocation…</a:t>
            </a:r>
            <a:endParaRPr lang="en-US" sz="3000" dirty="0">
              <a:solidFill>
                <a:srgbClr val="00B7D5"/>
              </a:solidFill>
              <a:ea typeface="Lato Light" charset="0"/>
              <a:cs typeface="Lato Light" charset="0"/>
            </a:endParaRPr>
          </a:p>
        </p:txBody>
      </p:sp>
      <p:sp>
        <p:nvSpPr>
          <p:cNvPr id="15" name="Rectangle 14"/>
          <p:cNvSpPr/>
          <p:nvPr/>
        </p:nvSpPr>
        <p:spPr>
          <a:xfrm>
            <a:off x="13424232" y="6750591"/>
            <a:ext cx="3541562" cy="1015663"/>
          </a:xfrm>
          <a:prstGeom prst="rect">
            <a:avLst/>
          </a:prstGeom>
        </p:spPr>
        <p:txBody>
          <a:bodyPr wrap="square">
            <a:spAutoFit/>
          </a:bodyPr>
          <a:lstStyle/>
          <a:p>
            <a:pPr algn="ctr"/>
            <a:r>
              <a:rPr lang="en-US" sz="3000" dirty="0" smtClean="0">
                <a:solidFill>
                  <a:srgbClr val="FF8058"/>
                </a:solidFill>
                <a:ea typeface="Lato Light" charset="0"/>
                <a:cs typeface="Lato Light" charset="0"/>
              </a:rPr>
              <a:t>Keeps the problem in focus…</a:t>
            </a:r>
            <a:endParaRPr lang="en-US" sz="3000" dirty="0">
              <a:solidFill>
                <a:srgbClr val="FF8058"/>
              </a:solidFill>
              <a:ea typeface="Lato Light" charset="0"/>
              <a:cs typeface="Lato Light" charset="0"/>
            </a:endParaRPr>
          </a:p>
        </p:txBody>
      </p:sp>
    </p:spTree>
    <p:extLst>
      <p:ext uri="{BB962C8B-B14F-4D97-AF65-F5344CB8AC3E}">
        <p14:creationId xmlns:p14="http://schemas.microsoft.com/office/powerpoint/2010/main" val="97223551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Context: A </a:t>
            </a:r>
            <a:r>
              <a:rPr lang="en-US" sz="6602" b="1" dirty="0">
                <a:solidFill>
                  <a:schemeClr val="tx2"/>
                </a:solidFill>
                <a:latin typeface="Lato" charset="0"/>
                <a:ea typeface="Lato" charset="0"/>
                <a:cs typeface="Lato" charset="0"/>
              </a:rPr>
              <a:t>Crime Spike in Albuquerque</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6" name="Rectangle 5"/>
          <p:cNvSpPr/>
          <p:nvPr/>
        </p:nvSpPr>
        <p:spPr>
          <a:xfrm>
            <a:off x="5171308" y="13315890"/>
            <a:ext cx="12632860" cy="400110"/>
          </a:xfrm>
          <a:prstGeom prst="rect">
            <a:avLst/>
          </a:prstGeom>
        </p:spPr>
        <p:txBody>
          <a:bodyPr wrap="square">
            <a:spAutoFit/>
          </a:bodyPr>
          <a:lstStyle/>
          <a:p>
            <a:pPr algn="r"/>
            <a:r>
              <a:rPr lang="en-US" sz="2000" dirty="0"/>
              <a:t>Source: Preliminary Uniform Crime Report Data, Provided by APD </a:t>
            </a:r>
          </a:p>
        </p:txBody>
      </p:sp>
      <p:graphicFrame>
        <p:nvGraphicFramePr>
          <p:cNvPr id="7" name="Content Placeholder 3"/>
          <p:cNvGraphicFramePr>
            <a:graphicFrameLocks/>
          </p:cNvGraphicFramePr>
          <p:nvPr>
            <p:extLst/>
          </p:nvPr>
        </p:nvGraphicFramePr>
        <p:xfrm>
          <a:off x="2711276" y="4032070"/>
          <a:ext cx="15092892" cy="8921929"/>
        </p:xfrm>
        <a:graphic>
          <a:graphicData uri="http://schemas.openxmlformats.org/drawingml/2006/table">
            <a:tbl>
              <a:tblPr firstRow="1" bandRow="1">
                <a:tableStyleId>{793D81CF-94F2-401A-BA57-92F5A7B2D0C5}</a:tableStyleId>
              </a:tblPr>
              <a:tblGrid>
                <a:gridCol w="2570349">
                  <a:extLst>
                    <a:ext uri="{9D8B030D-6E8A-4147-A177-3AD203B41FA5}">
                      <a16:colId xmlns="" xmlns:a16="http://schemas.microsoft.com/office/drawing/2014/main" val="20000"/>
                    </a:ext>
                  </a:extLst>
                </a:gridCol>
                <a:gridCol w="1617939">
                  <a:extLst>
                    <a:ext uri="{9D8B030D-6E8A-4147-A177-3AD203B41FA5}">
                      <a16:colId xmlns="" xmlns:a16="http://schemas.microsoft.com/office/drawing/2014/main" val="20001"/>
                    </a:ext>
                  </a:extLst>
                </a:gridCol>
                <a:gridCol w="1370251">
                  <a:extLst>
                    <a:ext uri="{9D8B030D-6E8A-4147-A177-3AD203B41FA5}">
                      <a16:colId xmlns="" xmlns:a16="http://schemas.microsoft.com/office/drawing/2014/main" val="20002"/>
                    </a:ext>
                  </a:extLst>
                </a:gridCol>
                <a:gridCol w="1646037">
                  <a:extLst>
                    <a:ext uri="{9D8B030D-6E8A-4147-A177-3AD203B41FA5}">
                      <a16:colId xmlns="" xmlns:a16="http://schemas.microsoft.com/office/drawing/2014/main" val="20003"/>
                    </a:ext>
                  </a:extLst>
                </a:gridCol>
                <a:gridCol w="1506758">
                  <a:extLst>
                    <a:ext uri="{9D8B030D-6E8A-4147-A177-3AD203B41FA5}">
                      <a16:colId xmlns="" xmlns:a16="http://schemas.microsoft.com/office/drawing/2014/main" val="20004"/>
                    </a:ext>
                  </a:extLst>
                </a:gridCol>
                <a:gridCol w="1494095">
                  <a:extLst>
                    <a:ext uri="{9D8B030D-6E8A-4147-A177-3AD203B41FA5}">
                      <a16:colId xmlns="" xmlns:a16="http://schemas.microsoft.com/office/drawing/2014/main" val="20005"/>
                    </a:ext>
                  </a:extLst>
                </a:gridCol>
                <a:gridCol w="1468771">
                  <a:extLst>
                    <a:ext uri="{9D8B030D-6E8A-4147-A177-3AD203B41FA5}">
                      <a16:colId xmlns="" xmlns:a16="http://schemas.microsoft.com/office/drawing/2014/main" val="20006"/>
                    </a:ext>
                  </a:extLst>
                </a:gridCol>
                <a:gridCol w="1557404">
                  <a:extLst>
                    <a:ext uri="{9D8B030D-6E8A-4147-A177-3AD203B41FA5}">
                      <a16:colId xmlns="" xmlns:a16="http://schemas.microsoft.com/office/drawing/2014/main" val="20007"/>
                    </a:ext>
                  </a:extLst>
                </a:gridCol>
                <a:gridCol w="1861288">
                  <a:extLst>
                    <a:ext uri="{9D8B030D-6E8A-4147-A177-3AD203B41FA5}">
                      <a16:colId xmlns="" xmlns:a16="http://schemas.microsoft.com/office/drawing/2014/main" val="20008"/>
                    </a:ext>
                  </a:extLst>
                </a:gridCol>
              </a:tblGrid>
              <a:tr h="1168348">
                <a:tc>
                  <a:txBody>
                    <a:bodyPr/>
                    <a:lstStyle/>
                    <a:p>
                      <a:pPr marL="0" algn="l" defTabSz="1828800" rtl="0" eaLnBrk="1" latinLnBrk="0" hangingPunct="1"/>
                      <a:endParaRPr lang="en-US" sz="2400" b="1" i="0" kern="1200" dirty="0">
                        <a:solidFill>
                          <a:schemeClr val="tx1"/>
                        </a:solidFill>
                        <a:latin typeface="Lato Black"/>
                        <a:ea typeface="Lato" charset="0"/>
                        <a:cs typeface="Lato" charset="0"/>
                      </a:endParaRPr>
                    </a:p>
                  </a:txBody>
                  <a:tcPr marL="113597" marR="113597" marT="56799" marB="56799">
                    <a:lnL w="12700" cmpd="sng">
                      <a:noFill/>
                    </a:lnL>
                    <a:lnR>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828800" rtl="0" eaLnBrk="1" latinLnBrk="0" hangingPunct="1"/>
                      <a:r>
                        <a:rPr lang="en-US" sz="2400" kern="1200" dirty="0">
                          <a:latin typeface="Lato Black"/>
                        </a:rPr>
                        <a:t>2013</a:t>
                      </a:r>
                      <a:endParaRPr lang="en-US" sz="2400" b="1" i="0" kern="1200" dirty="0">
                        <a:solidFill>
                          <a:schemeClr val="tx1"/>
                        </a:solidFill>
                        <a:latin typeface="Lato Black"/>
                        <a:ea typeface="Lato" charset="0"/>
                        <a:cs typeface="Lato" charset="0"/>
                      </a:endParaRPr>
                    </a:p>
                  </a:txBody>
                  <a:tcPr marL="113597" marR="113597" marT="56799" marB="56799" anchor="ctr">
                    <a:lnL>
                      <a:noFill/>
                    </a:lnL>
                    <a:lnT w="12700" cmpd="sng">
                      <a:noFill/>
                    </a:lnT>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kern="1200" dirty="0">
                          <a:latin typeface="Lato Black"/>
                        </a:rPr>
                        <a:t>2014</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kern="1200" dirty="0">
                          <a:latin typeface="Lato Black"/>
                        </a:rPr>
                        <a:t>Change</a:t>
                      </a:r>
                    </a:p>
                    <a:p>
                      <a:pPr marL="0" algn="ctr" defTabSz="1828800" rtl="0" eaLnBrk="1" latinLnBrk="0" hangingPunct="1"/>
                      <a:r>
                        <a:rPr lang="en-US" sz="2400" kern="1200" dirty="0">
                          <a:latin typeface="Lato Black"/>
                        </a:rPr>
                        <a:t>(‘13-‘14)</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kern="1200" dirty="0">
                          <a:latin typeface="Lato Black"/>
                        </a:rPr>
                        <a:t>2015</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kern="1200" dirty="0">
                          <a:latin typeface="Lato Black"/>
                        </a:rPr>
                        <a:t>Change </a:t>
                      </a:r>
                    </a:p>
                    <a:p>
                      <a:pPr marL="0" algn="ctr" defTabSz="1828800" rtl="0" eaLnBrk="1" latinLnBrk="0" hangingPunct="1"/>
                      <a:r>
                        <a:rPr lang="en-US" sz="2400" kern="1200" dirty="0">
                          <a:latin typeface="Lato Black"/>
                        </a:rPr>
                        <a:t>(‘14-‘15)</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kern="1200" dirty="0">
                          <a:latin typeface="Lato Black"/>
                        </a:rPr>
                        <a:t>2016</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kern="1200" dirty="0">
                          <a:latin typeface="Lato Black"/>
                        </a:rPr>
                        <a:t>Change </a:t>
                      </a:r>
                    </a:p>
                    <a:p>
                      <a:pPr marL="0" algn="ctr" defTabSz="1828800" rtl="0" eaLnBrk="1" latinLnBrk="0" hangingPunct="1"/>
                      <a:r>
                        <a:rPr lang="en-US" sz="2400" kern="1200" dirty="0">
                          <a:latin typeface="Lato Black"/>
                        </a:rPr>
                        <a:t>(‘15-‘16)</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tc>
                  <a:txBody>
                    <a:bodyPr/>
                    <a:lstStyle/>
                    <a:p>
                      <a:pPr marL="0" algn="ctr" defTabSz="1828800" rtl="0" eaLnBrk="1" latinLnBrk="0" hangingPunct="1"/>
                      <a:r>
                        <a:rPr lang="en-US" sz="2400" b="1" kern="1200" dirty="0">
                          <a:latin typeface="Lato Black"/>
                        </a:rPr>
                        <a:t>Change </a:t>
                      </a:r>
                    </a:p>
                    <a:p>
                      <a:pPr marL="0" algn="ctr" defTabSz="1828800" rtl="0" eaLnBrk="1" latinLnBrk="0" hangingPunct="1"/>
                      <a:r>
                        <a:rPr lang="en-US" sz="2400" b="1" kern="1200" dirty="0">
                          <a:latin typeface="Lato Black"/>
                        </a:rPr>
                        <a:t>(‘13-‘16)</a:t>
                      </a:r>
                      <a:endParaRPr lang="en-US" sz="2400" b="1" i="0" kern="1200" dirty="0">
                        <a:solidFill>
                          <a:schemeClr val="tx1"/>
                        </a:solidFill>
                        <a:latin typeface="Lato Black"/>
                        <a:ea typeface="Lato" charset="0"/>
                        <a:cs typeface="Lato" charset="0"/>
                      </a:endParaRPr>
                    </a:p>
                  </a:txBody>
                  <a:tcPr marL="113597" marR="113597" marT="56799" marB="56799" anchor="ctr">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0"/>
                  </a:ext>
                </a:extLst>
              </a:tr>
              <a:tr h="861509">
                <a:tc gridSpan="2">
                  <a:txBody>
                    <a:bodyPr/>
                    <a:lstStyle/>
                    <a:p>
                      <a:pPr marL="0" algn="l" defTabSz="1828800" rtl="0" eaLnBrk="1" latinLnBrk="0" hangingPunct="1"/>
                      <a:r>
                        <a:rPr lang="en-US" sz="2400" b="1" i="1" kern="1200" dirty="0">
                          <a:solidFill>
                            <a:schemeClr val="tx1">
                              <a:lumMod val="75000"/>
                            </a:schemeClr>
                          </a:solidFill>
                          <a:latin typeface="Lato Black"/>
                        </a:rPr>
                        <a:t>Violent Crime Incidents</a:t>
                      </a:r>
                      <a:endParaRPr lang="en-US" sz="2400" b="1" i="1" kern="1200" dirty="0">
                        <a:solidFill>
                          <a:schemeClr val="tx1">
                            <a:lumMod val="75000"/>
                          </a:schemeClr>
                        </a:solidFill>
                        <a:latin typeface="Lato Black"/>
                        <a:ea typeface="Lato" charset="0"/>
                        <a:cs typeface="Lato" charset="0"/>
                      </a:endParaRPr>
                    </a:p>
                  </a:txBody>
                  <a:tcPr marL="113597" marR="113597" marT="56799" marB="56799" anchor="ctr">
                    <a:lnL w="12700" cap="flat" cmpd="sng" algn="ctr">
                      <a:solidFill>
                        <a:srgbClr val="03D1A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algn="l" defTabSz="1828800" rtl="0" eaLnBrk="1" latinLnBrk="0" hangingPunct="1"/>
                      <a:endParaRPr lang="en-US" sz="2400" b="1" i="0" kern="1200" dirty="0">
                        <a:solidFill>
                          <a:schemeClr val="tx1"/>
                        </a:solidFill>
                        <a:latin typeface="Lato Black"/>
                        <a:ea typeface="Lato" charset="0"/>
                        <a:cs typeface="Lato"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85000"/>
                            <a:lumOff val="1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85000"/>
                            <a:lumOff val="1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85000"/>
                            <a:lumOff val="1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85000"/>
                            <a:lumOff val="1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85000"/>
                            <a:lumOff val="1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85000"/>
                            <a:lumOff val="1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solidFill>
                        <a:srgbClr val="03D1A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Murder</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noFill/>
                  </a:tcPr>
                </a:tc>
                <a:tc>
                  <a:txBody>
                    <a:bodyPr/>
                    <a:lstStyle/>
                    <a:p>
                      <a:pPr marL="0" algn="l" defTabSz="1828800" rtl="0" eaLnBrk="1" latinLnBrk="0" hangingPunct="1"/>
                      <a:r>
                        <a:rPr lang="en-US" sz="2400" b="1" kern="1200" dirty="0">
                          <a:solidFill>
                            <a:schemeClr val="tx1">
                              <a:lumMod val="75000"/>
                            </a:schemeClr>
                          </a:solidFill>
                          <a:latin typeface="Lato Black"/>
                        </a:rPr>
                        <a:t>37</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30</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(-19%)</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46</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(+53%)</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61</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(+33%)</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(+65%)</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Rape</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noFill/>
                  </a:tcPr>
                </a:tc>
                <a:tc>
                  <a:txBody>
                    <a:bodyPr/>
                    <a:lstStyle/>
                    <a:p>
                      <a:pPr marL="0" algn="l" defTabSz="1828800" rtl="0" eaLnBrk="1" latinLnBrk="0" hangingPunct="1"/>
                      <a:r>
                        <a:rPr lang="en-US" sz="2400" b="1" kern="1200" dirty="0">
                          <a:solidFill>
                            <a:schemeClr val="tx1">
                              <a:lumMod val="75000"/>
                            </a:schemeClr>
                          </a:solidFill>
                          <a:latin typeface="Lato Black"/>
                        </a:rPr>
                        <a:t>439</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402</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(-8%)</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404</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(+0.5%)</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381</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(-6%)</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(-13%)</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Robbery</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noFill/>
                  </a:tcPr>
                </a:tc>
                <a:tc>
                  <a:txBody>
                    <a:bodyPr/>
                    <a:lstStyle/>
                    <a:p>
                      <a:pPr marL="0" algn="l" defTabSz="1828800" rtl="0" eaLnBrk="1" latinLnBrk="0" hangingPunct="1"/>
                      <a:r>
                        <a:rPr lang="en-US" sz="2400" b="1" kern="1200" dirty="0">
                          <a:solidFill>
                            <a:schemeClr val="tx1">
                              <a:lumMod val="75000"/>
                            </a:schemeClr>
                          </a:solidFill>
                          <a:latin typeface="Lato Black"/>
                        </a:rPr>
                        <a:t>1,046</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1,381</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(+32%)</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1,686</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(+22%)</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1,957</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(+16%)</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(+87%)</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Agg. Assault</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lnB w="12700" cap="flat" cmpd="sng" algn="ctr">
                      <a:solidFill>
                        <a:srgbClr val="FF8058"/>
                      </a:solidFill>
                      <a:prstDash val="solid"/>
                      <a:round/>
                      <a:headEnd type="none" w="med" len="med"/>
                      <a:tailEnd type="none" w="med" len="med"/>
                    </a:lnB>
                    <a:noFill/>
                  </a:tcPr>
                </a:tc>
                <a:tc>
                  <a:txBody>
                    <a:bodyPr/>
                    <a:lstStyle/>
                    <a:p>
                      <a:pPr marL="0" algn="l" defTabSz="1828800" rtl="0" eaLnBrk="1" latinLnBrk="0" hangingPunct="1"/>
                      <a:r>
                        <a:rPr lang="en-US" sz="2400" b="1" kern="1200" dirty="0">
                          <a:solidFill>
                            <a:schemeClr val="tx1">
                              <a:lumMod val="75000"/>
                            </a:schemeClr>
                          </a:solidFill>
                          <a:latin typeface="Lato Black"/>
                        </a:rPr>
                        <a:t>2,803</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3,121</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(+11%)</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3,273</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(+5%)</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3,846</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(+18%)</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(+37%)</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861509">
                <a:tc gridSpan="2">
                  <a:txBody>
                    <a:bodyPr/>
                    <a:lstStyle/>
                    <a:p>
                      <a:pPr marL="0" algn="l" defTabSz="1828800" rtl="0" eaLnBrk="1" latinLnBrk="0" hangingPunct="1"/>
                      <a:r>
                        <a:rPr lang="en-US" sz="2400" b="1" i="1" kern="1200" dirty="0">
                          <a:solidFill>
                            <a:schemeClr val="tx1">
                              <a:lumMod val="75000"/>
                            </a:schemeClr>
                          </a:solidFill>
                          <a:latin typeface="Lato Black"/>
                        </a:rPr>
                        <a:t>Property Crime Incidents</a:t>
                      </a:r>
                      <a:endParaRPr lang="en-US" sz="2400" b="1" i="1" kern="1200" dirty="0">
                        <a:solidFill>
                          <a:schemeClr val="tx1">
                            <a:lumMod val="75000"/>
                          </a:schemeClr>
                        </a:solidFill>
                        <a:latin typeface="Lato Black"/>
                        <a:ea typeface="Lato" charset="0"/>
                        <a:cs typeface="Lato" charset="0"/>
                      </a:endParaRPr>
                    </a:p>
                  </a:txBody>
                  <a:tcPr marL="113597" marR="113597" marT="56799" marB="56799" anchor="ctr">
                    <a:lnL w="12700" cap="flat" cmpd="sng" algn="ctr">
                      <a:solidFill>
                        <a:srgbClr val="FF805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algn="l" defTabSz="1828800" rtl="0" eaLnBrk="1" latinLnBrk="0" hangingPunct="1"/>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828800" rtl="0" eaLnBrk="1" latinLnBrk="0" hangingPunct="1"/>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b="1" dirty="0">
                        <a:solidFill>
                          <a:schemeClr val="tx1"/>
                        </a:solidFill>
                        <a:latin typeface="Lato Black"/>
                        <a:cs typeface="Mongolian Baiti" panose="03000500000000000000" pitchFamily="66" charset="0"/>
                      </a:endParaRPr>
                    </a:p>
                  </a:txBody>
                  <a:tcPr marL="113597" marR="113597" marT="56799" marB="56799" anchor="ctr" anchorCtr="1">
                    <a:lnL w="12700" cap="flat" cmpd="sng" algn="ctr">
                      <a:noFill/>
                      <a:prstDash val="solid"/>
                      <a:round/>
                      <a:headEnd type="none" w="med" len="med"/>
                      <a:tailEnd type="none" w="med" len="med"/>
                    </a:lnL>
                    <a:lnR w="12700" cap="flat" cmpd="sng" algn="ctr">
                      <a:solidFill>
                        <a:srgbClr val="FF8058"/>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rgbClr val="FF805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Burglary</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noFill/>
                  </a:tcPr>
                </a:tc>
                <a:tc>
                  <a:txBody>
                    <a:bodyPr/>
                    <a:lstStyle/>
                    <a:p>
                      <a:pPr marL="0" algn="l" defTabSz="1828800" rtl="0" eaLnBrk="1" latinLnBrk="0" hangingPunct="1"/>
                      <a:r>
                        <a:rPr lang="en-US" sz="2400" b="1" kern="1200" dirty="0">
                          <a:solidFill>
                            <a:schemeClr val="tx1">
                              <a:lumMod val="75000"/>
                            </a:schemeClr>
                          </a:solidFill>
                          <a:latin typeface="Lato Black"/>
                        </a:rPr>
                        <a:t>7,297</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6,123</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(-16%)</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5,996</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(-2%)</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6,236</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(+4%)</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2">
                              <a:lumMod val="75000"/>
                            </a:schemeClr>
                          </a:solidFill>
                          <a:latin typeface="Lato Black"/>
                        </a:rPr>
                        <a:t>(-15%)</a:t>
                      </a:r>
                      <a:endParaRPr lang="en-US" sz="2400" b="1" dirty="0">
                        <a:solidFill>
                          <a:schemeClr val="accent2">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80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Larceny</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noFill/>
                  </a:tcPr>
                </a:tc>
                <a:tc>
                  <a:txBody>
                    <a:bodyPr/>
                    <a:lstStyle/>
                    <a:p>
                      <a:pPr marL="0" algn="l" defTabSz="1828800" rtl="0" eaLnBrk="1" latinLnBrk="0" hangingPunct="1"/>
                      <a:r>
                        <a:rPr lang="en-US" sz="2400" b="1" kern="1200" dirty="0">
                          <a:solidFill>
                            <a:schemeClr val="tx1">
                              <a:lumMod val="75000"/>
                            </a:schemeClr>
                          </a:solidFill>
                          <a:latin typeface="Lato Black"/>
                        </a:rPr>
                        <a:t>20,229</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20,756</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(+3%)</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22,818</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(+10%)</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24,582</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(+8%)</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(+22%)</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861509">
                <a:tc>
                  <a:txBody>
                    <a:bodyPr/>
                    <a:lstStyle/>
                    <a:p>
                      <a:pPr marL="0" algn="ctr" defTabSz="1828800" rtl="0" eaLnBrk="1" latinLnBrk="0" hangingPunct="1"/>
                      <a:r>
                        <a:rPr lang="en-US" sz="2400" b="1" kern="1200" dirty="0">
                          <a:solidFill>
                            <a:schemeClr val="tx1">
                              <a:lumMod val="75000"/>
                            </a:schemeClr>
                          </a:solidFill>
                          <a:latin typeface="Lato Black"/>
                        </a:rPr>
                        <a:t>Auto Theft</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lnR w="12700" cap="flat" cmpd="sng" algn="ctr">
                      <a:solidFill>
                        <a:schemeClr val="tx1"/>
                      </a:solidFill>
                      <a:prstDash val="solid"/>
                      <a:round/>
                      <a:headEnd type="none" w="med" len="med"/>
                      <a:tailEnd type="none" w="med" len="med"/>
                    </a:lnR>
                    <a:noFill/>
                  </a:tcPr>
                </a:tc>
                <a:tc>
                  <a:txBody>
                    <a:bodyPr/>
                    <a:lstStyle/>
                    <a:p>
                      <a:pPr marL="0" algn="l" defTabSz="1828800" rtl="0" eaLnBrk="1" latinLnBrk="0" hangingPunct="1"/>
                      <a:r>
                        <a:rPr lang="en-US" sz="2400" b="1" kern="1200" dirty="0">
                          <a:solidFill>
                            <a:schemeClr val="tx1">
                              <a:lumMod val="75000"/>
                            </a:schemeClr>
                          </a:solidFill>
                          <a:latin typeface="Lato Black"/>
                        </a:rPr>
                        <a:t>3,005</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3,558</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(+18%)</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828800" rtl="0" eaLnBrk="1" latinLnBrk="0" hangingPunct="1"/>
                      <a:r>
                        <a:rPr lang="en-US" sz="2400" b="1" kern="1200" dirty="0">
                          <a:solidFill>
                            <a:schemeClr val="tx1">
                              <a:lumMod val="75000"/>
                            </a:schemeClr>
                          </a:solidFill>
                          <a:latin typeface="Lato Black"/>
                        </a:rPr>
                        <a:t>5,179</a:t>
                      </a:r>
                      <a:endParaRPr lang="en-US" sz="2400" b="1" i="0" kern="1200" dirty="0">
                        <a:solidFill>
                          <a:schemeClr val="tx1">
                            <a:lumMod val="75000"/>
                          </a:schemeClr>
                        </a:solidFill>
                        <a:latin typeface="Lato Black"/>
                        <a:ea typeface="Lato" charset="0"/>
                        <a:cs typeface="Lato"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(+46%)</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tx1">
                              <a:lumMod val="75000"/>
                            </a:schemeClr>
                          </a:solidFill>
                          <a:latin typeface="Lato Black"/>
                        </a:rPr>
                        <a:t>7,710</a:t>
                      </a:r>
                      <a:endParaRPr lang="en-US" sz="2400" b="1" dirty="0">
                        <a:solidFill>
                          <a:schemeClr val="tx1">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(+49%)</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solidFill>
                            <a:schemeClr val="accent4">
                              <a:lumMod val="75000"/>
                            </a:schemeClr>
                          </a:solidFill>
                          <a:latin typeface="Lato Black"/>
                        </a:rPr>
                        <a:t>(+157%)</a:t>
                      </a:r>
                      <a:endParaRPr lang="en-US" sz="2400" b="1" dirty="0">
                        <a:solidFill>
                          <a:schemeClr val="accent4">
                            <a:lumMod val="75000"/>
                          </a:schemeClr>
                        </a:solidFill>
                        <a:latin typeface="Lato Black"/>
                        <a:cs typeface="Mongolian Baiti" panose="03000500000000000000" pitchFamily="66" charset="0"/>
                      </a:endParaRPr>
                    </a:p>
                  </a:txBody>
                  <a:tcPr marL="113597" marR="113597" marT="56799" marB="5679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sp>
        <p:nvSpPr>
          <p:cNvPr id="8" name="TextBox 7"/>
          <p:cNvSpPr txBox="1"/>
          <p:nvPr/>
        </p:nvSpPr>
        <p:spPr>
          <a:xfrm>
            <a:off x="127488" y="7492315"/>
            <a:ext cx="2672527" cy="1246816"/>
          </a:xfrm>
          <a:prstGeom prst="rect">
            <a:avLst/>
          </a:prstGeom>
          <a:noFill/>
        </p:spPr>
        <p:txBody>
          <a:bodyPr wrap="none" rtlCol="0">
            <a:spAutoFit/>
          </a:bodyPr>
          <a:lstStyle/>
          <a:p>
            <a:pPr algn="ctr"/>
            <a:r>
              <a:rPr lang="en-US" sz="7502" b="1" dirty="0">
                <a:solidFill>
                  <a:srgbClr val="FF8058"/>
                </a:solidFill>
                <a:latin typeface="Lato Bold" charset="0"/>
                <a:ea typeface="Lato Bold" charset="0"/>
                <a:cs typeface="Lato Bold" charset="0"/>
              </a:rPr>
              <a:t>+26%</a:t>
            </a:r>
          </a:p>
        </p:txBody>
      </p:sp>
      <p:sp>
        <p:nvSpPr>
          <p:cNvPr id="10" name="TextBox 9"/>
          <p:cNvSpPr txBox="1"/>
          <p:nvPr/>
        </p:nvSpPr>
        <p:spPr>
          <a:xfrm>
            <a:off x="31008" y="10722655"/>
            <a:ext cx="2672527" cy="1246816"/>
          </a:xfrm>
          <a:prstGeom prst="rect">
            <a:avLst/>
          </a:prstGeom>
          <a:noFill/>
        </p:spPr>
        <p:txBody>
          <a:bodyPr wrap="none" rtlCol="0">
            <a:spAutoFit/>
          </a:bodyPr>
          <a:lstStyle/>
          <a:p>
            <a:pPr algn="ctr"/>
            <a:r>
              <a:rPr lang="en-US" sz="7502" b="1" dirty="0">
                <a:solidFill>
                  <a:srgbClr val="FF8058"/>
                </a:solidFill>
                <a:latin typeface="Lato Bold" charset="0"/>
                <a:ea typeface="Lato Bold" charset="0"/>
                <a:cs typeface="Lato Bold" charset="0"/>
              </a:rPr>
              <a:t>+26%</a:t>
            </a:r>
          </a:p>
        </p:txBody>
      </p:sp>
      <p:sp>
        <p:nvSpPr>
          <p:cNvPr id="11" name="TextBox 10"/>
          <p:cNvSpPr txBox="1"/>
          <p:nvPr/>
        </p:nvSpPr>
        <p:spPr>
          <a:xfrm>
            <a:off x="211966" y="8739131"/>
            <a:ext cx="2457916" cy="348813"/>
          </a:xfrm>
          <a:prstGeom prst="rect">
            <a:avLst/>
          </a:prstGeom>
          <a:noFill/>
        </p:spPr>
        <p:txBody>
          <a:bodyPr wrap="none" rtlCol="0" anchor="t" anchorCtr="1">
            <a:spAutoFit/>
          </a:bodyPr>
          <a:lstStyle/>
          <a:p>
            <a:pPr algn="ctr">
              <a:lnSpc>
                <a:spcPts val="2011"/>
              </a:lnSpc>
            </a:pPr>
            <a:r>
              <a:rPr lang="en-US" sz="2000" b="1" dirty="0">
                <a:solidFill>
                  <a:schemeClr val="tx2"/>
                </a:solidFill>
                <a:latin typeface="Lato Black" charset="0"/>
                <a:ea typeface="Lato Black" charset="0"/>
                <a:cs typeface="Lato Black" charset="0"/>
              </a:rPr>
              <a:t>Violent Crime Rate</a:t>
            </a:r>
          </a:p>
        </p:txBody>
      </p:sp>
      <p:sp>
        <p:nvSpPr>
          <p:cNvPr id="12" name="TextBox 11"/>
          <p:cNvSpPr txBox="1"/>
          <p:nvPr/>
        </p:nvSpPr>
        <p:spPr>
          <a:xfrm>
            <a:off x="31008" y="11969471"/>
            <a:ext cx="2662908" cy="348813"/>
          </a:xfrm>
          <a:prstGeom prst="rect">
            <a:avLst/>
          </a:prstGeom>
          <a:noFill/>
        </p:spPr>
        <p:txBody>
          <a:bodyPr wrap="none" rtlCol="0" anchor="t" anchorCtr="1">
            <a:spAutoFit/>
          </a:bodyPr>
          <a:lstStyle/>
          <a:p>
            <a:pPr algn="ctr">
              <a:lnSpc>
                <a:spcPts val="2011"/>
              </a:lnSpc>
            </a:pPr>
            <a:r>
              <a:rPr lang="en-US" sz="2000" b="1" dirty="0">
                <a:solidFill>
                  <a:schemeClr val="tx2"/>
                </a:solidFill>
                <a:latin typeface="Lato Black" charset="0"/>
                <a:ea typeface="Lato Black" charset="0"/>
                <a:cs typeface="Lato Black" charset="0"/>
              </a:rPr>
              <a:t>Property Crime Rate</a:t>
            </a:r>
          </a:p>
        </p:txBody>
      </p:sp>
      <p:sp>
        <p:nvSpPr>
          <p:cNvPr id="13" name="Subtitle 2"/>
          <p:cNvSpPr txBox="1">
            <a:spLocks/>
          </p:cNvSpPr>
          <p:nvPr/>
        </p:nvSpPr>
        <p:spPr>
          <a:xfrm>
            <a:off x="127488" y="9146546"/>
            <a:ext cx="3451176" cy="510233"/>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951" dirty="0">
                <a:latin typeface="Lato Light" charset="0"/>
                <a:ea typeface="Lato Light" charset="0"/>
                <a:cs typeface="Lato Light" charset="0"/>
              </a:rPr>
              <a:t>(2014-2016)</a:t>
            </a:r>
          </a:p>
        </p:txBody>
      </p:sp>
      <p:sp>
        <p:nvSpPr>
          <p:cNvPr id="14" name="Subtitle 2"/>
          <p:cNvSpPr txBox="1">
            <a:spLocks/>
          </p:cNvSpPr>
          <p:nvPr/>
        </p:nvSpPr>
        <p:spPr>
          <a:xfrm>
            <a:off x="31008" y="12446992"/>
            <a:ext cx="3451176" cy="510233"/>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951" dirty="0">
                <a:latin typeface="Lato Light" charset="0"/>
                <a:ea typeface="Lato Light" charset="0"/>
                <a:cs typeface="Lato Light" charset="0"/>
              </a:rPr>
              <a:t>(2014-2016)</a:t>
            </a:r>
          </a:p>
        </p:txBody>
      </p:sp>
    </p:spTree>
    <p:extLst>
      <p:ext uri="{BB962C8B-B14F-4D97-AF65-F5344CB8AC3E}">
        <p14:creationId xmlns:p14="http://schemas.microsoft.com/office/powerpoint/2010/main" val="98060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rgbClr val="03D1AF"/>
              </a:solidFill>
              <a:latin typeface="Lato Light" charset="0"/>
            </a:endParaRPr>
          </a:p>
        </p:txBody>
      </p:sp>
      <p:sp>
        <p:nvSpPr>
          <p:cNvPr id="53" name="TextBox 52"/>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Arrestee Study: Long-Term Goals</a:t>
            </a:r>
          </a:p>
        </p:txBody>
      </p:sp>
      <p:grpSp>
        <p:nvGrpSpPr>
          <p:cNvPr id="22" name="Group 21"/>
          <p:cNvGrpSpPr/>
          <p:nvPr/>
        </p:nvGrpSpPr>
        <p:grpSpPr>
          <a:xfrm>
            <a:off x="2810389" y="4820552"/>
            <a:ext cx="12450863" cy="7109411"/>
            <a:chOff x="3096482" y="5766834"/>
            <a:chExt cx="12450863" cy="5521656"/>
          </a:xfrm>
        </p:grpSpPr>
        <p:cxnSp>
          <p:nvCxnSpPr>
            <p:cNvPr id="87" name="Straight Connector 86"/>
            <p:cNvCxnSpPr/>
            <p:nvPr/>
          </p:nvCxnSpPr>
          <p:spPr>
            <a:xfrm>
              <a:off x="6253608" y="5766834"/>
              <a:ext cx="0" cy="552165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410734" y="5766834"/>
              <a:ext cx="0" cy="552165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096482" y="5766834"/>
              <a:ext cx="0" cy="552165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567861" y="5777334"/>
              <a:ext cx="0" cy="550065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547345" y="5777334"/>
              <a:ext cx="0" cy="550065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56865" y="5272764"/>
            <a:ext cx="17757911" cy="6268968"/>
            <a:chOff x="306155" y="5578671"/>
            <a:chExt cx="17757911" cy="6268968"/>
          </a:xfrm>
        </p:grpSpPr>
        <p:grpSp>
          <p:nvGrpSpPr>
            <p:cNvPr id="4" name="Group 3"/>
            <p:cNvGrpSpPr/>
            <p:nvPr/>
          </p:nvGrpSpPr>
          <p:grpSpPr>
            <a:xfrm>
              <a:off x="306155" y="5578671"/>
              <a:ext cx="2423527" cy="4544999"/>
              <a:chOff x="153768" y="5173315"/>
              <a:chExt cx="2845962" cy="5337219"/>
            </a:xfrm>
          </p:grpSpPr>
          <p:sp>
            <p:nvSpPr>
              <p:cNvPr id="79" name="Subtitle 2"/>
              <p:cNvSpPr txBox="1">
                <a:spLocks/>
              </p:cNvSpPr>
              <p:nvPr/>
            </p:nvSpPr>
            <p:spPr>
              <a:xfrm>
                <a:off x="153768" y="7637105"/>
                <a:ext cx="2845962" cy="287342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dirty="0">
                    <a:latin typeface="+mn-lt"/>
                    <a:ea typeface="Lato Light" charset="0"/>
                    <a:cs typeface="Lato Light" charset="0"/>
                  </a:rPr>
                  <a:t>Preserve master arrestee database beyond </a:t>
                </a:r>
                <a:r>
                  <a:rPr lang="en-US" dirty="0" err="1">
                    <a:latin typeface="+mn-lt"/>
                    <a:ea typeface="Lato Light" charset="0"/>
                    <a:cs typeface="Lato Light" charset="0"/>
                  </a:rPr>
                  <a:t>i</a:t>
                </a:r>
                <a:r>
                  <a:rPr lang="en-US" dirty="0">
                    <a:latin typeface="+mn-lt"/>
                    <a:ea typeface="Lato Light" charset="0"/>
                    <a:cs typeface="Lato Light" charset="0"/>
                  </a:rPr>
                  <a:t>-team period of work</a:t>
                </a:r>
              </a:p>
            </p:txBody>
          </p:sp>
          <p:sp>
            <p:nvSpPr>
              <p:cNvPr id="29" name="Oval 28"/>
              <p:cNvSpPr/>
              <p:nvPr/>
            </p:nvSpPr>
            <p:spPr>
              <a:xfrm>
                <a:off x="762989" y="5173315"/>
                <a:ext cx="1627520" cy="16275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FFFF"/>
                  </a:solidFill>
                  <a:latin typeface="Lato Light" charset="0"/>
                </a:endParaRPr>
              </a:p>
            </p:txBody>
          </p:sp>
          <p:grpSp>
            <p:nvGrpSpPr>
              <p:cNvPr id="38" name="Group 37"/>
              <p:cNvGrpSpPr/>
              <p:nvPr/>
            </p:nvGrpSpPr>
            <p:grpSpPr>
              <a:xfrm>
                <a:off x="1246412" y="5639896"/>
                <a:ext cx="660675" cy="669698"/>
                <a:chOff x="3036888" y="1909763"/>
                <a:chExt cx="355600" cy="360363"/>
              </a:xfrm>
              <a:solidFill>
                <a:schemeClr val="accent1"/>
              </a:solidFill>
            </p:grpSpPr>
            <p:sp>
              <p:nvSpPr>
                <p:cNvPr id="39"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sp>
              <p:nvSpPr>
                <p:cNvPr id="40"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grpSp>
        </p:grpSp>
        <p:grpSp>
          <p:nvGrpSpPr>
            <p:cNvPr id="6" name="Group 5"/>
            <p:cNvGrpSpPr/>
            <p:nvPr/>
          </p:nvGrpSpPr>
          <p:grpSpPr>
            <a:xfrm>
              <a:off x="3463281" y="5578671"/>
              <a:ext cx="2423527" cy="4976879"/>
              <a:chOff x="4177427" y="5173315"/>
              <a:chExt cx="2845962" cy="5844378"/>
            </a:xfrm>
          </p:grpSpPr>
          <p:sp>
            <p:nvSpPr>
              <p:cNvPr id="75" name="Subtitle 2"/>
              <p:cNvSpPr txBox="1">
                <a:spLocks/>
              </p:cNvSpPr>
              <p:nvPr/>
            </p:nvSpPr>
            <p:spPr>
              <a:xfrm>
                <a:off x="4177427" y="7661764"/>
                <a:ext cx="2845962" cy="335592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dirty="0">
                    <a:latin typeface="+mn-lt"/>
                    <a:ea typeface="Lato Light" charset="0"/>
                    <a:cs typeface="Lato Light" charset="0"/>
                  </a:rPr>
                  <a:t>Automate process of incorporating future data, including merging and matching</a:t>
                </a:r>
              </a:p>
            </p:txBody>
          </p:sp>
          <p:sp>
            <p:nvSpPr>
              <p:cNvPr id="2" name="Oval 1"/>
              <p:cNvSpPr/>
              <p:nvPr/>
            </p:nvSpPr>
            <p:spPr>
              <a:xfrm>
                <a:off x="4786648" y="5173315"/>
                <a:ext cx="1627520" cy="1627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FFFF"/>
                  </a:solidFill>
                  <a:latin typeface="Lato Light" charset="0"/>
                </a:endParaRPr>
              </a:p>
            </p:txBody>
          </p:sp>
          <p:grpSp>
            <p:nvGrpSpPr>
              <p:cNvPr id="41" name="Group 40"/>
              <p:cNvGrpSpPr/>
              <p:nvPr/>
            </p:nvGrpSpPr>
            <p:grpSpPr>
              <a:xfrm>
                <a:off x="5270071" y="5639896"/>
                <a:ext cx="660675" cy="669698"/>
                <a:chOff x="3036888" y="1909763"/>
                <a:chExt cx="355600" cy="360363"/>
              </a:xfrm>
              <a:solidFill>
                <a:srgbClr val="03D1AF"/>
              </a:solidFill>
            </p:grpSpPr>
            <p:sp>
              <p:nvSpPr>
                <p:cNvPr id="42"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sp>
              <p:nvSpPr>
                <p:cNvPr id="43"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grpSp>
        </p:grpSp>
        <p:grpSp>
          <p:nvGrpSpPr>
            <p:cNvPr id="7" name="Group 6"/>
            <p:cNvGrpSpPr/>
            <p:nvPr/>
          </p:nvGrpSpPr>
          <p:grpSpPr>
            <a:xfrm>
              <a:off x="6620408" y="5578671"/>
              <a:ext cx="2423527" cy="4571159"/>
              <a:chOff x="8021439" y="5173315"/>
              <a:chExt cx="2845962" cy="5367938"/>
            </a:xfrm>
          </p:grpSpPr>
          <p:sp>
            <p:nvSpPr>
              <p:cNvPr id="77" name="Subtitle 2"/>
              <p:cNvSpPr txBox="1">
                <a:spLocks/>
              </p:cNvSpPr>
              <p:nvPr/>
            </p:nvSpPr>
            <p:spPr>
              <a:xfrm>
                <a:off x="8021439" y="7637104"/>
                <a:ext cx="2845962" cy="290414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dirty="0">
                    <a:latin typeface="+mn-lt"/>
                    <a:ea typeface="Lato Light" charset="0"/>
                    <a:cs typeface="Lato Light" charset="0"/>
                  </a:rPr>
                  <a:t>Establish unique identifiers across data sets for all arrestees</a:t>
                </a:r>
              </a:p>
            </p:txBody>
          </p:sp>
          <p:sp>
            <p:nvSpPr>
              <p:cNvPr id="27" name="Oval 26"/>
              <p:cNvSpPr/>
              <p:nvPr/>
            </p:nvSpPr>
            <p:spPr>
              <a:xfrm>
                <a:off x="8630660" y="5173315"/>
                <a:ext cx="1627520" cy="162752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FFFF"/>
                  </a:solidFill>
                  <a:latin typeface="Lato Light" charset="0"/>
                </a:endParaRPr>
              </a:p>
            </p:txBody>
          </p:sp>
          <p:grpSp>
            <p:nvGrpSpPr>
              <p:cNvPr id="44" name="Group 43"/>
              <p:cNvGrpSpPr/>
              <p:nvPr/>
            </p:nvGrpSpPr>
            <p:grpSpPr>
              <a:xfrm>
                <a:off x="9114083" y="5639896"/>
                <a:ext cx="660675" cy="669698"/>
                <a:chOff x="3036888" y="1909763"/>
                <a:chExt cx="355600" cy="360363"/>
              </a:xfrm>
              <a:solidFill>
                <a:srgbClr val="E69E00"/>
              </a:solidFill>
            </p:grpSpPr>
            <p:sp>
              <p:nvSpPr>
                <p:cNvPr id="45"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sp>
              <p:nvSpPr>
                <p:cNvPr id="46"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grpSp>
        </p:grpSp>
        <p:grpSp>
          <p:nvGrpSpPr>
            <p:cNvPr id="8" name="Group 7"/>
            <p:cNvGrpSpPr/>
            <p:nvPr/>
          </p:nvGrpSpPr>
          <p:grpSpPr>
            <a:xfrm>
              <a:off x="9777534" y="5578671"/>
              <a:ext cx="2423527" cy="4438046"/>
              <a:chOff x="12056930" y="5173315"/>
              <a:chExt cx="2845962" cy="5211623"/>
            </a:xfrm>
          </p:grpSpPr>
          <p:sp>
            <p:nvSpPr>
              <p:cNvPr id="85" name="Subtitle 2"/>
              <p:cNvSpPr txBox="1">
                <a:spLocks/>
              </p:cNvSpPr>
              <p:nvPr/>
            </p:nvSpPr>
            <p:spPr>
              <a:xfrm>
                <a:off x="12056930" y="7637105"/>
                <a:ext cx="2845962" cy="2747833"/>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a:latin typeface="Lato" panose="020F0502020204030203"/>
                  </a:rPr>
                  <a:t>Incorporate case disposition data, in particular</a:t>
                </a:r>
              </a:p>
            </p:txBody>
          </p:sp>
          <p:sp>
            <p:nvSpPr>
              <p:cNvPr id="28" name="Oval 27"/>
              <p:cNvSpPr/>
              <p:nvPr/>
            </p:nvSpPr>
            <p:spPr>
              <a:xfrm>
                <a:off x="12666151" y="5173315"/>
                <a:ext cx="1627520" cy="162752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b="1" dirty="0">
                  <a:solidFill>
                    <a:srgbClr val="FFFFFF"/>
                  </a:solidFill>
                  <a:latin typeface="Lato Light" charset="0"/>
                </a:endParaRPr>
              </a:p>
            </p:txBody>
          </p:sp>
          <p:grpSp>
            <p:nvGrpSpPr>
              <p:cNvPr id="47" name="Group 46"/>
              <p:cNvGrpSpPr/>
              <p:nvPr/>
            </p:nvGrpSpPr>
            <p:grpSpPr>
              <a:xfrm>
                <a:off x="13149574" y="5639896"/>
                <a:ext cx="660675" cy="669698"/>
                <a:chOff x="3036888" y="1909763"/>
                <a:chExt cx="355600" cy="360363"/>
              </a:xfrm>
              <a:solidFill>
                <a:srgbClr val="FF8058"/>
              </a:solidFill>
            </p:grpSpPr>
            <p:sp>
              <p:nvSpPr>
                <p:cNvPr id="48"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b="1" dirty="0">
                    <a:solidFill>
                      <a:srgbClr val="91969B"/>
                    </a:solidFill>
                    <a:ea typeface="MS PGothic" panose="020B0600070205080204" pitchFamily="34" charset="-128"/>
                  </a:endParaRPr>
                </a:p>
              </p:txBody>
            </p:sp>
            <p:sp>
              <p:nvSpPr>
                <p:cNvPr id="49"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b="1" dirty="0">
                    <a:solidFill>
                      <a:srgbClr val="91969B"/>
                    </a:solidFill>
                    <a:ea typeface="MS PGothic" panose="020B0600070205080204" pitchFamily="34" charset="-128"/>
                  </a:endParaRPr>
                </a:p>
              </p:txBody>
            </p:sp>
          </p:grpSp>
        </p:grpSp>
        <p:grpSp>
          <p:nvGrpSpPr>
            <p:cNvPr id="5" name="Group 4"/>
            <p:cNvGrpSpPr/>
            <p:nvPr/>
          </p:nvGrpSpPr>
          <p:grpSpPr>
            <a:xfrm>
              <a:off x="12934661" y="5636801"/>
              <a:ext cx="2423527" cy="4438047"/>
              <a:chOff x="15487561" y="5197974"/>
              <a:chExt cx="2845962" cy="5211623"/>
            </a:xfrm>
          </p:grpSpPr>
          <p:sp>
            <p:nvSpPr>
              <p:cNvPr id="33" name="Subtitle 2"/>
              <p:cNvSpPr txBox="1">
                <a:spLocks/>
              </p:cNvSpPr>
              <p:nvPr/>
            </p:nvSpPr>
            <p:spPr>
              <a:xfrm>
                <a:off x="15487561" y="7661764"/>
                <a:ext cx="2845962" cy="2747833"/>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a:latin typeface="Lato" panose="020F0502020204030203"/>
                  </a:rPr>
                  <a:t>Establish a clearinghouse for ongoing strategic crime analysis</a:t>
                </a:r>
              </a:p>
            </p:txBody>
          </p:sp>
          <p:sp>
            <p:nvSpPr>
              <p:cNvPr id="36" name="Oval 35"/>
              <p:cNvSpPr/>
              <p:nvPr/>
            </p:nvSpPr>
            <p:spPr>
              <a:xfrm>
                <a:off x="16096782" y="5197974"/>
                <a:ext cx="1627520" cy="16275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FFFFFF"/>
                  </a:solidFill>
                  <a:latin typeface="Lato Light" charset="0"/>
                </a:endParaRPr>
              </a:p>
            </p:txBody>
          </p:sp>
          <p:grpSp>
            <p:nvGrpSpPr>
              <p:cNvPr id="50" name="Group 49"/>
              <p:cNvGrpSpPr/>
              <p:nvPr/>
            </p:nvGrpSpPr>
            <p:grpSpPr>
              <a:xfrm>
                <a:off x="16580205" y="5639896"/>
                <a:ext cx="660675" cy="669698"/>
                <a:chOff x="3036888" y="1909763"/>
                <a:chExt cx="355600" cy="360363"/>
              </a:xfrm>
              <a:solidFill>
                <a:schemeClr val="tx1"/>
              </a:solidFill>
            </p:grpSpPr>
            <p:sp>
              <p:nvSpPr>
                <p:cNvPr id="51"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sp>
              <p:nvSpPr>
                <p:cNvPr id="52"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grpSp>
        </p:grpSp>
        <p:grpSp>
          <p:nvGrpSpPr>
            <p:cNvPr id="15" name="Group 14"/>
            <p:cNvGrpSpPr/>
            <p:nvPr/>
          </p:nvGrpSpPr>
          <p:grpSpPr>
            <a:xfrm>
              <a:off x="15590740" y="5636800"/>
              <a:ext cx="2473326" cy="6210839"/>
              <a:chOff x="15590740" y="5636800"/>
              <a:chExt cx="2473326" cy="6210839"/>
            </a:xfrm>
          </p:grpSpPr>
          <p:sp>
            <p:nvSpPr>
              <p:cNvPr id="56" name="Subtitle 2"/>
              <p:cNvSpPr txBox="1">
                <a:spLocks/>
              </p:cNvSpPr>
              <p:nvPr/>
            </p:nvSpPr>
            <p:spPr>
              <a:xfrm>
                <a:off x="15590740" y="7734882"/>
                <a:ext cx="2473326" cy="4112757"/>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dirty="0">
                    <a:latin typeface="Lato" panose="020F0502020204030203"/>
                  </a:rPr>
                  <a:t>Ultimately, improve data integration and sharing across the justice system and shift collective thinking toward “people”</a:t>
                </a:r>
              </a:p>
            </p:txBody>
          </p:sp>
          <p:sp>
            <p:nvSpPr>
              <p:cNvPr id="57" name="Oval 56"/>
              <p:cNvSpPr/>
              <p:nvPr/>
            </p:nvSpPr>
            <p:spPr>
              <a:xfrm>
                <a:off x="16134432" y="5636800"/>
                <a:ext cx="1385942" cy="1385942"/>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701" dirty="0">
                  <a:solidFill>
                    <a:srgbClr val="FFFFFF"/>
                  </a:solidFill>
                  <a:latin typeface="Lato Light" charset="0"/>
                </a:endParaRPr>
              </a:p>
            </p:txBody>
          </p:sp>
          <p:grpSp>
            <p:nvGrpSpPr>
              <p:cNvPr id="58" name="Group 57"/>
              <p:cNvGrpSpPr/>
              <p:nvPr/>
            </p:nvGrpSpPr>
            <p:grpSpPr>
              <a:xfrm>
                <a:off x="16546099" y="6013126"/>
                <a:ext cx="562609" cy="570293"/>
                <a:chOff x="3036888" y="1909763"/>
                <a:chExt cx="355600" cy="360363"/>
              </a:xfrm>
              <a:solidFill>
                <a:schemeClr val="tx2"/>
              </a:solidFill>
            </p:grpSpPr>
            <p:sp>
              <p:nvSpPr>
                <p:cNvPr id="59" name="Freeform 76"/>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sp>
              <p:nvSpPr>
                <p:cNvPr id="60" name="Freeform 77"/>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a:solidFill>
                    <a:schemeClr val="bg1"/>
                  </a:solidFill>
                  <a:headEnd/>
                  <a:tailEnd/>
                </a:ln>
              </p:spPr>
              <p:style>
                <a:lnRef idx="1">
                  <a:schemeClr val="accent1"/>
                </a:lnRef>
                <a:fillRef idx="0">
                  <a:schemeClr val="accent1"/>
                </a:fillRef>
                <a:effectRef idx="0">
                  <a:schemeClr val="accent1"/>
                </a:effectRef>
                <a:fontRef idx="minor">
                  <a:schemeClr val="tx1"/>
                </a:fontRef>
              </p:style>
              <p:txBody>
                <a:bodyPr/>
                <a:lstStyle/>
                <a:p>
                  <a:pPr defTabSz="1218987">
                    <a:defRPr/>
                  </a:pPr>
                  <a:endParaRPr lang="en-US" sz="1800" dirty="0">
                    <a:solidFill>
                      <a:srgbClr val="91969B"/>
                    </a:solidFill>
                    <a:ea typeface="MS PGothic" panose="020B0600070205080204" pitchFamily="34" charset="-128"/>
                  </a:endParaRPr>
                </a:p>
              </p:txBody>
            </p:sp>
          </p:grpSp>
        </p:grpSp>
      </p:grpSp>
    </p:spTree>
    <p:extLst>
      <p:ext uri="{BB962C8B-B14F-4D97-AF65-F5344CB8AC3E}">
        <p14:creationId xmlns:p14="http://schemas.microsoft.com/office/powerpoint/2010/main" val="1967651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0836"/>
            <a:ext cx="18288001" cy="13716000"/>
          </a:xfrm>
          <a:prstGeom prst="rect">
            <a:avLst/>
          </a:pr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Lato Light" charset="0"/>
            </a:endParaRPr>
          </a:p>
        </p:txBody>
      </p:sp>
      <p:sp>
        <p:nvSpPr>
          <p:cNvPr id="13" name="TextBox 12"/>
          <p:cNvSpPr txBox="1"/>
          <p:nvPr/>
        </p:nvSpPr>
        <p:spPr>
          <a:xfrm>
            <a:off x="2518188" y="4580673"/>
            <a:ext cx="13251623" cy="1245084"/>
          </a:xfrm>
          <a:prstGeom prst="rect">
            <a:avLst/>
          </a:prstGeom>
          <a:noFill/>
        </p:spPr>
        <p:txBody>
          <a:bodyPr wrap="square" rtlCol="0">
            <a:spAutoFit/>
          </a:bodyPr>
          <a:lstStyle/>
          <a:p>
            <a:pPr algn="ctr">
              <a:lnSpc>
                <a:spcPts val="9753"/>
              </a:lnSpc>
            </a:pPr>
            <a:r>
              <a:rPr lang="en-US" sz="7200" b="1" dirty="0" smtClean="0">
                <a:solidFill>
                  <a:schemeClr val="accent2"/>
                </a:solidFill>
                <a:latin typeface="Lato" charset="0"/>
                <a:ea typeface="Lato" charset="0"/>
                <a:cs typeface="Lato" charset="0"/>
              </a:rPr>
              <a:t>Special Acknowledgements</a:t>
            </a:r>
            <a:endParaRPr lang="en-US" sz="7200" b="1" dirty="0">
              <a:solidFill>
                <a:schemeClr val="bg1"/>
              </a:solidFill>
              <a:latin typeface="Lato" charset="0"/>
              <a:ea typeface="Lato" charset="0"/>
              <a:cs typeface="Lato" charset="0"/>
            </a:endParaRPr>
          </a:p>
        </p:txBody>
      </p:sp>
      <p:grpSp>
        <p:nvGrpSpPr>
          <p:cNvPr id="5" name="Group 4"/>
          <p:cNvGrpSpPr/>
          <p:nvPr/>
        </p:nvGrpSpPr>
        <p:grpSpPr>
          <a:xfrm>
            <a:off x="7492685" y="1785900"/>
            <a:ext cx="4100601" cy="1864920"/>
            <a:chOff x="5353050" y="1950580"/>
            <a:chExt cx="2142566" cy="866775"/>
          </a:xfrm>
        </p:grpSpPr>
        <p:pic>
          <p:nvPicPr>
            <p:cNvPr id="6" name="Graphic 12"/>
            <p:cNvPicPr>
              <a:picLocks noChangeAspect="1"/>
            </p:cNvPicPr>
            <p:nvPr/>
          </p:nvPicPr>
          <p:blipFill>
            <a:blip r:embed="rId2">
              <a:extLst>
                <a:ext uri="{96DAC541-7B7A-43D3-8B79-37D633B846F1}">
                  <asvg:svgBlip xmlns:asvg="http://schemas.microsoft.com/office/drawing/2016/SVG/main" xmlns="" r:embed="rId10"/>
                </a:ext>
              </a:extLst>
            </a:blip>
            <a:stretch>
              <a:fillRect/>
            </a:stretch>
          </p:blipFill>
          <p:spPr>
            <a:xfrm>
              <a:off x="5353050" y="1950580"/>
              <a:ext cx="1485900" cy="866775"/>
            </a:xfrm>
            <a:prstGeom prst="rect">
              <a:avLst/>
            </a:prstGeom>
          </p:spPr>
        </p:pic>
        <p:pic>
          <p:nvPicPr>
            <p:cNvPr id="7" name="Graphic 15"/>
            <p:cNvPicPr>
              <a:picLocks noChangeAspect="1"/>
            </p:cNvPicPr>
            <p:nvPr/>
          </p:nvPicPr>
          <p:blipFill>
            <a:blip r:embed="rId11">
              <a:extLst>
                <a:ext uri="{96DAC541-7B7A-43D3-8B79-37D633B846F1}">
                  <asvg:svgBlip xmlns:asvg="http://schemas.microsoft.com/office/drawing/2016/SVG/main" xmlns="" r:embed="rId15"/>
                </a:ext>
              </a:extLst>
            </a:blip>
            <a:stretch>
              <a:fillRect/>
            </a:stretch>
          </p:blipFill>
          <p:spPr>
            <a:xfrm>
              <a:off x="6485966" y="2131396"/>
              <a:ext cx="1009650" cy="295275"/>
            </a:xfrm>
            <a:prstGeom prst="rect">
              <a:avLst/>
            </a:prstGeom>
          </p:spPr>
        </p:pic>
      </p:grpSp>
      <p:sp>
        <p:nvSpPr>
          <p:cNvPr id="8" name="TextBox 7"/>
          <p:cNvSpPr txBox="1"/>
          <p:nvPr/>
        </p:nvSpPr>
        <p:spPr>
          <a:xfrm>
            <a:off x="3292361" y="5436720"/>
            <a:ext cx="11703276" cy="4133187"/>
          </a:xfrm>
          <a:prstGeom prst="rect">
            <a:avLst/>
          </a:prstGeom>
          <a:noFill/>
        </p:spPr>
        <p:txBody>
          <a:bodyPr wrap="none" lIns="68584" tIns="34292" rIns="68584" bIns="34292" rtlCol="0">
            <a:spAutoFit/>
          </a:bodyPr>
          <a:lstStyle/>
          <a:p>
            <a:pPr algn="ctr"/>
            <a:endParaRPr lang="en-US" sz="6602" b="1" dirty="0" smtClean="0">
              <a:solidFill>
                <a:schemeClr val="bg1"/>
              </a:solidFill>
              <a:latin typeface="Lato Black" charset="0"/>
              <a:ea typeface="Lato Black" charset="0"/>
              <a:cs typeface="Lato Black" charset="0"/>
            </a:endParaRPr>
          </a:p>
          <a:p>
            <a:pPr algn="ctr"/>
            <a:r>
              <a:rPr lang="en-US" sz="6602" b="1" dirty="0" smtClean="0">
                <a:solidFill>
                  <a:schemeClr val="bg1"/>
                </a:solidFill>
                <a:latin typeface="Lato Black" charset="0"/>
                <a:ea typeface="Lato Black" charset="0"/>
                <a:cs typeface="Lato Black" charset="0"/>
              </a:rPr>
              <a:t>APD Real Time Crime Center</a:t>
            </a:r>
          </a:p>
          <a:p>
            <a:pPr algn="ctr"/>
            <a:r>
              <a:rPr lang="en-US" sz="6602" b="1" dirty="0" smtClean="0">
                <a:solidFill>
                  <a:schemeClr val="bg1"/>
                </a:solidFill>
                <a:latin typeface="Lato Black" charset="0"/>
                <a:ea typeface="Lato Black" charset="0"/>
                <a:cs typeface="Lato Black" charset="0"/>
              </a:rPr>
              <a:t>Dr. Paul Guerin, UNM</a:t>
            </a:r>
          </a:p>
          <a:p>
            <a:pPr algn="ctr"/>
            <a:endParaRPr lang="en-US" sz="6602" b="1" dirty="0" smtClean="0">
              <a:solidFill>
                <a:schemeClr val="accent3"/>
              </a:solidFill>
              <a:latin typeface="Lato Black" charset="0"/>
              <a:ea typeface="Lato Black" charset="0"/>
              <a:cs typeface="Lato Black" charset="0"/>
            </a:endParaRPr>
          </a:p>
        </p:txBody>
      </p:sp>
      <p:pic>
        <p:nvPicPr>
          <p:cNvPr id="2050" name="Picture 2" descr="Image result for VIRGINIA TECH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3999" y="9845753"/>
            <a:ext cx="76200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53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Context: A </a:t>
            </a:r>
            <a:r>
              <a:rPr lang="en-US" sz="6602" b="1" dirty="0">
                <a:solidFill>
                  <a:schemeClr val="tx2"/>
                </a:solidFill>
                <a:latin typeface="Lato" charset="0"/>
                <a:ea typeface="Lato" charset="0"/>
                <a:cs typeface="Lato" charset="0"/>
              </a:rPr>
              <a:t>Concerned Community</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pSp>
        <p:nvGrpSpPr>
          <p:cNvPr id="19" name="Group 18"/>
          <p:cNvGrpSpPr>
            <a:grpSpLocks noChangeAspect="1"/>
          </p:cNvGrpSpPr>
          <p:nvPr/>
        </p:nvGrpSpPr>
        <p:grpSpPr>
          <a:xfrm>
            <a:off x="2573989" y="4752752"/>
            <a:ext cx="13140023" cy="7315200"/>
            <a:chOff x="1313929" y="3898692"/>
            <a:chExt cx="15375269" cy="8553644"/>
          </a:xfrm>
        </p:grpSpPr>
        <p:pic>
          <p:nvPicPr>
            <p:cNvPr id="20" name="Picture 2" descr="Image result for nigel b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205" y="4639747"/>
              <a:ext cx="5679729" cy="5679732"/>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1" name="Picture 20" descr="Image result for shaylee boling albuquerqu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84011" y="5331508"/>
              <a:ext cx="5036126" cy="3357417"/>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2" name="Picture 6" descr="Image result for Steve Gereck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32027" y="8358660"/>
              <a:ext cx="2776509" cy="3329996"/>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3" name="Picture 14" descr="Image result for victoria marten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641250" y="3898692"/>
              <a:ext cx="2550749" cy="3384327"/>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4" name="Picture 16" descr="Image result for cheryl mascarenas albuquerqu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827217" y="5858307"/>
              <a:ext cx="4344162" cy="3678964"/>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5" name="Picture 12" descr="Image result for jacob salazar albuquerqu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13929" y="7073970"/>
              <a:ext cx="2341676" cy="3406076"/>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6" name="Picture 10" descr="Image result for lilly garcia"/>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27524" r="16168"/>
            <a:stretch/>
          </p:blipFill>
          <p:spPr bwMode="auto">
            <a:xfrm>
              <a:off x="4316185" y="3927641"/>
              <a:ext cx="2060750" cy="2060750"/>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7" name="Picture 8" descr="Image result for daniel webster apd"/>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862883" y="9100919"/>
              <a:ext cx="3019627" cy="3351417"/>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8" name="Picture 18" descr="Image result for shaunna arredondo boli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4105933" y="7809286"/>
              <a:ext cx="2583265" cy="2583265"/>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pic>
          <p:nvPicPr>
            <p:cNvPr id="29" name="Picture 28" descr="Image result for jaydon chavez silve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445437" y="9230857"/>
              <a:ext cx="2469316" cy="3091543"/>
            </a:xfrm>
            <a:prstGeom prst="rect">
              <a:avLst/>
            </a:prstGeom>
            <a:noFill/>
            <a:ln w="12700">
              <a:solidFill>
                <a:srgbClr val="169399"/>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2562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Context:  A Decentralized Justice System</a:t>
            </a:r>
            <a:endParaRPr lang="en-US" sz="6602" b="1" dirty="0">
              <a:solidFill>
                <a:schemeClr val="tx2"/>
              </a:solidFill>
              <a:latin typeface="Lato" charset="0"/>
              <a:ea typeface="Lato" charset="0"/>
              <a:cs typeface="Lato" charset="0"/>
            </a:endParaRPr>
          </a:p>
        </p:txBody>
      </p:sp>
      <p:sp>
        <p:nvSpPr>
          <p:cNvPr id="3" name="Rectangle 2"/>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grpSp>
        <p:nvGrpSpPr>
          <p:cNvPr id="33" name="Group 32"/>
          <p:cNvGrpSpPr/>
          <p:nvPr/>
        </p:nvGrpSpPr>
        <p:grpSpPr>
          <a:xfrm>
            <a:off x="277414" y="4184360"/>
            <a:ext cx="17733173" cy="8071642"/>
            <a:chOff x="277415" y="5722071"/>
            <a:chExt cx="17733173" cy="7937911"/>
          </a:xfrm>
        </p:grpSpPr>
        <p:grpSp>
          <p:nvGrpSpPr>
            <p:cNvPr id="32" name="Group 31"/>
            <p:cNvGrpSpPr/>
            <p:nvPr/>
          </p:nvGrpSpPr>
          <p:grpSpPr>
            <a:xfrm>
              <a:off x="277415" y="5722071"/>
              <a:ext cx="17733173" cy="6667174"/>
              <a:chOff x="277415" y="4209155"/>
              <a:chExt cx="17733173" cy="6667174"/>
            </a:xfrm>
          </p:grpSpPr>
          <p:sp>
            <p:nvSpPr>
              <p:cNvPr id="4" name="Freeform 3"/>
              <p:cNvSpPr/>
              <p:nvPr/>
            </p:nvSpPr>
            <p:spPr>
              <a:xfrm>
                <a:off x="277416" y="4224813"/>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Governor</a:t>
                </a:r>
                <a:endParaRPr lang="en-US" sz="2101" b="1" dirty="0">
                  <a:solidFill>
                    <a:schemeClr val="bg1"/>
                  </a:solidFill>
                  <a:latin typeface="Lato Light" charset="0"/>
                  <a:ea typeface="Lato Light" charset="0"/>
                  <a:cs typeface="Lato Light" charset="0"/>
                </a:endParaRPr>
              </a:p>
            </p:txBody>
          </p:sp>
          <p:sp>
            <p:nvSpPr>
              <p:cNvPr id="5" name="Freeform 4"/>
              <p:cNvSpPr/>
              <p:nvPr/>
            </p:nvSpPr>
            <p:spPr>
              <a:xfrm>
                <a:off x="277415" y="5205472"/>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NM Legislature</a:t>
                </a:r>
                <a:endParaRPr lang="en-US" sz="2101" b="1" dirty="0">
                  <a:solidFill>
                    <a:schemeClr val="bg1"/>
                  </a:solidFill>
                  <a:latin typeface="Lato Light" charset="0"/>
                  <a:ea typeface="Lato Light" charset="0"/>
                  <a:cs typeface="Lato Light" charset="0"/>
                </a:endParaRPr>
              </a:p>
            </p:txBody>
          </p:sp>
          <p:sp>
            <p:nvSpPr>
              <p:cNvPr id="6" name="Freeform 5"/>
              <p:cNvSpPr/>
              <p:nvPr/>
            </p:nvSpPr>
            <p:spPr>
              <a:xfrm>
                <a:off x="2850356" y="4214018"/>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Bernalillo County Commission</a:t>
                </a:r>
                <a:endParaRPr lang="en-US" sz="2101" b="1" dirty="0">
                  <a:solidFill>
                    <a:schemeClr val="bg1"/>
                  </a:solidFill>
                  <a:latin typeface="Lato Light" charset="0"/>
                  <a:ea typeface="Lato Light" charset="0"/>
                  <a:cs typeface="Lato Light" charset="0"/>
                </a:endParaRPr>
              </a:p>
            </p:txBody>
          </p:sp>
          <p:sp>
            <p:nvSpPr>
              <p:cNvPr id="7" name="Freeform 6"/>
              <p:cNvSpPr/>
              <p:nvPr/>
            </p:nvSpPr>
            <p:spPr>
              <a:xfrm>
                <a:off x="5423296" y="4214018"/>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Mayor</a:t>
                </a:r>
                <a:endParaRPr lang="en-US" sz="2101" b="1" dirty="0">
                  <a:solidFill>
                    <a:schemeClr val="bg1"/>
                  </a:solidFill>
                  <a:latin typeface="Lato Light" charset="0"/>
                  <a:ea typeface="Lato Light" charset="0"/>
                  <a:cs typeface="Lato Light" charset="0"/>
                </a:endParaRPr>
              </a:p>
            </p:txBody>
          </p:sp>
          <p:sp>
            <p:nvSpPr>
              <p:cNvPr id="13" name="Freeform 12"/>
              <p:cNvSpPr/>
              <p:nvPr/>
            </p:nvSpPr>
            <p:spPr>
              <a:xfrm>
                <a:off x="5423296" y="5194677"/>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ABQ City Council</a:t>
                </a:r>
                <a:endParaRPr lang="en-US" sz="2101" b="1" dirty="0">
                  <a:solidFill>
                    <a:schemeClr val="bg1"/>
                  </a:solidFill>
                  <a:latin typeface="Lato Light" charset="0"/>
                  <a:ea typeface="Lato Light" charset="0"/>
                  <a:cs typeface="Lato Light" charset="0"/>
                </a:endParaRPr>
              </a:p>
            </p:txBody>
          </p:sp>
          <p:sp>
            <p:nvSpPr>
              <p:cNvPr id="8" name="Freeform 7"/>
              <p:cNvSpPr/>
              <p:nvPr/>
            </p:nvSpPr>
            <p:spPr>
              <a:xfrm>
                <a:off x="13142118" y="4224813"/>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Metropolitan Detention Center</a:t>
                </a:r>
                <a:endParaRPr lang="en-US" sz="2101" b="1" dirty="0">
                  <a:solidFill>
                    <a:schemeClr val="bg1"/>
                  </a:solidFill>
                  <a:latin typeface="Lato Light" charset="0"/>
                  <a:ea typeface="Lato Light" charset="0"/>
                  <a:cs typeface="Lato Light" charset="0"/>
                </a:endParaRPr>
              </a:p>
            </p:txBody>
          </p:sp>
          <p:sp>
            <p:nvSpPr>
              <p:cNvPr id="14" name="Freeform 13"/>
              <p:cNvSpPr/>
              <p:nvPr/>
            </p:nvSpPr>
            <p:spPr>
              <a:xfrm>
                <a:off x="13142118" y="5205472"/>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NM Department of Corrections</a:t>
                </a:r>
                <a:endParaRPr lang="en-US" sz="2101" b="1" dirty="0">
                  <a:solidFill>
                    <a:schemeClr val="bg1"/>
                  </a:solidFill>
                  <a:latin typeface="Lato Light" charset="0"/>
                  <a:ea typeface="Lato Light" charset="0"/>
                  <a:cs typeface="Lato Light" charset="0"/>
                </a:endParaRPr>
              </a:p>
            </p:txBody>
          </p:sp>
          <p:sp>
            <p:nvSpPr>
              <p:cNvPr id="9" name="Freeform 8"/>
              <p:cNvSpPr/>
              <p:nvPr/>
            </p:nvSpPr>
            <p:spPr>
              <a:xfrm>
                <a:off x="7996236" y="5196347"/>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Bernalillo County Sheriff’s Dept.</a:t>
                </a:r>
                <a:endParaRPr lang="en-US" sz="2101" b="1" dirty="0">
                  <a:solidFill>
                    <a:schemeClr val="bg1"/>
                  </a:solidFill>
                  <a:latin typeface="Lato Light" charset="0"/>
                  <a:ea typeface="Lato Light" charset="0"/>
                  <a:cs typeface="Lato Light" charset="0"/>
                </a:endParaRPr>
              </a:p>
            </p:txBody>
          </p:sp>
          <p:sp>
            <p:nvSpPr>
              <p:cNvPr id="15" name="Freeform 14"/>
              <p:cNvSpPr/>
              <p:nvPr/>
            </p:nvSpPr>
            <p:spPr>
              <a:xfrm>
                <a:off x="7996236" y="4214018"/>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Albuquerque Police Dept.</a:t>
                </a:r>
                <a:endParaRPr lang="en-US" sz="2101" b="1" dirty="0">
                  <a:solidFill>
                    <a:schemeClr val="bg1"/>
                  </a:solidFill>
                  <a:latin typeface="Lato Light" charset="0"/>
                  <a:ea typeface="Lato Light" charset="0"/>
                  <a:cs typeface="Lato Light" charset="0"/>
                </a:endParaRPr>
              </a:p>
            </p:txBody>
          </p:sp>
          <p:sp>
            <p:nvSpPr>
              <p:cNvPr id="16" name="Freeform 15"/>
              <p:cNvSpPr/>
              <p:nvPr/>
            </p:nvSpPr>
            <p:spPr>
              <a:xfrm>
                <a:off x="7996236" y="6208767"/>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University of NM Police Dept. </a:t>
                </a:r>
                <a:endParaRPr lang="en-US" sz="2101" b="1" dirty="0">
                  <a:solidFill>
                    <a:schemeClr val="bg1"/>
                  </a:solidFill>
                  <a:latin typeface="Lato Light" charset="0"/>
                  <a:ea typeface="Lato Light" charset="0"/>
                  <a:cs typeface="Lato Light" charset="0"/>
                </a:endParaRPr>
              </a:p>
            </p:txBody>
          </p:sp>
          <p:sp>
            <p:nvSpPr>
              <p:cNvPr id="17" name="Freeform 16"/>
              <p:cNvSpPr/>
              <p:nvPr/>
            </p:nvSpPr>
            <p:spPr>
              <a:xfrm>
                <a:off x="7996236" y="7214390"/>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New Mexico State Police</a:t>
                </a:r>
                <a:endParaRPr lang="en-US" sz="2101" b="1" dirty="0">
                  <a:solidFill>
                    <a:schemeClr val="bg1"/>
                  </a:solidFill>
                  <a:latin typeface="Lato Light" charset="0"/>
                  <a:ea typeface="Lato Light" charset="0"/>
                  <a:cs typeface="Lato Light" charset="0"/>
                </a:endParaRPr>
              </a:p>
            </p:txBody>
          </p:sp>
          <p:sp>
            <p:nvSpPr>
              <p:cNvPr id="18" name="Freeform 17"/>
              <p:cNvSpPr/>
              <p:nvPr/>
            </p:nvSpPr>
            <p:spPr>
              <a:xfrm>
                <a:off x="7996236" y="8208379"/>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Tribal Police Agencies</a:t>
                </a:r>
                <a:endParaRPr lang="en-US" sz="2101" b="1" dirty="0">
                  <a:solidFill>
                    <a:schemeClr val="bg1"/>
                  </a:solidFill>
                  <a:latin typeface="Lato Light" charset="0"/>
                  <a:ea typeface="Lato Light" charset="0"/>
                  <a:cs typeface="Lato Light" charset="0"/>
                </a:endParaRPr>
              </a:p>
            </p:txBody>
          </p:sp>
          <p:sp>
            <p:nvSpPr>
              <p:cNvPr id="29" name="Freeform 28"/>
              <p:cNvSpPr/>
              <p:nvPr/>
            </p:nvSpPr>
            <p:spPr>
              <a:xfrm>
                <a:off x="7996236" y="9208185"/>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FBI, ATF, DEA, US Marshals</a:t>
                </a:r>
                <a:endParaRPr lang="en-US" sz="2101" b="1" dirty="0">
                  <a:solidFill>
                    <a:schemeClr val="bg1"/>
                  </a:solidFill>
                  <a:latin typeface="Lato Light" charset="0"/>
                  <a:ea typeface="Lato Light" charset="0"/>
                  <a:cs typeface="Lato Light" charset="0"/>
                </a:endParaRPr>
              </a:p>
            </p:txBody>
          </p:sp>
          <p:sp>
            <p:nvSpPr>
              <p:cNvPr id="30" name="Freeform 29"/>
              <p:cNvSpPr/>
              <p:nvPr/>
            </p:nvSpPr>
            <p:spPr>
              <a:xfrm>
                <a:off x="7996237" y="10207991"/>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Probation and Parole (NMDC)</a:t>
                </a:r>
                <a:endParaRPr lang="en-US" sz="2101" b="1" dirty="0">
                  <a:solidFill>
                    <a:schemeClr val="bg1"/>
                  </a:solidFill>
                  <a:latin typeface="Lato Light" charset="0"/>
                  <a:ea typeface="Lato Light" charset="0"/>
                  <a:cs typeface="Lato Light" charset="0"/>
                </a:endParaRPr>
              </a:p>
            </p:txBody>
          </p:sp>
          <p:sp>
            <p:nvSpPr>
              <p:cNvPr id="10" name="Freeform 9"/>
              <p:cNvSpPr/>
              <p:nvPr/>
            </p:nvSpPr>
            <p:spPr>
              <a:xfrm>
                <a:off x="10569178" y="4214018"/>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Bernalillo County District Attorney</a:t>
                </a:r>
                <a:endParaRPr lang="en-US" sz="2101" b="1" dirty="0">
                  <a:solidFill>
                    <a:schemeClr val="bg1"/>
                  </a:solidFill>
                  <a:latin typeface="Lato Light" charset="0"/>
                  <a:ea typeface="Lato Light" charset="0"/>
                  <a:cs typeface="Lato Light" charset="0"/>
                </a:endParaRPr>
              </a:p>
            </p:txBody>
          </p:sp>
          <p:sp>
            <p:nvSpPr>
              <p:cNvPr id="19" name="Freeform 18"/>
              <p:cNvSpPr/>
              <p:nvPr/>
            </p:nvSpPr>
            <p:spPr>
              <a:xfrm>
                <a:off x="10569177" y="6205427"/>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Office of Public Defender</a:t>
                </a:r>
                <a:endParaRPr lang="en-US" sz="2101" b="1" dirty="0">
                  <a:solidFill>
                    <a:schemeClr val="bg1"/>
                  </a:solidFill>
                  <a:latin typeface="Lato Light" charset="0"/>
                  <a:ea typeface="Lato Light" charset="0"/>
                  <a:cs typeface="Lato Light" charset="0"/>
                </a:endParaRPr>
              </a:p>
            </p:txBody>
          </p:sp>
          <p:sp>
            <p:nvSpPr>
              <p:cNvPr id="28" name="Freeform 27"/>
              <p:cNvSpPr/>
              <p:nvPr/>
            </p:nvSpPr>
            <p:spPr>
              <a:xfrm>
                <a:off x="10569178" y="5194677"/>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Admin Office of D.A.’s</a:t>
                </a:r>
                <a:endParaRPr lang="en-US" sz="2101" b="1" dirty="0">
                  <a:solidFill>
                    <a:schemeClr val="bg1"/>
                  </a:solidFill>
                  <a:latin typeface="Lato Light" charset="0"/>
                  <a:ea typeface="Lato Light" charset="0"/>
                  <a:cs typeface="Lato Light" charset="0"/>
                </a:endParaRPr>
              </a:p>
            </p:txBody>
          </p:sp>
          <p:sp>
            <p:nvSpPr>
              <p:cNvPr id="47" name="Freeform 46"/>
              <p:cNvSpPr/>
              <p:nvPr/>
            </p:nvSpPr>
            <p:spPr>
              <a:xfrm>
                <a:off x="10569177" y="7214390"/>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Public Defender Commission</a:t>
                </a:r>
                <a:endParaRPr lang="en-US" sz="2101" b="1" dirty="0">
                  <a:solidFill>
                    <a:schemeClr val="bg1"/>
                  </a:solidFill>
                  <a:latin typeface="Lato Light" charset="0"/>
                  <a:ea typeface="Lato Light" charset="0"/>
                  <a:cs typeface="Lato Light" charset="0"/>
                </a:endParaRPr>
              </a:p>
            </p:txBody>
          </p:sp>
          <p:sp>
            <p:nvSpPr>
              <p:cNvPr id="48" name="Freeform 47"/>
              <p:cNvSpPr/>
              <p:nvPr/>
            </p:nvSpPr>
            <p:spPr>
              <a:xfrm>
                <a:off x="10569177" y="8201699"/>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U.S. Attorney</a:t>
                </a:r>
                <a:endParaRPr lang="en-US" sz="2101" b="1" dirty="0">
                  <a:solidFill>
                    <a:schemeClr val="bg1"/>
                  </a:solidFill>
                  <a:latin typeface="Lato Light" charset="0"/>
                  <a:ea typeface="Lato Light" charset="0"/>
                  <a:cs typeface="Lato Light" charset="0"/>
                </a:endParaRPr>
              </a:p>
            </p:txBody>
          </p:sp>
          <p:sp>
            <p:nvSpPr>
              <p:cNvPr id="11" name="Freeform 10"/>
              <p:cNvSpPr/>
              <p:nvPr/>
            </p:nvSpPr>
            <p:spPr>
              <a:xfrm>
                <a:off x="15715057" y="5208961"/>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Admin Office of the Courts</a:t>
                </a:r>
                <a:endParaRPr lang="en-US" sz="2101" b="1" dirty="0">
                  <a:solidFill>
                    <a:schemeClr val="bg1"/>
                  </a:solidFill>
                  <a:latin typeface="Lato Light" charset="0"/>
                  <a:ea typeface="Lato Light" charset="0"/>
                  <a:cs typeface="Lato Light" charset="0"/>
                </a:endParaRPr>
              </a:p>
            </p:txBody>
          </p:sp>
          <p:sp>
            <p:nvSpPr>
              <p:cNvPr id="20" name="Freeform 19"/>
              <p:cNvSpPr/>
              <p:nvPr/>
            </p:nvSpPr>
            <p:spPr>
              <a:xfrm>
                <a:off x="15715063" y="4209155"/>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w="3810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State Supreme Court</a:t>
                </a:r>
                <a:endParaRPr lang="en-US" sz="2101" b="1" dirty="0">
                  <a:solidFill>
                    <a:schemeClr val="bg1"/>
                  </a:solidFill>
                  <a:latin typeface="Lato Light" charset="0"/>
                  <a:ea typeface="Lato Light" charset="0"/>
                  <a:cs typeface="Lato Light" charset="0"/>
                </a:endParaRPr>
              </a:p>
            </p:txBody>
          </p:sp>
          <p:sp>
            <p:nvSpPr>
              <p:cNvPr id="21" name="Freeform 20"/>
              <p:cNvSpPr/>
              <p:nvPr/>
            </p:nvSpPr>
            <p:spPr>
              <a:xfrm>
                <a:off x="15715056" y="6208767"/>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2</a:t>
                </a:r>
                <a:r>
                  <a:rPr lang="en-US" sz="2101" b="1" baseline="30000" dirty="0" smtClean="0">
                    <a:solidFill>
                      <a:schemeClr val="bg1"/>
                    </a:solidFill>
                    <a:latin typeface="Lato Light" charset="0"/>
                    <a:ea typeface="Lato Light" charset="0"/>
                    <a:cs typeface="Lato Light" charset="0"/>
                  </a:rPr>
                  <a:t>nd</a:t>
                </a:r>
                <a:r>
                  <a:rPr lang="en-US" sz="2101" b="1" dirty="0" smtClean="0">
                    <a:solidFill>
                      <a:schemeClr val="bg1"/>
                    </a:solidFill>
                    <a:latin typeface="Lato Light" charset="0"/>
                    <a:ea typeface="Lato Light" charset="0"/>
                    <a:cs typeface="Lato Light" charset="0"/>
                  </a:rPr>
                  <a:t> Judicial District Court</a:t>
                </a:r>
                <a:endParaRPr lang="en-US" sz="2101" b="1" dirty="0">
                  <a:solidFill>
                    <a:schemeClr val="bg1"/>
                  </a:solidFill>
                  <a:latin typeface="Lato Light" charset="0"/>
                  <a:ea typeface="Lato Light" charset="0"/>
                  <a:cs typeface="Lato Light" charset="0"/>
                </a:endParaRPr>
              </a:p>
            </p:txBody>
          </p:sp>
          <p:sp>
            <p:nvSpPr>
              <p:cNvPr id="22" name="Freeform 21"/>
              <p:cNvSpPr/>
              <p:nvPr/>
            </p:nvSpPr>
            <p:spPr>
              <a:xfrm>
                <a:off x="15715060" y="7208573"/>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 District Court Criminal Judges</a:t>
                </a:r>
                <a:endParaRPr lang="en-US" sz="2101" b="1" dirty="0">
                  <a:solidFill>
                    <a:schemeClr val="bg1"/>
                  </a:solidFill>
                  <a:latin typeface="Lato Light" charset="0"/>
                  <a:ea typeface="Lato Light" charset="0"/>
                  <a:cs typeface="Lato Light" charset="0"/>
                </a:endParaRPr>
              </a:p>
            </p:txBody>
          </p:sp>
          <p:sp>
            <p:nvSpPr>
              <p:cNvPr id="50" name="Freeform 49"/>
              <p:cNvSpPr/>
              <p:nvPr/>
            </p:nvSpPr>
            <p:spPr>
              <a:xfrm>
                <a:off x="15715055" y="8208379"/>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Metro Court and Judges</a:t>
                </a:r>
                <a:endParaRPr lang="en-US" sz="2101" b="1" dirty="0">
                  <a:solidFill>
                    <a:schemeClr val="bg1"/>
                  </a:solidFill>
                  <a:latin typeface="Lato Light" charset="0"/>
                  <a:ea typeface="Lato Light" charset="0"/>
                  <a:cs typeface="Lato Light" charset="0"/>
                </a:endParaRPr>
              </a:p>
            </p:txBody>
          </p:sp>
          <p:sp>
            <p:nvSpPr>
              <p:cNvPr id="53" name="Freeform 52"/>
              <p:cNvSpPr/>
              <p:nvPr/>
            </p:nvSpPr>
            <p:spPr>
              <a:xfrm>
                <a:off x="15715054" y="9208185"/>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State Court of Appeals</a:t>
                </a:r>
                <a:endParaRPr lang="en-US" sz="2101" b="1" dirty="0">
                  <a:solidFill>
                    <a:schemeClr val="bg1"/>
                  </a:solidFill>
                  <a:latin typeface="Lato Light" charset="0"/>
                  <a:ea typeface="Lato Light" charset="0"/>
                  <a:cs typeface="Lato Light" charset="0"/>
                </a:endParaRPr>
              </a:p>
            </p:txBody>
          </p:sp>
          <p:sp>
            <p:nvSpPr>
              <p:cNvPr id="57" name="Freeform 56"/>
              <p:cNvSpPr/>
              <p:nvPr/>
            </p:nvSpPr>
            <p:spPr>
              <a:xfrm>
                <a:off x="15715053" y="10207991"/>
                <a:ext cx="2295525" cy="668338"/>
              </a:xfrm>
              <a:custGeom>
                <a:avLst/>
                <a:gdLst>
                  <a:gd name="connsiteX0" fmla="*/ 0 w 3059837"/>
                  <a:gd name="connsiteY0" fmla="*/ 0 h 713727"/>
                  <a:gd name="connsiteX1" fmla="*/ 3059837 w 3059837"/>
                  <a:gd name="connsiteY1" fmla="*/ 0 h 713727"/>
                  <a:gd name="connsiteX2" fmla="*/ 3059837 w 3059837"/>
                  <a:gd name="connsiteY2" fmla="*/ 713727 h 713727"/>
                  <a:gd name="connsiteX3" fmla="*/ 0 w 3059837"/>
                  <a:gd name="connsiteY3" fmla="*/ 713727 h 713727"/>
                  <a:gd name="connsiteX4" fmla="*/ 0 w 3059837"/>
                  <a:gd name="connsiteY4" fmla="*/ 0 h 71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837" h="713727">
                    <a:moveTo>
                      <a:pt x="0" y="0"/>
                    </a:moveTo>
                    <a:lnTo>
                      <a:pt x="3059837" y="0"/>
                    </a:lnTo>
                    <a:lnTo>
                      <a:pt x="3059837" y="713727"/>
                    </a:lnTo>
                    <a:lnTo>
                      <a:pt x="0" y="713727"/>
                    </a:lnTo>
                    <a:lnTo>
                      <a:pt x="0" y="0"/>
                    </a:ln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287" tIns="4287" rIns="4287" bIns="4287" spcCol="1270" anchor="ctr"/>
              <a:lstStyle/>
              <a:p>
                <a:pPr algn="ctr" defTabSz="300118" eaLnBrk="1" fontAlgn="auto" hangingPunct="1">
                  <a:lnSpc>
                    <a:spcPct val="90000"/>
                  </a:lnSpc>
                  <a:spcAft>
                    <a:spcPct val="35000"/>
                  </a:spcAft>
                  <a:defRPr/>
                </a:pPr>
                <a:r>
                  <a:rPr lang="en-US" sz="2101" b="1" dirty="0" smtClean="0">
                    <a:solidFill>
                      <a:schemeClr val="bg1"/>
                    </a:solidFill>
                    <a:latin typeface="Lato Light" charset="0"/>
                    <a:ea typeface="Lato Light" charset="0"/>
                    <a:cs typeface="Lato Light" charset="0"/>
                  </a:rPr>
                  <a:t>Federal Court and Judges</a:t>
                </a:r>
                <a:endParaRPr lang="en-US" sz="2101" b="1" dirty="0">
                  <a:solidFill>
                    <a:schemeClr val="bg1"/>
                  </a:solidFill>
                  <a:latin typeface="Lato Light" charset="0"/>
                  <a:ea typeface="Lato Light" charset="0"/>
                  <a:cs typeface="Lato Light" charset="0"/>
                </a:endParaRPr>
              </a:p>
            </p:txBody>
          </p:sp>
        </p:grpSp>
        <p:sp>
          <p:nvSpPr>
            <p:cNvPr id="63" name="TextBox 62"/>
            <p:cNvSpPr txBox="1"/>
            <p:nvPr/>
          </p:nvSpPr>
          <p:spPr>
            <a:xfrm>
              <a:off x="277415" y="7731764"/>
              <a:ext cx="7441405" cy="605355"/>
            </a:xfrm>
            <a:prstGeom prst="rect">
              <a:avLst/>
            </a:prstGeom>
            <a:noFill/>
          </p:spPr>
          <p:txBody>
            <a:bodyPr wrap="square" rtlCol="0">
              <a:spAutoFit/>
            </a:bodyPr>
            <a:lstStyle/>
            <a:p>
              <a:pPr algn="ctr"/>
              <a:r>
                <a:rPr lang="en-US" sz="3400" b="1" u="sng" dirty="0" smtClean="0">
                  <a:solidFill>
                    <a:schemeClr val="accent2"/>
                  </a:solidFill>
                  <a:latin typeface="+mj-lt"/>
                </a:rPr>
                <a:t>Elected Officials</a:t>
              </a:r>
              <a:endParaRPr lang="en-US" sz="3400" b="1" u="sng" dirty="0">
                <a:solidFill>
                  <a:schemeClr val="accent2"/>
                </a:solidFill>
                <a:latin typeface="+mj-lt"/>
              </a:endParaRPr>
            </a:p>
          </p:txBody>
        </p:sp>
        <p:sp>
          <p:nvSpPr>
            <p:cNvPr id="75" name="TextBox 74"/>
            <p:cNvSpPr txBox="1"/>
            <p:nvPr/>
          </p:nvSpPr>
          <p:spPr>
            <a:xfrm>
              <a:off x="7857528" y="12536441"/>
              <a:ext cx="2572940" cy="605355"/>
            </a:xfrm>
            <a:prstGeom prst="rect">
              <a:avLst/>
            </a:prstGeom>
            <a:noFill/>
          </p:spPr>
          <p:txBody>
            <a:bodyPr wrap="square" rtlCol="0">
              <a:spAutoFit/>
            </a:bodyPr>
            <a:lstStyle/>
            <a:p>
              <a:pPr algn="ctr"/>
              <a:r>
                <a:rPr lang="en-US" sz="3400" b="1" u="sng" dirty="0" smtClean="0">
                  <a:solidFill>
                    <a:schemeClr val="accent2"/>
                  </a:solidFill>
                  <a:latin typeface="+mj-lt"/>
                </a:rPr>
                <a:t>Police</a:t>
              </a:r>
              <a:endParaRPr lang="en-US" sz="3400" b="1" u="sng" dirty="0">
                <a:solidFill>
                  <a:schemeClr val="accent2"/>
                </a:solidFill>
                <a:latin typeface="+mj-lt"/>
              </a:endParaRPr>
            </a:p>
          </p:txBody>
        </p:sp>
        <p:sp>
          <p:nvSpPr>
            <p:cNvPr id="79" name="TextBox 78"/>
            <p:cNvSpPr txBox="1"/>
            <p:nvPr/>
          </p:nvSpPr>
          <p:spPr>
            <a:xfrm>
              <a:off x="10317855" y="10693633"/>
              <a:ext cx="2798168" cy="1119906"/>
            </a:xfrm>
            <a:prstGeom prst="rect">
              <a:avLst/>
            </a:prstGeom>
            <a:noFill/>
          </p:spPr>
          <p:txBody>
            <a:bodyPr wrap="square" rtlCol="0">
              <a:spAutoFit/>
            </a:bodyPr>
            <a:lstStyle/>
            <a:p>
              <a:pPr algn="ctr"/>
              <a:r>
                <a:rPr lang="en-US" sz="3400" b="1" u="sng" dirty="0" smtClean="0">
                  <a:solidFill>
                    <a:schemeClr val="accent2"/>
                  </a:solidFill>
                  <a:latin typeface="+mj-lt"/>
                </a:rPr>
                <a:t>Prosecution </a:t>
              </a:r>
              <a:r>
                <a:rPr lang="en-US" sz="3400" b="1" u="sng" dirty="0">
                  <a:solidFill>
                    <a:schemeClr val="accent2"/>
                  </a:solidFill>
                  <a:latin typeface="+mj-lt"/>
                </a:rPr>
                <a:t>&amp;</a:t>
              </a:r>
              <a:r>
                <a:rPr lang="en-US" sz="3400" b="1" u="sng" dirty="0" smtClean="0">
                  <a:solidFill>
                    <a:schemeClr val="accent2"/>
                  </a:solidFill>
                  <a:latin typeface="+mj-lt"/>
                </a:rPr>
                <a:t>  Defense </a:t>
              </a:r>
              <a:endParaRPr lang="en-US" sz="3400" b="1" u="sng" dirty="0">
                <a:solidFill>
                  <a:schemeClr val="accent2"/>
                </a:solidFill>
                <a:latin typeface="+mj-lt"/>
              </a:endParaRPr>
            </a:p>
          </p:txBody>
        </p:sp>
        <p:sp>
          <p:nvSpPr>
            <p:cNvPr id="80" name="TextBox 79"/>
            <p:cNvSpPr txBox="1"/>
            <p:nvPr/>
          </p:nvSpPr>
          <p:spPr>
            <a:xfrm>
              <a:off x="12926139" y="7591019"/>
              <a:ext cx="2727481" cy="605355"/>
            </a:xfrm>
            <a:prstGeom prst="rect">
              <a:avLst/>
            </a:prstGeom>
            <a:noFill/>
          </p:spPr>
          <p:txBody>
            <a:bodyPr wrap="square" rtlCol="0">
              <a:spAutoFit/>
            </a:bodyPr>
            <a:lstStyle/>
            <a:p>
              <a:pPr algn="ctr"/>
              <a:r>
                <a:rPr lang="en-US" sz="3400" b="1" u="sng" dirty="0" smtClean="0">
                  <a:solidFill>
                    <a:schemeClr val="accent2"/>
                  </a:solidFill>
                  <a:latin typeface="+mj-lt"/>
                </a:rPr>
                <a:t>Corrections</a:t>
              </a:r>
              <a:endParaRPr lang="en-US" sz="3400" b="1" u="sng" dirty="0">
                <a:solidFill>
                  <a:schemeClr val="accent2"/>
                </a:solidFill>
                <a:latin typeface="+mj-lt"/>
              </a:endParaRPr>
            </a:p>
          </p:txBody>
        </p:sp>
        <p:sp>
          <p:nvSpPr>
            <p:cNvPr id="81" name="TextBox 80"/>
            <p:cNvSpPr txBox="1"/>
            <p:nvPr/>
          </p:nvSpPr>
          <p:spPr>
            <a:xfrm>
              <a:off x="15715053" y="12540076"/>
              <a:ext cx="2295524" cy="1119906"/>
            </a:xfrm>
            <a:prstGeom prst="rect">
              <a:avLst/>
            </a:prstGeom>
            <a:noFill/>
          </p:spPr>
          <p:txBody>
            <a:bodyPr wrap="square" rtlCol="0">
              <a:spAutoFit/>
            </a:bodyPr>
            <a:lstStyle/>
            <a:p>
              <a:pPr algn="ctr"/>
              <a:r>
                <a:rPr lang="en-US" sz="3400" b="1" u="sng" dirty="0" smtClean="0">
                  <a:solidFill>
                    <a:schemeClr val="accent2"/>
                  </a:solidFill>
                  <a:latin typeface="+mj-lt"/>
                </a:rPr>
                <a:t>Judges &amp; Courts </a:t>
              </a:r>
              <a:endParaRPr lang="en-US" sz="3400" b="1" u="sng" dirty="0">
                <a:solidFill>
                  <a:schemeClr val="accent2"/>
                </a:solidFill>
                <a:latin typeface="+mj-lt"/>
              </a:endParaRPr>
            </a:p>
          </p:txBody>
        </p:sp>
      </p:grpSp>
    </p:spTree>
    <p:extLst>
      <p:ext uri="{BB962C8B-B14F-4D97-AF65-F5344CB8AC3E}">
        <p14:creationId xmlns:p14="http://schemas.microsoft.com/office/powerpoint/2010/main" val="21842725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Context: A </a:t>
            </a:r>
            <a:r>
              <a:rPr lang="en-US" sz="6602" b="1" dirty="0">
                <a:solidFill>
                  <a:schemeClr val="tx2"/>
                </a:solidFill>
                <a:latin typeface="Lato" charset="0"/>
                <a:ea typeface="Lato" charset="0"/>
                <a:cs typeface="Lato" charset="0"/>
              </a:rPr>
              <a:t>Justice System in Flux</a:t>
            </a: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44" name="Oval 43"/>
          <p:cNvSpPr/>
          <p:nvPr/>
        </p:nvSpPr>
        <p:spPr>
          <a:xfrm>
            <a:off x="2171185" y="4827788"/>
            <a:ext cx="7044917" cy="7046754"/>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1">
              <a:latin typeface="Lato Light" charset="0"/>
            </a:endParaRPr>
          </a:p>
        </p:txBody>
      </p:sp>
      <p:sp>
        <p:nvSpPr>
          <p:cNvPr id="45" name="Freeform 44"/>
          <p:cNvSpPr/>
          <p:nvPr/>
        </p:nvSpPr>
        <p:spPr>
          <a:xfrm>
            <a:off x="3586074" y="6408067"/>
            <a:ext cx="4215139" cy="4215139"/>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382981" tIns="382981" rIns="382981" bIns="382981" numCol="1" spcCol="1270" anchor="ctr" anchorCtr="0">
            <a:noAutofit/>
          </a:bodyPr>
          <a:lstStyle/>
          <a:p>
            <a:pPr algn="ctr" defTabSz="1067084">
              <a:lnSpc>
                <a:spcPct val="90000"/>
              </a:lnSpc>
              <a:spcBef>
                <a:spcPct val="0"/>
              </a:spcBef>
              <a:spcAft>
                <a:spcPct val="35000"/>
              </a:spcAft>
            </a:pPr>
            <a:endParaRPr lang="en-US" sz="1500" b="1" dirty="0">
              <a:latin typeface="Lato" charset="0"/>
              <a:ea typeface="Lato" charset="0"/>
              <a:cs typeface="Lato" charset="0"/>
            </a:endParaRPr>
          </a:p>
        </p:txBody>
      </p:sp>
      <p:sp>
        <p:nvSpPr>
          <p:cNvPr id="50" name="Freeform 49"/>
          <p:cNvSpPr/>
          <p:nvPr/>
        </p:nvSpPr>
        <p:spPr>
          <a:xfrm>
            <a:off x="1964563" y="4941600"/>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Drop in Jail Population</a:t>
            </a:r>
          </a:p>
        </p:txBody>
      </p:sp>
      <p:sp>
        <p:nvSpPr>
          <p:cNvPr id="51" name="TextBox 50"/>
          <p:cNvSpPr txBox="1"/>
          <p:nvPr/>
        </p:nvSpPr>
        <p:spPr>
          <a:xfrm>
            <a:off x="3642967" y="7281614"/>
            <a:ext cx="3995878" cy="2231560"/>
          </a:xfrm>
          <a:prstGeom prst="rect">
            <a:avLst/>
          </a:prstGeom>
          <a:noFill/>
        </p:spPr>
        <p:txBody>
          <a:bodyPr wrap="square" lIns="137196" tIns="411587" rIns="137196" bIns="274391" rtlCol="0" anchor="ctr">
            <a:spAutoFit/>
          </a:bodyPr>
          <a:lstStyle/>
          <a:p>
            <a:pPr algn="ctr">
              <a:lnSpc>
                <a:spcPts val="2425"/>
              </a:lnSpc>
              <a:spcAft>
                <a:spcPts val="2400"/>
              </a:spcAft>
            </a:pPr>
            <a:r>
              <a:rPr lang="en-US" sz="4000" b="1" dirty="0">
                <a:solidFill>
                  <a:schemeClr val="bg1"/>
                </a:solidFill>
                <a:latin typeface="Lato" charset="0"/>
                <a:ea typeface="Lato" charset="0"/>
                <a:cs typeface="Lato" charset="0"/>
              </a:rPr>
              <a:t>Rapid</a:t>
            </a:r>
          </a:p>
          <a:p>
            <a:pPr algn="ctr">
              <a:lnSpc>
                <a:spcPts val="2425"/>
              </a:lnSpc>
              <a:spcAft>
                <a:spcPts val="2400"/>
              </a:spcAft>
            </a:pPr>
            <a:r>
              <a:rPr lang="en-US" sz="4000" b="1" dirty="0">
                <a:solidFill>
                  <a:schemeClr val="bg1"/>
                </a:solidFill>
                <a:latin typeface="Lato" charset="0"/>
                <a:ea typeface="Lato" charset="0"/>
                <a:cs typeface="Lato" charset="0"/>
              </a:rPr>
              <a:t>Succession</a:t>
            </a:r>
          </a:p>
          <a:p>
            <a:pPr algn="ctr">
              <a:lnSpc>
                <a:spcPts val="2425"/>
              </a:lnSpc>
              <a:spcAft>
                <a:spcPts val="2400"/>
              </a:spcAft>
            </a:pPr>
            <a:r>
              <a:rPr lang="en-US" sz="4000" b="1" dirty="0">
                <a:solidFill>
                  <a:schemeClr val="bg1"/>
                </a:solidFill>
                <a:latin typeface="Lato" charset="0"/>
                <a:ea typeface="Lato" charset="0"/>
                <a:cs typeface="Lato" charset="0"/>
              </a:rPr>
              <a:t>of Change</a:t>
            </a:r>
          </a:p>
        </p:txBody>
      </p:sp>
      <p:sp>
        <p:nvSpPr>
          <p:cNvPr id="53" name="Freeform 52"/>
          <p:cNvSpPr/>
          <p:nvPr/>
        </p:nvSpPr>
        <p:spPr>
          <a:xfrm>
            <a:off x="954819" y="7405727"/>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New Bail Rules</a:t>
            </a:r>
          </a:p>
        </p:txBody>
      </p:sp>
      <p:sp>
        <p:nvSpPr>
          <p:cNvPr id="54" name="Freeform 53"/>
          <p:cNvSpPr/>
          <p:nvPr/>
        </p:nvSpPr>
        <p:spPr>
          <a:xfrm>
            <a:off x="1983613" y="9794522"/>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Case Mgmt. Order</a:t>
            </a:r>
          </a:p>
        </p:txBody>
      </p:sp>
      <p:sp>
        <p:nvSpPr>
          <p:cNvPr id="55" name="Freeform 54"/>
          <p:cNvSpPr/>
          <p:nvPr/>
        </p:nvSpPr>
        <p:spPr>
          <a:xfrm>
            <a:off x="4602785" y="10855131"/>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Officer Shortage in ABQ</a:t>
            </a:r>
          </a:p>
        </p:txBody>
      </p:sp>
      <p:sp>
        <p:nvSpPr>
          <p:cNvPr id="56" name="Freeform 55"/>
          <p:cNvSpPr/>
          <p:nvPr/>
        </p:nvSpPr>
        <p:spPr>
          <a:xfrm>
            <a:off x="7298823" y="9746897"/>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New Risk Assess. Tool for Courts</a:t>
            </a:r>
          </a:p>
        </p:txBody>
      </p:sp>
      <p:sp>
        <p:nvSpPr>
          <p:cNvPr id="57" name="Freeform 56"/>
          <p:cNvSpPr/>
          <p:nvPr/>
        </p:nvSpPr>
        <p:spPr>
          <a:xfrm>
            <a:off x="7298823" y="4998750"/>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New District Attorney</a:t>
            </a:r>
          </a:p>
        </p:txBody>
      </p:sp>
      <p:sp>
        <p:nvSpPr>
          <p:cNvPr id="58" name="Freeform 57"/>
          <p:cNvSpPr/>
          <p:nvPr/>
        </p:nvSpPr>
        <p:spPr>
          <a:xfrm>
            <a:off x="4602785" y="3994424"/>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Reforming Police Dept., DOJ Oversight</a:t>
            </a:r>
          </a:p>
        </p:txBody>
      </p:sp>
      <p:sp>
        <p:nvSpPr>
          <p:cNvPr id="26" name="Freeform 25"/>
          <p:cNvSpPr/>
          <p:nvPr/>
        </p:nvSpPr>
        <p:spPr>
          <a:xfrm>
            <a:off x="8230199" y="7424777"/>
            <a:ext cx="2181717" cy="2181718"/>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265800" tIns="265800" rIns="265800" bIns="265800" numCol="1" spcCol="1270" anchor="ctr" anchorCtr="0">
            <a:noAutofit/>
          </a:bodyPr>
          <a:lstStyle/>
          <a:p>
            <a:pPr algn="ctr"/>
            <a:r>
              <a:rPr lang="en-US" sz="2200" b="1" dirty="0">
                <a:latin typeface="Lato Light" panose="020F0502020204030203" pitchFamily="34" charset="0"/>
                <a:ea typeface="Lato Light" panose="020F0502020204030203" pitchFamily="34" charset="0"/>
                <a:cs typeface="Lato Light" panose="020F0502020204030203" pitchFamily="34" charset="0"/>
              </a:rPr>
              <a:t>Preventive Detention/ Const. Amendment</a:t>
            </a:r>
          </a:p>
        </p:txBody>
      </p:sp>
      <p:grpSp>
        <p:nvGrpSpPr>
          <p:cNvPr id="15" name="Group 14"/>
          <p:cNvGrpSpPr/>
          <p:nvPr/>
        </p:nvGrpSpPr>
        <p:grpSpPr>
          <a:xfrm>
            <a:off x="14637505" y="8159493"/>
            <a:ext cx="3500866" cy="2186333"/>
            <a:chOff x="-5650918" y="11168952"/>
            <a:chExt cx="2743200" cy="2186333"/>
          </a:xfrm>
        </p:grpSpPr>
        <p:sp>
          <p:nvSpPr>
            <p:cNvPr id="17" name="TextBox 16"/>
            <p:cNvSpPr txBox="1"/>
            <p:nvPr/>
          </p:nvSpPr>
          <p:spPr>
            <a:xfrm>
              <a:off x="-5548048" y="11168952"/>
              <a:ext cx="2537460" cy="923330"/>
            </a:xfrm>
            <a:prstGeom prst="rect">
              <a:avLst/>
            </a:prstGeom>
            <a:noFill/>
          </p:spPr>
          <p:txBody>
            <a:bodyPr wrap="square" rtlCol="0">
              <a:spAutoFit/>
            </a:bodyPr>
            <a:lstStyle/>
            <a:p>
              <a:pPr algn="ctr"/>
              <a:r>
                <a:rPr lang="en-US" sz="5400" b="1" dirty="0" smtClean="0">
                  <a:solidFill>
                    <a:schemeClr val="accent2"/>
                  </a:solidFill>
                  <a:latin typeface="+mj-lt"/>
                </a:rPr>
                <a:t>14.7%</a:t>
              </a:r>
              <a:endParaRPr lang="en-US" sz="5400" b="1" dirty="0">
                <a:solidFill>
                  <a:schemeClr val="accent2"/>
                </a:solidFill>
                <a:latin typeface="+mj-lt"/>
              </a:endParaRPr>
            </a:p>
          </p:txBody>
        </p:sp>
        <p:sp>
          <p:nvSpPr>
            <p:cNvPr id="18" name="TextBox 17"/>
            <p:cNvSpPr txBox="1"/>
            <p:nvPr/>
          </p:nvSpPr>
          <p:spPr>
            <a:xfrm>
              <a:off x="-5650918" y="12431955"/>
              <a:ext cx="2743200" cy="923330"/>
            </a:xfrm>
            <a:prstGeom prst="rect">
              <a:avLst/>
            </a:prstGeom>
            <a:noFill/>
          </p:spPr>
          <p:txBody>
            <a:bodyPr wrap="square" rtlCol="0">
              <a:spAutoFit/>
            </a:bodyPr>
            <a:lstStyle/>
            <a:p>
              <a:pPr algn="ctr"/>
              <a:r>
                <a:rPr lang="en-US" sz="1800" dirty="0">
                  <a:solidFill>
                    <a:schemeClr val="tx2"/>
                  </a:solidFill>
                </a:rPr>
                <a:t>Felony conviction rate over past 3 </a:t>
              </a:r>
              <a:r>
                <a:rPr lang="en-US" sz="1800" dirty="0" err="1">
                  <a:solidFill>
                    <a:schemeClr val="tx2"/>
                  </a:solidFill>
                </a:rPr>
                <a:t>yrs</a:t>
              </a:r>
              <a:r>
                <a:rPr lang="en-US" sz="1800" dirty="0">
                  <a:solidFill>
                    <a:schemeClr val="tx2"/>
                  </a:solidFill>
                </a:rPr>
                <a:t> </a:t>
              </a:r>
              <a:r>
                <a:rPr lang="en-US" sz="1800" dirty="0" smtClean="0">
                  <a:solidFill>
                    <a:schemeClr val="tx2"/>
                  </a:solidFill>
                </a:rPr>
                <a:t>on felony arrests of the most </a:t>
              </a:r>
              <a:r>
                <a:rPr lang="en-US" sz="1800" dirty="0">
                  <a:solidFill>
                    <a:schemeClr val="tx2"/>
                  </a:solidFill>
                </a:rPr>
                <a:t>serious repeat </a:t>
              </a:r>
              <a:r>
                <a:rPr lang="en-US" sz="1800" dirty="0" smtClean="0">
                  <a:solidFill>
                    <a:schemeClr val="tx2"/>
                  </a:solidFill>
                </a:rPr>
                <a:t>offenders</a:t>
              </a:r>
              <a:endParaRPr lang="en-US" sz="1800" dirty="0">
                <a:solidFill>
                  <a:schemeClr val="tx2"/>
                </a:solidFill>
              </a:endParaRPr>
            </a:p>
          </p:txBody>
        </p:sp>
      </p:grpSp>
      <p:grpSp>
        <p:nvGrpSpPr>
          <p:cNvPr id="19" name="Group 18"/>
          <p:cNvGrpSpPr/>
          <p:nvPr/>
        </p:nvGrpSpPr>
        <p:grpSpPr>
          <a:xfrm>
            <a:off x="14895319" y="3335782"/>
            <a:ext cx="2985238" cy="2123659"/>
            <a:chOff x="3268981" y="4331970"/>
            <a:chExt cx="2985238" cy="2123659"/>
          </a:xfrm>
        </p:grpSpPr>
        <p:sp>
          <p:nvSpPr>
            <p:cNvPr id="20" name="TextBox 19"/>
            <p:cNvSpPr txBox="1"/>
            <p:nvPr/>
          </p:nvSpPr>
          <p:spPr>
            <a:xfrm>
              <a:off x="3492870" y="4331970"/>
              <a:ext cx="2537460" cy="923330"/>
            </a:xfrm>
            <a:prstGeom prst="rect">
              <a:avLst/>
            </a:prstGeom>
            <a:noFill/>
          </p:spPr>
          <p:txBody>
            <a:bodyPr wrap="square" rtlCol="0">
              <a:spAutoFit/>
            </a:bodyPr>
            <a:lstStyle/>
            <a:p>
              <a:pPr algn="ctr"/>
              <a:r>
                <a:rPr lang="en-US" sz="5400" b="1" dirty="0">
                  <a:solidFill>
                    <a:schemeClr val="accent2"/>
                  </a:solidFill>
                  <a:latin typeface="+mj-lt"/>
                </a:rPr>
                <a:t>12th</a:t>
              </a:r>
            </a:p>
          </p:txBody>
        </p:sp>
        <p:sp>
          <p:nvSpPr>
            <p:cNvPr id="21" name="TextBox 20"/>
            <p:cNvSpPr txBox="1"/>
            <p:nvPr/>
          </p:nvSpPr>
          <p:spPr>
            <a:xfrm>
              <a:off x="3268981" y="5532299"/>
              <a:ext cx="2985238" cy="923330"/>
            </a:xfrm>
            <a:prstGeom prst="rect">
              <a:avLst/>
            </a:prstGeom>
            <a:noFill/>
          </p:spPr>
          <p:txBody>
            <a:bodyPr wrap="square" rtlCol="0">
              <a:spAutoFit/>
            </a:bodyPr>
            <a:lstStyle/>
            <a:p>
              <a:pPr algn="ctr"/>
              <a:r>
                <a:rPr lang="en-US" sz="1800" dirty="0">
                  <a:solidFill>
                    <a:schemeClr val="tx2"/>
                  </a:solidFill>
                </a:rPr>
                <a:t>Conviction rate ranking among New Mexico’s 13 judicial districts (2</a:t>
              </a:r>
              <a:r>
                <a:rPr lang="en-US" sz="1800" baseline="30000" dirty="0">
                  <a:solidFill>
                    <a:schemeClr val="tx2"/>
                  </a:solidFill>
                </a:rPr>
                <a:t>nd</a:t>
              </a:r>
              <a:r>
                <a:rPr lang="en-US" sz="1800" dirty="0">
                  <a:solidFill>
                    <a:schemeClr val="tx2"/>
                  </a:solidFill>
                </a:rPr>
                <a:t> lowest)</a:t>
              </a:r>
            </a:p>
          </p:txBody>
        </p:sp>
      </p:grpSp>
      <p:grpSp>
        <p:nvGrpSpPr>
          <p:cNvPr id="22" name="Group 21"/>
          <p:cNvGrpSpPr/>
          <p:nvPr/>
        </p:nvGrpSpPr>
        <p:grpSpPr>
          <a:xfrm>
            <a:off x="11023166" y="3474281"/>
            <a:ext cx="3227278" cy="1846660"/>
            <a:chOff x="3268981" y="4331970"/>
            <a:chExt cx="2743200" cy="1846660"/>
          </a:xfrm>
        </p:grpSpPr>
        <p:sp>
          <p:nvSpPr>
            <p:cNvPr id="23" name="TextBox 22"/>
            <p:cNvSpPr txBox="1"/>
            <p:nvPr/>
          </p:nvSpPr>
          <p:spPr>
            <a:xfrm>
              <a:off x="3371851" y="4331970"/>
              <a:ext cx="2537460" cy="923330"/>
            </a:xfrm>
            <a:prstGeom prst="rect">
              <a:avLst/>
            </a:prstGeom>
            <a:noFill/>
          </p:spPr>
          <p:txBody>
            <a:bodyPr wrap="square" rtlCol="0">
              <a:spAutoFit/>
            </a:bodyPr>
            <a:lstStyle/>
            <a:p>
              <a:pPr algn="ctr"/>
              <a:r>
                <a:rPr lang="en-US" sz="5400" b="1" dirty="0">
                  <a:solidFill>
                    <a:schemeClr val="accent2"/>
                  </a:solidFill>
                  <a:latin typeface="+mj-lt"/>
                </a:rPr>
                <a:t>44%</a:t>
              </a:r>
            </a:p>
          </p:txBody>
        </p:sp>
        <p:sp>
          <p:nvSpPr>
            <p:cNvPr id="24" name="TextBox 23"/>
            <p:cNvSpPr txBox="1"/>
            <p:nvPr/>
          </p:nvSpPr>
          <p:spPr>
            <a:xfrm>
              <a:off x="3268981" y="5532299"/>
              <a:ext cx="2743200" cy="646331"/>
            </a:xfrm>
            <a:prstGeom prst="rect">
              <a:avLst/>
            </a:prstGeom>
            <a:noFill/>
          </p:spPr>
          <p:txBody>
            <a:bodyPr wrap="square" rtlCol="0">
              <a:spAutoFit/>
            </a:bodyPr>
            <a:lstStyle/>
            <a:p>
              <a:pPr algn="ctr"/>
              <a:r>
                <a:rPr lang="en-US" sz="1800" dirty="0">
                  <a:solidFill>
                    <a:schemeClr val="tx2"/>
                  </a:solidFill>
                </a:rPr>
                <a:t>Overall conviction rate in Bernalillo County</a:t>
              </a:r>
            </a:p>
          </p:txBody>
        </p:sp>
      </p:grpSp>
      <p:grpSp>
        <p:nvGrpSpPr>
          <p:cNvPr id="25" name="Group 24"/>
          <p:cNvGrpSpPr/>
          <p:nvPr/>
        </p:nvGrpSpPr>
        <p:grpSpPr>
          <a:xfrm>
            <a:off x="11077511" y="8155184"/>
            <a:ext cx="3118589" cy="2123659"/>
            <a:chOff x="3268981" y="4331970"/>
            <a:chExt cx="2743200" cy="2123659"/>
          </a:xfrm>
        </p:grpSpPr>
        <p:sp>
          <p:nvSpPr>
            <p:cNvPr id="27" name="TextBox 26"/>
            <p:cNvSpPr txBox="1"/>
            <p:nvPr/>
          </p:nvSpPr>
          <p:spPr>
            <a:xfrm>
              <a:off x="3371851" y="4331970"/>
              <a:ext cx="2537460" cy="923330"/>
            </a:xfrm>
            <a:prstGeom prst="rect">
              <a:avLst/>
            </a:prstGeom>
            <a:noFill/>
          </p:spPr>
          <p:txBody>
            <a:bodyPr wrap="square" rtlCol="0">
              <a:spAutoFit/>
            </a:bodyPr>
            <a:lstStyle/>
            <a:p>
              <a:pPr algn="ctr"/>
              <a:r>
                <a:rPr lang="en-US" sz="5400" b="1" dirty="0">
                  <a:solidFill>
                    <a:schemeClr val="accent2"/>
                  </a:solidFill>
                  <a:latin typeface="+mj-lt"/>
                </a:rPr>
                <a:t>7,800</a:t>
              </a:r>
            </a:p>
          </p:txBody>
        </p:sp>
        <p:sp>
          <p:nvSpPr>
            <p:cNvPr id="28" name="TextBox 27"/>
            <p:cNvSpPr txBox="1"/>
            <p:nvPr/>
          </p:nvSpPr>
          <p:spPr>
            <a:xfrm>
              <a:off x="3268981" y="5532299"/>
              <a:ext cx="2743200" cy="923330"/>
            </a:xfrm>
            <a:prstGeom prst="rect">
              <a:avLst/>
            </a:prstGeom>
            <a:noFill/>
          </p:spPr>
          <p:txBody>
            <a:bodyPr wrap="square" rtlCol="0">
              <a:spAutoFit/>
            </a:bodyPr>
            <a:lstStyle/>
            <a:p>
              <a:pPr algn="ctr"/>
              <a:r>
                <a:rPr lang="en-US" sz="1800" dirty="0">
                  <a:solidFill>
                    <a:schemeClr val="tx2"/>
                  </a:solidFill>
                </a:rPr>
                <a:t>Approx. number of unindicted criminal cases backlogged </a:t>
              </a:r>
              <a:r>
                <a:rPr lang="en-US" sz="1800" dirty="0" smtClean="0">
                  <a:solidFill>
                    <a:schemeClr val="tx2"/>
                  </a:solidFill>
                </a:rPr>
                <a:t>at the D.A</a:t>
              </a:r>
              <a:r>
                <a:rPr lang="en-US" sz="1800" dirty="0">
                  <a:solidFill>
                    <a:schemeClr val="tx2"/>
                  </a:solidFill>
                </a:rPr>
                <a:t>.’s Office</a:t>
              </a:r>
            </a:p>
          </p:txBody>
        </p:sp>
      </p:grpSp>
      <p:grpSp>
        <p:nvGrpSpPr>
          <p:cNvPr id="29" name="Group 28"/>
          <p:cNvGrpSpPr/>
          <p:nvPr/>
        </p:nvGrpSpPr>
        <p:grpSpPr>
          <a:xfrm>
            <a:off x="10996688" y="10726490"/>
            <a:ext cx="3280234" cy="2123659"/>
            <a:chOff x="3268981" y="4331970"/>
            <a:chExt cx="3070167" cy="2123659"/>
          </a:xfrm>
        </p:grpSpPr>
        <p:sp>
          <p:nvSpPr>
            <p:cNvPr id="30" name="TextBox 29"/>
            <p:cNvSpPr txBox="1"/>
            <p:nvPr/>
          </p:nvSpPr>
          <p:spPr>
            <a:xfrm>
              <a:off x="3535335" y="4331970"/>
              <a:ext cx="2537460" cy="923330"/>
            </a:xfrm>
            <a:prstGeom prst="rect">
              <a:avLst/>
            </a:prstGeom>
            <a:noFill/>
          </p:spPr>
          <p:txBody>
            <a:bodyPr wrap="square" rtlCol="0">
              <a:spAutoFit/>
            </a:bodyPr>
            <a:lstStyle/>
            <a:p>
              <a:pPr algn="ctr"/>
              <a:r>
                <a:rPr lang="en-US" sz="5400" b="1" dirty="0" smtClean="0">
                  <a:solidFill>
                    <a:schemeClr val="accent2"/>
                  </a:solidFill>
                  <a:latin typeface="+mj-lt"/>
                </a:rPr>
                <a:t>222</a:t>
              </a:r>
              <a:endParaRPr lang="en-US" sz="5400" b="1" dirty="0">
                <a:solidFill>
                  <a:schemeClr val="accent2"/>
                </a:solidFill>
                <a:latin typeface="+mj-lt"/>
              </a:endParaRPr>
            </a:p>
          </p:txBody>
        </p:sp>
        <p:sp>
          <p:nvSpPr>
            <p:cNvPr id="31" name="TextBox 30"/>
            <p:cNvSpPr txBox="1"/>
            <p:nvPr/>
          </p:nvSpPr>
          <p:spPr>
            <a:xfrm>
              <a:off x="3268981" y="5532299"/>
              <a:ext cx="3070167" cy="923330"/>
            </a:xfrm>
            <a:prstGeom prst="rect">
              <a:avLst/>
            </a:prstGeom>
            <a:noFill/>
          </p:spPr>
          <p:txBody>
            <a:bodyPr wrap="square" rtlCol="0">
              <a:spAutoFit/>
            </a:bodyPr>
            <a:lstStyle/>
            <a:p>
              <a:pPr algn="ctr"/>
              <a:r>
                <a:rPr lang="en-US" sz="1800" dirty="0" smtClean="0">
                  <a:solidFill>
                    <a:schemeClr val="tx2"/>
                  </a:solidFill>
                </a:rPr>
                <a:t>Average pre-trial length of stay for inmates at the local jail in August 2012</a:t>
              </a:r>
              <a:endParaRPr lang="en-US" sz="1800" dirty="0">
                <a:solidFill>
                  <a:schemeClr val="tx2"/>
                </a:solidFill>
              </a:endParaRPr>
            </a:p>
          </p:txBody>
        </p:sp>
      </p:grpSp>
      <p:grpSp>
        <p:nvGrpSpPr>
          <p:cNvPr id="32" name="Group 31"/>
          <p:cNvGrpSpPr/>
          <p:nvPr/>
        </p:nvGrpSpPr>
        <p:grpSpPr>
          <a:xfrm>
            <a:off x="14769084" y="10726490"/>
            <a:ext cx="3237708" cy="2677657"/>
            <a:chOff x="3268981" y="4331970"/>
            <a:chExt cx="3237708" cy="2677657"/>
          </a:xfrm>
        </p:grpSpPr>
        <p:sp>
          <p:nvSpPr>
            <p:cNvPr id="33" name="TextBox 32"/>
            <p:cNvSpPr txBox="1"/>
            <p:nvPr/>
          </p:nvSpPr>
          <p:spPr>
            <a:xfrm>
              <a:off x="3619105" y="4331970"/>
              <a:ext cx="2537460" cy="923330"/>
            </a:xfrm>
            <a:prstGeom prst="rect">
              <a:avLst/>
            </a:prstGeom>
            <a:noFill/>
          </p:spPr>
          <p:txBody>
            <a:bodyPr wrap="square" rtlCol="0">
              <a:spAutoFit/>
            </a:bodyPr>
            <a:lstStyle/>
            <a:p>
              <a:pPr algn="ctr"/>
              <a:r>
                <a:rPr lang="en-US" sz="5400" b="1" dirty="0" smtClean="0">
                  <a:solidFill>
                    <a:schemeClr val="accent2"/>
                  </a:solidFill>
                  <a:latin typeface="+mj-lt"/>
                </a:rPr>
                <a:t>60%</a:t>
              </a:r>
              <a:endParaRPr lang="en-US" sz="5400" b="1" dirty="0">
                <a:solidFill>
                  <a:schemeClr val="accent2"/>
                </a:solidFill>
                <a:latin typeface="+mj-lt"/>
              </a:endParaRPr>
            </a:p>
          </p:txBody>
        </p:sp>
        <p:sp>
          <p:nvSpPr>
            <p:cNvPr id="34" name="TextBox 33"/>
            <p:cNvSpPr txBox="1"/>
            <p:nvPr/>
          </p:nvSpPr>
          <p:spPr>
            <a:xfrm>
              <a:off x="3268981" y="5532299"/>
              <a:ext cx="3237708" cy="1477328"/>
            </a:xfrm>
            <a:prstGeom prst="rect">
              <a:avLst/>
            </a:prstGeom>
            <a:noFill/>
          </p:spPr>
          <p:txBody>
            <a:bodyPr wrap="square" rtlCol="0">
              <a:spAutoFit/>
            </a:bodyPr>
            <a:lstStyle/>
            <a:p>
              <a:pPr algn="ctr"/>
              <a:r>
                <a:rPr lang="en-US" sz="1800" dirty="0" smtClean="0">
                  <a:solidFill>
                    <a:schemeClr val="tx2"/>
                  </a:solidFill>
                </a:rPr>
                <a:t>The approx. percent decline in the average daily jail population over the past several years </a:t>
              </a:r>
            </a:p>
            <a:p>
              <a:pPr algn="ctr"/>
              <a:r>
                <a:rPr lang="en-US" sz="1800" dirty="0" smtClean="0">
                  <a:solidFill>
                    <a:schemeClr val="tx2"/>
                  </a:solidFill>
                </a:rPr>
                <a:t>(from 2,900 to 1,200)</a:t>
              </a:r>
              <a:endParaRPr lang="en-US" sz="1800" dirty="0">
                <a:solidFill>
                  <a:schemeClr val="tx2"/>
                </a:solidFill>
              </a:endParaRPr>
            </a:p>
          </p:txBody>
        </p:sp>
      </p:grpSp>
      <p:grpSp>
        <p:nvGrpSpPr>
          <p:cNvPr id="35" name="Group 34"/>
          <p:cNvGrpSpPr/>
          <p:nvPr/>
        </p:nvGrpSpPr>
        <p:grpSpPr>
          <a:xfrm>
            <a:off x="14747821" y="5754526"/>
            <a:ext cx="3280234" cy="1569661"/>
            <a:chOff x="3268981" y="4331970"/>
            <a:chExt cx="3070167" cy="1569661"/>
          </a:xfrm>
        </p:grpSpPr>
        <p:sp>
          <p:nvSpPr>
            <p:cNvPr id="36" name="TextBox 35"/>
            <p:cNvSpPr txBox="1"/>
            <p:nvPr/>
          </p:nvSpPr>
          <p:spPr>
            <a:xfrm>
              <a:off x="3535335" y="4331970"/>
              <a:ext cx="2537460" cy="923330"/>
            </a:xfrm>
            <a:prstGeom prst="rect">
              <a:avLst/>
            </a:prstGeom>
            <a:noFill/>
          </p:spPr>
          <p:txBody>
            <a:bodyPr wrap="square" rtlCol="0">
              <a:spAutoFit/>
            </a:bodyPr>
            <a:lstStyle/>
            <a:p>
              <a:pPr algn="ctr"/>
              <a:r>
                <a:rPr lang="en-US" sz="5400" b="1" dirty="0" smtClean="0">
                  <a:solidFill>
                    <a:schemeClr val="accent2"/>
                  </a:solidFill>
                  <a:latin typeface="+mj-lt"/>
                </a:rPr>
                <a:t>152</a:t>
              </a:r>
              <a:endParaRPr lang="en-US" sz="5400" b="1" dirty="0">
                <a:solidFill>
                  <a:schemeClr val="accent2"/>
                </a:solidFill>
                <a:latin typeface="+mj-lt"/>
              </a:endParaRPr>
            </a:p>
          </p:txBody>
        </p:sp>
        <p:sp>
          <p:nvSpPr>
            <p:cNvPr id="37" name="TextBox 36"/>
            <p:cNvSpPr txBox="1"/>
            <p:nvPr/>
          </p:nvSpPr>
          <p:spPr>
            <a:xfrm>
              <a:off x="3268981" y="5532299"/>
              <a:ext cx="3070167" cy="369332"/>
            </a:xfrm>
            <a:prstGeom prst="rect">
              <a:avLst/>
            </a:prstGeom>
            <a:noFill/>
          </p:spPr>
          <p:txBody>
            <a:bodyPr wrap="square" rtlCol="0">
              <a:spAutoFit/>
            </a:bodyPr>
            <a:lstStyle/>
            <a:p>
              <a:pPr algn="ctr"/>
              <a:r>
                <a:rPr lang="en-US" sz="1800" dirty="0" smtClean="0">
                  <a:solidFill>
                    <a:schemeClr val="tx2"/>
                  </a:solidFill>
                </a:rPr>
                <a:t>Current officer shortage at APD</a:t>
              </a:r>
              <a:endParaRPr lang="en-US" sz="1800" dirty="0">
                <a:solidFill>
                  <a:schemeClr val="tx2"/>
                </a:solidFill>
              </a:endParaRPr>
            </a:p>
          </p:txBody>
        </p:sp>
      </p:grpSp>
      <p:grpSp>
        <p:nvGrpSpPr>
          <p:cNvPr id="38" name="Group 37"/>
          <p:cNvGrpSpPr/>
          <p:nvPr/>
        </p:nvGrpSpPr>
        <p:grpSpPr>
          <a:xfrm>
            <a:off x="10996688" y="5754526"/>
            <a:ext cx="3280234" cy="1846660"/>
            <a:chOff x="3268981" y="4331970"/>
            <a:chExt cx="3070167" cy="1846660"/>
          </a:xfrm>
        </p:grpSpPr>
        <p:sp>
          <p:nvSpPr>
            <p:cNvPr id="39" name="TextBox 38"/>
            <p:cNvSpPr txBox="1"/>
            <p:nvPr/>
          </p:nvSpPr>
          <p:spPr>
            <a:xfrm>
              <a:off x="3535335" y="4331970"/>
              <a:ext cx="2537460" cy="923330"/>
            </a:xfrm>
            <a:prstGeom prst="rect">
              <a:avLst/>
            </a:prstGeom>
            <a:noFill/>
          </p:spPr>
          <p:txBody>
            <a:bodyPr wrap="square" rtlCol="0">
              <a:spAutoFit/>
            </a:bodyPr>
            <a:lstStyle/>
            <a:p>
              <a:pPr algn="ctr"/>
              <a:r>
                <a:rPr lang="en-US" sz="5400" b="1" dirty="0" smtClean="0">
                  <a:solidFill>
                    <a:schemeClr val="accent2"/>
                  </a:solidFill>
                  <a:latin typeface="+mj-lt"/>
                </a:rPr>
                <a:t>1,000</a:t>
              </a:r>
              <a:endParaRPr lang="en-US" sz="5400" b="1" dirty="0">
                <a:solidFill>
                  <a:schemeClr val="accent2"/>
                </a:solidFill>
                <a:latin typeface="+mj-lt"/>
              </a:endParaRPr>
            </a:p>
          </p:txBody>
        </p:sp>
        <p:sp>
          <p:nvSpPr>
            <p:cNvPr id="40" name="TextBox 39"/>
            <p:cNvSpPr txBox="1"/>
            <p:nvPr/>
          </p:nvSpPr>
          <p:spPr>
            <a:xfrm>
              <a:off x="3268981" y="5532299"/>
              <a:ext cx="3070167" cy="646331"/>
            </a:xfrm>
            <a:prstGeom prst="rect">
              <a:avLst/>
            </a:prstGeom>
            <a:noFill/>
          </p:spPr>
          <p:txBody>
            <a:bodyPr wrap="square" rtlCol="0">
              <a:spAutoFit/>
            </a:bodyPr>
            <a:lstStyle/>
            <a:p>
              <a:pPr algn="ctr"/>
              <a:r>
                <a:rPr lang="en-US" sz="1800" dirty="0" smtClean="0">
                  <a:solidFill>
                    <a:schemeClr val="tx2"/>
                  </a:solidFill>
                </a:rPr>
                <a:t>No. of officers needed to fully staff APD</a:t>
              </a:r>
              <a:endParaRPr lang="en-US" sz="1800" dirty="0">
                <a:solidFill>
                  <a:schemeClr val="tx2"/>
                </a:solidFill>
              </a:endParaRPr>
            </a:p>
          </p:txBody>
        </p:sp>
      </p:grpSp>
    </p:spTree>
    <p:extLst>
      <p:ext uri="{BB962C8B-B14F-4D97-AF65-F5344CB8AC3E}">
        <p14:creationId xmlns:p14="http://schemas.microsoft.com/office/powerpoint/2010/main" val="49150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300" fill="hold"/>
                                        <p:tgtEl>
                                          <p:spTgt spid="58"/>
                                        </p:tgtEl>
                                        <p:attrNameLst>
                                          <p:attrName>fillcolor</p:attrName>
                                        </p:attrNameLst>
                                      </p:cBhvr>
                                      <p:to>
                                        <a:srgbClr val="FF7043"/>
                                      </p:to>
                                    </p:animClr>
                                    <p:set>
                                      <p:cBhvr>
                                        <p:cTn id="7" dur="300" fill="hold"/>
                                        <p:tgtEl>
                                          <p:spTgt spid="58"/>
                                        </p:tgtEl>
                                        <p:attrNameLst>
                                          <p:attrName>fill.type</p:attrName>
                                        </p:attrNameLst>
                                      </p:cBhvr>
                                      <p:to>
                                        <p:strVal val="solid"/>
                                      </p:to>
                                    </p:set>
                                    <p:set>
                                      <p:cBhvr>
                                        <p:cTn id="8" dur="300" fill="hold"/>
                                        <p:tgtEl>
                                          <p:spTgt spid="5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300" fill="hold"/>
                                        <p:tgtEl>
                                          <p:spTgt spid="58"/>
                                        </p:tgtEl>
                                        <p:attrNameLst>
                                          <p:attrName>fillcolor</p:attrName>
                                        </p:attrNameLst>
                                      </p:cBhvr>
                                      <p:to>
                                        <a:srgbClr val="2E2E35"/>
                                      </p:to>
                                    </p:animClr>
                                    <p:set>
                                      <p:cBhvr>
                                        <p:cTn id="13" dur="300" fill="hold"/>
                                        <p:tgtEl>
                                          <p:spTgt spid="58"/>
                                        </p:tgtEl>
                                        <p:attrNameLst>
                                          <p:attrName>fill.type</p:attrName>
                                        </p:attrNameLst>
                                      </p:cBhvr>
                                      <p:to>
                                        <p:strVal val="solid"/>
                                      </p:to>
                                    </p:set>
                                    <p:set>
                                      <p:cBhvr>
                                        <p:cTn id="14" dur="300" fill="hold"/>
                                        <p:tgtEl>
                                          <p:spTgt spid="58"/>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300" fill="hold"/>
                                        <p:tgtEl>
                                          <p:spTgt spid="57"/>
                                        </p:tgtEl>
                                        <p:attrNameLst>
                                          <p:attrName>fillcolor</p:attrName>
                                        </p:attrNameLst>
                                      </p:cBhvr>
                                      <p:to>
                                        <a:srgbClr val="FF7043"/>
                                      </p:to>
                                    </p:animClr>
                                    <p:set>
                                      <p:cBhvr>
                                        <p:cTn id="17" dur="300" fill="hold"/>
                                        <p:tgtEl>
                                          <p:spTgt spid="57"/>
                                        </p:tgtEl>
                                        <p:attrNameLst>
                                          <p:attrName>fill.type</p:attrName>
                                        </p:attrNameLst>
                                      </p:cBhvr>
                                      <p:to>
                                        <p:strVal val="solid"/>
                                      </p:to>
                                    </p:set>
                                    <p:set>
                                      <p:cBhvr>
                                        <p:cTn id="18" dur="300" fill="hold"/>
                                        <p:tgtEl>
                                          <p:spTgt spid="57"/>
                                        </p:tgtEl>
                                        <p:attrNameLst>
                                          <p:attrName>fill.on</p:attrName>
                                        </p:attrNameLst>
                                      </p:cBhvr>
                                      <p:to>
                                        <p:strVal val="tru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300" fill="hold"/>
                                        <p:tgtEl>
                                          <p:spTgt spid="57"/>
                                        </p:tgtEl>
                                        <p:attrNameLst>
                                          <p:attrName>fillcolor</p:attrName>
                                        </p:attrNameLst>
                                      </p:cBhvr>
                                      <p:to>
                                        <a:srgbClr val="2E2E35"/>
                                      </p:to>
                                    </p:animClr>
                                    <p:set>
                                      <p:cBhvr>
                                        <p:cTn id="27" dur="300" fill="hold"/>
                                        <p:tgtEl>
                                          <p:spTgt spid="57"/>
                                        </p:tgtEl>
                                        <p:attrNameLst>
                                          <p:attrName>fill.type</p:attrName>
                                        </p:attrNameLst>
                                      </p:cBhvr>
                                      <p:to>
                                        <p:strVal val="solid"/>
                                      </p:to>
                                    </p:set>
                                    <p:set>
                                      <p:cBhvr>
                                        <p:cTn id="28" dur="300" fill="hold"/>
                                        <p:tgtEl>
                                          <p:spTgt spid="57"/>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300" fill="hold"/>
                                        <p:tgtEl>
                                          <p:spTgt spid="26"/>
                                        </p:tgtEl>
                                        <p:attrNameLst>
                                          <p:attrName>fillcolor</p:attrName>
                                        </p:attrNameLst>
                                      </p:cBhvr>
                                      <p:to>
                                        <a:srgbClr val="FF8058"/>
                                      </p:to>
                                    </p:animClr>
                                    <p:set>
                                      <p:cBhvr>
                                        <p:cTn id="31" dur="300" fill="hold"/>
                                        <p:tgtEl>
                                          <p:spTgt spid="26"/>
                                        </p:tgtEl>
                                        <p:attrNameLst>
                                          <p:attrName>fill.type</p:attrName>
                                        </p:attrNameLst>
                                      </p:cBhvr>
                                      <p:to>
                                        <p:strVal val="solid"/>
                                      </p:to>
                                    </p:set>
                                    <p:set>
                                      <p:cBhvr>
                                        <p:cTn id="32" dur="300" fill="hold"/>
                                        <p:tgtEl>
                                          <p:spTgt spid="26"/>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300" fill="hold"/>
                                        <p:tgtEl>
                                          <p:spTgt spid="26"/>
                                        </p:tgtEl>
                                        <p:attrNameLst>
                                          <p:attrName>fillcolor</p:attrName>
                                        </p:attrNameLst>
                                      </p:cBhvr>
                                      <p:to>
                                        <a:srgbClr val="2E2E35"/>
                                      </p:to>
                                    </p:animClr>
                                    <p:set>
                                      <p:cBhvr>
                                        <p:cTn id="37" dur="300" fill="hold"/>
                                        <p:tgtEl>
                                          <p:spTgt spid="26"/>
                                        </p:tgtEl>
                                        <p:attrNameLst>
                                          <p:attrName>fill.type</p:attrName>
                                        </p:attrNameLst>
                                      </p:cBhvr>
                                      <p:to>
                                        <p:strVal val="solid"/>
                                      </p:to>
                                    </p:set>
                                    <p:set>
                                      <p:cBhvr>
                                        <p:cTn id="38" dur="300" fill="hold"/>
                                        <p:tgtEl>
                                          <p:spTgt spid="2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300" fill="hold"/>
                                        <p:tgtEl>
                                          <p:spTgt spid="56"/>
                                        </p:tgtEl>
                                        <p:attrNameLst>
                                          <p:attrName>fillcolor</p:attrName>
                                        </p:attrNameLst>
                                      </p:cBhvr>
                                      <p:to>
                                        <a:srgbClr val="FF8058"/>
                                      </p:to>
                                    </p:animClr>
                                    <p:set>
                                      <p:cBhvr>
                                        <p:cTn id="41" dur="300" fill="hold"/>
                                        <p:tgtEl>
                                          <p:spTgt spid="56"/>
                                        </p:tgtEl>
                                        <p:attrNameLst>
                                          <p:attrName>fill.type</p:attrName>
                                        </p:attrNameLst>
                                      </p:cBhvr>
                                      <p:to>
                                        <p:strVal val="solid"/>
                                      </p:to>
                                    </p:set>
                                    <p:set>
                                      <p:cBhvr>
                                        <p:cTn id="42" dur="300" fill="hold"/>
                                        <p:tgtEl>
                                          <p:spTgt spid="56"/>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300" fill="hold"/>
                                        <p:tgtEl>
                                          <p:spTgt spid="56"/>
                                        </p:tgtEl>
                                        <p:attrNameLst>
                                          <p:attrName>fillcolor</p:attrName>
                                        </p:attrNameLst>
                                      </p:cBhvr>
                                      <p:to>
                                        <a:srgbClr val="2E2E35"/>
                                      </p:to>
                                    </p:animClr>
                                    <p:set>
                                      <p:cBhvr>
                                        <p:cTn id="47" dur="300" fill="hold"/>
                                        <p:tgtEl>
                                          <p:spTgt spid="56"/>
                                        </p:tgtEl>
                                        <p:attrNameLst>
                                          <p:attrName>fill.type</p:attrName>
                                        </p:attrNameLst>
                                      </p:cBhvr>
                                      <p:to>
                                        <p:strVal val="solid"/>
                                      </p:to>
                                    </p:set>
                                    <p:set>
                                      <p:cBhvr>
                                        <p:cTn id="48" dur="300" fill="hold"/>
                                        <p:tgtEl>
                                          <p:spTgt spid="56"/>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300" fill="hold"/>
                                        <p:tgtEl>
                                          <p:spTgt spid="55"/>
                                        </p:tgtEl>
                                        <p:attrNameLst>
                                          <p:attrName>fillcolor</p:attrName>
                                        </p:attrNameLst>
                                      </p:cBhvr>
                                      <p:to>
                                        <a:srgbClr val="FF8058"/>
                                      </p:to>
                                    </p:animClr>
                                    <p:set>
                                      <p:cBhvr>
                                        <p:cTn id="51" dur="300" fill="hold"/>
                                        <p:tgtEl>
                                          <p:spTgt spid="55"/>
                                        </p:tgtEl>
                                        <p:attrNameLst>
                                          <p:attrName>fill.type</p:attrName>
                                        </p:attrNameLst>
                                      </p:cBhvr>
                                      <p:to>
                                        <p:strVal val="solid"/>
                                      </p:to>
                                    </p:set>
                                    <p:set>
                                      <p:cBhvr>
                                        <p:cTn id="52" dur="300" fill="hold"/>
                                        <p:tgtEl>
                                          <p:spTgt spid="55"/>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dir="cw">
                                      <p:cBhvr>
                                        <p:cTn id="60" dur="300" fill="hold"/>
                                        <p:tgtEl>
                                          <p:spTgt spid="55"/>
                                        </p:tgtEl>
                                        <p:attrNameLst>
                                          <p:attrName>fillcolor</p:attrName>
                                        </p:attrNameLst>
                                      </p:cBhvr>
                                      <p:to>
                                        <a:srgbClr val="041B31"/>
                                      </p:to>
                                    </p:animClr>
                                    <p:set>
                                      <p:cBhvr>
                                        <p:cTn id="61" dur="300" fill="hold"/>
                                        <p:tgtEl>
                                          <p:spTgt spid="55"/>
                                        </p:tgtEl>
                                        <p:attrNameLst>
                                          <p:attrName>fill.type</p:attrName>
                                        </p:attrNameLst>
                                      </p:cBhvr>
                                      <p:to>
                                        <p:strVal val="solid"/>
                                      </p:to>
                                    </p:set>
                                    <p:set>
                                      <p:cBhvr>
                                        <p:cTn id="62" dur="300" fill="hold"/>
                                        <p:tgtEl>
                                          <p:spTgt spid="55"/>
                                        </p:tgtEl>
                                        <p:attrNameLst>
                                          <p:attrName>fill.on</p:attrName>
                                        </p:attrNameLst>
                                      </p:cBhvr>
                                      <p:to>
                                        <p:strVal val="tru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mph" presetSubtype="2" fill="hold" nodeType="withEffect">
                                  <p:stCondLst>
                                    <p:cond delay="0"/>
                                  </p:stCondLst>
                                  <p:childTnLst>
                                    <p:animClr clrSpc="rgb" dir="cw">
                                      <p:cBhvr>
                                        <p:cTn id="70" dur="300" fill="hold"/>
                                        <p:tgtEl>
                                          <p:spTgt spid="54"/>
                                        </p:tgtEl>
                                        <p:attrNameLst>
                                          <p:attrName>fillcolor</p:attrName>
                                        </p:attrNameLst>
                                      </p:cBhvr>
                                      <p:to>
                                        <a:srgbClr val="FF8058"/>
                                      </p:to>
                                    </p:animClr>
                                    <p:set>
                                      <p:cBhvr>
                                        <p:cTn id="71" dur="300" fill="hold"/>
                                        <p:tgtEl>
                                          <p:spTgt spid="54"/>
                                        </p:tgtEl>
                                        <p:attrNameLst>
                                          <p:attrName>fill.type</p:attrName>
                                        </p:attrNameLst>
                                      </p:cBhvr>
                                      <p:to>
                                        <p:strVal val="solid"/>
                                      </p:to>
                                    </p:set>
                                    <p:set>
                                      <p:cBhvr>
                                        <p:cTn id="72" dur="300" fill="hold"/>
                                        <p:tgtEl>
                                          <p:spTgt spid="54"/>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300" fill="hold"/>
                                        <p:tgtEl>
                                          <p:spTgt spid="54"/>
                                        </p:tgtEl>
                                        <p:attrNameLst>
                                          <p:attrName>fillcolor</p:attrName>
                                        </p:attrNameLst>
                                      </p:cBhvr>
                                      <p:to>
                                        <a:srgbClr val="2E2E35"/>
                                      </p:to>
                                    </p:animClr>
                                    <p:set>
                                      <p:cBhvr>
                                        <p:cTn id="77" dur="300" fill="hold"/>
                                        <p:tgtEl>
                                          <p:spTgt spid="54"/>
                                        </p:tgtEl>
                                        <p:attrNameLst>
                                          <p:attrName>fill.type</p:attrName>
                                        </p:attrNameLst>
                                      </p:cBhvr>
                                      <p:to>
                                        <p:strVal val="solid"/>
                                      </p:to>
                                    </p:set>
                                    <p:set>
                                      <p:cBhvr>
                                        <p:cTn id="78" dur="300" fill="hold"/>
                                        <p:tgtEl>
                                          <p:spTgt spid="54"/>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300" fill="hold"/>
                                        <p:tgtEl>
                                          <p:spTgt spid="53"/>
                                        </p:tgtEl>
                                        <p:attrNameLst>
                                          <p:attrName>fillcolor</p:attrName>
                                        </p:attrNameLst>
                                      </p:cBhvr>
                                      <p:to>
                                        <a:srgbClr val="FF8058"/>
                                      </p:to>
                                    </p:animClr>
                                    <p:set>
                                      <p:cBhvr>
                                        <p:cTn id="81" dur="300" fill="hold"/>
                                        <p:tgtEl>
                                          <p:spTgt spid="53"/>
                                        </p:tgtEl>
                                        <p:attrNameLst>
                                          <p:attrName>fill.type</p:attrName>
                                        </p:attrNameLst>
                                      </p:cBhvr>
                                      <p:to>
                                        <p:strVal val="solid"/>
                                      </p:to>
                                    </p:set>
                                    <p:set>
                                      <p:cBhvr>
                                        <p:cTn id="82" dur="300" fill="hold"/>
                                        <p:tgtEl>
                                          <p:spTgt spid="53"/>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300" fill="hold"/>
                                        <p:tgtEl>
                                          <p:spTgt spid="53"/>
                                        </p:tgtEl>
                                        <p:attrNameLst>
                                          <p:attrName>fillcolor</p:attrName>
                                        </p:attrNameLst>
                                      </p:cBhvr>
                                      <p:to>
                                        <a:srgbClr val="2E2E35"/>
                                      </p:to>
                                    </p:animClr>
                                    <p:set>
                                      <p:cBhvr>
                                        <p:cTn id="87" dur="300" fill="hold"/>
                                        <p:tgtEl>
                                          <p:spTgt spid="53"/>
                                        </p:tgtEl>
                                        <p:attrNameLst>
                                          <p:attrName>fill.type</p:attrName>
                                        </p:attrNameLst>
                                      </p:cBhvr>
                                      <p:to>
                                        <p:strVal val="solid"/>
                                      </p:to>
                                    </p:set>
                                    <p:set>
                                      <p:cBhvr>
                                        <p:cTn id="88" dur="300" fill="hold"/>
                                        <p:tgtEl>
                                          <p:spTgt spid="53"/>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300" fill="hold"/>
                                        <p:tgtEl>
                                          <p:spTgt spid="50"/>
                                        </p:tgtEl>
                                        <p:attrNameLst>
                                          <p:attrName>fillcolor</p:attrName>
                                        </p:attrNameLst>
                                      </p:cBhvr>
                                      <p:to>
                                        <a:srgbClr val="FF8058"/>
                                      </p:to>
                                    </p:animClr>
                                    <p:set>
                                      <p:cBhvr>
                                        <p:cTn id="91" dur="300" fill="hold"/>
                                        <p:tgtEl>
                                          <p:spTgt spid="50"/>
                                        </p:tgtEl>
                                        <p:attrNameLst>
                                          <p:attrName>fill.type</p:attrName>
                                        </p:attrNameLst>
                                      </p:cBhvr>
                                      <p:to>
                                        <p:strVal val="solid"/>
                                      </p:to>
                                    </p:set>
                                    <p:set>
                                      <p:cBhvr>
                                        <p:cTn id="92" dur="300" fill="hold"/>
                                        <p:tgtEl>
                                          <p:spTgt spid="50"/>
                                        </p:tgtEl>
                                        <p:attrNameLst>
                                          <p:attrName>fill.on</p:attrName>
                                        </p:attrNameLst>
                                      </p:cBhvr>
                                      <p:to>
                                        <p:strVal val="true"/>
                                      </p:to>
                                    </p:set>
                                  </p:childTnLst>
                                </p:cTn>
                              </p:par>
                              <p:par>
                                <p:cTn id="93" presetID="1" presetClass="entr" presetSubtype="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mph" presetSubtype="2" fill="hold" nodeType="clickEffect">
                                  <p:stCondLst>
                                    <p:cond delay="0"/>
                                  </p:stCondLst>
                                  <p:childTnLst>
                                    <p:animClr clrSpc="rgb" dir="cw">
                                      <p:cBhvr>
                                        <p:cTn id="98" dur="300" fill="hold"/>
                                        <p:tgtEl>
                                          <p:spTgt spid="50"/>
                                        </p:tgtEl>
                                        <p:attrNameLst>
                                          <p:attrName>fillcolor</p:attrName>
                                        </p:attrNameLst>
                                      </p:cBhvr>
                                      <p:to>
                                        <a:srgbClr val="2E2E35"/>
                                      </p:to>
                                    </p:animClr>
                                    <p:set>
                                      <p:cBhvr>
                                        <p:cTn id="99" dur="300" fill="hold"/>
                                        <p:tgtEl>
                                          <p:spTgt spid="50"/>
                                        </p:tgtEl>
                                        <p:attrNameLst>
                                          <p:attrName>fill.type</p:attrName>
                                        </p:attrNameLst>
                                      </p:cBhvr>
                                      <p:to>
                                        <p:strVal val="solid"/>
                                      </p:to>
                                    </p:set>
                                    <p:set>
                                      <p:cBhvr>
                                        <p:cTn id="100" dur="3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669175" y="4479251"/>
            <a:ext cx="4949651" cy="4757499"/>
            <a:chOff x="6726144" y="3287485"/>
            <a:chExt cx="4949651" cy="4757499"/>
          </a:xfrm>
        </p:grpSpPr>
        <p:sp>
          <p:nvSpPr>
            <p:cNvPr id="2" name="Oval 1"/>
            <p:cNvSpPr/>
            <p:nvPr/>
          </p:nvSpPr>
          <p:spPr>
            <a:xfrm>
              <a:off x="6726144" y="3287485"/>
              <a:ext cx="4949651" cy="475749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701" dirty="0">
                <a:latin typeface="Lato Light" charset="0"/>
              </a:endParaRPr>
            </a:p>
          </p:txBody>
        </p:sp>
        <p:grpSp>
          <p:nvGrpSpPr>
            <p:cNvPr id="5" name="Group 4"/>
            <p:cNvGrpSpPr/>
            <p:nvPr/>
          </p:nvGrpSpPr>
          <p:grpSpPr>
            <a:xfrm>
              <a:off x="7545722" y="4931738"/>
              <a:ext cx="3310493" cy="1635071"/>
              <a:chOff x="5353050" y="1950580"/>
              <a:chExt cx="2142566" cy="866775"/>
            </a:xfrm>
          </p:grpSpPr>
          <p:pic>
            <p:nvPicPr>
              <p:cNvPr id="6" name="Graphic 12"/>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353050" y="1950580"/>
                <a:ext cx="1485900" cy="866775"/>
              </a:xfrm>
              <a:prstGeom prst="rect">
                <a:avLst/>
              </a:prstGeom>
            </p:spPr>
          </p:pic>
          <p:pic>
            <p:nvPicPr>
              <p:cNvPr id="7" name="Graphic 15"/>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485966" y="2131396"/>
                <a:ext cx="1009650" cy="295275"/>
              </a:xfrm>
              <a:prstGeom prst="rect">
                <a:avLst/>
              </a:prstGeom>
            </p:spPr>
          </p:pic>
        </p:grpSp>
      </p:grpSp>
      <p:pic>
        <p:nvPicPr>
          <p:cNvPr id="9" name="Picture 2" descr="Related image"/>
          <p:cNvPicPr>
            <a:picLocks noChangeAspect="1" noChangeArrowheads="1"/>
          </p:cNvPicPr>
          <p:nvPr/>
        </p:nvPicPr>
        <p:blipFill rotWithShape="1">
          <a:blip r:embed="rId6">
            <a:lum bright="70000" contrast="-70000"/>
            <a:extLst>
              <a:ext uri="{28A0092B-C50C-407E-A947-70E740481C1C}">
                <a14:useLocalDpi xmlns:a14="http://schemas.microsoft.com/office/drawing/2010/main" val="0"/>
              </a:ext>
            </a:extLst>
          </a:blip>
          <a:srcRect l="-102" t="-994" r="102" b="37711"/>
          <a:stretch/>
        </p:blipFill>
        <p:spPr bwMode="auto">
          <a:xfrm>
            <a:off x="0" y="9801524"/>
            <a:ext cx="18288000" cy="391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842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091850"/>
            <a:ext cx="18288000" cy="1085238"/>
          </a:xfrm>
          <a:prstGeom prst="rect">
            <a:avLst/>
          </a:prstGeom>
          <a:noFill/>
        </p:spPr>
        <p:txBody>
          <a:bodyPr wrap="square" lIns="68584" tIns="34292" rIns="68584" bIns="34292" rtlCol="0">
            <a:spAutoFit/>
          </a:bodyPr>
          <a:lstStyle/>
          <a:p>
            <a:pPr algn="ctr"/>
            <a:r>
              <a:rPr lang="en-US" sz="6602" b="1" dirty="0" smtClean="0">
                <a:solidFill>
                  <a:schemeClr val="tx2"/>
                </a:solidFill>
                <a:latin typeface="Lato" charset="0"/>
                <a:ea typeface="Lato" charset="0"/>
                <a:cs typeface="Lato" charset="0"/>
              </a:rPr>
              <a:t>Insights from Stakeholder Meetings</a:t>
            </a:r>
            <a:endParaRPr lang="en-US" sz="6602" b="1" dirty="0">
              <a:solidFill>
                <a:schemeClr val="tx2"/>
              </a:solidFill>
              <a:latin typeface="Lato" charset="0"/>
              <a:ea typeface="Lato" charset="0"/>
              <a:cs typeface="Lato" charset="0"/>
            </a:endParaRPr>
          </a:p>
        </p:txBody>
      </p:sp>
      <p:sp>
        <p:nvSpPr>
          <p:cNvPr id="16" name="Rectangle 15"/>
          <p:cNvSpPr/>
          <p:nvPr/>
        </p:nvSpPr>
        <p:spPr>
          <a:xfrm>
            <a:off x="8576907" y="3680971"/>
            <a:ext cx="1165082" cy="685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701" dirty="0">
              <a:solidFill>
                <a:schemeClr val="accent2"/>
              </a:solidFill>
              <a:latin typeface="Lato Light" charset="0"/>
            </a:endParaRPr>
          </a:p>
        </p:txBody>
      </p:sp>
      <p:sp>
        <p:nvSpPr>
          <p:cNvPr id="31" name="Subtitle 2"/>
          <p:cNvSpPr txBox="1">
            <a:spLocks/>
          </p:cNvSpPr>
          <p:nvPr/>
        </p:nvSpPr>
        <p:spPr>
          <a:xfrm>
            <a:off x="525411" y="4172021"/>
            <a:ext cx="8268965" cy="880711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Poor differentiation of offenders leads to poor tailoring of interventions</a:t>
            </a: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Data infrastructure is fragmented (separate systems, no unique identifiers across data sets)</a:t>
            </a: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Ongoing strategic crime analysis across the justice system is severely lacking</a:t>
            </a: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Consensus around poor performance of previous D.A., belief that a strong D.A./police relationship is positive</a:t>
            </a: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Contentious conversations and “cross-talk” around impact of justice system reforms (further need for clarity)</a:t>
            </a:r>
            <a:endParaRPr lang="en-US" dirty="0">
              <a:latin typeface="+mn-lt"/>
              <a:ea typeface="Lato Light" charset="0"/>
              <a:cs typeface="Lato Light" charset="0"/>
            </a:endParaRP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Heavy </a:t>
            </a:r>
            <a:r>
              <a:rPr lang="en-US" dirty="0">
                <a:latin typeface="+mn-lt"/>
                <a:ea typeface="Lato Light" charset="0"/>
                <a:cs typeface="Lato Light" charset="0"/>
              </a:rPr>
              <a:t>reliance on violent/non-violent offender dichotomy </a:t>
            </a:r>
          </a:p>
          <a:p>
            <a:pPr marL="342900" indent="-342900" algn="l">
              <a:lnSpc>
                <a:spcPct val="100000"/>
              </a:lnSpc>
              <a:buFont typeface="Arial" panose="020B0604020202020204" pitchFamily="34" charset="0"/>
              <a:buChar char="•"/>
            </a:pPr>
            <a:endParaRPr lang="en-US" dirty="0" smtClean="0">
              <a:latin typeface="+mn-lt"/>
              <a:ea typeface="Lato Light" charset="0"/>
              <a:cs typeface="Lato Light" charset="0"/>
            </a:endParaRPr>
          </a:p>
          <a:p>
            <a:pPr marL="342900" indent="-342900" algn="l">
              <a:lnSpc>
                <a:spcPct val="100000"/>
              </a:lnSpc>
              <a:buFont typeface="Arial" panose="020B0604020202020204" pitchFamily="34" charset="0"/>
              <a:buChar char="•"/>
            </a:pPr>
            <a:r>
              <a:rPr lang="en-US" dirty="0" smtClean="0">
                <a:latin typeface="+mn-lt"/>
                <a:ea typeface="Lato Light" charset="0"/>
                <a:cs typeface="Lato Light" charset="0"/>
              </a:rPr>
              <a:t>System “speaks” in terms of cases, files, incidents, etc. --- not generally in terms of “people”</a:t>
            </a:r>
            <a:endParaRPr lang="en-US" dirty="0">
              <a:latin typeface="+mn-lt"/>
              <a:ea typeface="Lato Light" charset="0"/>
              <a:cs typeface="Lato Light" charset="0"/>
            </a:endParaRPr>
          </a:p>
        </p:txBody>
      </p:sp>
      <p:grpSp>
        <p:nvGrpSpPr>
          <p:cNvPr id="2" name="Group 1"/>
          <p:cNvGrpSpPr/>
          <p:nvPr/>
        </p:nvGrpSpPr>
        <p:grpSpPr>
          <a:xfrm>
            <a:off x="8038575" y="4209398"/>
            <a:ext cx="10599048" cy="8128000"/>
            <a:chOff x="8038575" y="4209398"/>
            <a:chExt cx="10599048" cy="8128000"/>
          </a:xfrm>
        </p:grpSpPr>
        <p:sp>
          <p:nvSpPr>
            <p:cNvPr id="3" name="Rectangle 2"/>
            <p:cNvSpPr/>
            <p:nvPr/>
          </p:nvSpPr>
          <p:spPr>
            <a:xfrm>
              <a:off x="8038575" y="4209398"/>
              <a:ext cx="10599048" cy="8128000"/>
            </a:xfrm>
            <a:prstGeom prst="rect">
              <a:avLst/>
            </a:prstGeom>
            <a:ln w="76200"/>
          </p:spPr>
        </p:sp>
        <p:sp>
          <p:nvSpPr>
            <p:cNvPr id="5" name="Freeform 4"/>
            <p:cNvSpPr/>
            <p:nvPr/>
          </p:nvSpPr>
          <p:spPr>
            <a:xfrm rot="16200000">
              <a:off x="12974172" y="6978669"/>
              <a:ext cx="727852" cy="41132"/>
            </a:xfrm>
            <a:custGeom>
              <a:avLst/>
              <a:gdLst>
                <a:gd name="connsiteX0" fmla="*/ 0 w 727852"/>
                <a:gd name="connsiteY0" fmla="*/ 20566 h 41132"/>
                <a:gd name="connsiteX1" fmla="*/ 727852 w 727852"/>
                <a:gd name="connsiteY1" fmla="*/ 20566 h 41132"/>
              </a:gdLst>
              <a:ahLst/>
              <a:cxnLst>
                <a:cxn ang="0">
                  <a:pos x="connsiteX0" y="connsiteY0"/>
                </a:cxn>
                <a:cxn ang="0">
                  <a:pos x="connsiteX1" y="connsiteY1"/>
                </a:cxn>
              </a:cxnLst>
              <a:rect l="l" t="t" r="r" b="b"/>
              <a:pathLst>
                <a:path w="727852" h="41132">
                  <a:moveTo>
                    <a:pt x="0" y="20566"/>
                  </a:moveTo>
                  <a:lnTo>
                    <a:pt x="727852" y="20566"/>
                  </a:lnTo>
                </a:path>
              </a:pathLst>
            </a:custGeom>
            <a:noFill/>
            <a:ln w="57150">
              <a:solidFill>
                <a:schemeClr val="accent2"/>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58429" tIns="2370" rIns="358431" bIns="2370" numCol="1" spcCol="1270" anchor="ctr" anchorCtr="0">
              <a:noAutofit/>
            </a:bodyPr>
            <a:lstStyle/>
            <a:p>
              <a:pPr lvl="0" algn="ctr" defTabSz="1244600">
                <a:lnSpc>
                  <a:spcPct val="90000"/>
                </a:lnSpc>
                <a:spcBef>
                  <a:spcPct val="0"/>
                </a:spcBef>
                <a:spcAft>
                  <a:spcPct val="35000"/>
                </a:spcAft>
              </a:pPr>
              <a:endParaRPr lang="en-US" sz="2800" b="1" kern="1200">
                <a:solidFill>
                  <a:schemeClr val="tx2"/>
                </a:solidFill>
              </a:endParaRPr>
            </a:p>
          </p:txBody>
        </p:sp>
        <p:sp>
          <p:nvSpPr>
            <p:cNvPr id="6" name="Freeform 5"/>
            <p:cNvSpPr/>
            <p:nvPr/>
          </p:nvSpPr>
          <p:spPr>
            <a:xfrm>
              <a:off x="12127074" y="4213261"/>
              <a:ext cx="2422048" cy="2422048"/>
            </a:xfrm>
            <a:custGeom>
              <a:avLst/>
              <a:gdLst>
                <a:gd name="connsiteX0" fmla="*/ 0 w 2422048"/>
                <a:gd name="connsiteY0" fmla="*/ 1211024 h 2422048"/>
                <a:gd name="connsiteX1" fmla="*/ 1211024 w 2422048"/>
                <a:gd name="connsiteY1" fmla="*/ 0 h 2422048"/>
                <a:gd name="connsiteX2" fmla="*/ 2422048 w 2422048"/>
                <a:gd name="connsiteY2" fmla="*/ 1211024 h 2422048"/>
                <a:gd name="connsiteX3" fmla="*/ 1211024 w 2422048"/>
                <a:gd name="connsiteY3" fmla="*/ 2422048 h 2422048"/>
                <a:gd name="connsiteX4" fmla="*/ 0 w 2422048"/>
                <a:gd name="connsiteY4" fmla="*/ 1211024 h 24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48" h="2422048">
                  <a:moveTo>
                    <a:pt x="0" y="1211024"/>
                  </a:moveTo>
                  <a:cubicBezTo>
                    <a:pt x="0" y="542194"/>
                    <a:pt x="542194" y="0"/>
                    <a:pt x="1211024" y="0"/>
                  </a:cubicBezTo>
                  <a:cubicBezTo>
                    <a:pt x="1879854" y="0"/>
                    <a:pt x="2422048" y="542194"/>
                    <a:pt x="2422048" y="1211024"/>
                  </a:cubicBezTo>
                  <a:cubicBezTo>
                    <a:pt x="2422048" y="1879854"/>
                    <a:pt x="1879854" y="2422048"/>
                    <a:pt x="1211024" y="2422048"/>
                  </a:cubicBezTo>
                  <a:cubicBezTo>
                    <a:pt x="542194" y="2422048"/>
                    <a:pt x="0" y="1879854"/>
                    <a:pt x="0" y="1211024"/>
                  </a:cubicBezTo>
                  <a:close/>
                </a:path>
              </a:pathLst>
            </a:custGeom>
            <a:ln w="57150">
              <a:solidFill>
                <a:schemeClr val="accent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7401" tIns="367401" rIns="367401" bIns="367401" numCol="1" spcCol="1270" anchor="ctr" anchorCtr="0">
              <a:noAutofit/>
            </a:bodyPr>
            <a:lstStyle/>
            <a:p>
              <a:pPr lvl="0" algn="ctr" defTabSz="889000">
                <a:lnSpc>
                  <a:spcPct val="90000"/>
                </a:lnSpc>
                <a:spcBef>
                  <a:spcPct val="0"/>
                </a:spcBef>
                <a:spcAft>
                  <a:spcPct val="35000"/>
                </a:spcAft>
              </a:pPr>
              <a:r>
                <a:rPr lang="en-US" sz="2000" b="1" kern="1200" dirty="0" smtClean="0"/>
                <a:t>Share Information</a:t>
              </a:r>
              <a:endParaRPr lang="en-US" sz="2000" b="1" kern="1200" dirty="0"/>
            </a:p>
          </p:txBody>
        </p:sp>
        <p:sp>
          <p:nvSpPr>
            <p:cNvPr id="7" name="Freeform 6"/>
            <p:cNvSpPr/>
            <p:nvPr/>
          </p:nvSpPr>
          <p:spPr>
            <a:xfrm rot="20520000">
              <a:off x="14472039" y="8066933"/>
              <a:ext cx="727852" cy="41132"/>
            </a:xfrm>
            <a:custGeom>
              <a:avLst/>
              <a:gdLst>
                <a:gd name="connsiteX0" fmla="*/ 0 w 727852"/>
                <a:gd name="connsiteY0" fmla="*/ 20566 h 41132"/>
                <a:gd name="connsiteX1" fmla="*/ 727852 w 727852"/>
                <a:gd name="connsiteY1" fmla="*/ 20566 h 41132"/>
              </a:gdLst>
              <a:ahLst/>
              <a:cxnLst>
                <a:cxn ang="0">
                  <a:pos x="connsiteX0" y="connsiteY0"/>
                </a:cxn>
                <a:cxn ang="0">
                  <a:pos x="connsiteX1" y="connsiteY1"/>
                </a:cxn>
              </a:cxnLst>
              <a:rect l="l" t="t" r="r" b="b"/>
              <a:pathLst>
                <a:path w="727852" h="41132">
                  <a:moveTo>
                    <a:pt x="0" y="20566"/>
                  </a:moveTo>
                  <a:lnTo>
                    <a:pt x="727852" y="20566"/>
                  </a:lnTo>
                </a:path>
              </a:pathLst>
            </a:custGeom>
            <a:noFill/>
            <a:ln w="57150">
              <a:solidFill>
                <a:schemeClr val="accent2"/>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58429" tIns="2370" rIns="358430" bIns="2369" numCol="1" spcCol="1270" anchor="ctr" anchorCtr="0">
              <a:noAutofit/>
            </a:bodyPr>
            <a:lstStyle/>
            <a:p>
              <a:pPr lvl="0" algn="ctr" defTabSz="1244600">
                <a:lnSpc>
                  <a:spcPct val="90000"/>
                </a:lnSpc>
                <a:spcBef>
                  <a:spcPct val="0"/>
                </a:spcBef>
                <a:spcAft>
                  <a:spcPct val="35000"/>
                </a:spcAft>
              </a:pPr>
              <a:endParaRPr lang="en-US" sz="2800" b="1" kern="1200">
                <a:solidFill>
                  <a:schemeClr val="tx2"/>
                </a:solidFill>
              </a:endParaRPr>
            </a:p>
          </p:txBody>
        </p:sp>
        <p:sp>
          <p:nvSpPr>
            <p:cNvPr id="8" name="Freeform 7"/>
            <p:cNvSpPr/>
            <p:nvPr/>
          </p:nvSpPr>
          <p:spPr>
            <a:xfrm>
              <a:off x="15122808" y="6389789"/>
              <a:ext cx="2422048" cy="2422048"/>
            </a:xfrm>
            <a:custGeom>
              <a:avLst/>
              <a:gdLst>
                <a:gd name="connsiteX0" fmla="*/ 0 w 2422048"/>
                <a:gd name="connsiteY0" fmla="*/ 1211024 h 2422048"/>
                <a:gd name="connsiteX1" fmla="*/ 1211024 w 2422048"/>
                <a:gd name="connsiteY1" fmla="*/ 0 h 2422048"/>
                <a:gd name="connsiteX2" fmla="*/ 2422048 w 2422048"/>
                <a:gd name="connsiteY2" fmla="*/ 1211024 h 2422048"/>
                <a:gd name="connsiteX3" fmla="*/ 1211024 w 2422048"/>
                <a:gd name="connsiteY3" fmla="*/ 2422048 h 2422048"/>
                <a:gd name="connsiteX4" fmla="*/ 0 w 2422048"/>
                <a:gd name="connsiteY4" fmla="*/ 1211024 h 24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48" h="2422048">
                  <a:moveTo>
                    <a:pt x="0" y="1211024"/>
                  </a:moveTo>
                  <a:cubicBezTo>
                    <a:pt x="0" y="542194"/>
                    <a:pt x="542194" y="0"/>
                    <a:pt x="1211024" y="0"/>
                  </a:cubicBezTo>
                  <a:cubicBezTo>
                    <a:pt x="1879854" y="0"/>
                    <a:pt x="2422048" y="542194"/>
                    <a:pt x="2422048" y="1211024"/>
                  </a:cubicBezTo>
                  <a:cubicBezTo>
                    <a:pt x="2422048" y="1879854"/>
                    <a:pt x="1879854" y="2422048"/>
                    <a:pt x="1211024" y="2422048"/>
                  </a:cubicBezTo>
                  <a:cubicBezTo>
                    <a:pt x="542194" y="2422048"/>
                    <a:pt x="0" y="1879854"/>
                    <a:pt x="0" y="1211024"/>
                  </a:cubicBezTo>
                  <a:close/>
                </a:path>
              </a:pathLst>
            </a:custGeom>
            <a:ln w="57150">
              <a:solidFill>
                <a:schemeClr val="accent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7401" tIns="367401" rIns="367401" bIns="367401" numCol="1" spcCol="1270" anchor="ctr" anchorCtr="0">
              <a:noAutofit/>
            </a:bodyPr>
            <a:lstStyle/>
            <a:p>
              <a:pPr lvl="0" algn="ctr" defTabSz="889000">
                <a:lnSpc>
                  <a:spcPct val="90000"/>
                </a:lnSpc>
                <a:spcBef>
                  <a:spcPct val="0"/>
                </a:spcBef>
                <a:spcAft>
                  <a:spcPct val="35000"/>
                </a:spcAft>
              </a:pPr>
              <a:r>
                <a:rPr lang="en-US" sz="2000" b="1" kern="1200" dirty="0" smtClean="0"/>
                <a:t>Improve Efficiency</a:t>
              </a:r>
              <a:endParaRPr lang="en-US" sz="2000" b="1" kern="1200" dirty="0"/>
            </a:p>
          </p:txBody>
        </p:sp>
        <p:sp>
          <p:nvSpPr>
            <p:cNvPr id="10" name="Freeform 9"/>
            <p:cNvSpPr/>
            <p:nvPr/>
          </p:nvSpPr>
          <p:spPr>
            <a:xfrm rot="3240000">
              <a:off x="13899905" y="9827781"/>
              <a:ext cx="727852" cy="41132"/>
            </a:xfrm>
            <a:custGeom>
              <a:avLst/>
              <a:gdLst>
                <a:gd name="connsiteX0" fmla="*/ 0 w 727852"/>
                <a:gd name="connsiteY0" fmla="*/ 20566 h 41132"/>
                <a:gd name="connsiteX1" fmla="*/ 727852 w 727852"/>
                <a:gd name="connsiteY1" fmla="*/ 20566 h 41132"/>
              </a:gdLst>
              <a:ahLst/>
              <a:cxnLst>
                <a:cxn ang="0">
                  <a:pos x="connsiteX0" y="connsiteY0"/>
                </a:cxn>
                <a:cxn ang="0">
                  <a:pos x="connsiteX1" y="connsiteY1"/>
                </a:cxn>
              </a:cxnLst>
              <a:rect l="l" t="t" r="r" b="b"/>
              <a:pathLst>
                <a:path w="727852" h="41132">
                  <a:moveTo>
                    <a:pt x="0" y="20566"/>
                  </a:moveTo>
                  <a:lnTo>
                    <a:pt x="727852" y="20566"/>
                  </a:lnTo>
                </a:path>
              </a:pathLst>
            </a:custGeom>
            <a:noFill/>
            <a:ln w="57150">
              <a:solidFill>
                <a:schemeClr val="accent2"/>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58430" tIns="2370" rIns="358429" bIns="2369" numCol="1" spcCol="1270" anchor="ctr" anchorCtr="0">
              <a:noAutofit/>
            </a:bodyPr>
            <a:lstStyle/>
            <a:p>
              <a:pPr lvl="0" algn="ctr" defTabSz="1244600">
                <a:lnSpc>
                  <a:spcPct val="90000"/>
                </a:lnSpc>
                <a:spcBef>
                  <a:spcPct val="0"/>
                </a:spcBef>
                <a:spcAft>
                  <a:spcPct val="35000"/>
                </a:spcAft>
              </a:pPr>
              <a:endParaRPr lang="en-US" sz="2800" b="1" kern="1200">
                <a:solidFill>
                  <a:schemeClr val="tx2"/>
                </a:solidFill>
              </a:endParaRPr>
            </a:p>
          </p:txBody>
        </p:sp>
        <p:sp>
          <p:nvSpPr>
            <p:cNvPr id="11" name="Freeform 10"/>
            <p:cNvSpPr/>
            <p:nvPr/>
          </p:nvSpPr>
          <p:spPr>
            <a:xfrm>
              <a:off x="13978540" y="9911485"/>
              <a:ext cx="2422048" cy="2422048"/>
            </a:xfrm>
            <a:custGeom>
              <a:avLst/>
              <a:gdLst>
                <a:gd name="connsiteX0" fmla="*/ 0 w 2422048"/>
                <a:gd name="connsiteY0" fmla="*/ 1211024 h 2422048"/>
                <a:gd name="connsiteX1" fmla="*/ 1211024 w 2422048"/>
                <a:gd name="connsiteY1" fmla="*/ 0 h 2422048"/>
                <a:gd name="connsiteX2" fmla="*/ 2422048 w 2422048"/>
                <a:gd name="connsiteY2" fmla="*/ 1211024 h 2422048"/>
                <a:gd name="connsiteX3" fmla="*/ 1211024 w 2422048"/>
                <a:gd name="connsiteY3" fmla="*/ 2422048 h 2422048"/>
                <a:gd name="connsiteX4" fmla="*/ 0 w 2422048"/>
                <a:gd name="connsiteY4" fmla="*/ 1211024 h 24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48" h="2422048">
                  <a:moveTo>
                    <a:pt x="0" y="1211024"/>
                  </a:moveTo>
                  <a:cubicBezTo>
                    <a:pt x="0" y="542194"/>
                    <a:pt x="542194" y="0"/>
                    <a:pt x="1211024" y="0"/>
                  </a:cubicBezTo>
                  <a:cubicBezTo>
                    <a:pt x="1879854" y="0"/>
                    <a:pt x="2422048" y="542194"/>
                    <a:pt x="2422048" y="1211024"/>
                  </a:cubicBezTo>
                  <a:cubicBezTo>
                    <a:pt x="2422048" y="1879854"/>
                    <a:pt x="1879854" y="2422048"/>
                    <a:pt x="1211024" y="2422048"/>
                  </a:cubicBezTo>
                  <a:cubicBezTo>
                    <a:pt x="542194" y="2422048"/>
                    <a:pt x="0" y="1879854"/>
                    <a:pt x="0" y="1211024"/>
                  </a:cubicBezTo>
                  <a:close/>
                </a:path>
              </a:pathLst>
            </a:custGeom>
            <a:ln w="57150">
              <a:solidFill>
                <a:schemeClr val="accent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7401" tIns="367401" rIns="367401" bIns="367401" numCol="1" spcCol="1270" anchor="ctr" anchorCtr="0">
              <a:noAutofit/>
            </a:bodyPr>
            <a:lstStyle/>
            <a:p>
              <a:pPr lvl="0" algn="ctr" defTabSz="889000">
                <a:lnSpc>
                  <a:spcPct val="90000"/>
                </a:lnSpc>
                <a:spcBef>
                  <a:spcPct val="0"/>
                </a:spcBef>
                <a:spcAft>
                  <a:spcPct val="35000"/>
                </a:spcAft>
              </a:pPr>
              <a:r>
                <a:rPr lang="en-US" sz="2000" b="1" kern="1200" dirty="0" smtClean="0"/>
                <a:t>Differentiate Offenders</a:t>
              </a:r>
              <a:endParaRPr lang="en-US" sz="2000" b="1" kern="1200" dirty="0"/>
            </a:p>
          </p:txBody>
        </p:sp>
        <p:sp>
          <p:nvSpPr>
            <p:cNvPr id="12" name="Freeform 11"/>
            <p:cNvSpPr/>
            <p:nvPr/>
          </p:nvSpPr>
          <p:spPr>
            <a:xfrm rot="18360000">
              <a:off x="12048440" y="9827780"/>
              <a:ext cx="727852" cy="41133"/>
            </a:xfrm>
            <a:custGeom>
              <a:avLst/>
              <a:gdLst>
                <a:gd name="connsiteX0" fmla="*/ 0 w 727852"/>
                <a:gd name="connsiteY0" fmla="*/ 20566 h 41132"/>
                <a:gd name="connsiteX1" fmla="*/ 727852 w 727852"/>
                <a:gd name="connsiteY1" fmla="*/ 20566 h 41132"/>
              </a:gdLst>
              <a:ahLst/>
              <a:cxnLst>
                <a:cxn ang="0">
                  <a:pos x="connsiteX0" y="connsiteY0"/>
                </a:cxn>
                <a:cxn ang="0">
                  <a:pos x="connsiteX1" y="connsiteY1"/>
                </a:cxn>
              </a:cxnLst>
              <a:rect l="l" t="t" r="r" b="b"/>
              <a:pathLst>
                <a:path w="727852" h="41132">
                  <a:moveTo>
                    <a:pt x="727852" y="20566"/>
                  </a:moveTo>
                  <a:lnTo>
                    <a:pt x="0" y="20566"/>
                  </a:lnTo>
                </a:path>
              </a:pathLst>
            </a:custGeom>
            <a:noFill/>
            <a:ln w="57150">
              <a:solidFill>
                <a:schemeClr val="accent2"/>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58428" tIns="2371" rIns="358431" bIns="2369" numCol="1" spcCol="1270" anchor="ctr" anchorCtr="0">
              <a:noAutofit/>
            </a:bodyPr>
            <a:lstStyle/>
            <a:p>
              <a:pPr lvl="0" algn="ctr" defTabSz="1244600">
                <a:lnSpc>
                  <a:spcPct val="90000"/>
                </a:lnSpc>
                <a:spcBef>
                  <a:spcPct val="0"/>
                </a:spcBef>
                <a:spcAft>
                  <a:spcPct val="35000"/>
                </a:spcAft>
              </a:pPr>
              <a:endParaRPr lang="en-US" sz="2800" b="1" kern="1200">
                <a:solidFill>
                  <a:schemeClr val="tx2"/>
                </a:solidFill>
              </a:endParaRPr>
            </a:p>
          </p:txBody>
        </p:sp>
        <p:sp>
          <p:nvSpPr>
            <p:cNvPr id="14" name="Freeform 13"/>
            <p:cNvSpPr/>
            <p:nvPr/>
          </p:nvSpPr>
          <p:spPr>
            <a:xfrm>
              <a:off x="10275609" y="9911485"/>
              <a:ext cx="2422048" cy="2422048"/>
            </a:xfrm>
            <a:custGeom>
              <a:avLst/>
              <a:gdLst>
                <a:gd name="connsiteX0" fmla="*/ 0 w 2422048"/>
                <a:gd name="connsiteY0" fmla="*/ 1211024 h 2422048"/>
                <a:gd name="connsiteX1" fmla="*/ 1211024 w 2422048"/>
                <a:gd name="connsiteY1" fmla="*/ 0 h 2422048"/>
                <a:gd name="connsiteX2" fmla="*/ 2422048 w 2422048"/>
                <a:gd name="connsiteY2" fmla="*/ 1211024 h 2422048"/>
                <a:gd name="connsiteX3" fmla="*/ 1211024 w 2422048"/>
                <a:gd name="connsiteY3" fmla="*/ 2422048 h 2422048"/>
                <a:gd name="connsiteX4" fmla="*/ 0 w 2422048"/>
                <a:gd name="connsiteY4" fmla="*/ 1211024 h 24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48" h="2422048">
                  <a:moveTo>
                    <a:pt x="0" y="1211024"/>
                  </a:moveTo>
                  <a:cubicBezTo>
                    <a:pt x="0" y="542194"/>
                    <a:pt x="542194" y="0"/>
                    <a:pt x="1211024" y="0"/>
                  </a:cubicBezTo>
                  <a:cubicBezTo>
                    <a:pt x="1879854" y="0"/>
                    <a:pt x="2422048" y="542194"/>
                    <a:pt x="2422048" y="1211024"/>
                  </a:cubicBezTo>
                  <a:cubicBezTo>
                    <a:pt x="2422048" y="1879854"/>
                    <a:pt x="1879854" y="2422048"/>
                    <a:pt x="1211024" y="2422048"/>
                  </a:cubicBezTo>
                  <a:cubicBezTo>
                    <a:pt x="542194" y="2422048"/>
                    <a:pt x="0" y="1879854"/>
                    <a:pt x="0" y="1211024"/>
                  </a:cubicBezTo>
                  <a:close/>
                </a:path>
              </a:pathLst>
            </a:custGeom>
            <a:ln w="57150">
              <a:solidFill>
                <a:schemeClr val="accent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7401" tIns="367401" rIns="367401" bIns="367401" numCol="1" spcCol="1270" anchor="ctr" anchorCtr="0">
              <a:noAutofit/>
            </a:bodyPr>
            <a:lstStyle/>
            <a:p>
              <a:pPr lvl="0" algn="ctr" defTabSz="889000">
                <a:lnSpc>
                  <a:spcPct val="90000"/>
                </a:lnSpc>
                <a:spcBef>
                  <a:spcPct val="0"/>
                </a:spcBef>
                <a:spcAft>
                  <a:spcPct val="35000"/>
                </a:spcAft>
              </a:pPr>
              <a:r>
                <a:rPr lang="en-US" sz="2000" b="1" kern="1200" dirty="0" smtClean="0"/>
                <a:t>Tailor Interventions</a:t>
              </a:r>
              <a:endParaRPr lang="en-US" sz="2000" b="1" kern="1200" dirty="0"/>
            </a:p>
          </p:txBody>
        </p:sp>
        <p:sp>
          <p:nvSpPr>
            <p:cNvPr id="15" name="Freeform 14"/>
            <p:cNvSpPr/>
            <p:nvPr/>
          </p:nvSpPr>
          <p:spPr>
            <a:xfrm rot="22680000">
              <a:off x="11476305" y="8066932"/>
              <a:ext cx="727853" cy="41133"/>
            </a:xfrm>
            <a:custGeom>
              <a:avLst/>
              <a:gdLst>
                <a:gd name="connsiteX0" fmla="*/ 0 w 727852"/>
                <a:gd name="connsiteY0" fmla="*/ 20566 h 41132"/>
                <a:gd name="connsiteX1" fmla="*/ 727852 w 727852"/>
                <a:gd name="connsiteY1" fmla="*/ 20566 h 41132"/>
              </a:gdLst>
              <a:ahLst/>
              <a:cxnLst>
                <a:cxn ang="0">
                  <a:pos x="connsiteX0" y="connsiteY0"/>
                </a:cxn>
                <a:cxn ang="0">
                  <a:pos x="connsiteX1" y="connsiteY1"/>
                </a:cxn>
              </a:cxnLst>
              <a:rect l="l" t="t" r="r" b="b"/>
              <a:pathLst>
                <a:path w="727852" h="41132">
                  <a:moveTo>
                    <a:pt x="727852" y="20566"/>
                  </a:moveTo>
                  <a:lnTo>
                    <a:pt x="0" y="20566"/>
                  </a:lnTo>
                </a:path>
              </a:pathLst>
            </a:custGeom>
            <a:noFill/>
            <a:ln w="57150">
              <a:solidFill>
                <a:schemeClr val="accent2"/>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358430" tIns="2371" rIns="358430" bIns="2369" numCol="1" spcCol="1270" anchor="ctr" anchorCtr="0">
              <a:noAutofit/>
            </a:bodyPr>
            <a:lstStyle/>
            <a:p>
              <a:pPr lvl="0" algn="ctr" defTabSz="1244600">
                <a:lnSpc>
                  <a:spcPct val="90000"/>
                </a:lnSpc>
                <a:spcBef>
                  <a:spcPct val="0"/>
                </a:spcBef>
                <a:spcAft>
                  <a:spcPct val="35000"/>
                </a:spcAft>
              </a:pPr>
              <a:endParaRPr lang="en-US" sz="2800" b="1" kern="1200">
                <a:solidFill>
                  <a:schemeClr val="tx2"/>
                </a:solidFill>
              </a:endParaRPr>
            </a:p>
          </p:txBody>
        </p:sp>
        <p:sp>
          <p:nvSpPr>
            <p:cNvPr id="17" name="Freeform 16"/>
            <p:cNvSpPr/>
            <p:nvPr/>
          </p:nvSpPr>
          <p:spPr>
            <a:xfrm>
              <a:off x="9131341" y="6389789"/>
              <a:ext cx="2422048" cy="2422048"/>
            </a:xfrm>
            <a:custGeom>
              <a:avLst/>
              <a:gdLst>
                <a:gd name="connsiteX0" fmla="*/ 0 w 2422048"/>
                <a:gd name="connsiteY0" fmla="*/ 1211024 h 2422048"/>
                <a:gd name="connsiteX1" fmla="*/ 1211024 w 2422048"/>
                <a:gd name="connsiteY1" fmla="*/ 0 h 2422048"/>
                <a:gd name="connsiteX2" fmla="*/ 2422048 w 2422048"/>
                <a:gd name="connsiteY2" fmla="*/ 1211024 h 2422048"/>
                <a:gd name="connsiteX3" fmla="*/ 1211024 w 2422048"/>
                <a:gd name="connsiteY3" fmla="*/ 2422048 h 2422048"/>
                <a:gd name="connsiteX4" fmla="*/ 0 w 2422048"/>
                <a:gd name="connsiteY4" fmla="*/ 1211024 h 24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48" h="2422048">
                  <a:moveTo>
                    <a:pt x="0" y="1211024"/>
                  </a:moveTo>
                  <a:cubicBezTo>
                    <a:pt x="0" y="542194"/>
                    <a:pt x="542194" y="0"/>
                    <a:pt x="1211024" y="0"/>
                  </a:cubicBezTo>
                  <a:cubicBezTo>
                    <a:pt x="1879854" y="0"/>
                    <a:pt x="2422048" y="542194"/>
                    <a:pt x="2422048" y="1211024"/>
                  </a:cubicBezTo>
                  <a:cubicBezTo>
                    <a:pt x="2422048" y="1879854"/>
                    <a:pt x="1879854" y="2422048"/>
                    <a:pt x="1211024" y="2422048"/>
                  </a:cubicBezTo>
                  <a:cubicBezTo>
                    <a:pt x="542194" y="2422048"/>
                    <a:pt x="0" y="1879854"/>
                    <a:pt x="0" y="1211024"/>
                  </a:cubicBezTo>
                  <a:close/>
                </a:path>
              </a:pathLst>
            </a:custGeom>
            <a:ln w="57150">
              <a:solidFill>
                <a:schemeClr val="accent2"/>
              </a:solid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7401" tIns="367401" rIns="367401" bIns="367401" numCol="1" spcCol="1270" anchor="ctr" anchorCtr="0">
              <a:noAutofit/>
            </a:bodyPr>
            <a:lstStyle/>
            <a:p>
              <a:pPr lvl="0" algn="ctr" defTabSz="889000">
                <a:lnSpc>
                  <a:spcPct val="90000"/>
                </a:lnSpc>
                <a:spcBef>
                  <a:spcPct val="0"/>
                </a:spcBef>
                <a:spcAft>
                  <a:spcPct val="35000"/>
                </a:spcAft>
              </a:pPr>
              <a:r>
                <a:rPr lang="en-US" sz="2000" b="1" kern="1200" dirty="0" smtClean="0"/>
                <a:t>Take a Balanced Approach</a:t>
              </a:r>
              <a:endParaRPr lang="en-US" sz="2000" b="1" kern="1200" dirty="0"/>
            </a:p>
          </p:txBody>
        </p:sp>
        <p:sp>
          <p:nvSpPr>
            <p:cNvPr id="4" name="Freeform 3"/>
            <p:cNvSpPr/>
            <p:nvPr/>
          </p:nvSpPr>
          <p:spPr>
            <a:xfrm>
              <a:off x="12127074" y="7363162"/>
              <a:ext cx="2422048" cy="2422048"/>
            </a:xfrm>
            <a:custGeom>
              <a:avLst/>
              <a:gdLst>
                <a:gd name="connsiteX0" fmla="*/ 0 w 2422048"/>
                <a:gd name="connsiteY0" fmla="*/ 1211024 h 2422048"/>
                <a:gd name="connsiteX1" fmla="*/ 1211024 w 2422048"/>
                <a:gd name="connsiteY1" fmla="*/ 0 h 2422048"/>
                <a:gd name="connsiteX2" fmla="*/ 2422048 w 2422048"/>
                <a:gd name="connsiteY2" fmla="*/ 1211024 h 2422048"/>
                <a:gd name="connsiteX3" fmla="*/ 1211024 w 2422048"/>
                <a:gd name="connsiteY3" fmla="*/ 2422048 h 2422048"/>
                <a:gd name="connsiteX4" fmla="*/ 0 w 2422048"/>
                <a:gd name="connsiteY4" fmla="*/ 1211024 h 24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048" h="2422048">
                  <a:moveTo>
                    <a:pt x="0" y="1211024"/>
                  </a:moveTo>
                  <a:cubicBezTo>
                    <a:pt x="0" y="542194"/>
                    <a:pt x="542194" y="0"/>
                    <a:pt x="1211024" y="0"/>
                  </a:cubicBezTo>
                  <a:cubicBezTo>
                    <a:pt x="1879854" y="0"/>
                    <a:pt x="2422048" y="542194"/>
                    <a:pt x="2422048" y="1211024"/>
                  </a:cubicBezTo>
                  <a:cubicBezTo>
                    <a:pt x="2422048" y="1879854"/>
                    <a:pt x="1879854" y="2422048"/>
                    <a:pt x="1211024" y="2422048"/>
                  </a:cubicBezTo>
                  <a:cubicBezTo>
                    <a:pt x="542194" y="2422048"/>
                    <a:pt x="0" y="1879854"/>
                    <a:pt x="0" y="1211024"/>
                  </a:cubicBezTo>
                  <a:close/>
                </a:path>
              </a:pathLst>
            </a:custGeom>
            <a:solidFill>
              <a:schemeClr val="accent5"/>
            </a:solidFill>
            <a:ln w="57150">
              <a:solidFill>
                <a:schemeClr val="accent5"/>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72481" tIns="372481" rIns="372481" bIns="372481"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Shared Values</a:t>
              </a:r>
              <a:endParaRPr lang="en-US" sz="2800" b="1" kern="1200" dirty="0">
                <a:solidFill>
                  <a:schemeClr val="bg1"/>
                </a:solidFill>
              </a:endParaRPr>
            </a:p>
          </p:txBody>
        </p:sp>
      </p:grpSp>
    </p:spTree>
    <p:extLst>
      <p:ext uri="{BB962C8B-B14F-4D97-AF65-F5344CB8AC3E}">
        <p14:creationId xmlns:p14="http://schemas.microsoft.com/office/powerpoint/2010/main" val="51071134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mpany Profile Light">
      <a:dk1>
        <a:srgbClr val="999999"/>
      </a:dk1>
      <a:lt1>
        <a:srgbClr val="FFFFFF"/>
      </a:lt1>
      <a:dk2>
        <a:srgbClr val="494949"/>
      </a:dk2>
      <a:lt2>
        <a:srgbClr val="FFFFFF"/>
      </a:lt2>
      <a:accent1>
        <a:srgbClr val="00B7D5"/>
      </a:accent1>
      <a:accent2>
        <a:srgbClr val="03D1AF"/>
      </a:accent2>
      <a:accent3>
        <a:srgbClr val="E69E00"/>
      </a:accent3>
      <a:accent4>
        <a:srgbClr val="FF7043"/>
      </a:accent4>
      <a:accent5>
        <a:srgbClr val="2E2E35"/>
      </a:accent5>
      <a:accent6>
        <a:srgbClr val="999AA0"/>
      </a:accent6>
      <a:hlink>
        <a:srgbClr val="F33B48"/>
      </a:hlink>
      <a:folHlink>
        <a:srgbClr val="FFC000"/>
      </a:folHlink>
    </a:clrScheme>
    <a:fontScheme name="Custom 1">
      <a:majorFont>
        <a:latin typeface="Lato Black"/>
        <a:ea typeface=""/>
        <a:cs typeface=""/>
      </a:majorFont>
      <a:minorFont>
        <a:latin typeface="Lato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54648</TotalTime>
  <Words>3715</Words>
  <Application>Microsoft Office PowerPoint</Application>
  <PresentationFormat>Custom</PresentationFormat>
  <Paragraphs>1224</Paragraphs>
  <Slides>41</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Mongolian Baiti</vt:lpstr>
      <vt:lpstr>Lato Bold</vt:lpstr>
      <vt:lpstr>Lato Black</vt:lpstr>
      <vt:lpstr>Lato Light</vt:lpstr>
      <vt:lpstr>Calibri</vt:lpstr>
      <vt:lpstr>Lato Regular</vt:lpstr>
      <vt:lpstr>Open Sans Light</vt:lpstr>
      <vt:lpstr>Times New Roman</vt:lpstr>
      <vt:lpstr>Arial</vt:lpstr>
      <vt:lpstr>Lato</vt:lpstr>
      <vt:lpstr>Menlo</vt:lpstr>
      <vt:lpstr>Source Sans Pro Light</vt:lpstr>
      <vt:lpstr>MS PGothic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dc:title>
  <dc:creator>Rocketo Graphics</dc:creator>
  <cp:lastModifiedBy>Darnell, Scott D.</cp:lastModifiedBy>
  <cp:revision>7050</cp:revision>
  <cp:lastPrinted>2017-09-13T15:49:48Z</cp:lastPrinted>
  <dcterms:created xsi:type="dcterms:W3CDTF">2014-11-12T21:47:38Z</dcterms:created>
  <dcterms:modified xsi:type="dcterms:W3CDTF">2017-09-14T02:43:12Z</dcterms:modified>
</cp:coreProperties>
</file>