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29" r:id="rId3"/>
    <p:sldId id="316" r:id="rId4"/>
    <p:sldId id="323" r:id="rId5"/>
    <p:sldId id="327" r:id="rId6"/>
    <p:sldId id="328" r:id="rId7"/>
    <p:sldId id="326" r:id="rId8"/>
    <p:sldId id="317" r:id="rId9"/>
    <p:sldId id="331" r:id="rId10"/>
    <p:sldId id="332" r:id="rId11"/>
    <p:sldId id="330" r:id="rId12"/>
    <p:sldId id="324" r:id="rId13"/>
    <p:sldId id="318" r:id="rId14"/>
    <p:sldId id="319" r:id="rId15"/>
    <p:sldId id="320" r:id="rId16"/>
    <p:sldId id="304" r:id="rId17"/>
    <p:sldId id="32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u="sng"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u="sng"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u="sng"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u="sng"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6666FF"/>
    <a:srgbClr val="00FFFF"/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5"/>
    <p:restoredTop sz="94690"/>
  </p:normalViewPr>
  <p:slideViewPr>
    <p:cSldViewPr>
      <p:cViewPr>
        <p:scale>
          <a:sx n="111" d="100"/>
          <a:sy n="111" d="100"/>
        </p:scale>
        <p:origin x="37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6C16B8-CFA1-C64C-A6C0-84A64F0E8BB6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A54A16-C76F-5946-851D-C912CC356ED6}">
      <dgm:prSet phldrT="[Text]"/>
      <dgm:sp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8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Statistical Modeling</a:t>
          </a:r>
          <a:endParaRPr lang="en-US" dirty="0"/>
        </a:p>
      </dgm:t>
    </dgm:pt>
    <dgm:pt modelId="{FE4B55BB-9752-AD4F-8566-F32A2B9F17DF}" type="parTrans" cxnId="{80EF7645-37BE-EB43-AAC7-E330E4AB1651}">
      <dgm:prSet/>
      <dgm:spPr/>
      <dgm:t>
        <a:bodyPr/>
        <a:lstStyle/>
        <a:p>
          <a:endParaRPr lang="en-US"/>
        </a:p>
      </dgm:t>
    </dgm:pt>
    <dgm:pt modelId="{73A939DC-9604-2644-A084-62C08C78D21D}" type="sibTrans" cxnId="{80EF7645-37BE-EB43-AAC7-E330E4AB1651}">
      <dgm:prSet/>
      <dgm:spPr/>
      <dgm:t>
        <a:bodyPr/>
        <a:lstStyle/>
        <a:p>
          <a:endParaRPr lang="en-US"/>
        </a:p>
      </dgm:t>
    </dgm:pt>
    <dgm:pt modelId="{31FCBDE1-CFEF-C74D-BFF9-243D2C2FA80F}">
      <dgm:prSet phldrT="[Text]"/>
      <dgm:sp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8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Findings/Discoveries</a:t>
          </a:r>
          <a:endParaRPr lang="en-US" dirty="0"/>
        </a:p>
      </dgm:t>
    </dgm:pt>
    <dgm:pt modelId="{8AB619F4-D4E7-C84A-9DAD-7E9E663C600E}" type="parTrans" cxnId="{1083E574-0D5A-2140-A5B6-6E5EB87893FA}">
      <dgm:prSet/>
      <dgm:spPr/>
      <dgm:t>
        <a:bodyPr/>
        <a:lstStyle/>
        <a:p>
          <a:endParaRPr lang="en-US"/>
        </a:p>
      </dgm:t>
    </dgm:pt>
    <dgm:pt modelId="{BB89AFFA-6834-AD41-A87C-B95A0176CA66}" type="sibTrans" cxnId="{1083E574-0D5A-2140-A5B6-6E5EB87893FA}">
      <dgm:prSet/>
      <dgm:spPr/>
      <dgm:t>
        <a:bodyPr/>
        <a:lstStyle/>
        <a:p>
          <a:endParaRPr lang="en-US"/>
        </a:p>
      </dgm:t>
    </dgm:pt>
    <dgm:pt modelId="{280996E7-9249-A74F-8C2E-471507316D39}">
      <dgm:prSet phldrT="[Text]"/>
      <dgm:sp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8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Future Organizational</a:t>
          </a:r>
          <a:br>
            <a:rPr lang="en-US" dirty="0" smtClean="0"/>
          </a:br>
          <a:r>
            <a:rPr lang="en-US" dirty="0" smtClean="0"/>
            <a:t>Needs</a:t>
          </a:r>
          <a:endParaRPr lang="en-US" dirty="0"/>
        </a:p>
      </dgm:t>
    </dgm:pt>
    <dgm:pt modelId="{A054F4B1-BB86-934B-97B5-FAEF6F1D9905}" type="parTrans" cxnId="{A4AD2C72-0458-AF4B-9C66-A8CCF98C395E}">
      <dgm:prSet/>
      <dgm:spPr/>
      <dgm:t>
        <a:bodyPr/>
        <a:lstStyle/>
        <a:p>
          <a:endParaRPr lang="en-US"/>
        </a:p>
      </dgm:t>
    </dgm:pt>
    <dgm:pt modelId="{66A673E8-AAF5-FB43-B9F0-ABFD67544C6F}" type="sibTrans" cxnId="{A4AD2C72-0458-AF4B-9C66-A8CCF98C395E}">
      <dgm:prSet/>
      <dgm:spPr/>
      <dgm:t>
        <a:bodyPr/>
        <a:lstStyle/>
        <a:p>
          <a:endParaRPr lang="en-US"/>
        </a:p>
      </dgm:t>
    </dgm:pt>
    <dgm:pt modelId="{14B23994-F534-9B46-BDDC-11EF93D77E7C}">
      <dgm:prSet phldrT="[Text]"/>
      <dgm:sp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8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Selection Purpose</a:t>
          </a:r>
          <a:endParaRPr lang="en-US" dirty="0"/>
        </a:p>
      </dgm:t>
    </dgm:pt>
    <dgm:pt modelId="{767DBAB4-0089-2B4B-91C5-F887580EA165}" type="parTrans" cxnId="{B3FDAAFF-A6B2-9B41-A707-9A34D12148A8}">
      <dgm:prSet/>
      <dgm:spPr/>
      <dgm:t>
        <a:bodyPr/>
        <a:lstStyle/>
        <a:p>
          <a:endParaRPr lang="en-US"/>
        </a:p>
      </dgm:t>
    </dgm:pt>
    <dgm:pt modelId="{C3F74586-BA64-2746-A1A9-AF170C11ED9B}" type="sibTrans" cxnId="{B3FDAAFF-A6B2-9B41-A707-9A34D12148A8}">
      <dgm:prSet/>
      <dgm:spPr/>
      <dgm:t>
        <a:bodyPr/>
        <a:lstStyle/>
        <a:p>
          <a:endParaRPr lang="en-US"/>
        </a:p>
      </dgm:t>
    </dgm:pt>
    <dgm:pt modelId="{F11D6439-5650-5843-8A65-D2F560789A4C}">
      <dgm:prSet/>
      <dgm:sp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8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Future Outcomes</a:t>
          </a:r>
          <a:endParaRPr lang="en-US" dirty="0"/>
        </a:p>
      </dgm:t>
    </dgm:pt>
    <dgm:pt modelId="{E4F5E53D-D1AF-F149-9DC9-8DEDA2AA3C5F}" type="parTrans" cxnId="{12AC0A5F-CF18-1649-925B-20CE9A7DDD4B}">
      <dgm:prSet/>
      <dgm:spPr/>
      <dgm:t>
        <a:bodyPr/>
        <a:lstStyle/>
        <a:p>
          <a:endParaRPr lang="en-US"/>
        </a:p>
      </dgm:t>
    </dgm:pt>
    <dgm:pt modelId="{87461F7E-058A-4F4D-BE83-7AD02A328CB6}" type="sibTrans" cxnId="{12AC0A5F-CF18-1649-925B-20CE9A7DDD4B}">
      <dgm:prSet/>
      <dgm:spPr/>
      <dgm:t>
        <a:bodyPr/>
        <a:lstStyle/>
        <a:p>
          <a:endParaRPr lang="en-US"/>
        </a:p>
      </dgm:t>
    </dgm:pt>
    <dgm:pt modelId="{C83DC7E6-A012-454A-BB17-D0B6FAD45C0F}">
      <dgm:prSet/>
      <dgm:sp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8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Available Data</a:t>
          </a:r>
          <a:endParaRPr lang="en-US" dirty="0"/>
        </a:p>
      </dgm:t>
    </dgm:pt>
    <dgm:pt modelId="{1F084B29-2DE8-B14E-B0FB-74411F7F875E}" type="parTrans" cxnId="{1250480B-469C-BA44-A5C8-B13387BB3713}">
      <dgm:prSet/>
      <dgm:spPr/>
      <dgm:t>
        <a:bodyPr/>
        <a:lstStyle/>
        <a:p>
          <a:endParaRPr lang="en-US"/>
        </a:p>
      </dgm:t>
    </dgm:pt>
    <dgm:pt modelId="{E54DC4BC-206D-AD45-949A-786288A51DBF}" type="sibTrans" cxnId="{1250480B-469C-BA44-A5C8-B13387BB3713}">
      <dgm:prSet/>
      <dgm:spPr/>
      <dgm:t>
        <a:bodyPr/>
        <a:lstStyle/>
        <a:p>
          <a:endParaRPr lang="en-US"/>
        </a:p>
      </dgm:t>
    </dgm:pt>
    <dgm:pt modelId="{53CBC7A8-6228-AA4E-BDB9-8618814130CF}" type="pres">
      <dgm:prSet presAssocID="{336C16B8-CFA1-C64C-A6C0-84A64F0E8B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3681E4-5EF2-6940-BB73-821D44AB3EE2}" type="pres">
      <dgm:prSet presAssocID="{336C16B8-CFA1-C64C-A6C0-84A64F0E8BB6}" presName="cycle" presStyleCnt="0"/>
      <dgm:spPr/>
    </dgm:pt>
    <dgm:pt modelId="{8BC31D0C-5B7E-BB4E-B899-9CBEF6190259}" type="pres">
      <dgm:prSet presAssocID="{14B23994-F534-9B46-BDDC-11EF93D77E7C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0BFBD2-050B-544B-A60F-D55344B6B08C}" type="pres">
      <dgm:prSet presAssocID="{C3F74586-BA64-2746-A1A9-AF170C11ED9B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0C61D83F-DD45-5B4F-96AB-47D70CE8079B}" type="pres">
      <dgm:prSet presAssocID="{C83DC7E6-A012-454A-BB17-D0B6FAD45C0F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3BB690-A2AF-5E43-8C9A-D4BAFA0B509B}" type="pres">
      <dgm:prSet presAssocID="{13A54A16-C76F-5946-851D-C912CC356ED6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74014-8C10-DC45-B9F7-278AFF31A9B0}" type="pres">
      <dgm:prSet presAssocID="{31FCBDE1-CFEF-C74D-BFF9-243D2C2FA80F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4B3EE-1095-5243-A5D0-1F2EBC66FE25}" type="pres">
      <dgm:prSet presAssocID="{280996E7-9249-A74F-8C2E-471507316D39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7FB82-9E20-6543-ABA7-EF43AD9015F4}" type="pres">
      <dgm:prSet presAssocID="{F11D6439-5650-5843-8A65-D2F560789A4C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50480B-469C-BA44-A5C8-B13387BB3713}" srcId="{336C16B8-CFA1-C64C-A6C0-84A64F0E8BB6}" destId="{C83DC7E6-A012-454A-BB17-D0B6FAD45C0F}" srcOrd="1" destOrd="0" parTransId="{1F084B29-2DE8-B14E-B0FB-74411F7F875E}" sibTransId="{E54DC4BC-206D-AD45-949A-786288A51DBF}"/>
    <dgm:cxn modelId="{A4AD2C72-0458-AF4B-9C66-A8CCF98C395E}" srcId="{336C16B8-CFA1-C64C-A6C0-84A64F0E8BB6}" destId="{280996E7-9249-A74F-8C2E-471507316D39}" srcOrd="4" destOrd="0" parTransId="{A054F4B1-BB86-934B-97B5-FAEF6F1D9905}" sibTransId="{66A673E8-AAF5-FB43-B9F0-ABFD67544C6F}"/>
    <dgm:cxn modelId="{B3FDAAFF-A6B2-9B41-A707-9A34D12148A8}" srcId="{336C16B8-CFA1-C64C-A6C0-84A64F0E8BB6}" destId="{14B23994-F534-9B46-BDDC-11EF93D77E7C}" srcOrd="0" destOrd="0" parTransId="{767DBAB4-0089-2B4B-91C5-F887580EA165}" sibTransId="{C3F74586-BA64-2746-A1A9-AF170C11ED9B}"/>
    <dgm:cxn modelId="{1083E574-0D5A-2140-A5B6-6E5EB87893FA}" srcId="{336C16B8-CFA1-C64C-A6C0-84A64F0E8BB6}" destId="{31FCBDE1-CFEF-C74D-BFF9-243D2C2FA80F}" srcOrd="3" destOrd="0" parTransId="{8AB619F4-D4E7-C84A-9DAD-7E9E663C600E}" sibTransId="{BB89AFFA-6834-AD41-A87C-B95A0176CA66}"/>
    <dgm:cxn modelId="{8E233424-3A72-0D42-93BD-43A12AA5F0CC}" type="presOf" srcId="{F11D6439-5650-5843-8A65-D2F560789A4C}" destId="{BAC7FB82-9E20-6543-ABA7-EF43AD9015F4}" srcOrd="0" destOrd="0" presId="urn:microsoft.com/office/officeart/2005/8/layout/cycle3"/>
    <dgm:cxn modelId="{12AC0A5F-CF18-1649-925B-20CE9A7DDD4B}" srcId="{336C16B8-CFA1-C64C-A6C0-84A64F0E8BB6}" destId="{F11D6439-5650-5843-8A65-D2F560789A4C}" srcOrd="5" destOrd="0" parTransId="{E4F5E53D-D1AF-F149-9DC9-8DEDA2AA3C5F}" sibTransId="{87461F7E-058A-4F4D-BE83-7AD02A328CB6}"/>
    <dgm:cxn modelId="{76175430-0852-984F-B074-F78D5B86E754}" type="presOf" srcId="{13A54A16-C76F-5946-851D-C912CC356ED6}" destId="{0B3BB690-A2AF-5E43-8C9A-D4BAFA0B509B}" srcOrd="0" destOrd="0" presId="urn:microsoft.com/office/officeart/2005/8/layout/cycle3"/>
    <dgm:cxn modelId="{0AF29EB3-9A31-2A4F-93FC-58B5E5C785AD}" type="presOf" srcId="{C83DC7E6-A012-454A-BB17-D0B6FAD45C0F}" destId="{0C61D83F-DD45-5B4F-96AB-47D70CE8079B}" srcOrd="0" destOrd="0" presId="urn:microsoft.com/office/officeart/2005/8/layout/cycle3"/>
    <dgm:cxn modelId="{80EF7645-37BE-EB43-AAC7-E330E4AB1651}" srcId="{336C16B8-CFA1-C64C-A6C0-84A64F0E8BB6}" destId="{13A54A16-C76F-5946-851D-C912CC356ED6}" srcOrd="2" destOrd="0" parTransId="{FE4B55BB-9752-AD4F-8566-F32A2B9F17DF}" sibTransId="{73A939DC-9604-2644-A084-62C08C78D21D}"/>
    <dgm:cxn modelId="{748DD175-DEBE-DC47-A536-EA64957DCBDD}" type="presOf" srcId="{C3F74586-BA64-2746-A1A9-AF170C11ED9B}" destId="{250BFBD2-050B-544B-A60F-D55344B6B08C}" srcOrd="0" destOrd="0" presId="urn:microsoft.com/office/officeart/2005/8/layout/cycle3"/>
    <dgm:cxn modelId="{BD9556FC-FA52-CF44-811C-A0AB70764C51}" type="presOf" srcId="{31FCBDE1-CFEF-C74D-BFF9-243D2C2FA80F}" destId="{C6674014-8C10-DC45-B9F7-278AFF31A9B0}" srcOrd="0" destOrd="0" presId="urn:microsoft.com/office/officeart/2005/8/layout/cycle3"/>
    <dgm:cxn modelId="{522440A0-48B8-D64D-AC3F-71A433AC8656}" type="presOf" srcId="{336C16B8-CFA1-C64C-A6C0-84A64F0E8BB6}" destId="{53CBC7A8-6228-AA4E-BDB9-8618814130CF}" srcOrd="0" destOrd="0" presId="urn:microsoft.com/office/officeart/2005/8/layout/cycle3"/>
    <dgm:cxn modelId="{316077C7-A0BC-9543-9200-8646CD1D1660}" type="presOf" srcId="{280996E7-9249-A74F-8C2E-471507316D39}" destId="{5D84B3EE-1095-5243-A5D0-1F2EBC66FE25}" srcOrd="0" destOrd="0" presId="urn:microsoft.com/office/officeart/2005/8/layout/cycle3"/>
    <dgm:cxn modelId="{7D38FE78-CA14-B640-B6C8-231A10E3C3D5}" type="presOf" srcId="{14B23994-F534-9B46-BDDC-11EF93D77E7C}" destId="{8BC31D0C-5B7E-BB4E-B899-9CBEF6190259}" srcOrd="0" destOrd="0" presId="urn:microsoft.com/office/officeart/2005/8/layout/cycle3"/>
    <dgm:cxn modelId="{5A07C3EA-EF09-CD43-A484-AAD45F95E6E2}" type="presParOf" srcId="{53CBC7A8-6228-AA4E-BDB9-8618814130CF}" destId="{BA3681E4-5EF2-6940-BB73-821D44AB3EE2}" srcOrd="0" destOrd="0" presId="urn:microsoft.com/office/officeart/2005/8/layout/cycle3"/>
    <dgm:cxn modelId="{18CB9DDC-49E4-844C-8211-929132D60B19}" type="presParOf" srcId="{BA3681E4-5EF2-6940-BB73-821D44AB3EE2}" destId="{8BC31D0C-5B7E-BB4E-B899-9CBEF6190259}" srcOrd="0" destOrd="0" presId="urn:microsoft.com/office/officeart/2005/8/layout/cycle3"/>
    <dgm:cxn modelId="{BFC7F09E-B053-314F-AED0-59A889F4E809}" type="presParOf" srcId="{BA3681E4-5EF2-6940-BB73-821D44AB3EE2}" destId="{250BFBD2-050B-544B-A60F-D55344B6B08C}" srcOrd="1" destOrd="0" presId="urn:microsoft.com/office/officeart/2005/8/layout/cycle3"/>
    <dgm:cxn modelId="{8264F6B6-E342-E844-B2B0-B2FCEDBB0AA4}" type="presParOf" srcId="{BA3681E4-5EF2-6940-BB73-821D44AB3EE2}" destId="{0C61D83F-DD45-5B4F-96AB-47D70CE8079B}" srcOrd="2" destOrd="0" presId="urn:microsoft.com/office/officeart/2005/8/layout/cycle3"/>
    <dgm:cxn modelId="{CDC0A0FD-646E-354C-85C4-C19333527E67}" type="presParOf" srcId="{BA3681E4-5EF2-6940-BB73-821D44AB3EE2}" destId="{0B3BB690-A2AF-5E43-8C9A-D4BAFA0B509B}" srcOrd="3" destOrd="0" presId="urn:microsoft.com/office/officeart/2005/8/layout/cycle3"/>
    <dgm:cxn modelId="{CE553C5B-BF8B-B344-8E46-125CD4727B23}" type="presParOf" srcId="{BA3681E4-5EF2-6940-BB73-821D44AB3EE2}" destId="{C6674014-8C10-DC45-B9F7-278AFF31A9B0}" srcOrd="4" destOrd="0" presId="urn:microsoft.com/office/officeart/2005/8/layout/cycle3"/>
    <dgm:cxn modelId="{79D0019D-41EF-454A-A1C4-300454845460}" type="presParOf" srcId="{BA3681E4-5EF2-6940-BB73-821D44AB3EE2}" destId="{5D84B3EE-1095-5243-A5D0-1F2EBC66FE25}" srcOrd="5" destOrd="0" presId="urn:microsoft.com/office/officeart/2005/8/layout/cycle3"/>
    <dgm:cxn modelId="{3B3A2E9F-AC7F-D748-BDA7-83B17C168F4A}" type="presParOf" srcId="{BA3681E4-5EF2-6940-BB73-821D44AB3EE2}" destId="{BAC7FB82-9E20-6543-ABA7-EF43AD9015F4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BFBD2-050B-544B-A60F-D55344B6B08C}">
      <dsp:nvSpPr>
        <dsp:cNvPr id="0" name=""/>
        <dsp:cNvSpPr/>
      </dsp:nvSpPr>
      <dsp:spPr>
        <a:xfrm>
          <a:off x="1109025" y="-3395"/>
          <a:ext cx="3173467" cy="3173467"/>
        </a:xfrm>
        <a:prstGeom prst="circularArrow">
          <a:avLst>
            <a:gd name="adj1" fmla="val 5274"/>
            <a:gd name="adj2" fmla="val 312630"/>
            <a:gd name="adj3" fmla="val 14281147"/>
            <a:gd name="adj4" fmla="val 17096062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C31D0C-5B7E-BB4E-B899-9CBEF6190259}">
      <dsp:nvSpPr>
        <dsp:cNvPr id="0" name=""/>
        <dsp:cNvSpPr/>
      </dsp:nvSpPr>
      <dsp:spPr>
        <a:xfrm>
          <a:off x="2110668" y="1158"/>
          <a:ext cx="1170180" cy="585090"/>
        </a:xfrm>
        <a:prstGeom prst="roundRect">
          <a:avLst/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8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Selection Purpose</a:t>
          </a:r>
          <a:endParaRPr lang="en-US" sz="800" kern="1200" dirty="0"/>
        </a:p>
      </dsp:txBody>
      <dsp:txXfrm>
        <a:off x="2139230" y="29720"/>
        <a:ext cx="1113056" cy="527966"/>
      </dsp:txXfrm>
    </dsp:sp>
    <dsp:sp modelId="{0C61D83F-DD45-5B4F-96AB-47D70CE8079B}">
      <dsp:nvSpPr>
        <dsp:cNvPr id="0" name=""/>
        <dsp:cNvSpPr/>
      </dsp:nvSpPr>
      <dsp:spPr>
        <a:xfrm>
          <a:off x="3225599" y="644864"/>
          <a:ext cx="1170180" cy="585090"/>
        </a:xfrm>
        <a:prstGeom prst="roundRect">
          <a:avLst/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8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Available Data</a:t>
          </a:r>
          <a:endParaRPr lang="en-US" sz="800" kern="1200" dirty="0"/>
        </a:p>
      </dsp:txBody>
      <dsp:txXfrm>
        <a:off x="3254161" y="673426"/>
        <a:ext cx="1113056" cy="527966"/>
      </dsp:txXfrm>
    </dsp:sp>
    <dsp:sp modelId="{0B3BB690-A2AF-5E43-8C9A-D4BAFA0B509B}">
      <dsp:nvSpPr>
        <dsp:cNvPr id="0" name=""/>
        <dsp:cNvSpPr/>
      </dsp:nvSpPr>
      <dsp:spPr>
        <a:xfrm>
          <a:off x="3225599" y="1932275"/>
          <a:ext cx="1170180" cy="585090"/>
        </a:xfrm>
        <a:prstGeom prst="roundRect">
          <a:avLst/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8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Statistical Modeling</a:t>
          </a:r>
          <a:endParaRPr lang="en-US" sz="800" kern="1200" dirty="0"/>
        </a:p>
      </dsp:txBody>
      <dsp:txXfrm>
        <a:off x="3254161" y="1960837"/>
        <a:ext cx="1113056" cy="527966"/>
      </dsp:txXfrm>
    </dsp:sp>
    <dsp:sp modelId="{C6674014-8C10-DC45-B9F7-278AFF31A9B0}">
      <dsp:nvSpPr>
        <dsp:cNvPr id="0" name=""/>
        <dsp:cNvSpPr/>
      </dsp:nvSpPr>
      <dsp:spPr>
        <a:xfrm>
          <a:off x="2110668" y="2575980"/>
          <a:ext cx="1170180" cy="585090"/>
        </a:xfrm>
        <a:prstGeom prst="roundRect">
          <a:avLst/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8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Findings/Discoveries</a:t>
          </a:r>
          <a:endParaRPr lang="en-US" sz="800" kern="1200" dirty="0"/>
        </a:p>
      </dsp:txBody>
      <dsp:txXfrm>
        <a:off x="2139230" y="2604542"/>
        <a:ext cx="1113056" cy="527966"/>
      </dsp:txXfrm>
    </dsp:sp>
    <dsp:sp modelId="{5D84B3EE-1095-5243-A5D0-1F2EBC66FE25}">
      <dsp:nvSpPr>
        <dsp:cNvPr id="0" name=""/>
        <dsp:cNvSpPr/>
      </dsp:nvSpPr>
      <dsp:spPr>
        <a:xfrm>
          <a:off x="995738" y="1932275"/>
          <a:ext cx="1170180" cy="585090"/>
        </a:xfrm>
        <a:prstGeom prst="roundRect">
          <a:avLst/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8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Future Organizational</a:t>
          </a:r>
          <a:br>
            <a:rPr lang="en-US" sz="800" kern="1200" dirty="0" smtClean="0"/>
          </a:br>
          <a:r>
            <a:rPr lang="en-US" sz="800" kern="1200" dirty="0" smtClean="0"/>
            <a:t>Needs</a:t>
          </a:r>
          <a:endParaRPr lang="en-US" sz="800" kern="1200" dirty="0"/>
        </a:p>
      </dsp:txBody>
      <dsp:txXfrm>
        <a:off x="1024300" y="1960837"/>
        <a:ext cx="1113056" cy="527966"/>
      </dsp:txXfrm>
    </dsp:sp>
    <dsp:sp modelId="{BAC7FB82-9E20-6543-ABA7-EF43AD9015F4}">
      <dsp:nvSpPr>
        <dsp:cNvPr id="0" name=""/>
        <dsp:cNvSpPr/>
      </dsp:nvSpPr>
      <dsp:spPr>
        <a:xfrm>
          <a:off x="995738" y="644864"/>
          <a:ext cx="1170180" cy="585090"/>
        </a:xfrm>
        <a:prstGeom prst="roundRect">
          <a:avLst/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8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Future Outcomes</a:t>
          </a:r>
          <a:endParaRPr lang="en-US" sz="800" kern="1200" dirty="0"/>
        </a:p>
      </dsp:txBody>
      <dsp:txXfrm>
        <a:off x="1024300" y="673426"/>
        <a:ext cx="1113056" cy="527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419E2C5C-33CB-FA43-9E7A-024299187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95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u="none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u="none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u="none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u="none" smtClean="0"/>
            </a:lvl1pPr>
          </a:lstStyle>
          <a:p>
            <a:pPr>
              <a:defRPr/>
            </a:pPr>
            <a:fld id="{1F66FC7F-F965-D747-B22E-AF4D5EADC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120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C8FBFEA5-3446-7C41-8442-9515322C9242}" type="slidenum">
              <a:rPr lang="en-US" sz="1200" u="none" smtClean="0"/>
              <a:pPr>
                <a:defRPr/>
              </a:pPr>
              <a:t>1</a:t>
            </a:fld>
            <a:endParaRPr lang="en-US" sz="1200" u="none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F95B-7D04-4C35-A1CE-D073A2B68CB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02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F95B-7D04-4C35-A1CE-D073A2B68CB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8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F95B-7D04-4C35-A1CE-D073A2B68CB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88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F95B-7D04-4C35-A1CE-D073A2B68CB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55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06107A-5583-4714-94AD-232097212CA8}" type="slidenum">
              <a:rPr lang="en-US"/>
              <a:pPr/>
              <a:t>17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440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F95B-7D04-4C35-A1CE-D073A2B68CB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71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F95B-7D04-4C35-A1CE-D073A2B68CB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66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F95B-7D04-4C35-A1CE-D073A2B68CB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08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F95B-7D04-4C35-A1CE-D073A2B68CB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04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F95B-7D04-4C35-A1CE-D073A2B68CB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2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F95B-7D04-4C35-A1CE-D073A2B68CB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73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F95B-7D04-4C35-A1CE-D073A2B68CB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F95B-7D04-4C35-A1CE-D073A2B68CB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22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2C003-9C5B-E244-B96B-E4D063076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2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A23C9-B31A-E446-B60F-DC5779BD1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5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-304800"/>
            <a:ext cx="20002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-304800"/>
            <a:ext cx="58483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10F5B-B78B-4242-9A07-53AA6C7D6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88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r>
              <a:rPr lang="en-US"/>
              <a:t>SIOP XXVI - Workshop #7 - Put Your Survey on a Diet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70D726-852D-744D-9156-B79A7B1F9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70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r>
              <a:rPr lang="en-US"/>
              <a:t>SIOP XXVI - Workshop #7 - Put Your Survey on a Diet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F9ACFB-59E5-CE44-A170-9946D5F88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91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r>
              <a:rPr lang="en-US"/>
              <a:t>SIOP XXVI - Workshop #7 - Put Your Survey on a Diet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AC8F01-A0E9-344B-967E-B4B211B56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20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r>
              <a:rPr lang="en-US"/>
              <a:t>SIOP XXVI - Workshop #7 - Put Your Survey on a Diet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58E539-A9FF-954B-B42A-8030D4600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0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r>
              <a:rPr lang="en-US"/>
              <a:t>SIOP XXVI - Workshop #7 - Put Your Survey on a Diet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0824AB-FBBD-2E4E-8751-276D9A810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7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B3233-AE33-C643-9D67-78B544D44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6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E6BA8-A02E-7045-976D-FA2DDF52F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CEE10-16A6-8B49-A20A-E98BC7036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7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72826-95A3-054E-A8E8-74BAB6768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5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8D19F-55AB-4C4F-AC44-000455EEF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9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F29D0-DB5D-EF42-A197-2FBC7108C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1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E2A18-2DAD-3F44-B916-5DCA4064B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79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41473-5CB5-714A-8E33-1D209081B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7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RicePP-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u="none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u="none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u="none" smtClean="0"/>
            </a:lvl1pPr>
          </a:lstStyle>
          <a:p>
            <a:pPr>
              <a:defRPr/>
            </a:pPr>
            <a:fld id="{DBA99A0B-E30E-BB4E-BDD6-86DA49084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733800" y="-304800"/>
            <a:ext cx="495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  <p:sldLayoutId id="2147484092" r:id="rId13"/>
    <p:sldLayoutId id="2147484093" r:id="rId14"/>
    <p:sldLayoutId id="2147484094" r:id="rId15"/>
    <p:sldLayoutId id="2147484095" r:id="rId16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MS PGothic" pitchFamily="34" charset="-128"/>
          <a:cs typeface="MS PGothic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MS PGothic" pitchFamily="34" charset="-128"/>
          <a:cs typeface="MS PGothic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MS PGothic" pitchFamily="34" charset="-128"/>
          <a:cs typeface="MS PGothic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MS PGothic" pitchFamily="34" charset="-128"/>
          <a:cs typeface="MS PGothic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MS PGothic" pitchFamily="34" charset="-128"/>
          <a:cs typeface="MS PGothic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ＭＳ Ｐゴシック" pitchFamily="34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ＭＳ Ｐゴシック" pitchFamily="34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ＭＳ Ｐゴシック" pitchFamily="34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tiff"/><Relationship Id="rId5" Type="http://schemas.openxmlformats.org/officeDocument/2006/relationships/image" Target="../media/image14.tiff"/><Relationship Id="rId6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foswald@rice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darpa.mil/program/explainable-artificial-intelligence" TargetMode="Externa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11529" y="1676400"/>
            <a:ext cx="7924800" cy="1143000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rgbClr val="000099"/>
                </a:solidFill>
                <a:latin typeface="Arial" charset="0"/>
                <a:ea typeface="MS PGothic" charset="0"/>
              </a:rPr>
              <a:t>D3M: The Organizational Perspective</a:t>
            </a:r>
            <a:endParaRPr lang="en-US" sz="3200" b="1" dirty="0">
              <a:solidFill>
                <a:srgbClr val="000099"/>
              </a:solidFill>
              <a:latin typeface="Arial" charset="0"/>
              <a:ea typeface="MS PGothic" charset="0"/>
            </a:endParaRPr>
          </a:p>
        </p:txBody>
      </p:sp>
      <p:sp>
        <p:nvSpPr>
          <p:cNvPr id="2048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93738" y="3086100"/>
            <a:ext cx="6400800" cy="1752600"/>
          </a:xfrm>
        </p:spPr>
        <p:txBody>
          <a:bodyPr/>
          <a:lstStyle/>
          <a:p>
            <a:pPr algn="l" eaLnBrk="1" hangingPunct="1"/>
            <a:r>
              <a:rPr lang="en-US" sz="1800" dirty="0" smtClean="0">
                <a:solidFill>
                  <a:srgbClr val="000099"/>
                </a:solidFill>
                <a:latin typeface="Arial" charset="0"/>
                <a:ea typeface="MS PGothic" charset="0"/>
              </a:rPr>
              <a:t>Fred Oswald</a:t>
            </a:r>
          </a:p>
          <a:p>
            <a:pPr algn="l" eaLnBrk="1" hangingPunct="1"/>
            <a:r>
              <a:rPr lang="en-US" sz="1800" dirty="0" smtClean="0">
                <a:solidFill>
                  <a:srgbClr val="000099"/>
                </a:solidFill>
                <a:latin typeface="Arial" charset="0"/>
                <a:ea typeface="MS PGothic" charset="0"/>
              </a:rPr>
              <a:t>Professor, Department of Psychology</a:t>
            </a:r>
          </a:p>
          <a:p>
            <a:pPr algn="l" eaLnBrk="1" hangingPunct="1"/>
            <a:r>
              <a:rPr lang="en-US" sz="1800" dirty="0" smtClean="0">
                <a:solidFill>
                  <a:srgbClr val="000099"/>
                </a:solidFill>
                <a:latin typeface="Arial" charset="0"/>
                <a:ea typeface="MS PGothic" charset="0"/>
              </a:rPr>
              <a:t>Rice University</a:t>
            </a:r>
            <a:endParaRPr lang="en-US" sz="1800" dirty="0">
              <a:solidFill>
                <a:srgbClr val="000099"/>
              </a:solidFill>
              <a:latin typeface="Arial" charset="0"/>
              <a:ea typeface="MS PGothic" charset="0"/>
            </a:endParaRPr>
          </a:p>
        </p:txBody>
      </p:sp>
      <p:sp>
        <p:nvSpPr>
          <p:cNvPr id="20483" name="AutoShape 11" descr="http://www.psychologytoday.com/files/u45/self_deception_lumen.gif"/>
          <p:cNvSpPr>
            <a:spLocks noChangeAspect="1" noChangeArrowheads="1"/>
          </p:cNvSpPr>
          <p:nvPr/>
        </p:nvSpPr>
        <p:spPr bwMode="auto">
          <a:xfrm>
            <a:off x="841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484" name="AutoShape 13" descr="http://www.psychologytoday.com/files/u45/self_deception_lumen.gif"/>
          <p:cNvSpPr>
            <a:spLocks noChangeAspect="1" noChangeArrowheads="1"/>
          </p:cNvSpPr>
          <p:nvPr/>
        </p:nvSpPr>
        <p:spPr bwMode="auto">
          <a:xfrm>
            <a:off x="236538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485" name="AutoShape 15" descr="Self deception image of masks"/>
          <p:cNvSpPr>
            <a:spLocks noChangeAspect="1" noChangeArrowheads="1"/>
          </p:cNvSpPr>
          <p:nvPr/>
        </p:nvSpPr>
        <p:spPr bwMode="auto">
          <a:xfrm>
            <a:off x="388938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486" name="Rectangle 6"/>
          <p:cNvSpPr txBox="1">
            <a:spLocks noChangeArrowheads="1"/>
          </p:cNvSpPr>
          <p:nvPr/>
        </p:nvSpPr>
        <p:spPr bwMode="auto">
          <a:xfrm>
            <a:off x="1752600" y="4953000"/>
            <a:ext cx="6858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en-US" dirty="0"/>
          </a:p>
          <a:p>
            <a:pPr algn="ctr">
              <a:spcBef>
                <a:spcPct val="20000"/>
              </a:spcBef>
            </a:pPr>
            <a:endParaRPr lang="en-US" dirty="0"/>
          </a:p>
          <a:p>
            <a:pPr algn="r">
              <a:spcBef>
                <a:spcPct val="20000"/>
              </a:spcBef>
            </a:pPr>
            <a:r>
              <a:rPr lang="en-US" sz="2000" i="1" u="none" dirty="0" smtClean="0">
                <a:solidFill>
                  <a:srgbClr val="000099"/>
                </a:solidFill>
              </a:rPr>
              <a:t>Principles for Data-Driven Decision Making</a:t>
            </a:r>
          </a:p>
          <a:p>
            <a:pPr algn="r">
              <a:spcBef>
                <a:spcPct val="20000"/>
              </a:spcBef>
            </a:pPr>
            <a:r>
              <a:rPr lang="en-US" sz="2000" i="1" u="none" dirty="0" smtClean="0">
                <a:solidFill>
                  <a:srgbClr val="000099"/>
                </a:solidFill>
              </a:rPr>
              <a:t>September 14, 2017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693738" y="2819400"/>
            <a:ext cx="5562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2973729" y="5715000"/>
            <a:ext cx="5562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8382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Principle 2:</a:t>
            </a:r>
            <a:b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Know Your Population and ask if the Data Match</a:t>
            </a:r>
            <a:endParaRPr lang="en-US" sz="3200" u="none" dirty="0">
              <a:solidFill>
                <a:srgbClr val="002060"/>
              </a:solidFill>
              <a:sym typeface="Wingdings" pitchFamily="2" charset="2"/>
            </a:endParaRPr>
          </a:p>
          <a:p>
            <a:endParaRPr lang="en-US" sz="3200" i="1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7432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1225" indent="-911225"/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Better Example: With Big Data, you predict applicants who are </a:t>
            </a:r>
            <a:r>
              <a:rPr lang="en-US" b="1" dirty="0" smtClean="0">
                <a:solidFill>
                  <a:srgbClr val="002060"/>
                </a:solidFill>
                <a:sym typeface="Wingdings" pitchFamily="2" charset="2"/>
              </a:rPr>
              <a:t>already</a:t>
            </a: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 your best-performing employees.</a:t>
            </a:r>
          </a:p>
          <a:p>
            <a:pPr marL="911225" indent="-911225"/>
            <a:endParaRPr lang="en-US" b="1" u="none" dirty="0" smtClean="0">
              <a:solidFill>
                <a:srgbClr val="002060"/>
              </a:solidFill>
              <a:sym typeface="Wingdings" pitchFamily="2" charset="2"/>
            </a:endParaRPr>
          </a:p>
          <a:p>
            <a:pPr marL="455613" indent="-455613">
              <a:buFont typeface="Arial"/>
              <a:buChar char="•"/>
            </a:pPr>
            <a:r>
              <a:rPr lang="mr-IN" b="1" u="none" dirty="0" smtClean="0">
                <a:solidFill>
                  <a:srgbClr val="002060"/>
                </a:solidFill>
                <a:sym typeface="Wingdings" pitchFamily="2" charset="2"/>
              </a:rPr>
              <a:t>…</a:t>
            </a: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What if your best performers are more likely to leave?</a:t>
            </a:r>
          </a:p>
          <a:p>
            <a:pPr marL="455613" indent="-455613">
              <a:buFont typeface="Arial"/>
              <a:buChar char="•"/>
            </a:pPr>
            <a: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  <a:t>Multivariate optimization/ </a:t>
            </a:r>
            <a: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  <a:t>tradeoffs</a:t>
            </a:r>
            <a:r>
              <a:rPr lang="mr-IN" b="1" u="none" dirty="0" smtClean="0">
                <a:solidFill>
                  <a:srgbClr val="FF0000"/>
                </a:solidFill>
                <a:sym typeface="Wingdings" pitchFamily="2" charset="2"/>
              </a:rPr>
              <a:t>…</a:t>
            </a:r>
            <a: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  <a:t>over time</a:t>
            </a: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: </a:t>
            </a:r>
            <a:b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e.g</a:t>
            </a: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., </a:t>
            </a: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basically risk/reward choice (IBM, modeling + SME)</a:t>
            </a:r>
            <a:b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e.g., team </a:t>
            </a: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support vs. task performance vs. turnover vs. engagement vs. customer </a:t>
            </a: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satisfaction</a:t>
            </a:r>
            <a:b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e.g., volume </a:t>
            </a: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vs. short-term cost vs. long-term cost in healthcare</a:t>
            </a:r>
            <a:r>
              <a:rPr lang="mr-IN" sz="2000" b="1" u="none" dirty="0" smtClean="0">
                <a:solidFill>
                  <a:srgbClr val="002060"/>
                </a:solidFill>
                <a:sym typeface="Wingdings" pitchFamily="2" charset="2"/>
              </a:rPr>
              <a:t>…</a:t>
            </a: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.</a:t>
            </a:r>
            <a:b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US" sz="2000" b="1" u="none" dirty="0">
                <a:solidFill>
                  <a:srgbClr val="002060"/>
                </a:solidFill>
                <a:sym typeface="Wingdings" pitchFamily="2" charset="2"/>
              </a:rPr>
              <a:t>e</a:t>
            </a: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.g., best profit vs. investment cycles</a:t>
            </a:r>
            <a:r>
              <a:rPr lang="en-US" sz="2000" b="1" u="none" dirty="0">
                <a:solidFill>
                  <a:srgbClr val="002060"/>
                </a:solidFill>
                <a:sym typeface="Wingdings" pitchFamily="2" charset="2"/>
              </a:rPr>
              <a:t/>
            </a:r>
            <a:br>
              <a:rPr lang="en-US" sz="2000" b="1" u="none" dirty="0">
                <a:solidFill>
                  <a:srgbClr val="002060"/>
                </a:solidFill>
                <a:sym typeface="Wingdings" pitchFamily="2" charset="2"/>
              </a:rPr>
            </a:b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e.g., easy vs. difficult levers to pull w/ interventions!</a:t>
            </a:r>
            <a:endParaRPr lang="en-US" sz="2000" b="1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828800"/>
            <a:ext cx="8077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38238"/>
            <a: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  <a:t>Improving prediction using Big Data is not the same as actual improvement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based</a:t>
            </a:r>
            <a: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  <a:t> on those predictions.</a:t>
            </a:r>
          </a:p>
          <a:p>
            <a:endParaRPr lang="en-US" sz="2800" i="1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839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8382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Principle 2:</a:t>
            </a:r>
            <a:b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Know Your Population and ask if the Data Match</a:t>
            </a:r>
            <a:endParaRPr lang="en-US" sz="3200" u="none" dirty="0">
              <a:solidFill>
                <a:srgbClr val="002060"/>
              </a:solidFill>
              <a:sym typeface="Wingdings" pitchFamily="2" charset="2"/>
            </a:endParaRPr>
          </a:p>
          <a:p>
            <a:endParaRPr lang="en-US" sz="3200" i="1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74320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5613" indent="-455613">
              <a:buFont typeface="Arial"/>
              <a:buChar char="•"/>
            </a:pPr>
            <a:endParaRPr lang="en-US" b="1" u="none" dirty="0" smtClean="0">
              <a:solidFill>
                <a:srgbClr val="002060"/>
              </a:solidFill>
              <a:sym typeface="Wingdings" pitchFamily="2" charset="2"/>
            </a:endParaRPr>
          </a:p>
          <a:p>
            <a:pPr marL="455613" indent="-455613">
              <a:buFont typeface="Arial"/>
              <a:buChar char="•"/>
            </a:pPr>
            <a:endParaRPr lang="en-US" b="1" u="none" dirty="0">
              <a:solidFill>
                <a:srgbClr val="002060"/>
              </a:solidFill>
              <a:sym typeface="Wingdings" pitchFamily="2" charset="2"/>
            </a:endParaRPr>
          </a:p>
          <a:p>
            <a:pPr marL="455613" indent="-455613">
              <a:buFont typeface="Arial"/>
              <a:buChar char="•"/>
            </a:pPr>
            <a:endParaRPr lang="en-US" b="1" u="none" dirty="0" smtClean="0">
              <a:solidFill>
                <a:srgbClr val="002060"/>
              </a:solidFill>
              <a:sym typeface="Wingdings" pitchFamily="2" charset="2"/>
            </a:endParaRPr>
          </a:p>
          <a:p>
            <a:pPr marL="455613" indent="-455613">
              <a:buFont typeface="Arial"/>
              <a:buChar char="•"/>
            </a:pPr>
            <a:endParaRPr lang="en-US" b="1" u="none" dirty="0">
              <a:solidFill>
                <a:srgbClr val="002060"/>
              </a:solidFill>
              <a:sym typeface="Wingdings" pitchFamily="2" charset="2"/>
            </a:endParaRPr>
          </a:p>
          <a:p>
            <a:pPr marL="455613" indent="-455613">
              <a:buFont typeface="Arial"/>
              <a:buChar char="•"/>
            </a:pP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“Prediction is difficult, especially about the future” </a:t>
            </a:r>
            <a:b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(ABQ: Spike in number/nature of crimes change)</a:t>
            </a:r>
          </a:p>
          <a:p>
            <a:pPr marL="455613" indent="-455613">
              <a:buFont typeface="Arial"/>
              <a:buChar char="•"/>
            </a:pPr>
            <a:endParaRPr lang="en-US" b="1" u="none" dirty="0" smtClean="0">
              <a:solidFill>
                <a:srgbClr val="002060"/>
              </a:solidFill>
              <a:sym typeface="Wingdings" pitchFamily="2" charset="2"/>
            </a:endParaRPr>
          </a:p>
          <a:p>
            <a:pPr marL="455613" indent="-455613">
              <a:buFont typeface="Arial"/>
              <a:buChar char="•"/>
            </a:pP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There are many are </a:t>
            </a:r>
            <a: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  <a:t>different populations </a:t>
            </a: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to sample with data (not just people: ABQ and regions; </a:t>
            </a: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IDA and </a:t>
            </a: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demography, geography; </a:t>
            </a:r>
            <a: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  <a:t>time cycles and </a:t>
            </a:r>
            <a: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  <a:t>span </a:t>
            </a:r>
            <a:r>
              <a:rPr lang="mr-IN" b="1" u="none" dirty="0" smtClean="0">
                <a:solidFill>
                  <a:srgbClr val="002060"/>
                </a:solidFill>
                <a:sym typeface="Wingdings" pitchFamily="2" charset="2"/>
              </a:rPr>
              <a:t>–</a:t>
            </a: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 IBM, skill demand, team building, and a</a:t>
            </a: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daptive control)</a:t>
            </a:r>
            <a:endParaRPr lang="en-US" b="1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828800"/>
            <a:ext cx="8077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38238"/>
            <a: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  <a:t>Improving prediction using Big Data is not the same as actual improvement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based</a:t>
            </a:r>
            <a: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  <a:t> on those predictions.</a:t>
            </a:r>
          </a:p>
          <a:p>
            <a:endParaRPr lang="en-US" sz="2800" i="1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2670858"/>
            <a:ext cx="1239625" cy="1442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298" y="2654300"/>
            <a:ext cx="1230585" cy="1536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611" y="2639028"/>
            <a:ext cx="1230145" cy="1536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484" y="2639028"/>
            <a:ext cx="1182117" cy="153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8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4400" y="182880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none" dirty="0">
                <a:solidFill>
                  <a:srgbClr val="002060"/>
                </a:solidFill>
                <a:sym typeface="Wingdings" pitchFamily="2" charset="2"/>
              </a:rPr>
              <a:t>Prediction = f(</a:t>
            </a:r>
            <a:r>
              <a:rPr lang="en-US" b="1" u="none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data</a:t>
            </a:r>
            <a:r>
              <a:rPr lang="en-US" b="1" u="none" dirty="0">
                <a:solidFill>
                  <a:srgbClr val="002060"/>
                </a:solidFill>
                <a:sym typeface="Wingdings" pitchFamily="2" charset="2"/>
              </a:rPr>
              <a:t>, </a:t>
            </a:r>
            <a:r>
              <a:rPr lang="en-US" b="1" u="none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model</a:t>
            </a:r>
            <a:r>
              <a:rPr lang="en-US" b="1" u="none" dirty="0">
                <a:solidFill>
                  <a:srgbClr val="002060"/>
                </a:solidFill>
                <a:sym typeface="Wingdings" pitchFamily="2" charset="2"/>
              </a:rPr>
              <a:t>) </a:t>
            </a:r>
            <a:endParaRPr lang="en-US" b="1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90600" y="2514600"/>
            <a:ext cx="6705600" cy="396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8382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Principle 2:</a:t>
            </a:r>
            <a:b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Know Your Population and ask if the Data Match</a:t>
            </a:r>
            <a:endParaRPr lang="en-US" sz="3200" u="none" dirty="0">
              <a:solidFill>
                <a:srgbClr val="002060"/>
              </a:solidFill>
              <a:sym typeface="Wingdings" pitchFamily="2" charset="2"/>
            </a:endParaRPr>
          </a:p>
          <a:p>
            <a:endParaRPr lang="en-US" sz="3200" i="1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3542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762000"/>
            <a:ext cx="84411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Principle 3:</a:t>
            </a:r>
          </a:p>
          <a:p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Ask How the Data and Analysis Drive a Decision</a:t>
            </a:r>
            <a:endParaRPr lang="en-US" sz="2800" b="1" u="none" dirty="0">
              <a:solidFill>
                <a:srgbClr val="002060"/>
              </a:solidFill>
              <a:sym typeface="Wingdings" pitchFamily="2" charset="2"/>
            </a:endParaRPr>
          </a:p>
          <a:p>
            <a:endParaRPr lang="en-US" sz="2800" u="none" dirty="0">
              <a:solidFill>
                <a:srgbClr val="002060"/>
              </a:solidFill>
              <a:sym typeface="Wingdings" pitchFamily="2" charset="2"/>
            </a:endParaRPr>
          </a:p>
          <a:p>
            <a:endParaRPr lang="en-US" sz="2800" i="1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6764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30188"/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Indirect data could lead to developing </a:t>
            </a:r>
            <a:r>
              <a:rPr lang="en-US" sz="2000" b="1" u="none" dirty="0" smtClean="0">
                <a:solidFill>
                  <a:srgbClr val="FF0000"/>
                </a:solidFill>
                <a:sym typeface="Wingdings" pitchFamily="2" charset="2"/>
              </a:rPr>
              <a:t>more interpretable and psychometrically </a:t>
            </a:r>
            <a:r>
              <a:rPr lang="en-US" sz="2000" b="1" u="none" dirty="0" smtClean="0">
                <a:solidFill>
                  <a:srgbClr val="FF0000"/>
                </a:solidFill>
                <a:sym typeface="Wingdings" pitchFamily="2" charset="2"/>
              </a:rPr>
              <a:t>reliable measures </a:t>
            </a: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(given </a:t>
            </a: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enough </a:t>
            </a: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time, </a:t>
            </a: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$...).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514600"/>
            <a:ext cx="6629400" cy="32197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6172200"/>
            <a:ext cx="230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none" dirty="0" smtClean="0"/>
              <a:t>(Fayyad et al., 1996)</a:t>
            </a:r>
            <a:endParaRPr lang="en-US" sz="1800" u="none" dirty="0"/>
          </a:p>
        </p:txBody>
      </p:sp>
      <p:grpSp>
        <p:nvGrpSpPr>
          <p:cNvPr id="7" name="Group 6"/>
          <p:cNvGrpSpPr/>
          <p:nvPr/>
        </p:nvGrpSpPr>
        <p:grpSpPr>
          <a:xfrm>
            <a:off x="2550628" y="4873100"/>
            <a:ext cx="4960716" cy="1249747"/>
            <a:chOff x="2550628" y="4873100"/>
            <a:chExt cx="4960716" cy="1249747"/>
          </a:xfrm>
        </p:grpSpPr>
        <p:sp>
          <p:nvSpPr>
            <p:cNvPr id="3" name="Curved Left Arrow 2"/>
            <p:cNvSpPr/>
            <p:nvPr/>
          </p:nvSpPr>
          <p:spPr bwMode="auto">
            <a:xfrm rot="4413624">
              <a:off x="4545379" y="2878349"/>
              <a:ext cx="971214" cy="4960716"/>
            </a:xfrm>
            <a:prstGeom prst="curved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0280000">
              <a:off x="4539403" y="5753515"/>
              <a:ext cx="2566252" cy="369332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u="none" dirty="0" smtClean="0"/>
                <a:t>(expertise </a:t>
              </a:r>
              <a:r>
                <a:rPr lang="en-US" sz="1800" u="none" dirty="0" smtClean="0">
                  <a:sym typeface="Wingdings"/>
                </a:rPr>
                <a:t> </a:t>
              </a:r>
              <a:r>
                <a:rPr lang="en-US" sz="1800" u="none" dirty="0" smtClean="0"/>
                <a:t>new data)</a:t>
              </a:r>
              <a:endParaRPr lang="en-US" sz="1800" u="none" dirty="0"/>
            </a:p>
          </p:txBody>
        </p:sp>
      </p:grpSp>
    </p:spTree>
    <p:extLst>
      <p:ext uri="{BB962C8B-B14F-4D97-AF65-F5344CB8AC3E}">
        <p14:creationId xmlns:p14="http://schemas.microsoft.com/office/powerpoint/2010/main" val="77138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352800"/>
            <a:ext cx="86868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1225" indent="-911225"/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Say you have 1,000,000,000,000s of data points for 1000s of employees, monitoring every millisecond of the day.</a:t>
            </a:r>
          </a:p>
          <a:p>
            <a:pPr marL="911225" indent="-911225"/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You could model performance dynamics and what applicant data predict it….how?</a:t>
            </a:r>
          </a:p>
          <a:p>
            <a:pPr marL="911225" indent="-911225"/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e.g., team vs. individual activities for selection, training, real-time intervention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9624" y="1688056"/>
            <a:ext cx="4114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38238"/>
            <a: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  <a:t>Big Data + </a:t>
            </a:r>
            <a:b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</a:br>
            <a: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  <a:t>“Knowing Where to Cut” </a:t>
            </a:r>
            <a:b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</a:br>
            <a: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  <a:t>(across people, time, settings</a:t>
            </a:r>
            <a:r>
              <a:rPr lang="mr-IN" b="1" u="none" dirty="0" smtClean="0">
                <a:solidFill>
                  <a:srgbClr val="FF0000"/>
                </a:solidFill>
                <a:sym typeface="Wingdings" pitchFamily="2" charset="2"/>
              </a:rPr>
              <a:t>…</a:t>
            </a:r>
            <a: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  <a:t>etc.)</a:t>
            </a:r>
          </a:p>
          <a:p>
            <a:endParaRPr lang="en-US" sz="2800" i="1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762000"/>
            <a:ext cx="84411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Principle 3:</a:t>
            </a:r>
          </a:p>
          <a:p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Ask How the Data and Analysis Drive a Decision</a:t>
            </a:r>
            <a:endParaRPr lang="en-US" sz="2800" b="1" u="none" dirty="0">
              <a:solidFill>
                <a:srgbClr val="002060"/>
              </a:solidFill>
              <a:sym typeface="Wingdings" pitchFamily="2" charset="2"/>
            </a:endParaRPr>
          </a:p>
          <a:p>
            <a:endParaRPr lang="en-US" sz="2800" u="none" dirty="0">
              <a:solidFill>
                <a:srgbClr val="002060"/>
              </a:solidFill>
              <a:sym typeface="Wingdings" pitchFamily="2" charset="2"/>
            </a:endParaRPr>
          </a:p>
          <a:p>
            <a:endParaRPr lang="en-US" sz="2800" i="1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697" y="1657350"/>
            <a:ext cx="1788351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2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782" y="3417047"/>
            <a:ext cx="896621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1225" indent="-911225"/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Even with an ambitious goal for prediction, you likely need to summarize the data.</a:t>
            </a:r>
          </a:p>
          <a:p>
            <a:pPr marL="911225" indent="-911225"/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By manager, department, team, season (hello, SQL…). </a:t>
            </a:r>
            <a:b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Cut the pie strategically means first labeling/stitching data strategically (ABQ/Higdon)</a:t>
            </a:r>
          </a:p>
          <a:p>
            <a:pPr marL="911225" indent="-911225"/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Can borrow “strength” across the data (given assumptions)</a:t>
            </a:r>
          </a:p>
          <a:p>
            <a:pPr marL="911225" indent="-911225"/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Big Data = data/visualization, not only analytics</a:t>
            </a:r>
            <a:b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US" sz="1800" u="none" dirty="0" smtClean="0">
                <a:solidFill>
                  <a:srgbClr val="002060"/>
                </a:solidFill>
                <a:sym typeface="Wingdings" pitchFamily="2" charset="2"/>
              </a:rPr>
              <a:t>(e.g., </a:t>
            </a:r>
            <a:r>
              <a:rPr lang="en-US" sz="1800" u="none" dirty="0" err="1" smtClean="0">
                <a:solidFill>
                  <a:srgbClr val="002060"/>
                </a:solidFill>
                <a:sym typeface="Wingdings" pitchFamily="2" charset="2"/>
              </a:rPr>
              <a:t>Bersin</a:t>
            </a:r>
            <a:r>
              <a:rPr lang="en-US" sz="1800" u="none" dirty="0" smtClean="0">
                <a:solidFill>
                  <a:srgbClr val="002060"/>
                </a:solidFill>
                <a:sym typeface="Wingdings" pitchFamily="2" charset="2"/>
              </a:rPr>
              <a:t> 2013, 86% of 435 US/Canadian orgs only using dashboards, simple analytics) </a:t>
            </a:r>
            <a:endParaRPr lang="en-US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1676400"/>
            <a:ext cx="4114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38238"/>
            <a: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  <a:t>Big Data + </a:t>
            </a:r>
            <a:b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</a:br>
            <a: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  <a:t>“Knowing Where to Cut” </a:t>
            </a:r>
            <a:b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</a:br>
            <a:r>
              <a:rPr lang="en-US" b="1" u="none" dirty="0">
                <a:solidFill>
                  <a:srgbClr val="FF0000"/>
                </a:solidFill>
                <a:sym typeface="Wingdings" pitchFamily="2" charset="2"/>
              </a:rPr>
              <a:t>(across people, time, settings</a:t>
            </a:r>
            <a:r>
              <a:rPr lang="mr-IN" b="1" u="none" dirty="0">
                <a:solidFill>
                  <a:srgbClr val="FF0000"/>
                </a:solidFill>
                <a:sym typeface="Wingdings" pitchFamily="2" charset="2"/>
              </a:rPr>
              <a:t>…</a:t>
            </a:r>
            <a:r>
              <a:rPr lang="en-US" b="1" u="none" dirty="0">
                <a:solidFill>
                  <a:srgbClr val="FF0000"/>
                </a:solidFill>
                <a:sym typeface="Wingdings" pitchFamily="2" charset="2"/>
              </a:rPr>
              <a:t>etc.)</a:t>
            </a:r>
          </a:p>
          <a:p>
            <a:endParaRPr lang="en-US" sz="2800" i="1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752600"/>
            <a:ext cx="3175288" cy="1447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762000"/>
            <a:ext cx="84411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Principle 3:</a:t>
            </a:r>
          </a:p>
          <a:p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Ask How the Data and Analysis Drive a Decision</a:t>
            </a:r>
            <a:endParaRPr lang="en-US" sz="2800" b="1" u="none" dirty="0">
              <a:solidFill>
                <a:srgbClr val="002060"/>
              </a:solidFill>
              <a:sym typeface="Wingdings" pitchFamily="2" charset="2"/>
            </a:endParaRPr>
          </a:p>
          <a:p>
            <a:endParaRPr lang="en-US" sz="2800" u="none" dirty="0">
              <a:solidFill>
                <a:srgbClr val="002060"/>
              </a:solidFill>
              <a:sym typeface="Wingdings" pitchFamily="2" charset="2"/>
            </a:endParaRPr>
          </a:p>
          <a:p>
            <a:endParaRPr lang="en-US" sz="2800" i="1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5916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304800" y="990600"/>
            <a:ext cx="8686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/>
            <a:r>
              <a:rPr lang="en-US" sz="2400" u="none" dirty="0" smtClean="0">
                <a:solidFill>
                  <a:srgbClr val="002060"/>
                </a:solidFill>
              </a:rPr>
              <a:t>This collection of presentations reflect projects critically involving:</a:t>
            </a:r>
          </a:p>
          <a:p>
            <a:pPr algn="l"/>
            <a:r>
              <a:rPr lang="en-US" sz="2400" b="1" u="none" dirty="0" smtClean="0">
                <a:solidFill>
                  <a:srgbClr val="002060"/>
                </a:solidFill>
              </a:rPr>
              <a:t>	Engaged and Persistent </a:t>
            </a:r>
            <a:r>
              <a:rPr lang="en-US" sz="2400" b="1" u="none" dirty="0" smtClean="0">
                <a:solidFill>
                  <a:srgbClr val="FF0000"/>
                </a:solidFill>
              </a:rPr>
              <a:t>Teamwork/Networks</a:t>
            </a:r>
          </a:p>
          <a:p>
            <a:pPr marL="1371600" algn="l"/>
            <a:r>
              <a:rPr lang="en-US" sz="2000" u="none" dirty="0" smtClean="0">
                <a:solidFill>
                  <a:srgbClr val="002060"/>
                </a:solidFill>
              </a:rPr>
              <a:t>involving critical stakeholder communication (ABQ agencies) even prior to the research/data collection (Yoakum)</a:t>
            </a:r>
            <a:endParaRPr lang="en-US" sz="2000" b="1" u="none" dirty="0" smtClean="0">
              <a:solidFill>
                <a:srgbClr val="002060"/>
              </a:solidFill>
            </a:endParaRPr>
          </a:p>
          <a:p>
            <a:pPr marL="914400" algn="l"/>
            <a:r>
              <a:rPr lang="en-US" sz="2400" b="1" u="none" dirty="0" smtClean="0">
                <a:solidFill>
                  <a:srgbClr val="002060"/>
                </a:solidFill>
              </a:rPr>
              <a:t>Expert-Level </a:t>
            </a:r>
            <a:r>
              <a:rPr lang="en-US" sz="2400" b="1" u="none" dirty="0">
                <a:solidFill>
                  <a:srgbClr val="FF0000"/>
                </a:solidFill>
              </a:rPr>
              <a:t>Domain-Specific Knowledge </a:t>
            </a:r>
            <a:endParaRPr lang="en-US" sz="2400" b="1" u="none" dirty="0" smtClean="0">
              <a:solidFill>
                <a:srgbClr val="002060"/>
              </a:solidFill>
            </a:endParaRPr>
          </a:p>
          <a:p>
            <a:pPr marL="1371600" algn="l"/>
            <a:r>
              <a:rPr lang="en-US" sz="2000" u="none" dirty="0" smtClean="0">
                <a:solidFill>
                  <a:srgbClr val="002060"/>
                </a:solidFill>
              </a:rPr>
              <a:t>about </a:t>
            </a:r>
            <a:r>
              <a:rPr lang="en-US" sz="2000" u="none" dirty="0">
                <a:solidFill>
                  <a:srgbClr val="002060"/>
                </a:solidFill>
              </a:rPr>
              <a:t>the decision-making </a:t>
            </a:r>
            <a:r>
              <a:rPr lang="en-US" sz="2000" u="none" dirty="0" smtClean="0">
                <a:solidFill>
                  <a:srgbClr val="002060"/>
                </a:solidFill>
              </a:rPr>
              <a:t>context/goals</a:t>
            </a:r>
            <a:endParaRPr lang="en-US" sz="2000" b="1" u="none" dirty="0" smtClean="0">
              <a:solidFill>
                <a:srgbClr val="002060"/>
              </a:solidFill>
            </a:endParaRPr>
          </a:p>
          <a:p>
            <a:pPr algn="l"/>
            <a:r>
              <a:rPr lang="en-US" sz="2400" b="1" u="none" dirty="0">
                <a:solidFill>
                  <a:srgbClr val="002060"/>
                </a:solidFill>
              </a:rPr>
              <a:t>	</a:t>
            </a:r>
            <a:r>
              <a:rPr lang="en-US" sz="2400" b="1" u="none" dirty="0" smtClean="0">
                <a:solidFill>
                  <a:srgbClr val="002060"/>
                </a:solidFill>
              </a:rPr>
              <a:t>Good </a:t>
            </a:r>
            <a:r>
              <a:rPr lang="en-US" sz="2400" b="1" u="none" dirty="0" smtClean="0">
                <a:solidFill>
                  <a:srgbClr val="FF0000"/>
                </a:solidFill>
              </a:rPr>
              <a:t>Data</a:t>
            </a:r>
            <a:r>
              <a:rPr lang="en-US" sz="2400" b="1" u="none" dirty="0">
                <a:solidFill>
                  <a:srgbClr val="002060"/>
                </a:solidFill>
              </a:rPr>
              <a:t> </a:t>
            </a:r>
            <a:r>
              <a:rPr lang="en-US" sz="2400" b="1" u="none" dirty="0" smtClean="0">
                <a:solidFill>
                  <a:srgbClr val="002060"/>
                </a:solidFill>
              </a:rPr>
              <a:t>(along with Big Data)</a:t>
            </a:r>
            <a:endParaRPr lang="en-US" sz="2400" u="none" dirty="0">
              <a:solidFill>
                <a:srgbClr val="002060"/>
              </a:solidFill>
            </a:endParaRPr>
          </a:p>
          <a:p>
            <a:pPr marL="1371600" algn="l"/>
            <a:r>
              <a:rPr lang="en-US" sz="2000" u="none" dirty="0" smtClean="0">
                <a:solidFill>
                  <a:srgbClr val="002060"/>
                </a:solidFill>
              </a:rPr>
              <a:t>allowing signals to rise above the noise</a:t>
            </a:r>
            <a:br>
              <a:rPr lang="en-US" sz="2000" u="none" dirty="0" smtClean="0">
                <a:solidFill>
                  <a:srgbClr val="002060"/>
                </a:solidFill>
              </a:rPr>
            </a:br>
            <a:r>
              <a:rPr lang="en-US" sz="2000" u="none" dirty="0" smtClean="0">
                <a:solidFill>
                  <a:srgbClr val="002060"/>
                </a:solidFill>
              </a:rPr>
              <a:t>manage ethics of access vs. privacy</a:t>
            </a:r>
            <a:endParaRPr lang="en-US" sz="2000" b="1" u="none" dirty="0" smtClean="0">
              <a:solidFill>
                <a:srgbClr val="002060"/>
              </a:solidFill>
            </a:endParaRPr>
          </a:p>
          <a:p>
            <a:pPr algn="l"/>
            <a:r>
              <a:rPr lang="en-US" sz="2400" b="1" u="none" dirty="0" smtClean="0">
                <a:solidFill>
                  <a:srgbClr val="002060"/>
                </a:solidFill>
              </a:rPr>
              <a:t>	Solid </a:t>
            </a:r>
            <a:r>
              <a:rPr lang="en-US" sz="2400" b="1" u="none" dirty="0" smtClean="0">
                <a:solidFill>
                  <a:srgbClr val="FF0000"/>
                </a:solidFill>
              </a:rPr>
              <a:t>Analytic Approaches </a:t>
            </a:r>
          </a:p>
          <a:p>
            <a:pPr algn="l"/>
            <a:r>
              <a:rPr lang="en-US" sz="2400" b="1" u="none" dirty="0">
                <a:solidFill>
                  <a:srgbClr val="002060"/>
                </a:solidFill>
              </a:rPr>
              <a:t>	</a:t>
            </a:r>
            <a:r>
              <a:rPr lang="en-US" sz="2400" b="1" u="none" dirty="0" smtClean="0">
                <a:solidFill>
                  <a:srgbClr val="FF0000"/>
                </a:solidFill>
              </a:rPr>
              <a:t>Translating</a:t>
            </a:r>
            <a:r>
              <a:rPr lang="en-US" sz="2400" b="1" u="none" dirty="0" smtClean="0">
                <a:solidFill>
                  <a:srgbClr val="002060"/>
                </a:solidFill>
              </a:rPr>
              <a:t> </a:t>
            </a:r>
            <a:r>
              <a:rPr lang="en-US" sz="2400" b="1" u="none" dirty="0" smtClean="0">
                <a:solidFill>
                  <a:srgbClr val="FF0000"/>
                </a:solidFill>
              </a:rPr>
              <a:t>Knowledge</a:t>
            </a:r>
            <a:r>
              <a:rPr lang="en-US" sz="2400" b="1" u="none" dirty="0" smtClean="0">
                <a:solidFill>
                  <a:srgbClr val="002060"/>
                </a:solidFill>
              </a:rPr>
              <a:t> to Decisions</a:t>
            </a:r>
            <a:endParaRPr lang="en-US" sz="2400" b="1" u="none" dirty="0" smtClean="0">
              <a:solidFill>
                <a:srgbClr val="002060"/>
              </a:solidFill>
              <a:sym typeface="Wingdings"/>
            </a:endParaRPr>
          </a:p>
          <a:p>
            <a:pPr algn="l"/>
            <a:r>
              <a:rPr lang="en-US" sz="2400" b="1" u="none" dirty="0">
                <a:solidFill>
                  <a:srgbClr val="002060"/>
                </a:solidFill>
                <a:sym typeface="Wingdings"/>
              </a:rPr>
              <a:t>	</a:t>
            </a:r>
            <a:r>
              <a:rPr lang="en-US" sz="2400" b="1" u="none" dirty="0" smtClean="0">
                <a:solidFill>
                  <a:srgbClr val="FF0000"/>
                </a:solidFill>
                <a:sym typeface="Wingdings"/>
              </a:rPr>
              <a:t>Iteration</a:t>
            </a:r>
            <a:r>
              <a:rPr lang="en-US" sz="2400" b="1" u="none" dirty="0" smtClean="0">
                <a:solidFill>
                  <a:srgbClr val="002060"/>
                </a:solidFill>
                <a:sym typeface="Wingdings"/>
              </a:rPr>
              <a:t> on the Above</a:t>
            </a:r>
            <a:endParaRPr lang="en-US" sz="2400" u="none" dirty="0" smtClean="0">
              <a:solidFill>
                <a:srgbClr val="002060"/>
              </a:solidFill>
            </a:endParaRPr>
          </a:p>
          <a:p>
            <a:pPr algn="l"/>
            <a:endParaRPr lang="en-US" sz="2400" u="none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733800"/>
            <a:ext cx="2895600" cy="1470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 descr="http://www.psychologytoday.com/files/u45/self_deception_lumen.gif"/>
          <p:cNvSpPr>
            <a:spLocks noChangeAspect="1" noChangeArrowheads="1"/>
          </p:cNvSpPr>
          <p:nvPr/>
        </p:nvSpPr>
        <p:spPr bwMode="auto">
          <a:xfrm>
            <a:off x="84138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3" descr="http://www.psychologytoday.com/files/u45/self_deception_lumen.gif"/>
          <p:cNvSpPr>
            <a:spLocks noChangeAspect="1" noChangeArrowheads="1"/>
          </p:cNvSpPr>
          <p:nvPr/>
        </p:nvSpPr>
        <p:spPr bwMode="auto">
          <a:xfrm>
            <a:off x="236538" y="-30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5" descr="Self deception image of masks"/>
          <p:cNvSpPr>
            <a:spLocks noChangeAspect="1" noChangeArrowheads="1"/>
          </p:cNvSpPr>
          <p:nvPr/>
        </p:nvSpPr>
        <p:spPr bwMode="auto">
          <a:xfrm>
            <a:off x="388938" y="1222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1143000" y="16764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b="1" u="none" dirty="0" smtClean="0">
                <a:solidFill>
                  <a:srgbClr val="002060"/>
                </a:solidFill>
              </a:rPr>
              <a:t>Thank you!</a:t>
            </a:r>
          </a:p>
          <a:p>
            <a:endParaRPr lang="en-US" sz="2400" u="none" dirty="0">
              <a:solidFill>
                <a:srgbClr val="002060"/>
              </a:solidFill>
            </a:endParaRPr>
          </a:p>
          <a:p>
            <a:r>
              <a:rPr lang="en-US" sz="2400" u="none" dirty="0" smtClean="0">
                <a:solidFill>
                  <a:srgbClr val="002060"/>
                </a:solidFill>
              </a:rPr>
              <a:t>Fred Oswald</a:t>
            </a:r>
            <a:endParaRPr lang="en-US" sz="2400" u="none" dirty="0">
              <a:solidFill>
                <a:srgbClr val="002060"/>
              </a:solidFill>
            </a:endParaRPr>
          </a:p>
          <a:p>
            <a:r>
              <a:rPr lang="en-US" sz="2400" u="none" dirty="0" smtClean="0">
                <a:solidFill>
                  <a:srgbClr val="002060"/>
                </a:solidFill>
                <a:hlinkClick r:id="rId3"/>
              </a:rPr>
              <a:t>foswald@rice.edu</a:t>
            </a:r>
            <a:r>
              <a:rPr lang="en-US" sz="2400" u="none" dirty="0" smtClean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525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33800" y="1447800"/>
            <a:ext cx="50292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38238"/>
            <a: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  <a:t>Big Data analytics provides reasons/opportunities to collaborate – if there is a culture for that.</a:t>
            </a:r>
            <a:r>
              <a:rPr lang="en-US" u="none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sz="1400" u="none" dirty="0">
                <a:solidFill>
                  <a:srgbClr val="002060"/>
                </a:solidFill>
                <a:sym typeface="Wingdings" pitchFamily="2" charset="2"/>
              </a:rPr>
              <a:t>(e.g., </a:t>
            </a:r>
            <a:r>
              <a:rPr lang="en-US" sz="1400" u="none" dirty="0" err="1" smtClean="0">
                <a:solidFill>
                  <a:srgbClr val="002060"/>
                </a:solidFill>
                <a:sym typeface="Wingdings" pitchFamily="2" charset="2"/>
              </a:rPr>
              <a:t>Kantrowicz</a:t>
            </a:r>
            <a:r>
              <a:rPr lang="en-US" sz="1400" u="none" dirty="0" smtClean="0">
                <a:solidFill>
                  <a:srgbClr val="002060"/>
                </a:solidFill>
                <a:sym typeface="Wingdings" pitchFamily="2" charset="2"/>
              </a:rPr>
              <a:t>, 2014, 25% of 1,406 HR professionals satisfied with how talent data are managed)</a:t>
            </a:r>
            <a:endParaRPr lang="en-US" sz="1400" u="none" dirty="0">
              <a:solidFill>
                <a:srgbClr val="002060"/>
              </a:solidFill>
              <a:sym typeface="Wingdings" pitchFamily="2" charset="2"/>
            </a:endParaRPr>
          </a:p>
          <a:p>
            <a:pPr defTabSz="1138238"/>
            <a:endParaRPr lang="en-US" b="1" u="none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46567848"/>
              </p:ext>
            </p:extLst>
          </p:nvPr>
        </p:nvGraphicFramePr>
        <p:xfrm>
          <a:off x="856882" y="3352800"/>
          <a:ext cx="5391518" cy="316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65739" y="4661028"/>
            <a:ext cx="3439639" cy="52322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u="none" dirty="0" smtClean="0"/>
              <a:t>HR Assessment + Analytics + IT </a:t>
            </a:r>
            <a:endParaRPr lang="en-US" sz="1400" u="none" dirty="0"/>
          </a:p>
          <a:p>
            <a:pPr algn="ctr"/>
            <a:r>
              <a:rPr lang="en-US" sz="1400" u="none" dirty="0"/>
              <a:t>+ </a:t>
            </a:r>
            <a:r>
              <a:rPr lang="en-US" sz="1400" u="none" dirty="0" smtClean="0"/>
              <a:t>Management + Teams/Employees +….</a:t>
            </a:r>
            <a:endParaRPr lang="en-US" sz="1400" u="none" dirty="0"/>
          </a:p>
        </p:txBody>
      </p:sp>
      <p:sp>
        <p:nvSpPr>
          <p:cNvPr id="9" name="Left-Right Arrow 8"/>
          <p:cNvSpPr/>
          <p:nvPr/>
        </p:nvSpPr>
        <p:spPr bwMode="auto">
          <a:xfrm>
            <a:off x="5638800" y="4343400"/>
            <a:ext cx="3200400" cy="106680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u="none" dirty="0" smtClean="0"/>
              <a:t>Ties to other org functions</a:t>
            </a:r>
            <a:br>
              <a:rPr lang="en-US" sz="1400" u="none" dirty="0" smtClean="0"/>
            </a:br>
            <a:r>
              <a:rPr lang="en-US" sz="1400" u="none" dirty="0" smtClean="0"/>
              <a:t> (perhaps served by Big Data)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600200"/>
            <a:ext cx="2286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2" grpId="0">
        <p:bldAsOne/>
      </p:bldGraphic>
      <p:bldP spid="3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762000"/>
            <a:ext cx="8441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Principle 1: </a:t>
            </a:r>
            <a:b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Question the </a:t>
            </a:r>
            <a:r>
              <a:rPr lang="en-US" sz="2800" b="1" u="none" dirty="0" smtClean="0">
                <a:solidFill>
                  <a:srgbClr val="FF0000"/>
                </a:solidFill>
                <a:sym typeface="Wingdings" pitchFamily="2" charset="2"/>
              </a:rPr>
              <a:t>Data</a:t>
            </a:r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 and Analysis Pipeline</a:t>
            </a:r>
            <a:endParaRPr lang="en-US" sz="2800" i="1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770" y="4103225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 defTabSz="230188">
              <a:buFont typeface="Arial"/>
              <a:buChar char="•"/>
            </a:pPr>
            <a:r>
              <a:rPr lang="en-US" sz="2200" b="1" u="none" dirty="0" smtClean="0">
                <a:solidFill>
                  <a:srgbClr val="002060"/>
                </a:solidFill>
                <a:sym typeface="Wingdings" pitchFamily="2" charset="2"/>
              </a:rPr>
              <a:t>Companies indeed have an increasing amount of data on hand.</a:t>
            </a:r>
          </a:p>
          <a:p>
            <a:pPr marL="282575" indent="-282575" defTabSz="230188">
              <a:buFont typeface="Arial"/>
              <a:buChar char="•"/>
            </a:pPr>
            <a:r>
              <a:rPr lang="en-US" sz="2200" b="1" u="none" dirty="0" smtClean="0">
                <a:solidFill>
                  <a:srgbClr val="002060"/>
                </a:solidFill>
                <a:sym typeface="Wingdings" pitchFamily="2" charset="2"/>
              </a:rPr>
              <a:t>Some of those data are </a:t>
            </a:r>
            <a:r>
              <a:rPr lang="en-US" sz="2200" b="1" i="1" u="none" dirty="0" smtClean="0">
                <a:solidFill>
                  <a:srgbClr val="002060"/>
                </a:solidFill>
                <a:sym typeface="Wingdings" pitchFamily="2" charset="2"/>
              </a:rPr>
              <a:t>directly</a:t>
            </a:r>
            <a:r>
              <a:rPr lang="en-US" sz="2200" b="1" u="none" dirty="0" smtClean="0">
                <a:solidFill>
                  <a:srgbClr val="002060"/>
                </a:solidFill>
                <a:sym typeface="Wingdings" pitchFamily="2" charset="2"/>
              </a:rPr>
              <a:t> relevant</a:t>
            </a:r>
            <a:br>
              <a:rPr lang="en-US" sz="2200" b="1" u="none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US" sz="2200" b="1" u="none" dirty="0" smtClean="0">
                <a:solidFill>
                  <a:srgbClr val="002060"/>
                </a:solidFill>
                <a:sym typeface="Wingdings" pitchFamily="2" charset="2"/>
              </a:rPr>
              <a:t>(lots of online applications, screening tests).</a:t>
            </a:r>
          </a:p>
          <a:p>
            <a:pPr marL="282575" indent="-282575" defTabSz="230188">
              <a:buFont typeface="Arial"/>
              <a:buChar char="•"/>
            </a:pPr>
            <a:r>
              <a:rPr lang="en-US" sz="2200" b="1" u="none" dirty="0" smtClean="0">
                <a:solidFill>
                  <a:srgbClr val="002060"/>
                </a:solidFill>
                <a:sym typeface="Wingdings" pitchFamily="2" charset="2"/>
              </a:rPr>
              <a:t>Other data might be </a:t>
            </a:r>
            <a:r>
              <a:rPr lang="en-US" sz="2200" b="1" i="1" u="none" dirty="0" smtClean="0">
                <a:solidFill>
                  <a:srgbClr val="002060"/>
                </a:solidFill>
                <a:sym typeface="Wingdings" pitchFamily="2" charset="2"/>
              </a:rPr>
              <a:t>indirect</a:t>
            </a:r>
            <a:r>
              <a:rPr lang="en-US" sz="2200" b="1" u="none" dirty="0" smtClean="0">
                <a:solidFill>
                  <a:srgbClr val="002060"/>
                </a:solidFill>
                <a:sym typeface="Wingdings" pitchFamily="2" charset="2"/>
              </a:rPr>
              <a:t>, but an argument can be made for selection (resume text mining).</a:t>
            </a:r>
          </a:p>
          <a:p>
            <a:pPr marL="282575" indent="-282575" defTabSz="230188">
              <a:buFont typeface="Arial"/>
              <a:buChar char="•"/>
            </a:pPr>
            <a:r>
              <a:rPr lang="en-US" sz="2200" b="1" u="none" dirty="0" smtClean="0">
                <a:solidFill>
                  <a:srgbClr val="002060"/>
                </a:solidFill>
                <a:sym typeface="Wingdings" pitchFamily="2" charset="2"/>
              </a:rPr>
              <a:t>Still other data are indirect but </a:t>
            </a:r>
            <a:r>
              <a:rPr lang="en-US" sz="2200" b="1" dirty="0" smtClean="0">
                <a:solidFill>
                  <a:srgbClr val="002060"/>
                </a:solidFill>
                <a:sym typeface="Wingdings" pitchFamily="2" charset="2"/>
              </a:rPr>
              <a:t>can</a:t>
            </a:r>
            <a:r>
              <a:rPr lang="en-US" sz="2200" b="1" u="none" dirty="0" smtClean="0">
                <a:solidFill>
                  <a:srgbClr val="002060"/>
                </a:solidFill>
                <a:sym typeface="Wingdings" pitchFamily="2" charset="2"/>
              </a:rPr>
              <a:t> be difficult to justify </a:t>
            </a:r>
            <a:r>
              <a:rPr lang="en-US" sz="2200" b="1" i="1" u="none" dirty="0" smtClean="0">
                <a:solidFill>
                  <a:srgbClr val="002060"/>
                </a:solidFill>
                <a:sym typeface="Wingdings" pitchFamily="2" charset="2"/>
              </a:rPr>
              <a:t>even if predictive </a:t>
            </a:r>
            <a:r>
              <a:rPr lang="en-US" sz="2200" b="1" u="none" dirty="0" smtClean="0">
                <a:solidFill>
                  <a:srgbClr val="002060"/>
                </a:solidFill>
                <a:sym typeface="Wingdings" pitchFamily="2" charset="2"/>
              </a:rPr>
              <a:t>(e.g., time for an employee to complete a form online</a:t>
            </a:r>
            <a:r>
              <a:rPr lang="mr-IN" sz="2200" b="1" u="none" dirty="0" smtClean="0">
                <a:solidFill>
                  <a:srgbClr val="002060"/>
                </a:solidFill>
                <a:sym typeface="Wingdings" pitchFamily="2" charset="2"/>
              </a:rPr>
              <a:t>…</a:t>
            </a:r>
            <a:r>
              <a:rPr lang="en-US" sz="2200" b="1" u="none" dirty="0">
                <a:solidFill>
                  <a:srgbClr val="002060"/>
                </a:solidFill>
                <a:sym typeface="Wingdings" pitchFamily="2" charset="2"/>
              </a:rPr>
              <a:t>)</a:t>
            </a:r>
            <a:endParaRPr lang="en-US" sz="2200" b="1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1948877"/>
            <a:ext cx="4876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38238"/>
            <a: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  <a:t>Big Data only = the 3, 4, 5Vs </a:t>
            </a:r>
            <a:b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</a:br>
            <a: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  <a:t>of data in the cloud, it’s useless.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951771"/>
            <a:ext cx="2989492" cy="19993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14800" y="298061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u="none" dirty="0" smtClean="0">
                <a:solidFill>
                  <a:srgbClr val="002060"/>
                </a:solidFill>
                <a:sym typeface="Wingdings" pitchFamily="2" charset="2"/>
              </a:rPr>
              <a:t>Taylor 2013, HBR Blog: </a:t>
            </a:r>
            <a:r>
              <a:rPr lang="en-US" sz="1400" u="none" dirty="0">
                <a:solidFill>
                  <a:srgbClr val="002060"/>
                </a:solidFill>
                <a:sym typeface="Wingdings" pitchFamily="2" charset="2"/>
              </a:rPr>
              <a:t>“We can amass all the data in the world, but if it doesn’t help to save a life, allocate resources better, fund the organization, or avoid a crisis, what good is it?”</a:t>
            </a:r>
          </a:p>
        </p:txBody>
      </p:sp>
    </p:spTree>
    <p:extLst>
      <p:ext uri="{BB962C8B-B14F-4D97-AF65-F5344CB8AC3E}">
        <p14:creationId xmlns:p14="http://schemas.microsoft.com/office/powerpoint/2010/main" val="136726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6341" y="2144461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 dirty="0">
                <a:solidFill>
                  <a:srgbClr val="002060"/>
                </a:solidFill>
                <a:sym typeface="Wingdings" pitchFamily="2" charset="2"/>
              </a:rPr>
              <a:t>So predictions </a:t>
            </a: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may be more </a:t>
            </a:r>
            <a:r>
              <a:rPr lang="en-US" b="1" i="1" u="none" dirty="0">
                <a:solidFill>
                  <a:srgbClr val="002060"/>
                </a:solidFill>
                <a:sym typeface="Wingdings" pitchFamily="2" charset="2"/>
              </a:rPr>
              <a:t>accurate</a:t>
            </a:r>
            <a:r>
              <a:rPr lang="en-US" b="1" u="none" dirty="0">
                <a:solidFill>
                  <a:srgbClr val="002060"/>
                </a:solidFill>
                <a:sym typeface="Wingdings" pitchFamily="2" charset="2"/>
              </a:rPr>
              <a:t> and </a:t>
            </a:r>
            <a:r>
              <a:rPr lang="en-US" b="1" i="1" u="none" dirty="0">
                <a:solidFill>
                  <a:srgbClr val="002060"/>
                </a:solidFill>
                <a:sym typeface="Wingdings" pitchFamily="2" charset="2"/>
              </a:rPr>
              <a:t>robust </a:t>
            </a:r>
            <a:r>
              <a:rPr lang="en-US" b="1" u="none" dirty="0">
                <a:solidFill>
                  <a:srgbClr val="002060"/>
                </a:solidFill>
                <a:sym typeface="Wingdings" pitchFamily="2" charset="2"/>
              </a:rPr>
              <a:t>than ever</a:t>
            </a: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…</a:t>
            </a:r>
            <a:endParaRPr lang="en-US" b="1" u="none" dirty="0">
              <a:solidFill>
                <a:srgbClr val="002060"/>
              </a:solidFill>
              <a:sym typeface="Wingdings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979316"/>
            <a:ext cx="2997501" cy="19957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3309" y="2979316"/>
            <a:ext cx="1963744" cy="19812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 bwMode="auto">
          <a:xfrm>
            <a:off x="3863109" y="3512716"/>
            <a:ext cx="1295400" cy="762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52578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none" dirty="0" smtClean="0"/>
              <a:t>Sprinkles = data</a:t>
            </a:r>
          </a:p>
          <a:p>
            <a:r>
              <a:rPr lang="en-US" sz="1600" u="none" dirty="0" smtClean="0"/>
              <a:t>Donut = model</a:t>
            </a:r>
          </a:p>
          <a:p>
            <a:r>
              <a:rPr lang="en-US" sz="1600" b="1" u="none" dirty="0" smtClean="0"/>
              <a:t>Shake the donut =</a:t>
            </a:r>
            <a:r>
              <a:rPr lang="en-US" sz="1600" b="1" u="none" dirty="0"/>
              <a:t> </a:t>
            </a:r>
            <a:r>
              <a:rPr lang="en-US" sz="1600" b="1" u="none" dirty="0" smtClean="0"/>
              <a:t>cross-validation</a:t>
            </a:r>
            <a:endParaRPr lang="en-US" sz="1600" b="1" u="none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762000"/>
            <a:ext cx="8441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Principle 1: </a:t>
            </a:r>
            <a:b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Question the Data and </a:t>
            </a:r>
            <a:r>
              <a:rPr lang="en-US" sz="2800" b="1" u="none" dirty="0" smtClean="0">
                <a:solidFill>
                  <a:srgbClr val="FF0000"/>
                </a:solidFill>
                <a:sym typeface="Wingdings" pitchFamily="2" charset="2"/>
              </a:rPr>
              <a:t>Analysis</a:t>
            </a:r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 Pipeline</a:t>
            </a:r>
            <a:endParaRPr lang="en-US" sz="2800" i="1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2430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770" y="1845249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 dirty="0">
                <a:solidFill>
                  <a:srgbClr val="002060"/>
                </a:solidFill>
                <a:sym typeface="Wingdings" pitchFamily="2" charset="2"/>
              </a:rPr>
              <a:t>So predictions </a:t>
            </a: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may be more </a:t>
            </a:r>
            <a:r>
              <a:rPr lang="en-US" b="1" i="1" u="none" dirty="0">
                <a:solidFill>
                  <a:srgbClr val="002060"/>
                </a:solidFill>
                <a:sym typeface="Wingdings" pitchFamily="2" charset="2"/>
              </a:rPr>
              <a:t>accurate</a:t>
            </a:r>
            <a:r>
              <a:rPr lang="en-US" b="1" u="none" dirty="0">
                <a:solidFill>
                  <a:srgbClr val="002060"/>
                </a:solidFill>
                <a:sym typeface="Wingdings" pitchFamily="2" charset="2"/>
              </a:rPr>
              <a:t> and </a:t>
            </a:r>
            <a:r>
              <a:rPr lang="en-US" b="1" i="1" u="none" dirty="0">
                <a:solidFill>
                  <a:srgbClr val="002060"/>
                </a:solidFill>
                <a:sym typeface="Wingdings" pitchFamily="2" charset="2"/>
              </a:rPr>
              <a:t>robust </a:t>
            </a:r>
            <a:r>
              <a:rPr lang="en-US" b="1" u="none" dirty="0">
                <a:solidFill>
                  <a:srgbClr val="002060"/>
                </a:solidFill>
                <a:sym typeface="Wingdings" pitchFamily="2" charset="2"/>
              </a:rPr>
              <a:t>than ever</a:t>
            </a: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…</a:t>
            </a:r>
            <a:endParaRPr lang="en-US" b="1" u="none" dirty="0">
              <a:solidFill>
                <a:srgbClr val="002060"/>
              </a:solidFill>
              <a:sym typeface="Wingdings" pitchFamily="2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5410200"/>
            <a:ext cx="3581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none" dirty="0" smtClean="0"/>
              <a:t>Sprinkles = data</a:t>
            </a:r>
          </a:p>
          <a:p>
            <a:r>
              <a:rPr lang="en-US" sz="1600" b="1" u="none" dirty="0" smtClean="0"/>
              <a:t>Other pastries = model uncertainty</a:t>
            </a:r>
          </a:p>
          <a:p>
            <a:r>
              <a:rPr lang="en-US" sz="1600" u="none" dirty="0" smtClean="0"/>
              <a:t>Shake the pastry = cross-validation</a:t>
            </a:r>
            <a:endParaRPr lang="en-US" sz="1600" u="none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762000"/>
            <a:ext cx="8441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Principle 1: </a:t>
            </a:r>
            <a:b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Question the Data and </a:t>
            </a:r>
            <a:r>
              <a:rPr lang="en-US" sz="2800" b="1" u="none" dirty="0" smtClean="0">
                <a:solidFill>
                  <a:srgbClr val="FF0000"/>
                </a:solidFill>
                <a:sym typeface="Wingdings" pitchFamily="2" charset="2"/>
              </a:rPr>
              <a:t>Analysis</a:t>
            </a:r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 Pipeline</a:t>
            </a:r>
            <a:endParaRPr lang="en-US" sz="2800" i="1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700110"/>
            <a:ext cx="2590284" cy="17237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19200" y="4670642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none" dirty="0" smtClean="0"/>
              <a:t>What if we tried out a Pop-Tart® instead </a:t>
            </a:r>
            <a:r>
              <a:rPr lang="mr-IN" sz="1600" u="none" dirty="0" smtClean="0"/>
              <a:t>…</a:t>
            </a:r>
            <a:r>
              <a:rPr lang="en-US" sz="1600" u="none" dirty="0" smtClean="0"/>
              <a:t>and then a croissant</a:t>
            </a:r>
            <a:r>
              <a:rPr lang="mr-IN" sz="1600" u="none" dirty="0" smtClean="0"/>
              <a:t>…</a:t>
            </a:r>
            <a:r>
              <a:rPr lang="en-US" sz="1600" u="none" dirty="0" smtClean="0"/>
              <a:t>etc.</a:t>
            </a:r>
            <a:br>
              <a:rPr lang="en-US" sz="1600" u="none" dirty="0" smtClean="0"/>
            </a:br>
            <a:r>
              <a:rPr lang="en-US" sz="1600" u="none" dirty="0"/>
              <a:t>A</a:t>
            </a:r>
            <a:r>
              <a:rPr lang="en-US" sz="1600" u="none" dirty="0" smtClean="0"/>
              <a:t>nd then we averaged our predictions?</a:t>
            </a:r>
            <a:endParaRPr lang="en-US" sz="1600" u="non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700110"/>
            <a:ext cx="3079202" cy="173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5B3233-AE33-C643-9D67-78B544D4479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447800" y="786565"/>
            <a:ext cx="6629400" cy="4471235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0165" y="5526787"/>
            <a:ext cx="7217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none" dirty="0" smtClean="0"/>
              <a:t>no single model or variable can be isolated </a:t>
            </a:r>
            <a:br>
              <a:rPr lang="en-US" u="none" dirty="0" smtClean="0"/>
            </a:br>
            <a:r>
              <a:rPr lang="en-US" u="none" dirty="0" smtClean="0"/>
              <a:t>(Explainable Artificial Intelligence </a:t>
            </a:r>
            <a:r>
              <a:rPr lang="mr-IN" u="none" dirty="0" smtClean="0">
                <a:hlinkClick r:id="rId2"/>
              </a:rPr>
              <a:t>–</a:t>
            </a:r>
            <a:r>
              <a:rPr lang="en-US" u="none" dirty="0" smtClean="0"/>
              <a:t> </a:t>
            </a:r>
            <a:r>
              <a:rPr lang="en-US" u="none" dirty="0" smtClean="0">
                <a:hlinkClick r:id="rId2"/>
              </a:rPr>
              <a:t>DARPA, 2016</a:t>
            </a:r>
            <a:r>
              <a:rPr lang="en-US" u="none" dirty="0" smtClean="0"/>
              <a:t>)</a:t>
            </a:r>
            <a:endParaRPr lang="en-US" u="non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197"/>
            <a:ext cx="9144000" cy="668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829196"/>
            <a:ext cx="853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 dirty="0">
                <a:solidFill>
                  <a:srgbClr val="002060"/>
                </a:solidFill>
                <a:sym typeface="Wingdings" pitchFamily="2" charset="2"/>
              </a:rPr>
              <a:t>So predictions are more </a:t>
            </a:r>
            <a:r>
              <a:rPr lang="en-US" b="1" i="1" u="none" dirty="0">
                <a:solidFill>
                  <a:srgbClr val="002060"/>
                </a:solidFill>
                <a:sym typeface="Wingdings" pitchFamily="2" charset="2"/>
              </a:rPr>
              <a:t>accurate</a:t>
            </a:r>
            <a:r>
              <a:rPr lang="en-US" b="1" u="none" dirty="0">
                <a:solidFill>
                  <a:srgbClr val="002060"/>
                </a:solidFill>
                <a:sym typeface="Wingdings" pitchFamily="2" charset="2"/>
              </a:rPr>
              <a:t> and </a:t>
            </a:r>
            <a:r>
              <a:rPr lang="en-US" b="1" i="1" u="none" dirty="0">
                <a:solidFill>
                  <a:srgbClr val="002060"/>
                </a:solidFill>
                <a:sym typeface="Wingdings" pitchFamily="2" charset="2"/>
              </a:rPr>
              <a:t>robust </a:t>
            </a:r>
            <a:r>
              <a:rPr lang="en-US" b="1" u="none" dirty="0">
                <a:solidFill>
                  <a:srgbClr val="002060"/>
                </a:solidFill>
                <a:sym typeface="Wingdings" pitchFamily="2" charset="2"/>
              </a:rPr>
              <a:t>than ever…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…but what’s </a:t>
            </a:r>
            <a:r>
              <a:rPr lang="en-US" sz="2000" b="1" u="none" dirty="0">
                <a:solidFill>
                  <a:srgbClr val="FF0000"/>
                </a:solidFill>
                <a:sym typeface="Wingdings" pitchFamily="2" charset="2"/>
              </a:rPr>
              <a:t>missing</a:t>
            </a:r>
            <a:r>
              <a:rPr lang="en-US" sz="2000" b="1" u="none" dirty="0">
                <a:solidFill>
                  <a:srgbClr val="002060"/>
                </a:solidFill>
                <a:sym typeface="Wingdings" pitchFamily="2" charset="2"/>
              </a:rPr>
              <a:t>…is it </a:t>
            </a: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measurable/predictable</a:t>
            </a:r>
            <a:b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(an especially helpful or hateful supervisor)? </a:t>
            </a: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/>
            </a:r>
            <a:b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mr-IN" sz="2000" b="1" u="none" dirty="0" smtClean="0">
                <a:solidFill>
                  <a:srgbClr val="002060"/>
                </a:solidFill>
                <a:sym typeface="Wingdings" pitchFamily="2" charset="2"/>
              </a:rPr>
              <a:t>…</a:t>
            </a: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is it </a:t>
            </a:r>
            <a:r>
              <a:rPr lang="en-US" sz="2000" b="1" u="none" dirty="0" smtClean="0">
                <a:solidFill>
                  <a:srgbClr val="FF0000"/>
                </a:solidFill>
                <a:sym typeface="Wingdings" pitchFamily="2" charset="2"/>
              </a:rPr>
              <a:t>translatable</a:t>
            </a: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? </a:t>
            </a: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(CNA’s </a:t>
            </a: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RVU metric)</a:t>
            </a:r>
            <a:r>
              <a:rPr lang="en-US" sz="2000" b="1" u="none" dirty="0">
                <a:solidFill>
                  <a:srgbClr val="002060"/>
                </a:solidFill>
                <a:sym typeface="Wingdings" pitchFamily="2" charset="2"/>
              </a:rPr>
              <a:t/>
            </a:r>
            <a:br>
              <a:rPr lang="en-US" sz="2000" b="1" u="none" dirty="0">
                <a:solidFill>
                  <a:srgbClr val="002060"/>
                </a:solidFill>
                <a:sym typeface="Wingdings" pitchFamily="2" charset="2"/>
              </a:rPr>
            </a:br>
            <a:r>
              <a:rPr lang="en-US" sz="1600" u="none" dirty="0">
                <a:solidFill>
                  <a:srgbClr val="002060"/>
                </a:solidFill>
                <a:sym typeface="Wingdings" pitchFamily="2" charset="2"/>
              </a:rPr>
              <a:t>(</a:t>
            </a:r>
            <a:r>
              <a:rPr lang="en-US" sz="1600" u="none" dirty="0" smtClean="0">
                <a:solidFill>
                  <a:srgbClr val="002060"/>
                </a:solidFill>
                <a:sym typeface="Wingdings" pitchFamily="2" charset="2"/>
              </a:rPr>
              <a:t>organizational data possible often larger than what’s available; </a:t>
            </a:r>
            <a:br>
              <a:rPr lang="en-US" sz="1600" u="none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US" sz="1600" u="none" dirty="0" smtClean="0">
                <a:solidFill>
                  <a:srgbClr val="002060"/>
                </a:solidFill>
                <a:sym typeface="Wingdings" pitchFamily="2" charset="2"/>
              </a:rPr>
              <a:t>additional data could change your model</a:t>
            </a:r>
            <a:r>
              <a:rPr lang="mr-IN" sz="1600" u="none" dirty="0" smtClean="0">
                <a:solidFill>
                  <a:srgbClr val="002060"/>
                </a:solidFill>
                <a:sym typeface="Wingdings" pitchFamily="2" charset="2"/>
              </a:rPr>
              <a:t>…</a:t>
            </a:r>
            <a:r>
              <a:rPr lang="en-US" sz="1600" u="none" dirty="0" smtClean="0">
                <a:solidFill>
                  <a:srgbClr val="002060"/>
                </a:solidFill>
                <a:sym typeface="Wingdings" pitchFamily="2" charset="2"/>
              </a:rPr>
              <a:t>entirely)</a:t>
            </a:r>
            <a:endParaRPr lang="en-US" sz="2000" b="1" u="none" dirty="0">
              <a:solidFill>
                <a:srgbClr val="002060"/>
              </a:solidFill>
              <a:sym typeface="Wingdings" pitchFamily="2" charset="2"/>
            </a:endParaRPr>
          </a:p>
          <a:p>
            <a:pPr marL="342900" indent="-342900">
              <a:buFont typeface="Arial"/>
              <a:buChar char="•"/>
            </a:pPr>
            <a:endParaRPr lang="en-US" sz="2000" b="1" u="none" dirty="0" smtClean="0">
              <a:solidFill>
                <a:srgbClr val="002060"/>
              </a:solidFill>
              <a:sym typeface="Wingdings" pitchFamily="2" charset="2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…what if models are </a:t>
            </a:r>
            <a:r>
              <a:rPr lang="en-US" sz="2000" b="1" u="none" dirty="0" smtClean="0">
                <a:solidFill>
                  <a:srgbClr val="FF0000"/>
                </a:solidFill>
                <a:sym typeface="Wingdings" pitchFamily="2" charset="2"/>
              </a:rPr>
              <a:t>cross-validated</a:t>
            </a: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 donuts in your (big) data but </a:t>
            </a:r>
            <a:r>
              <a:rPr lang="en-US" sz="2000" b="1" i="1" u="none" dirty="0" smtClean="0">
                <a:solidFill>
                  <a:srgbClr val="002060"/>
                </a:solidFill>
                <a:sym typeface="Wingdings" pitchFamily="2" charset="2"/>
              </a:rPr>
              <a:t>not</a:t>
            </a: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 stable</a:t>
            </a:r>
            <a:r>
              <a:rPr lang="en-US" sz="2000" b="1" i="1" u="none" dirty="0" smtClean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across situations and over time</a:t>
            </a:r>
            <a:r>
              <a:rPr lang="en-US" sz="2000" b="1" u="none" dirty="0">
                <a:solidFill>
                  <a:srgbClr val="002060"/>
                </a:solidFill>
                <a:sym typeface="Wingdings" pitchFamily="2" charset="2"/>
              </a:rPr>
              <a:t>?</a:t>
            </a:r>
            <a:endParaRPr lang="en-US" sz="2000" b="1" u="none" dirty="0" smtClean="0">
              <a:solidFill>
                <a:srgbClr val="002060"/>
              </a:solidFill>
              <a:sym typeface="Wingdings" pitchFamily="2" charset="2"/>
            </a:endParaRPr>
          </a:p>
          <a:p>
            <a:pPr lvl="1"/>
            <a:endParaRPr lang="en-US" sz="2000" b="1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0" y="4648200"/>
            <a:ext cx="3778170" cy="2567710"/>
            <a:chOff x="2092666" y="4430669"/>
            <a:chExt cx="3778170" cy="256771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2666" y="4430669"/>
              <a:ext cx="1831209" cy="1219200"/>
            </a:xfrm>
            <a:prstGeom prst="rect">
              <a:avLst/>
            </a:prstGeom>
          </p:spPr>
        </p:pic>
        <p:sp>
          <p:nvSpPr>
            <p:cNvPr id="13" name="Right Arrow 12"/>
            <p:cNvSpPr/>
            <p:nvPr/>
          </p:nvSpPr>
          <p:spPr bwMode="auto">
            <a:xfrm>
              <a:off x="3810000" y="4609624"/>
              <a:ext cx="685800" cy="7620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48200" y="4472234"/>
              <a:ext cx="1222636" cy="1110672"/>
            </a:xfrm>
            <a:prstGeom prst="rect">
              <a:avLst/>
            </a:prstGeom>
          </p:spPr>
        </p:pic>
        <p:sp>
          <p:nvSpPr>
            <p:cNvPr id="16" name="Block Arc 15"/>
            <p:cNvSpPr/>
            <p:nvPr/>
          </p:nvSpPr>
          <p:spPr bwMode="auto">
            <a:xfrm>
              <a:off x="3388066" y="5550579"/>
              <a:ext cx="1219200" cy="1447800"/>
            </a:xfrm>
            <a:prstGeom prst="blockArc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57200" y="762000"/>
            <a:ext cx="8441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Principle 1: </a:t>
            </a:r>
            <a:b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Question the Data and </a:t>
            </a:r>
            <a:r>
              <a:rPr lang="en-US" sz="2800" b="1" u="none" dirty="0" smtClean="0">
                <a:solidFill>
                  <a:srgbClr val="FF0000"/>
                </a:solidFill>
                <a:sym typeface="Wingdings" pitchFamily="2" charset="2"/>
              </a:rPr>
              <a:t>Analysis</a:t>
            </a:r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 Pipeline</a:t>
            </a:r>
            <a:endParaRPr lang="en-US" sz="2800" i="1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8929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8382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Principle 2:</a:t>
            </a:r>
            <a:b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Know Your Population and ask if the Data Match</a:t>
            </a:r>
            <a:endParaRPr lang="en-US" sz="3200" u="none" dirty="0">
              <a:solidFill>
                <a:srgbClr val="002060"/>
              </a:solidFill>
              <a:sym typeface="Wingdings" pitchFamily="2" charset="2"/>
            </a:endParaRPr>
          </a:p>
          <a:p>
            <a:endParaRPr lang="en-US" sz="3200" i="1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618" y="4279313"/>
            <a:ext cx="89672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1225" indent="-911225"/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Simple (simplistic) Example: </a:t>
            </a:r>
            <a:endParaRPr lang="en-US" sz="2000" b="1" u="none" dirty="0">
              <a:solidFill>
                <a:srgbClr val="002060"/>
              </a:solidFill>
              <a:sym typeface="Wingdings" pitchFamily="2" charset="2"/>
            </a:endParaRPr>
          </a:p>
          <a:p>
            <a:pPr marL="911225" indent="-911225"/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Your model predicts that non-smokers (vs. non-smokers) have longer life spans. </a:t>
            </a:r>
          </a:p>
          <a:p>
            <a:pPr marL="911225" indent="-911225"/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This does </a:t>
            </a:r>
            <a:r>
              <a:rPr lang="en-US" sz="2000" b="1" dirty="0" smtClean="0">
                <a:solidFill>
                  <a:srgbClr val="002060"/>
                </a:solidFill>
                <a:sym typeface="Wingdings" pitchFamily="2" charset="2"/>
              </a:rPr>
              <a:t>not</a:t>
            </a: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 mean that people who quit smoking will live as long as those who never smoked.</a:t>
            </a:r>
          </a:p>
          <a:p>
            <a:pPr marL="911225" indent="-911225"/>
            <a:r>
              <a:rPr lang="en-US" sz="2000" b="1" u="none" dirty="0" smtClean="0">
                <a:solidFill>
                  <a:srgbClr val="FF0000"/>
                </a:solidFill>
                <a:sym typeface="Wingdings" pitchFamily="2" charset="2"/>
              </a:rPr>
              <a:t>Between-person differences are not always the same as within-person change</a:t>
            </a: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2081170"/>
            <a:ext cx="487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38238"/>
            <a:r>
              <a:rPr lang="en-US" sz="2800" b="1" u="none" dirty="0" smtClean="0">
                <a:solidFill>
                  <a:srgbClr val="FF0000"/>
                </a:solidFill>
                <a:sym typeface="Wingdings" pitchFamily="2" charset="2"/>
              </a:rPr>
              <a:t>Improving prediction using Big Data is not the same </a:t>
            </a:r>
            <a:r>
              <a:rPr lang="en-US" sz="2800" b="1" u="none" smtClean="0">
                <a:solidFill>
                  <a:srgbClr val="FF0000"/>
                </a:solidFill>
                <a:sym typeface="Wingdings" pitchFamily="2" charset="2"/>
              </a:rPr>
              <a:t>as actual improvement </a:t>
            </a: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based</a:t>
            </a:r>
            <a:r>
              <a:rPr lang="en-US" sz="2800" b="1" u="none" dirty="0" smtClean="0">
                <a:solidFill>
                  <a:srgbClr val="FF0000"/>
                </a:solidFill>
                <a:sym typeface="Wingdings" pitchFamily="2" charset="2"/>
              </a:rPr>
              <a:t> on those predictions.</a:t>
            </a:r>
          </a:p>
          <a:p>
            <a:endParaRPr lang="en-US" sz="2800" i="1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9888" y="1950499"/>
            <a:ext cx="2311400" cy="231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6236" y="8382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Principle 2:</a:t>
            </a:r>
            <a:b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Know Your Population and ask if the Data Match</a:t>
            </a:r>
            <a:endParaRPr lang="en-US" sz="3200" u="none" dirty="0">
              <a:solidFill>
                <a:srgbClr val="002060"/>
              </a:solidFill>
              <a:sym typeface="Wingdings" pitchFamily="2" charset="2"/>
            </a:endParaRPr>
          </a:p>
          <a:p>
            <a:endParaRPr lang="en-US" sz="3200" i="1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895600"/>
            <a:ext cx="9144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1225" indent="-911225"/>
            <a:r>
              <a:rPr lang="en-US" sz="2300" b="1" u="none" dirty="0" smtClean="0">
                <a:solidFill>
                  <a:srgbClr val="002060"/>
                </a:solidFill>
                <a:sym typeface="Wingdings" pitchFamily="2" charset="2"/>
              </a:rPr>
              <a:t>Better Example: With Big Data, you predict applicants who are </a:t>
            </a:r>
            <a:r>
              <a:rPr lang="en-US" sz="2300" b="1" dirty="0" smtClean="0">
                <a:solidFill>
                  <a:srgbClr val="002060"/>
                </a:solidFill>
                <a:sym typeface="Wingdings" pitchFamily="2" charset="2"/>
              </a:rPr>
              <a:t>already</a:t>
            </a:r>
            <a:r>
              <a:rPr lang="en-US" sz="2300" b="1" u="none" dirty="0" smtClean="0">
                <a:solidFill>
                  <a:srgbClr val="002060"/>
                </a:solidFill>
                <a:sym typeface="Wingdings" pitchFamily="2" charset="2"/>
              </a:rPr>
              <a:t> your best-performing employees</a:t>
            </a:r>
            <a:r>
              <a:rPr lang="en-US" sz="2300" b="1" u="none" dirty="0" smtClean="0">
                <a:solidFill>
                  <a:srgbClr val="002060"/>
                </a:solidFill>
                <a:sym typeface="Wingdings" pitchFamily="2" charset="2"/>
              </a:rPr>
              <a:t>.</a:t>
            </a:r>
            <a:endParaRPr lang="en-US" sz="2300" b="1" u="none" dirty="0" smtClean="0">
              <a:solidFill>
                <a:srgbClr val="002060"/>
              </a:solidFill>
              <a:sym typeface="Wingdings" pitchFamily="2" charset="2"/>
            </a:endParaRPr>
          </a:p>
          <a:p>
            <a:pPr marL="455613" indent="-455613">
              <a:buFont typeface="Arial"/>
              <a:buChar char="•"/>
            </a:pP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Does your model also suggest which employees </a:t>
            </a:r>
            <a:r>
              <a:rPr lang="en-US" b="1" dirty="0" smtClean="0">
                <a:solidFill>
                  <a:srgbClr val="002060"/>
                </a:solidFill>
                <a:sym typeface="Wingdings" pitchFamily="2" charset="2"/>
              </a:rPr>
              <a:t>will become better</a:t>
            </a: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 performers (via reskilling, management, teamwork, etc.)?</a:t>
            </a:r>
            <a:r>
              <a:rPr lang="en-US" b="1" u="none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data/models </a:t>
            </a: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sym typeface="Wingdings" pitchFamily="2" charset="2"/>
              </a:rPr>
              <a:t>knowledge/</a:t>
            </a:r>
            <a:r>
              <a:rPr lang="en-US" b="1" i="1" dirty="0" smtClean="0">
                <a:solidFill>
                  <a:srgbClr val="002060"/>
                </a:solidFill>
                <a:sym typeface="Wingdings" pitchFamily="2" charset="2"/>
              </a:rPr>
              <a:t>s</a:t>
            </a:r>
            <a:r>
              <a:rPr lang="en-US" b="1" dirty="0" smtClean="0">
                <a:solidFill>
                  <a:srgbClr val="002060"/>
                </a:solidFill>
                <a:sym typeface="Wingdings" pitchFamily="2" charset="2"/>
              </a:rPr>
              <a:t>kill change</a:t>
            </a: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 from a reskilling </a:t>
            </a: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decision </a:t>
            </a:r>
            <a:r>
              <a:rPr lang="en-US" b="1" dirty="0" smtClean="0">
                <a:solidFill>
                  <a:srgbClr val="002060"/>
                </a:solidFill>
                <a:sym typeface="Wingdings" pitchFamily="2" charset="2"/>
              </a:rPr>
              <a:t>process</a:t>
            </a: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 (IBM, prescriptive)</a:t>
            </a:r>
            <a:endParaRPr lang="en-US" b="1" dirty="0" smtClean="0">
              <a:solidFill>
                <a:srgbClr val="002060"/>
              </a:solidFill>
              <a:sym typeface="Wingdings" pitchFamily="2" charset="2"/>
            </a:endParaRPr>
          </a:p>
          <a:p>
            <a:pPr marL="455613" indent="-455613">
              <a:buFont typeface="Arial"/>
              <a:buChar char="•"/>
            </a:pPr>
            <a:r>
              <a:rPr lang="en-US" b="1" u="none" dirty="0">
                <a:solidFill>
                  <a:srgbClr val="002060"/>
                </a:solidFill>
                <a:sym typeface="Wingdings" pitchFamily="2" charset="2"/>
              </a:rPr>
              <a:t>N</a:t>
            </a: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ote: Offering training itself may be viewed as the organization caring for the employee’s development, reducing attrition beyond KSAs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1314" y="1922580"/>
            <a:ext cx="8077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38238"/>
            <a: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  <a:t>Improving prediction using Big Data is not the same as actual improvement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based</a:t>
            </a:r>
            <a: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  <a:t> on those predictions.</a:t>
            </a:r>
          </a:p>
          <a:p>
            <a:endParaRPr lang="en-US" sz="2800" i="1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8138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iceU_bluebar">
  <a:themeElements>
    <a:clrScheme name="RiceU_blueba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iceU_blueba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RiceU_blueb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U_blueba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U_blueba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U_blueba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U_blueba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U_blueba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U_blueba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U_blueba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U_blueba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U_blueba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U_blueba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U_blueba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28789</TotalTime>
  <Words>698</Words>
  <Application>Microsoft Macintosh PowerPoint</Application>
  <PresentationFormat>On-screen Show (4:3)</PresentationFormat>
  <Paragraphs>117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MS PGothic</vt:lpstr>
      <vt:lpstr>ＭＳ Ｐゴシック</vt:lpstr>
      <vt:lpstr>Wingdings</vt:lpstr>
      <vt:lpstr>Arial</vt:lpstr>
      <vt:lpstr>RiceU_bluebar</vt:lpstr>
      <vt:lpstr>D3M: The Organizational 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Rice University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Elisa Fink</dc:creator>
  <cp:lastModifiedBy>Fred Oswald</cp:lastModifiedBy>
  <cp:revision>273</cp:revision>
  <cp:lastPrinted>2008-04-02T13:28:12Z</cp:lastPrinted>
  <dcterms:created xsi:type="dcterms:W3CDTF">2007-08-29T20:40:56Z</dcterms:created>
  <dcterms:modified xsi:type="dcterms:W3CDTF">2017-09-14T18:57:46Z</dcterms:modified>
</cp:coreProperties>
</file>