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394" r:id="rId6"/>
    <p:sldId id="385" r:id="rId7"/>
    <p:sldId id="384" r:id="rId8"/>
    <p:sldId id="300" r:id="rId9"/>
    <p:sldId id="309" r:id="rId10"/>
    <p:sldId id="339" r:id="rId11"/>
    <p:sldId id="310" r:id="rId12"/>
    <p:sldId id="312" r:id="rId13"/>
    <p:sldId id="402" r:id="rId14"/>
    <p:sldId id="356" r:id="rId15"/>
    <p:sldId id="347" r:id="rId16"/>
    <p:sldId id="349" r:id="rId17"/>
    <p:sldId id="393" r:id="rId18"/>
    <p:sldId id="352" r:id="rId19"/>
    <p:sldId id="351" r:id="rId20"/>
    <p:sldId id="378" r:id="rId21"/>
    <p:sldId id="379" r:id="rId22"/>
    <p:sldId id="386" r:id="rId23"/>
    <p:sldId id="395" r:id="rId24"/>
    <p:sldId id="396" r:id="rId25"/>
    <p:sldId id="397" r:id="rId26"/>
    <p:sldId id="400" r:id="rId27"/>
    <p:sldId id="403" r:id="rId28"/>
    <p:sldId id="399" r:id="rId29"/>
    <p:sldId id="401" r:id="rId30"/>
    <p:sldId id="3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FAD"/>
    <a:srgbClr val="309CAE"/>
    <a:srgbClr val="2A8887"/>
    <a:srgbClr val="F26400"/>
    <a:srgbClr val="6C3B7A"/>
    <a:srgbClr val="92722D"/>
    <a:srgbClr val="519032"/>
    <a:srgbClr val="0089CF"/>
    <a:srgbClr val="F58220"/>
    <a:srgbClr val="DBC3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93" autoAdjust="0"/>
    <p:restoredTop sz="94660"/>
  </p:normalViewPr>
  <p:slideViewPr>
    <p:cSldViewPr snapToGrid="0">
      <p:cViewPr varScale="1">
        <p:scale>
          <a:sx n="88" d="100"/>
          <a:sy n="88" d="100"/>
        </p:scale>
        <p:origin x="120"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13C9F5-E0A5-4FFC-86AF-B812BC516585}"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en-NZ"/>
        </a:p>
      </dgm:t>
    </dgm:pt>
    <dgm:pt modelId="{2558B6AC-C92C-4C9E-BBDC-3AA78F77407B}">
      <dgm:prSet phldrT="[Text]" custT="1"/>
      <dgm:spPr>
        <a:solidFill>
          <a:schemeClr val="bg2">
            <a:lumMod val="90000"/>
          </a:schemeClr>
        </a:solidFill>
      </dgm:spPr>
      <dgm:t>
        <a:bodyPr/>
        <a:lstStyle/>
        <a:p>
          <a:r>
            <a:rPr lang="en-US" sz="1300" dirty="0" smtClean="0"/>
            <a:t>Child &amp;  Family  History</a:t>
          </a:r>
          <a:endParaRPr lang="en-NZ" sz="1300" dirty="0"/>
        </a:p>
      </dgm:t>
    </dgm:pt>
    <dgm:pt modelId="{7273D811-BA84-415F-8692-06B9747C02C2}" type="parTrans" cxnId="{610E5EF5-5329-4103-8FF8-AE8B80D3BEB0}">
      <dgm:prSet/>
      <dgm:spPr/>
      <dgm:t>
        <a:bodyPr/>
        <a:lstStyle/>
        <a:p>
          <a:endParaRPr lang="en-NZ" sz="1300"/>
        </a:p>
      </dgm:t>
    </dgm:pt>
    <dgm:pt modelId="{5EDB74E7-78F7-4C2D-8BC3-2B1B31F742B4}" type="sibTrans" cxnId="{610E5EF5-5329-4103-8FF8-AE8B80D3BEB0}">
      <dgm:prSet/>
      <dgm:spPr/>
      <dgm:t>
        <a:bodyPr/>
        <a:lstStyle/>
        <a:p>
          <a:endParaRPr lang="en-NZ" sz="1300"/>
        </a:p>
      </dgm:t>
    </dgm:pt>
    <dgm:pt modelId="{51261025-AE83-408F-877F-C178B9A1ED39}">
      <dgm:prSet phldrT="[Text]" custT="1"/>
      <dgm:spPr/>
      <dgm:t>
        <a:bodyPr/>
        <a:lstStyle/>
        <a:p>
          <a:r>
            <a:rPr lang="en-US" sz="1300" dirty="0" smtClean="0"/>
            <a:t>County Prison</a:t>
          </a:r>
          <a:endParaRPr lang="en-NZ" sz="1300" dirty="0"/>
        </a:p>
      </dgm:t>
    </dgm:pt>
    <dgm:pt modelId="{7A3C7B92-1A55-4583-9B82-8989103C38D6}" type="parTrans" cxnId="{B2EEFEE7-2FCE-4894-A79C-E0870A38487B}">
      <dgm:prSet/>
      <dgm:spPr/>
      <dgm:t>
        <a:bodyPr/>
        <a:lstStyle/>
        <a:p>
          <a:endParaRPr lang="en-NZ" sz="1300"/>
        </a:p>
      </dgm:t>
    </dgm:pt>
    <dgm:pt modelId="{C87A1039-8C58-4745-AA97-6A087F263B55}" type="sibTrans" cxnId="{B2EEFEE7-2FCE-4894-A79C-E0870A38487B}">
      <dgm:prSet/>
      <dgm:spPr/>
      <dgm:t>
        <a:bodyPr/>
        <a:lstStyle/>
        <a:p>
          <a:endParaRPr lang="en-NZ" sz="1300"/>
        </a:p>
      </dgm:t>
    </dgm:pt>
    <dgm:pt modelId="{4448C6A3-FA4D-4550-9AF2-8DD8E8029824}">
      <dgm:prSet phldrT="[Text]" custT="1"/>
      <dgm:spPr/>
      <dgm:t>
        <a:bodyPr/>
        <a:lstStyle/>
        <a:p>
          <a:r>
            <a:rPr lang="en-US" sz="1300" dirty="0" smtClean="0"/>
            <a:t>Alcohol &amp; Drug</a:t>
          </a:r>
          <a:endParaRPr lang="en-NZ" sz="1300" dirty="0"/>
        </a:p>
      </dgm:t>
    </dgm:pt>
    <dgm:pt modelId="{7EC37AA3-02CE-4800-AE46-FE1800BCB112}" type="parTrans" cxnId="{A2B4DDFB-9F96-4F6A-B2C9-823A966911A9}">
      <dgm:prSet/>
      <dgm:spPr/>
      <dgm:t>
        <a:bodyPr/>
        <a:lstStyle/>
        <a:p>
          <a:endParaRPr lang="en-NZ" sz="1300"/>
        </a:p>
      </dgm:t>
    </dgm:pt>
    <dgm:pt modelId="{6640A851-D558-450A-A048-DDCD86F3573D}" type="sibTrans" cxnId="{A2B4DDFB-9F96-4F6A-B2C9-823A966911A9}">
      <dgm:prSet/>
      <dgm:spPr/>
      <dgm:t>
        <a:bodyPr/>
        <a:lstStyle/>
        <a:p>
          <a:endParaRPr lang="en-NZ" sz="1300"/>
        </a:p>
      </dgm:t>
    </dgm:pt>
    <dgm:pt modelId="{A8B33A3C-8FBB-4233-9331-67DB2D02A6D9}">
      <dgm:prSet phldrT="[Text]" custT="1"/>
      <dgm:spPr/>
      <dgm:t>
        <a:bodyPr/>
        <a:lstStyle/>
        <a:p>
          <a:r>
            <a:rPr lang="en-US" sz="1300" dirty="0" smtClean="0"/>
            <a:t>Juvenile Justice</a:t>
          </a:r>
          <a:endParaRPr lang="en-NZ" sz="1300" dirty="0"/>
        </a:p>
      </dgm:t>
    </dgm:pt>
    <dgm:pt modelId="{921FE876-0B59-473F-9359-7EE17C3CADED}" type="parTrans" cxnId="{432A6C68-3994-43F8-9E37-04B5A0D174A6}">
      <dgm:prSet/>
      <dgm:spPr/>
      <dgm:t>
        <a:bodyPr/>
        <a:lstStyle/>
        <a:p>
          <a:endParaRPr lang="en-NZ" sz="1300"/>
        </a:p>
      </dgm:t>
    </dgm:pt>
    <dgm:pt modelId="{C15F077F-8214-4D69-BE27-D8266B57AF83}" type="sibTrans" cxnId="{432A6C68-3994-43F8-9E37-04B5A0D174A6}">
      <dgm:prSet/>
      <dgm:spPr/>
      <dgm:t>
        <a:bodyPr/>
        <a:lstStyle/>
        <a:p>
          <a:endParaRPr lang="en-NZ" sz="1300"/>
        </a:p>
      </dgm:t>
    </dgm:pt>
    <dgm:pt modelId="{3A4A59A9-E1BF-476F-AC95-C60B520F160F}">
      <dgm:prSet phldrT="[Text]" custT="1"/>
      <dgm:spPr/>
      <dgm:t>
        <a:bodyPr/>
        <a:lstStyle/>
        <a:p>
          <a:r>
            <a:rPr lang="en-US" sz="1300" dirty="0" smtClean="0"/>
            <a:t>Probation</a:t>
          </a:r>
          <a:endParaRPr lang="en-NZ" sz="1300" dirty="0"/>
        </a:p>
      </dgm:t>
    </dgm:pt>
    <dgm:pt modelId="{FED271EE-BEED-4CFB-978A-9156BC6B1B9C}" type="parTrans" cxnId="{BB012A11-9DFA-4E9B-B19F-207A3FE8506C}">
      <dgm:prSet/>
      <dgm:spPr/>
      <dgm:t>
        <a:bodyPr/>
        <a:lstStyle/>
        <a:p>
          <a:endParaRPr lang="en-NZ" sz="1300"/>
        </a:p>
      </dgm:t>
    </dgm:pt>
    <dgm:pt modelId="{E89E3DDF-017E-4236-8B0C-6D513933ED0B}" type="sibTrans" cxnId="{BB012A11-9DFA-4E9B-B19F-207A3FE8506C}">
      <dgm:prSet/>
      <dgm:spPr/>
      <dgm:t>
        <a:bodyPr/>
        <a:lstStyle/>
        <a:p>
          <a:endParaRPr lang="en-NZ" sz="1300"/>
        </a:p>
      </dgm:t>
    </dgm:pt>
    <dgm:pt modelId="{2C36FE83-6941-45AF-BD44-A487D8990CAE}">
      <dgm:prSet phldrT="[Text]" custT="1"/>
      <dgm:spPr/>
      <dgm:t>
        <a:bodyPr/>
        <a:lstStyle/>
        <a:p>
          <a:r>
            <a:rPr lang="en-US" sz="1300" dirty="0" smtClean="0"/>
            <a:t>Public Welfare</a:t>
          </a:r>
          <a:endParaRPr lang="en-NZ" sz="1300" dirty="0"/>
        </a:p>
      </dgm:t>
    </dgm:pt>
    <dgm:pt modelId="{24425C08-110D-4584-A956-6EBD6CD41B04}" type="parTrans" cxnId="{9DC49200-628F-40C3-A966-86E08E1F9D60}">
      <dgm:prSet/>
      <dgm:spPr/>
      <dgm:t>
        <a:bodyPr/>
        <a:lstStyle/>
        <a:p>
          <a:endParaRPr lang="en-NZ" sz="1300"/>
        </a:p>
      </dgm:t>
    </dgm:pt>
    <dgm:pt modelId="{A77C4EFA-C95E-4275-9CE5-FA1DE60E8412}" type="sibTrans" cxnId="{9DC49200-628F-40C3-A966-86E08E1F9D60}">
      <dgm:prSet/>
      <dgm:spPr/>
      <dgm:t>
        <a:bodyPr/>
        <a:lstStyle/>
        <a:p>
          <a:endParaRPr lang="en-NZ" sz="1300"/>
        </a:p>
      </dgm:t>
    </dgm:pt>
    <dgm:pt modelId="{BAD3CF11-AD97-4E42-9157-8A4122FC74D2}">
      <dgm:prSet phldrT="[Text]" custT="1"/>
      <dgm:spPr/>
      <dgm:t>
        <a:bodyPr/>
        <a:lstStyle/>
        <a:p>
          <a:r>
            <a:rPr lang="en-US" sz="1300" dirty="0" smtClean="0"/>
            <a:t>Parental CPS</a:t>
          </a:r>
          <a:endParaRPr lang="en-NZ" sz="1300" dirty="0"/>
        </a:p>
      </dgm:t>
    </dgm:pt>
    <dgm:pt modelId="{962FECD7-E49B-4A2A-B727-92DD6756F52C}" type="parTrans" cxnId="{179FD12C-B6BB-4653-ABF0-C2E0D533B886}">
      <dgm:prSet/>
      <dgm:spPr/>
      <dgm:t>
        <a:bodyPr/>
        <a:lstStyle/>
        <a:p>
          <a:endParaRPr lang="en-NZ" sz="1300"/>
        </a:p>
      </dgm:t>
    </dgm:pt>
    <dgm:pt modelId="{2D610AB8-6608-4436-AE3E-7B297DC3318E}" type="sibTrans" cxnId="{179FD12C-B6BB-4653-ABF0-C2E0D533B886}">
      <dgm:prSet/>
      <dgm:spPr/>
      <dgm:t>
        <a:bodyPr/>
        <a:lstStyle/>
        <a:p>
          <a:endParaRPr lang="en-NZ" sz="1300"/>
        </a:p>
      </dgm:t>
    </dgm:pt>
    <dgm:pt modelId="{D5A90735-67AD-4ACB-8BD4-644F4B219EDE}">
      <dgm:prSet phldrT="[Text]" custT="1"/>
      <dgm:spPr/>
      <dgm:t>
        <a:bodyPr/>
        <a:lstStyle/>
        <a:p>
          <a:r>
            <a:rPr lang="en-US" sz="1300" dirty="0" smtClean="0"/>
            <a:t>Family’s Welfare</a:t>
          </a:r>
          <a:endParaRPr lang="en-NZ" sz="1300" dirty="0"/>
        </a:p>
      </dgm:t>
    </dgm:pt>
    <dgm:pt modelId="{ADADDCF5-25A8-4E84-80A9-B3BCD0F9FDE2}" type="parTrans" cxnId="{5DDDE647-C695-4365-9C0C-3584156FB3CB}">
      <dgm:prSet/>
      <dgm:spPr/>
      <dgm:t>
        <a:bodyPr/>
        <a:lstStyle/>
        <a:p>
          <a:endParaRPr lang="en-NZ" sz="1300"/>
        </a:p>
      </dgm:t>
    </dgm:pt>
    <dgm:pt modelId="{2344AA7B-8880-4D3B-A54F-F9AF1C20388F}" type="sibTrans" cxnId="{5DDDE647-C695-4365-9C0C-3584156FB3CB}">
      <dgm:prSet/>
      <dgm:spPr/>
      <dgm:t>
        <a:bodyPr/>
        <a:lstStyle/>
        <a:p>
          <a:endParaRPr lang="en-NZ" sz="1300"/>
        </a:p>
      </dgm:t>
    </dgm:pt>
    <dgm:pt modelId="{0339E1C9-2715-4778-AA4A-DB85E68118C1}">
      <dgm:prSet phldrT="[Text]" custT="1"/>
      <dgm:spPr/>
      <dgm:t>
        <a:bodyPr/>
        <a:lstStyle/>
        <a:p>
          <a:r>
            <a:rPr lang="en-US" sz="1300" dirty="0" smtClean="0"/>
            <a:t>Community indicators</a:t>
          </a:r>
          <a:endParaRPr lang="en-NZ" sz="1300" dirty="0"/>
        </a:p>
      </dgm:t>
    </dgm:pt>
    <dgm:pt modelId="{F820E0CE-5BDD-4DA3-ABD2-90D4629F4D63}" type="parTrans" cxnId="{F57D52CF-CC7C-4087-9E2C-309FCAA9CDE1}">
      <dgm:prSet/>
      <dgm:spPr/>
      <dgm:t>
        <a:bodyPr/>
        <a:lstStyle/>
        <a:p>
          <a:endParaRPr lang="en-US" sz="1300"/>
        </a:p>
      </dgm:t>
    </dgm:pt>
    <dgm:pt modelId="{97EE5D84-66AD-4B8E-8739-EAA8BD2F065B}" type="sibTrans" cxnId="{F57D52CF-CC7C-4087-9E2C-309FCAA9CDE1}">
      <dgm:prSet/>
      <dgm:spPr/>
      <dgm:t>
        <a:bodyPr/>
        <a:lstStyle/>
        <a:p>
          <a:endParaRPr lang="en-US" sz="1300"/>
        </a:p>
      </dgm:t>
    </dgm:pt>
    <dgm:pt modelId="{81604B85-3C30-4BBD-B01E-621730767DBD}">
      <dgm:prSet phldrT="[Text]" custT="1"/>
      <dgm:spPr/>
      <dgm:t>
        <a:bodyPr/>
        <a:lstStyle/>
        <a:p>
          <a:r>
            <a:rPr lang="en-US" sz="1300" dirty="0" smtClean="0"/>
            <a:t>Behavioral Health</a:t>
          </a:r>
          <a:endParaRPr lang="en-NZ" sz="1300" dirty="0"/>
        </a:p>
      </dgm:t>
    </dgm:pt>
    <dgm:pt modelId="{21125135-7BD0-41A7-9E39-8790E75711A4}" type="sibTrans" cxnId="{F1A19121-B65B-44D9-AFEE-7A939E512620}">
      <dgm:prSet/>
      <dgm:spPr/>
      <dgm:t>
        <a:bodyPr/>
        <a:lstStyle/>
        <a:p>
          <a:endParaRPr lang="en-NZ" sz="1300"/>
        </a:p>
      </dgm:t>
    </dgm:pt>
    <dgm:pt modelId="{86EBABCC-560B-49AC-BC26-294D278E90CC}" type="parTrans" cxnId="{F1A19121-B65B-44D9-AFEE-7A939E512620}">
      <dgm:prSet/>
      <dgm:spPr/>
      <dgm:t>
        <a:bodyPr/>
        <a:lstStyle/>
        <a:p>
          <a:endParaRPr lang="en-NZ" sz="1300"/>
        </a:p>
      </dgm:t>
    </dgm:pt>
    <dgm:pt modelId="{065C0159-8E47-49AC-8FAC-19381CA3DDD4}" type="pres">
      <dgm:prSet presAssocID="{5213C9F5-E0A5-4FFC-86AF-B812BC516585}" presName="Name0" presStyleCnt="0">
        <dgm:presLayoutVars>
          <dgm:chMax val="1"/>
          <dgm:dir/>
          <dgm:animLvl val="ctr"/>
          <dgm:resizeHandles val="exact"/>
        </dgm:presLayoutVars>
      </dgm:prSet>
      <dgm:spPr/>
      <dgm:t>
        <a:bodyPr/>
        <a:lstStyle/>
        <a:p>
          <a:endParaRPr lang="en-NZ"/>
        </a:p>
      </dgm:t>
    </dgm:pt>
    <dgm:pt modelId="{9E6D5A8F-366D-4EEB-A379-E7BC6F6387D4}" type="pres">
      <dgm:prSet presAssocID="{2558B6AC-C92C-4C9E-BBDC-3AA78F77407B}" presName="centerShape" presStyleLbl="node0" presStyleIdx="0" presStyleCnt="1" custLinFactNeighborX="1206" custLinFactNeighborY="-2235"/>
      <dgm:spPr/>
      <dgm:t>
        <a:bodyPr/>
        <a:lstStyle/>
        <a:p>
          <a:endParaRPr lang="en-NZ"/>
        </a:p>
      </dgm:t>
    </dgm:pt>
    <dgm:pt modelId="{643D0042-7B45-474F-839E-696F9A1B2CDB}" type="pres">
      <dgm:prSet presAssocID="{81604B85-3C30-4BBD-B01E-621730767DBD}" presName="node" presStyleLbl="node1" presStyleIdx="0" presStyleCnt="9" custScaleX="140131" custScaleY="145467">
        <dgm:presLayoutVars>
          <dgm:bulletEnabled val="1"/>
        </dgm:presLayoutVars>
      </dgm:prSet>
      <dgm:spPr/>
      <dgm:t>
        <a:bodyPr/>
        <a:lstStyle/>
        <a:p>
          <a:endParaRPr lang="en-NZ"/>
        </a:p>
      </dgm:t>
    </dgm:pt>
    <dgm:pt modelId="{7215B3FC-A616-49B2-AF60-9B5C428742F4}" type="pres">
      <dgm:prSet presAssocID="{81604B85-3C30-4BBD-B01E-621730767DBD}" presName="dummy" presStyleCnt="0"/>
      <dgm:spPr/>
    </dgm:pt>
    <dgm:pt modelId="{CB978BD5-1054-40D6-92AE-8FE61F79C15C}" type="pres">
      <dgm:prSet presAssocID="{21125135-7BD0-41A7-9E39-8790E75711A4}" presName="sibTrans" presStyleLbl="sibTrans2D1" presStyleIdx="0" presStyleCnt="9"/>
      <dgm:spPr/>
      <dgm:t>
        <a:bodyPr/>
        <a:lstStyle/>
        <a:p>
          <a:endParaRPr lang="en-NZ"/>
        </a:p>
      </dgm:t>
    </dgm:pt>
    <dgm:pt modelId="{18591E00-D3E2-4170-B392-9D5A48B7A536}" type="pres">
      <dgm:prSet presAssocID="{51261025-AE83-408F-877F-C178B9A1ED39}" presName="node" presStyleLbl="node1" presStyleIdx="1" presStyleCnt="9" custScaleX="140787" custScaleY="138599">
        <dgm:presLayoutVars>
          <dgm:bulletEnabled val="1"/>
        </dgm:presLayoutVars>
      </dgm:prSet>
      <dgm:spPr/>
      <dgm:t>
        <a:bodyPr/>
        <a:lstStyle/>
        <a:p>
          <a:endParaRPr lang="en-NZ"/>
        </a:p>
      </dgm:t>
    </dgm:pt>
    <dgm:pt modelId="{E5DAB797-478B-478B-867C-1B1BFCEAD35E}" type="pres">
      <dgm:prSet presAssocID="{51261025-AE83-408F-877F-C178B9A1ED39}" presName="dummy" presStyleCnt="0"/>
      <dgm:spPr/>
    </dgm:pt>
    <dgm:pt modelId="{3ACC63A1-F6DB-41BF-899D-3A7C86CEAD4B}" type="pres">
      <dgm:prSet presAssocID="{C87A1039-8C58-4745-AA97-6A087F263B55}" presName="sibTrans" presStyleLbl="sibTrans2D1" presStyleIdx="1" presStyleCnt="9"/>
      <dgm:spPr/>
      <dgm:t>
        <a:bodyPr/>
        <a:lstStyle/>
        <a:p>
          <a:endParaRPr lang="en-NZ"/>
        </a:p>
      </dgm:t>
    </dgm:pt>
    <dgm:pt modelId="{71372FC6-32B1-4763-80B9-C69EB768916F}" type="pres">
      <dgm:prSet presAssocID="{4448C6A3-FA4D-4550-9AF2-8DD8E8029824}" presName="node" presStyleLbl="node1" presStyleIdx="2" presStyleCnt="9" custScaleX="135256" custScaleY="139862">
        <dgm:presLayoutVars>
          <dgm:bulletEnabled val="1"/>
        </dgm:presLayoutVars>
      </dgm:prSet>
      <dgm:spPr/>
      <dgm:t>
        <a:bodyPr/>
        <a:lstStyle/>
        <a:p>
          <a:endParaRPr lang="en-NZ"/>
        </a:p>
      </dgm:t>
    </dgm:pt>
    <dgm:pt modelId="{678763B6-41E6-4BF7-ACD3-5317D75CDAEC}" type="pres">
      <dgm:prSet presAssocID="{4448C6A3-FA4D-4550-9AF2-8DD8E8029824}" presName="dummy" presStyleCnt="0"/>
      <dgm:spPr/>
    </dgm:pt>
    <dgm:pt modelId="{DCB07330-9548-4D8F-8287-A040044CB3D9}" type="pres">
      <dgm:prSet presAssocID="{6640A851-D558-450A-A048-DDCD86F3573D}" presName="sibTrans" presStyleLbl="sibTrans2D1" presStyleIdx="2" presStyleCnt="9"/>
      <dgm:spPr/>
      <dgm:t>
        <a:bodyPr/>
        <a:lstStyle/>
        <a:p>
          <a:endParaRPr lang="en-NZ"/>
        </a:p>
      </dgm:t>
    </dgm:pt>
    <dgm:pt modelId="{5EC91535-FE51-4508-9C74-55C66F77BB2B}" type="pres">
      <dgm:prSet presAssocID="{A8B33A3C-8FBB-4233-9331-67DB2D02A6D9}" presName="node" presStyleLbl="node1" presStyleIdx="3" presStyleCnt="9" custScaleX="145948" custScaleY="140433">
        <dgm:presLayoutVars>
          <dgm:bulletEnabled val="1"/>
        </dgm:presLayoutVars>
      </dgm:prSet>
      <dgm:spPr/>
      <dgm:t>
        <a:bodyPr/>
        <a:lstStyle/>
        <a:p>
          <a:endParaRPr lang="en-NZ"/>
        </a:p>
      </dgm:t>
    </dgm:pt>
    <dgm:pt modelId="{5F41ED16-3FBE-49EA-8359-07589548D4DC}" type="pres">
      <dgm:prSet presAssocID="{A8B33A3C-8FBB-4233-9331-67DB2D02A6D9}" presName="dummy" presStyleCnt="0"/>
      <dgm:spPr/>
    </dgm:pt>
    <dgm:pt modelId="{81FB8C17-64E5-44E1-AB75-5F16AAEC411C}" type="pres">
      <dgm:prSet presAssocID="{C15F077F-8214-4D69-BE27-D8266B57AF83}" presName="sibTrans" presStyleLbl="sibTrans2D1" presStyleIdx="3" presStyleCnt="9"/>
      <dgm:spPr/>
      <dgm:t>
        <a:bodyPr/>
        <a:lstStyle/>
        <a:p>
          <a:endParaRPr lang="en-NZ"/>
        </a:p>
      </dgm:t>
    </dgm:pt>
    <dgm:pt modelId="{EF5A3E04-B1C2-4323-A4A0-24B48E1B71C7}" type="pres">
      <dgm:prSet presAssocID="{3A4A59A9-E1BF-476F-AC95-C60B520F160F}" presName="node" presStyleLbl="node1" presStyleIdx="4" presStyleCnt="9" custScaleX="138580" custScaleY="144982">
        <dgm:presLayoutVars>
          <dgm:bulletEnabled val="1"/>
        </dgm:presLayoutVars>
      </dgm:prSet>
      <dgm:spPr/>
      <dgm:t>
        <a:bodyPr/>
        <a:lstStyle/>
        <a:p>
          <a:endParaRPr lang="en-NZ"/>
        </a:p>
      </dgm:t>
    </dgm:pt>
    <dgm:pt modelId="{2F2859F0-4A1E-42E5-AA24-E4ABAB80DA99}" type="pres">
      <dgm:prSet presAssocID="{3A4A59A9-E1BF-476F-AC95-C60B520F160F}" presName="dummy" presStyleCnt="0"/>
      <dgm:spPr/>
    </dgm:pt>
    <dgm:pt modelId="{9BD8E78F-40EF-4EE0-889C-C99E867753D8}" type="pres">
      <dgm:prSet presAssocID="{E89E3DDF-017E-4236-8B0C-6D513933ED0B}" presName="sibTrans" presStyleLbl="sibTrans2D1" presStyleIdx="4" presStyleCnt="9"/>
      <dgm:spPr/>
      <dgm:t>
        <a:bodyPr/>
        <a:lstStyle/>
        <a:p>
          <a:endParaRPr lang="en-NZ"/>
        </a:p>
      </dgm:t>
    </dgm:pt>
    <dgm:pt modelId="{09A7ED02-EF51-4F35-9770-28AF4D03D0BD}" type="pres">
      <dgm:prSet presAssocID="{2C36FE83-6941-45AF-BD44-A487D8990CAE}" presName="node" presStyleLbl="node1" presStyleIdx="5" presStyleCnt="9" custScaleX="145095" custScaleY="147076">
        <dgm:presLayoutVars>
          <dgm:bulletEnabled val="1"/>
        </dgm:presLayoutVars>
      </dgm:prSet>
      <dgm:spPr/>
      <dgm:t>
        <a:bodyPr/>
        <a:lstStyle/>
        <a:p>
          <a:endParaRPr lang="en-NZ"/>
        </a:p>
      </dgm:t>
    </dgm:pt>
    <dgm:pt modelId="{7F20652B-4CA1-4965-82F1-E5519B693597}" type="pres">
      <dgm:prSet presAssocID="{2C36FE83-6941-45AF-BD44-A487D8990CAE}" presName="dummy" presStyleCnt="0"/>
      <dgm:spPr/>
    </dgm:pt>
    <dgm:pt modelId="{55CE3807-739B-430F-BE97-71D06C2CECA9}" type="pres">
      <dgm:prSet presAssocID="{A77C4EFA-C95E-4275-9CE5-FA1DE60E8412}" presName="sibTrans" presStyleLbl="sibTrans2D1" presStyleIdx="5" presStyleCnt="9"/>
      <dgm:spPr/>
      <dgm:t>
        <a:bodyPr/>
        <a:lstStyle/>
        <a:p>
          <a:endParaRPr lang="en-NZ"/>
        </a:p>
      </dgm:t>
    </dgm:pt>
    <dgm:pt modelId="{811CC368-CAF7-4D06-86A8-811F1A696CD5}" type="pres">
      <dgm:prSet presAssocID="{BAD3CF11-AD97-4E42-9157-8A4122FC74D2}" presName="node" presStyleLbl="node1" presStyleIdx="6" presStyleCnt="9" custScaleX="146257" custScaleY="143284">
        <dgm:presLayoutVars>
          <dgm:bulletEnabled val="1"/>
        </dgm:presLayoutVars>
      </dgm:prSet>
      <dgm:spPr/>
      <dgm:t>
        <a:bodyPr/>
        <a:lstStyle/>
        <a:p>
          <a:endParaRPr lang="en-NZ"/>
        </a:p>
      </dgm:t>
    </dgm:pt>
    <dgm:pt modelId="{31337569-FB6E-4AA9-B6E4-4A9A55FA7F13}" type="pres">
      <dgm:prSet presAssocID="{BAD3CF11-AD97-4E42-9157-8A4122FC74D2}" presName="dummy" presStyleCnt="0"/>
      <dgm:spPr/>
    </dgm:pt>
    <dgm:pt modelId="{102068B4-ADAC-4B52-9B2D-599B444FC3F9}" type="pres">
      <dgm:prSet presAssocID="{2D610AB8-6608-4436-AE3E-7B297DC3318E}" presName="sibTrans" presStyleLbl="sibTrans2D1" presStyleIdx="6" presStyleCnt="9"/>
      <dgm:spPr/>
      <dgm:t>
        <a:bodyPr/>
        <a:lstStyle/>
        <a:p>
          <a:endParaRPr lang="en-NZ"/>
        </a:p>
      </dgm:t>
    </dgm:pt>
    <dgm:pt modelId="{DF9E496A-3B66-48C4-BA1A-190371733C70}" type="pres">
      <dgm:prSet presAssocID="{D5A90735-67AD-4ACB-8BD4-644F4B219EDE}" presName="node" presStyleLbl="node1" presStyleIdx="7" presStyleCnt="9" custScaleX="143394" custScaleY="145556">
        <dgm:presLayoutVars>
          <dgm:bulletEnabled val="1"/>
        </dgm:presLayoutVars>
      </dgm:prSet>
      <dgm:spPr/>
      <dgm:t>
        <a:bodyPr/>
        <a:lstStyle/>
        <a:p>
          <a:endParaRPr lang="en-NZ"/>
        </a:p>
      </dgm:t>
    </dgm:pt>
    <dgm:pt modelId="{18C91B6D-2BF9-4FDC-A6E7-1BEEC694FBD0}" type="pres">
      <dgm:prSet presAssocID="{D5A90735-67AD-4ACB-8BD4-644F4B219EDE}" presName="dummy" presStyleCnt="0"/>
      <dgm:spPr/>
    </dgm:pt>
    <dgm:pt modelId="{B25CBD3A-05C1-4D2F-A760-FD91B1C11765}" type="pres">
      <dgm:prSet presAssocID="{2344AA7B-8880-4D3B-A54F-F9AF1C20388F}" presName="sibTrans" presStyleLbl="sibTrans2D1" presStyleIdx="7" presStyleCnt="9"/>
      <dgm:spPr/>
      <dgm:t>
        <a:bodyPr/>
        <a:lstStyle/>
        <a:p>
          <a:endParaRPr lang="en-NZ"/>
        </a:p>
      </dgm:t>
    </dgm:pt>
    <dgm:pt modelId="{6906AB16-9890-4260-A25F-1D3B4110415C}" type="pres">
      <dgm:prSet presAssocID="{0339E1C9-2715-4778-AA4A-DB85E68118C1}" presName="node" presStyleLbl="node1" presStyleIdx="8" presStyleCnt="9" custScaleX="145731" custScaleY="138599">
        <dgm:presLayoutVars>
          <dgm:bulletEnabled val="1"/>
        </dgm:presLayoutVars>
      </dgm:prSet>
      <dgm:spPr/>
      <dgm:t>
        <a:bodyPr/>
        <a:lstStyle/>
        <a:p>
          <a:endParaRPr lang="en-NZ"/>
        </a:p>
      </dgm:t>
    </dgm:pt>
    <dgm:pt modelId="{CE7B1147-E701-4811-A0CE-855892496904}" type="pres">
      <dgm:prSet presAssocID="{0339E1C9-2715-4778-AA4A-DB85E68118C1}" presName="dummy" presStyleCnt="0"/>
      <dgm:spPr/>
    </dgm:pt>
    <dgm:pt modelId="{886C5E75-3313-43C8-A2C1-3FE6FB6351E7}" type="pres">
      <dgm:prSet presAssocID="{97EE5D84-66AD-4B8E-8739-EAA8BD2F065B}" presName="sibTrans" presStyleLbl="sibTrans2D1" presStyleIdx="8" presStyleCnt="9"/>
      <dgm:spPr/>
      <dgm:t>
        <a:bodyPr/>
        <a:lstStyle/>
        <a:p>
          <a:endParaRPr lang="en-NZ"/>
        </a:p>
      </dgm:t>
    </dgm:pt>
  </dgm:ptLst>
  <dgm:cxnLst>
    <dgm:cxn modelId="{F57D52CF-CC7C-4087-9E2C-309FCAA9CDE1}" srcId="{2558B6AC-C92C-4C9E-BBDC-3AA78F77407B}" destId="{0339E1C9-2715-4778-AA4A-DB85E68118C1}" srcOrd="8" destOrd="0" parTransId="{F820E0CE-5BDD-4DA3-ABD2-90D4629F4D63}" sibTransId="{97EE5D84-66AD-4B8E-8739-EAA8BD2F065B}"/>
    <dgm:cxn modelId="{C9842891-5BBD-443D-A6D0-E62CC3CD1195}" type="presOf" srcId="{A8B33A3C-8FBB-4233-9331-67DB2D02A6D9}" destId="{5EC91535-FE51-4508-9C74-55C66F77BB2B}" srcOrd="0" destOrd="0" presId="urn:microsoft.com/office/officeart/2005/8/layout/radial6"/>
    <dgm:cxn modelId="{2EFE5B75-6035-4251-9184-9F4A7D499E52}" type="presOf" srcId="{0339E1C9-2715-4778-AA4A-DB85E68118C1}" destId="{6906AB16-9890-4260-A25F-1D3B4110415C}" srcOrd="0" destOrd="0" presId="urn:microsoft.com/office/officeart/2005/8/layout/radial6"/>
    <dgm:cxn modelId="{DE6D7A11-2AA2-42B4-A728-BCA9BF98A9B4}" type="presOf" srcId="{A77C4EFA-C95E-4275-9CE5-FA1DE60E8412}" destId="{55CE3807-739B-430F-BE97-71D06C2CECA9}" srcOrd="0" destOrd="0" presId="urn:microsoft.com/office/officeart/2005/8/layout/radial6"/>
    <dgm:cxn modelId="{2F138E88-3A06-48E9-8007-E42944B3372F}" type="presOf" srcId="{2344AA7B-8880-4D3B-A54F-F9AF1C20388F}" destId="{B25CBD3A-05C1-4D2F-A760-FD91B1C11765}" srcOrd="0" destOrd="0" presId="urn:microsoft.com/office/officeart/2005/8/layout/radial6"/>
    <dgm:cxn modelId="{610E5EF5-5329-4103-8FF8-AE8B80D3BEB0}" srcId="{5213C9F5-E0A5-4FFC-86AF-B812BC516585}" destId="{2558B6AC-C92C-4C9E-BBDC-3AA78F77407B}" srcOrd="0" destOrd="0" parTransId="{7273D811-BA84-415F-8692-06B9747C02C2}" sibTransId="{5EDB74E7-78F7-4C2D-8BC3-2B1B31F742B4}"/>
    <dgm:cxn modelId="{046F12A8-F02B-451E-BB85-83F22DF698A4}" type="presOf" srcId="{C87A1039-8C58-4745-AA97-6A087F263B55}" destId="{3ACC63A1-F6DB-41BF-899D-3A7C86CEAD4B}" srcOrd="0" destOrd="0" presId="urn:microsoft.com/office/officeart/2005/8/layout/radial6"/>
    <dgm:cxn modelId="{ECB9E11B-ABE7-4CEF-BF0F-3B498EBA065F}" type="presOf" srcId="{5213C9F5-E0A5-4FFC-86AF-B812BC516585}" destId="{065C0159-8E47-49AC-8FAC-19381CA3DDD4}" srcOrd="0" destOrd="0" presId="urn:microsoft.com/office/officeart/2005/8/layout/radial6"/>
    <dgm:cxn modelId="{8AC8D9BE-5BB8-4B86-AD5F-E05DE7F4E92F}" type="presOf" srcId="{C15F077F-8214-4D69-BE27-D8266B57AF83}" destId="{81FB8C17-64E5-44E1-AB75-5F16AAEC411C}" srcOrd="0" destOrd="0" presId="urn:microsoft.com/office/officeart/2005/8/layout/radial6"/>
    <dgm:cxn modelId="{A2B4DDFB-9F96-4F6A-B2C9-823A966911A9}" srcId="{2558B6AC-C92C-4C9E-BBDC-3AA78F77407B}" destId="{4448C6A3-FA4D-4550-9AF2-8DD8E8029824}" srcOrd="2" destOrd="0" parTransId="{7EC37AA3-02CE-4800-AE46-FE1800BCB112}" sibTransId="{6640A851-D558-450A-A048-DDCD86F3573D}"/>
    <dgm:cxn modelId="{0549E06D-249D-4788-A6EA-39863635CBC4}" type="presOf" srcId="{BAD3CF11-AD97-4E42-9157-8A4122FC74D2}" destId="{811CC368-CAF7-4D06-86A8-811F1A696CD5}" srcOrd="0" destOrd="0" presId="urn:microsoft.com/office/officeart/2005/8/layout/radial6"/>
    <dgm:cxn modelId="{432A6C68-3994-43F8-9E37-04B5A0D174A6}" srcId="{2558B6AC-C92C-4C9E-BBDC-3AA78F77407B}" destId="{A8B33A3C-8FBB-4233-9331-67DB2D02A6D9}" srcOrd="3" destOrd="0" parTransId="{921FE876-0B59-473F-9359-7EE17C3CADED}" sibTransId="{C15F077F-8214-4D69-BE27-D8266B57AF83}"/>
    <dgm:cxn modelId="{BB15DCFA-A658-4032-8933-6959D6498910}" type="presOf" srcId="{D5A90735-67AD-4ACB-8BD4-644F4B219EDE}" destId="{DF9E496A-3B66-48C4-BA1A-190371733C70}" srcOrd="0" destOrd="0" presId="urn:microsoft.com/office/officeart/2005/8/layout/radial6"/>
    <dgm:cxn modelId="{A1FC3552-AB34-4B8E-A865-4516E696B59D}" type="presOf" srcId="{6640A851-D558-450A-A048-DDCD86F3573D}" destId="{DCB07330-9548-4D8F-8287-A040044CB3D9}" srcOrd="0" destOrd="0" presId="urn:microsoft.com/office/officeart/2005/8/layout/radial6"/>
    <dgm:cxn modelId="{BB012A11-9DFA-4E9B-B19F-207A3FE8506C}" srcId="{2558B6AC-C92C-4C9E-BBDC-3AA78F77407B}" destId="{3A4A59A9-E1BF-476F-AC95-C60B520F160F}" srcOrd="4" destOrd="0" parTransId="{FED271EE-BEED-4CFB-978A-9156BC6B1B9C}" sibTransId="{E89E3DDF-017E-4236-8B0C-6D513933ED0B}"/>
    <dgm:cxn modelId="{CBD57610-CECD-4428-B90D-FF1D2B8C765B}" type="presOf" srcId="{97EE5D84-66AD-4B8E-8739-EAA8BD2F065B}" destId="{886C5E75-3313-43C8-A2C1-3FE6FB6351E7}" srcOrd="0" destOrd="0" presId="urn:microsoft.com/office/officeart/2005/8/layout/radial6"/>
    <dgm:cxn modelId="{B2EEFEE7-2FCE-4894-A79C-E0870A38487B}" srcId="{2558B6AC-C92C-4C9E-BBDC-3AA78F77407B}" destId="{51261025-AE83-408F-877F-C178B9A1ED39}" srcOrd="1" destOrd="0" parTransId="{7A3C7B92-1A55-4583-9B82-8989103C38D6}" sibTransId="{C87A1039-8C58-4745-AA97-6A087F263B55}"/>
    <dgm:cxn modelId="{1F8C6D17-C99D-43BD-97B2-D11C950AF472}" type="presOf" srcId="{81604B85-3C30-4BBD-B01E-621730767DBD}" destId="{643D0042-7B45-474F-839E-696F9A1B2CDB}" srcOrd="0" destOrd="0" presId="urn:microsoft.com/office/officeart/2005/8/layout/radial6"/>
    <dgm:cxn modelId="{5DDDE647-C695-4365-9C0C-3584156FB3CB}" srcId="{2558B6AC-C92C-4C9E-BBDC-3AA78F77407B}" destId="{D5A90735-67AD-4ACB-8BD4-644F4B219EDE}" srcOrd="7" destOrd="0" parTransId="{ADADDCF5-25A8-4E84-80A9-B3BCD0F9FDE2}" sibTransId="{2344AA7B-8880-4D3B-A54F-F9AF1C20388F}"/>
    <dgm:cxn modelId="{C0BEA1EB-6791-43D1-9155-24389151A4DA}" type="presOf" srcId="{E89E3DDF-017E-4236-8B0C-6D513933ED0B}" destId="{9BD8E78F-40EF-4EE0-889C-C99E867753D8}" srcOrd="0" destOrd="0" presId="urn:microsoft.com/office/officeart/2005/8/layout/radial6"/>
    <dgm:cxn modelId="{179FD12C-B6BB-4653-ABF0-C2E0D533B886}" srcId="{2558B6AC-C92C-4C9E-BBDC-3AA78F77407B}" destId="{BAD3CF11-AD97-4E42-9157-8A4122FC74D2}" srcOrd="6" destOrd="0" parTransId="{962FECD7-E49B-4A2A-B727-92DD6756F52C}" sibTransId="{2D610AB8-6608-4436-AE3E-7B297DC3318E}"/>
    <dgm:cxn modelId="{3ECF33F5-39F5-4BA0-9420-E5CA5CD58FC0}" type="presOf" srcId="{21125135-7BD0-41A7-9E39-8790E75711A4}" destId="{CB978BD5-1054-40D6-92AE-8FE61F79C15C}" srcOrd="0" destOrd="0" presId="urn:microsoft.com/office/officeart/2005/8/layout/radial6"/>
    <dgm:cxn modelId="{E3EAC7CE-9AB7-4ACD-AFE7-13C826C88889}" type="presOf" srcId="{2558B6AC-C92C-4C9E-BBDC-3AA78F77407B}" destId="{9E6D5A8F-366D-4EEB-A379-E7BC6F6387D4}" srcOrd="0" destOrd="0" presId="urn:microsoft.com/office/officeart/2005/8/layout/radial6"/>
    <dgm:cxn modelId="{EBEDA230-85C5-4107-B8AF-605724083CF7}" type="presOf" srcId="{51261025-AE83-408F-877F-C178B9A1ED39}" destId="{18591E00-D3E2-4170-B392-9D5A48B7A536}" srcOrd="0" destOrd="0" presId="urn:microsoft.com/office/officeart/2005/8/layout/radial6"/>
    <dgm:cxn modelId="{0272B4EC-08DE-4A8A-AA51-ADB74215395E}" type="presOf" srcId="{2D610AB8-6608-4436-AE3E-7B297DC3318E}" destId="{102068B4-ADAC-4B52-9B2D-599B444FC3F9}" srcOrd="0" destOrd="0" presId="urn:microsoft.com/office/officeart/2005/8/layout/radial6"/>
    <dgm:cxn modelId="{C1097162-F85A-4E27-BD6D-7731BBF37F9C}" type="presOf" srcId="{4448C6A3-FA4D-4550-9AF2-8DD8E8029824}" destId="{71372FC6-32B1-4763-80B9-C69EB768916F}" srcOrd="0" destOrd="0" presId="urn:microsoft.com/office/officeart/2005/8/layout/radial6"/>
    <dgm:cxn modelId="{AACC2D09-74CE-45E8-B0CF-106455478D08}" type="presOf" srcId="{2C36FE83-6941-45AF-BD44-A487D8990CAE}" destId="{09A7ED02-EF51-4F35-9770-28AF4D03D0BD}" srcOrd="0" destOrd="0" presId="urn:microsoft.com/office/officeart/2005/8/layout/radial6"/>
    <dgm:cxn modelId="{F1A19121-B65B-44D9-AFEE-7A939E512620}" srcId="{2558B6AC-C92C-4C9E-BBDC-3AA78F77407B}" destId="{81604B85-3C30-4BBD-B01E-621730767DBD}" srcOrd="0" destOrd="0" parTransId="{86EBABCC-560B-49AC-BC26-294D278E90CC}" sibTransId="{21125135-7BD0-41A7-9E39-8790E75711A4}"/>
    <dgm:cxn modelId="{383D90AC-7182-4345-8A68-1B404697DA66}" type="presOf" srcId="{3A4A59A9-E1BF-476F-AC95-C60B520F160F}" destId="{EF5A3E04-B1C2-4323-A4A0-24B48E1B71C7}" srcOrd="0" destOrd="0" presId="urn:microsoft.com/office/officeart/2005/8/layout/radial6"/>
    <dgm:cxn modelId="{9DC49200-628F-40C3-A966-86E08E1F9D60}" srcId="{2558B6AC-C92C-4C9E-BBDC-3AA78F77407B}" destId="{2C36FE83-6941-45AF-BD44-A487D8990CAE}" srcOrd="5" destOrd="0" parTransId="{24425C08-110D-4584-A956-6EBD6CD41B04}" sibTransId="{A77C4EFA-C95E-4275-9CE5-FA1DE60E8412}"/>
    <dgm:cxn modelId="{B8346928-4568-4D91-B888-990C5D420441}" type="presParOf" srcId="{065C0159-8E47-49AC-8FAC-19381CA3DDD4}" destId="{9E6D5A8F-366D-4EEB-A379-E7BC6F6387D4}" srcOrd="0" destOrd="0" presId="urn:microsoft.com/office/officeart/2005/8/layout/radial6"/>
    <dgm:cxn modelId="{4F0D2AE1-1292-4C27-9DE5-3DF4A7961A65}" type="presParOf" srcId="{065C0159-8E47-49AC-8FAC-19381CA3DDD4}" destId="{643D0042-7B45-474F-839E-696F9A1B2CDB}" srcOrd="1" destOrd="0" presId="urn:microsoft.com/office/officeart/2005/8/layout/radial6"/>
    <dgm:cxn modelId="{49FD4693-54D4-42E0-B219-20BA67A5D199}" type="presParOf" srcId="{065C0159-8E47-49AC-8FAC-19381CA3DDD4}" destId="{7215B3FC-A616-49B2-AF60-9B5C428742F4}" srcOrd="2" destOrd="0" presId="urn:microsoft.com/office/officeart/2005/8/layout/radial6"/>
    <dgm:cxn modelId="{255B3735-353C-47F3-A75D-993B28D21C34}" type="presParOf" srcId="{065C0159-8E47-49AC-8FAC-19381CA3DDD4}" destId="{CB978BD5-1054-40D6-92AE-8FE61F79C15C}" srcOrd="3" destOrd="0" presId="urn:microsoft.com/office/officeart/2005/8/layout/radial6"/>
    <dgm:cxn modelId="{04149E43-B152-4D82-9181-3667E26BF5BD}" type="presParOf" srcId="{065C0159-8E47-49AC-8FAC-19381CA3DDD4}" destId="{18591E00-D3E2-4170-B392-9D5A48B7A536}" srcOrd="4" destOrd="0" presId="urn:microsoft.com/office/officeart/2005/8/layout/radial6"/>
    <dgm:cxn modelId="{65873AB3-F02F-4347-B727-BB44360A64E1}" type="presParOf" srcId="{065C0159-8E47-49AC-8FAC-19381CA3DDD4}" destId="{E5DAB797-478B-478B-867C-1B1BFCEAD35E}" srcOrd="5" destOrd="0" presId="urn:microsoft.com/office/officeart/2005/8/layout/radial6"/>
    <dgm:cxn modelId="{41372730-B582-458C-8ABE-8B964F8805D5}" type="presParOf" srcId="{065C0159-8E47-49AC-8FAC-19381CA3DDD4}" destId="{3ACC63A1-F6DB-41BF-899D-3A7C86CEAD4B}" srcOrd="6" destOrd="0" presId="urn:microsoft.com/office/officeart/2005/8/layout/radial6"/>
    <dgm:cxn modelId="{01B572C5-6661-4A29-BC61-AD83D384C70B}" type="presParOf" srcId="{065C0159-8E47-49AC-8FAC-19381CA3DDD4}" destId="{71372FC6-32B1-4763-80B9-C69EB768916F}" srcOrd="7" destOrd="0" presId="urn:microsoft.com/office/officeart/2005/8/layout/radial6"/>
    <dgm:cxn modelId="{EF36BEE9-3EB7-4DB1-8E7B-F90ACC501A39}" type="presParOf" srcId="{065C0159-8E47-49AC-8FAC-19381CA3DDD4}" destId="{678763B6-41E6-4BF7-ACD3-5317D75CDAEC}" srcOrd="8" destOrd="0" presId="urn:microsoft.com/office/officeart/2005/8/layout/radial6"/>
    <dgm:cxn modelId="{22BAD8DE-20E6-4984-AB5F-1C03CF63DFDF}" type="presParOf" srcId="{065C0159-8E47-49AC-8FAC-19381CA3DDD4}" destId="{DCB07330-9548-4D8F-8287-A040044CB3D9}" srcOrd="9" destOrd="0" presId="urn:microsoft.com/office/officeart/2005/8/layout/radial6"/>
    <dgm:cxn modelId="{C72E30C6-CA6D-47DB-8D26-679781FE3197}" type="presParOf" srcId="{065C0159-8E47-49AC-8FAC-19381CA3DDD4}" destId="{5EC91535-FE51-4508-9C74-55C66F77BB2B}" srcOrd="10" destOrd="0" presId="urn:microsoft.com/office/officeart/2005/8/layout/radial6"/>
    <dgm:cxn modelId="{7A301405-A335-4C0D-9C63-B6435333409A}" type="presParOf" srcId="{065C0159-8E47-49AC-8FAC-19381CA3DDD4}" destId="{5F41ED16-3FBE-49EA-8359-07589548D4DC}" srcOrd="11" destOrd="0" presId="urn:microsoft.com/office/officeart/2005/8/layout/radial6"/>
    <dgm:cxn modelId="{017A62F0-D93F-44C0-9D73-CD4592D93715}" type="presParOf" srcId="{065C0159-8E47-49AC-8FAC-19381CA3DDD4}" destId="{81FB8C17-64E5-44E1-AB75-5F16AAEC411C}" srcOrd="12" destOrd="0" presId="urn:microsoft.com/office/officeart/2005/8/layout/radial6"/>
    <dgm:cxn modelId="{33531E87-7E55-45B8-B715-E0D938BC44BE}" type="presParOf" srcId="{065C0159-8E47-49AC-8FAC-19381CA3DDD4}" destId="{EF5A3E04-B1C2-4323-A4A0-24B48E1B71C7}" srcOrd="13" destOrd="0" presId="urn:microsoft.com/office/officeart/2005/8/layout/radial6"/>
    <dgm:cxn modelId="{D6A942A5-6A61-4E92-91A8-A1EA024DCE77}" type="presParOf" srcId="{065C0159-8E47-49AC-8FAC-19381CA3DDD4}" destId="{2F2859F0-4A1E-42E5-AA24-E4ABAB80DA99}" srcOrd="14" destOrd="0" presId="urn:microsoft.com/office/officeart/2005/8/layout/radial6"/>
    <dgm:cxn modelId="{C0BBD9D2-3AF0-4656-9ED2-39FACE09A682}" type="presParOf" srcId="{065C0159-8E47-49AC-8FAC-19381CA3DDD4}" destId="{9BD8E78F-40EF-4EE0-889C-C99E867753D8}" srcOrd="15" destOrd="0" presId="urn:microsoft.com/office/officeart/2005/8/layout/radial6"/>
    <dgm:cxn modelId="{58900A7C-F55E-450C-8726-F72034F2E73A}" type="presParOf" srcId="{065C0159-8E47-49AC-8FAC-19381CA3DDD4}" destId="{09A7ED02-EF51-4F35-9770-28AF4D03D0BD}" srcOrd="16" destOrd="0" presId="urn:microsoft.com/office/officeart/2005/8/layout/radial6"/>
    <dgm:cxn modelId="{A425FCBC-1FB8-4B3E-88C1-709543288507}" type="presParOf" srcId="{065C0159-8E47-49AC-8FAC-19381CA3DDD4}" destId="{7F20652B-4CA1-4965-82F1-E5519B693597}" srcOrd="17" destOrd="0" presId="urn:microsoft.com/office/officeart/2005/8/layout/radial6"/>
    <dgm:cxn modelId="{8938654F-32A4-4A84-A43D-5DA9C745F501}" type="presParOf" srcId="{065C0159-8E47-49AC-8FAC-19381CA3DDD4}" destId="{55CE3807-739B-430F-BE97-71D06C2CECA9}" srcOrd="18" destOrd="0" presId="urn:microsoft.com/office/officeart/2005/8/layout/radial6"/>
    <dgm:cxn modelId="{AFAADC72-F364-41F9-B5B0-C451149FBFD1}" type="presParOf" srcId="{065C0159-8E47-49AC-8FAC-19381CA3DDD4}" destId="{811CC368-CAF7-4D06-86A8-811F1A696CD5}" srcOrd="19" destOrd="0" presId="urn:microsoft.com/office/officeart/2005/8/layout/radial6"/>
    <dgm:cxn modelId="{20DFF806-E1A3-4D1A-954B-B2F63D5BA7A7}" type="presParOf" srcId="{065C0159-8E47-49AC-8FAC-19381CA3DDD4}" destId="{31337569-FB6E-4AA9-B6E4-4A9A55FA7F13}" srcOrd="20" destOrd="0" presId="urn:microsoft.com/office/officeart/2005/8/layout/radial6"/>
    <dgm:cxn modelId="{94ED1C1F-E900-432B-A215-60884D75AB57}" type="presParOf" srcId="{065C0159-8E47-49AC-8FAC-19381CA3DDD4}" destId="{102068B4-ADAC-4B52-9B2D-599B444FC3F9}" srcOrd="21" destOrd="0" presId="urn:microsoft.com/office/officeart/2005/8/layout/radial6"/>
    <dgm:cxn modelId="{0FCAC653-C759-4997-A2AE-C905AF706F8B}" type="presParOf" srcId="{065C0159-8E47-49AC-8FAC-19381CA3DDD4}" destId="{DF9E496A-3B66-48C4-BA1A-190371733C70}" srcOrd="22" destOrd="0" presId="urn:microsoft.com/office/officeart/2005/8/layout/radial6"/>
    <dgm:cxn modelId="{0A35E798-7104-48D7-A2A1-38A493015C54}" type="presParOf" srcId="{065C0159-8E47-49AC-8FAC-19381CA3DDD4}" destId="{18C91B6D-2BF9-4FDC-A6E7-1BEEC694FBD0}" srcOrd="23" destOrd="0" presId="urn:microsoft.com/office/officeart/2005/8/layout/radial6"/>
    <dgm:cxn modelId="{443A9192-3545-4998-AD39-2D660E850478}" type="presParOf" srcId="{065C0159-8E47-49AC-8FAC-19381CA3DDD4}" destId="{B25CBD3A-05C1-4D2F-A760-FD91B1C11765}" srcOrd="24" destOrd="0" presId="urn:microsoft.com/office/officeart/2005/8/layout/radial6"/>
    <dgm:cxn modelId="{4CEA93F5-4D6A-41CE-B5E7-486B4F081127}" type="presParOf" srcId="{065C0159-8E47-49AC-8FAC-19381CA3DDD4}" destId="{6906AB16-9890-4260-A25F-1D3B4110415C}" srcOrd="25" destOrd="0" presId="urn:microsoft.com/office/officeart/2005/8/layout/radial6"/>
    <dgm:cxn modelId="{6799DC5C-5199-473C-B7DA-A6498DE468BF}" type="presParOf" srcId="{065C0159-8E47-49AC-8FAC-19381CA3DDD4}" destId="{CE7B1147-E701-4811-A0CE-855892496904}" srcOrd="26" destOrd="0" presId="urn:microsoft.com/office/officeart/2005/8/layout/radial6"/>
    <dgm:cxn modelId="{1D574A2E-663A-4BC1-99E3-6923EC50131A}" type="presParOf" srcId="{065C0159-8E47-49AC-8FAC-19381CA3DDD4}" destId="{886C5E75-3313-43C8-A2C1-3FE6FB6351E7}"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C5E75-3313-43C8-A2C1-3FE6FB6351E7}">
      <dsp:nvSpPr>
        <dsp:cNvPr id="0" name=""/>
        <dsp:cNvSpPr/>
      </dsp:nvSpPr>
      <dsp:spPr>
        <a:xfrm>
          <a:off x="2815077" y="391597"/>
          <a:ext cx="3973939" cy="3973939"/>
        </a:xfrm>
        <a:prstGeom prst="blockArc">
          <a:avLst>
            <a:gd name="adj1" fmla="val 13800000"/>
            <a:gd name="adj2" fmla="val 16200000"/>
            <a:gd name="adj3" fmla="val 30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5CBD3A-05C1-4D2F-A760-FD91B1C11765}">
      <dsp:nvSpPr>
        <dsp:cNvPr id="0" name=""/>
        <dsp:cNvSpPr/>
      </dsp:nvSpPr>
      <dsp:spPr>
        <a:xfrm>
          <a:off x="2815077" y="391597"/>
          <a:ext cx="3973939" cy="3973939"/>
        </a:xfrm>
        <a:prstGeom prst="blockArc">
          <a:avLst>
            <a:gd name="adj1" fmla="val 11400000"/>
            <a:gd name="adj2" fmla="val 13800000"/>
            <a:gd name="adj3" fmla="val 30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2068B4-ADAC-4B52-9B2D-599B444FC3F9}">
      <dsp:nvSpPr>
        <dsp:cNvPr id="0" name=""/>
        <dsp:cNvSpPr/>
      </dsp:nvSpPr>
      <dsp:spPr>
        <a:xfrm>
          <a:off x="2815077" y="391597"/>
          <a:ext cx="3973939" cy="3973939"/>
        </a:xfrm>
        <a:prstGeom prst="blockArc">
          <a:avLst>
            <a:gd name="adj1" fmla="val 9000000"/>
            <a:gd name="adj2" fmla="val 11400000"/>
            <a:gd name="adj3" fmla="val 30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CE3807-739B-430F-BE97-71D06C2CECA9}">
      <dsp:nvSpPr>
        <dsp:cNvPr id="0" name=""/>
        <dsp:cNvSpPr/>
      </dsp:nvSpPr>
      <dsp:spPr>
        <a:xfrm>
          <a:off x="2815077" y="391597"/>
          <a:ext cx="3973939" cy="3973939"/>
        </a:xfrm>
        <a:prstGeom prst="blockArc">
          <a:avLst>
            <a:gd name="adj1" fmla="val 6600000"/>
            <a:gd name="adj2" fmla="val 9000000"/>
            <a:gd name="adj3" fmla="val 30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D8E78F-40EF-4EE0-889C-C99E867753D8}">
      <dsp:nvSpPr>
        <dsp:cNvPr id="0" name=""/>
        <dsp:cNvSpPr/>
      </dsp:nvSpPr>
      <dsp:spPr>
        <a:xfrm>
          <a:off x="2815077" y="391597"/>
          <a:ext cx="3973939" cy="3973939"/>
        </a:xfrm>
        <a:prstGeom prst="blockArc">
          <a:avLst>
            <a:gd name="adj1" fmla="val 4200000"/>
            <a:gd name="adj2" fmla="val 6600000"/>
            <a:gd name="adj3" fmla="val 30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FB8C17-64E5-44E1-AB75-5F16AAEC411C}">
      <dsp:nvSpPr>
        <dsp:cNvPr id="0" name=""/>
        <dsp:cNvSpPr/>
      </dsp:nvSpPr>
      <dsp:spPr>
        <a:xfrm>
          <a:off x="2815077" y="391597"/>
          <a:ext cx="3973939" cy="3973939"/>
        </a:xfrm>
        <a:prstGeom prst="blockArc">
          <a:avLst>
            <a:gd name="adj1" fmla="val 1800000"/>
            <a:gd name="adj2" fmla="val 4200000"/>
            <a:gd name="adj3" fmla="val 30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B07330-9548-4D8F-8287-A040044CB3D9}">
      <dsp:nvSpPr>
        <dsp:cNvPr id="0" name=""/>
        <dsp:cNvSpPr/>
      </dsp:nvSpPr>
      <dsp:spPr>
        <a:xfrm>
          <a:off x="2815077" y="391597"/>
          <a:ext cx="3973939" cy="3973939"/>
        </a:xfrm>
        <a:prstGeom prst="blockArc">
          <a:avLst>
            <a:gd name="adj1" fmla="val 21000000"/>
            <a:gd name="adj2" fmla="val 1800000"/>
            <a:gd name="adj3" fmla="val 30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CC63A1-F6DB-41BF-899D-3A7C86CEAD4B}">
      <dsp:nvSpPr>
        <dsp:cNvPr id="0" name=""/>
        <dsp:cNvSpPr/>
      </dsp:nvSpPr>
      <dsp:spPr>
        <a:xfrm>
          <a:off x="2815077" y="391597"/>
          <a:ext cx="3973939" cy="3973939"/>
        </a:xfrm>
        <a:prstGeom prst="blockArc">
          <a:avLst>
            <a:gd name="adj1" fmla="val 18600000"/>
            <a:gd name="adj2" fmla="val 21000000"/>
            <a:gd name="adj3" fmla="val 30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978BD5-1054-40D6-92AE-8FE61F79C15C}">
      <dsp:nvSpPr>
        <dsp:cNvPr id="0" name=""/>
        <dsp:cNvSpPr/>
      </dsp:nvSpPr>
      <dsp:spPr>
        <a:xfrm>
          <a:off x="2815077" y="391597"/>
          <a:ext cx="3973939" cy="3973939"/>
        </a:xfrm>
        <a:prstGeom prst="blockArc">
          <a:avLst>
            <a:gd name="adj1" fmla="val 16200000"/>
            <a:gd name="adj2" fmla="val 18600000"/>
            <a:gd name="adj3" fmla="val 3064"/>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6D5A8F-366D-4EEB-A379-E7BC6F6387D4}">
      <dsp:nvSpPr>
        <dsp:cNvPr id="0" name=""/>
        <dsp:cNvSpPr/>
      </dsp:nvSpPr>
      <dsp:spPr>
        <a:xfrm>
          <a:off x="4245292" y="1687164"/>
          <a:ext cx="1207893" cy="1207893"/>
        </a:xfrm>
        <a:prstGeom prst="ellipse">
          <a:avLst/>
        </a:prstGeom>
        <a:solidFill>
          <a:schemeClr val="bg2">
            <a:lumMod val="9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Child &amp;  Family  History</a:t>
          </a:r>
          <a:endParaRPr lang="en-NZ" sz="1300" kern="1200" dirty="0"/>
        </a:p>
      </dsp:txBody>
      <dsp:txXfrm>
        <a:off x="4422184" y="1864056"/>
        <a:ext cx="854109" cy="854109"/>
      </dsp:txXfrm>
    </dsp:sp>
    <dsp:sp modelId="{643D0042-7B45-474F-839E-696F9A1B2CDB}">
      <dsp:nvSpPr>
        <dsp:cNvPr id="0" name=""/>
        <dsp:cNvSpPr/>
      </dsp:nvSpPr>
      <dsp:spPr>
        <a:xfrm>
          <a:off x="4209625" y="-192943"/>
          <a:ext cx="1184842" cy="1229959"/>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Behavioral Health</a:t>
          </a:r>
          <a:endParaRPr lang="en-NZ" sz="1300" kern="1200" dirty="0"/>
        </a:p>
      </dsp:txBody>
      <dsp:txXfrm>
        <a:off x="4383141" y="-12820"/>
        <a:ext cx="837810" cy="869713"/>
      </dsp:txXfrm>
    </dsp:sp>
    <dsp:sp modelId="{18591E00-D3E2-4170-B392-9D5A48B7A536}">
      <dsp:nvSpPr>
        <dsp:cNvPr id="0" name=""/>
        <dsp:cNvSpPr/>
      </dsp:nvSpPr>
      <dsp:spPr>
        <a:xfrm>
          <a:off x="5464486" y="293833"/>
          <a:ext cx="1190389" cy="1171889"/>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County Prison</a:t>
          </a:r>
          <a:endParaRPr lang="en-NZ" sz="1300" kern="1200" dirty="0"/>
        </a:p>
      </dsp:txBody>
      <dsp:txXfrm>
        <a:off x="5638814" y="465452"/>
        <a:ext cx="841733" cy="828651"/>
      </dsp:txXfrm>
    </dsp:sp>
    <dsp:sp modelId="{71372FC6-32B1-4763-80B9-C69EB768916F}">
      <dsp:nvSpPr>
        <dsp:cNvPr id="0" name=""/>
        <dsp:cNvSpPr/>
      </dsp:nvSpPr>
      <dsp:spPr>
        <a:xfrm>
          <a:off x="6157042" y="1447535"/>
          <a:ext cx="1143623" cy="1182568"/>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Alcohol &amp; Drug</a:t>
          </a:r>
          <a:endParaRPr lang="en-NZ" sz="1300" kern="1200" dirty="0"/>
        </a:p>
      </dsp:txBody>
      <dsp:txXfrm>
        <a:off x="6324522" y="1620718"/>
        <a:ext cx="808663" cy="836202"/>
      </dsp:txXfrm>
    </dsp:sp>
    <dsp:sp modelId="{5EC91535-FE51-4508-9C74-55C66F77BB2B}">
      <dsp:nvSpPr>
        <dsp:cNvPr id="0" name=""/>
        <dsp:cNvSpPr/>
      </dsp:nvSpPr>
      <dsp:spPr>
        <a:xfrm>
          <a:off x="5879439" y="2763134"/>
          <a:ext cx="1234026" cy="1187396"/>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Juvenile Justice</a:t>
          </a:r>
          <a:endParaRPr lang="en-NZ" sz="1300" kern="1200" dirty="0"/>
        </a:p>
      </dsp:txBody>
      <dsp:txXfrm>
        <a:off x="6060158" y="2937024"/>
        <a:ext cx="872588" cy="839616"/>
      </dsp:txXfrm>
    </dsp:sp>
    <dsp:sp modelId="{EF5A3E04-B1C2-4323-A4A0-24B48E1B71C7}">
      <dsp:nvSpPr>
        <dsp:cNvPr id="0" name=""/>
        <dsp:cNvSpPr/>
      </dsp:nvSpPr>
      <dsp:spPr>
        <a:xfrm>
          <a:off x="4885355" y="3604175"/>
          <a:ext cx="1171728" cy="1225859"/>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Probation</a:t>
          </a:r>
          <a:endParaRPr lang="en-NZ" sz="1300" kern="1200" dirty="0"/>
        </a:p>
      </dsp:txBody>
      <dsp:txXfrm>
        <a:off x="5056951" y="3783698"/>
        <a:ext cx="828536" cy="866813"/>
      </dsp:txXfrm>
    </dsp:sp>
    <dsp:sp modelId="{09A7ED02-EF51-4F35-9770-28AF4D03D0BD}">
      <dsp:nvSpPr>
        <dsp:cNvPr id="0" name=""/>
        <dsp:cNvSpPr/>
      </dsp:nvSpPr>
      <dsp:spPr>
        <a:xfrm>
          <a:off x="3519466" y="3595323"/>
          <a:ext cx="1226814" cy="1243564"/>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Public Welfare</a:t>
          </a:r>
          <a:endParaRPr lang="en-NZ" sz="1300" kern="1200" dirty="0"/>
        </a:p>
      </dsp:txBody>
      <dsp:txXfrm>
        <a:off x="3699129" y="3777439"/>
        <a:ext cx="867488" cy="879332"/>
      </dsp:txXfrm>
    </dsp:sp>
    <dsp:sp modelId="{811CC368-CAF7-4D06-86A8-811F1A696CD5}">
      <dsp:nvSpPr>
        <dsp:cNvPr id="0" name=""/>
        <dsp:cNvSpPr/>
      </dsp:nvSpPr>
      <dsp:spPr>
        <a:xfrm>
          <a:off x="2489321" y="2751081"/>
          <a:ext cx="1236639" cy="121150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Parental CPS</a:t>
          </a:r>
          <a:endParaRPr lang="en-NZ" sz="1300" kern="1200" dirty="0"/>
        </a:p>
      </dsp:txBody>
      <dsp:txXfrm>
        <a:off x="2670423" y="2928501"/>
        <a:ext cx="874435" cy="856662"/>
      </dsp:txXfrm>
    </dsp:sp>
    <dsp:sp modelId="{DF9E496A-3B66-48C4-BA1A-190371733C70}">
      <dsp:nvSpPr>
        <dsp:cNvPr id="0" name=""/>
        <dsp:cNvSpPr/>
      </dsp:nvSpPr>
      <dsp:spPr>
        <a:xfrm>
          <a:off x="2269024" y="1423463"/>
          <a:ext cx="1212432" cy="123071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Family’s Welfare</a:t>
          </a:r>
          <a:endParaRPr lang="en-NZ" sz="1300" kern="1200" dirty="0"/>
        </a:p>
      </dsp:txBody>
      <dsp:txXfrm>
        <a:off x="2446581" y="1603697"/>
        <a:ext cx="857318" cy="870244"/>
      </dsp:txXfrm>
    </dsp:sp>
    <dsp:sp modelId="{6906AB16-9890-4260-A25F-1D3B4110415C}">
      <dsp:nvSpPr>
        <dsp:cNvPr id="0" name=""/>
        <dsp:cNvSpPr/>
      </dsp:nvSpPr>
      <dsp:spPr>
        <a:xfrm>
          <a:off x="2928317" y="293833"/>
          <a:ext cx="1232192" cy="1171889"/>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Community indicators</a:t>
          </a:r>
          <a:endParaRPr lang="en-NZ" sz="1300" kern="1200" dirty="0"/>
        </a:p>
      </dsp:txBody>
      <dsp:txXfrm>
        <a:off x="3108767" y="465452"/>
        <a:ext cx="871292" cy="82865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B8C58-07EF-404D-B457-37886CF22D71}" type="datetimeFigureOut">
              <a:rPr lang="en-NZ" smtClean="0"/>
              <a:t>14/09/2017</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4EF88-E836-44B1-9C0B-F43CD65EDBC6}" type="slidenum">
              <a:rPr lang="en-NZ" smtClean="0"/>
              <a:t>‹#›</a:t>
            </a:fld>
            <a:endParaRPr lang="en-NZ"/>
          </a:p>
        </p:txBody>
      </p:sp>
    </p:spTree>
    <p:extLst>
      <p:ext uri="{BB962C8B-B14F-4D97-AF65-F5344CB8AC3E}">
        <p14:creationId xmlns:p14="http://schemas.microsoft.com/office/powerpoint/2010/main" val="189425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C2137-0645-4857-B75D-CC3EC2D4CD71}" type="slidenum">
              <a:rPr lang="en-US" smtClean="0"/>
              <a:t>21</a:t>
            </a:fld>
            <a:endParaRPr lang="en-US"/>
          </a:p>
        </p:txBody>
      </p:sp>
    </p:spTree>
    <p:extLst>
      <p:ext uri="{BB962C8B-B14F-4D97-AF65-F5344CB8AC3E}">
        <p14:creationId xmlns:p14="http://schemas.microsoft.com/office/powerpoint/2010/main" val="2249632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C2137-0645-4857-B75D-CC3EC2D4CD71}" type="slidenum">
              <a:rPr lang="en-US" smtClean="0"/>
              <a:t>22</a:t>
            </a:fld>
            <a:endParaRPr lang="en-US"/>
          </a:p>
        </p:txBody>
      </p:sp>
    </p:spTree>
    <p:extLst>
      <p:ext uri="{BB962C8B-B14F-4D97-AF65-F5344CB8AC3E}">
        <p14:creationId xmlns:p14="http://schemas.microsoft.com/office/powerpoint/2010/main" val="210326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5853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4146" y="124493"/>
            <a:ext cx="8905119" cy="1325563"/>
          </a:xfrm>
          <a:prstGeom prst="rect">
            <a:avLst/>
          </a:prstGeom>
        </p:spPr>
        <p:txBody>
          <a:bodyPr vert="horz" lIns="91440" tIns="45720" rIns="91440" bIns="45720" rtlCol="0" anchor="b">
            <a:normAutofit/>
          </a:bodyPr>
          <a:lstStyle>
            <a:lvl1pPr>
              <a:defRPr>
                <a:solidFill>
                  <a:srgbClr val="309CAE"/>
                </a:solidFill>
              </a:defRPr>
            </a:lvl1pPr>
          </a:lstStyle>
          <a:p>
            <a:r>
              <a:rPr lang="en-US" dirty="0" smtClean="0"/>
              <a:t>Click to edit Master title style</a:t>
            </a:r>
            <a:endParaRPr lang="en-NZ" dirty="0"/>
          </a:p>
        </p:txBody>
      </p:sp>
      <p:sp>
        <p:nvSpPr>
          <p:cNvPr id="12" name="Text Placeholder 11"/>
          <p:cNvSpPr>
            <a:spLocks noGrp="1"/>
          </p:cNvSpPr>
          <p:nvPr>
            <p:ph type="body" sz="quarter" idx="13"/>
          </p:nvPr>
        </p:nvSpPr>
        <p:spPr>
          <a:xfrm>
            <a:off x="624146" y="1610165"/>
            <a:ext cx="9909024" cy="4351338"/>
          </a:xfrm>
        </p:spPr>
        <p:txBody>
          <a:bodyPr/>
          <a:lstStyle>
            <a:lvl1pPr>
              <a:buClr>
                <a:srgbClr val="309CAE"/>
              </a:buClr>
              <a:defRPr/>
            </a:lvl1pPr>
            <a:lvl2pPr>
              <a:buClr>
                <a:srgbClr val="309CAE"/>
              </a:buClr>
              <a:defRPr/>
            </a:lvl2pPr>
            <a:lvl3pPr>
              <a:buClr>
                <a:srgbClr val="309CAE"/>
              </a:buClr>
              <a:defRPr/>
            </a:lvl3pPr>
            <a:lvl4pPr>
              <a:buClr>
                <a:srgbClr val="309CAE"/>
              </a:buClr>
              <a:defRPr/>
            </a:lvl4pPr>
            <a:lvl5pPr>
              <a:buClr>
                <a:srgbClr val="309CAE"/>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2031366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age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86185" y="787709"/>
            <a:ext cx="7792331" cy="1534385"/>
          </a:xfrm>
          <a:prstGeom prst="rect">
            <a:avLst/>
          </a:prstGeom>
        </p:spPr>
        <p:txBody>
          <a:bodyPr vert="horz" lIns="91440" tIns="45720" rIns="91440" bIns="45720" rtlCol="0" anchor="b">
            <a:normAutofit/>
          </a:bodyPr>
          <a:lstStyle>
            <a:lvl1pPr>
              <a:defRPr sz="4400">
                <a:solidFill>
                  <a:schemeClr val="bg1"/>
                </a:solidFill>
              </a:defRPr>
            </a:lvl1pPr>
          </a:lstStyle>
          <a:p>
            <a:r>
              <a:rPr lang="en-US" dirty="0" smtClean="0"/>
              <a:t>Click to edit Master title style</a:t>
            </a:r>
            <a:endParaRPr lang="en-NZ" dirty="0"/>
          </a:p>
        </p:txBody>
      </p:sp>
      <p:sp>
        <p:nvSpPr>
          <p:cNvPr id="5" name="Text Placeholder 11"/>
          <p:cNvSpPr>
            <a:spLocks noGrp="1"/>
          </p:cNvSpPr>
          <p:nvPr>
            <p:ph type="body" sz="quarter" idx="13"/>
          </p:nvPr>
        </p:nvSpPr>
        <p:spPr>
          <a:xfrm>
            <a:off x="786185" y="2348940"/>
            <a:ext cx="5761617" cy="1063562"/>
          </a:xfrm>
        </p:spPr>
        <p:txBody>
          <a:bodyPr anchor="t"/>
          <a:lstStyle>
            <a:lvl1pPr marL="0" indent="0">
              <a:buClr>
                <a:srgbClr val="ED1C24"/>
              </a:buClr>
              <a:buNone/>
              <a:defRPr>
                <a:solidFill>
                  <a:schemeClr val="bg1"/>
                </a:solidFill>
              </a:defRPr>
            </a:lvl1pPr>
            <a:lvl2pPr>
              <a:buClr>
                <a:srgbClr val="ED1C24"/>
              </a:buClr>
              <a:defRPr/>
            </a:lvl2pPr>
            <a:lvl3pPr>
              <a:buClr>
                <a:srgbClr val="ED1C24"/>
              </a:buClr>
              <a:defRPr/>
            </a:lvl3pPr>
            <a:lvl4pPr>
              <a:buClr>
                <a:srgbClr val="ED1C24"/>
              </a:buClr>
              <a:defRPr/>
            </a:lvl4pPr>
            <a:lvl5pPr>
              <a:buClr>
                <a:srgbClr val="ED1C24"/>
              </a:buClr>
              <a:defRPr/>
            </a:lvl5pPr>
          </a:lstStyle>
          <a:p>
            <a:pPr lvl="0"/>
            <a:r>
              <a:rPr lang="en-US" dirty="0" smtClean="0"/>
              <a:t>Click to edit Master text styles</a:t>
            </a:r>
          </a:p>
        </p:txBody>
      </p:sp>
    </p:spTree>
    <p:extLst>
      <p:ext uri="{BB962C8B-B14F-4D97-AF65-F5344CB8AC3E}">
        <p14:creationId xmlns:p14="http://schemas.microsoft.com/office/powerpoint/2010/main" val="19704981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6136" y="1985466"/>
            <a:ext cx="4362461" cy="1197428"/>
          </a:xfrm>
        </p:spPr>
        <p:txBody>
          <a:bodyPr anchor="b">
            <a:noAutofit/>
          </a:bodyPr>
          <a:lstStyle>
            <a:lvl1pPr algn="r">
              <a:defRPr sz="4400">
                <a:solidFill>
                  <a:schemeClr val="bg1"/>
                </a:solidFill>
              </a:defRPr>
            </a:lvl1pPr>
          </a:lstStyle>
          <a:p>
            <a:r>
              <a:rPr lang="en-US" dirty="0" smtClean="0"/>
              <a:t>Click to edit Master title style</a:t>
            </a:r>
            <a:endParaRPr lang="en-NZ" dirty="0"/>
          </a:p>
        </p:txBody>
      </p:sp>
      <p:sp>
        <p:nvSpPr>
          <p:cNvPr id="6" name="Subtitle 2"/>
          <p:cNvSpPr>
            <a:spLocks noGrp="1"/>
          </p:cNvSpPr>
          <p:nvPr>
            <p:ph type="subTitle" idx="1"/>
          </p:nvPr>
        </p:nvSpPr>
        <p:spPr>
          <a:xfrm>
            <a:off x="6436136" y="3335336"/>
            <a:ext cx="4362461" cy="1201587"/>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NZ" dirty="0"/>
          </a:p>
        </p:txBody>
      </p:sp>
      <p:pic>
        <p:nvPicPr>
          <p:cNvPr id="17" name="Picture 16"/>
          <p:cNvPicPr>
            <a:picLocks noChangeAspect="1"/>
          </p:cNvPicPr>
          <p:nvPr userDrawn="1"/>
        </p:nvPicPr>
        <p:blipFill>
          <a:blip r:embed="rId3"/>
          <a:stretch>
            <a:fillRect/>
          </a:stretch>
        </p:blipFill>
        <p:spPr>
          <a:xfrm>
            <a:off x="10798597" y="5617473"/>
            <a:ext cx="1079500" cy="100330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285" y="228855"/>
            <a:ext cx="5987884" cy="2069432"/>
          </a:xfrm>
          <a:prstGeom prst="rect">
            <a:avLst/>
          </a:prstGeom>
        </p:spPr>
      </p:pic>
    </p:spTree>
    <p:extLst>
      <p:ext uri="{BB962C8B-B14F-4D97-AF65-F5344CB8AC3E}">
        <p14:creationId xmlns:p14="http://schemas.microsoft.com/office/powerpoint/2010/main" val="18172967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037A11A-DEC7-4EBC-859B-E4E79B7D25BA}" type="datetimeFigureOut">
              <a:rPr lang="en-NZ" smtClean="0"/>
              <a:t>14/09/2017</a:t>
            </a:fld>
            <a:endParaRPr lang="en-NZ"/>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NZ"/>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729AE3B-04F2-46E8-B129-18C4B0EE025C}" type="slidenum">
              <a:rPr lang="en-NZ" smtClean="0"/>
              <a:t>‹#›</a:t>
            </a:fld>
            <a:endParaRPr lang="en-NZ"/>
          </a:p>
        </p:txBody>
      </p:sp>
    </p:spTree>
    <p:extLst>
      <p:ext uri="{BB962C8B-B14F-4D97-AF65-F5344CB8AC3E}">
        <p14:creationId xmlns:p14="http://schemas.microsoft.com/office/powerpoint/2010/main" val="386420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037A11A-DEC7-4EBC-859B-E4E79B7D25BA}" type="datetimeFigureOut">
              <a:rPr lang="en-NZ" smtClean="0"/>
              <a:t>14/09/2017</a:t>
            </a:fld>
            <a:endParaRPr lang="en-NZ"/>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729AE3B-04F2-46E8-B129-18C4B0EE025C}" type="slidenum">
              <a:rPr lang="en-NZ" smtClean="0"/>
              <a:t>‹#›</a:t>
            </a:fld>
            <a:endParaRPr lang="en-NZ"/>
          </a:p>
        </p:txBody>
      </p:sp>
    </p:spTree>
    <p:extLst>
      <p:ext uri="{BB962C8B-B14F-4D97-AF65-F5344CB8AC3E}">
        <p14:creationId xmlns:p14="http://schemas.microsoft.com/office/powerpoint/2010/main" val="358679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BB030-A9F0-4DF9-88FB-5A921A96A2C8}" type="datetimeFigureOut">
              <a:rPr lang="en-NZ" smtClean="0"/>
              <a:t>14/09/2017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889B9B0-0F86-47E2-B3EB-4A049E26F4C2}" type="slidenum">
              <a:rPr lang="en-NZ" smtClean="0"/>
              <a:t>‹#›</a:t>
            </a:fld>
            <a:endParaRPr lang="en-NZ"/>
          </a:p>
        </p:txBody>
      </p:sp>
    </p:spTree>
    <p:extLst>
      <p:ext uri="{BB962C8B-B14F-4D97-AF65-F5344CB8AC3E}">
        <p14:creationId xmlns:p14="http://schemas.microsoft.com/office/powerpoint/2010/main" val="324384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3093605729"/>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73" r:id="rId3"/>
    <p:sldLayoutId id="2147483680" r:id="rId4"/>
    <p:sldLayoutId id="2147483681" r:id="rId5"/>
    <p:sldLayoutId id="2147483682" r:id="rId6"/>
    <p:sldLayoutId id="2147483683"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93713" y="2137908"/>
            <a:ext cx="4652574" cy="1197428"/>
          </a:xfrm>
        </p:spPr>
        <p:txBody>
          <a:bodyPr/>
          <a:lstStyle/>
          <a:p>
            <a:pPr algn="l"/>
            <a:r>
              <a:rPr lang="en-NZ" sz="3600" dirty="0" smtClean="0"/>
              <a:t>Predictive Analytics in Child Welfare: </a:t>
            </a:r>
            <a:br>
              <a:rPr lang="en-NZ" sz="3600" dirty="0" smtClean="0"/>
            </a:br>
            <a:r>
              <a:rPr lang="en-NZ" sz="3600" dirty="0" smtClean="0"/>
              <a:t>The Allegheny Screening Model</a:t>
            </a:r>
            <a:endParaRPr lang="en-NZ" sz="3600" dirty="0"/>
          </a:p>
        </p:txBody>
      </p:sp>
      <p:sp>
        <p:nvSpPr>
          <p:cNvPr id="5" name="Subtitle 4"/>
          <p:cNvSpPr>
            <a:spLocks noGrp="1"/>
          </p:cNvSpPr>
          <p:nvPr>
            <p:ph type="subTitle" idx="1"/>
          </p:nvPr>
        </p:nvSpPr>
        <p:spPr/>
        <p:txBody>
          <a:bodyPr/>
          <a:lstStyle/>
          <a:p>
            <a:r>
              <a:rPr lang="en-NZ" dirty="0" smtClean="0"/>
              <a:t>Rhema Vaithianathan</a:t>
            </a:r>
          </a:p>
          <a:p>
            <a:endParaRPr lang="en-NZ" dirty="0"/>
          </a:p>
        </p:txBody>
      </p:sp>
    </p:spTree>
    <p:extLst>
      <p:ext uri="{BB962C8B-B14F-4D97-AF65-F5344CB8AC3E}">
        <p14:creationId xmlns:p14="http://schemas.microsoft.com/office/powerpoint/2010/main" val="1329641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Ethics and Community Engagement</a:t>
            </a:r>
            <a:endParaRPr lang="en-NZ" dirty="0"/>
          </a:p>
        </p:txBody>
      </p:sp>
      <p:sp>
        <p:nvSpPr>
          <p:cNvPr id="4" name="Text Placeholder 3"/>
          <p:cNvSpPr>
            <a:spLocks noGrp="1"/>
          </p:cNvSpPr>
          <p:nvPr>
            <p:ph type="body" sz="quarter" idx="13"/>
          </p:nvPr>
        </p:nvSpPr>
        <p:spPr>
          <a:xfrm>
            <a:off x="624145" y="1610164"/>
            <a:ext cx="10773197" cy="5008349"/>
          </a:xfrm>
        </p:spPr>
        <p:txBody>
          <a:bodyPr>
            <a:normAutofit/>
          </a:bodyPr>
          <a:lstStyle/>
          <a:p>
            <a:r>
              <a:rPr lang="en-NZ" dirty="0" smtClean="0"/>
              <a:t>The County consulted with its community more than a year before these models were brought in </a:t>
            </a:r>
          </a:p>
          <a:p>
            <a:endParaRPr lang="en-NZ" dirty="0"/>
          </a:p>
          <a:p>
            <a:r>
              <a:rPr lang="en-NZ" dirty="0" smtClean="0"/>
              <a:t>Full and transparent process (ethics reports, methodology report, response to ethics report all online)</a:t>
            </a:r>
          </a:p>
          <a:p>
            <a:endParaRPr lang="en-NZ" dirty="0"/>
          </a:p>
          <a:p>
            <a:r>
              <a:rPr lang="en-NZ" dirty="0" smtClean="0"/>
              <a:t>Independent process and impact evaluation</a:t>
            </a:r>
          </a:p>
          <a:p>
            <a:endParaRPr lang="en-NZ" dirty="0"/>
          </a:p>
          <a:p>
            <a:r>
              <a:rPr lang="en-NZ" dirty="0" smtClean="0"/>
              <a:t>Ongoing  monitoring by County leadership</a:t>
            </a:r>
          </a:p>
          <a:p>
            <a:endParaRPr lang="en-NZ" dirty="0"/>
          </a:p>
        </p:txBody>
      </p:sp>
    </p:spTree>
    <p:extLst>
      <p:ext uri="{BB962C8B-B14F-4D97-AF65-F5344CB8AC3E}">
        <p14:creationId xmlns:p14="http://schemas.microsoft.com/office/powerpoint/2010/main" val="296389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Model Performance: Rebuild </a:t>
            </a:r>
            <a:r>
              <a:rPr lang="en-NZ" dirty="0" smtClean="0"/>
              <a:t>September 2017</a:t>
            </a:r>
            <a:endParaRPr lang="en-NZ" dirty="0"/>
          </a:p>
        </p:txBody>
      </p:sp>
      <p:sp>
        <p:nvSpPr>
          <p:cNvPr id="5" name="Text Placeholder 4"/>
          <p:cNvSpPr>
            <a:spLocks noGrp="1"/>
          </p:cNvSpPr>
          <p:nvPr>
            <p:ph type="body" sz="quarter" idx="13"/>
          </p:nvPr>
        </p:nvSpPr>
        <p:spPr/>
        <p:txBody>
          <a:bodyPr/>
          <a:lstStyle/>
          <a:p>
            <a:endParaRPr lang="en-NZ"/>
          </a:p>
        </p:txBody>
      </p:sp>
    </p:spTree>
    <p:extLst>
      <p:ext uri="{BB962C8B-B14F-4D97-AF65-F5344CB8AC3E}">
        <p14:creationId xmlns:p14="http://schemas.microsoft.com/office/powerpoint/2010/main" val="1735627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681401" y="245097"/>
            <a:ext cx="10101393" cy="1571828"/>
          </a:xfrm>
          <a:prstGeom prst="rect">
            <a:avLst/>
          </a:prstGeom>
          <a:noFill/>
          <a:ln>
            <a:noFill/>
          </a:ln>
        </p:spPr>
        <p:txBody>
          <a:bodyPr anchor="b"/>
          <a:lstStyle/>
          <a:p>
            <a:pPr>
              <a:lnSpc>
                <a:spcPct val="100000"/>
              </a:lnSpc>
            </a:pPr>
            <a:r>
              <a:rPr lang="en-US" sz="4400" b="1" strike="noStrike" spc="-1" dirty="0" smtClean="0">
                <a:solidFill>
                  <a:srgbClr val="309CAE"/>
                </a:solidFill>
                <a:uFill>
                  <a:solidFill>
                    <a:srgbClr val="FFFFFF"/>
                  </a:solidFill>
                </a:uFill>
                <a:latin typeface="Calibri"/>
              </a:rPr>
              <a:t>How do various  algorithms perform</a:t>
            </a:r>
          </a:p>
          <a:p>
            <a:pPr>
              <a:lnSpc>
                <a:spcPct val="100000"/>
              </a:lnSpc>
            </a:pPr>
            <a:r>
              <a:rPr lang="en-US" sz="4400" b="1" strike="noStrike" spc="-1" dirty="0" smtClean="0">
                <a:solidFill>
                  <a:srgbClr val="309CAE"/>
                </a:solidFill>
                <a:uFill>
                  <a:solidFill>
                    <a:srgbClr val="FFFFFF"/>
                  </a:solidFill>
                </a:uFill>
                <a:latin typeface="Calibri"/>
              </a:rPr>
              <a:t>for predicting placement within 2 years ?</a:t>
            </a:r>
            <a:endParaRPr lang="en-US" sz="1800" b="0" strike="noStrike" spc="-1" dirty="0">
              <a:solidFill>
                <a:srgbClr val="000000"/>
              </a:solidFill>
              <a:uFill>
                <a:solidFill>
                  <a:srgbClr val="FFFFFF"/>
                </a:solidFill>
              </a:uFill>
              <a:latin typeface="Helia Core Book"/>
            </a:endParaRPr>
          </a:p>
        </p:txBody>
      </p:sp>
      <p:sp>
        <p:nvSpPr>
          <p:cNvPr id="183" name="TextShape 2"/>
          <p:cNvSpPr txBox="1"/>
          <p:nvPr/>
        </p:nvSpPr>
        <p:spPr>
          <a:xfrm>
            <a:off x="2433468" y="2718045"/>
            <a:ext cx="4733142" cy="4358520"/>
          </a:xfrm>
          <a:prstGeom prst="rect">
            <a:avLst/>
          </a:prstGeom>
          <a:noFill/>
          <a:ln>
            <a:noFill/>
          </a:ln>
        </p:spPr>
        <p:txBody>
          <a:bodyPr/>
          <a:lstStyle/>
          <a:p>
            <a:pPr marL="228600" indent="-228240">
              <a:lnSpc>
                <a:spcPct val="100000"/>
              </a:lnSpc>
              <a:buClr>
                <a:srgbClr val="309CAE"/>
              </a:buClr>
              <a:buFont typeface="Arial"/>
              <a:buChar char="•"/>
            </a:pPr>
            <a:r>
              <a:rPr lang="en-US" sz="2800" b="0" strike="noStrike" spc="-1" dirty="0">
                <a:solidFill>
                  <a:srgbClr val="000000"/>
                </a:solidFill>
                <a:uFill>
                  <a:solidFill>
                    <a:srgbClr val="FFFFFF"/>
                  </a:solidFill>
                </a:uFill>
                <a:latin typeface="Calibri"/>
              </a:rPr>
              <a:t>Logistic Regression:   0.774</a:t>
            </a:r>
          </a:p>
          <a:p>
            <a:pPr>
              <a:lnSpc>
                <a:spcPct val="100000"/>
              </a:lnSpc>
            </a:pPr>
            <a:endParaRPr lang="en-US" sz="2800" b="0" strike="noStrike" spc="-1" dirty="0">
              <a:solidFill>
                <a:srgbClr val="000000"/>
              </a:solidFill>
              <a:uFill>
                <a:solidFill>
                  <a:srgbClr val="FFFFFF"/>
                </a:solidFill>
              </a:uFill>
              <a:latin typeface="Calibri"/>
            </a:endParaRPr>
          </a:p>
          <a:p>
            <a:pPr marL="228600" indent="-228240">
              <a:lnSpc>
                <a:spcPct val="100000"/>
              </a:lnSpc>
              <a:buClr>
                <a:srgbClr val="309CAE"/>
              </a:buClr>
              <a:buFont typeface="Arial"/>
              <a:buChar char="•"/>
            </a:pPr>
            <a:r>
              <a:rPr lang="en-US" sz="2800" b="0" strike="noStrike" spc="-1" dirty="0">
                <a:solidFill>
                  <a:srgbClr val="000000"/>
                </a:solidFill>
                <a:uFill>
                  <a:solidFill>
                    <a:srgbClr val="FFFFFF"/>
                  </a:solidFill>
                </a:uFill>
                <a:latin typeface="Calibri"/>
              </a:rPr>
              <a:t>SVM:                            0.815         </a:t>
            </a:r>
          </a:p>
          <a:p>
            <a:pPr>
              <a:lnSpc>
                <a:spcPct val="100000"/>
              </a:lnSpc>
            </a:pPr>
            <a:r>
              <a:rPr lang="en-US" sz="2800" b="0" strike="noStrike" spc="-1" dirty="0">
                <a:solidFill>
                  <a:srgbClr val="000000"/>
                </a:solidFill>
                <a:uFill>
                  <a:solidFill>
                    <a:srgbClr val="FFFFFF"/>
                  </a:solidFill>
                </a:uFill>
                <a:latin typeface="Calibri"/>
              </a:rPr>
              <a:t> </a:t>
            </a:r>
          </a:p>
          <a:p>
            <a:pPr marL="228600" indent="-228240">
              <a:lnSpc>
                <a:spcPct val="100000"/>
              </a:lnSpc>
              <a:buClr>
                <a:srgbClr val="309CAE"/>
              </a:buClr>
              <a:buFont typeface="Arial"/>
              <a:buChar char="•"/>
            </a:pPr>
            <a:r>
              <a:rPr lang="en-US" sz="2800" b="0" strike="noStrike" spc="-1" dirty="0">
                <a:solidFill>
                  <a:srgbClr val="000000"/>
                </a:solidFill>
                <a:uFill>
                  <a:solidFill>
                    <a:srgbClr val="FFFFFF"/>
                  </a:solidFill>
                </a:uFill>
                <a:latin typeface="Calibri"/>
              </a:rPr>
              <a:t>Random Forests:       </a:t>
            </a:r>
            <a:r>
              <a:rPr lang="en-US" sz="2800" b="0" strike="noStrike" spc="-1" dirty="0" smtClean="0">
                <a:solidFill>
                  <a:srgbClr val="000000"/>
                </a:solidFill>
                <a:uFill>
                  <a:solidFill>
                    <a:srgbClr val="FFFFFF"/>
                  </a:solidFill>
                </a:uFill>
                <a:latin typeface="Calibri"/>
              </a:rPr>
              <a:t>0.872</a:t>
            </a:r>
            <a:endParaRPr lang="en-US" sz="2800" b="0" strike="noStrike" spc="-1" dirty="0">
              <a:solidFill>
                <a:srgbClr val="000000"/>
              </a:solidFill>
              <a:uFill>
                <a:solidFill>
                  <a:srgbClr val="FFFFFF"/>
                </a:solidFill>
              </a:uFill>
              <a:latin typeface="Calibri"/>
            </a:endParaRPr>
          </a:p>
          <a:p>
            <a:pPr>
              <a:lnSpc>
                <a:spcPct val="100000"/>
              </a:lnSpc>
            </a:pPr>
            <a:endParaRPr lang="en-US" sz="2800" b="0" strike="noStrike" spc="-1" dirty="0">
              <a:solidFill>
                <a:srgbClr val="000000"/>
              </a:solidFill>
              <a:uFill>
                <a:solidFill>
                  <a:srgbClr val="FFFFFF"/>
                </a:solidFill>
              </a:uFill>
              <a:latin typeface="Calibri"/>
            </a:endParaRPr>
          </a:p>
          <a:p>
            <a:pPr marL="228600" indent="-228240">
              <a:lnSpc>
                <a:spcPct val="100000"/>
              </a:lnSpc>
              <a:buClr>
                <a:srgbClr val="309CAE"/>
              </a:buClr>
              <a:buFont typeface="Arial"/>
              <a:buChar char="•"/>
            </a:pPr>
            <a:r>
              <a:rPr lang="en-US" sz="2800" b="0" strike="noStrike" spc="-1" dirty="0" err="1">
                <a:solidFill>
                  <a:srgbClr val="000000"/>
                </a:solidFill>
                <a:uFill>
                  <a:solidFill>
                    <a:srgbClr val="FFFFFF"/>
                  </a:solidFill>
                </a:uFill>
                <a:latin typeface="Calibri"/>
              </a:rPr>
              <a:t>XGBoost</a:t>
            </a:r>
            <a:r>
              <a:rPr lang="en-US" sz="2800" b="0" strike="noStrike" spc="-1" dirty="0">
                <a:solidFill>
                  <a:srgbClr val="000000"/>
                </a:solidFill>
                <a:uFill>
                  <a:solidFill>
                    <a:srgbClr val="FFFFFF"/>
                  </a:solidFill>
                </a:uFill>
                <a:latin typeface="Calibri"/>
              </a:rPr>
              <a:t>:                     </a:t>
            </a:r>
            <a:r>
              <a:rPr lang="en-US" sz="2800" b="0" strike="noStrike" spc="-1" dirty="0" smtClean="0">
                <a:solidFill>
                  <a:srgbClr val="000000"/>
                </a:solidFill>
                <a:uFill>
                  <a:solidFill>
                    <a:srgbClr val="FFFFFF"/>
                  </a:solidFill>
                </a:uFill>
                <a:latin typeface="Calibri"/>
              </a:rPr>
              <a:t>0.909</a:t>
            </a:r>
            <a:endParaRPr lang="en-US" sz="2800" b="0" strike="noStrike" spc="-1" dirty="0">
              <a:solidFill>
                <a:srgbClr val="000000"/>
              </a:solidFill>
              <a:uFill>
                <a:solidFill>
                  <a:srgbClr val="FFFFFF"/>
                </a:solidFill>
              </a:uFill>
              <a:latin typeface="Calibri"/>
            </a:endParaRPr>
          </a:p>
        </p:txBody>
      </p:sp>
      <p:sp>
        <p:nvSpPr>
          <p:cNvPr id="185" name="CustomShape 4"/>
          <p:cNvSpPr/>
          <p:nvPr/>
        </p:nvSpPr>
        <p:spPr>
          <a:xfrm rot="16200000">
            <a:off x="-7920" y="3939790"/>
            <a:ext cx="202464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NZ" sz="2800" b="0" strike="noStrike" spc="-1" dirty="0">
                <a:solidFill>
                  <a:srgbClr val="000000"/>
                </a:solidFill>
                <a:uFill>
                  <a:solidFill>
                    <a:srgbClr val="FFFFFF"/>
                  </a:solidFill>
                </a:uFill>
                <a:latin typeface="Helia Core Book"/>
              </a:rPr>
              <a:t>Complexity</a:t>
            </a:r>
            <a:endParaRPr lang="en-NZ" sz="1800" b="0" strike="noStrike" spc="-1" dirty="0">
              <a:solidFill>
                <a:srgbClr val="000000"/>
              </a:solidFill>
              <a:uFill>
                <a:solidFill>
                  <a:srgbClr val="FFFFFF"/>
                </a:solidFill>
              </a:uFill>
              <a:latin typeface="Arial"/>
            </a:endParaRPr>
          </a:p>
        </p:txBody>
      </p:sp>
      <p:sp>
        <p:nvSpPr>
          <p:cNvPr id="83" name="CustomShape 3"/>
          <p:cNvSpPr/>
          <p:nvPr/>
        </p:nvSpPr>
        <p:spPr>
          <a:xfrm>
            <a:off x="1396615" y="2608692"/>
            <a:ext cx="488880" cy="3861000"/>
          </a:xfrm>
          <a:prstGeom prst="downArrow">
            <a:avLst>
              <a:gd name="adj1" fmla="val 50000"/>
              <a:gd name="adj2" fmla="val 50000"/>
            </a:avLst>
          </a:prstGeom>
          <a:gradFill>
            <a:gsLst>
              <a:gs pos="0">
                <a:srgbClr val="00B050"/>
              </a:gs>
              <a:gs pos="35000">
                <a:srgbClr val="FFC000"/>
              </a:gs>
              <a:gs pos="0">
                <a:srgbClr val="FF0000"/>
              </a:gs>
              <a:gs pos="100000">
                <a:srgbClr val="00B050"/>
              </a:gs>
            </a:gsLst>
            <a:lin ang="5400000"/>
          </a:gradFill>
          <a:ln/>
        </p:spPr>
        <p:style>
          <a:lnRef idx="2">
            <a:schemeClr val="accent1">
              <a:shade val="50000"/>
            </a:schemeClr>
          </a:lnRef>
          <a:fillRef idx="1">
            <a:schemeClr val="accent1"/>
          </a:fillRef>
          <a:effectRef idx="0">
            <a:schemeClr val="accent1"/>
          </a:effectRef>
          <a:fontRef idx="minor"/>
        </p:style>
      </p:sp>
      <p:sp>
        <p:nvSpPr>
          <p:cNvPr id="2" name="TextBox 1"/>
          <p:cNvSpPr txBox="1"/>
          <p:nvPr/>
        </p:nvSpPr>
        <p:spPr>
          <a:xfrm>
            <a:off x="5439507" y="2239360"/>
            <a:ext cx="1861345" cy="369332"/>
          </a:xfrm>
          <a:prstGeom prst="rect">
            <a:avLst/>
          </a:prstGeom>
          <a:noFill/>
        </p:spPr>
        <p:txBody>
          <a:bodyPr wrap="square" rtlCol="0">
            <a:spAutoFit/>
          </a:bodyPr>
          <a:lstStyle/>
          <a:p>
            <a:r>
              <a:rPr lang="en-NZ" b="1" dirty="0" smtClean="0">
                <a:solidFill>
                  <a:srgbClr val="FF0000"/>
                </a:solidFill>
              </a:rPr>
              <a:t>Area Under ROC</a:t>
            </a:r>
            <a:endParaRPr lang="en-NZ" b="1" dirty="0">
              <a:solidFill>
                <a:srgbClr val="FF0000"/>
              </a:solidFill>
            </a:endParaRPr>
          </a:p>
        </p:txBody>
      </p:sp>
      <p:sp>
        <p:nvSpPr>
          <p:cNvPr id="3" name="TextBox 2"/>
          <p:cNvSpPr txBox="1"/>
          <p:nvPr/>
        </p:nvSpPr>
        <p:spPr>
          <a:xfrm>
            <a:off x="8959658" y="6157600"/>
            <a:ext cx="2681357" cy="523220"/>
          </a:xfrm>
          <a:prstGeom prst="rect">
            <a:avLst/>
          </a:prstGeom>
          <a:noFill/>
        </p:spPr>
        <p:txBody>
          <a:bodyPr wrap="square" rtlCol="0">
            <a:spAutoFit/>
          </a:bodyPr>
          <a:lstStyle/>
          <a:p>
            <a:r>
              <a:rPr lang="en-NZ" sz="1400" dirty="0" smtClean="0"/>
              <a:t>Note: based on more recent data from 6 monthly rebuild</a:t>
            </a:r>
            <a:endParaRPr lang="en-NZ" sz="1400" dirty="0"/>
          </a:p>
        </p:txBody>
      </p:sp>
    </p:spTree>
    <p:extLst>
      <p:ext uri="{BB962C8B-B14F-4D97-AF65-F5344CB8AC3E}">
        <p14:creationId xmlns:p14="http://schemas.microsoft.com/office/powerpoint/2010/main" val="16422498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Risk </a:t>
            </a:r>
            <a:r>
              <a:rPr lang="en-NZ" dirty="0" smtClean="0">
                <a:solidFill>
                  <a:srgbClr val="FF0000"/>
                </a:solidFill>
              </a:rPr>
              <a:t>Groups</a:t>
            </a:r>
            <a:r>
              <a:rPr lang="en-NZ" dirty="0" smtClean="0"/>
              <a:t> and Average Placement Rates following screening-in (test sample only)</a:t>
            </a:r>
            <a:endParaRPr lang="en-NZ" dirty="0"/>
          </a:p>
        </p:txBody>
      </p:sp>
      <p:graphicFrame>
        <p:nvGraphicFramePr>
          <p:cNvPr id="2" name="Table 1"/>
          <p:cNvGraphicFramePr>
            <a:graphicFrameLocks noGrp="1"/>
          </p:cNvGraphicFramePr>
          <p:nvPr>
            <p:extLst>
              <p:ext uri="{D42A27DB-BD31-4B8C-83A1-F6EECF244321}">
                <p14:modId xmlns:p14="http://schemas.microsoft.com/office/powerpoint/2010/main" val="1311269775"/>
              </p:ext>
            </p:extLst>
          </p:nvPr>
        </p:nvGraphicFramePr>
        <p:xfrm>
          <a:off x="1027543" y="1992087"/>
          <a:ext cx="6405434" cy="4385416"/>
        </p:xfrm>
        <a:graphic>
          <a:graphicData uri="http://schemas.openxmlformats.org/drawingml/2006/table">
            <a:tbl>
              <a:tblPr firstRow="1" bandRow="1">
                <a:tableStyleId>{5940675A-B579-460E-94D1-54222C63F5DA}</a:tableStyleId>
              </a:tblPr>
              <a:tblGrid>
                <a:gridCol w="3202717">
                  <a:extLst>
                    <a:ext uri="{9D8B030D-6E8A-4147-A177-3AD203B41FA5}">
                      <a16:colId xmlns:a16="http://schemas.microsoft.com/office/drawing/2014/main" val="951281877"/>
                    </a:ext>
                  </a:extLst>
                </a:gridCol>
                <a:gridCol w="3202717">
                  <a:extLst>
                    <a:ext uri="{9D8B030D-6E8A-4147-A177-3AD203B41FA5}">
                      <a16:colId xmlns:a16="http://schemas.microsoft.com/office/drawing/2014/main" val="4071183050"/>
                    </a:ext>
                  </a:extLst>
                </a:gridCol>
              </a:tblGrid>
              <a:tr h="1034464">
                <a:tc>
                  <a:txBody>
                    <a:bodyPr/>
                    <a:lstStyle/>
                    <a:p>
                      <a:r>
                        <a:rPr lang="en-NZ" sz="2800" dirty="0" smtClean="0">
                          <a:solidFill>
                            <a:srgbClr val="FF0000"/>
                          </a:solidFill>
                        </a:rPr>
                        <a:t>Risk Group</a:t>
                      </a:r>
                      <a:endParaRPr lang="en-NZ" sz="2800" dirty="0">
                        <a:solidFill>
                          <a:srgbClr val="FF0000"/>
                        </a:solidFill>
                      </a:endParaRPr>
                    </a:p>
                  </a:txBody>
                  <a:tcPr/>
                </a:tc>
                <a:tc>
                  <a:txBody>
                    <a:bodyPr/>
                    <a:lstStyle/>
                    <a:p>
                      <a:r>
                        <a:rPr lang="en-NZ" sz="2800" dirty="0" smtClean="0">
                          <a:solidFill>
                            <a:srgbClr val="FF0000"/>
                          </a:solidFill>
                        </a:rPr>
                        <a:t>XG Boost</a:t>
                      </a:r>
                      <a:endParaRPr lang="en-NZ" sz="2800" dirty="0">
                        <a:solidFill>
                          <a:srgbClr val="FF0000"/>
                        </a:solidFill>
                      </a:endParaRPr>
                    </a:p>
                  </a:txBody>
                  <a:tcPr/>
                </a:tc>
                <a:extLst>
                  <a:ext uri="{0D108BD9-81ED-4DB2-BD59-A6C34878D82A}">
                    <a16:rowId xmlns:a16="http://schemas.microsoft.com/office/drawing/2014/main" val="2316453758"/>
                  </a:ext>
                </a:extLst>
              </a:tr>
              <a:tr h="1049288">
                <a:tc>
                  <a:txBody>
                    <a:bodyPr/>
                    <a:lstStyle/>
                    <a:p>
                      <a:r>
                        <a:rPr lang="en-NZ" sz="2800" dirty="0" smtClean="0"/>
                        <a:t>Mandatory -screen</a:t>
                      </a:r>
                      <a:r>
                        <a:rPr lang="en-NZ" sz="2800" baseline="0" dirty="0" smtClean="0"/>
                        <a:t> </a:t>
                      </a:r>
                      <a:r>
                        <a:rPr lang="en-NZ" sz="2800" baseline="0" dirty="0" smtClean="0"/>
                        <a:t>in </a:t>
                      </a:r>
                      <a:endParaRPr lang="en-NZ" sz="2800" dirty="0"/>
                    </a:p>
                  </a:txBody>
                  <a:tcPr/>
                </a:tc>
                <a:tc>
                  <a:txBody>
                    <a:bodyPr/>
                    <a:lstStyle/>
                    <a:p>
                      <a:pPr algn="r" fontAlgn="b"/>
                      <a:r>
                        <a:rPr lang="en-NZ" sz="3200" b="0" i="0" u="none" strike="noStrike">
                          <a:solidFill>
                            <a:srgbClr val="000000"/>
                          </a:solidFill>
                          <a:effectLst/>
                          <a:latin typeface="Calibri" panose="020F0502020204030204" pitchFamily="34" charset="0"/>
                        </a:rPr>
                        <a:t>47.6%</a:t>
                      </a:r>
                    </a:p>
                  </a:txBody>
                  <a:tcPr marL="9525" marR="9525" marT="9525" marB="0" anchor="b"/>
                </a:tc>
                <a:extLst>
                  <a:ext uri="{0D108BD9-81ED-4DB2-BD59-A6C34878D82A}">
                    <a16:rowId xmlns:a16="http://schemas.microsoft.com/office/drawing/2014/main" val="1907047813"/>
                  </a:ext>
                </a:extLst>
              </a:tr>
              <a:tr h="575416">
                <a:tc>
                  <a:txBody>
                    <a:bodyPr/>
                    <a:lstStyle/>
                    <a:p>
                      <a:r>
                        <a:rPr lang="en-NZ" sz="2800" dirty="0" smtClean="0"/>
                        <a:t>High</a:t>
                      </a:r>
                      <a:endParaRPr lang="en-NZ" sz="2800" dirty="0"/>
                    </a:p>
                  </a:txBody>
                  <a:tcPr/>
                </a:tc>
                <a:tc>
                  <a:txBody>
                    <a:bodyPr/>
                    <a:lstStyle/>
                    <a:p>
                      <a:pPr algn="r" fontAlgn="b"/>
                      <a:r>
                        <a:rPr lang="en-NZ" sz="3200" b="0" i="0" u="none" strike="noStrike">
                          <a:solidFill>
                            <a:srgbClr val="000000"/>
                          </a:solidFill>
                          <a:effectLst/>
                          <a:latin typeface="Calibri" panose="020F0502020204030204" pitchFamily="34" charset="0"/>
                        </a:rPr>
                        <a:t>7.0%</a:t>
                      </a:r>
                    </a:p>
                  </a:txBody>
                  <a:tcPr marL="9525" marR="9525" marT="9525" marB="0" anchor="b"/>
                </a:tc>
                <a:extLst>
                  <a:ext uri="{0D108BD9-81ED-4DB2-BD59-A6C34878D82A}">
                    <a16:rowId xmlns:a16="http://schemas.microsoft.com/office/drawing/2014/main" val="788194956"/>
                  </a:ext>
                </a:extLst>
              </a:tr>
              <a:tr h="575416">
                <a:tc>
                  <a:txBody>
                    <a:bodyPr/>
                    <a:lstStyle/>
                    <a:p>
                      <a:r>
                        <a:rPr lang="en-NZ" sz="2800" dirty="0" smtClean="0"/>
                        <a:t>Medium</a:t>
                      </a:r>
                      <a:endParaRPr lang="en-NZ" sz="2800" dirty="0"/>
                    </a:p>
                  </a:txBody>
                  <a:tcPr/>
                </a:tc>
                <a:tc>
                  <a:txBody>
                    <a:bodyPr/>
                    <a:lstStyle/>
                    <a:p>
                      <a:pPr algn="r" fontAlgn="b"/>
                      <a:r>
                        <a:rPr lang="en-NZ" sz="3200" b="0" i="0" u="none" strike="noStrike">
                          <a:solidFill>
                            <a:srgbClr val="000000"/>
                          </a:solidFill>
                          <a:effectLst/>
                          <a:latin typeface="Calibri" panose="020F0502020204030204" pitchFamily="34" charset="0"/>
                        </a:rPr>
                        <a:t>2.4%</a:t>
                      </a:r>
                    </a:p>
                  </a:txBody>
                  <a:tcPr marL="9525" marR="9525" marT="9525" marB="0" anchor="b"/>
                </a:tc>
                <a:extLst>
                  <a:ext uri="{0D108BD9-81ED-4DB2-BD59-A6C34878D82A}">
                    <a16:rowId xmlns:a16="http://schemas.microsoft.com/office/drawing/2014/main" val="3626364918"/>
                  </a:ext>
                </a:extLst>
              </a:tr>
              <a:tr h="575416">
                <a:tc>
                  <a:txBody>
                    <a:bodyPr/>
                    <a:lstStyle/>
                    <a:p>
                      <a:r>
                        <a:rPr lang="en-NZ" sz="2800" dirty="0" smtClean="0"/>
                        <a:t>Low</a:t>
                      </a:r>
                      <a:endParaRPr lang="en-NZ" sz="2800" dirty="0"/>
                    </a:p>
                  </a:txBody>
                  <a:tcPr/>
                </a:tc>
                <a:tc>
                  <a:txBody>
                    <a:bodyPr/>
                    <a:lstStyle/>
                    <a:p>
                      <a:pPr algn="r" fontAlgn="b"/>
                      <a:r>
                        <a:rPr lang="en-NZ" sz="3200" b="0" i="0" u="none" strike="noStrike" dirty="0">
                          <a:solidFill>
                            <a:srgbClr val="000000"/>
                          </a:solidFill>
                          <a:effectLst/>
                          <a:latin typeface="Calibri" panose="020F0502020204030204" pitchFamily="34" charset="0"/>
                        </a:rPr>
                        <a:t>0.5%</a:t>
                      </a:r>
                    </a:p>
                  </a:txBody>
                  <a:tcPr marL="9525" marR="9525" marT="9525" marB="0" anchor="b"/>
                </a:tc>
                <a:extLst>
                  <a:ext uri="{0D108BD9-81ED-4DB2-BD59-A6C34878D82A}">
                    <a16:rowId xmlns:a16="http://schemas.microsoft.com/office/drawing/2014/main" val="3186877349"/>
                  </a:ext>
                </a:extLst>
              </a:tr>
              <a:tr h="575416">
                <a:tc>
                  <a:txBody>
                    <a:bodyPr/>
                    <a:lstStyle/>
                    <a:p>
                      <a:r>
                        <a:rPr lang="en-NZ" sz="2800" i="1" dirty="0" smtClean="0"/>
                        <a:t>Overall </a:t>
                      </a:r>
                      <a:endParaRPr lang="en-NZ" sz="2800" i="1" dirty="0"/>
                    </a:p>
                  </a:txBody>
                  <a:tcPr/>
                </a:tc>
                <a:tc>
                  <a:txBody>
                    <a:bodyPr/>
                    <a:lstStyle/>
                    <a:p>
                      <a:pPr algn="r" fontAlgn="b"/>
                      <a:r>
                        <a:rPr lang="en-NZ" sz="3200" b="0" i="1" u="none" strike="noStrike" dirty="0" smtClean="0">
                          <a:solidFill>
                            <a:srgbClr val="000000"/>
                          </a:solidFill>
                          <a:effectLst/>
                          <a:latin typeface="Calibri" panose="020F0502020204030204" pitchFamily="34" charset="0"/>
                        </a:rPr>
                        <a:t>9%</a:t>
                      </a:r>
                      <a:endParaRPr lang="en-NZ" sz="32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9524437"/>
                  </a:ext>
                </a:extLst>
              </a:tr>
            </a:tbl>
          </a:graphicData>
        </a:graphic>
      </p:graphicFrame>
      <p:sp>
        <p:nvSpPr>
          <p:cNvPr id="4" name="TextBox 3"/>
          <p:cNvSpPr txBox="1"/>
          <p:nvPr/>
        </p:nvSpPr>
        <p:spPr>
          <a:xfrm>
            <a:off x="9710057" y="2656114"/>
            <a:ext cx="1643743" cy="2031325"/>
          </a:xfrm>
          <a:prstGeom prst="rect">
            <a:avLst/>
          </a:prstGeom>
          <a:noFill/>
        </p:spPr>
        <p:txBody>
          <a:bodyPr wrap="square" rtlCol="0">
            <a:spAutoFit/>
          </a:bodyPr>
          <a:lstStyle/>
          <a:p>
            <a:r>
              <a:rPr lang="en-NZ" dirty="0" smtClean="0"/>
              <a:t>Almost </a:t>
            </a:r>
            <a:r>
              <a:rPr lang="en-NZ" dirty="0" smtClean="0"/>
              <a:t>half of those identified as highest risk using </a:t>
            </a:r>
            <a:r>
              <a:rPr lang="en-NZ" dirty="0" err="1" smtClean="0"/>
              <a:t>xgboost</a:t>
            </a:r>
            <a:r>
              <a:rPr lang="en-NZ" dirty="0" smtClean="0"/>
              <a:t> end up being placed</a:t>
            </a:r>
            <a:endParaRPr lang="en-NZ" dirty="0"/>
          </a:p>
        </p:txBody>
      </p:sp>
      <p:cxnSp>
        <p:nvCxnSpPr>
          <p:cNvPr id="7" name="Straight Arrow Connector 6"/>
          <p:cNvCxnSpPr>
            <a:stCxn id="4" idx="1"/>
            <a:endCxn id="8" idx="0"/>
          </p:cNvCxnSpPr>
          <p:nvPr/>
        </p:nvCxnSpPr>
        <p:spPr>
          <a:xfrm flipH="1">
            <a:off x="7587343" y="3671777"/>
            <a:ext cx="2122714" cy="340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5941635" y="3499035"/>
            <a:ext cx="1646282" cy="796103"/>
          </a:xfrm>
          <a:custGeom>
            <a:avLst/>
            <a:gdLst>
              <a:gd name="connsiteX0" fmla="*/ 1645708 w 1646282"/>
              <a:gd name="connsiteY0" fmla="*/ 206828 h 796103"/>
              <a:gd name="connsiteX1" fmla="*/ 1602165 w 1646282"/>
              <a:gd name="connsiteY1" fmla="*/ 119743 h 796103"/>
              <a:gd name="connsiteX2" fmla="*/ 1569508 w 1646282"/>
              <a:gd name="connsiteY2" fmla="*/ 87085 h 796103"/>
              <a:gd name="connsiteX3" fmla="*/ 1493308 w 1646282"/>
              <a:gd name="connsiteY3" fmla="*/ 32657 h 796103"/>
              <a:gd name="connsiteX4" fmla="*/ 1319136 w 1646282"/>
              <a:gd name="connsiteY4" fmla="*/ 0 h 796103"/>
              <a:gd name="connsiteX5" fmla="*/ 568022 w 1646282"/>
              <a:gd name="connsiteY5" fmla="*/ 10885 h 796103"/>
              <a:gd name="connsiteX6" fmla="*/ 426508 w 1646282"/>
              <a:gd name="connsiteY6" fmla="*/ 32657 h 796103"/>
              <a:gd name="connsiteX7" fmla="*/ 295879 w 1646282"/>
              <a:gd name="connsiteY7" fmla="*/ 43543 h 796103"/>
              <a:gd name="connsiteX8" fmla="*/ 132593 w 1646282"/>
              <a:gd name="connsiteY8" fmla="*/ 65314 h 796103"/>
              <a:gd name="connsiteX9" fmla="*/ 45508 w 1646282"/>
              <a:gd name="connsiteY9" fmla="*/ 76200 h 796103"/>
              <a:gd name="connsiteX10" fmla="*/ 1965 w 1646282"/>
              <a:gd name="connsiteY10" fmla="*/ 185057 h 796103"/>
              <a:gd name="connsiteX11" fmla="*/ 12851 w 1646282"/>
              <a:gd name="connsiteY11" fmla="*/ 489857 h 796103"/>
              <a:gd name="connsiteX12" fmla="*/ 67279 w 1646282"/>
              <a:gd name="connsiteY12" fmla="*/ 653143 h 796103"/>
              <a:gd name="connsiteX13" fmla="*/ 306765 w 1646282"/>
              <a:gd name="connsiteY13" fmla="*/ 772885 h 796103"/>
              <a:gd name="connsiteX14" fmla="*/ 818393 w 1646282"/>
              <a:gd name="connsiteY14" fmla="*/ 794657 h 796103"/>
              <a:gd name="connsiteX15" fmla="*/ 1166736 w 1646282"/>
              <a:gd name="connsiteY15" fmla="*/ 751114 h 796103"/>
              <a:gd name="connsiteX16" fmla="*/ 1319136 w 1646282"/>
              <a:gd name="connsiteY16" fmla="*/ 696685 h 796103"/>
              <a:gd name="connsiteX17" fmla="*/ 1504193 w 1646282"/>
              <a:gd name="connsiteY17" fmla="*/ 631371 h 796103"/>
              <a:gd name="connsiteX18" fmla="*/ 1525965 w 1646282"/>
              <a:gd name="connsiteY18" fmla="*/ 587828 h 796103"/>
              <a:gd name="connsiteX19" fmla="*/ 1558622 w 1646282"/>
              <a:gd name="connsiteY19" fmla="*/ 566057 h 796103"/>
              <a:gd name="connsiteX20" fmla="*/ 1602165 w 1646282"/>
              <a:gd name="connsiteY20" fmla="*/ 457200 h 796103"/>
              <a:gd name="connsiteX21" fmla="*/ 1613051 w 1646282"/>
              <a:gd name="connsiteY21" fmla="*/ 424543 h 796103"/>
              <a:gd name="connsiteX22" fmla="*/ 1645708 w 1646282"/>
              <a:gd name="connsiteY22" fmla="*/ 185057 h 796103"/>
              <a:gd name="connsiteX23" fmla="*/ 1645708 w 1646282"/>
              <a:gd name="connsiteY23" fmla="*/ 130628 h 79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6282" h="796103">
                <a:moveTo>
                  <a:pt x="1645708" y="206828"/>
                </a:moveTo>
                <a:cubicBezTo>
                  <a:pt x="1631194" y="177800"/>
                  <a:pt x="1619589" y="147124"/>
                  <a:pt x="1602165" y="119743"/>
                </a:cubicBezTo>
                <a:cubicBezTo>
                  <a:pt x="1593900" y="106755"/>
                  <a:pt x="1581529" y="96702"/>
                  <a:pt x="1569508" y="87085"/>
                </a:cubicBezTo>
                <a:cubicBezTo>
                  <a:pt x="1545134" y="67586"/>
                  <a:pt x="1520791" y="47456"/>
                  <a:pt x="1493308" y="32657"/>
                </a:cubicBezTo>
                <a:cubicBezTo>
                  <a:pt x="1440137" y="4027"/>
                  <a:pt x="1376559" y="5742"/>
                  <a:pt x="1319136" y="0"/>
                </a:cubicBezTo>
                <a:cubicBezTo>
                  <a:pt x="1068765" y="3628"/>
                  <a:pt x="818252" y="1730"/>
                  <a:pt x="568022" y="10885"/>
                </a:cubicBezTo>
                <a:cubicBezTo>
                  <a:pt x="520328" y="12630"/>
                  <a:pt x="473894" y="26970"/>
                  <a:pt x="426508" y="32657"/>
                </a:cubicBezTo>
                <a:cubicBezTo>
                  <a:pt x="383125" y="37863"/>
                  <a:pt x="339356" y="39195"/>
                  <a:pt x="295879" y="43543"/>
                </a:cubicBezTo>
                <a:cubicBezTo>
                  <a:pt x="233455" y="49785"/>
                  <a:pt x="193794" y="57154"/>
                  <a:pt x="132593" y="65314"/>
                </a:cubicBezTo>
                <a:lnTo>
                  <a:pt x="45508" y="76200"/>
                </a:lnTo>
                <a:cubicBezTo>
                  <a:pt x="-14077" y="96061"/>
                  <a:pt x="1965" y="79732"/>
                  <a:pt x="1965" y="185057"/>
                </a:cubicBezTo>
                <a:cubicBezTo>
                  <a:pt x="1965" y="286722"/>
                  <a:pt x="-1199" y="389168"/>
                  <a:pt x="12851" y="489857"/>
                </a:cubicBezTo>
                <a:cubicBezTo>
                  <a:pt x="20780" y="546679"/>
                  <a:pt x="15963" y="627485"/>
                  <a:pt x="67279" y="653143"/>
                </a:cubicBezTo>
                <a:cubicBezTo>
                  <a:pt x="147108" y="693057"/>
                  <a:pt x="219057" y="756360"/>
                  <a:pt x="306765" y="772885"/>
                </a:cubicBezTo>
                <a:cubicBezTo>
                  <a:pt x="474511" y="804489"/>
                  <a:pt x="818393" y="794657"/>
                  <a:pt x="818393" y="794657"/>
                </a:cubicBezTo>
                <a:cubicBezTo>
                  <a:pt x="927816" y="784709"/>
                  <a:pt x="1065504" y="774253"/>
                  <a:pt x="1166736" y="751114"/>
                </a:cubicBezTo>
                <a:cubicBezTo>
                  <a:pt x="1219322" y="739094"/>
                  <a:pt x="1267961" y="713743"/>
                  <a:pt x="1319136" y="696685"/>
                </a:cubicBezTo>
                <a:cubicBezTo>
                  <a:pt x="1500320" y="636291"/>
                  <a:pt x="1408564" y="679187"/>
                  <a:pt x="1504193" y="631371"/>
                </a:cubicBezTo>
                <a:cubicBezTo>
                  <a:pt x="1511450" y="616857"/>
                  <a:pt x="1515576" y="600294"/>
                  <a:pt x="1525965" y="587828"/>
                </a:cubicBezTo>
                <a:cubicBezTo>
                  <a:pt x="1534341" y="577778"/>
                  <a:pt x="1550772" y="576523"/>
                  <a:pt x="1558622" y="566057"/>
                </a:cubicBezTo>
                <a:cubicBezTo>
                  <a:pt x="1592166" y="521332"/>
                  <a:pt x="1588942" y="503478"/>
                  <a:pt x="1602165" y="457200"/>
                </a:cubicBezTo>
                <a:cubicBezTo>
                  <a:pt x="1605317" y="446167"/>
                  <a:pt x="1609422" y="435429"/>
                  <a:pt x="1613051" y="424543"/>
                </a:cubicBezTo>
                <a:cubicBezTo>
                  <a:pt x="1624172" y="352254"/>
                  <a:pt x="1640323" y="260445"/>
                  <a:pt x="1645708" y="185057"/>
                </a:cubicBezTo>
                <a:cubicBezTo>
                  <a:pt x="1647001" y="166960"/>
                  <a:pt x="1645708" y="148771"/>
                  <a:pt x="1645708" y="1306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42657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30306" y="900953"/>
            <a:ext cx="10102864" cy="5060550"/>
          </a:xfrm>
        </p:spPr>
        <p:txBody>
          <a:bodyPr/>
          <a:lstStyle/>
          <a:p>
            <a:r>
              <a:rPr lang="en-NZ" dirty="0" smtClean="0"/>
              <a:t>Of all </a:t>
            </a:r>
            <a:r>
              <a:rPr lang="en-NZ" dirty="0" smtClean="0"/>
              <a:t>those who were placed </a:t>
            </a:r>
            <a:r>
              <a:rPr lang="en-NZ" dirty="0" smtClean="0"/>
              <a:t>in two years</a:t>
            </a:r>
          </a:p>
          <a:p>
            <a:endParaRPr lang="en-NZ" sz="3200" dirty="0"/>
          </a:p>
          <a:p>
            <a:pPr lvl="1"/>
            <a:r>
              <a:rPr lang="en-NZ" sz="2800" dirty="0" smtClean="0"/>
              <a:t> </a:t>
            </a:r>
            <a:r>
              <a:rPr lang="en-NZ" sz="2800" dirty="0" smtClean="0"/>
              <a:t>90% </a:t>
            </a:r>
            <a:r>
              <a:rPr lang="en-NZ" sz="2800" dirty="0" smtClean="0"/>
              <a:t>would have been </a:t>
            </a:r>
            <a:r>
              <a:rPr lang="en-NZ" sz="2800" dirty="0" smtClean="0"/>
              <a:t>scored as </a:t>
            </a:r>
            <a:r>
              <a:rPr lang="en-NZ" sz="2800" dirty="0" smtClean="0"/>
              <a:t>“</a:t>
            </a:r>
            <a:r>
              <a:rPr lang="en-NZ" sz="2800" dirty="0"/>
              <a:t>Mandatory </a:t>
            </a:r>
            <a:r>
              <a:rPr lang="en-NZ" sz="2800" dirty="0" smtClean="0"/>
              <a:t> S</a:t>
            </a:r>
            <a:r>
              <a:rPr lang="en-NZ" sz="2800" dirty="0" smtClean="0"/>
              <a:t>creen In”</a:t>
            </a:r>
          </a:p>
          <a:p>
            <a:pPr lvl="1"/>
            <a:endParaRPr lang="en-NZ" sz="2800" dirty="0"/>
          </a:p>
          <a:p>
            <a:pPr lvl="1"/>
            <a:r>
              <a:rPr lang="en-NZ" sz="2800" dirty="0" smtClean="0"/>
              <a:t>0.4% would have been  scored as low risk </a:t>
            </a:r>
            <a:endParaRPr lang="en-NZ" sz="2800" dirty="0" smtClean="0"/>
          </a:p>
          <a:p>
            <a:endParaRPr lang="en-NZ" dirty="0"/>
          </a:p>
          <a:p>
            <a:endParaRPr lang="en-NZ" dirty="0" smtClean="0"/>
          </a:p>
          <a:p>
            <a:endParaRPr lang="en-NZ" dirty="0"/>
          </a:p>
          <a:p>
            <a:endParaRPr lang="en-NZ" dirty="0"/>
          </a:p>
        </p:txBody>
      </p:sp>
    </p:spTree>
    <p:extLst>
      <p:ext uri="{BB962C8B-B14F-4D97-AF65-F5344CB8AC3E}">
        <p14:creationId xmlns:p14="http://schemas.microsoft.com/office/powerpoint/2010/main" val="3068559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Historic Practice</a:t>
            </a:r>
            <a:endParaRPr lang="en-NZ" dirty="0"/>
          </a:p>
        </p:txBody>
      </p:sp>
      <p:sp>
        <p:nvSpPr>
          <p:cNvPr id="8" name="TextBox 7"/>
          <p:cNvSpPr txBox="1"/>
          <p:nvPr/>
        </p:nvSpPr>
        <p:spPr>
          <a:xfrm>
            <a:off x="359228" y="1915885"/>
            <a:ext cx="10994572" cy="4832092"/>
          </a:xfrm>
          <a:prstGeom prst="rect">
            <a:avLst/>
          </a:prstGeom>
          <a:noFill/>
        </p:spPr>
        <p:txBody>
          <a:bodyPr wrap="square" rtlCol="0">
            <a:spAutoFit/>
          </a:bodyPr>
          <a:lstStyle/>
          <a:p>
            <a:r>
              <a:rPr lang="en-NZ" sz="2800" dirty="0"/>
              <a:t>W</a:t>
            </a:r>
            <a:r>
              <a:rPr lang="en-NZ" sz="2800" dirty="0" smtClean="0"/>
              <a:t>e </a:t>
            </a:r>
            <a:r>
              <a:rPr lang="en-NZ" sz="2800" dirty="0" smtClean="0"/>
              <a:t>retrospectively scored </a:t>
            </a:r>
            <a:r>
              <a:rPr lang="en-NZ" sz="2800" dirty="0" smtClean="0"/>
              <a:t>referrals. We  </a:t>
            </a:r>
            <a:r>
              <a:rPr lang="en-NZ" sz="2800" dirty="0" smtClean="0"/>
              <a:t>found that </a:t>
            </a:r>
          </a:p>
          <a:p>
            <a:endParaRPr lang="en-NZ" sz="2800" dirty="0"/>
          </a:p>
          <a:p>
            <a:pPr marL="457200" indent="-457200">
              <a:buFontTx/>
              <a:buChar char="-"/>
            </a:pPr>
            <a:r>
              <a:rPr lang="en-NZ" sz="2800" dirty="0" smtClean="0"/>
              <a:t>33% of children who </a:t>
            </a:r>
            <a:r>
              <a:rPr lang="en-NZ" sz="2800" dirty="0" smtClean="0"/>
              <a:t>were scored as mandatory screen in  (</a:t>
            </a:r>
            <a:r>
              <a:rPr lang="en-NZ" sz="2800" dirty="0" smtClean="0">
                <a:solidFill>
                  <a:srgbClr val="FF0000"/>
                </a:solidFill>
              </a:rPr>
              <a:t>highest risk) </a:t>
            </a:r>
            <a:r>
              <a:rPr lang="en-NZ" sz="2800" dirty="0" smtClean="0"/>
              <a:t>were </a:t>
            </a:r>
            <a:r>
              <a:rPr lang="en-NZ" sz="2800" dirty="0" smtClean="0"/>
              <a:t>being screened out – of these,  one in 5 were </a:t>
            </a:r>
            <a:r>
              <a:rPr lang="en-NZ" sz="2800" dirty="0"/>
              <a:t>re-referred and placed within 2 years</a:t>
            </a:r>
          </a:p>
          <a:p>
            <a:pPr marL="457200" indent="-457200">
              <a:buFontTx/>
              <a:buChar char="-"/>
            </a:pPr>
            <a:endParaRPr lang="en-NZ" sz="2800" dirty="0" smtClean="0"/>
          </a:p>
          <a:p>
            <a:endParaRPr lang="en-NZ" sz="2800" dirty="0" smtClean="0"/>
          </a:p>
          <a:p>
            <a:pPr marL="457200" indent="-457200">
              <a:buFontTx/>
              <a:buChar char="-"/>
            </a:pPr>
            <a:r>
              <a:rPr lang="en-NZ" sz="2800" dirty="0" smtClean="0"/>
              <a:t>41% of the </a:t>
            </a:r>
            <a:r>
              <a:rPr lang="en-NZ" sz="2800" dirty="0" smtClean="0">
                <a:solidFill>
                  <a:srgbClr val="FF0000"/>
                </a:solidFill>
              </a:rPr>
              <a:t>lowest risk group </a:t>
            </a:r>
            <a:r>
              <a:rPr lang="en-NZ" sz="2800" dirty="0" smtClean="0"/>
              <a:t>were being screened in – of these, 3 in 1,000 were placed within 2 years</a:t>
            </a:r>
          </a:p>
          <a:p>
            <a:endParaRPr lang="en-NZ" sz="2800" dirty="0" smtClean="0"/>
          </a:p>
          <a:p>
            <a:r>
              <a:rPr lang="en-NZ" sz="2800" dirty="0" smtClean="0"/>
              <a:t> </a:t>
            </a:r>
            <a:endParaRPr lang="en-NZ" sz="2800" dirty="0"/>
          </a:p>
        </p:txBody>
      </p:sp>
    </p:spTree>
    <p:extLst>
      <p:ext uri="{BB962C8B-B14F-4D97-AF65-F5344CB8AC3E}">
        <p14:creationId xmlns:p14="http://schemas.microsoft.com/office/powerpoint/2010/main" val="104418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03514" y="2209800"/>
            <a:ext cx="9288429" cy="1569660"/>
          </a:xfrm>
          <a:prstGeom prst="rect">
            <a:avLst/>
          </a:prstGeom>
          <a:noFill/>
        </p:spPr>
        <p:txBody>
          <a:bodyPr wrap="square" rtlCol="0">
            <a:spAutoFit/>
          </a:bodyPr>
          <a:lstStyle/>
          <a:p>
            <a:pPr marL="342900" indent="-342900">
              <a:buFont typeface="Arial" panose="020B0604020202020204" pitchFamily="34" charset="0"/>
              <a:buChar char="•"/>
            </a:pPr>
            <a:endParaRPr lang="en-NZ" sz="2400" dirty="0" smtClean="0">
              <a:solidFill>
                <a:srgbClr val="FF0000"/>
              </a:solidFill>
            </a:endParaRPr>
          </a:p>
          <a:p>
            <a:pPr marL="342900" indent="-342900">
              <a:buFont typeface="Arial" panose="020B0604020202020204" pitchFamily="34" charset="0"/>
              <a:buChar char="•"/>
            </a:pPr>
            <a:r>
              <a:rPr lang="en-NZ" sz="2400" dirty="0" smtClean="0">
                <a:solidFill>
                  <a:srgbClr val="FF0000"/>
                </a:solidFill>
              </a:rPr>
              <a:t>12 </a:t>
            </a:r>
            <a:r>
              <a:rPr lang="en-NZ" sz="2400" dirty="0" smtClean="0">
                <a:solidFill>
                  <a:srgbClr val="FF0000"/>
                </a:solidFill>
              </a:rPr>
              <a:t>children </a:t>
            </a:r>
            <a:r>
              <a:rPr lang="en-NZ" sz="2400" dirty="0" smtClean="0"/>
              <a:t>will have </a:t>
            </a:r>
            <a:r>
              <a:rPr lang="en-NZ" sz="2400" dirty="0" smtClean="0"/>
              <a:t>been scored as </a:t>
            </a:r>
            <a:r>
              <a:rPr lang="en-NZ" sz="2400" dirty="0" smtClean="0"/>
              <a:t>“mandatory </a:t>
            </a:r>
            <a:r>
              <a:rPr lang="en-NZ" sz="2400" dirty="0" smtClean="0"/>
              <a:t>screened in”</a:t>
            </a:r>
          </a:p>
          <a:p>
            <a:pPr marL="342900" indent="-342900">
              <a:buFont typeface="Arial" panose="020B0604020202020204" pitchFamily="34" charset="0"/>
              <a:buChar char="•"/>
            </a:pPr>
            <a:endParaRPr lang="en-NZ" sz="2400" dirty="0"/>
          </a:p>
          <a:p>
            <a:pPr marL="342900" indent="-342900">
              <a:buFont typeface="Arial" panose="020B0604020202020204" pitchFamily="34" charset="0"/>
              <a:buChar char="•"/>
            </a:pPr>
            <a:r>
              <a:rPr lang="en-NZ" sz="2400" dirty="0" smtClean="0"/>
              <a:t>No children would have been </a:t>
            </a:r>
            <a:r>
              <a:rPr lang="en-NZ" sz="2400" dirty="0" smtClean="0"/>
              <a:t>scored as “low</a:t>
            </a:r>
            <a:r>
              <a:rPr lang="en-NZ" sz="2400" dirty="0" smtClean="0"/>
              <a:t>”</a:t>
            </a:r>
            <a:endParaRPr lang="en-NZ" sz="2400" dirty="0"/>
          </a:p>
        </p:txBody>
      </p:sp>
      <p:sp>
        <p:nvSpPr>
          <p:cNvPr id="4" name="Title 3"/>
          <p:cNvSpPr>
            <a:spLocks noGrp="1"/>
          </p:cNvSpPr>
          <p:nvPr>
            <p:ph type="title"/>
          </p:nvPr>
        </p:nvSpPr>
        <p:spPr>
          <a:xfrm>
            <a:off x="504404" y="592578"/>
            <a:ext cx="9521340" cy="1312421"/>
          </a:xfrm>
        </p:spPr>
        <p:txBody>
          <a:bodyPr>
            <a:normAutofit fontScale="90000"/>
          </a:bodyPr>
          <a:lstStyle/>
          <a:p>
            <a:r>
              <a:rPr lang="en-NZ" dirty="0"/>
              <a:t>Validation Using Fatalities and Near Fatalities of Children who were Referred (n=20)</a:t>
            </a:r>
          </a:p>
        </p:txBody>
      </p:sp>
    </p:spTree>
    <p:extLst>
      <p:ext uri="{BB962C8B-B14F-4D97-AF65-F5344CB8AC3E}">
        <p14:creationId xmlns:p14="http://schemas.microsoft.com/office/powerpoint/2010/main" val="187751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Validation of Risk Scores using </a:t>
            </a:r>
            <a:r>
              <a:rPr lang="en-NZ" dirty="0"/>
              <a:t>h</a:t>
            </a:r>
            <a:r>
              <a:rPr lang="en-NZ" dirty="0" smtClean="0"/>
              <a:t>ospital admission data</a:t>
            </a:r>
            <a:endParaRPr lang="en-NZ" dirty="0"/>
          </a:p>
        </p:txBody>
      </p:sp>
      <p:sp>
        <p:nvSpPr>
          <p:cNvPr id="3" name="Text Placeholder 2"/>
          <p:cNvSpPr>
            <a:spLocks noGrp="1"/>
          </p:cNvSpPr>
          <p:nvPr>
            <p:ph type="body" sz="quarter" idx="13"/>
          </p:nvPr>
        </p:nvSpPr>
        <p:spPr/>
        <p:txBody>
          <a:bodyPr>
            <a:normAutofit/>
          </a:bodyPr>
          <a:lstStyle/>
          <a:p>
            <a:r>
              <a:rPr lang="en-NZ" dirty="0" smtClean="0"/>
              <a:t>We risk scored children who had been referred between </a:t>
            </a:r>
            <a:r>
              <a:rPr lang="en-US" dirty="0" smtClean="0"/>
              <a:t>April </a:t>
            </a:r>
            <a:r>
              <a:rPr lang="en-US" dirty="0"/>
              <a:t>1, 2010 to May 4, 2016, </a:t>
            </a:r>
            <a:r>
              <a:rPr lang="en-US" dirty="0" smtClean="0"/>
              <a:t>and then linked to their </a:t>
            </a:r>
            <a:r>
              <a:rPr lang="en-US" dirty="0"/>
              <a:t>h</a:t>
            </a:r>
            <a:r>
              <a:rPr lang="en-US" dirty="0" smtClean="0"/>
              <a:t>ospital </a:t>
            </a:r>
            <a:r>
              <a:rPr lang="en-US" dirty="0" smtClean="0"/>
              <a:t>records</a:t>
            </a:r>
            <a:endParaRPr lang="en-US" dirty="0" smtClean="0"/>
          </a:p>
          <a:p>
            <a:endParaRPr lang="en-US" dirty="0"/>
          </a:p>
          <a:p>
            <a:r>
              <a:rPr lang="en-US" dirty="0" smtClean="0"/>
              <a:t>We looked at the correlation between risk scores received and cause of admission</a:t>
            </a:r>
            <a:endParaRPr lang="en-NZ" dirty="0"/>
          </a:p>
        </p:txBody>
      </p:sp>
    </p:spTree>
    <p:extLst>
      <p:ext uri="{BB962C8B-B14F-4D97-AF65-F5344CB8AC3E}">
        <p14:creationId xmlns:p14="http://schemas.microsoft.com/office/powerpoint/2010/main" val="210459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Relative Risk of Hospitalisation</a:t>
            </a:r>
            <a:endParaRPr lang="en-NZ" dirty="0"/>
          </a:p>
        </p:txBody>
      </p:sp>
      <p:sp>
        <p:nvSpPr>
          <p:cNvPr id="3" name="Text Placeholder 2"/>
          <p:cNvSpPr>
            <a:spLocks noGrp="1"/>
          </p:cNvSpPr>
          <p:nvPr>
            <p:ph type="body" sz="quarter" idx="13"/>
          </p:nvPr>
        </p:nvSpPr>
        <p:spPr/>
        <p:txBody>
          <a:bodyPr/>
          <a:lstStyle/>
          <a:p>
            <a:r>
              <a:rPr lang="en-US" dirty="0" smtClean="0"/>
              <a:t>A child whose placement scores at referral is 20 vs.  a child who scores 1 is…</a:t>
            </a:r>
          </a:p>
          <a:p>
            <a:endParaRPr lang="en-US" dirty="0"/>
          </a:p>
          <a:p>
            <a:pPr>
              <a:buFont typeface="Wingdings" panose="05000000000000000000" pitchFamily="2" charset="2"/>
              <a:buChar char="Ø"/>
            </a:pPr>
            <a:r>
              <a:rPr lang="en-US" dirty="0" smtClean="0">
                <a:solidFill>
                  <a:srgbClr val="FF0000"/>
                </a:solidFill>
              </a:rPr>
              <a:t>21 </a:t>
            </a:r>
            <a:r>
              <a:rPr lang="en-US" dirty="0">
                <a:solidFill>
                  <a:srgbClr val="FF0000"/>
                </a:solidFill>
              </a:rPr>
              <a:t>times </a:t>
            </a:r>
            <a:r>
              <a:rPr lang="en-US" dirty="0"/>
              <a:t>more likely to be </a:t>
            </a:r>
            <a:r>
              <a:rPr lang="en-US" dirty="0" smtClean="0"/>
              <a:t>admitted for </a:t>
            </a:r>
            <a:r>
              <a:rPr lang="en-US" dirty="0"/>
              <a:t>a self-inflicted </a:t>
            </a:r>
            <a:r>
              <a:rPr lang="en-US" dirty="0" smtClean="0"/>
              <a:t>injury</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solidFill>
                  <a:srgbClr val="FF0000"/>
                </a:solidFill>
              </a:rPr>
              <a:t>17 times </a:t>
            </a:r>
            <a:r>
              <a:rPr lang="en-US" dirty="0" smtClean="0"/>
              <a:t>more likely to admitted for physical assault</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solidFill>
                  <a:srgbClr val="FF0000"/>
                </a:solidFill>
              </a:rPr>
              <a:t>1.4 times </a:t>
            </a:r>
            <a:r>
              <a:rPr lang="en-US" dirty="0" smtClean="0"/>
              <a:t>more likely to </a:t>
            </a:r>
            <a:r>
              <a:rPr lang="en-US" dirty="0"/>
              <a:t>admitted </a:t>
            </a:r>
            <a:r>
              <a:rPr lang="en-US" dirty="0" smtClean="0"/>
              <a:t>for an accidental fall</a:t>
            </a:r>
          </a:p>
          <a:p>
            <a:endParaRPr lang="en-US" dirty="0"/>
          </a:p>
          <a:p>
            <a:endParaRPr lang="en-NZ" dirty="0"/>
          </a:p>
        </p:txBody>
      </p:sp>
    </p:spTree>
    <p:extLst>
      <p:ext uri="{BB962C8B-B14F-4D97-AF65-F5344CB8AC3E}">
        <p14:creationId xmlns:p14="http://schemas.microsoft.com/office/powerpoint/2010/main" val="1890500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NZ" dirty="0" smtClean="0"/>
              <a:t>Next Step: At Birth Model</a:t>
            </a:r>
            <a:endParaRPr lang="en-NZ" dirty="0"/>
          </a:p>
        </p:txBody>
      </p:sp>
      <p:sp>
        <p:nvSpPr>
          <p:cNvPr id="7" name="Text Placeholder 6"/>
          <p:cNvSpPr>
            <a:spLocks noGrp="1"/>
          </p:cNvSpPr>
          <p:nvPr>
            <p:ph type="body" sz="quarter" idx="13"/>
          </p:nvPr>
        </p:nvSpPr>
        <p:spPr/>
        <p:txBody>
          <a:bodyPr/>
          <a:lstStyle/>
          <a:p>
            <a:endParaRPr lang="en-NZ" dirty="0"/>
          </a:p>
        </p:txBody>
      </p:sp>
    </p:spTree>
    <p:extLst>
      <p:ext uri="{BB962C8B-B14F-4D97-AF65-F5344CB8AC3E}">
        <p14:creationId xmlns:p14="http://schemas.microsoft.com/office/powerpoint/2010/main" val="3253922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Background</a:t>
            </a:r>
            <a:endParaRPr lang="en-NZ" dirty="0"/>
          </a:p>
        </p:txBody>
      </p:sp>
      <p:sp>
        <p:nvSpPr>
          <p:cNvPr id="3" name="Text Placeholder 2"/>
          <p:cNvSpPr>
            <a:spLocks noGrp="1"/>
          </p:cNvSpPr>
          <p:nvPr>
            <p:ph type="body" sz="quarter" idx="13"/>
          </p:nvPr>
        </p:nvSpPr>
        <p:spPr>
          <a:xfrm>
            <a:off x="624146" y="1370679"/>
            <a:ext cx="9909024" cy="4351338"/>
          </a:xfrm>
        </p:spPr>
        <p:txBody>
          <a:bodyPr>
            <a:normAutofit/>
          </a:bodyPr>
          <a:lstStyle/>
          <a:p>
            <a:r>
              <a:rPr lang="en-NZ" dirty="0" smtClean="0"/>
              <a:t>Research suggests administrative data can identify children at risk of abuse or neglect</a:t>
            </a:r>
            <a:r>
              <a:rPr lang="en-NZ" baseline="30000" dirty="0" smtClean="0"/>
              <a:t>*</a:t>
            </a:r>
          </a:p>
          <a:p>
            <a:endParaRPr lang="en-NZ" baseline="30000" dirty="0" smtClean="0"/>
          </a:p>
          <a:p>
            <a:pPr marL="0" indent="0">
              <a:buNone/>
            </a:pPr>
            <a:endParaRPr lang="en-NZ" dirty="0" smtClean="0"/>
          </a:p>
          <a:p>
            <a:r>
              <a:rPr lang="en-NZ" dirty="0" smtClean="0"/>
              <a:t>August 2016 :  </a:t>
            </a:r>
            <a:r>
              <a:rPr lang="en-NZ" i="1" dirty="0" smtClean="0"/>
              <a:t>Allegheny Family Scoring Tool </a:t>
            </a:r>
          </a:p>
          <a:p>
            <a:endParaRPr lang="en-NZ" i="1" dirty="0" smtClean="0"/>
          </a:p>
          <a:p>
            <a:r>
              <a:rPr lang="en-NZ" dirty="0" smtClean="0"/>
              <a:t>Douglas County, </a:t>
            </a:r>
            <a:r>
              <a:rPr lang="en-NZ" dirty="0" smtClean="0"/>
              <a:t>CO  and California State</a:t>
            </a:r>
          </a:p>
          <a:p>
            <a:endParaRPr lang="en-NZ" dirty="0" smtClean="0"/>
          </a:p>
          <a:p>
            <a:endParaRPr lang="en-NZ" dirty="0" smtClean="0"/>
          </a:p>
          <a:p>
            <a:endParaRPr lang="en-NZ" dirty="0" smtClean="0"/>
          </a:p>
        </p:txBody>
      </p:sp>
      <p:sp>
        <p:nvSpPr>
          <p:cNvPr id="4" name="Rectangle 3"/>
          <p:cNvSpPr/>
          <p:nvPr/>
        </p:nvSpPr>
        <p:spPr>
          <a:xfrm>
            <a:off x="228599" y="6157446"/>
            <a:ext cx="8643258" cy="307777"/>
          </a:xfrm>
          <a:prstGeom prst="rect">
            <a:avLst/>
          </a:prstGeom>
        </p:spPr>
        <p:txBody>
          <a:bodyPr wrap="square">
            <a:spAutoFit/>
          </a:bodyPr>
          <a:lstStyle/>
          <a:p>
            <a:r>
              <a:rPr lang="en-NZ" sz="1400" dirty="0" smtClean="0"/>
              <a:t>*Putnam-Hornstein</a:t>
            </a:r>
            <a:r>
              <a:rPr lang="en-NZ" sz="1400" dirty="0"/>
              <a:t>, Needell and Rhodes (2013) ; Vaithianathan, Maloney, Putnam-Hornstein et al (2013)</a:t>
            </a:r>
          </a:p>
        </p:txBody>
      </p:sp>
    </p:spTree>
    <p:extLst>
      <p:ext uri="{BB962C8B-B14F-4D97-AF65-F5344CB8AC3E}">
        <p14:creationId xmlns:p14="http://schemas.microsoft.com/office/powerpoint/2010/main" val="3524037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At Birth Model</a:t>
            </a:r>
            <a:endParaRPr lang="en-NZ" dirty="0"/>
          </a:p>
        </p:txBody>
      </p:sp>
      <p:sp>
        <p:nvSpPr>
          <p:cNvPr id="3" name="Text Placeholder 2"/>
          <p:cNvSpPr>
            <a:spLocks noGrp="1"/>
          </p:cNvSpPr>
          <p:nvPr>
            <p:ph type="body" sz="quarter" idx="13"/>
          </p:nvPr>
        </p:nvSpPr>
        <p:spPr/>
        <p:txBody>
          <a:bodyPr/>
          <a:lstStyle/>
          <a:p>
            <a:r>
              <a:rPr lang="en-NZ" dirty="0" smtClean="0"/>
              <a:t>70-80% of children who are victims of fatal or near fatal maltreatment are not referred to CPS prior to the call </a:t>
            </a:r>
          </a:p>
          <a:p>
            <a:endParaRPr lang="en-NZ" dirty="0"/>
          </a:p>
          <a:p>
            <a:r>
              <a:rPr lang="en-NZ" dirty="0" smtClean="0"/>
              <a:t>We are exploring identifying children at risk </a:t>
            </a:r>
            <a:r>
              <a:rPr lang="en-NZ" i="1" dirty="0" smtClean="0">
                <a:solidFill>
                  <a:srgbClr val="FF0000"/>
                </a:solidFill>
              </a:rPr>
              <a:t>at birth</a:t>
            </a:r>
            <a:endParaRPr lang="en-NZ" i="1" dirty="0" smtClean="0"/>
          </a:p>
          <a:p>
            <a:endParaRPr lang="en-NZ" i="1" dirty="0">
              <a:solidFill>
                <a:srgbClr val="FF0000"/>
              </a:solidFill>
            </a:endParaRPr>
          </a:p>
          <a:p>
            <a:r>
              <a:rPr lang="en-NZ" i="1" dirty="0" smtClean="0">
                <a:solidFill>
                  <a:srgbClr val="FF0000"/>
                </a:solidFill>
              </a:rPr>
              <a:t> </a:t>
            </a:r>
            <a:r>
              <a:rPr lang="en-NZ" dirty="0" smtClean="0"/>
              <a:t>Model is trained on referral, case opening and placement by age five </a:t>
            </a:r>
          </a:p>
          <a:p>
            <a:endParaRPr lang="en-NZ" dirty="0"/>
          </a:p>
          <a:p>
            <a:r>
              <a:rPr lang="en-NZ" dirty="0" smtClean="0"/>
              <a:t>AUC = 0.87</a:t>
            </a:r>
          </a:p>
          <a:p>
            <a:endParaRPr lang="en-NZ" dirty="0"/>
          </a:p>
        </p:txBody>
      </p:sp>
    </p:spTree>
    <p:extLst>
      <p:ext uri="{BB962C8B-B14F-4D97-AF65-F5344CB8AC3E}">
        <p14:creationId xmlns:p14="http://schemas.microsoft.com/office/powerpoint/2010/main" val="4181820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6572" y="1807029"/>
            <a:ext cx="10240824" cy="5509200"/>
          </a:xfrm>
          <a:prstGeom prst="rect">
            <a:avLst/>
          </a:prstGeom>
          <a:noFill/>
        </p:spPr>
        <p:txBody>
          <a:bodyPr wrap="square" rtlCol="0">
            <a:spAutoFit/>
          </a:bodyPr>
          <a:lstStyle/>
          <a:p>
            <a:r>
              <a:rPr lang="en-NZ" sz="3200" dirty="0" smtClean="0"/>
              <a:t>We looked at fatalities and near fatalities that were reviewed under Act 33 </a:t>
            </a:r>
          </a:p>
          <a:p>
            <a:endParaRPr lang="en-NZ" sz="3200" dirty="0" smtClean="0"/>
          </a:p>
          <a:p>
            <a:r>
              <a:rPr lang="en-NZ" sz="3200" dirty="0" smtClean="0"/>
              <a:t>There were 41 children who were victims of maltreatment-related fatalities or near fatalities in our cohort (2007-2014)</a:t>
            </a:r>
          </a:p>
          <a:p>
            <a:endParaRPr lang="en-NZ" sz="3200" dirty="0"/>
          </a:p>
          <a:p>
            <a:endParaRPr lang="en-NZ" sz="3200" dirty="0" smtClean="0"/>
          </a:p>
          <a:p>
            <a:r>
              <a:rPr lang="en-NZ" sz="3200" dirty="0" smtClean="0"/>
              <a:t>We were able to match </a:t>
            </a:r>
            <a:r>
              <a:rPr lang="en-NZ" sz="3200" dirty="0" smtClean="0">
                <a:solidFill>
                  <a:srgbClr val="FF0000"/>
                </a:solidFill>
              </a:rPr>
              <a:t>30 children </a:t>
            </a:r>
            <a:r>
              <a:rPr lang="en-NZ" sz="3200" dirty="0" smtClean="0"/>
              <a:t>… </a:t>
            </a:r>
          </a:p>
          <a:p>
            <a:endParaRPr lang="en-NZ" sz="3200" dirty="0" smtClean="0"/>
          </a:p>
          <a:p>
            <a:endParaRPr lang="en-NZ" sz="3200" dirty="0"/>
          </a:p>
        </p:txBody>
      </p:sp>
      <p:sp>
        <p:nvSpPr>
          <p:cNvPr id="5" name="TextBox 4"/>
          <p:cNvSpPr txBox="1"/>
          <p:nvPr/>
        </p:nvSpPr>
        <p:spPr>
          <a:xfrm>
            <a:off x="221673" y="290945"/>
            <a:ext cx="10238509" cy="1200329"/>
          </a:xfrm>
          <a:prstGeom prst="rect">
            <a:avLst/>
          </a:prstGeom>
          <a:noFill/>
        </p:spPr>
        <p:txBody>
          <a:bodyPr wrap="square" rtlCol="0">
            <a:spAutoFit/>
          </a:bodyPr>
          <a:lstStyle/>
          <a:p>
            <a:r>
              <a:rPr lang="en-NZ" sz="3600" dirty="0" smtClean="0">
                <a:solidFill>
                  <a:srgbClr val="FF0000"/>
                </a:solidFill>
              </a:rPr>
              <a:t>Would this </a:t>
            </a:r>
            <a:r>
              <a:rPr lang="en-NZ" sz="3600" dirty="0" smtClean="0">
                <a:solidFill>
                  <a:srgbClr val="FF0000"/>
                </a:solidFill>
              </a:rPr>
              <a:t>at-birth risk </a:t>
            </a:r>
            <a:r>
              <a:rPr lang="en-NZ" sz="3600" dirty="0" smtClean="0">
                <a:solidFill>
                  <a:srgbClr val="FF0000"/>
                </a:solidFill>
              </a:rPr>
              <a:t>score pick up children of interest? </a:t>
            </a:r>
            <a:endParaRPr lang="en-NZ" sz="3600" dirty="0">
              <a:solidFill>
                <a:srgbClr val="FF0000"/>
              </a:solidFill>
            </a:endParaRPr>
          </a:p>
        </p:txBody>
      </p:sp>
      <p:sp>
        <p:nvSpPr>
          <p:cNvPr id="6" name="Slide Number Placeholder 5"/>
          <p:cNvSpPr>
            <a:spLocks noGrp="1"/>
          </p:cNvSpPr>
          <p:nvPr>
            <p:ph type="sldNum" sz="quarter" idx="12"/>
          </p:nvPr>
        </p:nvSpPr>
        <p:spPr/>
        <p:txBody>
          <a:bodyPr/>
          <a:lstStyle/>
          <a:p>
            <a:fld id="{3729AE3B-04F2-46E8-B129-18C4B0EE025C}" type="slidenum">
              <a:rPr lang="en-NZ" smtClean="0"/>
              <a:t>21</a:t>
            </a:fld>
            <a:endParaRPr lang="en-NZ"/>
          </a:p>
        </p:txBody>
      </p:sp>
    </p:spTree>
    <p:extLst>
      <p:ext uri="{BB962C8B-B14F-4D97-AF65-F5344CB8AC3E}">
        <p14:creationId xmlns:p14="http://schemas.microsoft.com/office/powerpoint/2010/main" val="1752364341"/>
      </p:ext>
    </p:extLst>
  </p:cSld>
  <p:clrMapOvr>
    <a:masterClrMapping/>
  </p:clrMapOvr>
  <mc:AlternateContent xmlns:mc="http://schemas.openxmlformats.org/markup-compatibility/2006" xmlns:p14="http://schemas.microsoft.com/office/powerpoint/2010/main">
    <mc:Choice Requires="p14">
      <p:transition spd="slow" p14:dur="2000" advTm="54445"/>
    </mc:Choice>
    <mc:Fallback xmlns="">
      <p:transition spd="slow" advTm="5444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739759" y="185812"/>
          <a:ext cx="5876193" cy="5692664"/>
        </p:xfrm>
        <a:graphic>
          <a:graphicData uri="http://schemas.openxmlformats.org/drawingml/2006/table">
            <a:tbl>
              <a:tblPr firstRow="1" firstCol="1" bandRow="1">
                <a:tableStyleId>{5940675A-B579-460E-94D1-54222C63F5DA}</a:tableStyleId>
              </a:tblPr>
              <a:tblGrid>
                <a:gridCol w="2018528">
                  <a:extLst>
                    <a:ext uri="{9D8B030D-6E8A-4147-A177-3AD203B41FA5}">
                      <a16:colId xmlns:a16="http://schemas.microsoft.com/office/drawing/2014/main" val="20000"/>
                    </a:ext>
                  </a:extLst>
                </a:gridCol>
                <a:gridCol w="1100642">
                  <a:extLst>
                    <a:ext uri="{9D8B030D-6E8A-4147-A177-3AD203B41FA5}">
                      <a16:colId xmlns:a16="http://schemas.microsoft.com/office/drawing/2014/main" val="20001"/>
                    </a:ext>
                  </a:extLst>
                </a:gridCol>
                <a:gridCol w="2757023">
                  <a:extLst>
                    <a:ext uri="{9D8B030D-6E8A-4147-A177-3AD203B41FA5}">
                      <a16:colId xmlns:a16="http://schemas.microsoft.com/office/drawing/2014/main" val="20002"/>
                    </a:ext>
                  </a:extLst>
                </a:gridCol>
              </a:tblGrid>
              <a:tr h="467122">
                <a:tc>
                  <a:txBody>
                    <a:bodyPr/>
                    <a:lstStyle/>
                    <a:p>
                      <a:pPr>
                        <a:spcAft>
                          <a:spcPts val="0"/>
                        </a:spcAft>
                      </a:pPr>
                      <a:r>
                        <a:rPr lang="en-NZ" sz="1000" b="1" dirty="0">
                          <a:solidFill>
                            <a:sysClr val="windowText" lastClr="000000"/>
                          </a:solidFill>
                          <a:effectLst/>
                        </a:rPr>
                        <a:t>Reason for Death</a:t>
                      </a:r>
                      <a:endParaRPr lang="en-NZ" sz="1100" b="1"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tc>
                <a:tc>
                  <a:txBody>
                    <a:bodyPr/>
                    <a:lstStyle/>
                    <a:p>
                      <a:pPr>
                        <a:spcAft>
                          <a:spcPts val="0"/>
                        </a:spcAft>
                      </a:pPr>
                      <a:r>
                        <a:rPr lang="en-NZ" sz="1000" b="1" dirty="0">
                          <a:solidFill>
                            <a:sysClr val="windowText" lastClr="000000"/>
                          </a:solidFill>
                          <a:effectLst/>
                        </a:rPr>
                        <a:t>Risk Score Calculated by the </a:t>
                      </a:r>
                      <a:r>
                        <a:rPr lang="en-NZ" sz="1000" b="1" dirty="0" smtClean="0">
                          <a:solidFill>
                            <a:sysClr val="windowText" lastClr="000000"/>
                          </a:solidFill>
                          <a:effectLst/>
                        </a:rPr>
                        <a:t>Birth Model</a:t>
                      </a:r>
                      <a:endParaRPr lang="en-NZ" sz="1100" b="1"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spcAft>
                          <a:spcPts val="0"/>
                        </a:spcAft>
                      </a:pPr>
                      <a:r>
                        <a:rPr lang="en-NZ" sz="1100" b="1" dirty="0" smtClean="0">
                          <a:solidFill>
                            <a:sysClr val="windowText" lastClr="000000"/>
                          </a:solidFill>
                          <a:effectLst/>
                          <a:latin typeface="Times New Roman" panose="02020603050405020304" pitchFamily="18" charset="0"/>
                          <a:ea typeface="Arial Unicode MS" panose="020B0604020202020204" pitchFamily="34" charset="-128"/>
                        </a:rPr>
                        <a:t>Was child ever referred</a:t>
                      </a:r>
                      <a:r>
                        <a:rPr lang="en-NZ" sz="1100" b="1" baseline="0" dirty="0" smtClean="0">
                          <a:solidFill>
                            <a:sysClr val="windowText" lastClr="000000"/>
                          </a:solidFill>
                          <a:effectLst/>
                          <a:latin typeface="Times New Roman" panose="02020603050405020304" pitchFamily="18" charset="0"/>
                          <a:ea typeface="Arial Unicode MS" panose="020B0604020202020204" pitchFamily="34" charset="-128"/>
                        </a:rPr>
                        <a:t>?</a:t>
                      </a:r>
                      <a:endParaRPr lang="en-NZ" sz="1100" b="1"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00"/>
                  </a:ext>
                </a:extLst>
              </a:tr>
              <a:tr h="173388">
                <a:tc>
                  <a:txBody>
                    <a:bodyPr/>
                    <a:lstStyle/>
                    <a:p>
                      <a:pPr>
                        <a:spcAft>
                          <a:spcPts val="0"/>
                        </a:spcAft>
                      </a:pPr>
                      <a:r>
                        <a:rPr lang="en-NZ" sz="1000" b="0" dirty="0" smtClean="0">
                          <a:solidFill>
                            <a:sysClr val="windowText" lastClr="000000"/>
                          </a:solidFill>
                          <a:effectLst/>
                        </a:rPr>
                        <a:t>Blunt Force Trauma</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b="0">
                          <a:solidFill>
                            <a:sysClr val="windowText" lastClr="000000"/>
                          </a:solidFill>
                          <a:effectLst/>
                        </a:rPr>
                        <a:t>20</a:t>
                      </a:r>
                      <a:endParaRPr lang="en-NZ" sz="1100" b="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b="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01"/>
                  </a:ext>
                </a:extLst>
              </a:tr>
              <a:tr h="173388">
                <a:tc>
                  <a:txBody>
                    <a:bodyPr/>
                    <a:lstStyle/>
                    <a:p>
                      <a:pPr>
                        <a:spcAft>
                          <a:spcPts val="0"/>
                        </a:spcAft>
                      </a:pPr>
                      <a:r>
                        <a:rPr lang="en-NZ" sz="1000" b="0" dirty="0" smtClean="0">
                          <a:solidFill>
                            <a:sysClr val="windowText" lastClr="000000"/>
                          </a:solidFill>
                          <a:effectLst/>
                        </a:rPr>
                        <a:t>Abusive Head Trauma</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b="0">
                          <a:solidFill>
                            <a:sysClr val="windowText" lastClr="000000"/>
                          </a:solidFill>
                          <a:effectLst/>
                        </a:rPr>
                        <a:t>20</a:t>
                      </a:r>
                      <a:endParaRPr lang="en-NZ" sz="1100" b="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b="0" dirty="0" smtClean="0">
                          <a:solidFill>
                            <a:sysClr val="windowText" lastClr="000000"/>
                          </a:solidFill>
                          <a:effectLst/>
                          <a:latin typeface="Times New Roman" panose="02020603050405020304" pitchFamily="18" charset="0"/>
                          <a:ea typeface="Arial Unicode MS" panose="020B0604020202020204" pitchFamily="34" charset="-128"/>
                        </a:rPr>
                        <a:t>Yes –</a:t>
                      </a:r>
                      <a:r>
                        <a:rPr lang="en-NZ" sz="1100" b="0" baseline="0" dirty="0" smtClean="0">
                          <a:solidFill>
                            <a:sysClr val="windowText" lastClr="000000"/>
                          </a:solidFill>
                          <a:effectLst/>
                          <a:latin typeface="Times New Roman" panose="02020603050405020304" pitchFamily="18" charset="0"/>
                          <a:ea typeface="Arial Unicode MS" panose="020B0604020202020204" pitchFamily="34" charset="-128"/>
                        </a:rPr>
                        <a:t> 6 months before incident</a:t>
                      </a:r>
                    </a:p>
                  </a:txBody>
                  <a:tcPr marL="56247" marR="56247" marT="0" marB="0" anchor="b"/>
                </a:tc>
                <a:extLst>
                  <a:ext uri="{0D108BD9-81ED-4DB2-BD59-A6C34878D82A}">
                    <a16:rowId xmlns:a16="http://schemas.microsoft.com/office/drawing/2014/main" val="10002"/>
                  </a:ext>
                </a:extLst>
              </a:tr>
              <a:tr h="173388">
                <a:tc>
                  <a:txBody>
                    <a:bodyPr/>
                    <a:lstStyle/>
                    <a:p>
                      <a:pPr>
                        <a:spcAft>
                          <a:spcPts val="0"/>
                        </a:spcAft>
                      </a:pPr>
                      <a:r>
                        <a:rPr lang="en-NZ" sz="1000" b="0" smtClean="0">
                          <a:solidFill>
                            <a:sysClr val="windowText" lastClr="000000"/>
                          </a:solidFill>
                          <a:effectLst/>
                        </a:rPr>
                        <a:t>Abusive Head Trauma</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b="0">
                          <a:solidFill>
                            <a:sysClr val="windowText" lastClr="000000"/>
                          </a:solidFill>
                          <a:effectLst/>
                        </a:rPr>
                        <a:t>20</a:t>
                      </a:r>
                      <a:endParaRPr lang="en-NZ" sz="1100" b="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b="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03"/>
                  </a:ext>
                </a:extLst>
              </a:tr>
              <a:tr h="173388">
                <a:tc>
                  <a:txBody>
                    <a:bodyPr/>
                    <a:lstStyle/>
                    <a:p>
                      <a:pPr>
                        <a:spcAft>
                          <a:spcPts val="0"/>
                        </a:spcAft>
                      </a:pPr>
                      <a:r>
                        <a:rPr lang="en-NZ" sz="1000" b="0" smtClean="0">
                          <a:solidFill>
                            <a:sysClr val="windowText" lastClr="000000"/>
                          </a:solidFill>
                          <a:effectLst/>
                        </a:rPr>
                        <a:t>Abusive Head Trauma</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b="0">
                          <a:solidFill>
                            <a:sysClr val="windowText" lastClr="000000"/>
                          </a:solidFill>
                          <a:effectLst/>
                        </a:rPr>
                        <a:t>20</a:t>
                      </a:r>
                      <a:endParaRPr lang="en-NZ" sz="1100" b="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b="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04"/>
                  </a:ext>
                </a:extLst>
              </a:tr>
              <a:tr h="173388">
                <a:tc>
                  <a:txBody>
                    <a:bodyPr/>
                    <a:lstStyle/>
                    <a:p>
                      <a:pPr>
                        <a:spcAft>
                          <a:spcPts val="0"/>
                        </a:spcAft>
                      </a:pPr>
                      <a:r>
                        <a:rPr lang="en-NZ" sz="1000" b="0" smtClean="0">
                          <a:solidFill>
                            <a:sysClr val="windowText" lastClr="000000"/>
                          </a:solidFill>
                          <a:effectLst/>
                        </a:rPr>
                        <a:t>Abusive Head Trauma</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b="0">
                          <a:solidFill>
                            <a:sysClr val="windowText" lastClr="000000"/>
                          </a:solidFill>
                          <a:effectLst/>
                        </a:rPr>
                        <a:t>20</a:t>
                      </a:r>
                      <a:endParaRPr lang="en-NZ" sz="1100" b="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b="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05"/>
                  </a:ext>
                </a:extLst>
              </a:tr>
              <a:tr h="173388">
                <a:tc>
                  <a:txBody>
                    <a:bodyPr/>
                    <a:lstStyle/>
                    <a:p>
                      <a:pPr>
                        <a:spcAft>
                          <a:spcPts val="0"/>
                        </a:spcAft>
                      </a:pPr>
                      <a:r>
                        <a:rPr lang="en-NZ" sz="1000" b="0" smtClean="0">
                          <a:solidFill>
                            <a:sysClr val="windowText" lastClr="000000"/>
                          </a:solidFill>
                          <a:effectLst/>
                        </a:rPr>
                        <a:t>Abusive Head Trauma</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b="0">
                          <a:solidFill>
                            <a:sysClr val="windowText" lastClr="000000"/>
                          </a:solidFill>
                          <a:effectLst/>
                        </a:rPr>
                        <a:t>20</a:t>
                      </a:r>
                      <a:endParaRPr lang="en-NZ" sz="1100" b="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b="0" dirty="0" smtClean="0">
                          <a:solidFill>
                            <a:sysClr val="windowText" lastClr="000000"/>
                          </a:solidFill>
                          <a:effectLst/>
                          <a:latin typeface="Times New Roman" panose="02020603050405020304" pitchFamily="18" charset="0"/>
                          <a:ea typeface="Arial Unicode MS" panose="020B0604020202020204" pitchFamily="34" charset="-128"/>
                        </a:rPr>
                        <a:t>Yes, 5 months before incident</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06"/>
                  </a:ext>
                </a:extLst>
              </a:tr>
              <a:tr h="173388">
                <a:tc>
                  <a:txBody>
                    <a:bodyPr/>
                    <a:lstStyle/>
                    <a:p>
                      <a:pPr>
                        <a:spcAft>
                          <a:spcPts val="0"/>
                        </a:spcAft>
                      </a:pPr>
                      <a:r>
                        <a:rPr lang="en-NZ" sz="1000" b="0" smtClean="0">
                          <a:solidFill>
                            <a:sysClr val="windowText" lastClr="000000"/>
                          </a:solidFill>
                          <a:effectLst/>
                        </a:rPr>
                        <a:t>Abusive Head Trauma</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b="0">
                          <a:solidFill>
                            <a:sysClr val="windowText" lastClr="000000"/>
                          </a:solidFill>
                          <a:effectLst/>
                        </a:rPr>
                        <a:t>20</a:t>
                      </a:r>
                      <a:endParaRPr lang="en-NZ" sz="1100" b="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b="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07"/>
                  </a:ext>
                </a:extLst>
              </a:tr>
              <a:tr h="173388">
                <a:tc>
                  <a:txBody>
                    <a:bodyPr/>
                    <a:lstStyle/>
                    <a:p>
                      <a:pPr>
                        <a:spcAft>
                          <a:spcPts val="0"/>
                        </a:spcAft>
                      </a:pPr>
                      <a:r>
                        <a:rPr lang="en-NZ" sz="1000" b="0" smtClean="0">
                          <a:solidFill>
                            <a:sysClr val="windowText" lastClr="000000"/>
                          </a:solidFill>
                          <a:effectLst/>
                        </a:rPr>
                        <a:t>Abusive Head Trauma</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b="0">
                          <a:solidFill>
                            <a:sysClr val="windowText" lastClr="000000"/>
                          </a:solidFill>
                          <a:effectLst/>
                        </a:rPr>
                        <a:t>20</a:t>
                      </a:r>
                      <a:endParaRPr lang="en-NZ" sz="1100" b="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b="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08"/>
                  </a:ext>
                </a:extLst>
              </a:tr>
              <a:tr h="173388">
                <a:tc>
                  <a:txBody>
                    <a:bodyPr/>
                    <a:lstStyle/>
                    <a:p>
                      <a:pPr>
                        <a:spcAft>
                          <a:spcPts val="0"/>
                        </a:spcAft>
                      </a:pPr>
                      <a:r>
                        <a:rPr lang="en-NZ" sz="1000" b="0" smtClean="0">
                          <a:solidFill>
                            <a:sysClr val="windowText" lastClr="000000"/>
                          </a:solidFill>
                          <a:effectLst/>
                        </a:rPr>
                        <a:t>Burns (Fire)</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b="0">
                          <a:solidFill>
                            <a:sysClr val="windowText" lastClr="000000"/>
                          </a:solidFill>
                          <a:effectLst/>
                        </a:rPr>
                        <a:t>19</a:t>
                      </a:r>
                      <a:endParaRPr lang="en-NZ" sz="1100" b="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b="0" dirty="0" smtClean="0">
                          <a:solidFill>
                            <a:sysClr val="windowText" lastClr="000000"/>
                          </a:solidFill>
                          <a:effectLst/>
                          <a:latin typeface="Times New Roman" panose="02020603050405020304" pitchFamily="18" charset="0"/>
                          <a:ea typeface="Arial Unicode MS" panose="020B0604020202020204" pitchFamily="34" charset="-128"/>
                        </a:rPr>
                        <a:t>Yes, 3 years before incident</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09"/>
                  </a:ext>
                </a:extLst>
              </a:tr>
              <a:tr h="173388">
                <a:tc>
                  <a:txBody>
                    <a:bodyPr/>
                    <a:lstStyle/>
                    <a:p>
                      <a:pPr>
                        <a:spcAft>
                          <a:spcPts val="0"/>
                        </a:spcAft>
                      </a:pPr>
                      <a:r>
                        <a:rPr lang="en-NZ" sz="1000" b="0" smtClean="0">
                          <a:solidFill>
                            <a:sysClr val="windowText" lastClr="000000"/>
                          </a:solidFill>
                          <a:effectLst/>
                        </a:rPr>
                        <a:t>Abusive Head Trauma</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b="0" dirty="0">
                          <a:solidFill>
                            <a:sysClr val="windowText" lastClr="000000"/>
                          </a:solidFill>
                          <a:effectLst/>
                        </a:rPr>
                        <a:t>19</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b="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10"/>
                  </a:ext>
                </a:extLst>
              </a:tr>
              <a:tr h="173388">
                <a:tc>
                  <a:txBody>
                    <a:bodyPr/>
                    <a:lstStyle/>
                    <a:p>
                      <a:pPr>
                        <a:spcAft>
                          <a:spcPts val="0"/>
                        </a:spcAft>
                      </a:pPr>
                      <a:r>
                        <a:rPr lang="en-NZ" sz="1000" b="0" smtClean="0">
                          <a:solidFill>
                            <a:sysClr val="windowText" lastClr="000000"/>
                          </a:solidFill>
                          <a:effectLst/>
                        </a:rPr>
                        <a:t>Burns (Fire)</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b="0" dirty="0">
                          <a:solidFill>
                            <a:sysClr val="windowText" lastClr="000000"/>
                          </a:solidFill>
                          <a:effectLst/>
                        </a:rPr>
                        <a:t>19</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b="0" dirty="0" smtClean="0">
                          <a:solidFill>
                            <a:sysClr val="windowText" lastClr="000000"/>
                          </a:solidFill>
                          <a:effectLst/>
                          <a:latin typeface="Times New Roman" panose="02020603050405020304" pitchFamily="18" charset="0"/>
                          <a:ea typeface="Arial Unicode MS" panose="020B0604020202020204" pitchFamily="34" charset="-128"/>
                        </a:rPr>
                        <a:t>Yes,</a:t>
                      </a:r>
                      <a:r>
                        <a:rPr lang="en-NZ" sz="1100" b="0" baseline="0" dirty="0" smtClean="0">
                          <a:solidFill>
                            <a:sysClr val="windowText" lastClr="000000"/>
                          </a:solidFill>
                          <a:effectLst/>
                          <a:latin typeface="Times New Roman" panose="02020603050405020304" pitchFamily="18" charset="0"/>
                          <a:ea typeface="Arial Unicode MS" panose="020B0604020202020204" pitchFamily="34" charset="-128"/>
                        </a:rPr>
                        <a:t> 3 months before incident</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11"/>
                  </a:ext>
                </a:extLst>
              </a:tr>
              <a:tr h="173388">
                <a:tc>
                  <a:txBody>
                    <a:bodyPr/>
                    <a:lstStyle/>
                    <a:p>
                      <a:pPr>
                        <a:spcAft>
                          <a:spcPts val="0"/>
                        </a:spcAft>
                      </a:pPr>
                      <a:r>
                        <a:rPr lang="en-NZ" sz="1000" b="0" dirty="0" smtClean="0">
                          <a:solidFill>
                            <a:sysClr val="windowText" lastClr="000000"/>
                          </a:solidFill>
                          <a:effectLst/>
                        </a:rPr>
                        <a:t>Blunt Force Trauma</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b="0" dirty="0">
                          <a:solidFill>
                            <a:sysClr val="windowText" lastClr="000000"/>
                          </a:solidFill>
                          <a:effectLst/>
                        </a:rPr>
                        <a:t>19</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b="0" dirty="0" smtClean="0">
                          <a:solidFill>
                            <a:sysClr val="windowText" lastClr="000000"/>
                          </a:solidFill>
                          <a:effectLst/>
                          <a:latin typeface="Times New Roman" panose="02020603050405020304" pitchFamily="18" charset="0"/>
                          <a:ea typeface="Arial Unicode MS" panose="020B0604020202020204" pitchFamily="34" charset="-128"/>
                        </a:rPr>
                        <a:t>Yes, 3 months before incident</a:t>
                      </a:r>
                      <a:endParaRPr lang="en-NZ" sz="1100" b="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12"/>
                  </a:ext>
                </a:extLst>
              </a:tr>
              <a:tr h="203038">
                <a:tc>
                  <a:txBody>
                    <a:bodyPr/>
                    <a:lstStyle/>
                    <a:p>
                      <a:pPr>
                        <a:spcAft>
                          <a:spcPts val="0"/>
                        </a:spcAft>
                      </a:pPr>
                      <a:r>
                        <a:rPr lang="en-NZ" sz="1000">
                          <a:solidFill>
                            <a:sysClr val="windowText" lastClr="000000"/>
                          </a:solidFill>
                          <a:effectLst/>
                        </a:rPr>
                        <a:t>Gunshot</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a:solidFill>
                            <a:sysClr val="windowText" lastClr="000000"/>
                          </a:solidFill>
                          <a:effectLst/>
                        </a:rPr>
                        <a:t>18</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Yes,</a:t>
                      </a:r>
                      <a:r>
                        <a:rPr lang="en-NZ" sz="1100" baseline="0" dirty="0" smtClean="0">
                          <a:solidFill>
                            <a:sysClr val="windowText" lastClr="000000"/>
                          </a:solidFill>
                          <a:effectLst/>
                          <a:latin typeface="Times New Roman" panose="02020603050405020304" pitchFamily="18" charset="0"/>
                          <a:ea typeface="Arial Unicode MS" panose="020B0604020202020204" pitchFamily="34" charset="-128"/>
                        </a:rPr>
                        <a:t> 3 years before incident</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13"/>
                  </a:ext>
                </a:extLst>
              </a:tr>
              <a:tr h="173388">
                <a:tc>
                  <a:txBody>
                    <a:bodyPr/>
                    <a:lstStyle/>
                    <a:p>
                      <a:pPr>
                        <a:spcAft>
                          <a:spcPts val="0"/>
                        </a:spcAft>
                      </a:pPr>
                      <a:r>
                        <a:rPr lang="en-NZ" sz="1000">
                          <a:solidFill>
                            <a:sysClr val="windowText" lastClr="000000"/>
                          </a:solidFill>
                          <a:effectLst/>
                        </a:rPr>
                        <a:t>Gunshot</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a:solidFill>
                            <a:sysClr val="windowText" lastClr="000000"/>
                          </a:solidFill>
                          <a:effectLst/>
                        </a:rPr>
                        <a:t>17</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14"/>
                  </a:ext>
                </a:extLst>
              </a:tr>
              <a:tr h="173388">
                <a:tc>
                  <a:txBody>
                    <a:bodyPr/>
                    <a:lstStyle/>
                    <a:p>
                      <a:pPr>
                        <a:spcAft>
                          <a:spcPts val="0"/>
                        </a:spcAft>
                      </a:pPr>
                      <a:r>
                        <a:rPr lang="en-NZ" sz="1000">
                          <a:solidFill>
                            <a:sysClr val="windowText" lastClr="000000"/>
                          </a:solidFill>
                          <a:effectLst/>
                        </a:rPr>
                        <a:t>Abusive Head Trauma</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a:solidFill>
                            <a:sysClr val="windowText" lastClr="000000"/>
                          </a:solidFill>
                          <a:effectLst/>
                        </a:rPr>
                        <a:t>17</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No</a:t>
                      </a:r>
                    </a:p>
                  </a:txBody>
                  <a:tcPr marL="56247" marR="56247" marT="0" marB="0" anchor="b"/>
                </a:tc>
                <a:extLst>
                  <a:ext uri="{0D108BD9-81ED-4DB2-BD59-A6C34878D82A}">
                    <a16:rowId xmlns:a16="http://schemas.microsoft.com/office/drawing/2014/main" val="10015"/>
                  </a:ext>
                </a:extLst>
              </a:tr>
              <a:tr h="173388">
                <a:tc>
                  <a:txBody>
                    <a:bodyPr/>
                    <a:lstStyle/>
                    <a:p>
                      <a:pPr>
                        <a:spcAft>
                          <a:spcPts val="0"/>
                        </a:spcAft>
                      </a:pPr>
                      <a:r>
                        <a:rPr lang="en-NZ" sz="1000">
                          <a:solidFill>
                            <a:sysClr val="windowText" lastClr="000000"/>
                          </a:solidFill>
                          <a:effectLst/>
                        </a:rPr>
                        <a:t>Abusive Head Trauma</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a:solidFill>
                            <a:sysClr val="windowText" lastClr="000000"/>
                          </a:solidFill>
                          <a:effectLst/>
                        </a:rPr>
                        <a:t>17</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No</a:t>
                      </a:r>
                    </a:p>
                  </a:txBody>
                  <a:tcPr marL="56247" marR="56247" marT="0" marB="0" anchor="b"/>
                </a:tc>
                <a:extLst>
                  <a:ext uri="{0D108BD9-81ED-4DB2-BD59-A6C34878D82A}">
                    <a16:rowId xmlns:a16="http://schemas.microsoft.com/office/drawing/2014/main" val="10016"/>
                  </a:ext>
                </a:extLst>
              </a:tr>
              <a:tr h="173388">
                <a:tc>
                  <a:txBody>
                    <a:bodyPr/>
                    <a:lstStyle/>
                    <a:p>
                      <a:pPr>
                        <a:spcAft>
                          <a:spcPts val="0"/>
                        </a:spcAft>
                      </a:pPr>
                      <a:r>
                        <a:rPr lang="en-NZ" sz="1000" dirty="0">
                          <a:solidFill>
                            <a:sysClr val="windowText" lastClr="000000"/>
                          </a:solidFill>
                          <a:effectLst/>
                        </a:rPr>
                        <a:t>Ingestion (cocaine/</a:t>
                      </a:r>
                      <a:r>
                        <a:rPr lang="en-NZ" sz="1000" dirty="0" err="1">
                          <a:solidFill>
                            <a:sysClr val="windowText" lastClr="000000"/>
                          </a:solidFill>
                          <a:effectLst/>
                        </a:rPr>
                        <a:t>suboxone</a:t>
                      </a:r>
                      <a:r>
                        <a:rPr lang="en-NZ" sz="1000" dirty="0">
                          <a:solidFill>
                            <a:sysClr val="windowText" lastClr="000000"/>
                          </a:solidFill>
                          <a:effectLst/>
                        </a:rPr>
                        <a:t>)</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a:solidFill>
                            <a:sysClr val="windowText" lastClr="000000"/>
                          </a:solidFill>
                          <a:effectLst/>
                        </a:rPr>
                        <a:t>16</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No</a:t>
                      </a:r>
                    </a:p>
                  </a:txBody>
                  <a:tcPr marL="56247" marR="56247" marT="0" marB="0" anchor="b"/>
                </a:tc>
                <a:extLst>
                  <a:ext uri="{0D108BD9-81ED-4DB2-BD59-A6C34878D82A}">
                    <a16:rowId xmlns:a16="http://schemas.microsoft.com/office/drawing/2014/main" val="10017"/>
                  </a:ext>
                </a:extLst>
              </a:tr>
              <a:tr h="173388">
                <a:tc>
                  <a:txBody>
                    <a:bodyPr/>
                    <a:lstStyle/>
                    <a:p>
                      <a:pPr>
                        <a:spcAft>
                          <a:spcPts val="0"/>
                        </a:spcAft>
                      </a:pPr>
                      <a:r>
                        <a:rPr lang="en-NZ" sz="1000">
                          <a:solidFill>
                            <a:sysClr val="windowText" lastClr="000000"/>
                          </a:solidFill>
                          <a:effectLst/>
                        </a:rPr>
                        <a:t>Abusive Head Trauma</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a:solidFill>
                            <a:sysClr val="windowText" lastClr="000000"/>
                          </a:solidFill>
                          <a:effectLst/>
                        </a:rPr>
                        <a:t>16</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No</a:t>
                      </a:r>
                    </a:p>
                  </a:txBody>
                  <a:tcPr marL="56247" marR="56247" marT="0" marB="0" anchor="b"/>
                </a:tc>
                <a:extLst>
                  <a:ext uri="{0D108BD9-81ED-4DB2-BD59-A6C34878D82A}">
                    <a16:rowId xmlns:a16="http://schemas.microsoft.com/office/drawing/2014/main" val="10018"/>
                  </a:ext>
                </a:extLst>
              </a:tr>
              <a:tr h="173388">
                <a:tc>
                  <a:txBody>
                    <a:bodyPr/>
                    <a:lstStyle/>
                    <a:p>
                      <a:pPr>
                        <a:spcAft>
                          <a:spcPts val="0"/>
                        </a:spcAft>
                      </a:pPr>
                      <a:r>
                        <a:rPr lang="en-NZ" sz="1000">
                          <a:solidFill>
                            <a:sysClr val="windowText" lastClr="000000"/>
                          </a:solidFill>
                          <a:effectLst/>
                        </a:rPr>
                        <a:t>Gunshot</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a:solidFill>
                            <a:sysClr val="windowText" lastClr="000000"/>
                          </a:solidFill>
                          <a:effectLst/>
                        </a:rPr>
                        <a:t>16</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19"/>
                  </a:ext>
                </a:extLst>
              </a:tr>
              <a:tr h="173388">
                <a:tc>
                  <a:txBody>
                    <a:bodyPr/>
                    <a:lstStyle/>
                    <a:p>
                      <a:pPr>
                        <a:spcAft>
                          <a:spcPts val="0"/>
                        </a:spcAft>
                      </a:pPr>
                      <a:r>
                        <a:rPr lang="en-NZ" sz="1000">
                          <a:solidFill>
                            <a:sysClr val="windowText" lastClr="000000"/>
                          </a:solidFill>
                          <a:effectLst/>
                        </a:rPr>
                        <a:t>Abusive Head Trauma</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a:solidFill>
                            <a:sysClr val="windowText" lastClr="000000"/>
                          </a:solidFill>
                          <a:effectLst/>
                        </a:rPr>
                        <a:t>16</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20"/>
                  </a:ext>
                </a:extLst>
              </a:tr>
              <a:tr h="173388">
                <a:tc>
                  <a:txBody>
                    <a:bodyPr/>
                    <a:lstStyle/>
                    <a:p>
                      <a:pPr>
                        <a:spcAft>
                          <a:spcPts val="0"/>
                        </a:spcAft>
                      </a:pPr>
                      <a:r>
                        <a:rPr lang="en-NZ" sz="1000">
                          <a:solidFill>
                            <a:sysClr val="windowText" lastClr="000000"/>
                          </a:solidFill>
                          <a:effectLst/>
                        </a:rPr>
                        <a:t>Trauma</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a:solidFill>
                            <a:sysClr val="windowText" lastClr="000000"/>
                          </a:solidFill>
                          <a:effectLst/>
                        </a:rPr>
                        <a:t>15</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21"/>
                  </a:ext>
                </a:extLst>
              </a:tr>
              <a:tr h="173388">
                <a:tc>
                  <a:txBody>
                    <a:bodyPr/>
                    <a:lstStyle/>
                    <a:p>
                      <a:pPr>
                        <a:spcAft>
                          <a:spcPts val="0"/>
                        </a:spcAft>
                      </a:pPr>
                      <a:r>
                        <a:rPr lang="en-NZ" sz="1000">
                          <a:solidFill>
                            <a:sysClr val="windowText" lastClr="000000"/>
                          </a:solidFill>
                          <a:effectLst/>
                        </a:rPr>
                        <a:t>Abusive Head Trauma</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a:solidFill>
                            <a:sysClr val="windowText" lastClr="000000"/>
                          </a:solidFill>
                          <a:effectLst/>
                        </a:rPr>
                        <a:t>14</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22"/>
                  </a:ext>
                </a:extLst>
              </a:tr>
              <a:tr h="173388">
                <a:tc>
                  <a:txBody>
                    <a:bodyPr/>
                    <a:lstStyle/>
                    <a:p>
                      <a:pPr>
                        <a:spcAft>
                          <a:spcPts val="0"/>
                        </a:spcAft>
                      </a:pPr>
                      <a:r>
                        <a:rPr lang="en-NZ" sz="1000">
                          <a:solidFill>
                            <a:sysClr val="windowText" lastClr="000000"/>
                          </a:solidFill>
                          <a:effectLst/>
                        </a:rPr>
                        <a:t>Abusive Head Trauma</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a:solidFill>
                            <a:sysClr val="windowText" lastClr="000000"/>
                          </a:solidFill>
                          <a:effectLst/>
                        </a:rPr>
                        <a:t>14</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23"/>
                  </a:ext>
                </a:extLst>
              </a:tr>
              <a:tr h="173388">
                <a:tc>
                  <a:txBody>
                    <a:bodyPr/>
                    <a:lstStyle/>
                    <a:p>
                      <a:pPr>
                        <a:spcAft>
                          <a:spcPts val="0"/>
                        </a:spcAft>
                      </a:pPr>
                      <a:r>
                        <a:rPr lang="en-NZ" sz="1000">
                          <a:solidFill>
                            <a:sysClr val="windowText" lastClr="000000"/>
                          </a:solidFill>
                          <a:effectLst/>
                        </a:rPr>
                        <a:t>Abusive Head Trauma</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a:solidFill>
                            <a:sysClr val="windowText" lastClr="000000"/>
                          </a:solidFill>
                          <a:effectLst/>
                        </a:rPr>
                        <a:t>14</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24"/>
                  </a:ext>
                </a:extLst>
              </a:tr>
              <a:tr h="173388">
                <a:tc>
                  <a:txBody>
                    <a:bodyPr/>
                    <a:lstStyle/>
                    <a:p>
                      <a:pPr>
                        <a:spcAft>
                          <a:spcPts val="0"/>
                        </a:spcAft>
                      </a:pPr>
                      <a:r>
                        <a:rPr lang="en-NZ" sz="1000">
                          <a:solidFill>
                            <a:sysClr val="windowText" lastClr="000000"/>
                          </a:solidFill>
                          <a:effectLst/>
                        </a:rPr>
                        <a:t>Drowning</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a:solidFill>
                            <a:sysClr val="windowText" lastClr="000000"/>
                          </a:solidFill>
                          <a:effectLst/>
                        </a:rPr>
                        <a:t>13</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25"/>
                  </a:ext>
                </a:extLst>
              </a:tr>
              <a:tr h="173388">
                <a:tc>
                  <a:txBody>
                    <a:bodyPr/>
                    <a:lstStyle/>
                    <a:p>
                      <a:pPr>
                        <a:spcAft>
                          <a:spcPts val="0"/>
                        </a:spcAft>
                      </a:pPr>
                      <a:r>
                        <a:rPr lang="en-NZ" sz="1000">
                          <a:solidFill>
                            <a:sysClr val="windowText" lastClr="000000"/>
                          </a:solidFill>
                          <a:effectLst/>
                        </a:rPr>
                        <a:t>Medical neglect</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a:solidFill>
                            <a:sysClr val="windowText" lastClr="000000"/>
                          </a:solidFill>
                          <a:effectLst/>
                        </a:rPr>
                        <a:t>12</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26"/>
                  </a:ext>
                </a:extLst>
              </a:tr>
              <a:tr h="173388">
                <a:tc>
                  <a:txBody>
                    <a:bodyPr/>
                    <a:lstStyle/>
                    <a:p>
                      <a:pPr>
                        <a:spcAft>
                          <a:spcPts val="0"/>
                        </a:spcAft>
                      </a:pPr>
                      <a:r>
                        <a:rPr lang="en-NZ" sz="1000">
                          <a:solidFill>
                            <a:sysClr val="windowText" lastClr="000000"/>
                          </a:solidFill>
                          <a:effectLst/>
                        </a:rPr>
                        <a:t>Gunshot</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a:solidFill>
                            <a:sysClr val="windowText" lastClr="000000"/>
                          </a:solidFill>
                          <a:effectLst/>
                        </a:rPr>
                        <a:t>12</a:t>
                      </a:r>
                      <a:endParaRPr lang="en-NZ" sz="110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27"/>
                  </a:ext>
                </a:extLst>
              </a:tr>
              <a:tr h="173388">
                <a:tc>
                  <a:txBody>
                    <a:bodyPr/>
                    <a:lstStyle/>
                    <a:p>
                      <a:pPr>
                        <a:spcAft>
                          <a:spcPts val="0"/>
                        </a:spcAft>
                      </a:pPr>
                      <a:r>
                        <a:rPr lang="en-NZ" sz="1000" dirty="0">
                          <a:solidFill>
                            <a:sysClr val="windowText" lastClr="000000"/>
                          </a:solidFill>
                          <a:effectLst/>
                        </a:rPr>
                        <a:t>Abusive Head Trauma</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dirty="0">
                          <a:solidFill>
                            <a:sysClr val="windowText" lastClr="000000"/>
                          </a:solidFill>
                          <a:effectLst/>
                        </a:rPr>
                        <a:t>10</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28"/>
                  </a:ext>
                </a:extLst>
              </a:tr>
              <a:tr h="165524">
                <a:tc>
                  <a:txBody>
                    <a:bodyPr/>
                    <a:lstStyle/>
                    <a:p>
                      <a:pPr>
                        <a:spcAft>
                          <a:spcPts val="0"/>
                        </a:spcAft>
                      </a:pPr>
                      <a:r>
                        <a:rPr lang="en-NZ" sz="1000" dirty="0" smtClean="0">
                          <a:solidFill>
                            <a:sysClr val="windowText" lastClr="000000"/>
                          </a:solidFill>
                          <a:effectLst/>
                        </a:rPr>
                        <a:t>Trauma</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dirty="0">
                          <a:solidFill>
                            <a:sysClr val="windowText" lastClr="000000"/>
                          </a:solidFill>
                          <a:effectLst/>
                        </a:rPr>
                        <a:t>10</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29"/>
                  </a:ext>
                </a:extLst>
              </a:tr>
              <a:tr h="173388">
                <a:tc>
                  <a:txBody>
                    <a:bodyPr/>
                    <a:lstStyle/>
                    <a:p>
                      <a:pPr>
                        <a:spcAft>
                          <a:spcPts val="0"/>
                        </a:spcAft>
                      </a:pPr>
                      <a:r>
                        <a:rPr lang="en-NZ" sz="1000" dirty="0">
                          <a:solidFill>
                            <a:sysClr val="windowText" lastClr="000000"/>
                          </a:solidFill>
                          <a:effectLst/>
                        </a:rPr>
                        <a:t>Drowning</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000" dirty="0">
                          <a:solidFill>
                            <a:sysClr val="windowText" lastClr="000000"/>
                          </a:solidFill>
                          <a:effectLst/>
                        </a:rPr>
                        <a:t>8</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tc>
                  <a:txBody>
                    <a:bodyPr/>
                    <a:lstStyle/>
                    <a:p>
                      <a:pPr algn="r">
                        <a:spcAft>
                          <a:spcPts val="0"/>
                        </a:spcAft>
                      </a:pPr>
                      <a:r>
                        <a:rPr lang="en-NZ" sz="1100" dirty="0" smtClean="0">
                          <a:solidFill>
                            <a:sysClr val="windowText" lastClr="000000"/>
                          </a:solidFill>
                          <a:effectLst/>
                          <a:latin typeface="Times New Roman" panose="02020603050405020304" pitchFamily="18" charset="0"/>
                          <a:ea typeface="Arial Unicode MS" panose="020B0604020202020204" pitchFamily="34" charset="-128"/>
                        </a:rPr>
                        <a:t>No</a:t>
                      </a:r>
                      <a:endParaRPr lang="en-NZ" sz="1100" dirty="0">
                        <a:solidFill>
                          <a:sysClr val="windowText" lastClr="000000"/>
                        </a:solidFill>
                        <a:effectLst/>
                        <a:latin typeface="Times New Roman" panose="02020603050405020304" pitchFamily="18" charset="0"/>
                        <a:ea typeface="Arial Unicode MS" panose="020B0604020202020204" pitchFamily="34" charset="-128"/>
                      </a:endParaRPr>
                    </a:p>
                  </a:txBody>
                  <a:tcPr marL="56247" marR="56247" marT="0" marB="0" anchor="b"/>
                </a:tc>
                <a:extLst>
                  <a:ext uri="{0D108BD9-81ED-4DB2-BD59-A6C34878D82A}">
                    <a16:rowId xmlns:a16="http://schemas.microsoft.com/office/drawing/2014/main" val="10030"/>
                  </a:ext>
                </a:extLst>
              </a:tr>
            </a:tbl>
          </a:graphicData>
        </a:graphic>
      </p:graphicFrame>
      <p:sp>
        <p:nvSpPr>
          <p:cNvPr id="2" name="Slide Number Placeholder 1"/>
          <p:cNvSpPr>
            <a:spLocks noGrp="1"/>
          </p:cNvSpPr>
          <p:nvPr>
            <p:ph type="sldNum" sz="quarter" idx="12"/>
          </p:nvPr>
        </p:nvSpPr>
        <p:spPr/>
        <p:txBody>
          <a:bodyPr/>
          <a:lstStyle/>
          <a:p>
            <a:fld id="{3729AE3B-04F2-46E8-B129-18C4B0EE025C}" type="slidenum">
              <a:rPr lang="en-NZ" smtClean="0"/>
              <a:t>22</a:t>
            </a:fld>
            <a:endParaRPr lang="en-NZ"/>
          </a:p>
        </p:txBody>
      </p:sp>
      <p:sp>
        <p:nvSpPr>
          <p:cNvPr id="7" name="TextBox 6"/>
          <p:cNvSpPr txBox="1"/>
          <p:nvPr/>
        </p:nvSpPr>
        <p:spPr>
          <a:xfrm>
            <a:off x="7368988" y="295834"/>
            <a:ext cx="4370294" cy="4524315"/>
          </a:xfrm>
          <a:prstGeom prst="rect">
            <a:avLst/>
          </a:prstGeom>
          <a:noFill/>
        </p:spPr>
        <p:txBody>
          <a:bodyPr wrap="square" rtlCol="0">
            <a:spAutoFit/>
          </a:bodyPr>
          <a:lstStyle/>
          <a:p>
            <a:r>
              <a:rPr lang="en-NZ" dirty="0" smtClean="0"/>
              <a:t>We looked at all children who had had a maltreatment related critical event and  merged the risk scored children with referral data. </a:t>
            </a:r>
          </a:p>
          <a:p>
            <a:endParaRPr lang="en-NZ" dirty="0"/>
          </a:p>
          <a:p>
            <a:r>
              <a:rPr lang="en-NZ" dirty="0" smtClean="0"/>
              <a:t>The majority of children (</a:t>
            </a:r>
            <a:r>
              <a:rPr lang="en-NZ" dirty="0" smtClean="0"/>
              <a:t>20/30) received </a:t>
            </a:r>
            <a:r>
              <a:rPr lang="en-NZ" dirty="0" smtClean="0"/>
              <a:t>a score higher than 16</a:t>
            </a:r>
          </a:p>
          <a:p>
            <a:endParaRPr lang="en-NZ" dirty="0"/>
          </a:p>
          <a:p>
            <a:endParaRPr lang="en-NZ" dirty="0" smtClean="0"/>
          </a:p>
          <a:p>
            <a:endParaRPr lang="en-NZ" dirty="0" smtClean="0"/>
          </a:p>
          <a:p>
            <a:endParaRPr lang="en-NZ" dirty="0"/>
          </a:p>
          <a:p>
            <a:endParaRPr lang="en-NZ" dirty="0" smtClean="0"/>
          </a:p>
          <a:p>
            <a:endParaRPr lang="en-NZ" dirty="0" smtClean="0"/>
          </a:p>
          <a:p>
            <a:endParaRPr lang="en-NZ" dirty="0"/>
          </a:p>
          <a:p>
            <a:endParaRPr lang="en-NZ" dirty="0" smtClean="0"/>
          </a:p>
          <a:p>
            <a:r>
              <a:rPr lang="en-NZ" dirty="0" smtClean="0"/>
              <a:t> </a:t>
            </a:r>
            <a:endParaRPr lang="en-NZ" dirty="0"/>
          </a:p>
        </p:txBody>
      </p:sp>
    </p:spTree>
    <p:extLst>
      <p:ext uri="{BB962C8B-B14F-4D97-AF65-F5344CB8AC3E}">
        <p14:creationId xmlns:p14="http://schemas.microsoft.com/office/powerpoint/2010/main" val="624115096"/>
      </p:ext>
    </p:extLst>
  </p:cSld>
  <p:clrMapOvr>
    <a:masterClrMapping/>
  </p:clrMapOvr>
  <mc:AlternateContent xmlns:mc="http://schemas.openxmlformats.org/markup-compatibility/2006" xmlns:p14="http://schemas.microsoft.com/office/powerpoint/2010/main">
    <mc:Choice Requires="p14">
      <p:transition spd="slow" p14:dur="2000" advTm="43811"/>
    </mc:Choice>
    <mc:Fallback xmlns="">
      <p:transition spd="slow" advTm="4381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Conclusion</a:t>
            </a:r>
            <a:endParaRPr lang="en-NZ" dirty="0"/>
          </a:p>
        </p:txBody>
      </p:sp>
      <p:sp>
        <p:nvSpPr>
          <p:cNvPr id="4" name="Text Placeholder 3"/>
          <p:cNvSpPr>
            <a:spLocks noGrp="1"/>
          </p:cNvSpPr>
          <p:nvPr>
            <p:ph type="body" sz="quarter" idx="13"/>
          </p:nvPr>
        </p:nvSpPr>
        <p:spPr/>
        <p:txBody>
          <a:bodyPr/>
          <a:lstStyle/>
          <a:p>
            <a:endParaRPr lang="en-NZ"/>
          </a:p>
        </p:txBody>
      </p:sp>
    </p:spTree>
    <p:extLst>
      <p:ext uri="{BB962C8B-B14F-4D97-AF65-F5344CB8AC3E}">
        <p14:creationId xmlns:p14="http://schemas.microsoft.com/office/powerpoint/2010/main" val="2450665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Where are we headed? </a:t>
            </a:r>
            <a:endParaRPr lang="en-NZ" dirty="0"/>
          </a:p>
        </p:txBody>
      </p:sp>
      <p:sp>
        <p:nvSpPr>
          <p:cNvPr id="2" name="Text Placeholder 1"/>
          <p:cNvSpPr>
            <a:spLocks noGrp="1"/>
          </p:cNvSpPr>
          <p:nvPr>
            <p:ph type="body" sz="quarter" idx="13"/>
          </p:nvPr>
        </p:nvSpPr>
        <p:spPr/>
        <p:txBody>
          <a:bodyPr>
            <a:normAutofit lnSpcReduction="10000"/>
          </a:bodyPr>
          <a:lstStyle/>
          <a:p>
            <a:r>
              <a:rPr lang="en-NZ" dirty="0" smtClean="0"/>
              <a:t>We are working with lots of collaborators in academia and practice who want to model fair and transparent use of predictive analytics</a:t>
            </a:r>
          </a:p>
          <a:p>
            <a:endParaRPr lang="en-NZ" dirty="0" smtClean="0"/>
          </a:p>
          <a:p>
            <a:r>
              <a:rPr lang="en-NZ" dirty="0" smtClean="0"/>
              <a:t>But – lots and lots of challenges ahead!</a:t>
            </a:r>
          </a:p>
          <a:p>
            <a:endParaRPr lang="en-NZ" dirty="0"/>
          </a:p>
          <a:p>
            <a:endParaRPr lang="en-NZ" dirty="0"/>
          </a:p>
          <a:p>
            <a:r>
              <a:rPr lang="en-NZ" dirty="0" smtClean="0"/>
              <a:t>Seemingly small ethical steps can lead us to an unethical place (</a:t>
            </a:r>
            <a:r>
              <a:rPr lang="en-NZ" dirty="0"/>
              <a:t>E.g. if a child dies where a human overrode a model there will be pressure to stop human override. </a:t>
            </a:r>
            <a:r>
              <a:rPr lang="en-NZ" dirty="0" smtClean="0"/>
              <a:t>)</a:t>
            </a:r>
            <a:endParaRPr lang="en-NZ" dirty="0"/>
          </a:p>
        </p:txBody>
      </p:sp>
    </p:spTree>
    <p:extLst>
      <p:ext uri="{BB962C8B-B14F-4D97-AF65-F5344CB8AC3E}">
        <p14:creationId xmlns:p14="http://schemas.microsoft.com/office/powerpoint/2010/main" val="1245308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What </a:t>
            </a:r>
            <a:r>
              <a:rPr lang="en-NZ" u="sng" dirty="0" smtClean="0"/>
              <a:t>I</a:t>
            </a:r>
            <a:r>
              <a:rPr lang="en-NZ" dirty="0" smtClean="0"/>
              <a:t> got wrong…</a:t>
            </a:r>
            <a:endParaRPr lang="en-NZ" dirty="0"/>
          </a:p>
        </p:txBody>
      </p:sp>
      <p:sp>
        <p:nvSpPr>
          <p:cNvPr id="4" name="Text Placeholder 3"/>
          <p:cNvSpPr>
            <a:spLocks noGrp="1"/>
          </p:cNvSpPr>
          <p:nvPr>
            <p:ph type="body" sz="quarter" idx="13"/>
          </p:nvPr>
        </p:nvSpPr>
        <p:spPr>
          <a:xfrm>
            <a:off x="217715" y="1450056"/>
            <a:ext cx="11179628" cy="5168457"/>
          </a:xfrm>
        </p:spPr>
        <p:txBody>
          <a:bodyPr>
            <a:noAutofit/>
          </a:bodyPr>
          <a:lstStyle/>
          <a:p>
            <a:r>
              <a:rPr lang="en-NZ" dirty="0" smtClean="0"/>
              <a:t>Not being more vigilant about data hygiene (linking, data entry etc.)</a:t>
            </a:r>
          </a:p>
          <a:p>
            <a:endParaRPr lang="en-NZ" dirty="0" smtClean="0"/>
          </a:p>
          <a:p>
            <a:r>
              <a:rPr lang="en-NZ" dirty="0" smtClean="0"/>
              <a:t>Not thinking about how to encourage behavioural change </a:t>
            </a:r>
            <a:r>
              <a:rPr lang="en-NZ" dirty="0" smtClean="0">
                <a:sym typeface="Wingdings" panose="05000000000000000000" pitchFamily="2" charset="2"/>
              </a:rPr>
              <a:t> not everyone finds statistics convincing so need to use case studies </a:t>
            </a:r>
          </a:p>
          <a:p>
            <a:endParaRPr lang="en-NZ" dirty="0">
              <a:sym typeface="Wingdings" panose="05000000000000000000" pitchFamily="2" charset="2"/>
            </a:endParaRPr>
          </a:p>
          <a:p>
            <a:r>
              <a:rPr lang="en-NZ" dirty="0" smtClean="0"/>
              <a:t>Finding expertise</a:t>
            </a:r>
            <a:r>
              <a:rPr lang="en-NZ" dirty="0" smtClean="0">
                <a:sym typeface="Wingdings" panose="05000000000000000000" pitchFamily="2" charset="2"/>
              </a:rPr>
              <a:t> there is no one person who is an expert in sufficient number of areas to implement a project like this so need to find  expertise, but hard when the expertise is more than 1 degree removed from your own field</a:t>
            </a:r>
          </a:p>
          <a:p>
            <a:endParaRPr lang="en-NZ" dirty="0" smtClean="0">
              <a:sym typeface="Wingdings" panose="05000000000000000000" pitchFamily="2" charset="2"/>
            </a:endParaRPr>
          </a:p>
          <a:p>
            <a:r>
              <a:rPr lang="en-NZ" dirty="0"/>
              <a:t>Lots of implementation fish-hooks and things we got wrong </a:t>
            </a:r>
            <a:r>
              <a:rPr lang="en-NZ" dirty="0">
                <a:sym typeface="Wingdings" panose="05000000000000000000" pitchFamily="2" charset="2"/>
              </a:rPr>
              <a:t> </a:t>
            </a:r>
            <a:r>
              <a:rPr lang="en-NZ" dirty="0"/>
              <a:t>which we are sharing with the </a:t>
            </a:r>
            <a:r>
              <a:rPr lang="en-NZ" dirty="0" smtClean="0"/>
              <a:t>community</a:t>
            </a:r>
            <a:endParaRPr lang="en-NZ" dirty="0"/>
          </a:p>
          <a:p>
            <a:endParaRPr lang="en-NZ" dirty="0" smtClean="0">
              <a:sym typeface="Wingdings" panose="05000000000000000000" pitchFamily="2" charset="2"/>
            </a:endParaRPr>
          </a:p>
          <a:p>
            <a:pPr marL="0" indent="0">
              <a:buNone/>
            </a:pPr>
            <a:endParaRPr lang="en-NZ" dirty="0">
              <a:sym typeface="Wingdings" panose="05000000000000000000" pitchFamily="2" charset="2"/>
            </a:endParaRPr>
          </a:p>
          <a:p>
            <a:r>
              <a:rPr lang="en-NZ" dirty="0" smtClean="0">
                <a:sym typeface="Wingdings" panose="05000000000000000000" pitchFamily="2" charset="2"/>
              </a:rPr>
              <a:t>What we got right  transparency</a:t>
            </a:r>
            <a:endParaRPr lang="en-NZ" dirty="0"/>
          </a:p>
          <a:p>
            <a:endParaRPr lang="en-NZ" dirty="0" smtClean="0"/>
          </a:p>
          <a:p>
            <a:endParaRPr lang="en-NZ" dirty="0"/>
          </a:p>
        </p:txBody>
      </p:sp>
    </p:spTree>
    <p:extLst>
      <p:ext uri="{BB962C8B-B14F-4D97-AF65-F5344CB8AC3E}">
        <p14:creationId xmlns:p14="http://schemas.microsoft.com/office/powerpoint/2010/main" val="3731488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8457" y="1055914"/>
            <a:ext cx="9013372" cy="3539430"/>
          </a:xfrm>
          <a:prstGeom prst="rect">
            <a:avLst/>
          </a:prstGeom>
          <a:noFill/>
        </p:spPr>
        <p:txBody>
          <a:bodyPr wrap="square" rtlCol="0">
            <a:spAutoFit/>
          </a:bodyPr>
          <a:lstStyle/>
          <a:p>
            <a:r>
              <a:rPr lang="en-NZ" sz="3200" dirty="0"/>
              <a:t>He aha </a:t>
            </a:r>
            <a:r>
              <a:rPr lang="en-NZ" sz="3200" dirty="0" err="1"/>
              <a:t>te</a:t>
            </a:r>
            <a:r>
              <a:rPr lang="en-NZ" sz="3200" dirty="0"/>
              <a:t> </a:t>
            </a:r>
            <a:r>
              <a:rPr lang="en-NZ" sz="3200" dirty="0" err="1"/>
              <a:t>mea</a:t>
            </a:r>
            <a:r>
              <a:rPr lang="en-NZ" sz="3200" dirty="0"/>
              <a:t> </a:t>
            </a:r>
            <a:r>
              <a:rPr lang="en-NZ" sz="3200" dirty="0" err="1"/>
              <a:t>nui</a:t>
            </a:r>
            <a:r>
              <a:rPr lang="en-NZ" sz="3200" dirty="0"/>
              <a:t> o </a:t>
            </a:r>
            <a:r>
              <a:rPr lang="en-NZ" sz="3200" dirty="0" err="1"/>
              <a:t>te</a:t>
            </a:r>
            <a:r>
              <a:rPr lang="en-NZ" sz="3200" dirty="0"/>
              <a:t> </a:t>
            </a:r>
            <a:r>
              <a:rPr lang="en-NZ" sz="3200" dirty="0" err="1" smtClean="0"/>
              <a:t>ao</a:t>
            </a:r>
            <a:endParaRPr lang="en-NZ" sz="3200" dirty="0" smtClean="0"/>
          </a:p>
          <a:p>
            <a:endParaRPr lang="en-NZ" sz="3200" dirty="0"/>
          </a:p>
          <a:p>
            <a:r>
              <a:rPr lang="en-NZ" sz="3200" dirty="0" smtClean="0"/>
              <a:t>He </a:t>
            </a:r>
            <a:r>
              <a:rPr lang="en-NZ" sz="3200" dirty="0" err="1"/>
              <a:t>tangata</a:t>
            </a:r>
            <a:r>
              <a:rPr lang="en-NZ" sz="3200" dirty="0"/>
              <a:t>, he </a:t>
            </a:r>
            <a:r>
              <a:rPr lang="en-NZ" sz="3200" dirty="0" err="1"/>
              <a:t>tangata</a:t>
            </a:r>
            <a:r>
              <a:rPr lang="en-NZ" sz="3200" dirty="0"/>
              <a:t>, he </a:t>
            </a:r>
            <a:r>
              <a:rPr lang="en-NZ" sz="3200" dirty="0" err="1" smtClean="0"/>
              <a:t>tangata</a:t>
            </a:r>
            <a:r>
              <a:rPr lang="en-NZ" sz="3200" dirty="0"/>
              <a:t>*</a:t>
            </a:r>
            <a:endParaRPr lang="en-NZ" sz="3200" dirty="0"/>
          </a:p>
          <a:p>
            <a:endParaRPr lang="en-NZ" sz="3200" dirty="0" smtClean="0"/>
          </a:p>
          <a:p>
            <a:endParaRPr lang="en-NZ" sz="3200" dirty="0"/>
          </a:p>
          <a:p>
            <a:endParaRPr lang="en-NZ" sz="3200" dirty="0" smtClean="0"/>
          </a:p>
          <a:p>
            <a:endParaRPr lang="en-NZ" sz="3200" dirty="0"/>
          </a:p>
        </p:txBody>
      </p:sp>
      <p:sp>
        <p:nvSpPr>
          <p:cNvPr id="5" name="Rectangle 4"/>
          <p:cNvSpPr/>
          <p:nvPr/>
        </p:nvSpPr>
        <p:spPr>
          <a:xfrm>
            <a:off x="555172" y="5041650"/>
            <a:ext cx="6923314" cy="1477328"/>
          </a:xfrm>
          <a:prstGeom prst="rect">
            <a:avLst/>
          </a:prstGeom>
        </p:spPr>
        <p:txBody>
          <a:bodyPr wrap="square">
            <a:spAutoFit/>
          </a:bodyPr>
          <a:lstStyle/>
          <a:p>
            <a:endParaRPr lang="en-NZ" dirty="0"/>
          </a:p>
          <a:p>
            <a:r>
              <a:rPr lang="en-NZ" dirty="0"/>
              <a:t>*</a:t>
            </a:r>
            <a:r>
              <a:rPr lang="en-NZ" dirty="0" err="1"/>
              <a:t>tr</a:t>
            </a:r>
            <a:r>
              <a:rPr lang="en-NZ" dirty="0"/>
              <a:t>: What is the most important thing in the world?</a:t>
            </a:r>
          </a:p>
          <a:p>
            <a:endParaRPr lang="en-NZ" dirty="0"/>
          </a:p>
          <a:p>
            <a:r>
              <a:rPr lang="en-NZ" dirty="0"/>
              <a:t>It is the people, it is the people, it is the people</a:t>
            </a:r>
          </a:p>
          <a:p>
            <a:r>
              <a:rPr lang="en-NZ" dirty="0"/>
              <a:t>Maori proverb</a:t>
            </a:r>
            <a:endParaRPr lang="en-NZ" dirty="0"/>
          </a:p>
        </p:txBody>
      </p:sp>
    </p:spTree>
    <p:extLst>
      <p:ext uri="{BB962C8B-B14F-4D97-AF65-F5344CB8AC3E}">
        <p14:creationId xmlns:p14="http://schemas.microsoft.com/office/powerpoint/2010/main" val="71787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252" y="2565709"/>
            <a:ext cx="7792331" cy="1534385"/>
          </a:xfrm>
        </p:spPr>
        <p:txBody>
          <a:bodyPr>
            <a:normAutofit fontScale="90000"/>
          </a:bodyPr>
          <a:lstStyle/>
          <a:p>
            <a:r>
              <a:rPr lang="en-NZ" b="1" dirty="0" smtClean="0"/>
              <a:t/>
            </a:r>
            <a:br>
              <a:rPr lang="en-NZ" b="1" dirty="0" smtClean="0"/>
            </a:br>
            <a:r>
              <a:rPr lang="en-NZ" dirty="0"/>
              <a:t/>
            </a:r>
            <a:br>
              <a:rPr lang="en-NZ" dirty="0"/>
            </a:br>
            <a:r>
              <a:rPr lang="en-NZ" dirty="0" smtClean="0"/>
              <a:t/>
            </a:r>
            <a:br>
              <a:rPr lang="en-NZ" dirty="0" smtClean="0"/>
            </a:br>
            <a:r>
              <a:rPr lang="en-NZ" b="1" dirty="0" smtClean="0"/>
              <a:t>Connect </a:t>
            </a:r>
            <a:r>
              <a:rPr lang="en-NZ" b="1" dirty="0" smtClean="0"/>
              <a:t>with us at  </a:t>
            </a:r>
            <a:r>
              <a:rPr lang="en-NZ" dirty="0" smtClean="0"/>
              <a:t>www.csda.aut.ac.nz</a:t>
            </a:r>
            <a:br>
              <a:rPr lang="en-NZ" dirty="0" smtClean="0"/>
            </a:br>
            <a:r>
              <a:rPr lang="en-NZ" dirty="0" smtClean="0"/>
              <a:t/>
            </a:r>
            <a:br>
              <a:rPr lang="en-NZ" dirty="0" smtClean="0"/>
            </a:br>
            <a:r>
              <a:rPr lang="en-NZ" dirty="0" smtClean="0"/>
              <a:t>Follow us on Twitter</a:t>
            </a:r>
            <a:br>
              <a:rPr lang="en-NZ" dirty="0" smtClean="0"/>
            </a:br>
            <a:r>
              <a:rPr lang="en-NZ" dirty="0" smtClean="0"/>
              <a:t>@AUTCSDA</a:t>
            </a:r>
            <a:br>
              <a:rPr lang="en-NZ" dirty="0" smtClean="0"/>
            </a:br>
            <a:r>
              <a:rPr lang="en-NZ" dirty="0" smtClean="0"/>
              <a:t>@</a:t>
            </a:r>
            <a:r>
              <a:rPr lang="en-NZ" dirty="0" err="1" smtClean="0"/>
              <a:t>rvaithianathan</a:t>
            </a:r>
            <a:endParaRPr lang="en-NZ" sz="3600" dirty="0"/>
          </a:p>
        </p:txBody>
      </p:sp>
    </p:spTree>
    <p:extLst>
      <p:ext uri="{BB962C8B-B14F-4D97-AF65-F5344CB8AC3E}">
        <p14:creationId xmlns:p14="http://schemas.microsoft.com/office/powerpoint/2010/main" val="407187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Context</a:t>
            </a:r>
            <a:endParaRPr lang="en-NZ" dirty="0"/>
          </a:p>
        </p:txBody>
      </p:sp>
      <p:sp>
        <p:nvSpPr>
          <p:cNvPr id="3" name="Text Placeholder 2"/>
          <p:cNvSpPr>
            <a:spLocks noGrp="1"/>
          </p:cNvSpPr>
          <p:nvPr>
            <p:ph type="body" sz="quarter" idx="13"/>
          </p:nvPr>
        </p:nvSpPr>
        <p:spPr/>
        <p:txBody>
          <a:bodyPr>
            <a:normAutofit/>
          </a:bodyPr>
          <a:lstStyle/>
          <a:p>
            <a:r>
              <a:rPr lang="en-NZ" dirty="0" smtClean="0"/>
              <a:t>3.6 </a:t>
            </a:r>
            <a:r>
              <a:rPr lang="en-NZ" dirty="0" smtClean="0"/>
              <a:t>million referral calls to child maltreatment hotline </a:t>
            </a:r>
            <a:r>
              <a:rPr lang="en-NZ" dirty="0" smtClean="0"/>
              <a:t>every year</a:t>
            </a:r>
          </a:p>
          <a:p>
            <a:endParaRPr lang="en-NZ" dirty="0"/>
          </a:p>
          <a:p>
            <a:r>
              <a:rPr lang="en-NZ" dirty="0" smtClean="0"/>
              <a:t>37% of all US children have had a maltreatment investigation by age 18 (Kim et al, 2017)</a:t>
            </a:r>
            <a:endParaRPr lang="en-NZ" dirty="0" smtClean="0"/>
          </a:p>
          <a:p>
            <a:endParaRPr lang="en-NZ" dirty="0">
              <a:sym typeface="Wingdings" panose="05000000000000000000" pitchFamily="2" charset="2"/>
            </a:endParaRPr>
          </a:p>
          <a:p>
            <a:r>
              <a:rPr lang="en-NZ" dirty="0" smtClean="0">
                <a:sym typeface="Wingdings" panose="05000000000000000000" pitchFamily="2" charset="2"/>
              </a:rPr>
              <a:t>In Allegheny   14% of all children referred by age 5 </a:t>
            </a:r>
          </a:p>
          <a:p>
            <a:endParaRPr lang="en-NZ" dirty="0">
              <a:sym typeface="Wingdings" panose="05000000000000000000" pitchFamily="2" charset="2"/>
            </a:endParaRPr>
          </a:p>
          <a:p>
            <a:r>
              <a:rPr lang="en-NZ" dirty="0" smtClean="0">
                <a:sym typeface="Wingdings" panose="05000000000000000000" pitchFamily="2" charset="2"/>
              </a:rPr>
              <a:t>31% of Black or African American children</a:t>
            </a:r>
          </a:p>
          <a:p>
            <a:endParaRPr lang="en-NZ" dirty="0" smtClean="0">
              <a:sym typeface="Wingdings" panose="05000000000000000000" pitchFamily="2" charset="2"/>
            </a:endParaRPr>
          </a:p>
          <a:p>
            <a:endParaRPr lang="en-NZ" dirty="0">
              <a:sym typeface="Wingdings" panose="05000000000000000000" pitchFamily="2" charset="2"/>
            </a:endParaRPr>
          </a:p>
          <a:p>
            <a:endParaRPr lang="en-NZ" dirty="0" smtClean="0"/>
          </a:p>
          <a:p>
            <a:endParaRPr lang="en-NZ" dirty="0" smtClean="0"/>
          </a:p>
          <a:p>
            <a:endParaRPr lang="en-NZ" dirty="0" smtClean="0"/>
          </a:p>
          <a:p>
            <a:endParaRPr lang="en-NZ" dirty="0" smtClean="0"/>
          </a:p>
        </p:txBody>
      </p:sp>
    </p:spTree>
    <p:extLst>
      <p:ext uri="{BB962C8B-B14F-4D97-AF65-F5344CB8AC3E}">
        <p14:creationId xmlns:p14="http://schemas.microsoft.com/office/powerpoint/2010/main" val="2970029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Problem</a:t>
            </a:r>
            <a:endParaRPr lang="en-NZ" dirty="0"/>
          </a:p>
        </p:txBody>
      </p:sp>
      <p:sp>
        <p:nvSpPr>
          <p:cNvPr id="3" name="Text Placeholder 2"/>
          <p:cNvSpPr>
            <a:spLocks noGrp="1"/>
          </p:cNvSpPr>
          <p:nvPr>
            <p:ph type="body" sz="quarter" idx="13"/>
          </p:nvPr>
        </p:nvSpPr>
        <p:spPr>
          <a:xfrm>
            <a:off x="624145" y="1610165"/>
            <a:ext cx="10381311" cy="4660006"/>
          </a:xfrm>
        </p:spPr>
        <p:txBody>
          <a:bodyPr>
            <a:normAutofit lnSpcReduction="10000"/>
          </a:bodyPr>
          <a:lstStyle/>
          <a:p>
            <a:pPr marL="0" indent="0">
              <a:buNone/>
            </a:pPr>
            <a:r>
              <a:rPr lang="en-NZ" dirty="0" smtClean="0"/>
              <a:t>Many  </a:t>
            </a:r>
            <a:r>
              <a:rPr lang="en-NZ" dirty="0" smtClean="0"/>
              <a:t>child welfare (CPS)  </a:t>
            </a:r>
            <a:r>
              <a:rPr lang="en-NZ" dirty="0" smtClean="0"/>
              <a:t>directors are concerned </a:t>
            </a:r>
            <a:r>
              <a:rPr lang="en-NZ" dirty="0" smtClean="0"/>
              <a:t>about their maltreatment screening </a:t>
            </a:r>
            <a:r>
              <a:rPr lang="en-NZ" dirty="0" smtClean="0"/>
              <a:t>decisions</a:t>
            </a:r>
          </a:p>
          <a:p>
            <a:pPr marL="0" indent="0">
              <a:buNone/>
            </a:pPr>
            <a:endParaRPr lang="en-NZ" dirty="0" smtClean="0"/>
          </a:p>
          <a:p>
            <a:pPr marL="0" indent="0">
              <a:buNone/>
            </a:pPr>
            <a:r>
              <a:rPr lang="en-NZ" dirty="0" smtClean="0"/>
              <a:t>In particular</a:t>
            </a:r>
            <a:endParaRPr lang="en-NZ" dirty="0"/>
          </a:p>
          <a:p>
            <a:pPr lvl="1"/>
            <a:r>
              <a:rPr lang="en-NZ" dirty="0" smtClean="0"/>
              <a:t>children </a:t>
            </a:r>
            <a:r>
              <a:rPr lang="en-NZ" dirty="0" smtClean="0"/>
              <a:t>screened </a:t>
            </a:r>
            <a:r>
              <a:rPr lang="en-NZ" dirty="0"/>
              <a:t>out </a:t>
            </a:r>
            <a:r>
              <a:rPr lang="en-NZ" dirty="0" smtClean="0"/>
              <a:t>who are abused</a:t>
            </a:r>
          </a:p>
          <a:p>
            <a:pPr lvl="1"/>
            <a:endParaRPr lang="en-NZ" dirty="0" smtClean="0"/>
          </a:p>
          <a:p>
            <a:pPr lvl="1"/>
            <a:r>
              <a:rPr lang="en-NZ" dirty="0"/>
              <a:t>c</a:t>
            </a:r>
            <a:r>
              <a:rPr lang="en-NZ" dirty="0" smtClean="0"/>
              <a:t>hildren being harmed that could have been avoided by better decision-making early </a:t>
            </a:r>
            <a:r>
              <a:rPr lang="en-NZ" dirty="0" smtClean="0"/>
              <a:t>on</a:t>
            </a:r>
          </a:p>
          <a:p>
            <a:pPr lvl="1"/>
            <a:endParaRPr lang="en-NZ" dirty="0"/>
          </a:p>
          <a:p>
            <a:pPr lvl="1"/>
            <a:r>
              <a:rPr lang="en-NZ" dirty="0" smtClean="0"/>
              <a:t>delays </a:t>
            </a:r>
            <a:r>
              <a:rPr lang="en-NZ" dirty="0"/>
              <a:t>in families  getting early help to avoid having their children </a:t>
            </a:r>
            <a:r>
              <a:rPr lang="en-NZ" dirty="0" smtClean="0"/>
              <a:t>removed</a:t>
            </a:r>
          </a:p>
          <a:p>
            <a:pPr lvl="1"/>
            <a:endParaRPr lang="en-NZ" dirty="0" smtClean="0"/>
          </a:p>
          <a:p>
            <a:pPr lvl="1"/>
            <a:r>
              <a:rPr lang="en-NZ" dirty="0" smtClean="0"/>
              <a:t>Potentially needless investigation of “low risk” families</a:t>
            </a:r>
          </a:p>
          <a:p>
            <a:pPr lvl="1"/>
            <a:endParaRPr lang="en-NZ" dirty="0" smtClean="0"/>
          </a:p>
          <a:p>
            <a:endParaRPr lang="en-NZ" dirty="0"/>
          </a:p>
        </p:txBody>
      </p:sp>
    </p:spTree>
    <p:extLst>
      <p:ext uri="{BB962C8B-B14F-4D97-AF65-F5344CB8AC3E}">
        <p14:creationId xmlns:p14="http://schemas.microsoft.com/office/powerpoint/2010/main" val="1787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6185" y="787709"/>
            <a:ext cx="8688015" cy="1534385"/>
          </a:xfrm>
        </p:spPr>
        <p:txBody>
          <a:bodyPr/>
          <a:lstStyle/>
          <a:p>
            <a:r>
              <a:rPr lang="en-NZ" dirty="0" smtClean="0"/>
              <a:t>How does </a:t>
            </a:r>
            <a:r>
              <a:rPr lang="en-NZ" dirty="0" smtClean="0"/>
              <a:t>the Allegheny Family Screening Tool Work</a:t>
            </a:r>
            <a:r>
              <a:rPr lang="en-NZ" dirty="0" smtClean="0"/>
              <a:t>?</a:t>
            </a:r>
            <a:endParaRPr lang="en-NZ" dirty="0"/>
          </a:p>
        </p:txBody>
      </p:sp>
      <p:sp>
        <p:nvSpPr>
          <p:cNvPr id="2" name="Text Placeholder 1"/>
          <p:cNvSpPr>
            <a:spLocks noGrp="1"/>
          </p:cNvSpPr>
          <p:nvPr>
            <p:ph type="body" sz="quarter" idx="13"/>
          </p:nvPr>
        </p:nvSpPr>
        <p:spPr/>
        <p:txBody>
          <a:bodyPr/>
          <a:lstStyle/>
          <a:p>
            <a:endParaRPr lang="en-NZ"/>
          </a:p>
        </p:txBody>
      </p:sp>
    </p:spTree>
    <p:extLst>
      <p:ext uri="{BB962C8B-B14F-4D97-AF65-F5344CB8AC3E}">
        <p14:creationId xmlns:p14="http://schemas.microsoft.com/office/powerpoint/2010/main" val="508772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00204529"/>
              </p:ext>
            </p:extLst>
          </p:nvPr>
        </p:nvGraphicFramePr>
        <p:xfrm>
          <a:off x="-451090" y="1348456"/>
          <a:ext cx="9569690" cy="4645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10489" y="6199856"/>
            <a:ext cx="8587602" cy="415498"/>
          </a:xfrm>
          <a:prstGeom prst="rect">
            <a:avLst/>
          </a:prstGeom>
          <a:noFill/>
        </p:spPr>
        <p:txBody>
          <a:bodyPr wrap="square" rtlCol="0">
            <a:spAutoFit/>
          </a:bodyPr>
          <a:lstStyle/>
          <a:p>
            <a:r>
              <a:rPr lang="en-US" sz="1050" dirty="0">
                <a:latin typeface="Calibri" panose="020F0502020204030204" pitchFamily="34" charset="0"/>
              </a:rPr>
              <a:t>*Only if  an MCI_ID is successfully established. </a:t>
            </a:r>
            <a:r>
              <a:rPr lang="en-NZ" sz="1050" dirty="0">
                <a:latin typeface="Calibri" panose="020F0502020204030204" pitchFamily="34" charset="0"/>
              </a:rPr>
              <a:t>The referral data used to build the model covers the period from 25 Aug 2008 to 13 March 2015, and there are 58,801 referrals (calls) and 50,076 (unique) victims in total. 2,236 victims (4.5%) did not have established MCI_ID</a:t>
            </a:r>
          </a:p>
        </p:txBody>
      </p:sp>
      <p:sp>
        <p:nvSpPr>
          <p:cNvPr id="6" name="TextBox 5"/>
          <p:cNvSpPr txBox="1"/>
          <p:nvPr/>
        </p:nvSpPr>
        <p:spPr>
          <a:xfrm>
            <a:off x="7054854" y="1674854"/>
            <a:ext cx="2332037" cy="923330"/>
          </a:xfrm>
          <a:prstGeom prst="rect">
            <a:avLst/>
          </a:prstGeom>
          <a:noFill/>
        </p:spPr>
        <p:txBody>
          <a:bodyPr wrap="square" rtlCol="0">
            <a:spAutoFit/>
          </a:bodyPr>
          <a:lstStyle/>
          <a:p>
            <a:r>
              <a:rPr lang="en-US" dirty="0">
                <a:latin typeface="Calibri" panose="020F0502020204030204" pitchFamily="34" charset="0"/>
              </a:rPr>
              <a:t>The system harvests data from </a:t>
            </a:r>
            <a:r>
              <a:rPr lang="en-US" dirty="0" smtClean="0">
                <a:latin typeface="Calibri" panose="020F0502020204030204" pitchFamily="34" charset="0"/>
              </a:rPr>
              <a:t>the </a:t>
            </a:r>
            <a:r>
              <a:rPr lang="en-US" dirty="0">
                <a:latin typeface="Calibri" panose="020F0502020204030204" pitchFamily="34" charset="0"/>
              </a:rPr>
              <a:t>data warehouse…</a:t>
            </a:r>
          </a:p>
        </p:txBody>
      </p:sp>
      <p:sp>
        <p:nvSpPr>
          <p:cNvPr id="7" name="TextBox 6"/>
          <p:cNvSpPr txBox="1"/>
          <p:nvPr/>
        </p:nvSpPr>
        <p:spPr>
          <a:xfrm>
            <a:off x="7517356" y="3130038"/>
            <a:ext cx="3202487" cy="1200329"/>
          </a:xfrm>
          <a:prstGeom prst="rect">
            <a:avLst/>
          </a:prstGeom>
          <a:noFill/>
        </p:spPr>
        <p:txBody>
          <a:bodyPr wrap="square" rtlCol="0">
            <a:spAutoFit/>
          </a:bodyPr>
          <a:lstStyle/>
          <a:p>
            <a:r>
              <a:rPr lang="en-US" sz="2400" b="1" dirty="0" smtClean="0">
                <a:solidFill>
                  <a:srgbClr val="309CAE"/>
                </a:solidFill>
                <a:latin typeface="Calibri" panose="020F0502020204030204" pitchFamily="34" charset="0"/>
              </a:rPr>
              <a:t>A Risk Score is produced for each child named in the call*</a:t>
            </a:r>
            <a:endParaRPr lang="en-US" sz="2400" b="1" dirty="0">
              <a:solidFill>
                <a:srgbClr val="309CAE"/>
              </a:solidFill>
              <a:latin typeface="Calibri" panose="020F0502020204030204" pitchFamily="34" charset="0"/>
            </a:endParaRPr>
          </a:p>
        </p:txBody>
      </p:sp>
      <p:sp>
        <p:nvSpPr>
          <p:cNvPr id="3" name="Title 2"/>
          <p:cNvSpPr>
            <a:spLocks noGrp="1"/>
          </p:cNvSpPr>
          <p:nvPr>
            <p:ph type="title"/>
          </p:nvPr>
        </p:nvSpPr>
        <p:spPr/>
        <p:txBody>
          <a:bodyPr/>
          <a:lstStyle/>
          <a:p>
            <a:r>
              <a:rPr lang="en-NZ" dirty="0" smtClean="0"/>
              <a:t>Call comes in…</a:t>
            </a:r>
            <a:endParaRPr lang="en-NZ" dirty="0"/>
          </a:p>
        </p:txBody>
      </p:sp>
    </p:spTree>
    <p:extLst>
      <p:ext uri="{BB962C8B-B14F-4D97-AF65-F5344CB8AC3E}">
        <p14:creationId xmlns:p14="http://schemas.microsoft.com/office/powerpoint/2010/main" val="1453191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solidFill>
                  <a:srgbClr val="339FAD"/>
                </a:solidFill>
              </a:rPr>
              <a:t>Operationalising the Score</a:t>
            </a:r>
            <a:endParaRPr lang="en-NZ" dirty="0">
              <a:solidFill>
                <a:srgbClr val="339FAD"/>
              </a:solidFill>
            </a:endParaRPr>
          </a:p>
        </p:txBody>
      </p:sp>
      <p:pic>
        <p:nvPicPr>
          <p:cNvPr id="8" name="Picture 7" descr="C:\Users\ekuli\AppData\Local\Microsoft\Windows\INetCacheContent.Word\Mandatory.png"/>
          <p:cNvPicPr/>
          <p:nvPr/>
        </p:nvPicPr>
        <p:blipFill>
          <a:blip r:embed="rId2">
            <a:extLst>
              <a:ext uri="{28A0092B-C50C-407E-A947-70E740481C1C}">
                <a14:useLocalDpi xmlns:a14="http://schemas.microsoft.com/office/drawing/2010/main" val="0"/>
              </a:ext>
            </a:extLst>
          </a:blip>
          <a:srcRect/>
          <a:stretch>
            <a:fillRect/>
          </a:stretch>
        </p:blipFill>
        <p:spPr bwMode="auto">
          <a:xfrm>
            <a:off x="2768958" y="1690688"/>
            <a:ext cx="3838056" cy="4074800"/>
          </a:xfrm>
          <a:prstGeom prst="rect">
            <a:avLst/>
          </a:prstGeom>
          <a:noFill/>
          <a:ln>
            <a:noFill/>
          </a:ln>
        </p:spPr>
      </p:pic>
      <p:sp>
        <p:nvSpPr>
          <p:cNvPr id="7" name="TextBox 6"/>
          <p:cNvSpPr txBox="1"/>
          <p:nvPr/>
        </p:nvSpPr>
        <p:spPr>
          <a:xfrm rot="20302352">
            <a:off x="2354916" y="3819931"/>
            <a:ext cx="7106199" cy="400110"/>
          </a:xfrm>
          <a:prstGeom prst="rect">
            <a:avLst/>
          </a:prstGeom>
          <a:noFill/>
        </p:spPr>
        <p:txBody>
          <a:bodyPr wrap="square" rtlCol="0">
            <a:spAutoFit/>
          </a:bodyPr>
          <a:lstStyle/>
          <a:p>
            <a:r>
              <a:rPr lang="en-NZ" sz="2000" b="1" dirty="0" smtClean="0">
                <a:solidFill>
                  <a:srgbClr val="FF3300"/>
                </a:solidFill>
              </a:rPr>
              <a:t>SHOWN TO SCREENING STAFF ONLY</a:t>
            </a:r>
            <a:endParaRPr lang="en-NZ" sz="2000" b="1" dirty="0">
              <a:solidFill>
                <a:srgbClr val="FF3300"/>
              </a:solidFill>
            </a:endParaRPr>
          </a:p>
        </p:txBody>
      </p:sp>
    </p:spTree>
    <p:extLst>
      <p:ext uri="{BB962C8B-B14F-4D97-AF65-F5344CB8AC3E}">
        <p14:creationId xmlns:p14="http://schemas.microsoft.com/office/powerpoint/2010/main" val="404840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6571" y="718457"/>
            <a:ext cx="10468429" cy="5243046"/>
          </a:xfrm>
        </p:spPr>
        <p:txBody>
          <a:bodyPr/>
          <a:lstStyle/>
          <a:p>
            <a:r>
              <a:rPr lang="en-US" sz="2600" dirty="0"/>
              <a:t>The predicted risk score is from 1 to 20</a:t>
            </a:r>
          </a:p>
          <a:p>
            <a:endParaRPr lang="en-US" sz="2600" dirty="0"/>
          </a:p>
          <a:p>
            <a:r>
              <a:rPr lang="en-US" sz="2600" dirty="0"/>
              <a:t>It tells us how likely the child is to </a:t>
            </a:r>
            <a:r>
              <a:rPr lang="en-US" sz="2600" dirty="0">
                <a:solidFill>
                  <a:srgbClr val="309CAE"/>
                </a:solidFill>
              </a:rPr>
              <a:t>have a </a:t>
            </a:r>
            <a:r>
              <a:rPr lang="en-US" sz="2600" dirty="0">
                <a:solidFill>
                  <a:srgbClr val="FF0000"/>
                </a:solidFill>
              </a:rPr>
              <a:t>placement</a:t>
            </a:r>
            <a:r>
              <a:rPr lang="en-US" sz="2600" dirty="0">
                <a:solidFill>
                  <a:srgbClr val="309CAE"/>
                </a:solidFill>
              </a:rPr>
              <a:t> in the 2 years if screened in or </a:t>
            </a:r>
            <a:r>
              <a:rPr lang="en-US" sz="2600" dirty="0">
                <a:solidFill>
                  <a:srgbClr val="FF0000"/>
                </a:solidFill>
              </a:rPr>
              <a:t>re-referral</a:t>
            </a:r>
            <a:r>
              <a:rPr lang="en-US" sz="2600" dirty="0">
                <a:solidFill>
                  <a:srgbClr val="309CAE"/>
                </a:solidFill>
              </a:rPr>
              <a:t> if screened out </a:t>
            </a:r>
            <a:r>
              <a:rPr lang="en-US" sz="2600" dirty="0"/>
              <a:t>following the maltreatment call </a:t>
            </a:r>
          </a:p>
          <a:p>
            <a:endParaRPr lang="en-US" sz="2600" dirty="0"/>
          </a:p>
          <a:p>
            <a:r>
              <a:rPr lang="en-US" sz="2600" dirty="0"/>
              <a:t>The higher the score, the higher the chance of </a:t>
            </a:r>
            <a:r>
              <a:rPr lang="en-US" sz="2600" dirty="0" smtClean="0"/>
              <a:t>placement or re-referral</a:t>
            </a:r>
            <a:endParaRPr lang="en-US" sz="2600" dirty="0"/>
          </a:p>
          <a:p>
            <a:pPr marL="0" indent="0">
              <a:buNone/>
            </a:pPr>
            <a:endParaRPr lang="en-NZ" dirty="0"/>
          </a:p>
        </p:txBody>
      </p:sp>
      <p:sp>
        <p:nvSpPr>
          <p:cNvPr id="4" name="Oval 3"/>
          <p:cNvSpPr/>
          <p:nvPr/>
        </p:nvSpPr>
        <p:spPr>
          <a:xfrm>
            <a:off x="1157193" y="4464189"/>
            <a:ext cx="1858617" cy="1550504"/>
          </a:xfrm>
          <a:prstGeom prst="ellipse">
            <a:avLst/>
          </a:prstGeom>
          <a:solidFill>
            <a:schemeClr val="bg1"/>
          </a:solidFill>
          <a:ln w="28575">
            <a:solidFill>
              <a:srgbClr val="339F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rgbClr val="309CAE"/>
                </a:solidFill>
              </a:rPr>
              <a:t>20</a:t>
            </a:r>
            <a:endParaRPr lang="en-NZ" sz="2700" dirty="0">
              <a:solidFill>
                <a:srgbClr val="309CAE"/>
              </a:solidFill>
            </a:endParaRPr>
          </a:p>
        </p:txBody>
      </p:sp>
      <p:cxnSp>
        <p:nvCxnSpPr>
          <p:cNvPr id="5" name="Straight Connector 4"/>
          <p:cNvCxnSpPr/>
          <p:nvPr/>
        </p:nvCxnSpPr>
        <p:spPr>
          <a:xfrm>
            <a:off x="9491865" y="4488743"/>
            <a:ext cx="0" cy="2076104"/>
          </a:xfrm>
          <a:prstGeom prst="line">
            <a:avLst/>
          </a:prstGeom>
          <a:ln>
            <a:solidFill>
              <a:srgbClr val="339FAD"/>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6351" y="4573948"/>
            <a:ext cx="0" cy="2076104"/>
          </a:xfrm>
          <a:prstGeom prst="line">
            <a:avLst/>
          </a:prstGeom>
          <a:ln>
            <a:solidFill>
              <a:srgbClr val="339FA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3658055" y="4881700"/>
            <a:ext cx="6007109" cy="286729"/>
          </a:xfrm>
          <a:prstGeom prst="rect">
            <a:avLst/>
          </a:prstGeom>
        </p:spPr>
      </p:pic>
      <p:sp>
        <p:nvSpPr>
          <p:cNvPr id="8" name="TextBox 7"/>
          <p:cNvSpPr txBox="1"/>
          <p:nvPr/>
        </p:nvSpPr>
        <p:spPr>
          <a:xfrm>
            <a:off x="3291256" y="5447139"/>
            <a:ext cx="2241902" cy="584775"/>
          </a:xfrm>
          <a:prstGeom prst="rect">
            <a:avLst/>
          </a:prstGeom>
          <a:solidFill>
            <a:schemeClr val="bg1"/>
          </a:solidFill>
        </p:spPr>
        <p:txBody>
          <a:bodyPr wrap="square" rtlCol="0">
            <a:spAutoFit/>
          </a:bodyPr>
          <a:lstStyle/>
          <a:p>
            <a:r>
              <a:rPr lang="en-US" sz="1600" dirty="0" smtClean="0"/>
              <a:t>1 in 20 calls receive a score of 1</a:t>
            </a:r>
            <a:endParaRPr lang="en-US" sz="1600" dirty="0"/>
          </a:p>
        </p:txBody>
      </p:sp>
      <p:sp>
        <p:nvSpPr>
          <p:cNvPr id="9" name="TextBox 8"/>
          <p:cNvSpPr txBox="1"/>
          <p:nvPr/>
        </p:nvSpPr>
        <p:spPr>
          <a:xfrm>
            <a:off x="3138704" y="6144544"/>
            <a:ext cx="1514474" cy="646331"/>
          </a:xfrm>
          <a:prstGeom prst="rect">
            <a:avLst/>
          </a:prstGeom>
          <a:solidFill>
            <a:schemeClr val="bg1"/>
          </a:solidFill>
        </p:spPr>
        <p:txBody>
          <a:bodyPr wrap="square" rtlCol="0">
            <a:spAutoFit/>
          </a:bodyPr>
          <a:lstStyle/>
          <a:p>
            <a:pPr algn="ctr"/>
            <a:r>
              <a:rPr lang="en-US" b="1" dirty="0" smtClean="0"/>
              <a:t>Bottom 5% of risk</a:t>
            </a:r>
            <a:endParaRPr lang="en-US" b="1" dirty="0"/>
          </a:p>
        </p:txBody>
      </p:sp>
      <p:sp>
        <p:nvSpPr>
          <p:cNvPr id="10" name="TextBox 9"/>
          <p:cNvSpPr txBox="1"/>
          <p:nvPr/>
        </p:nvSpPr>
        <p:spPr>
          <a:xfrm>
            <a:off x="8858251" y="6174581"/>
            <a:ext cx="1200149" cy="646331"/>
          </a:xfrm>
          <a:prstGeom prst="rect">
            <a:avLst/>
          </a:prstGeom>
          <a:solidFill>
            <a:schemeClr val="bg1"/>
          </a:solidFill>
        </p:spPr>
        <p:txBody>
          <a:bodyPr wrap="square" rtlCol="0">
            <a:spAutoFit/>
          </a:bodyPr>
          <a:lstStyle/>
          <a:p>
            <a:pPr algn="ctr"/>
            <a:r>
              <a:rPr lang="en-US" b="1" dirty="0" smtClean="0"/>
              <a:t>Top 5 % of risk</a:t>
            </a:r>
            <a:endParaRPr lang="en-US" b="1" dirty="0"/>
          </a:p>
        </p:txBody>
      </p:sp>
      <p:sp>
        <p:nvSpPr>
          <p:cNvPr id="11" name="TextBox 10"/>
          <p:cNvSpPr txBox="1"/>
          <p:nvPr/>
        </p:nvSpPr>
        <p:spPr>
          <a:xfrm>
            <a:off x="8207375" y="5483107"/>
            <a:ext cx="2501900" cy="584775"/>
          </a:xfrm>
          <a:prstGeom prst="rect">
            <a:avLst/>
          </a:prstGeom>
          <a:solidFill>
            <a:schemeClr val="bg1"/>
          </a:solidFill>
        </p:spPr>
        <p:txBody>
          <a:bodyPr wrap="square" rtlCol="0">
            <a:spAutoFit/>
          </a:bodyPr>
          <a:lstStyle/>
          <a:p>
            <a:r>
              <a:rPr lang="en-US" sz="1600" dirty="0" smtClean="0"/>
              <a:t>1 in 20 calls receive a score of 20</a:t>
            </a:r>
            <a:endParaRPr lang="en-US" sz="1600" dirty="0"/>
          </a:p>
        </p:txBody>
      </p:sp>
    </p:spTree>
    <p:extLst>
      <p:ext uri="{BB962C8B-B14F-4D97-AF65-F5344CB8AC3E}">
        <p14:creationId xmlns:p14="http://schemas.microsoft.com/office/powerpoint/2010/main" val="361489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82632" y="2115697"/>
            <a:ext cx="9909024" cy="4742303"/>
          </a:xfrm>
        </p:spPr>
        <p:txBody>
          <a:bodyPr/>
          <a:lstStyle/>
          <a:p>
            <a:r>
              <a:rPr lang="en-NZ" dirty="0" smtClean="0"/>
              <a:t>The screening score is an added ingredient in the human decision-making process – </a:t>
            </a:r>
            <a:r>
              <a:rPr lang="en-NZ" u="sng" dirty="0" smtClean="0"/>
              <a:t>not a substitute for it</a:t>
            </a:r>
            <a:endParaRPr lang="en-NZ" dirty="0" smtClean="0"/>
          </a:p>
          <a:p>
            <a:pPr marL="0" indent="0">
              <a:buNone/>
            </a:pPr>
            <a:endParaRPr lang="en-NZ" dirty="0"/>
          </a:p>
          <a:p>
            <a:r>
              <a:rPr lang="en-NZ" dirty="0" smtClean="0"/>
              <a:t>Screening staff must continue to use their judgement</a:t>
            </a:r>
          </a:p>
          <a:p>
            <a:endParaRPr lang="en-NZ" dirty="0"/>
          </a:p>
          <a:p>
            <a:r>
              <a:rPr lang="en-NZ" dirty="0" smtClean="0"/>
              <a:t>Highest risk referrals are flagged as </a:t>
            </a:r>
            <a:r>
              <a:rPr lang="en-NZ" dirty="0" smtClean="0"/>
              <a:t>“</a:t>
            </a:r>
            <a:r>
              <a:rPr lang="en-NZ" dirty="0"/>
              <a:t>Mandatory </a:t>
            </a:r>
            <a:r>
              <a:rPr lang="en-NZ" dirty="0" smtClean="0"/>
              <a:t>-</a:t>
            </a:r>
            <a:r>
              <a:rPr lang="en-NZ" dirty="0" smtClean="0"/>
              <a:t>screen in</a:t>
            </a:r>
            <a:r>
              <a:rPr lang="en-NZ" dirty="0" smtClean="0"/>
              <a:t>” but these can be over-ridden</a:t>
            </a:r>
            <a:endParaRPr lang="en-NZ" dirty="0" smtClean="0"/>
          </a:p>
          <a:p>
            <a:endParaRPr lang="en-NZ" dirty="0"/>
          </a:p>
        </p:txBody>
      </p:sp>
      <p:sp>
        <p:nvSpPr>
          <p:cNvPr id="4" name="Title 3"/>
          <p:cNvSpPr>
            <a:spLocks noGrp="1"/>
          </p:cNvSpPr>
          <p:nvPr>
            <p:ph type="title"/>
          </p:nvPr>
        </p:nvSpPr>
        <p:spPr>
          <a:xfrm>
            <a:off x="838200" y="365125"/>
            <a:ext cx="10515600" cy="1325563"/>
          </a:xfrm>
        </p:spPr>
        <p:txBody>
          <a:bodyPr/>
          <a:lstStyle/>
          <a:p>
            <a:r>
              <a:rPr lang="en-NZ" dirty="0" smtClean="0">
                <a:solidFill>
                  <a:srgbClr val="339FAD"/>
                </a:solidFill>
              </a:rPr>
              <a:t>Operationalising the Score</a:t>
            </a:r>
            <a:endParaRPr lang="en-NZ" dirty="0">
              <a:solidFill>
                <a:srgbClr val="339FAD"/>
              </a:solidFill>
            </a:endParaRPr>
          </a:p>
        </p:txBody>
      </p:sp>
    </p:spTree>
    <p:extLst>
      <p:ext uri="{BB962C8B-B14F-4D97-AF65-F5344CB8AC3E}">
        <p14:creationId xmlns:p14="http://schemas.microsoft.com/office/powerpoint/2010/main" val="446058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Helia Core Medium"/>
        <a:ea typeface=""/>
        <a:cs typeface=""/>
      </a:majorFont>
      <a:minorFont>
        <a:latin typeface="Helia Core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C9A5102B5B754D8551214860F4B512" ma:contentTypeVersion="1" ma:contentTypeDescription="Create a new document." ma:contentTypeScope="" ma:versionID="4d5bcd3236515693560183c71834b9ea">
  <xsd:schema xmlns:xsd="http://www.w3.org/2001/XMLSchema" xmlns:xs="http://www.w3.org/2001/XMLSchema" xmlns:p="http://schemas.microsoft.com/office/2006/metadata/properties" xmlns:ns1="http://schemas.microsoft.com/sharepoint/v3" targetNamespace="http://schemas.microsoft.com/office/2006/metadata/properties" ma:root="true" ma:fieldsID="6687c2d9dede78e24b8f92e044f97f8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B2547A-1A56-44C2-8808-A1EEECD9C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2B164F-EB6B-490E-8582-201100678BBF}">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244BB0C-A554-457A-B070-A73F4DB411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16030</TotalTime>
  <Words>1344</Words>
  <Application>Microsoft Office PowerPoint</Application>
  <PresentationFormat>Widescreen</PresentationFormat>
  <Paragraphs>290</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 Unicode MS</vt:lpstr>
      <vt:lpstr>Arial</vt:lpstr>
      <vt:lpstr>Calibri</vt:lpstr>
      <vt:lpstr>Helia Core Book</vt:lpstr>
      <vt:lpstr>Times New Roman</vt:lpstr>
      <vt:lpstr>Wingdings</vt:lpstr>
      <vt:lpstr>Office Theme</vt:lpstr>
      <vt:lpstr>Predictive Analytics in Child Welfare:  The Allegheny Screening Model</vt:lpstr>
      <vt:lpstr>Background</vt:lpstr>
      <vt:lpstr>Context</vt:lpstr>
      <vt:lpstr>The Problem</vt:lpstr>
      <vt:lpstr>How does the Allegheny Family Screening Tool Work?</vt:lpstr>
      <vt:lpstr>Call comes in…</vt:lpstr>
      <vt:lpstr>Operationalising the Score</vt:lpstr>
      <vt:lpstr>PowerPoint Presentation</vt:lpstr>
      <vt:lpstr>Operationalising the Score</vt:lpstr>
      <vt:lpstr>Ethics and Community Engagement</vt:lpstr>
      <vt:lpstr>Model Performance: Rebuild September 2017</vt:lpstr>
      <vt:lpstr>PowerPoint Presentation</vt:lpstr>
      <vt:lpstr>Risk Groups and Average Placement Rates following screening-in (test sample only)</vt:lpstr>
      <vt:lpstr>PowerPoint Presentation</vt:lpstr>
      <vt:lpstr>Historic Practice</vt:lpstr>
      <vt:lpstr>Validation Using Fatalities and Near Fatalities of Children who were Referred (n=20)</vt:lpstr>
      <vt:lpstr>Validation of Risk Scores using hospital admission data</vt:lpstr>
      <vt:lpstr>Relative Risk of Hospitalisation</vt:lpstr>
      <vt:lpstr>Next Step: At Birth Model</vt:lpstr>
      <vt:lpstr>At Birth Model</vt:lpstr>
      <vt:lpstr>PowerPoint Presentation</vt:lpstr>
      <vt:lpstr>PowerPoint Presentation</vt:lpstr>
      <vt:lpstr>Conclusion</vt:lpstr>
      <vt:lpstr>Where are we headed? </vt:lpstr>
      <vt:lpstr>What I got wrong…</vt:lpstr>
      <vt:lpstr>PowerPoint Presentation</vt:lpstr>
      <vt:lpstr>   Connect with us at  www.csda.aut.ac.nz  Follow us on Twitter @AUTCSDA @rvaithianathan</vt:lpstr>
    </vt:vector>
  </TitlesOfParts>
  <Manager/>
  <Company>AUT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CSDA</dc:title>
  <dc:subject/>
  <dc:creator>Remko de Jong</dc:creator>
  <cp:keywords/>
  <dc:description/>
  <cp:lastModifiedBy>Rhema Vaithianathan</cp:lastModifiedBy>
  <cp:revision>375</cp:revision>
  <dcterms:created xsi:type="dcterms:W3CDTF">2015-01-26T22:08:43Z</dcterms:created>
  <dcterms:modified xsi:type="dcterms:W3CDTF">2017-09-15T11:23:47Z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0x0101004DC9A5102B5B754D8551214860F4B512</vt:lpwstr>
  </property>
</Properties>
</file>