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 id="2147483825" r:id="rId2"/>
  </p:sldMasterIdLst>
  <p:notesMasterIdLst>
    <p:notesMasterId r:id="rId33"/>
  </p:notesMasterIdLst>
  <p:handoutMasterIdLst>
    <p:handoutMasterId r:id="rId34"/>
  </p:handoutMasterIdLst>
  <p:sldIdLst>
    <p:sldId id="300" r:id="rId3"/>
    <p:sldId id="330" r:id="rId4"/>
    <p:sldId id="331" r:id="rId5"/>
    <p:sldId id="336" r:id="rId6"/>
    <p:sldId id="383" r:id="rId7"/>
    <p:sldId id="384" r:id="rId8"/>
    <p:sldId id="385" r:id="rId9"/>
    <p:sldId id="386" r:id="rId10"/>
    <p:sldId id="387" r:id="rId11"/>
    <p:sldId id="388" r:id="rId12"/>
    <p:sldId id="366" r:id="rId13"/>
    <p:sldId id="338" r:id="rId14"/>
    <p:sldId id="339" r:id="rId15"/>
    <p:sldId id="349" r:id="rId16"/>
    <p:sldId id="379" r:id="rId17"/>
    <p:sldId id="382" r:id="rId18"/>
    <p:sldId id="359" r:id="rId19"/>
    <p:sldId id="358" r:id="rId20"/>
    <p:sldId id="352" r:id="rId21"/>
    <p:sldId id="360" r:id="rId22"/>
    <p:sldId id="380" r:id="rId23"/>
    <p:sldId id="381" r:id="rId24"/>
    <p:sldId id="340" r:id="rId25"/>
    <p:sldId id="343" r:id="rId26"/>
    <p:sldId id="347" r:id="rId27"/>
    <p:sldId id="345" r:id="rId28"/>
    <p:sldId id="346" r:id="rId29"/>
    <p:sldId id="351" r:id="rId30"/>
    <p:sldId id="335" r:id="rId31"/>
    <p:sldId id="376" r:id="rId32"/>
  </p:sldIdLst>
  <p:sldSz cx="9144000" cy="6858000" type="screen4x3"/>
  <p:notesSz cx="6858000" cy="9144000"/>
  <p:custShowLst>
    <p:custShow name="April 5 subset" id="0">
      <p:sldLst>
        <p:sld r:id="rId3"/>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1093A02D-9E9C-1840-83CF-59BF16B62F62}">
          <p14:sldIdLst>
            <p14:sldId id="300"/>
            <p14:sldId id="330"/>
            <p14:sldId id="331"/>
            <p14:sldId id="336"/>
            <p14:sldId id="383"/>
            <p14:sldId id="384"/>
            <p14:sldId id="385"/>
            <p14:sldId id="386"/>
            <p14:sldId id="387"/>
            <p14:sldId id="388"/>
            <p14:sldId id="366"/>
            <p14:sldId id="338"/>
            <p14:sldId id="339"/>
            <p14:sldId id="349"/>
            <p14:sldId id="379"/>
            <p14:sldId id="382"/>
            <p14:sldId id="359"/>
            <p14:sldId id="358"/>
            <p14:sldId id="352"/>
            <p14:sldId id="360"/>
            <p14:sldId id="380"/>
            <p14:sldId id="381"/>
            <p14:sldId id="340"/>
            <p14:sldId id="343"/>
            <p14:sldId id="347"/>
            <p14:sldId id="345"/>
            <p14:sldId id="346"/>
            <p14:sldId id="351"/>
            <p14:sldId id="335"/>
            <p14:sldId id="376"/>
          </p14:sldIdLst>
        </p14:section>
        <p14:section name="Background" id="{1B416275-541D-104D-A8E8-16EE4359C81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0A1A"/>
    <a:srgbClr val="222222"/>
    <a:srgbClr val="878787"/>
    <a:srgbClr val="E1E1E1"/>
    <a:srgbClr val="ECECEC"/>
    <a:srgbClr val="CCD1E0"/>
    <a:srgbClr val="5A5A5A"/>
    <a:srgbClr val="666666"/>
    <a:srgbClr val="7D7D7D"/>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32"/>
    <p:restoredTop sz="85920"/>
  </p:normalViewPr>
  <p:slideViewPr>
    <p:cSldViewPr snapToGrid="0" snapToObjects="1">
      <p:cViewPr>
        <p:scale>
          <a:sx n="99" d="100"/>
          <a:sy n="99" d="100"/>
        </p:scale>
        <p:origin x="1344" y="36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3" d="100"/>
          <a:sy n="83" d="100"/>
        </p:scale>
        <p:origin x="3352" y="20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13B0E-4C11-A646-A225-517086A90436}" type="datetimeFigureOut">
              <a:rPr lang="en-US" smtClean="0"/>
              <a:t>9/13/17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3AE57-4DBE-2444-B243-236DF0554344}" type="slidenum">
              <a:rPr lang="en-US" smtClean="0"/>
              <a:t>‹#›</a:t>
            </a:fld>
            <a:endParaRPr lang="en-US"/>
          </a:p>
        </p:txBody>
      </p:sp>
    </p:spTree>
    <p:extLst>
      <p:ext uri="{BB962C8B-B14F-4D97-AF65-F5344CB8AC3E}">
        <p14:creationId xmlns:p14="http://schemas.microsoft.com/office/powerpoint/2010/main" val="644202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B50F47-5031-8448-AC4B-F07D6473F541}" type="datetimeFigureOut">
              <a:rPr lang="en-US" smtClean="0"/>
              <a:t>9/13/17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688C65-6938-0149-81F8-3427D5BABA98}" type="slidenum">
              <a:rPr lang="en-US" smtClean="0"/>
              <a:t>‹#›</a:t>
            </a:fld>
            <a:endParaRPr lang="en-US"/>
          </a:p>
        </p:txBody>
      </p:sp>
    </p:spTree>
    <p:extLst>
      <p:ext uri="{BB962C8B-B14F-4D97-AF65-F5344CB8AC3E}">
        <p14:creationId xmlns:p14="http://schemas.microsoft.com/office/powerpoint/2010/main" val="36721883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53BA68-0928-F844-BC57-41B3F4AD1FD8}" type="slidenum">
              <a:rPr lang="en-US" smtClean="0"/>
              <a:t>1</a:t>
            </a:fld>
            <a:endParaRPr lang="en-US"/>
          </a:p>
        </p:txBody>
      </p:sp>
    </p:spTree>
    <p:extLst>
      <p:ext uri="{BB962C8B-B14F-4D97-AF65-F5344CB8AC3E}">
        <p14:creationId xmlns:p14="http://schemas.microsoft.com/office/powerpoint/2010/main" val="918901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Data scientist’s role</a:t>
            </a:r>
            <a:r>
              <a:rPr lang="en-US" baseline="0" dirty="0" smtClean="0"/>
              <a:t> is to clarify the tradeoffs</a:t>
            </a:r>
            <a:endParaRPr lang="en-US" dirty="0" smtClean="0"/>
          </a:p>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14</a:t>
            </a:fld>
            <a:endParaRPr lang="en-US"/>
          </a:p>
        </p:txBody>
      </p:sp>
    </p:spTree>
    <p:extLst>
      <p:ext uri="{BB962C8B-B14F-4D97-AF65-F5344CB8AC3E}">
        <p14:creationId xmlns:p14="http://schemas.microsoft.com/office/powerpoint/2010/main" val="2134133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21</a:t>
            </a:fld>
            <a:endParaRPr lang="en-US"/>
          </a:p>
        </p:txBody>
      </p:sp>
    </p:spTree>
    <p:extLst>
      <p:ext uri="{BB962C8B-B14F-4D97-AF65-F5344CB8AC3E}">
        <p14:creationId xmlns:p14="http://schemas.microsoft.com/office/powerpoint/2010/main" val="8358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22</a:t>
            </a:fld>
            <a:endParaRPr lang="en-US"/>
          </a:p>
        </p:txBody>
      </p:sp>
    </p:spTree>
    <p:extLst>
      <p:ext uri="{BB962C8B-B14F-4D97-AF65-F5344CB8AC3E}">
        <p14:creationId xmlns:p14="http://schemas.microsoft.com/office/powerpoint/2010/main" val="1734925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24</a:t>
            </a:fld>
            <a:endParaRPr lang="en-US"/>
          </a:p>
        </p:txBody>
      </p:sp>
    </p:spTree>
    <p:extLst>
      <p:ext uri="{BB962C8B-B14F-4D97-AF65-F5344CB8AC3E}">
        <p14:creationId xmlns:p14="http://schemas.microsoft.com/office/powerpoint/2010/main" val="99216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25</a:t>
            </a:fld>
            <a:endParaRPr lang="en-US"/>
          </a:p>
        </p:txBody>
      </p:sp>
    </p:spTree>
    <p:extLst>
      <p:ext uri="{BB962C8B-B14F-4D97-AF65-F5344CB8AC3E}">
        <p14:creationId xmlns:p14="http://schemas.microsoft.com/office/powerpoint/2010/main" val="1380603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27</a:t>
            </a:fld>
            <a:endParaRPr lang="en-US"/>
          </a:p>
        </p:txBody>
      </p:sp>
    </p:spTree>
    <p:extLst>
      <p:ext uri="{BB962C8B-B14F-4D97-AF65-F5344CB8AC3E}">
        <p14:creationId xmlns:p14="http://schemas.microsoft.com/office/powerpoint/2010/main" val="201950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110000"/>
              </a:lnSpc>
              <a:buNone/>
            </a:pPr>
            <a:endParaRPr lang="en-US" dirty="0" smtClean="0"/>
          </a:p>
        </p:txBody>
      </p:sp>
      <p:sp>
        <p:nvSpPr>
          <p:cNvPr id="4" name="Slide Number Placeholder 3"/>
          <p:cNvSpPr>
            <a:spLocks noGrp="1"/>
          </p:cNvSpPr>
          <p:nvPr>
            <p:ph type="sldNum" sz="quarter" idx="10"/>
          </p:nvPr>
        </p:nvSpPr>
        <p:spPr/>
        <p:txBody>
          <a:bodyPr/>
          <a:lstStyle/>
          <a:p>
            <a:fld id="{66688C65-6938-0149-81F8-3427D5BABA98}" type="slidenum">
              <a:rPr lang="en-US" smtClean="0"/>
              <a:t>2</a:t>
            </a:fld>
            <a:endParaRPr lang="en-US"/>
          </a:p>
        </p:txBody>
      </p:sp>
    </p:spTree>
    <p:extLst>
      <p:ext uri="{BB962C8B-B14F-4D97-AF65-F5344CB8AC3E}">
        <p14:creationId xmlns:p14="http://schemas.microsoft.com/office/powerpoint/2010/main" val="568336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110000"/>
              </a:lnSpc>
            </a:pPr>
            <a:r>
              <a:rPr lang="en-US" b="1" dirty="0" smtClean="0"/>
              <a:t>Disproportionate and disparate need: </a:t>
            </a:r>
          </a:p>
          <a:p>
            <a:pPr>
              <a:lnSpc>
                <a:spcPct val="110000"/>
              </a:lnSpc>
            </a:pPr>
            <a:r>
              <a:rPr lang="en-US" dirty="0" smtClean="0"/>
              <a:t>	- </a:t>
            </a:r>
            <a:r>
              <a:rPr lang="en-US" dirty="0" err="1" smtClean="0"/>
              <a:t>Visbility</a:t>
            </a:r>
            <a:r>
              <a:rPr lang="en-US" dirty="0" smtClean="0"/>
              <a:t>/exposure bias due to visibility to mandated reporters</a:t>
            </a:r>
          </a:p>
          <a:p>
            <a:pPr>
              <a:lnSpc>
                <a:spcPct val="110000"/>
              </a:lnSpc>
            </a:pPr>
            <a:r>
              <a:rPr lang="en-US" dirty="0" smtClean="0"/>
              <a:t>	-</a:t>
            </a:r>
            <a:r>
              <a:rPr lang="en-US" baseline="0" dirty="0" smtClean="0"/>
              <a:t> Has to do with what we’re measuring (e.g., </a:t>
            </a:r>
            <a:r>
              <a:rPr lang="en-US" baseline="0" dirty="0" err="1" smtClean="0"/>
              <a:t>rereferral</a:t>
            </a:r>
            <a:r>
              <a:rPr lang="en-US" baseline="0" dirty="0" smtClean="0"/>
              <a:t>)</a:t>
            </a:r>
          </a:p>
          <a:p>
            <a:pPr>
              <a:lnSpc>
                <a:spcPct val="110000"/>
              </a:lnSpc>
            </a:pPr>
            <a:r>
              <a:rPr lang="en-US" baseline="0" dirty="0" smtClean="0"/>
              <a:t>	- SES leading risk factor</a:t>
            </a:r>
          </a:p>
          <a:p>
            <a:pPr>
              <a:lnSpc>
                <a:spcPct val="110000"/>
              </a:lnSpc>
            </a:pPr>
            <a:endParaRPr lang="en-US" baseline="0" dirty="0" smtClean="0"/>
          </a:p>
          <a:p>
            <a:pPr>
              <a:lnSpc>
                <a:spcPct val="110000"/>
              </a:lnSpc>
            </a:pPr>
            <a:r>
              <a:rPr lang="en-US" b="1" dirty="0" smtClean="0"/>
              <a:t>CWS factors:  </a:t>
            </a:r>
          </a:p>
          <a:p>
            <a:pPr>
              <a:lnSpc>
                <a:spcPct val="110000"/>
              </a:lnSpc>
            </a:pPr>
            <a:r>
              <a:rPr lang="en-US" b="1" dirty="0" smtClean="0"/>
              <a:t>	- </a:t>
            </a:r>
            <a:r>
              <a:rPr lang="en-US" dirty="0" smtClean="0"/>
              <a:t>such as lack of resources for families of </a:t>
            </a:r>
            <a:r>
              <a:rPr lang="en-US" dirty="0" err="1" smtClean="0"/>
              <a:t>colour</a:t>
            </a:r>
            <a:r>
              <a:rPr lang="en-US" dirty="0" smtClean="0"/>
              <a:t>, caseworker characteristics</a:t>
            </a:r>
          </a:p>
          <a:p>
            <a:pPr>
              <a:lnSpc>
                <a:spcPct val="110000"/>
              </a:lnSpc>
            </a:pPr>
            <a:r>
              <a:rPr lang="en-US" dirty="0" smtClean="0"/>
              <a:t>	- CWS may be less able to provide in AA communities</a:t>
            </a:r>
          </a:p>
          <a:p>
            <a:pPr>
              <a:lnSpc>
                <a:spcPct val="110000"/>
              </a:lnSpc>
            </a:pPr>
            <a:endParaRPr lang="en-US" dirty="0" smtClean="0"/>
          </a:p>
          <a:p>
            <a:pPr>
              <a:lnSpc>
                <a:spcPct val="110000"/>
              </a:lnSpc>
            </a:pPr>
            <a:r>
              <a:rPr lang="en-US" b="1" dirty="0" smtClean="0"/>
              <a:t>Geographic context</a:t>
            </a:r>
            <a:r>
              <a:rPr lang="en-US" dirty="0" smtClean="0"/>
              <a:t>: </a:t>
            </a:r>
          </a:p>
          <a:p>
            <a:pPr>
              <a:lnSpc>
                <a:spcPct val="110000"/>
              </a:lnSpc>
            </a:pPr>
            <a:r>
              <a:rPr lang="en-US" dirty="0" smtClean="0"/>
              <a:t>	- Differences</a:t>
            </a:r>
            <a:r>
              <a:rPr lang="en-US" baseline="0" dirty="0" smtClean="0"/>
              <a:t> present at an aggregate level may disappear when one looks at sufficiently fine granularity.</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Racial bias and discrimination</a:t>
            </a:r>
            <a:r>
              <a:rPr lang="en-US" dirty="0" smtClean="0"/>
              <a:t> (e.g., by caseworkers and reporters): </a:t>
            </a:r>
          </a:p>
          <a:p>
            <a:r>
              <a:rPr lang="en-US" sz="1200" b="0" kern="1200" dirty="0" smtClean="0">
                <a:solidFill>
                  <a:schemeClr val="tx1"/>
                </a:solidFill>
                <a:effectLst/>
                <a:latin typeface="+mn-lt"/>
                <a:ea typeface="+mn-ea"/>
                <a:cs typeface="+mn-cs"/>
              </a:rPr>
              <a:t>For example, two studies in Texas found that race, risk, and income all influence case decision, but even though African- American families tended to be assessed with lower risk White families to have substantiated cases, have their children removed, or be provided family-based safety services (</a:t>
            </a:r>
            <a:r>
              <a:rPr lang="en-US" sz="1200" b="0" kern="1200" dirty="0" err="1" smtClean="0">
                <a:solidFill>
                  <a:schemeClr val="tx1"/>
                </a:solidFill>
                <a:effectLst/>
                <a:latin typeface="+mn-lt"/>
                <a:ea typeface="+mn-ea"/>
                <a:cs typeface="+mn-cs"/>
              </a:rPr>
              <a:t>Dettlaff</a:t>
            </a:r>
            <a:r>
              <a:rPr lang="en-US" sz="1200" b="0" kern="1200" dirty="0" smtClean="0">
                <a:solidFill>
                  <a:schemeClr val="tx1"/>
                </a:solidFill>
                <a:effectLst/>
                <a:latin typeface="+mn-lt"/>
                <a:ea typeface="+mn-ea"/>
                <a:cs typeface="+mn-cs"/>
              </a:rPr>
              <a:t> et al., 2011; </a:t>
            </a:r>
            <a:r>
              <a:rPr lang="en-US" sz="1200" b="0" kern="1200" dirty="0" err="1" smtClean="0">
                <a:solidFill>
                  <a:schemeClr val="tx1"/>
                </a:solidFill>
                <a:effectLst/>
                <a:latin typeface="+mn-lt"/>
                <a:ea typeface="+mn-ea"/>
                <a:cs typeface="+mn-cs"/>
              </a:rPr>
              <a:t>Rivaux</a:t>
            </a:r>
            <a:r>
              <a:rPr lang="en-US" sz="1200" b="0" kern="1200" dirty="0" smtClean="0">
                <a:solidFill>
                  <a:schemeClr val="tx1"/>
                </a:solidFill>
                <a:effectLst/>
                <a:latin typeface="+mn-lt"/>
                <a:ea typeface="+mn-ea"/>
                <a:cs typeface="+mn-cs"/>
              </a:rPr>
              <a:t> et al., 2008). </a:t>
            </a:r>
            <a:endParaRPr lang="en-US" dirty="0" smtClean="0"/>
          </a:p>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3</a:t>
            </a:fld>
            <a:endParaRPr lang="en-US"/>
          </a:p>
        </p:txBody>
      </p:sp>
    </p:spTree>
    <p:extLst>
      <p:ext uri="{BB962C8B-B14F-4D97-AF65-F5344CB8AC3E}">
        <p14:creationId xmlns:p14="http://schemas.microsoft.com/office/powerpoint/2010/main" val="178489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Additionally, a study of child welfare cases in Texas found that although African-Americans had lower risk scores than Whites, African-Americans were more likely to have their case acted upon, either by service provision or the child’s removal from the home (</a:t>
            </a:r>
            <a:r>
              <a:rPr lang="en-US" sz="1200" b="0" kern="1200" dirty="0" err="1" smtClean="0">
                <a:solidFill>
                  <a:schemeClr val="tx1"/>
                </a:solidFill>
                <a:effectLst/>
                <a:latin typeface="+mn-lt"/>
                <a:ea typeface="+mn-ea"/>
                <a:cs typeface="+mn-cs"/>
              </a:rPr>
              <a:t>Rivaux</a:t>
            </a:r>
            <a:r>
              <a:rPr lang="en-US" sz="1200" b="0" kern="1200" dirty="0" smtClean="0">
                <a:solidFill>
                  <a:schemeClr val="tx1"/>
                </a:solidFill>
                <a:effectLst/>
                <a:latin typeface="+mn-lt"/>
                <a:ea typeface="+mn-ea"/>
                <a:cs typeface="+mn-cs"/>
              </a:rPr>
              <a:t> et al., 2011). This indicates that caseworkers have different risk thresholds depending on a family’s race. </a:t>
            </a:r>
          </a:p>
          <a:p>
            <a:endParaRPr lang="en-US" dirty="0" smtClean="0"/>
          </a:p>
          <a:p>
            <a:r>
              <a:rPr lang="en-US" sz="1200" b="0" kern="1200" dirty="0" smtClean="0">
                <a:solidFill>
                  <a:schemeClr val="tx1"/>
                </a:solidFill>
                <a:effectLst/>
                <a:latin typeface="+mn-lt"/>
                <a:ea typeface="+mn-ea"/>
                <a:cs typeface="+mn-cs"/>
              </a:rPr>
              <a:t>One hypothesis about how racial disproportionality or disparities may arise, at least in part, is racial or ethnic differences between a family and its caseworker. One study using a national dataset, however, came to a different conclusion. The researchers found that Black caseworkers tended to assess all families—regardless of race—at higher risk levels than White caseworkers (Font et al., 2012). Since Black families are more likely to be assigned to a Black caseworker, they may have an increased likelihood of a substantiated case of maltreatment, which could increase their rates of disproportionality and disparity (Font et al.,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5</a:t>
            </a:fld>
            <a:endParaRPr lang="en-US"/>
          </a:p>
        </p:txBody>
      </p:sp>
    </p:spTree>
    <p:extLst>
      <p:ext uri="{BB962C8B-B14F-4D97-AF65-F5344CB8AC3E}">
        <p14:creationId xmlns:p14="http://schemas.microsoft.com/office/powerpoint/2010/main" val="943675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Additionally, a study of child welfare cases in Texas found that although African-Americans had lower risk scores than Whites, African-Americans were more likely to have their case acted upon, either by service provision or the child’s removal from the home (</a:t>
            </a:r>
            <a:r>
              <a:rPr lang="en-US" sz="1200" b="0" kern="1200" dirty="0" err="1" smtClean="0">
                <a:solidFill>
                  <a:schemeClr val="tx1"/>
                </a:solidFill>
                <a:effectLst/>
                <a:latin typeface="+mn-lt"/>
                <a:ea typeface="+mn-ea"/>
                <a:cs typeface="+mn-cs"/>
              </a:rPr>
              <a:t>Rivaux</a:t>
            </a:r>
            <a:r>
              <a:rPr lang="en-US" sz="1200" b="0" kern="1200" dirty="0" smtClean="0">
                <a:solidFill>
                  <a:schemeClr val="tx1"/>
                </a:solidFill>
                <a:effectLst/>
                <a:latin typeface="+mn-lt"/>
                <a:ea typeface="+mn-ea"/>
                <a:cs typeface="+mn-cs"/>
              </a:rPr>
              <a:t> et al., 2011). This indicates that caseworkers have different risk thresholds depending on a family’s race. </a:t>
            </a:r>
          </a:p>
          <a:p>
            <a:endParaRPr lang="en-US" dirty="0" smtClean="0"/>
          </a:p>
          <a:p>
            <a:r>
              <a:rPr lang="en-US" sz="1200" b="0" kern="1200" dirty="0" smtClean="0">
                <a:solidFill>
                  <a:schemeClr val="tx1"/>
                </a:solidFill>
                <a:effectLst/>
                <a:latin typeface="+mn-lt"/>
                <a:ea typeface="+mn-ea"/>
                <a:cs typeface="+mn-cs"/>
              </a:rPr>
              <a:t>One hypothesis about how racial disproportionality or disparities may arise, at least in part, is racial or ethnic differences between a family and its caseworker. One study using a national dataset, however, came to a different conclusion. The researchers found that Black caseworkers tended to assess all families—regardless of race—at higher risk levels than White caseworkers (Font et al., 2012). Since Black families are more likely to be assigned to a Black caseworker, they may have an increased likelihood of a substantiated case of maltreatment, which could increase their rates of disproportionality and disparity (Font et al.,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6</a:t>
            </a:fld>
            <a:endParaRPr lang="en-US"/>
          </a:p>
        </p:txBody>
      </p:sp>
    </p:spTree>
    <p:extLst>
      <p:ext uri="{BB962C8B-B14F-4D97-AF65-F5344CB8AC3E}">
        <p14:creationId xmlns:p14="http://schemas.microsoft.com/office/powerpoint/2010/main" val="135365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Additionally, a study of child welfare cases in Texas found that although African-Americans had lower risk scores than Whites, African-Americans were more likely to have their case acted upon, either by service provision or the child’s removal from the home (</a:t>
            </a:r>
            <a:r>
              <a:rPr lang="en-US" sz="1200" b="0" kern="1200" dirty="0" err="1" smtClean="0">
                <a:solidFill>
                  <a:schemeClr val="tx1"/>
                </a:solidFill>
                <a:effectLst/>
                <a:latin typeface="+mn-lt"/>
                <a:ea typeface="+mn-ea"/>
                <a:cs typeface="+mn-cs"/>
              </a:rPr>
              <a:t>Rivaux</a:t>
            </a:r>
            <a:r>
              <a:rPr lang="en-US" sz="1200" b="0" kern="1200" dirty="0" smtClean="0">
                <a:solidFill>
                  <a:schemeClr val="tx1"/>
                </a:solidFill>
                <a:effectLst/>
                <a:latin typeface="+mn-lt"/>
                <a:ea typeface="+mn-ea"/>
                <a:cs typeface="+mn-cs"/>
              </a:rPr>
              <a:t> et al., 2011). This indicates that caseworkers have different risk thresholds depending on a family’s race. </a:t>
            </a:r>
          </a:p>
          <a:p>
            <a:endParaRPr lang="en-US" dirty="0" smtClean="0"/>
          </a:p>
          <a:p>
            <a:r>
              <a:rPr lang="en-US" sz="1200" b="0" kern="1200" dirty="0" smtClean="0">
                <a:solidFill>
                  <a:schemeClr val="tx1"/>
                </a:solidFill>
                <a:effectLst/>
                <a:latin typeface="+mn-lt"/>
                <a:ea typeface="+mn-ea"/>
                <a:cs typeface="+mn-cs"/>
              </a:rPr>
              <a:t>One hypothesis about how racial disproportionality or disparities may arise, at least in part, is racial or ethnic differences between a family and its caseworker. One study using a national dataset, however, came to a different conclusion. The researchers found that Black caseworkers tended to assess all families—regardless of race—at higher risk levels than White caseworkers (Font et al., 2012). Since Black families are more likely to be assigned to a Black caseworker, they may have an increased likelihood of a substantiated case of maltreatment, which could increase their rates of disproportionality and disparity (Font et al.,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7</a:t>
            </a:fld>
            <a:endParaRPr lang="en-US"/>
          </a:p>
        </p:txBody>
      </p:sp>
    </p:spTree>
    <p:extLst>
      <p:ext uri="{BB962C8B-B14F-4D97-AF65-F5344CB8AC3E}">
        <p14:creationId xmlns:p14="http://schemas.microsoft.com/office/powerpoint/2010/main" val="976706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Additionally, a study of child welfare cases in Texas found that although African-Americans had lower risk scores than Whites, African-Americans were more likely to have their case acted upon, either by service provision or the child’s removal from the home (</a:t>
            </a:r>
            <a:r>
              <a:rPr lang="en-US" sz="1200" b="0" kern="1200" dirty="0" err="1" smtClean="0">
                <a:solidFill>
                  <a:schemeClr val="tx1"/>
                </a:solidFill>
                <a:effectLst/>
                <a:latin typeface="+mn-lt"/>
                <a:ea typeface="+mn-ea"/>
                <a:cs typeface="+mn-cs"/>
              </a:rPr>
              <a:t>Rivaux</a:t>
            </a:r>
            <a:r>
              <a:rPr lang="en-US" sz="1200" b="0" kern="1200" dirty="0" smtClean="0">
                <a:solidFill>
                  <a:schemeClr val="tx1"/>
                </a:solidFill>
                <a:effectLst/>
                <a:latin typeface="+mn-lt"/>
                <a:ea typeface="+mn-ea"/>
                <a:cs typeface="+mn-cs"/>
              </a:rPr>
              <a:t> et al., 2011). This indicates that caseworkers have different risk thresholds depending on a family’s race. </a:t>
            </a:r>
          </a:p>
          <a:p>
            <a:endParaRPr lang="en-US" dirty="0" smtClean="0"/>
          </a:p>
          <a:p>
            <a:r>
              <a:rPr lang="en-US" sz="1200" b="0" kern="1200" dirty="0" smtClean="0">
                <a:solidFill>
                  <a:schemeClr val="tx1"/>
                </a:solidFill>
                <a:effectLst/>
                <a:latin typeface="+mn-lt"/>
                <a:ea typeface="+mn-ea"/>
                <a:cs typeface="+mn-cs"/>
              </a:rPr>
              <a:t>One hypothesis about how racial disproportionality or disparities may arise, at least in part, is racial or ethnic differences between a family and its caseworker. One study using a national dataset, however, came to a different conclusion. The researchers found that Black caseworkers tended to assess all families—regardless of race—at higher risk levels than White caseworkers (Font et al., 2012). Since Black families are more likely to be assigned to a Black caseworker, they may have an increased likelihood of a substantiated case of maltreatment, which could increase their rates of disproportionality and disparity (Font et al.,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8</a:t>
            </a:fld>
            <a:endParaRPr lang="en-US"/>
          </a:p>
        </p:txBody>
      </p:sp>
    </p:spTree>
    <p:extLst>
      <p:ext uri="{BB962C8B-B14F-4D97-AF65-F5344CB8AC3E}">
        <p14:creationId xmlns:p14="http://schemas.microsoft.com/office/powerpoint/2010/main" val="119379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Additionally, a study of child welfare cases in Texas found that although African-Americans had lower risk scores than Whites, African-Americans were more likely to have their case acted upon, either by service provision or the child’s removal from the home (</a:t>
            </a:r>
            <a:r>
              <a:rPr lang="en-US" sz="1200" b="0" kern="1200" dirty="0" err="1" smtClean="0">
                <a:solidFill>
                  <a:schemeClr val="tx1"/>
                </a:solidFill>
                <a:effectLst/>
                <a:latin typeface="+mn-lt"/>
                <a:ea typeface="+mn-ea"/>
                <a:cs typeface="+mn-cs"/>
              </a:rPr>
              <a:t>Rivaux</a:t>
            </a:r>
            <a:r>
              <a:rPr lang="en-US" sz="1200" b="0" kern="1200" dirty="0" smtClean="0">
                <a:solidFill>
                  <a:schemeClr val="tx1"/>
                </a:solidFill>
                <a:effectLst/>
                <a:latin typeface="+mn-lt"/>
                <a:ea typeface="+mn-ea"/>
                <a:cs typeface="+mn-cs"/>
              </a:rPr>
              <a:t> et al., 2011). This indicates that caseworkers have different risk thresholds depending on a family’s race. </a:t>
            </a:r>
          </a:p>
          <a:p>
            <a:endParaRPr lang="en-US" dirty="0" smtClean="0"/>
          </a:p>
          <a:p>
            <a:r>
              <a:rPr lang="en-US" sz="1200" b="0" kern="1200" dirty="0" smtClean="0">
                <a:solidFill>
                  <a:schemeClr val="tx1"/>
                </a:solidFill>
                <a:effectLst/>
                <a:latin typeface="+mn-lt"/>
                <a:ea typeface="+mn-ea"/>
                <a:cs typeface="+mn-cs"/>
              </a:rPr>
              <a:t>One hypothesis about how racial disproportionality or disparities may arise, at least in part, is racial or ethnic differences between a family and its caseworker. One study using a national dataset, however, came to a different conclusion. The researchers found that Black caseworkers tended to assess all families—regardless of race—at higher risk levels than White caseworkers (Font et al., 2012). Since Black families are more likely to be assigned to a Black caseworker, they may have an increased likelihood of a substantiated case of maltreatment, which could increase their rates of disproportionality and disparity (Font et al.,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9</a:t>
            </a:fld>
            <a:endParaRPr lang="en-US"/>
          </a:p>
        </p:txBody>
      </p:sp>
    </p:spTree>
    <p:extLst>
      <p:ext uri="{BB962C8B-B14F-4D97-AF65-F5344CB8AC3E}">
        <p14:creationId xmlns:p14="http://schemas.microsoft.com/office/powerpoint/2010/main" val="665260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Additionally, a study of child welfare cases in Texas found that although African-Americans had lower risk scores than Whites, African-Americans were more likely to have their case acted upon, either by service provision or the child’s removal from the home (</a:t>
            </a:r>
            <a:r>
              <a:rPr lang="en-US" sz="1200" b="0" kern="1200" dirty="0" err="1" smtClean="0">
                <a:solidFill>
                  <a:schemeClr val="tx1"/>
                </a:solidFill>
                <a:effectLst/>
                <a:latin typeface="+mn-lt"/>
                <a:ea typeface="+mn-ea"/>
                <a:cs typeface="+mn-cs"/>
              </a:rPr>
              <a:t>Rivaux</a:t>
            </a:r>
            <a:r>
              <a:rPr lang="en-US" sz="1200" b="0" kern="1200" dirty="0" smtClean="0">
                <a:solidFill>
                  <a:schemeClr val="tx1"/>
                </a:solidFill>
                <a:effectLst/>
                <a:latin typeface="+mn-lt"/>
                <a:ea typeface="+mn-ea"/>
                <a:cs typeface="+mn-cs"/>
              </a:rPr>
              <a:t> et al., 2011). This indicates that caseworkers have different risk thresholds depending on a family’s race. </a:t>
            </a:r>
          </a:p>
          <a:p>
            <a:endParaRPr lang="en-US" dirty="0" smtClean="0"/>
          </a:p>
          <a:p>
            <a:r>
              <a:rPr lang="en-US" sz="1200" b="0" kern="1200" dirty="0" smtClean="0">
                <a:solidFill>
                  <a:schemeClr val="tx1"/>
                </a:solidFill>
                <a:effectLst/>
                <a:latin typeface="+mn-lt"/>
                <a:ea typeface="+mn-ea"/>
                <a:cs typeface="+mn-cs"/>
              </a:rPr>
              <a:t>One hypothesis about how racial disproportionality or disparities may arise, at least in part, is racial or ethnic differences between a family and its caseworker. One study using a national dataset, however, came to a different conclusion. The researchers found that Black caseworkers tended to assess all families—regardless of race—at higher risk levels than White caseworkers (Font et al., 2012). Since Black families are more likely to be assigned to a Black caseworker, they may have an increased likelihood of a substantiated case of maltreatment, which could increase their rates of disproportionality and disparity (Font et al., 2012). </a:t>
            </a:r>
            <a:endParaRPr lang="en-US" dirty="0" smtClean="0"/>
          </a:p>
          <a:p>
            <a:endParaRPr lang="en-US" dirty="0"/>
          </a:p>
        </p:txBody>
      </p:sp>
      <p:sp>
        <p:nvSpPr>
          <p:cNvPr id="4" name="Slide Number Placeholder 3"/>
          <p:cNvSpPr>
            <a:spLocks noGrp="1"/>
          </p:cNvSpPr>
          <p:nvPr>
            <p:ph type="sldNum" sz="quarter" idx="10"/>
          </p:nvPr>
        </p:nvSpPr>
        <p:spPr/>
        <p:txBody>
          <a:bodyPr/>
          <a:lstStyle/>
          <a:p>
            <a:fld id="{66688C65-6938-0149-81F8-3427D5BABA98}" type="slidenum">
              <a:rPr lang="en-US" smtClean="0"/>
              <a:t>10</a:t>
            </a:fld>
            <a:endParaRPr lang="en-US"/>
          </a:p>
        </p:txBody>
      </p:sp>
    </p:spTree>
    <p:extLst>
      <p:ext uri="{BB962C8B-B14F-4D97-AF65-F5344CB8AC3E}">
        <p14:creationId xmlns:p14="http://schemas.microsoft.com/office/powerpoint/2010/main" val="197459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33A1E6-A0B3-8E47-BCA9-3B70586FB3DD}"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1055232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33A1E6-A0B3-8E47-BCA9-3B70586FB3DD}"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BFE3D-CFC0-5148-ADB1-BFF2CF10C4E9}" type="slidenum">
              <a:rPr lang="en-US" smtClean="0"/>
              <a:t>‹#›</a:t>
            </a:fld>
            <a:endParaRPr lang="en-US"/>
          </a:p>
        </p:txBody>
      </p:sp>
    </p:spTree>
    <p:extLst>
      <p:ext uri="{BB962C8B-B14F-4D97-AF65-F5344CB8AC3E}">
        <p14:creationId xmlns:p14="http://schemas.microsoft.com/office/powerpoint/2010/main" val="337968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33A1E6-A0B3-8E47-BCA9-3B70586FB3DD}"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BFE3D-CFC0-5148-ADB1-BFF2CF10C4E9}" type="slidenum">
              <a:rPr lang="en-US" smtClean="0"/>
              <a:t>‹#›</a:t>
            </a:fld>
            <a:endParaRPr lang="en-US"/>
          </a:p>
        </p:txBody>
      </p:sp>
    </p:spTree>
    <p:extLst>
      <p:ext uri="{BB962C8B-B14F-4D97-AF65-F5344CB8AC3E}">
        <p14:creationId xmlns:p14="http://schemas.microsoft.com/office/powerpoint/2010/main" val="315384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Heinz ppt background 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6867921"/>
          </a:xfrm>
          <a:prstGeom prst="rect">
            <a:avLst/>
          </a:prstGeom>
        </p:spPr>
      </p:pic>
    </p:spTree>
    <p:extLst>
      <p:ext uri="{BB962C8B-B14F-4D97-AF65-F5344CB8AC3E}">
        <p14:creationId xmlns:p14="http://schemas.microsoft.com/office/powerpoint/2010/main" val="496798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763104-AF8B-834D-8341-8ABE44E0C912}"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49960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63104-AF8B-834D-8341-8ABE44E0C912}"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195049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613025"/>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baseline="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C3763104-AF8B-834D-8341-8ABE44E0C912}"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11300943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763104-AF8B-834D-8341-8ABE44E0C912}" type="datetimeFigureOut">
              <a:rPr lang="en-US" smtClean="0"/>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1150248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763104-AF8B-834D-8341-8ABE44E0C912}" type="datetimeFigureOut">
              <a:rPr lang="en-US" smtClean="0"/>
              <a:t>9/13/17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582665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763104-AF8B-834D-8341-8ABE44E0C912}" type="datetimeFigureOut">
              <a:rPr lang="en-US" smtClean="0"/>
              <a:t>9/13/17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329207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63104-AF8B-834D-8341-8ABE44E0C912}" type="datetimeFigureOut">
              <a:rPr lang="en-US" smtClean="0"/>
              <a:t>9/13/17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1079956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1976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6416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E33A1E6-A0B3-8E47-BCA9-3B70586FB3DD}"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BFE3D-CFC0-5148-ADB1-BFF2CF10C4E9}" type="slidenum">
              <a:rPr lang="en-US" smtClean="0"/>
              <a:t>‹#›</a:t>
            </a:fld>
            <a:endParaRPr lang="en-US"/>
          </a:p>
        </p:txBody>
      </p:sp>
    </p:spTree>
    <p:extLst>
      <p:ext uri="{BB962C8B-B14F-4D97-AF65-F5344CB8AC3E}">
        <p14:creationId xmlns:p14="http://schemas.microsoft.com/office/powerpoint/2010/main" val="1595240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763104-AF8B-834D-8341-8ABE44E0C912}" type="datetimeFigureOut">
              <a:rPr lang="en-US" smtClean="0"/>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290405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7"/>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763104-AF8B-834D-8341-8ABE44E0C912}" type="datetimeFigureOut">
              <a:rPr lang="en-US" smtClean="0"/>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1755047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63104-AF8B-834D-8341-8ABE44E0C912}"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1401441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763104-AF8B-834D-8341-8ABE44E0C912}"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5DFF9C-4D30-9E4D-B17E-5D78926AF3EC}" type="slidenum">
              <a:rPr lang="en-US" smtClean="0"/>
              <a:t>‹#›</a:t>
            </a:fld>
            <a:endParaRPr lang="en-US"/>
          </a:p>
        </p:txBody>
      </p:sp>
    </p:spTree>
    <p:extLst>
      <p:ext uri="{BB962C8B-B14F-4D97-AF65-F5344CB8AC3E}">
        <p14:creationId xmlns:p14="http://schemas.microsoft.com/office/powerpoint/2010/main" val="41915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33A1E6-A0B3-8E47-BCA9-3B70586FB3DD}" type="datetimeFigureOut">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BFE3D-CFC0-5148-ADB1-BFF2CF10C4E9}" type="slidenum">
              <a:rPr lang="en-US" smtClean="0"/>
              <a:t>‹#›</a:t>
            </a:fld>
            <a:endParaRPr lang="en-US"/>
          </a:p>
        </p:txBody>
      </p:sp>
    </p:spTree>
    <p:extLst>
      <p:ext uri="{BB962C8B-B14F-4D97-AF65-F5344CB8AC3E}">
        <p14:creationId xmlns:p14="http://schemas.microsoft.com/office/powerpoint/2010/main" val="383848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7013"/>
            <a:ext cx="8229600" cy="1143000"/>
          </a:xfrm>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33A1E6-A0B3-8E47-BCA9-3B70586FB3DD}" type="datetimeFigureOut">
              <a:rPr lang="en-US" smtClean="0"/>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BFE3D-CFC0-5148-ADB1-BFF2CF10C4E9}" type="slidenum">
              <a:rPr lang="en-US" smtClean="0"/>
              <a:t>‹#›</a:t>
            </a:fld>
            <a:endParaRPr lang="en-US"/>
          </a:p>
        </p:txBody>
      </p:sp>
    </p:spTree>
    <p:extLst>
      <p:ext uri="{BB962C8B-B14F-4D97-AF65-F5344CB8AC3E}">
        <p14:creationId xmlns:p14="http://schemas.microsoft.com/office/powerpoint/2010/main" val="534496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20"/>
            <a:ext cx="8229600" cy="1143000"/>
          </a:xfrm>
        </p:spPr>
        <p:txBody>
          <a:bodyPr/>
          <a:lstStyle>
            <a:lvl1pPr>
              <a:defRPr b="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33A1E6-A0B3-8E47-BCA9-3B70586FB3DD}" type="datetimeFigureOut">
              <a:rPr lang="en-US" smtClean="0"/>
              <a:t>9/13/17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BFE3D-CFC0-5148-ADB1-BFF2CF10C4E9}" type="slidenum">
              <a:rPr lang="en-US" smtClean="0"/>
              <a:t>‹#›</a:t>
            </a:fld>
            <a:endParaRPr lang="en-US"/>
          </a:p>
        </p:txBody>
      </p:sp>
    </p:spTree>
    <p:extLst>
      <p:ext uri="{BB962C8B-B14F-4D97-AF65-F5344CB8AC3E}">
        <p14:creationId xmlns:p14="http://schemas.microsoft.com/office/powerpoint/2010/main" val="856818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54402"/>
            <a:ext cx="8229600" cy="1143000"/>
          </a:xfrm>
        </p:spPr>
        <p:txBody>
          <a:bodyPr/>
          <a:lstStyle>
            <a:lvl1pPr>
              <a:defRPr b="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FE33A1E6-A0B3-8E47-BCA9-3B70586FB3DD}" type="datetimeFigureOut">
              <a:rPr lang="en-US" smtClean="0"/>
              <a:t>9/13/17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BFE3D-CFC0-5148-ADB1-BFF2CF10C4E9}" type="slidenum">
              <a:rPr lang="en-US" smtClean="0"/>
              <a:t>‹#›</a:t>
            </a:fld>
            <a:endParaRPr lang="en-US"/>
          </a:p>
        </p:txBody>
      </p:sp>
    </p:spTree>
    <p:extLst>
      <p:ext uri="{BB962C8B-B14F-4D97-AF65-F5344CB8AC3E}">
        <p14:creationId xmlns:p14="http://schemas.microsoft.com/office/powerpoint/2010/main" val="383780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33A1E6-A0B3-8E47-BCA9-3B70586FB3DD}" type="datetimeFigureOut">
              <a:rPr lang="en-US" smtClean="0"/>
              <a:t>9/13/17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BFE3D-CFC0-5148-ADB1-BFF2CF10C4E9}" type="slidenum">
              <a:rPr lang="en-US" smtClean="0"/>
              <a:t>‹#›</a:t>
            </a:fld>
            <a:endParaRPr lang="en-US"/>
          </a:p>
        </p:txBody>
      </p:sp>
    </p:spTree>
    <p:extLst>
      <p:ext uri="{BB962C8B-B14F-4D97-AF65-F5344CB8AC3E}">
        <p14:creationId xmlns:p14="http://schemas.microsoft.com/office/powerpoint/2010/main" val="78689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33A1E6-A0B3-8E47-BCA9-3B70586FB3DD}" type="datetimeFigureOut">
              <a:rPr lang="en-US" smtClean="0"/>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8069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33A1E6-A0B3-8E47-BCA9-3B70586FB3DD}" type="datetimeFigureOut">
              <a:rPr lang="en-US" smtClean="0"/>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BFE3D-CFC0-5148-ADB1-BFF2CF10C4E9}" type="slidenum">
              <a:rPr lang="en-US" smtClean="0"/>
              <a:t>‹#›</a:t>
            </a:fld>
            <a:endParaRPr lang="en-US"/>
          </a:p>
        </p:txBody>
      </p:sp>
    </p:spTree>
    <p:extLst>
      <p:ext uri="{BB962C8B-B14F-4D97-AF65-F5344CB8AC3E}">
        <p14:creationId xmlns:p14="http://schemas.microsoft.com/office/powerpoint/2010/main" val="18887278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4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5385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33A1E6-A0B3-8E47-BCA9-3B70586FB3DD}" type="datetimeFigureOut">
              <a:rPr lang="en-US" smtClean="0"/>
              <a:t>9/13/17</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BFE3D-CFC0-5148-ADB1-BFF2CF10C4E9}" type="slidenum">
              <a:rPr lang="en-US" smtClean="0"/>
              <a:t>‹#›</a:t>
            </a:fld>
            <a:endParaRPr lang="en-US"/>
          </a:p>
        </p:txBody>
      </p:sp>
    </p:spTree>
    <p:extLst>
      <p:ext uri="{BB962C8B-B14F-4D97-AF65-F5344CB8AC3E}">
        <p14:creationId xmlns:p14="http://schemas.microsoft.com/office/powerpoint/2010/main" val="283349111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iming>
    <p:tnLst>
      <p:par>
        <p:cTn id="1" dur="indefinite" restart="never" nodeType="tmRoot"/>
      </p:par>
    </p:tnLst>
  </p:timing>
  <p:txStyles>
    <p:titleStyle>
      <a:lvl1pPr algn="l" defTabSz="457200" rtl="0" eaLnBrk="1" latinLnBrk="0" hangingPunct="1">
        <a:spcBef>
          <a:spcPct val="0"/>
        </a:spcBef>
        <a:buNone/>
        <a:defRPr sz="4400" b="1" kern="1200">
          <a:solidFill>
            <a:srgbClr val="BB0B1E"/>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763104-AF8B-834D-8341-8ABE44E0C912}" type="datetimeFigureOut">
              <a:rPr lang="en-US" smtClean="0"/>
              <a:t>9/13/17</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DFF9C-4D30-9E4D-B17E-5D78926AF3EC}" type="slidenum">
              <a:rPr lang="en-US" smtClean="0"/>
              <a:t>‹#›</a:t>
            </a:fld>
            <a:endParaRPr lang="en-US"/>
          </a:p>
        </p:txBody>
      </p:sp>
    </p:spTree>
    <p:extLst>
      <p:ext uri="{BB962C8B-B14F-4D97-AF65-F5344CB8AC3E}">
        <p14:creationId xmlns:p14="http://schemas.microsoft.com/office/powerpoint/2010/main" val="90491930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tif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png"/><Relationship Id="rId5" Type="http://schemas.openxmlformats.org/officeDocument/2006/relationships/image" Target="../media/image28.tiff"/><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8.tiff"/><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tiff"/><Relationship Id="rId3" Type="http://schemas.openxmlformats.org/officeDocument/2006/relationships/image" Target="../media/image31.em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6" Type="http://schemas.openxmlformats.org/officeDocument/2006/relationships/image" Target="../media/image7.tiff"/><Relationship Id="rId7"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3748" y="1149577"/>
            <a:ext cx="8700788" cy="1470025"/>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7D0B15"/>
                </a:solidFill>
              </a:rPr>
              <a:t>Fairness in Data-Driven Decision Making</a:t>
            </a:r>
            <a:br>
              <a:rPr lang="en-US" sz="3600" dirty="0">
                <a:solidFill>
                  <a:srgbClr val="7D0B15"/>
                </a:solidFill>
              </a:rPr>
            </a:br>
            <a:r>
              <a:rPr lang="en-US" sz="2500" dirty="0">
                <a:solidFill>
                  <a:schemeClr val="tx1">
                    <a:lumMod val="50000"/>
                    <a:lumOff val="50000"/>
                  </a:schemeClr>
                </a:solidFill>
              </a:rPr>
              <a:t>Predictive Risk Modeling in Child Welfare</a:t>
            </a:r>
          </a:p>
        </p:txBody>
      </p:sp>
      <p:sp>
        <p:nvSpPr>
          <p:cNvPr id="4" name="Subtitle 2"/>
          <p:cNvSpPr txBox="1">
            <a:spLocks/>
          </p:cNvSpPr>
          <p:nvPr/>
        </p:nvSpPr>
        <p:spPr>
          <a:xfrm>
            <a:off x="1371600" y="3332900"/>
            <a:ext cx="6400800" cy="10682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600" dirty="0">
                <a:solidFill>
                  <a:srgbClr val="7D0B15"/>
                </a:solidFill>
              </a:rPr>
              <a:t>Alexandra Chouldechova</a:t>
            </a:r>
          </a:p>
          <a:p>
            <a:pPr marL="0" indent="0" algn="ctr">
              <a:buNone/>
            </a:pPr>
            <a:r>
              <a:rPr lang="en-US" sz="2400" i="1" dirty="0">
                <a:solidFill>
                  <a:schemeClr val="tx1">
                    <a:lumMod val="50000"/>
                    <a:lumOff val="50000"/>
                  </a:schemeClr>
                </a:solidFill>
              </a:rPr>
              <a:t>Assistant Professor, Statistics and Public </a:t>
            </a:r>
            <a:r>
              <a:rPr lang="en-US" sz="2400" i="1" dirty="0" smtClean="0">
                <a:solidFill>
                  <a:schemeClr val="tx1">
                    <a:lumMod val="50000"/>
                    <a:lumOff val="50000"/>
                  </a:schemeClr>
                </a:solidFill>
              </a:rPr>
              <a:t>Policy</a:t>
            </a:r>
          </a:p>
          <a:p>
            <a:pPr marL="0" indent="0" algn="ctr">
              <a:buNone/>
            </a:pPr>
            <a:r>
              <a:rPr lang="en-US" sz="2400" i="1" dirty="0" smtClean="0">
                <a:solidFill>
                  <a:schemeClr val="tx1">
                    <a:lumMod val="50000"/>
                    <a:lumOff val="50000"/>
                  </a:schemeClr>
                </a:solidFill>
              </a:rPr>
              <a:t>Heinz College, Carnegie Mellon University</a:t>
            </a:r>
            <a:endParaRPr lang="en-US" sz="2400" i="1" dirty="0">
              <a:solidFill>
                <a:schemeClr val="tx1">
                  <a:lumMod val="50000"/>
                  <a:lumOff val="50000"/>
                </a:schemeClr>
              </a:solidFill>
            </a:endParaRPr>
          </a:p>
          <a:p>
            <a:pPr marL="0" indent="0" algn="ctr">
              <a:buNone/>
            </a:pPr>
            <a:endParaRPr lang="en-US" sz="2400" dirty="0">
              <a:solidFill>
                <a:srgbClr val="7D0B15"/>
              </a:solidFill>
            </a:endParaRPr>
          </a:p>
        </p:txBody>
      </p:sp>
    </p:spTree>
    <p:extLst>
      <p:ext uri="{BB962C8B-B14F-4D97-AF65-F5344CB8AC3E}">
        <p14:creationId xmlns:p14="http://schemas.microsoft.com/office/powerpoint/2010/main" val="284222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solidFill>
                  <a:srgbClr val="9F0A1A"/>
                </a:solidFill>
              </a:rPr>
              <a:t>Racial bias II:  </a:t>
            </a:r>
            <a:r>
              <a:rPr lang="en-US" sz="3600" dirty="0" err="1">
                <a:solidFill>
                  <a:schemeClr val="accent1"/>
                </a:solidFill>
              </a:rPr>
              <a:t>Miscalibration</a:t>
            </a:r>
            <a:endParaRPr lang="en-US" sz="3600" dirty="0">
              <a:solidFill>
                <a:schemeClr val="accent1"/>
              </a:solidFill>
            </a:endParaRPr>
          </a:p>
        </p:txBody>
      </p:sp>
      <p:grpSp>
        <p:nvGrpSpPr>
          <p:cNvPr id="12" name="Group 11"/>
          <p:cNvGrpSpPr/>
          <p:nvPr/>
        </p:nvGrpSpPr>
        <p:grpSpPr>
          <a:xfrm>
            <a:off x="1779832" y="1793189"/>
            <a:ext cx="7112376" cy="1370283"/>
            <a:chOff x="890998" y="4290410"/>
            <a:chExt cx="7405756" cy="1426807"/>
          </a:xfrm>
        </p:grpSpPr>
        <p:pic>
          <p:nvPicPr>
            <p:cNvPr id="7" name="Picture 6"/>
            <p:cNvPicPr>
              <a:picLocks noChangeAspect="1"/>
            </p:cNvPicPr>
            <p:nvPr/>
          </p:nvPicPr>
          <p:blipFill>
            <a:blip r:embed="rId3"/>
            <a:stretch>
              <a:fillRect/>
            </a:stretch>
          </p:blipFill>
          <p:spPr>
            <a:xfrm>
              <a:off x="5376236" y="4290411"/>
              <a:ext cx="1422400" cy="1422400"/>
            </a:xfrm>
            <a:prstGeom prst="rect">
              <a:avLst/>
            </a:prstGeom>
          </p:spPr>
        </p:pic>
        <p:pic>
          <p:nvPicPr>
            <p:cNvPr id="8" name="Picture 7"/>
            <p:cNvPicPr>
              <a:picLocks noChangeAspect="1"/>
            </p:cNvPicPr>
            <p:nvPr/>
          </p:nvPicPr>
          <p:blipFill>
            <a:blip r:embed="rId4"/>
            <a:stretch>
              <a:fillRect/>
            </a:stretch>
          </p:blipFill>
          <p:spPr>
            <a:xfrm>
              <a:off x="6874354" y="4290411"/>
              <a:ext cx="1422400" cy="1422400"/>
            </a:xfrm>
            <a:prstGeom prst="rect">
              <a:avLst/>
            </a:prstGeom>
          </p:spPr>
        </p:pic>
        <p:pic>
          <p:nvPicPr>
            <p:cNvPr id="9" name="Picture 8"/>
            <p:cNvPicPr>
              <a:picLocks noChangeAspect="1"/>
            </p:cNvPicPr>
            <p:nvPr/>
          </p:nvPicPr>
          <p:blipFill>
            <a:blip r:embed="rId5"/>
            <a:stretch>
              <a:fillRect/>
            </a:stretch>
          </p:blipFill>
          <p:spPr>
            <a:xfrm flipH="1">
              <a:off x="2387047" y="4290410"/>
              <a:ext cx="1422401" cy="1422401"/>
            </a:xfrm>
            <a:prstGeom prst="rect">
              <a:avLst/>
            </a:prstGeom>
          </p:spPr>
        </p:pic>
        <p:pic>
          <p:nvPicPr>
            <p:cNvPr id="10" name="Picture 9"/>
            <p:cNvPicPr>
              <a:picLocks noChangeAspect="1"/>
            </p:cNvPicPr>
            <p:nvPr/>
          </p:nvPicPr>
          <p:blipFill>
            <a:blip r:embed="rId6"/>
            <a:stretch>
              <a:fillRect/>
            </a:stretch>
          </p:blipFill>
          <p:spPr>
            <a:xfrm flipH="1">
              <a:off x="3882676" y="4299224"/>
              <a:ext cx="1417993" cy="1417993"/>
            </a:xfrm>
            <a:prstGeom prst="rect">
              <a:avLst/>
            </a:prstGeom>
          </p:spPr>
        </p:pic>
        <p:pic>
          <p:nvPicPr>
            <p:cNvPr id="11" name="Picture 10"/>
            <p:cNvPicPr>
              <a:picLocks noChangeAspect="1"/>
            </p:cNvPicPr>
            <p:nvPr/>
          </p:nvPicPr>
          <p:blipFill>
            <a:blip r:embed="rId7"/>
            <a:stretch>
              <a:fillRect/>
            </a:stretch>
          </p:blipFill>
          <p:spPr>
            <a:xfrm>
              <a:off x="890998" y="4290410"/>
              <a:ext cx="1417993" cy="1417993"/>
            </a:xfrm>
            <a:prstGeom prst="rect">
              <a:avLst/>
            </a:prstGeom>
          </p:spPr>
        </p:pic>
      </p:grpSp>
      <p:graphicFrame>
        <p:nvGraphicFramePr>
          <p:cNvPr id="15" name="Table 14"/>
          <p:cNvGraphicFramePr>
            <a:graphicFrameLocks noGrp="1"/>
          </p:cNvGraphicFramePr>
          <p:nvPr>
            <p:extLst>
              <p:ext uri="{D42A27DB-BD31-4B8C-83A1-F6EECF244321}">
                <p14:modId xmlns:p14="http://schemas.microsoft.com/office/powerpoint/2010/main" val="1186674388"/>
              </p:ext>
            </p:extLst>
          </p:nvPr>
        </p:nvGraphicFramePr>
        <p:xfrm>
          <a:off x="159025" y="3344617"/>
          <a:ext cx="8825952" cy="1247769"/>
        </p:xfrm>
        <a:graphic>
          <a:graphicData uri="http://schemas.openxmlformats.org/drawingml/2006/table">
            <a:tbl>
              <a:tblPr firstRow="1" bandRow="1">
                <a:tableStyleId>{46F890A9-2807-4EBB-B81D-B2AA78EC7F39}</a:tableStyleId>
              </a:tblPr>
              <a:tblGrid>
                <a:gridCol w="1616766"/>
                <a:gridCol w="1325218"/>
                <a:gridCol w="1470992"/>
                <a:gridCol w="1470992"/>
                <a:gridCol w="1470992"/>
                <a:gridCol w="1470992"/>
              </a:tblGrid>
              <a:tr h="415923">
                <a:tc>
                  <a:txBody>
                    <a:bodyPr/>
                    <a:lstStyle/>
                    <a:p>
                      <a:pPr algn="ctr"/>
                      <a:r>
                        <a:rPr lang="en-US" dirty="0" smtClean="0"/>
                        <a:t>True score</a:t>
                      </a:r>
                    </a:p>
                  </a:txBody>
                  <a:tcPr anchor="ctr"/>
                </a:tc>
                <a:tc>
                  <a:txBody>
                    <a:bodyPr/>
                    <a:lstStyle/>
                    <a:p>
                      <a:pPr algn="ctr"/>
                      <a:r>
                        <a:rPr lang="en-US" dirty="0" smtClean="0"/>
                        <a:t>17</a:t>
                      </a:r>
                      <a:endParaRPr lang="en-US" dirty="0"/>
                    </a:p>
                  </a:txBody>
                  <a:tcPr/>
                </a:tc>
                <a:tc>
                  <a:txBody>
                    <a:bodyPr/>
                    <a:lstStyle/>
                    <a:p>
                      <a:pPr algn="ctr"/>
                      <a:r>
                        <a:rPr lang="en-US" dirty="0" smtClean="0"/>
                        <a:t>5</a:t>
                      </a:r>
                      <a:endParaRPr lang="en-US" dirty="0"/>
                    </a:p>
                  </a:txBody>
                  <a:tcPr/>
                </a:tc>
                <a:tc>
                  <a:txBody>
                    <a:bodyPr/>
                    <a:lstStyle/>
                    <a:p>
                      <a:pPr algn="ctr"/>
                      <a:r>
                        <a:rPr lang="en-US" dirty="0" smtClean="0"/>
                        <a:t>13</a:t>
                      </a:r>
                      <a:endParaRPr lang="en-US" dirty="0"/>
                    </a:p>
                  </a:txBody>
                  <a:tcPr/>
                </a:tc>
                <a:tc>
                  <a:txBody>
                    <a:bodyPr/>
                    <a:lstStyle/>
                    <a:p>
                      <a:pPr algn="ctr"/>
                      <a:r>
                        <a:rPr lang="en-US" dirty="0" smtClean="0"/>
                        <a:t>11</a:t>
                      </a:r>
                      <a:endParaRPr lang="en-US" dirty="0"/>
                    </a:p>
                  </a:txBody>
                  <a:tcPr/>
                </a:tc>
                <a:tc>
                  <a:txBody>
                    <a:bodyPr/>
                    <a:lstStyle/>
                    <a:p>
                      <a:pPr algn="ctr"/>
                      <a:r>
                        <a:rPr lang="en-US" dirty="0" smtClean="0"/>
                        <a:t>16</a:t>
                      </a:r>
                      <a:endParaRPr lang="en-US" dirty="0"/>
                    </a:p>
                  </a:txBody>
                  <a:tcPr/>
                </a:tc>
              </a:tr>
              <a:tr h="415923">
                <a:tc>
                  <a:txBody>
                    <a:bodyPr/>
                    <a:lstStyle/>
                    <a:p>
                      <a:pPr algn="ctr"/>
                      <a:r>
                        <a:rPr lang="en-US" sz="1600" b="1" dirty="0" smtClean="0"/>
                        <a:t>Assessed score</a:t>
                      </a:r>
                      <a:endParaRPr lang="en-US" sz="1600" b="1" dirty="0"/>
                    </a:p>
                  </a:txBody>
                  <a:tcPr anchor="ctr"/>
                </a:tc>
                <a:tc>
                  <a:txBody>
                    <a:bodyPr/>
                    <a:lstStyle/>
                    <a:p>
                      <a:pPr algn="ctr"/>
                      <a:r>
                        <a:rPr lang="en-US" b="1" dirty="0" smtClean="0"/>
                        <a:t>16</a:t>
                      </a:r>
                      <a:endParaRPr lang="en-US" b="1" dirty="0"/>
                    </a:p>
                  </a:txBody>
                  <a:tcPr/>
                </a:tc>
                <a:tc>
                  <a:txBody>
                    <a:bodyPr/>
                    <a:lstStyle/>
                    <a:p>
                      <a:pPr algn="ctr"/>
                      <a:r>
                        <a:rPr lang="en-US" b="1" dirty="0" smtClean="0"/>
                        <a:t>3</a:t>
                      </a:r>
                      <a:endParaRPr lang="en-US" b="1" dirty="0"/>
                    </a:p>
                  </a:txBody>
                  <a:tcPr/>
                </a:tc>
                <a:tc>
                  <a:txBody>
                    <a:bodyPr/>
                    <a:lstStyle/>
                    <a:p>
                      <a:pPr algn="ctr"/>
                      <a:r>
                        <a:rPr lang="en-US" b="1" dirty="0" smtClean="0"/>
                        <a:t>10</a:t>
                      </a:r>
                      <a:endParaRPr lang="en-US" b="1" dirty="0"/>
                    </a:p>
                  </a:txBody>
                  <a:tcPr/>
                </a:tc>
                <a:tc>
                  <a:txBody>
                    <a:bodyPr/>
                    <a:lstStyle/>
                    <a:p>
                      <a:pPr algn="ctr"/>
                      <a:r>
                        <a:rPr lang="en-US" b="1" dirty="0" smtClean="0"/>
                        <a:t>16</a:t>
                      </a:r>
                      <a:endParaRPr lang="en-US" b="1" dirty="0"/>
                    </a:p>
                  </a:txBody>
                  <a:tcPr/>
                </a:tc>
                <a:tc>
                  <a:txBody>
                    <a:bodyPr/>
                    <a:lstStyle/>
                    <a:p>
                      <a:pPr algn="ctr"/>
                      <a:r>
                        <a:rPr lang="en-US" b="1" dirty="0" smtClean="0"/>
                        <a:t>19</a:t>
                      </a:r>
                      <a:endParaRPr lang="en-US" b="1" dirty="0"/>
                    </a:p>
                  </a:txBody>
                  <a:tcPr/>
                </a:tc>
              </a:tr>
              <a:tr h="415923">
                <a:tc>
                  <a:txBody>
                    <a:bodyPr/>
                    <a:lstStyle/>
                    <a:p>
                      <a:pPr algn="ctr"/>
                      <a:r>
                        <a:rPr lang="en-US" b="1" dirty="0" smtClean="0"/>
                        <a:t>Investigate?</a:t>
                      </a:r>
                    </a:p>
                  </a:txBody>
                  <a:tcPr anchor="ctr"/>
                </a:tc>
                <a:tc>
                  <a:txBody>
                    <a:bodyPr/>
                    <a:lstStyle/>
                    <a:p>
                      <a:pPr algn="ctr"/>
                      <a:r>
                        <a:rPr lang="en-US" b="1" dirty="0" smtClean="0">
                          <a:solidFill>
                            <a:srgbClr val="FF0000"/>
                          </a:solidFill>
                        </a:rPr>
                        <a:t>Yes</a:t>
                      </a:r>
                      <a:endParaRPr lang="en-US" b="1" dirty="0">
                        <a:solidFill>
                          <a:srgbClr val="FF0000"/>
                        </a:solidFill>
                      </a:endParaRPr>
                    </a:p>
                  </a:txBody>
                  <a:tcPr/>
                </a:tc>
                <a:tc>
                  <a:txBody>
                    <a:bodyPr/>
                    <a:lstStyle/>
                    <a:p>
                      <a:pPr algn="ctr"/>
                      <a:r>
                        <a:rPr lang="en-US" b="1" dirty="0" smtClean="0"/>
                        <a:t>No</a:t>
                      </a:r>
                      <a:endParaRPr lang="en-US" b="1" dirty="0"/>
                    </a:p>
                  </a:txBody>
                  <a:tcPr/>
                </a:tc>
                <a:tc>
                  <a:txBody>
                    <a:bodyPr/>
                    <a:lstStyle/>
                    <a:p>
                      <a:pPr algn="ctr"/>
                      <a:r>
                        <a:rPr lang="en-US" b="1" dirty="0" smtClean="0"/>
                        <a:t>No</a:t>
                      </a:r>
                      <a:endParaRPr lang="en-US" b="1" dirty="0"/>
                    </a:p>
                  </a:txBody>
                  <a:tcPr/>
                </a:tc>
                <a:tc>
                  <a:txBody>
                    <a:bodyPr/>
                    <a:lstStyle/>
                    <a:p>
                      <a:pPr algn="ctr"/>
                      <a:r>
                        <a:rPr lang="en-US" b="1" dirty="0" smtClean="0">
                          <a:solidFill>
                            <a:srgbClr val="FF0000"/>
                          </a:solidFill>
                        </a:rPr>
                        <a:t>Yes</a:t>
                      </a:r>
                      <a:endParaRPr lang="en-US" b="1" dirty="0">
                        <a:solidFill>
                          <a:srgbClr val="FF0000"/>
                        </a:solidFill>
                      </a:endParaRPr>
                    </a:p>
                  </a:txBody>
                  <a:tcPr/>
                </a:tc>
                <a:tc>
                  <a:txBody>
                    <a:bodyPr/>
                    <a:lstStyle/>
                    <a:p>
                      <a:pPr algn="ctr"/>
                      <a:r>
                        <a:rPr lang="en-US" b="1" dirty="0" smtClean="0">
                          <a:solidFill>
                            <a:srgbClr val="FF0000"/>
                          </a:solidFill>
                        </a:rPr>
                        <a:t>Yes</a:t>
                      </a:r>
                      <a:endParaRPr lang="en-US" b="1" dirty="0">
                        <a:solidFill>
                          <a:srgbClr val="FF0000"/>
                        </a:solidFill>
                      </a:endParaRPr>
                    </a:p>
                  </a:txBody>
                  <a:tcPr/>
                </a:tc>
              </a:tr>
            </a:tbl>
          </a:graphicData>
        </a:graphic>
      </p:graphicFrame>
      <p:sp>
        <p:nvSpPr>
          <p:cNvPr id="13" name="Frame 12"/>
          <p:cNvSpPr/>
          <p:nvPr/>
        </p:nvSpPr>
        <p:spPr>
          <a:xfrm>
            <a:off x="159024" y="3709775"/>
            <a:ext cx="8825952" cy="466686"/>
          </a:xfrm>
          <a:prstGeom prst="frame">
            <a:avLst>
              <a:gd name="adj1" fmla="val 383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2929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5400" dirty="0">
                <a:solidFill>
                  <a:srgbClr val="9F0A1A"/>
                </a:solidFill>
              </a:rPr>
              <a:t>Model calibration</a:t>
            </a:r>
          </a:p>
        </p:txBody>
      </p:sp>
      <p:sp>
        <p:nvSpPr>
          <p:cNvPr id="7" name="Text Placeholder 6"/>
          <p:cNvSpPr>
            <a:spLocks noGrp="1"/>
          </p:cNvSpPr>
          <p:nvPr>
            <p:ph type="body" idx="1"/>
          </p:nvPr>
        </p:nvSpPr>
        <p:spPr/>
        <p:txBody>
          <a:bodyPr/>
          <a:lstStyle/>
          <a:p>
            <a:r>
              <a:rPr lang="en-US" dirty="0" smtClean="0"/>
              <a:t>Applying a consistent threshold is easy </a:t>
            </a:r>
            <a:r>
              <a:rPr lang="en-US" sz="1600" baseline="30000" dirty="0" smtClean="0"/>
              <a:t>(is it always desirable?)</a:t>
            </a:r>
          </a:p>
          <a:p>
            <a:r>
              <a:rPr lang="en-US" dirty="0" err="1" smtClean="0"/>
              <a:t>Miscalibration</a:t>
            </a:r>
            <a:r>
              <a:rPr lang="en-US" dirty="0" smtClean="0"/>
              <a:t> is possible</a:t>
            </a:r>
          </a:p>
        </p:txBody>
      </p:sp>
    </p:spTree>
    <p:extLst>
      <p:ext uri="{BB962C8B-B14F-4D97-AF65-F5344CB8AC3E}">
        <p14:creationId xmlns:p14="http://schemas.microsoft.com/office/powerpoint/2010/main" val="3056343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t>Calibration: </a:t>
            </a:r>
            <a:r>
              <a:rPr lang="en-US" b="0" dirty="0" smtClean="0">
                <a:solidFill>
                  <a:schemeClr val="accent1"/>
                </a:solidFill>
              </a:rPr>
              <a:t>Logistic Regression</a:t>
            </a:r>
            <a:endParaRPr lang="en-US" b="0" dirty="0">
              <a:solidFill>
                <a:schemeClr val="accent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62760"/>
            <a:ext cx="8068568" cy="4965273"/>
          </a:xfrm>
        </p:spPr>
      </p:pic>
      <p:sp>
        <p:nvSpPr>
          <p:cNvPr id="5" name="Frame 4"/>
          <p:cNvSpPr/>
          <p:nvPr/>
        </p:nvSpPr>
        <p:spPr>
          <a:xfrm>
            <a:off x="7413527" y="2265514"/>
            <a:ext cx="761834" cy="3517749"/>
          </a:xfrm>
          <a:prstGeom prst="frame">
            <a:avLst>
              <a:gd name="adj1" fmla="val 464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740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smtClean="0"/>
              <a:t>Calibration: </a:t>
            </a:r>
            <a:r>
              <a:rPr lang="en-US" b="0" dirty="0" smtClean="0">
                <a:solidFill>
                  <a:schemeClr val="accent1"/>
                </a:solidFill>
              </a:rPr>
              <a:t>Random Forest</a:t>
            </a:r>
            <a:endParaRPr lang="en-US" b="0" dirty="0">
              <a:solidFill>
                <a:schemeClr val="accent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347604"/>
            <a:ext cx="8068567" cy="4965272"/>
          </a:xfrm>
        </p:spPr>
      </p:pic>
      <p:sp>
        <p:nvSpPr>
          <p:cNvPr id="5" name="Frame 4"/>
          <p:cNvSpPr/>
          <p:nvPr/>
        </p:nvSpPr>
        <p:spPr>
          <a:xfrm>
            <a:off x="7429129" y="2125014"/>
            <a:ext cx="748955" cy="3543094"/>
          </a:xfrm>
          <a:prstGeom prst="frame">
            <a:avLst>
              <a:gd name="adj1" fmla="val 464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99684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5400" dirty="0">
                <a:solidFill>
                  <a:srgbClr val="9F0A1A"/>
                </a:solidFill>
              </a:rPr>
              <a:t>Know your trade-offs</a:t>
            </a:r>
          </a:p>
        </p:txBody>
      </p:sp>
      <p:sp>
        <p:nvSpPr>
          <p:cNvPr id="7" name="Text Placeholder 6"/>
          <p:cNvSpPr>
            <a:spLocks noGrp="1"/>
          </p:cNvSpPr>
          <p:nvPr>
            <p:ph type="body" idx="1"/>
          </p:nvPr>
        </p:nvSpPr>
        <p:spPr/>
        <p:txBody>
          <a:bodyPr>
            <a:normAutofit/>
          </a:bodyPr>
          <a:lstStyle/>
          <a:p>
            <a:r>
              <a:rPr lang="en-US" dirty="0" smtClean="0"/>
              <a:t>Trade-offs that aren’t made explicitly are made implicitly.</a:t>
            </a:r>
          </a:p>
          <a:p>
            <a:r>
              <a:rPr lang="en-US" dirty="0" smtClean="0"/>
              <a:t>Who should get to decide?</a:t>
            </a:r>
            <a:endParaRPr lang="en-US" dirty="0"/>
          </a:p>
        </p:txBody>
      </p:sp>
    </p:spTree>
    <p:extLst>
      <p:ext uri="{BB962C8B-B14F-4D97-AF65-F5344CB8AC3E}">
        <p14:creationId xmlns:p14="http://schemas.microsoft.com/office/powerpoint/2010/main" val="1727976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publica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41445" cy="6858000"/>
          </a:xfrm>
          <a:prstGeom prst="rect">
            <a:avLst/>
          </a:prstGeom>
        </p:spPr>
      </p:pic>
      <p:sp>
        <p:nvSpPr>
          <p:cNvPr id="13" name="TextBox 12"/>
          <p:cNvSpPr txBox="1"/>
          <p:nvPr/>
        </p:nvSpPr>
        <p:spPr>
          <a:xfrm>
            <a:off x="57042" y="5770881"/>
            <a:ext cx="1772850" cy="954107"/>
          </a:xfrm>
          <a:prstGeom prst="rect">
            <a:avLst/>
          </a:prstGeom>
          <a:noFill/>
        </p:spPr>
        <p:txBody>
          <a:bodyPr wrap="square" rtlCol="0">
            <a:spAutoFit/>
          </a:bodyPr>
          <a:lstStyle/>
          <a:p>
            <a:r>
              <a:rPr lang="en-US" sz="1200" i="1" dirty="0" smtClean="0">
                <a:solidFill>
                  <a:srgbClr val="7F7F7F"/>
                </a:solidFill>
              </a:rPr>
              <a:t>Source:</a:t>
            </a:r>
            <a:endParaRPr lang="en-US" sz="1200" i="1" dirty="0">
              <a:solidFill>
                <a:srgbClr val="7F7F7F"/>
              </a:solidFill>
            </a:endParaRPr>
          </a:p>
          <a:p>
            <a:r>
              <a:rPr lang="en-US" sz="1100" dirty="0" smtClean="0">
                <a:solidFill>
                  <a:schemeClr val="bg1">
                    <a:lumMod val="50000"/>
                  </a:schemeClr>
                </a:solidFill>
              </a:rPr>
              <a:t>Julia </a:t>
            </a:r>
            <a:r>
              <a:rPr lang="en-US" sz="1100" dirty="0" err="1" smtClean="0">
                <a:solidFill>
                  <a:schemeClr val="bg1">
                    <a:lumMod val="50000"/>
                  </a:schemeClr>
                </a:solidFill>
              </a:rPr>
              <a:t>Angwin</a:t>
            </a:r>
            <a:r>
              <a:rPr lang="en-US" sz="1100" dirty="0" smtClean="0">
                <a:solidFill>
                  <a:schemeClr val="bg1">
                    <a:lumMod val="50000"/>
                  </a:schemeClr>
                </a:solidFill>
              </a:rPr>
              <a:t>, </a:t>
            </a:r>
          </a:p>
          <a:p>
            <a:r>
              <a:rPr lang="en-US" sz="1100" dirty="0" smtClean="0">
                <a:solidFill>
                  <a:schemeClr val="bg1">
                    <a:lumMod val="50000"/>
                  </a:schemeClr>
                </a:solidFill>
              </a:rPr>
              <a:t>Jeff Larson, </a:t>
            </a:r>
          </a:p>
          <a:p>
            <a:r>
              <a:rPr lang="en-US" sz="1100" dirty="0" smtClean="0">
                <a:solidFill>
                  <a:schemeClr val="bg1">
                    <a:lumMod val="50000"/>
                  </a:schemeClr>
                </a:solidFill>
              </a:rPr>
              <a:t>Surya </a:t>
            </a:r>
            <a:r>
              <a:rPr lang="en-US" sz="1100" dirty="0" err="1" smtClean="0">
                <a:solidFill>
                  <a:schemeClr val="bg1">
                    <a:lumMod val="50000"/>
                  </a:schemeClr>
                </a:solidFill>
              </a:rPr>
              <a:t>Mattu</a:t>
            </a:r>
            <a:r>
              <a:rPr lang="en-US" sz="1100" dirty="0" smtClean="0">
                <a:solidFill>
                  <a:schemeClr val="bg1">
                    <a:lumMod val="50000"/>
                  </a:schemeClr>
                </a:solidFill>
              </a:rPr>
              <a:t> and</a:t>
            </a:r>
          </a:p>
          <a:p>
            <a:r>
              <a:rPr lang="en-US" sz="1100" dirty="0" smtClean="0">
                <a:solidFill>
                  <a:schemeClr val="bg1">
                    <a:lumMod val="50000"/>
                  </a:schemeClr>
                </a:solidFill>
              </a:rPr>
              <a:t>Lauren Kirchner, </a:t>
            </a:r>
            <a:r>
              <a:rPr lang="en-US" sz="1100" i="1" dirty="0" err="1" smtClean="0">
                <a:solidFill>
                  <a:schemeClr val="bg1">
                    <a:lumMod val="50000"/>
                  </a:schemeClr>
                </a:solidFill>
              </a:rPr>
              <a:t>ProPublica</a:t>
            </a:r>
            <a:endParaRPr lang="en-US" sz="1100" i="1" dirty="0">
              <a:solidFill>
                <a:schemeClr val="bg1">
                  <a:lumMod val="50000"/>
                </a:schemeClr>
              </a:solidFill>
            </a:endParaRPr>
          </a:p>
        </p:txBody>
      </p:sp>
    </p:spTree>
    <p:extLst>
      <p:ext uri="{BB962C8B-B14F-4D97-AF65-F5344CB8AC3E}">
        <p14:creationId xmlns:p14="http://schemas.microsoft.com/office/powerpoint/2010/main" val="1261251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22222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87000"/>
            <a:ext cx="9144000" cy="3768363"/>
          </a:xfrm>
          <a:prstGeom prst="rect">
            <a:avLst/>
          </a:prstGeom>
        </p:spPr>
      </p:pic>
      <p:sp>
        <p:nvSpPr>
          <p:cNvPr id="8" name="Rectangle 7"/>
          <p:cNvSpPr/>
          <p:nvPr/>
        </p:nvSpPr>
        <p:spPr>
          <a:xfrm>
            <a:off x="5393986" y="2929935"/>
            <a:ext cx="3533123" cy="352096"/>
          </a:xfrm>
          <a:prstGeom prst="rect">
            <a:avLst/>
          </a:prstGeom>
          <a:solidFill>
            <a:srgbClr val="9F0A1A">
              <a:alpha val="10000"/>
            </a:srgbClr>
          </a:solidFill>
          <a:ln w="28575" cmpd="sng">
            <a:solidFill>
              <a:srgbClr val="9F0A1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395510" y="3484735"/>
            <a:ext cx="3533123" cy="352096"/>
          </a:xfrm>
          <a:prstGeom prst="rect">
            <a:avLst/>
          </a:prstGeom>
          <a:solidFill>
            <a:schemeClr val="accent4">
              <a:lumMod val="75000"/>
              <a:alpha val="10000"/>
            </a:schemeClr>
          </a:solidFill>
          <a:ln w="28575" cmpd="sng">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ine Callout 1 9"/>
          <p:cNvSpPr/>
          <p:nvPr/>
        </p:nvSpPr>
        <p:spPr>
          <a:xfrm>
            <a:off x="6651326" y="5166738"/>
            <a:ext cx="2275784" cy="655408"/>
          </a:xfrm>
          <a:prstGeom prst="borderCallout1">
            <a:avLst>
              <a:gd name="adj1" fmla="val 1482"/>
              <a:gd name="adj2" fmla="val 50231"/>
              <a:gd name="adj3" fmla="val -221895"/>
              <a:gd name="adj4" fmla="val 59794"/>
            </a:avLst>
          </a:prstGeom>
          <a:solidFill>
            <a:schemeClr val="bg1">
              <a:lumMod val="65000"/>
            </a:schemeClr>
          </a:solidFill>
          <a:ln w="53975">
            <a:solidFill>
              <a:schemeClr val="accent4">
                <a:lumMod val="75000"/>
              </a:schemeClr>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False </a:t>
            </a:r>
            <a:r>
              <a:rPr lang="en-US" b="1" dirty="0" smtClean="0">
                <a:solidFill>
                  <a:srgbClr val="BB0B1E"/>
                </a:solidFill>
              </a:rPr>
              <a:t>negative</a:t>
            </a:r>
            <a:r>
              <a:rPr lang="en-US" dirty="0" smtClean="0"/>
              <a:t> rates</a:t>
            </a:r>
            <a:endParaRPr lang="en-US" dirty="0"/>
          </a:p>
        </p:txBody>
      </p:sp>
      <p:sp>
        <p:nvSpPr>
          <p:cNvPr id="11" name="Line Callout 1 10"/>
          <p:cNvSpPr/>
          <p:nvPr/>
        </p:nvSpPr>
        <p:spPr>
          <a:xfrm>
            <a:off x="4993158" y="517051"/>
            <a:ext cx="2275784" cy="655408"/>
          </a:xfrm>
          <a:prstGeom prst="borderCallout1">
            <a:avLst>
              <a:gd name="adj1" fmla="val 49448"/>
              <a:gd name="adj2" fmla="val 100507"/>
              <a:gd name="adj3" fmla="val 374797"/>
              <a:gd name="adj4" fmla="val 121672"/>
            </a:avLst>
          </a:prstGeom>
          <a:solidFill>
            <a:schemeClr val="bg1">
              <a:lumMod val="65000"/>
            </a:schemeClr>
          </a:solidFill>
          <a:ln w="53975">
            <a:solidFill>
              <a:srgbClr val="9F0A1A"/>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False </a:t>
            </a:r>
            <a:r>
              <a:rPr lang="en-US" b="1" dirty="0" smtClean="0">
                <a:solidFill>
                  <a:srgbClr val="BB0B1E"/>
                </a:solidFill>
              </a:rPr>
              <a:t>positive </a:t>
            </a:r>
            <a:r>
              <a:rPr lang="en-US" dirty="0" smtClean="0"/>
              <a:t>rates</a:t>
            </a:r>
            <a:endParaRPr lang="en-US" dirty="0"/>
          </a:p>
        </p:txBody>
      </p:sp>
      <p:sp>
        <p:nvSpPr>
          <p:cNvPr id="12" name="Rectangle 11"/>
          <p:cNvSpPr/>
          <p:nvPr/>
        </p:nvSpPr>
        <p:spPr>
          <a:xfrm>
            <a:off x="3276888" y="4050597"/>
            <a:ext cx="4029773" cy="352096"/>
          </a:xfrm>
          <a:prstGeom prst="rect">
            <a:avLst/>
          </a:prstGeom>
          <a:solidFill>
            <a:srgbClr val="008000">
              <a:alpha val="10000"/>
            </a:srgbClr>
          </a:solid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ine Callout 1 12"/>
          <p:cNvSpPr/>
          <p:nvPr/>
        </p:nvSpPr>
        <p:spPr>
          <a:xfrm>
            <a:off x="1232193" y="5494442"/>
            <a:ext cx="2579064" cy="655408"/>
          </a:xfrm>
          <a:prstGeom prst="borderCallout1">
            <a:avLst>
              <a:gd name="adj1" fmla="val 49448"/>
              <a:gd name="adj2" fmla="val 100507"/>
              <a:gd name="adj3" fmla="val -166256"/>
              <a:gd name="adj4" fmla="val 147638"/>
            </a:avLst>
          </a:prstGeom>
          <a:solidFill>
            <a:schemeClr val="bg1">
              <a:lumMod val="65000"/>
            </a:schemeClr>
          </a:solidFill>
          <a:ln w="53975">
            <a:solidFill>
              <a:srgbClr val="008000"/>
            </a:solid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Positive predictive value (aka Precision)</a:t>
            </a:r>
            <a:endParaRPr lang="en-US" dirty="0"/>
          </a:p>
        </p:txBody>
      </p:sp>
      <p:pic>
        <p:nvPicPr>
          <p:cNvPr id="17" name="Picture 16"/>
          <p:cNvPicPr>
            <a:picLocks noChangeAspect="1"/>
          </p:cNvPicPr>
          <p:nvPr/>
        </p:nvPicPr>
        <p:blipFill>
          <a:blip r:embed="rId3"/>
          <a:stretch>
            <a:fillRect/>
          </a:stretch>
        </p:blipFill>
        <p:spPr>
          <a:xfrm>
            <a:off x="2804394" y="2628142"/>
            <a:ext cx="2127389" cy="323222"/>
          </a:xfrm>
          <a:prstGeom prst="rect">
            <a:avLst/>
          </a:prstGeom>
        </p:spPr>
      </p:pic>
      <p:pic>
        <p:nvPicPr>
          <p:cNvPr id="18" name="Picture 17"/>
          <p:cNvPicPr>
            <a:picLocks noChangeAspect="1"/>
          </p:cNvPicPr>
          <p:nvPr/>
        </p:nvPicPr>
        <p:blipFill>
          <a:blip r:embed="rId4"/>
          <a:stretch>
            <a:fillRect/>
          </a:stretch>
        </p:blipFill>
        <p:spPr>
          <a:xfrm>
            <a:off x="274150" y="2628142"/>
            <a:ext cx="2127389" cy="323222"/>
          </a:xfrm>
          <a:prstGeom prst="rect">
            <a:avLst/>
          </a:prstGeom>
        </p:spPr>
      </p:pic>
      <p:pic>
        <p:nvPicPr>
          <p:cNvPr id="19" name="Picture 18"/>
          <p:cNvPicPr>
            <a:picLocks noChangeAspect="1"/>
          </p:cNvPicPr>
          <p:nvPr/>
        </p:nvPicPr>
        <p:blipFill>
          <a:blip r:embed="rId5"/>
          <a:stretch>
            <a:fillRect/>
          </a:stretch>
        </p:blipFill>
        <p:spPr>
          <a:xfrm>
            <a:off x="2804394" y="3804115"/>
            <a:ext cx="2188764" cy="296782"/>
          </a:xfrm>
          <a:prstGeom prst="rect">
            <a:avLst/>
          </a:prstGeom>
        </p:spPr>
      </p:pic>
      <p:pic>
        <p:nvPicPr>
          <p:cNvPr id="20" name="Picture 19"/>
          <p:cNvPicPr>
            <a:picLocks noChangeAspect="1"/>
          </p:cNvPicPr>
          <p:nvPr/>
        </p:nvPicPr>
        <p:blipFill>
          <a:blip r:embed="rId6"/>
          <a:stretch>
            <a:fillRect/>
          </a:stretch>
        </p:blipFill>
        <p:spPr>
          <a:xfrm>
            <a:off x="274150" y="3804115"/>
            <a:ext cx="2188764" cy="296782"/>
          </a:xfrm>
          <a:prstGeom prst="rect">
            <a:avLst/>
          </a:prstGeom>
        </p:spPr>
      </p:pic>
      <p:cxnSp>
        <p:nvCxnSpPr>
          <p:cNvPr id="3" name="Straight Connector 2"/>
          <p:cNvCxnSpPr/>
          <p:nvPr/>
        </p:nvCxnSpPr>
        <p:spPr>
          <a:xfrm flipV="1">
            <a:off x="274150" y="3105984"/>
            <a:ext cx="2127389" cy="12575"/>
          </a:xfrm>
          <a:prstGeom prst="line">
            <a:avLst/>
          </a:prstGeom>
          <a:ln w="38100" cmpd="sng">
            <a:solidFill>
              <a:srgbClr val="BB0B1E"/>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991522" y="3093409"/>
            <a:ext cx="1849234" cy="12576"/>
          </a:xfrm>
          <a:prstGeom prst="line">
            <a:avLst/>
          </a:prstGeom>
          <a:ln w="38100" cmpd="sng">
            <a:solidFill>
              <a:srgbClr val="BB0B1E"/>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74150" y="3648204"/>
            <a:ext cx="2127389" cy="12575"/>
          </a:xfrm>
          <a:prstGeom prst="line">
            <a:avLst/>
          </a:prstGeom>
          <a:ln w="38100" cmpd="sng">
            <a:solidFill>
              <a:srgbClr val="BB0B1E"/>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2861494" y="3634126"/>
            <a:ext cx="1514048" cy="14078"/>
          </a:xfrm>
          <a:prstGeom prst="line">
            <a:avLst/>
          </a:prstGeom>
          <a:ln w="38100" cmpd="sng">
            <a:solidFill>
              <a:srgbClr val="BB0B1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91772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par>
                          <p:cTn id="19" fill="hold">
                            <p:stCondLst>
                              <p:cond delay="1000"/>
                            </p:stCondLst>
                            <p:childTnLst>
                              <p:par>
                                <p:cTn id="20" presetID="55"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strVal val="#ppt_w*0.70"/>
                                          </p:val>
                                        </p:tav>
                                        <p:tav tm="100000">
                                          <p:val>
                                            <p:strVal val="#ppt_w"/>
                                          </p:val>
                                        </p:tav>
                                      </p:tavLst>
                                    </p:anim>
                                    <p:anim calcmode="lin" valueType="num">
                                      <p:cBhvr>
                                        <p:cTn id="23" dur="1000" fill="hold"/>
                                        <p:tgtEl>
                                          <p:spTgt spid="3"/>
                                        </p:tgtEl>
                                        <p:attrNameLst>
                                          <p:attrName>ppt_h</p:attrName>
                                        </p:attrNameLst>
                                      </p:cBhvr>
                                      <p:tavLst>
                                        <p:tav tm="0">
                                          <p:val>
                                            <p:strVal val="#ppt_h"/>
                                          </p:val>
                                        </p:tav>
                                        <p:tav tm="100000">
                                          <p:val>
                                            <p:strVal val="#ppt_h"/>
                                          </p:val>
                                        </p:tav>
                                      </p:tavLst>
                                    </p:anim>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000" fill="hold"/>
                                        <p:tgtEl>
                                          <p:spTgt spid="21"/>
                                        </p:tgtEl>
                                        <p:attrNameLst>
                                          <p:attrName>ppt_w</p:attrName>
                                        </p:attrNameLst>
                                      </p:cBhvr>
                                      <p:tavLst>
                                        <p:tav tm="0">
                                          <p:val>
                                            <p:strVal val="#ppt_w*0.70"/>
                                          </p:val>
                                        </p:tav>
                                        <p:tav tm="100000">
                                          <p:val>
                                            <p:strVal val="#ppt_w"/>
                                          </p:val>
                                        </p:tav>
                                      </p:tavLst>
                                    </p:anim>
                                    <p:anim calcmode="lin" valueType="num">
                                      <p:cBhvr>
                                        <p:cTn id="47" dur="1000" fill="hold"/>
                                        <p:tgtEl>
                                          <p:spTgt spid="21"/>
                                        </p:tgtEl>
                                        <p:attrNameLst>
                                          <p:attrName>ppt_h</p:attrName>
                                        </p:attrNameLst>
                                      </p:cBhvr>
                                      <p:tavLst>
                                        <p:tav tm="0">
                                          <p:val>
                                            <p:strVal val="#ppt_h"/>
                                          </p:val>
                                        </p:tav>
                                        <p:tav tm="100000">
                                          <p:val>
                                            <p:strVal val="#ppt_h"/>
                                          </p:val>
                                        </p:tav>
                                      </p:tavLst>
                                    </p:anim>
                                    <p:animEffect transition="in" filter="fade">
                                      <p:cBhvr>
                                        <p:cTn id="48" dur="1000"/>
                                        <p:tgtEl>
                                          <p:spTgt spid="21"/>
                                        </p:tgtEl>
                                      </p:cBhvr>
                                    </p:animEffect>
                                  </p:childTnLst>
                                </p:cTn>
                              </p:par>
                              <p:par>
                                <p:cTn id="49" presetID="55"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1000" fill="hold"/>
                                        <p:tgtEl>
                                          <p:spTgt spid="23"/>
                                        </p:tgtEl>
                                        <p:attrNameLst>
                                          <p:attrName>ppt_w</p:attrName>
                                        </p:attrNameLst>
                                      </p:cBhvr>
                                      <p:tavLst>
                                        <p:tav tm="0">
                                          <p:val>
                                            <p:strVal val="#ppt_w*0.70"/>
                                          </p:val>
                                        </p:tav>
                                        <p:tav tm="100000">
                                          <p:val>
                                            <p:strVal val="#ppt_w"/>
                                          </p:val>
                                        </p:tav>
                                      </p:tavLst>
                                    </p:anim>
                                    <p:anim calcmode="lin" valueType="num">
                                      <p:cBhvr>
                                        <p:cTn id="52" dur="1000" fill="hold"/>
                                        <p:tgtEl>
                                          <p:spTgt spid="23"/>
                                        </p:tgtEl>
                                        <p:attrNameLst>
                                          <p:attrName>ppt_h</p:attrName>
                                        </p:attrNameLst>
                                      </p:cBhvr>
                                      <p:tavLst>
                                        <p:tav tm="0">
                                          <p:val>
                                            <p:strVal val="#ppt_h"/>
                                          </p:val>
                                        </p:tav>
                                        <p:tav tm="100000">
                                          <p:val>
                                            <p:strVal val="#ppt_h"/>
                                          </p:val>
                                        </p:tav>
                                      </p:tavLst>
                                    </p:anim>
                                    <p:animEffect transition="in" filter="fade">
                                      <p:cBhvr>
                                        <p:cTn id="53" dur="1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403" y="1690688"/>
            <a:ext cx="6684136" cy="5013102"/>
          </a:xfrm>
          <a:prstGeom prst="rect">
            <a:avLst/>
          </a:prstGeom>
        </p:spPr>
      </p:pic>
      <p:sp>
        <p:nvSpPr>
          <p:cNvPr id="5" name="Title 4"/>
          <p:cNvSpPr>
            <a:spLocks noGrp="1"/>
          </p:cNvSpPr>
          <p:nvPr>
            <p:ph type="title"/>
          </p:nvPr>
        </p:nvSpPr>
        <p:spPr/>
        <p:txBody>
          <a:bodyPr/>
          <a:lstStyle/>
          <a:p>
            <a:r>
              <a:rPr lang="en-US" dirty="0" smtClean="0">
                <a:solidFill>
                  <a:srgbClr val="9F0A1A"/>
                </a:solidFill>
              </a:rPr>
              <a:t>Logistic regression</a:t>
            </a:r>
            <a:endParaRPr lang="en-US" dirty="0">
              <a:solidFill>
                <a:schemeClr val="accent1"/>
              </a:solidFill>
            </a:endParaRPr>
          </a:p>
        </p:txBody>
      </p:sp>
    </p:spTree>
    <p:extLst>
      <p:ext uri="{BB962C8B-B14F-4D97-AF65-F5344CB8AC3E}">
        <p14:creationId xmlns:p14="http://schemas.microsoft.com/office/powerpoint/2010/main" val="1468526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403" y="1690688"/>
            <a:ext cx="6684136" cy="5013102"/>
          </a:xfrm>
          <a:prstGeom prst="rect">
            <a:avLst/>
          </a:prstGeom>
        </p:spPr>
      </p:pic>
      <p:sp>
        <p:nvSpPr>
          <p:cNvPr id="5" name="Title 4"/>
          <p:cNvSpPr>
            <a:spLocks noGrp="1"/>
          </p:cNvSpPr>
          <p:nvPr>
            <p:ph type="title"/>
          </p:nvPr>
        </p:nvSpPr>
        <p:spPr/>
        <p:txBody>
          <a:bodyPr/>
          <a:lstStyle/>
          <a:p>
            <a:r>
              <a:rPr lang="en-US" dirty="0" smtClean="0">
                <a:solidFill>
                  <a:srgbClr val="9F0A1A"/>
                </a:solidFill>
              </a:rPr>
              <a:t>Random Forest</a:t>
            </a:r>
            <a:endParaRPr lang="en-US" dirty="0">
              <a:solidFill>
                <a:schemeClr val="accent1"/>
              </a:solidFill>
            </a:endParaRPr>
          </a:p>
        </p:txBody>
      </p:sp>
    </p:spTree>
    <p:extLst>
      <p:ext uri="{BB962C8B-B14F-4D97-AF65-F5344CB8AC3E}">
        <p14:creationId xmlns:p14="http://schemas.microsoft.com/office/powerpoint/2010/main" val="16593503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6901"/>
            <a:ext cx="9144000" cy="6664201"/>
          </a:xfrm>
          <a:prstGeom prst="rect">
            <a:avLst/>
          </a:prstGeom>
        </p:spPr>
      </p:pic>
    </p:spTree>
    <p:extLst>
      <p:ext uri="{BB962C8B-B14F-4D97-AF65-F5344CB8AC3E}">
        <p14:creationId xmlns:p14="http://schemas.microsoft.com/office/powerpoint/2010/main" val="554098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61381" y="2331322"/>
            <a:ext cx="2069369" cy="307777"/>
          </a:xfrm>
          <a:prstGeom prst="rect">
            <a:avLst/>
          </a:prstGeom>
        </p:spPr>
        <p:txBody>
          <a:bodyPr wrap="square">
            <a:spAutoFit/>
          </a:bodyPr>
          <a:lstStyle/>
          <a:p>
            <a:r>
              <a:rPr lang="en-US" sz="1400" b="1" dirty="0">
                <a:solidFill>
                  <a:srgbClr val="7F7F7F"/>
                </a:solidFill>
              </a:rPr>
              <a:t>Source</a:t>
            </a:r>
            <a:r>
              <a:rPr lang="en-US" sz="1400" dirty="0">
                <a:solidFill>
                  <a:srgbClr val="7F7F7F"/>
                </a:solidFill>
              </a:rPr>
              <a:t>: </a:t>
            </a:r>
            <a:r>
              <a:rPr lang="en-US" sz="1400" dirty="0" err="1">
                <a:solidFill>
                  <a:schemeClr val="bg1">
                    <a:lumMod val="50000"/>
                  </a:schemeClr>
                </a:solidFill>
              </a:rPr>
              <a:t>childwelfare.gov</a:t>
            </a:r>
            <a:endParaRPr lang="en-US" sz="1400" dirty="0">
              <a:solidFill>
                <a:schemeClr val="bg1">
                  <a:lumMod val="50000"/>
                </a:schemeClr>
              </a:solidFill>
            </a:endParaRPr>
          </a:p>
        </p:txBody>
      </p:sp>
      <p:pic>
        <p:nvPicPr>
          <p:cNvPr id="6" name="Picture 5"/>
          <p:cNvPicPr>
            <a:picLocks noChangeAspect="1"/>
          </p:cNvPicPr>
          <p:nvPr/>
        </p:nvPicPr>
        <p:blipFill>
          <a:blip r:embed="rId3"/>
          <a:stretch>
            <a:fillRect/>
          </a:stretch>
        </p:blipFill>
        <p:spPr>
          <a:xfrm>
            <a:off x="-145586" y="-235456"/>
            <a:ext cx="9434830" cy="3866212"/>
          </a:xfrm>
          <a:prstGeom prst="rect">
            <a:avLst/>
          </a:prstGeom>
        </p:spPr>
      </p:pic>
      <p:pic>
        <p:nvPicPr>
          <p:cNvPr id="18" name="Picture 17"/>
          <p:cNvPicPr>
            <a:picLocks noChangeAspect="1"/>
          </p:cNvPicPr>
          <p:nvPr/>
        </p:nvPicPr>
        <p:blipFill>
          <a:blip r:embed="rId4"/>
          <a:stretch>
            <a:fillRect/>
          </a:stretch>
        </p:blipFill>
        <p:spPr>
          <a:xfrm>
            <a:off x="1583464" y="3728479"/>
            <a:ext cx="5976730" cy="2954788"/>
          </a:xfrm>
          <a:prstGeom prst="rect">
            <a:avLst/>
          </a:prstGeom>
        </p:spPr>
      </p:pic>
    </p:spTree>
    <p:extLst>
      <p:ext uri="{BB962C8B-B14F-4D97-AF65-F5344CB8AC3E}">
        <p14:creationId xmlns:p14="http://schemas.microsoft.com/office/powerpoint/2010/main" val="16267857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solidFill>
                  <a:srgbClr val="9F0A1A"/>
                </a:solidFill>
              </a:rPr>
              <a:t>Placement rates differ across groups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701" y="1690690"/>
            <a:ext cx="6862601" cy="4803821"/>
          </a:xfrm>
          <a:prstGeom prst="rect">
            <a:avLst/>
          </a:prstGeom>
        </p:spPr>
      </p:pic>
    </p:spTree>
    <p:extLst>
      <p:ext uri="{BB962C8B-B14F-4D97-AF65-F5344CB8AC3E}">
        <p14:creationId xmlns:p14="http://schemas.microsoft.com/office/powerpoint/2010/main" val="557219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5400" dirty="0">
                <a:solidFill>
                  <a:srgbClr val="9F0A1A"/>
                </a:solidFill>
              </a:rPr>
              <a:t>Model choice matters</a:t>
            </a:r>
          </a:p>
        </p:txBody>
      </p:sp>
      <p:sp>
        <p:nvSpPr>
          <p:cNvPr id="7" name="Text Placeholder 6"/>
          <p:cNvSpPr>
            <a:spLocks noGrp="1"/>
          </p:cNvSpPr>
          <p:nvPr>
            <p:ph type="body" idx="1"/>
          </p:nvPr>
        </p:nvSpPr>
        <p:spPr/>
        <p:txBody>
          <a:bodyPr>
            <a:normAutofit/>
          </a:bodyPr>
          <a:lstStyle/>
          <a:p>
            <a:r>
              <a:rPr lang="en-US" dirty="0" smtClean="0"/>
              <a:t>Models may differ in their predictions on a large number of cases, even when the models have similar accuracy.</a:t>
            </a:r>
            <a:endParaRPr lang="en-US" dirty="0"/>
          </a:p>
        </p:txBody>
      </p:sp>
    </p:spTree>
    <p:extLst>
      <p:ext uri="{BB962C8B-B14F-4D97-AF65-F5344CB8AC3E}">
        <p14:creationId xmlns:p14="http://schemas.microsoft.com/office/powerpoint/2010/main" val="9222717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9F0A1A"/>
                </a:solidFill>
              </a:rPr>
              <a:t>Models disagree </a:t>
            </a:r>
            <a:r>
              <a:rPr lang="en-US" sz="3000" dirty="0" smtClean="0">
                <a:solidFill>
                  <a:srgbClr val="878787"/>
                </a:solidFill>
              </a:rPr>
              <a:t>(surprisingly?) </a:t>
            </a:r>
            <a:r>
              <a:rPr lang="en-US" dirty="0" smtClean="0">
                <a:solidFill>
                  <a:srgbClr val="9F0A1A"/>
                </a:solidFill>
              </a:rPr>
              <a:t>often</a:t>
            </a:r>
            <a:endParaRPr lang="en-US" dirty="0">
              <a:solidFill>
                <a:srgbClr val="9F0A1A"/>
              </a:solidFill>
            </a:endParaRPr>
          </a:p>
        </p:txBody>
      </p:sp>
      <p:sp>
        <p:nvSpPr>
          <p:cNvPr id="3" name="Content Placeholder 2"/>
          <p:cNvSpPr>
            <a:spLocks noGrp="1"/>
          </p:cNvSpPr>
          <p:nvPr>
            <p:ph idx="1"/>
          </p:nvPr>
        </p:nvSpPr>
        <p:spPr>
          <a:xfrm>
            <a:off x="4572000" y="1825625"/>
            <a:ext cx="4430332" cy="3080328"/>
          </a:xfrm>
        </p:spPr>
        <p:txBody>
          <a:bodyPr>
            <a:normAutofit/>
          </a:bodyPr>
          <a:lstStyle/>
          <a:p>
            <a:pPr marL="0" indent="0">
              <a:buNone/>
            </a:pPr>
            <a:r>
              <a:rPr lang="en-US" dirty="0" smtClean="0">
                <a:solidFill>
                  <a:schemeClr val="accent1"/>
                </a:solidFill>
              </a:rPr>
              <a:t>Logistic</a:t>
            </a:r>
            <a:r>
              <a:rPr lang="en-US" dirty="0" smtClean="0"/>
              <a:t> and </a:t>
            </a:r>
            <a:r>
              <a:rPr lang="en-US" dirty="0" smtClean="0">
                <a:solidFill>
                  <a:schemeClr val="accent1"/>
                </a:solidFill>
              </a:rPr>
              <a:t>RF</a:t>
            </a:r>
            <a:r>
              <a:rPr lang="en-US" dirty="0" smtClean="0"/>
              <a:t> disagree on </a:t>
            </a:r>
          </a:p>
          <a:p>
            <a:pPr marL="0" indent="0">
              <a:buNone/>
            </a:pPr>
            <a:r>
              <a:rPr lang="en-US" b="1" dirty="0" smtClean="0">
                <a:solidFill>
                  <a:srgbClr val="9F0A1A"/>
                </a:solidFill>
              </a:rPr>
              <a:t>1</a:t>
            </a:r>
            <a:r>
              <a:rPr lang="en-US" dirty="0" smtClean="0"/>
              <a:t> in </a:t>
            </a:r>
            <a:r>
              <a:rPr lang="en-US" b="1" dirty="0">
                <a:solidFill>
                  <a:srgbClr val="9F0A1A"/>
                </a:solidFill>
              </a:rPr>
              <a:t>6</a:t>
            </a:r>
            <a:r>
              <a:rPr lang="en-US" dirty="0" smtClean="0"/>
              <a:t> cases</a:t>
            </a:r>
          </a:p>
          <a:p>
            <a:pPr marL="0" indent="0">
              <a:buNone/>
            </a:pPr>
            <a:endParaRPr lang="en-US" dirty="0" smtClean="0"/>
          </a:p>
          <a:p>
            <a:pPr marL="0" indent="0">
              <a:buNone/>
            </a:pPr>
            <a:r>
              <a:rPr lang="en-US" dirty="0" smtClean="0">
                <a:solidFill>
                  <a:schemeClr val="accent1"/>
                </a:solidFill>
              </a:rPr>
              <a:t>RF</a:t>
            </a:r>
            <a:r>
              <a:rPr lang="en-US" dirty="0" smtClean="0"/>
              <a:t> and </a:t>
            </a:r>
            <a:r>
              <a:rPr lang="en-US" dirty="0" err="1" smtClean="0">
                <a:solidFill>
                  <a:schemeClr val="accent1"/>
                </a:solidFill>
              </a:rPr>
              <a:t>XGBoost</a:t>
            </a:r>
            <a:r>
              <a:rPr lang="en-US" dirty="0" smtClean="0"/>
              <a:t> disagree on </a:t>
            </a:r>
            <a:r>
              <a:rPr lang="en-US" b="1" dirty="0" smtClean="0">
                <a:solidFill>
                  <a:srgbClr val="9F0A1A"/>
                </a:solidFill>
              </a:rPr>
              <a:t>1</a:t>
            </a:r>
            <a:r>
              <a:rPr lang="en-US" dirty="0" smtClean="0"/>
              <a:t> in </a:t>
            </a:r>
            <a:r>
              <a:rPr lang="en-US" b="1" dirty="0">
                <a:solidFill>
                  <a:srgbClr val="9F0A1A"/>
                </a:solidFill>
              </a:rPr>
              <a:t>9</a:t>
            </a:r>
            <a:r>
              <a:rPr lang="en-US" dirty="0" smtClean="0"/>
              <a:t> cases</a:t>
            </a:r>
          </a:p>
          <a:p>
            <a:pPr marL="0" indent="0">
              <a:buNone/>
            </a:pPr>
            <a:endParaRPr lang="en-US" dirty="0"/>
          </a:p>
        </p:txBody>
      </p:sp>
      <p:graphicFrame>
        <p:nvGraphicFramePr>
          <p:cNvPr id="4" name="Table 3"/>
          <p:cNvGraphicFramePr>
            <a:graphicFrameLocks noGrp="1"/>
          </p:cNvGraphicFramePr>
          <p:nvPr>
            <p:extLst/>
          </p:nvPr>
        </p:nvGraphicFramePr>
        <p:xfrm>
          <a:off x="628650" y="1825625"/>
          <a:ext cx="3685773" cy="3080328"/>
        </p:xfrm>
        <a:graphic>
          <a:graphicData uri="http://schemas.openxmlformats.org/drawingml/2006/table">
            <a:tbl>
              <a:tblPr firstRow="1">
                <a:tableStyleId>{0660B408-B3CF-4A94-85FC-2B1E0A45F4A2}</a:tableStyleId>
              </a:tblPr>
              <a:tblGrid>
                <a:gridCol w="2521262"/>
                <a:gridCol w="1164511"/>
              </a:tblGrid>
              <a:tr h="273868">
                <a:tc>
                  <a:txBody>
                    <a:bodyPr/>
                    <a:lstStyle/>
                    <a:p>
                      <a:pPr algn="ctr" fontAlgn="b"/>
                      <a:r>
                        <a:rPr lang="en-US" sz="2800" dirty="0" smtClean="0">
                          <a:effectLst/>
                        </a:rPr>
                        <a:t>Model</a:t>
                      </a:r>
                      <a:endParaRPr lang="en-US" sz="2800" b="1" dirty="0">
                        <a:effectLst/>
                      </a:endParaRPr>
                    </a:p>
                  </a:txBody>
                  <a:tcPr marL="43334" marR="43334" marT="43334" marB="43334" anchor="b"/>
                </a:tc>
                <a:tc>
                  <a:txBody>
                    <a:bodyPr/>
                    <a:lstStyle/>
                    <a:p>
                      <a:pPr algn="ctr" fontAlgn="b"/>
                      <a:r>
                        <a:rPr lang="en-US" sz="2800" dirty="0" smtClean="0">
                          <a:effectLst/>
                        </a:rPr>
                        <a:t>AUC</a:t>
                      </a:r>
                      <a:endParaRPr lang="en-US" sz="2800" b="1" dirty="0">
                        <a:effectLst/>
                      </a:endParaRPr>
                    </a:p>
                  </a:txBody>
                  <a:tcPr marL="43334" marR="43334" marT="43334" marB="43334" anchor="b"/>
                </a:tc>
              </a:tr>
              <a:tr h="273868">
                <a:tc>
                  <a:txBody>
                    <a:bodyPr/>
                    <a:lstStyle/>
                    <a:p>
                      <a:pPr algn="l" fontAlgn="t"/>
                      <a:r>
                        <a:rPr lang="en-US" sz="2800" b="0" dirty="0" smtClean="0">
                          <a:solidFill>
                            <a:schemeClr val="accent1"/>
                          </a:solidFill>
                          <a:effectLst/>
                        </a:rPr>
                        <a:t>Logistic</a:t>
                      </a:r>
                      <a:r>
                        <a:rPr lang="en-US" sz="2800" b="0" baseline="0" dirty="0" smtClean="0">
                          <a:effectLst/>
                        </a:rPr>
                        <a:t> </a:t>
                      </a:r>
                      <a:endParaRPr lang="en-US" sz="2800" b="0" dirty="0">
                        <a:effectLst/>
                      </a:endParaRPr>
                    </a:p>
                  </a:txBody>
                  <a:tcPr marL="43334" marR="43334" marT="43334" marB="43334"/>
                </a:tc>
                <a:tc>
                  <a:txBody>
                    <a:bodyPr/>
                    <a:lstStyle/>
                    <a:p>
                      <a:pPr algn="ctr" fontAlgn="t"/>
                      <a:r>
                        <a:rPr lang="uk-UA" sz="2800" b="1" dirty="0">
                          <a:effectLst/>
                        </a:rPr>
                        <a:t>0.77</a:t>
                      </a:r>
                    </a:p>
                  </a:txBody>
                  <a:tcPr marL="43334" marR="43334" marT="43334" marB="43334"/>
                </a:tc>
              </a:tr>
              <a:tr h="273868">
                <a:tc>
                  <a:txBody>
                    <a:bodyPr/>
                    <a:lstStyle/>
                    <a:p>
                      <a:pPr algn="l" fontAlgn="t"/>
                      <a:r>
                        <a:rPr lang="en-US" sz="2800" dirty="0" smtClean="0">
                          <a:effectLst/>
                        </a:rPr>
                        <a:t>RF</a:t>
                      </a:r>
                      <a:r>
                        <a:rPr lang="en-US" sz="2800" baseline="0" dirty="0" smtClean="0">
                          <a:effectLst/>
                        </a:rPr>
                        <a:t> sub</a:t>
                      </a:r>
                      <a:endParaRPr lang="en-US" sz="2800" dirty="0">
                        <a:effectLst/>
                      </a:endParaRPr>
                    </a:p>
                  </a:txBody>
                  <a:tcPr marL="43334" marR="43334" marT="43334" marB="43334"/>
                </a:tc>
                <a:tc>
                  <a:txBody>
                    <a:bodyPr/>
                    <a:lstStyle/>
                    <a:p>
                      <a:pPr algn="ctr" fontAlgn="t"/>
                      <a:r>
                        <a:rPr lang="nb-NO" sz="2800" dirty="0">
                          <a:effectLst/>
                        </a:rPr>
                        <a:t>0.83</a:t>
                      </a:r>
                    </a:p>
                  </a:txBody>
                  <a:tcPr marL="43334" marR="43334" marT="43334" marB="43334"/>
                </a:tc>
              </a:tr>
              <a:tr h="273868">
                <a:tc>
                  <a:txBody>
                    <a:bodyPr/>
                    <a:lstStyle/>
                    <a:p>
                      <a:pPr algn="l" fontAlgn="t"/>
                      <a:r>
                        <a:rPr lang="en-US" sz="2800" b="0" dirty="0" smtClean="0">
                          <a:solidFill>
                            <a:schemeClr val="accent1"/>
                          </a:solidFill>
                          <a:effectLst/>
                        </a:rPr>
                        <a:t>Random</a:t>
                      </a:r>
                      <a:r>
                        <a:rPr lang="en-US" sz="2800" b="1" baseline="0" dirty="0" smtClean="0">
                          <a:solidFill>
                            <a:schemeClr val="accent1"/>
                          </a:solidFill>
                          <a:effectLst/>
                        </a:rPr>
                        <a:t> </a:t>
                      </a:r>
                      <a:r>
                        <a:rPr lang="en-US" sz="2800" b="0" baseline="0" dirty="0" smtClean="0">
                          <a:solidFill>
                            <a:schemeClr val="accent1"/>
                          </a:solidFill>
                          <a:effectLst/>
                        </a:rPr>
                        <a:t>forest</a:t>
                      </a:r>
                      <a:endParaRPr lang="en-US" sz="2800" b="0" dirty="0">
                        <a:solidFill>
                          <a:schemeClr val="accent1"/>
                        </a:solidFill>
                        <a:effectLst/>
                      </a:endParaRPr>
                    </a:p>
                  </a:txBody>
                  <a:tcPr marL="43334" marR="43334" marT="43334" marB="43334"/>
                </a:tc>
                <a:tc>
                  <a:txBody>
                    <a:bodyPr/>
                    <a:lstStyle/>
                    <a:p>
                      <a:pPr algn="ctr" fontAlgn="t"/>
                      <a:r>
                        <a:rPr lang="nb-NO" sz="2800" dirty="0">
                          <a:effectLst/>
                        </a:rPr>
                        <a:t>0.88</a:t>
                      </a:r>
                    </a:p>
                  </a:txBody>
                  <a:tcPr marL="43334" marR="43334" marT="43334" marB="43334"/>
                </a:tc>
              </a:tr>
              <a:tr h="273868">
                <a:tc>
                  <a:txBody>
                    <a:bodyPr/>
                    <a:lstStyle/>
                    <a:p>
                      <a:pPr algn="l" fontAlgn="t"/>
                      <a:r>
                        <a:rPr lang="en-US" sz="2800" dirty="0" smtClean="0">
                          <a:effectLst/>
                        </a:rPr>
                        <a:t>SVM</a:t>
                      </a:r>
                      <a:endParaRPr lang="en-US" sz="2800" dirty="0">
                        <a:effectLst/>
                      </a:endParaRPr>
                    </a:p>
                  </a:txBody>
                  <a:tcPr marL="43334" marR="43334" marT="43334" marB="43334"/>
                </a:tc>
                <a:tc>
                  <a:txBody>
                    <a:bodyPr/>
                    <a:lstStyle/>
                    <a:p>
                      <a:pPr algn="ctr" fontAlgn="t"/>
                      <a:r>
                        <a:rPr lang="nb-NO" sz="2800" dirty="0">
                          <a:effectLst/>
                        </a:rPr>
                        <a:t>0.82</a:t>
                      </a:r>
                    </a:p>
                  </a:txBody>
                  <a:tcPr marL="43334" marR="43334" marT="43334" marB="43334"/>
                </a:tc>
              </a:tr>
              <a:tr h="273868">
                <a:tc>
                  <a:txBody>
                    <a:bodyPr/>
                    <a:lstStyle/>
                    <a:p>
                      <a:pPr algn="l" fontAlgn="t"/>
                      <a:r>
                        <a:rPr lang="en-US" sz="2800" b="0" dirty="0" err="1" smtClean="0">
                          <a:solidFill>
                            <a:schemeClr val="accent1"/>
                          </a:solidFill>
                          <a:effectLst/>
                        </a:rPr>
                        <a:t>XGBoost</a:t>
                      </a:r>
                      <a:endParaRPr lang="en-US" sz="2800" b="0" dirty="0">
                        <a:solidFill>
                          <a:schemeClr val="accent1"/>
                        </a:solidFill>
                        <a:effectLst/>
                      </a:endParaRPr>
                    </a:p>
                  </a:txBody>
                  <a:tcPr marL="43334" marR="43334" marT="43334" marB="43334"/>
                </a:tc>
                <a:tc>
                  <a:txBody>
                    <a:bodyPr/>
                    <a:lstStyle/>
                    <a:p>
                      <a:pPr algn="ctr" fontAlgn="t"/>
                      <a:r>
                        <a:rPr lang="nb-NO" sz="2800" dirty="0">
                          <a:effectLst/>
                        </a:rPr>
                        <a:t>0.91</a:t>
                      </a:r>
                    </a:p>
                  </a:txBody>
                  <a:tcPr marL="43334" marR="43334" marT="43334" marB="43334"/>
                </a:tc>
              </a:tr>
            </a:tbl>
          </a:graphicData>
        </a:graphic>
      </p:graphicFrame>
      <p:sp>
        <p:nvSpPr>
          <p:cNvPr id="5" name="TextBox 4"/>
          <p:cNvSpPr txBox="1"/>
          <p:nvPr/>
        </p:nvSpPr>
        <p:spPr>
          <a:xfrm>
            <a:off x="4572000" y="4536621"/>
            <a:ext cx="4404575" cy="369332"/>
          </a:xfrm>
          <a:prstGeom prst="rect">
            <a:avLst/>
          </a:prstGeom>
          <a:noFill/>
        </p:spPr>
        <p:txBody>
          <a:bodyPr wrap="square" rtlCol="0">
            <a:spAutoFit/>
          </a:bodyPr>
          <a:lstStyle/>
          <a:p>
            <a:pPr algn="r"/>
            <a:r>
              <a:rPr lang="en-US" dirty="0" smtClean="0">
                <a:solidFill>
                  <a:schemeClr val="bg1">
                    <a:lumMod val="50000"/>
                  </a:schemeClr>
                </a:solidFill>
              </a:rPr>
              <a:t>For more: See C., </a:t>
            </a:r>
            <a:r>
              <a:rPr lang="en-US" dirty="0" err="1" smtClean="0">
                <a:solidFill>
                  <a:schemeClr val="bg1">
                    <a:lumMod val="50000"/>
                  </a:schemeClr>
                </a:solidFill>
              </a:rPr>
              <a:t>G’Sell</a:t>
            </a:r>
            <a:r>
              <a:rPr lang="en-US" dirty="0" smtClean="0">
                <a:solidFill>
                  <a:schemeClr val="bg1">
                    <a:lumMod val="50000"/>
                  </a:schemeClr>
                </a:solidFill>
              </a:rPr>
              <a:t> (2017)</a:t>
            </a:r>
            <a:endParaRPr lang="en-US" dirty="0">
              <a:solidFill>
                <a:schemeClr val="bg1">
                  <a:lumMod val="50000"/>
                </a:schemeClr>
              </a:solidFill>
            </a:endParaRPr>
          </a:p>
        </p:txBody>
      </p:sp>
    </p:spTree>
    <p:extLst>
      <p:ext uri="{BB962C8B-B14F-4D97-AF65-F5344CB8AC3E}">
        <p14:creationId xmlns:p14="http://schemas.microsoft.com/office/powerpoint/2010/main" val="306503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5400" dirty="0">
                <a:solidFill>
                  <a:srgbClr val="9F0A1A"/>
                </a:solidFill>
              </a:rPr>
              <a:t>Fairness and Accuracy</a:t>
            </a:r>
          </a:p>
        </p:txBody>
      </p:sp>
      <p:sp>
        <p:nvSpPr>
          <p:cNvPr id="7" name="Text Placeholder 6"/>
          <p:cNvSpPr>
            <a:spLocks noGrp="1"/>
          </p:cNvSpPr>
          <p:nvPr>
            <p:ph type="body" idx="1"/>
          </p:nvPr>
        </p:nvSpPr>
        <p:spPr/>
        <p:txBody>
          <a:bodyPr/>
          <a:lstStyle/>
          <a:p>
            <a:r>
              <a:rPr lang="en-US" dirty="0" smtClean="0"/>
              <a:t>The oracle test</a:t>
            </a:r>
          </a:p>
          <a:p>
            <a:r>
              <a:rPr lang="en-US" dirty="0" smtClean="0"/>
              <a:t>Omitted objective bias</a:t>
            </a:r>
            <a:endParaRPr lang="en-US" dirty="0"/>
          </a:p>
        </p:txBody>
      </p:sp>
    </p:spTree>
    <p:extLst>
      <p:ext uri="{BB962C8B-B14F-4D97-AF65-F5344CB8AC3E}">
        <p14:creationId xmlns:p14="http://schemas.microsoft.com/office/powerpoint/2010/main" val="513162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5457092" y="1530773"/>
            <a:ext cx="2715296" cy="2715296"/>
          </a:xfrm>
          <a:prstGeom prst="rect">
            <a:avLst/>
          </a:prstGeo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80343" y="1530773"/>
            <a:ext cx="2715296" cy="2715296"/>
          </a:xfrm>
        </p:spPr>
      </p:pic>
      <p:sp>
        <p:nvSpPr>
          <p:cNvPr id="8" name="TextBox 7"/>
          <p:cNvSpPr txBox="1"/>
          <p:nvPr/>
        </p:nvSpPr>
        <p:spPr>
          <a:xfrm>
            <a:off x="1148099" y="4609484"/>
            <a:ext cx="2379784" cy="553998"/>
          </a:xfrm>
          <a:prstGeom prst="rect">
            <a:avLst/>
          </a:prstGeom>
          <a:noFill/>
        </p:spPr>
        <p:txBody>
          <a:bodyPr wrap="square" rtlCol="0">
            <a:spAutoFit/>
          </a:bodyPr>
          <a:lstStyle/>
          <a:p>
            <a:pPr algn="ctr"/>
            <a:r>
              <a:rPr lang="en-US" sz="3000" dirty="0"/>
              <a:t>Data scientist</a:t>
            </a:r>
          </a:p>
        </p:txBody>
      </p:sp>
      <p:sp>
        <p:nvSpPr>
          <p:cNvPr id="9" name="TextBox 8"/>
          <p:cNvSpPr txBox="1"/>
          <p:nvPr/>
        </p:nvSpPr>
        <p:spPr>
          <a:xfrm>
            <a:off x="5677602" y="4609484"/>
            <a:ext cx="2274276" cy="553998"/>
          </a:xfrm>
          <a:prstGeom prst="rect">
            <a:avLst/>
          </a:prstGeom>
          <a:noFill/>
        </p:spPr>
        <p:txBody>
          <a:bodyPr wrap="square" rtlCol="0">
            <a:spAutoFit/>
          </a:bodyPr>
          <a:lstStyle/>
          <a:p>
            <a:pPr algn="ctr"/>
            <a:r>
              <a:rPr lang="en-US" sz="3000" dirty="0"/>
              <a:t>Oracle</a:t>
            </a:r>
          </a:p>
        </p:txBody>
      </p:sp>
      <p:grpSp>
        <p:nvGrpSpPr>
          <p:cNvPr id="18" name="Group 17"/>
          <p:cNvGrpSpPr/>
          <p:nvPr/>
        </p:nvGrpSpPr>
        <p:grpSpPr>
          <a:xfrm>
            <a:off x="1509073" y="5285778"/>
            <a:ext cx="1657836" cy="871415"/>
            <a:chOff x="1486006" y="5247139"/>
            <a:chExt cx="1657836" cy="871415"/>
          </a:xfrm>
        </p:grpSpPr>
        <p:pic>
          <p:nvPicPr>
            <p:cNvPr id="10" name="Picture 9"/>
            <p:cNvPicPr>
              <a:picLocks noChangeAspect="1"/>
            </p:cNvPicPr>
            <p:nvPr/>
          </p:nvPicPr>
          <p:blipFill>
            <a:blip r:embed="rId5"/>
            <a:stretch>
              <a:fillRect/>
            </a:stretch>
          </p:blipFill>
          <p:spPr>
            <a:xfrm>
              <a:off x="1486006" y="5257632"/>
              <a:ext cx="508000" cy="508000"/>
            </a:xfrm>
            <a:prstGeom prst="rect">
              <a:avLst/>
            </a:prstGeom>
          </p:spPr>
        </p:pic>
        <p:pic>
          <p:nvPicPr>
            <p:cNvPr id="12" name="Picture 11"/>
            <p:cNvPicPr>
              <a:picLocks noChangeAspect="1"/>
            </p:cNvPicPr>
            <p:nvPr/>
          </p:nvPicPr>
          <p:blipFill>
            <a:blip r:embed="rId5"/>
            <a:stretch>
              <a:fillRect/>
            </a:stretch>
          </p:blipFill>
          <p:spPr>
            <a:xfrm>
              <a:off x="2088766" y="5257632"/>
              <a:ext cx="508000" cy="508000"/>
            </a:xfrm>
            <a:prstGeom prst="rect">
              <a:avLst/>
            </a:prstGeom>
          </p:spPr>
        </p:pic>
        <p:pic>
          <p:nvPicPr>
            <p:cNvPr id="13" name="Picture 12"/>
            <p:cNvPicPr>
              <a:picLocks noChangeAspect="1"/>
            </p:cNvPicPr>
            <p:nvPr/>
          </p:nvPicPr>
          <p:blipFill>
            <a:blip r:embed="rId5"/>
            <a:stretch>
              <a:fillRect/>
            </a:stretch>
          </p:blipFill>
          <p:spPr>
            <a:xfrm>
              <a:off x="2635842" y="5247139"/>
              <a:ext cx="508000" cy="508000"/>
            </a:xfrm>
            <a:prstGeom prst="rect">
              <a:avLst/>
            </a:prstGeom>
          </p:spPr>
        </p:pic>
        <p:pic>
          <p:nvPicPr>
            <p:cNvPr id="14" name="Picture 13"/>
            <p:cNvPicPr>
              <a:picLocks noChangeAspect="1"/>
            </p:cNvPicPr>
            <p:nvPr/>
          </p:nvPicPr>
          <p:blipFill>
            <a:blip r:embed="rId5"/>
            <a:stretch>
              <a:fillRect/>
            </a:stretch>
          </p:blipFill>
          <p:spPr>
            <a:xfrm>
              <a:off x="1802313" y="5610554"/>
              <a:ext cx="508000" cy="508000"/>
            </a:xfrm>
            <a:prstGeom prst="rect">
              <a:avLst/>
            </a:prstGeom>
          </p:spPr>
        </p:pic>
        <p:pic>
          <p:nvPicPr>
            <p:cNvPr id="15" name="Picture 14"/>
            <p:cNvPicPr>
              <a:picLocks noChangeAspect="1"/>
            </p:cNvPicPr>
            <p:nvPr/>
          </p:nvPicPr>
          <p:blipFill>
            <a:blip r:embed="rId5"/>
            <a:stretch>
              <a:fillRect/>
            </a:stretch>
          </p:blipFill>
          <p:spPr>
            <a:xfrm>
              <a:off x="2356338" y="5610554"/>
              <a:ext cx="508000" cy="508000"/>
            </a:xfrm>
            <a:prstGeom prst="rect">
              <a:avLst/>
            </a:prstGeom>
          </p:spPr>
        </p:pic>
      </p:grpSp>
      <p:grpSp>
        <p:nvGrpSpPr>
          <p:cNvPr id="19" name="Group 18"/>
          <p:cNvGrpSpPr/>
          <p:nvPr/>
        </p:nvGrpSpPr>
        <p:grpSpPr>
          <a:xfrm>
            <a:off x="6302131" y="5285778"/>
            <a:ext cx="1341529" cy="871415"/>
            <a:chOff x="1802313" y="5247139"/>
            <a:chExt cx="1341529" cy="871415"/>
          </a:xfrm>
        </p:grpSpPr>
        <p:pic>
          <p:nvPicPr>
            <p:cNvPr id="22" name="Picture 21"/>
            <p:cNvPicPr>
              <a:picLocks noChangeAspect="1"/>
            </p:cNvPicPr>
            <p:nvPr/>
          </p:nvPicPr>
          <p:blipFill>
            <a:blip r:embed="rId5"/>
            <a:stretch>
              <a:fillRect/>
            </a:stretch>
          </p:blipFill>
          <p:spPr>
            <a:xfrm>
              <a:off x="2635842" y="5247139"/>
              <a:ext cx="508000" cy="508000"/>
            </a:xfrm>
            <a:prstGeom prst="rect">
              <a:avLst/>
            </a:prstGeom>
          </p:spPr>
        </p:pic>
        <p:pic>
          <p:nvPicPr>
            <p:cNvPr id="23" name="Picture 22"/>
            <p:cNvPicPr>
              <a:picLocks noChangeAspect="1"/>
            </p:cNvPicPr>
            <p:nvPr/>
          </p:nvPicPr>
          <p:blipFill>
            <a:blip r:embed="rId5"/>
            <a:stretch>
              <a:fillRect/>
            </a:stretch>
          </p:blipFill>
          <p:spPr>
            <a:xfrm>
              <a:off x="1802313" y="5610554"/>
              <a:ext cx="508000" cy="508000"/>
            </a:xfrm>
            <a:prstGeom prst="rect">
              <a:avLst/>
            </a:prstGeom>
          </p:spPr>
        </p:pic>
      </p:grpSp>
      <p:sp>
        <p:nvSpPr>
          <p:cNvPr id="27" name="Title 1"/>
          <p:cNvSpPr>
            <a:spLocks noGrp="1"/>
          </p:cNvSpPr>
          <p:nvPr>
            <p:ph type="title"/>
          </p:nvPr>
        </p:nvSpPr>
        <p:spPr>
          <a:xfrm>
            <a:off x="457200" y="319760"/>
            <a:ext cx="8229600" cy="1143000"/>
          </a:xfrm>
        </p:spPr>
        <p:txBody>
          <a:bodyPr/>
          <a:lstStyle/>
          <a:p>
            <a:r>
              <a:rPr lang="en-US" dirty="0" smtClean="0">
                <a:solidFill>
                  <a:srgbClr val="9F0A1A"/>
                </a:solidFill>
              </a:rPr>
              <a:t>What questions remain?</a:t>
            </a:r>
            <a:endParaRPr lang="en-US" dirty="0">
              <a:solidFill>
                <a:srgbClr val="9F0A1A"/>
              </a:solidFill>
            </a:endParaRPr>
          </a:p>
        </p:txBody>
      </p:sp>
    </p:spTree>
    <p:extLst>
      <p:ext uri="{BB962C8B-B14F-4D97-AF65-F5344CB8AC3E}">
        <p14:creationId xmlns:p14="http://schemas.microsoft.com/office/powerpoint/2010/main" val="2956795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5457092" y="1530773"/>
            <a:ext cx="2715296" cy="2715296"/>
          </a:xfrm>
          <a:prstGeom prst="rect">
            <a:avLst/>
          </a:prstGeom>
        </p:spPr>
      </p:pic>
      <p:sp>
        <p:nvSpPr>
          <p:cNvPr id="9" name="TextBox 8"/>
          <p:cNvSpPr txBox="1"/>
          <p:nvPr/>
        </p:nvSpPr>
        <p:spPr>
          <a:xfrm>
            <a:off x="5677602" y="4609484"/>
            <a:ext cx="2274276" cy="553998"/>
          </a:xfrm>
          <a:prstGeom prst="rect">
            <a:avLst/>
          </a:prstGeom>
          <a:noFill/>
        </p:spPr>
        <p:txBody>
          <a:bodyPr wrap="square" rtlCol="0">
            <a:spAutoFit/>
          </a:bodyPr>
          <a:lstStyle/>
          <a:p>
            <a:pPr algn="ctr"/>
            <a:r>
              <a:rPr lang="en-US" sz="3000" dirty="0"/>
              <a:t>Oracle</a:t>
            </a:r>
          </a:p>
        </p:txBody>
      </p:sp>
      <p:grpSp>
        <p:nvGrpSpPr>
          <p:cNvPr id="19" name="Group 18"/>
          <p:cNvGrpSpPr/>
          <p:nvPr/>
        </p:nvGrpSpPr>
        <p:grpSpPr>
          <a:xfrm>
            <a:off x="6302131" y="5285778"/>
            <a:ext cx="1341529" cy="871415"/>
            <a:chOff x="1802313" y="5247139"/>
            <a:chExt cx="1341529" cy="871415"/>
          </a:xfrm>
        </p:grpSpPr>
        <p:pic>
          <p:nvPicPr>
            <p:cNvPr id="22" name="Picture 21"/>
            <p:cNvPicPr>
              <a:picLocks noChangeAspect="1"/>
            </p:cNvPicPr>
            <p:nvPr/>
          </p:nvPicPr>
          <p:blipFill>
            <a:blip r:embed="rId4"/>
            <a:stretch>
              <a:fillRect/>
            </a:stretch>
          </p:blipFill>
          <p:spPr>
            <a:xfrm>
              <a:off x="2635842" y="5247139"/>
              <a:ext cx="508000" cy="508000"/>
            </a:xfrm>
            <a:prstGeom prst="rect">
              <a:avLst/>
            </a:prstGeom>
          </p:spPr>
        </p:pic>
        <p:pic>
          <p:nvPicPr>
            <p:cNvPr id="23" name="Picture 22"/>
            <p:cNvPicPr>
              <a:picLocks noChangeAspect="1"/>
            </p:cNvPicPr>
            <p:nvPr/>
          </p:nvPicPr>
          <p:blipFill>
            <a:blip r:embed="rId4"/>
            <a:stretch>
              <a:fillRect/>
            </a:stretch>
          </p:blipFill>
          <p:spPr>
            <a:xfrm>
              <a:off x="1802313" y="5610554"/>
              <a:ext cx="508000" cy="508000"/>
            </a:xfrm>
            <a:prstGeom prst="rect">
              <a:avLst/>
            </a:prstGeom>
          </p:spPr>
        </p:pic>
      </p:grpSp>
      <p:sp>
        <p:nvSpPr>
          <p:cNvPr id="27" name="Title 1"/>
          <p:cNvSpPr>
            <a:spLocks noGrp="1"/>
          </p:cNvSpPr>
          <p:nvPr>
            <p:ph type="title"/>
          </p:nvPr>
        </p:nvSpPr>
        <p:spPr>
          <a:xfrm>
            <a:off x="457200" y="319760"/>
            <a:ext cx="8229600" cy="1143000"/>
          </a:xfrm>
        </p:spPr>
        <p:txBody>
          <a:bodyPr/>
          <a:lstStyle/>
          <a:p>
            <a:r>
              <a:rPr lang="en-US" dirty="0" smtClean="0">
                <a:solidFill>
                  <a:srgbClr val="9F0A1A"/>
                </a:solidFill>
              </a:rPr>
              <a:t>Omitted objective bias</a:t>
            </a:r>
            <a:endParaRPr lang="en-US" dirty="0">
              <a:solidFill>
                <a:srgbClr val="9F0A1A"/>
              </a:solidFill>
            </a:endParaRPr>
          </a:p>
        </p:txBody>
      </p:sp>
      <p:sp>
        <p:nvSpPr>
          <p:cNvPr id="2" name="Content Placeholder 1"/>
          <p:cNvSpPr>
            <a:spLocks noGrp="1"/>
          </p:cNvSpPr>
          <p:nvPr>
            <p:ph sz="half" idx="2"/>
          </p:nvPr>
        </p:nvSpPr>
        <p:spPr>
          <a:xfrm>
            <a:off x="457201" y="1805853"/>
            <a:ext cx="4011769" cy="4351338"/>
          </a:xfrm>
        </p:spPr>
        <p:txBody>
          <a:bodyPr>
            <a:normAutofit/>
          </a:bodyPr>
          <a:lstStyle/>
          <a:p>
            <a:pPr marL="0" indent="0" algn="just">
              <a:buNone/>
            </a:pPr>
            <a:r>
              <a:rPr lang="en-US" sz="2000" dirty="0"/>
              <a:t>Any questions that remain may help clarify concerns about issues such as: </a:t>
            </a:r>
          </a:p>
          <a:p>
            <a:pPr marL="0" indent="0" algn="just">
              <a:buNone/>
            </a:pPr>
            <a:endParaRPr lang="en-US" sz="2000" dirty="0"/>
          </a:p>
          <a:p>
            <a:pPr marL="0" indent="0" algn="just">
              <a:lnSpc>
                <a:spcPct val="160000"/>
              </a:lnSpc>
              <a:buNone/>
            </a:pPr>
            <a:r>
              <a:rPr lang="en-US" sz="2000" dirty="0" smtClean="0">
                <a:solidFill>
                  <a:schemeClr val="tx1">
                    <a:lumMod val="50000"/>
                    <a:lumOff val="50000"/>
                  </a:schemeClr>
                </a:solidFill>
              </a:rPr>
              <a:t>the </a:t>
            </a:r>
            <a:r>
              <a:rPr lang="en-US" sz="2000" dirty="0">
                <a:solidFill>
                  <a:schemeClr val="tx1">
                    <a:lumMod val="50000"/>
                    <a:lumOff val="50000"/>
                  </a:schemeClr>
                </a:solidFill>
              </a:rPr>
              <a:t>choice of target </a:t>
            </a:r>
            <a:r>
              <a:rPr lang="en-US" sz="2000" dirty="0" smtClean="0">
                <a:solidFill>
                  <a:schemeClr val="tx1">
                    <a:lumMod val="50000"/>
                    <a:lumOff val="50000"/>
                  </a:schemeClr>
                </a:solidFill>
              </a:rPr>
              <a:t>variable</a:t>
            </a:r>
          </a:p>
          <a:p>
            <a:pPr marL="0" indent="0" algn="just">
              <a:lnSpc>
                <a:spcPct val="160000"/>
              </a:lnSpc>
              <a:buNone/>
            </a:pPr>
            <a:r>
              <a:rPr lang="en-US" sz="2000" dirty="0">
                <a:solidFill>
                  <a:schemeClr val="tx1">
                    <a:lumMod val="50000"/>
                    <a:lumOff val="50000"/>
                  </a:schemeClr>
                </a:solidFill>
              </a:rPr>
              <a:t>a disconnect between the prediction target and decision </a:t>
            </a:r>
            <a:r>
              <a:rPr lang="en-US" sz="2000" dirty="0" smtClean="0">
                <a:solidFill>
                  <a:schemeClr val="tx1">
                    <a:lumMod val="50000"/>
                    <a:lumOff val="50000"/>
                  </a:schemeClr>
                </a:solidFill>
              </a:rPr>
              <a:t>criteria</a:t>
            </a:r>
          </a:p>
          <a:p>
            <a:pPr marL="0" indent="0" algn="just">
              <a:lnSpc>
                <a:spcPct val="160000"/>
              </a:lnSpc>
              <a:buNone/>
            </a:pPr>
            <a:r>
              <a:rPr lang="en-US" sz="2000" dirty="0" err="1" smtClean="0">
                <a:solidFill>
                  <a:schemeClr val="tx1">
                    <a:lumMod val="50000"/>
                    <a:lumOff val="50000"/>
                  </a:schemeClr>
                </a:solidFill>
              </a:rPr>
              <a:t>explainability</a:t>
            </a:r>
            <a:r>
              <a:rPr lang="en-US" sz="2000" dirty="0" smtClean="0">
                <a:solidFill>
                  <a:schemeClr val="tx1">
                    <a:lumMod val="50000"/>
                    <a:lumOff val="50000"/>
                  </a:schemeClr>
                </a:solidFill>
              </a:rPr>
              <a:t> </a:t>
            </a:r>
            <a:endParaRPr lang="en-US" sz="2000" dirty="0">
              <a:solidFill>
                <a:schemeClr val="tx1">
                  <a:lumMod val="50000"/>
                  <a:lumOff val="50000"/>
                </a:schemeClr>
              </a:solidFill>
            </a:endParaRPr>
          </a:p>
          <a:p>
            <a:pPr marL="0" indent="0" algn="just">
              <a:lnSpc>
                <a:spcPct val="160000"/>
              </a:lnSpc>
              <a:buNone/>
            </a:pPr>
            <a:r>
              <a:rPr lang="en-US" sz="2000" dirty="0">
                <a:solidFill>
                  <a:schemeClr val="tx1">
                    <a:lumMod val="50000"/>
                    <a:lumOff val="50000"/>
                  </a:schemeClr>
                </a:solidFill>
              </a:rPr>
              <a:t>effects of </a:t>
            </a:r>
            <a:r>
              <a:rPr lang="en-US" sz="2000" dirty="0" smtClean="0">
                <a:solidFill>
                  <a:schemeClr val="tx1">
                    <a:lumMod val="50000"/>
                    <a:lumOff val="50000"/>
                  </a:schemeClr>
                </a:solidFill>
              </a:rPr>
              <a:t>interventions</a:t>
            </a:r>
            <a:endParaRPr lang="en-US" sz="2000" dirty="0">
              <a:solidFill>
                <a:schemeClr val="tx1">
                  <a:lumMod val="50000"/>
                  <a:lumOff val="50000"/>
                </a:schemeClr>
              </a:solidFill>
            </a:endParaRPr>
          </a:p>
        </p:txBody>
      </p:sp>
    </p:spTree>
    <p:extLst>
      <p:ext uri="{BB962C8B-B14F-4D97-AF65-F5344CB8AC3E}">
        <p14:creationId xmlns:p14="http://schemas.microsoft.com/office/powerpoint/2010/main" val="160948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5400" dirty="0">
                <a:solidFill>
                  <a:srgbClr val="9F0A1A"/>
                </a:solidFill>
              </a:rPr>
              <a:t>Sensitive variables as  model inputs</a:t>
            </a:r>
          </a:p>
        </p:txBody>
      </p:sp>
      <p:sp>
        <p:nvSpPr>
          <p:cNvPr id="7" name="Text Placeholder 6"/>
          <p:cNvSpPr>
            <a:spLocks noGrp="1"/>
          </p:cNvSpPr>
          <p:nvPr>
            <p:ph type="body" idx="1"/>
          </p:nvPr>
        </p:nvSpPr>
        <p:spPr/>
        <p:txBody>
          <a:bodyPr/>
          <a:lstStyle/>
          <a:p>
            <a:r>
              <a:rPr lang="en-US" dirty="0" smtClean="0"/>
              <a:t>May improve model fairness and accuracy</a:t>
            </a:r>
          </a:p>
          <a:p>
            <a:r>
              <a:rPr lang="en-US" dirty="0" smtClean="0"/>
              <a:t>Try it, and compare</a:t>
            </a:r>
            <a:endParaRPr lang="en-US" dirty="0"/>
          </a:p>
        </p:txBody>
      </p:sp>
    </p:spTree>
    <p:extLst>
      <p:ext uri="{BB962C8B-B14F-4D97-AF65-F5344CB8AC3E}">
        <p14:creationId xmlns:p14="http://schemas.microsoft.com/office/powerpoint/2010/main" val="2102087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0275" y="5282484"/>
            <a:ext cx="2156360" cy="369332"/>
          </a:xfrm>
          <a:prstGeom prst="rect">
            <a:avLst/>
          </a:prstGeom>
          <a:noFill/>
        </p:spPr>
        <p:txBody>
          <a:bodyPr wrap="none" rtlCol="0">
            <a:spAutoFit/>
          </a:bodyPr>
          <a:lstStyle/>
          <a:p>
            <a:r>
              <a:rPr lang="en-US" dirty="0">
                <a:solidFill>
                  <a:srgbClr val="7F7F7F"/>
                </a:solidFill>
              </a:rPr>
              <a:t>Source: Moritz </a:t>
            </a:r>
            <a:r>
              <a:rPr lang="en-US" dirty="0" err="1" smtClean="0">
                <a:solidFill>
                  <a:srgbClr val="7F7F7F"/>
                </a:solidFill>
              </a:rPr>
              <a:t>Hardt</a:t>
            </a:r>
            <a:endParaRPr lang="en-US" dirty="0">
              <a:solidFill>
                <a:srgbClr val="7F7F7F"/>
              </a:solidFill>
            </a:endParaRPr>
          </a:p>
        </p:txBody>
      </p:sp>
      <p:pic>
        <p:nvPicPr>
          <p:cNvPr id="6" name="Picture 5"/>
          <p:cNvPicPr>
            <a:picLocks noChangeAspect="1"/>
          </p:cNvPicPr>
          <p:nvPr/>
        </p:nvPicPr>
        <p:blipFill>
          <a:blip r:embed="rId3"/>
          <a:stretch>
            <a:fillRect/>
          </a:stretch>
        </p:blipFill>
        <p:spPr>
          <a:xfrm>
            <a:off x="0" y="1316864"/>
            <a:ext cx="9144000" cy="3657600"/>
          </a:xfrm>
          <a:prstGeom prst="rect">
            <a:avLst/>
          </a:prstGeom>
        </p:spPr>
      </p:pic>
    </p:spTree>
    <p:extLst>
      <p:ext uri="{BB962C8B-B14F-4D97-AF65-F5344CB8AC3E}">
        <p14:creationId xmlns:p14="http://schemas.microsoft.com/office/powerpoint/2010/main" val="198338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5000" dirty="0">
                <a:solidFill>
                  <a:srgbClr val="9F0A1A"/>
                </a:solidFill>
              </a:rPr>
              <a:t>Fairness is a process property</a:t>
            </a:r>
          </a:p>
        </p:txBody>
      </p:sp>
      <p:sp>
        <p:nvSpPr>
          <p:cNvPr id="7" name="Text Placeholder 6"/>
          <p:cNvSpPr>
            <a:spLocks noGrp="1"/>
          </p:cNvSpPr>
          <p:nvPr>
            <p:ph type="body" idx="1"/>
          </p:nvPr>
        </p:nvSpPr>
        <p:spPr/>
        <p:txBody>
          <a:bodyPr>
            <a:normAutofit/>
          </a:bodyPr>
          <a:lstStyle/>
          <a:p>
            <a:r>
              <a:rPr lang="en-US" sz="2200" dirty="0"/>
              <a:t>Fairness is context specific</a:t>
            </a:r>
          </a:p>
          <a:p>
            <a:r>
              <a:rPr lang="en-US" sz="2200" dirty="0"/>
              <a:t>A fair model may result in unfair outcomes if not used as intended</a:t>
            </a:r>
            <a:br>
              <a:rPr lang="en-US" sz="2200" dirty="0"/>
            </a:br>
            <a:endParaRPr lang="en-US" sz="2200" dirty="0"/>
          </a:p>
          <a:p>
            <a:r>
              <a:rPr lang="en-US" sz="1400" dirty="0"/>
              <a:t>*A fair model may result in highly disparate outcomes even if used exactly as intended</a:t>
            </a:r>
          </a:p>
        </p:txBody>
      </p:sp>
    </p:spTree>
    <p:extLst>
      <p:ext uri="{BB962C8B-B14F-4D97-AF65-F5344CB8AC3E}">
        <p14:creationId xmlns:p14="http://schemas.microsoft.com/office/powerpoint/2010/main" val="20289378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algorithm isn’t making decisions</a:t>
            </a:r>
            <a:endParaRPr lang="en-US" dirty="0"/>
          </a:p>
        </p:txBody>
      </p:sp>
      <p:sp>
        <p:nvSpPr>
          <p:cNvPr id="4" name="Text Placeholder 3"/>
          <p:cNvSpPr>
            <a:spLocks noGrp="1"/>
          </p:cNvSpPr>
          <p:nvPr>
            <p:ph type="body" idx="1"/>
          </p:nvPr>
        </p:nvSpPr>
        <p:spPr/>
        <p:txBody>
          <a:bodyPr>
            <a:normAutofit/>
          </a:bodyPr>
          <a:lstStyle/>
          <a:p>
            <a:r>
              <a:rPr lang="en-US" b="0" dirty="0" smtClean="0"/>
              <a:t>This is </a:t>
            </a:r>
            <a:r>
              <a:rPr lang="en-US" dirty="0" smtClean="0">
                <a:solidFill>
                  <a:srgbClr val="9F0A1A"/>
                </a:solidFill>
              </a:rPr>
              <a:t>not</a:t>
            </a:r>
            <a:r>
              <a:rPr lang="en-US" b="0" dirty="0" smtClean="0"/>
              <a:t> your new process</a:t>
            </a:r>
            <a:endParaRPr lang="en-US" b="0" dirty="0"/>
          </a:p>
        </p:txBody>
      </p:sp>
      <p:sp>
        <p:nvSpPr>
          <p:cNvPr id="6" name="Text Placeholder 5"/>
          <p:cNvSpPr>
            <a:spLocks noGrp="1"/>
          </p:cNvSpPr>
          <p:nvPr>
            <p:ph type="body" sz="quarter" idx="3"/>
          </p:nvPr>
        </p:nvSpPr>
        <p:spPr/>
        <p:txBody>
          <a:bodyPr/>
          <a:lstStyle/>
          <a:p>
            <a:r>
              <a:rPr lang="en-US" dirty="0" smtClean="0">
                <a:solidFill>
                  <a:srgbClr val="9F0A1A"/>
                </a:solidFill>
              </a:rPr>
              <a:t>This</a:t>
            </a:r>
            <a:r>
              <a:rPr lang="en-US" b="0" dirty="0" smtClean="0"/>
              <a:t> is your new process</a:t>
            </a:r>
            <a:endParaRPr lang="en-US" b="0" dirty="0"/>
          </a:p>
        </p:txBody>
      </p:sp>
      <p:pic>
        <p:nvPicPr>
          <p:cNvPr id="8" name="Content Placeholder 7"/>
          <p:cNvPicPr>
            <a:picLocks noGrp="1" noChangeAspect="1"/>
          </p:cNvPicPr>
          <p:nvPr>
            <p:ph sz="half" idx="2"/>
          </p:nvPr>
        </p:nvPicPr>
        <p:blipFill>
          <a:blip r:embed="rId2"/>
          <a:stretch>
            <a:fillRect/>
          </a:stretch>
        </p:blipFill>
        <p:spPr>
          <a:xfrm>
            <a:off x="457200" y="2526795"/>
            <a:ext cx="3586766" cy="2690075"/>
          </a:xfrm>
          <a:prstGeom prst="rect">
            <a:avLst/>
          </a:prstGeom>
        </p:spPr>
      </p:pic>
      <p:pic>
        <p:nvPicPr>
          <p:cNvPr id="16" name="Content Placeholder 15"/>
          <p:cNvPicPr>
            <a:picLocks noGrp="1" noChangeAspect="1"/>
          </p:cNvPicPr>
          <p:nvPr>
            <p:ph sz="quarter" idx="4"/>
          </p:nvPr>
        </p:nvPicPr>
        <p:blipFill>
          <a:blip r:embed="rId3"/>
          <a:stretch>
            <a:fillRect/>
          </a:stretch>
        </p:blipFill>
        <p:spPr>
          <a:xfrm>
            <a:off x="4718377" y="2329423"/>
            <a:ext cx="3895070" cy="3951288"/>
          </a:xfrm>
          <a:prstGeom prst="rect">
            <a:avLst/>
          </a:prstGeom>
        </p:spPr>
      </p:pic>
      <p:pic>
        <p:nvPicPr>
          <p:cNvPr id="17" name="Content Placeholder 7"/>
          <p:cNvPicPr>
            <a:picLocks noChangeAspect="1"/>
          </p:cNvPicPr>
          <p:nvPr/>
        </p:nvPicPr>
        <p:blipFill>
          <a:blip r:embed="rId2"/>
          <a:stretch>
            <a:fillRect/>
          </a:stretch>
        </p:blipFill>
        <p:spPr>
          <a:xfrm>
            <a:off x="6975004" y="3454486"/>
            <a:ext cx="855350" cy="641513"/>
          </a:xfrm>
          <a:prstGeom prst="rect">
            <a:avLst/>
          </a:prstGeom>
        </p:spPr>
      </p:pic>
      <p:sp>
        <p:nvSpPr>
          <p:cNvPr id="18" name="Left Arrow 17"/>
          <p:cNvSpPr/>
          <p:nvPr/>
        </p:nvSpPr>
        <p:spPr>
          <a:xfrm>
            <a:off x="6730308" y="3678650"/>
            <a:ext cx="309093" cy="193183"/>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23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222619889"/>
              </p:ext>
            </p:extLst>
          </p:nvPr>
        </p:nvGraphicFramePr>
        <p:xfrm>
          <a:off x="0" y="-3139"/>
          <a:ext cx="9144000" cy="6861138"/>
        </p:xfrm>
        <a:graphic>
          <a:graphicData uri="http://schemas.openxmlformats.org/drawingml/2006/table">
            <a:tbl>
              <a:tblPr firstRow="1" bandRow="1">
                <a:tableStyleId>{2D5ABB26-0587-4C30-8999-92F81FD0307C}</a:tableStyleId>
              </a:tblPr>
              <a:tblGrid>
                <a:gridCol w="4572000"/>
                <a:gridCol w="4572000"/>
              </a:tblGrid>
              <a:tr h="3430569">
                <a:tc>
                  <a:txBody>
                    <a:bodyPr/>
                    <a:lstStyle/>
                    <a:p>
                      <a:endParaRPr lang="en-US" dirty="0"/>
                    </a:p>
                  </a:txBody>
                  <a:tcPr>
                    <a:solidFill>
                      <a:schemeClr val="bg2"/>
                    </a:solidFill>
                  </a:tcPr>
                </a:tc>
                <a:tc>
                  <a:txBody>
                    <a:bodyPr/>
                    <a:lstStyle/>
                    <a:p>
                      <a:endParaRPr lang="en-US" dirty="0"/>
                    </a:p>
                  </a:txBody>
                  <a:tcPr/>
                </a:tc>
              </a:tr>
              <a:tr h="3430569">
                <a:tc>
                  <a:txBody>
                    <a:bodyPr/>
                    <a:lstStyle/>
                    <a:p>
                      <a:endParaRPr lang="en-US" dirty="0"/>
                    </a:p>
                  </a:txBody>
                  <a:tcPr/>
                </a:tc>
                <a:tc>
                  <a:txBody>
                    <a:bodyPr/>
                    <a:lstStyle/>
                    <a:p>
                      <a:endParaRPr lang="en-US" dirty="0"/>
                    </a:p>
                  </a:txBody>
                  <a:tcPr>
                    <a:solidFill>
                      <a:schemeClr val="bg2"/>
                    </a:solidFill>
                  </a:tcPr>
                </a:tc>
              </a:tr>
            </a:tbl>
          </a:graphicData>
        </a:graphic>
      </p:graphicFrame>
      <p:grpSp>
        <p:nvGrpSpPr>
          <p:cNvPr id="16" name="Group 15"/>
          <p:cNvGrpSpPr/>
          <p:nvPr/>
        </p:nvGrpSpPr>
        <p:grpSpPr>
          <a:xfrm>
            <a:off x="4399721" y="4243601"/>
            <a:ext cx="5258525" cy="2119837"/>
            <a:chOff x="-397815" y="689823"/>
            <a:chExt cx="5258525" cy="2119837"/>
          </a:xfrm>
        </p:grpSpPr>
        <p:pic>
          <p:nvPicPr>
            <p:cNvPr id="4" name="Picture 3"/>
            <p:cNvPicPr>
              <a:picLocks noChangeAspect="1"/>
            </p:cNvPicPr>
            <p:nvPr/>
          </p:nvPicPr>
          <p:blipFill>
            <a:blip r:embed="rId3"/>
            <a:stretch>
              <a:fillRect/>
            </a:stretch>
          </p:blipFill>
          <p:spPr>
            <a:xfrm>
              <a:off x="699171" y="689823"/>
              <a:ext cx="3064552" cy="1464476"/>
            </a:xfrm>
            <a:prstGeom prst="rect">
              <a:avLst/>
            </a:prstGeom>
          </p:spPr>
        </p:pic>
        <p:sp>
          <p:nvSpPr>
            <p:cNvPr id="9" name="TextBox 8"/>
            <p:cNvSpPr txBox="1"/>
            <p:nvPr/>
          </p:nvSpPr>
          <p:spPr>
            <a:xfrm>
              <a:off x="-397815" y="2317217"/>
              <a:ext cx="5258525" cy="492443"/>
            </a:xfrm>
            <a:prstGeom prst="rect">
              <a:avLst/>
            </a:prstGeom>
            <a:noFill/>
          </p:spPr>
          <p:txBody>
            <a:bodyPr wrap="square" rtlCol="0">
              <a:spAutoFit/>
            </a:bodyPr>
            <a:lstStyle/>
            <a:p>
              <a:pPr algn="ctr"/>
              <a:r>
                <a:rPr lang="en-US" sz="2600" dirty="0">
                  <a:solidFill>
                    <a:srgbClr val="9F0A1A"/>
                  </a:solidFill>
                </a:rPr>
                <a:t>Racial bias &amp; discrimination</a:t>
              </a:r>
            </a:p>
          </p:txBody>
        </p:sp>
      </p:grpSp>
      <p:grpSp>
        <p:nvGrpSpPr>
          <p:cNvPr id="18" name="Group 17"/>
          <p:cNvGrpSpPr/>
          <p:nvPr/>
        </p:nvGrpSpPr>
        <p:grpSpPr>
          <a:xfrm>
            <a:off x="-358059" y="509550"/>
            <a:ext cx="5258525" cy="2248485"/>
            <a:chOff x="4254828" y="4264661"/>
            <a:chExt cx="5258525" cy="2248485"/>
          </a:xfrm>
        </p:grpSpPr>
        <p:pic>
          <p:nvPicPr>
            <p:cNvPr id="8" name="Picture 7"/>
            <p:cNvPicPr>
              <a:picLocks noChangeAspect="1"/>
            </p:cNvPicPr>
            <p:nvPr/>
          </p:nvPicPr>
          <p:blipFill>
            <a:blip r:embed="rId4"/>
            <a:stretch>
              <a:fillRect/>
            </a:stretch>
          </p:blipFill>
          <p:spPr>
            <a:xfrm>
              <a:off x="5929407" y="4264661"/>
              <a:ext cx="1922400" cy="1617974"/>
            </a:xfrm>
            <a:prstGeom prst="rect">
              <a:avLst/>
            </a:prstGeom>
          </p:spPr>
        </p:pic>
        <p:sp>
          <p:nvSpPr>
            <p:cNvPr id="10" name="TextBox 9"/>
            <p:cNvSpPr txBox="1"/>
            <p:nvPr/>
          </p:nvSpPr>
          <p:spPr>
            <a:xfrm>
              <a:off x="4254828" y="6051481"/>
              <a:ext cx="5258525" cy="461665"/>
            </a:xfrm>
            <a:prstGeom prst="rect">
              <a:avLst/>
            </a:prstGeom>
            <a:noFill/>
          </p:spPr>
          <p:txBody>
            <a:bodyPr wrap="square" rtlCol="0">
              <a:spAutoFit/>
            </a:bodyPr>
            <a:lstStyle/>
            <a:p>
              <a:pPr algn="ctr"/>
              <a:r>
                <a:rPr lang="en-US" sz="2300" dirty="0"/>
                <a:t>Disproportionate and disparate need</a:t>
              </a:r>
            </a:p>
          </p:txBody>
        </p:sp>
      </p:grpSp>
      <p:grpSp>
        <p:nvGrpSpPr>
          <p:cNvPr id="17" name="Group 16"/>
          <p:cNvGrpSpPr/>
          <p:nvPr/>
        </p:nvGrpSpPr>
        <p:grpSpPr>
          <a:xfrm>
            <a:off x="4399721" y="486959"/>
            <a:ext cx="5258525" cy="2291242"/>
            <a:chOff x="4399719" y="486959"/>
            <a:chExt cx="5258525" cy="2291242"/>
          </a:xfrm>
        </p:grpSpPr>
        <p:pic>
          <p:nvPicPr>
            <p:cNvPr id="5" name="Picture 4"/>
            <p:cNvPicPr>
              <a:picLocks noChangeAspect="1"/>
            </p:cNvPicPr>
            <p:nvPr/>
          </p:nvPicPr>
          <p:blipFill>
            <a:blip r:embed="rId5"/>
            <a:stretch>
              <a:fillRect/>
            </a:stretch>
          </p:blipFill>
          <p:spPr>
            <a:xfrm>
              <a:off x="5625619" y="486959"/>
              <a:ext cx="2595942" cy="1722652"/>
            </a:xfrm>
            <a:prstGeom prst="rect">
              <a:avLst/>
            </a:prstGeom>
          </p:spPr>
        </p:pic>
        <p:sp>
          <p:nvSpPr>
            <p:cNvPr id="11" name="TextBox 10"/>
            <p:cNvSpPr txBox="1"/>
            <p:nvPr/>
          </p:nvSpPr>
          <p:spPr>
            <a:xfrm>
              <a:off x="4399719" y="2285758"/>
              <a:ext cx="5258525" cy="492443"/>
            </a:xfrm>
            <a:prstGeom prst="rect">
              <a:avLst/>
            </a:prstGeom>
            <a:noFill/>
          </p:spPr>
          <p:txBody>
            <a:bodyPr wrap="square" rtlCol="0">
              <a:spAutoFit/>
            </a:bodyPr>
            <a:lstStyle/>
            <a:p>
              <a:pPr algn="ctr"/>
              <a:r>
                <a:rPr lang="en-US" sz="2600" dirty="0"/>
                <a:t>Geographic context</a:t>
              </a:r>
            </a:p>
          </p:txBody>
        </p:sp>
      </p:grpSp>
      <p:grpSp>
        <p:nvGrpSpPr>
          <p:cNvPr id="15" name="Group 14"/>
          <p:cNvGrpSpPr/>
          <p:nvPr/>
        </p:nvGrpSpPr>
        <p:grpSpPr>
          <a:xfrm>
            <a:off x="-498588" y="4093990"/>
            <a:ext cx="5258525" cy="2269446"/>
            <a:chOff x="-498589" y="4093990"/>
            <a:chExt cx="5258525" cy="2269446"/>
          </a:xfrm>
        </p:grpSpPr>
        <p:pic>
          <p:nvPicPr>
            <p:cNvPr id="6" name="Picture 5"/>
            <p:cNvPicPr>
              <a:picLocks noChangeAspect="1"/>
            </p:cNvPicPr>
            <p:nvPr/>
          </p:nvPicPr>
          <p:blipFill>
            <a:blip r:embed="rId6"/>
            <a:stretch>
              <a:fillRect/>
            </a:stretch>
          </p:blipFill>
          <p:spPr>
            <a:xfrm>
              <a:off x="514244" y="4093990"/>
              <a:ext cx="1589243" cy="1589243"/>
            </a:xfrm>
            <a:prstGeom prst="rect">
              <a:avLst/>
            </a:prstGeom>
          </p:spPr>
        </p:pic>
        <p:pic>
          <p:nvPicPr>
            <p:cNvPr id="7" name="Picture 6"/>
            <p:cNvPicPr>
              <a:picLocks noChangeAspect="1"/>
            </p:cNvPicPr>
            <p:nvPr/>
          </p:nvPicPr>
          <p:blipFill>
            <a:blip r:embed="rId7"/>
            <a:stretch>
              <a:fillRect/>
            </a:stretch>
          </p:blipFill>
          <p:spPr>
            <a:xfrm>
              <a:off x="2244699" y="4218959"/>
              <a:ext cx="1699571" cy="1476595"/>
            </a:xfrm>
            <a:prstGeom prst="rect">
              <a:avLst/>
            </a:prstGeom>
          </p:spPr>
        </p:pic>
        <p:sp>
          <p:nvSpPr>
            <p:cNvPr id="12" name="TextBox 11"/>
            <p:cNvSpPr txBox="1"/>
            <p:nvPr/>
          </p:nvSpPr>
          <p:spPr>
            <a:xfrm>
              <a:off x="-498589" y="5870993"/>
              <a:ext cx="5258525" cy="492443"/>
            </a:xfrm>
            <a:prstGeom prst="rect">
              <a:avLst/>
            </a:prstGeom>
            <a:noFill/>
          </p:spPr>
          <p:txBody>
            <a:bodyPr wrap="square" rtlCol="0">
              <a:spAutoFit/>
            </a:bodyPr>
            <a:lstStyle/>
            <a:p>
              <a:pPr algn="ctr"/>
              <a:r>
                <a:rPr lang="en-US" sz="2600" dirty="0"/>
                <a:t>CWS factors</a:t>
              </a:r>
            </a:p>
          </p:txBody>
        </p:sp>
      </p:grpSp>
      <p:sp>
        <p:nvSpPr>
          <p:cNvPr id="14" name="Rectangle 13"/>
          <p:cNvSpPr/>
          <p:nvPr/>
        </p:nvSpPr>
        <p:spPr>
          <a:xfrm>
            <a:off x="0" y="6363436"/>
            <a:ext cx="3797020" cy="523220"/>
          </a:xfrm>
          <a:prstGeom prst="rect">
            <a:avLst/>
          </a:prstGeom>
        </p:spPr>
        <p:txBody>
          <a:bodyPr wrap="square">
            <a:spAutoFit/>
          </a:bodyPr>
          <a:lstStyle/>
          <a:p>
            <a:r>
              <a:rPr lang="en-US" sz="1400" b="1" dirty="0">
                <a:solidFill>
                  <a:srgbClr val="7F7F7F"/>
                </a:solidFill>
              </a:rPr>
              <a:t>Source</a:t>
            </a:r>
            <a:r>
              <a:rPr lang="en-US" sz="1400" dirty="0">
                <a:solidFill>
                  <a:srgbClr val="7F7F7F"/>
                </a:solidFill>
              </a:rPr>
              <a:t>: </a:t>
            </a:r>
            <a:r>
              <a:rPr lang="en-US" sz="1400" dirty="0" err="1">
                <a:solidFill>
                  <a:schemeClr val="bg1">
                    <a:lumMod val="50000"/>
                  </a:schemeClr>
                </a:solidFill>
              </a:rPr>
              <a:t>childwelfare.gov</a:t>
            </a:r>
            <a:r>
              <a:rPr lang="en-US" sz="1400" dirty="0">
                <a:solidFill>
                  <a:schemeClr val="bg1">
                    <a:lumMod val="50000"/>
                  </a:schemeClr>
                </a:solidFill>
              </a:rPr>
              <a:t>, citing Fluke, Harden, Jenkins &amp; </a:t>
            </a:r>
            <a:r>
              <a:rPr lang="en-US" sz="1400" dirty="0" err="1">
                <a:solidFill>
                  <a:schemeClr val="bg1">
                    <a:lumMod val="50000"/>
                  </a:schemeClr>
                </a:solidFill>
              </a:rPr>
              <a:t>Ruehrdanz</a:t>
            </a:r>
            <a:r>
              <a:rPr lang="en-US" sz="1400" dirty="0">
                <a:solidFill>
                  <a:schemeClr val="bg1">
                    <a:lumMod val="50000"/>
                  </a:schemeClr>
                </a:solidFill>
              </a:rPr>
              <a:t> (2011) survey paper</a:t>
            </a:r>
          </a:p>
        </p:txBody>
      </p:sp>
    </p:spTree>
    <p:extLst>
      <p:ext uri="{BB962C8B-B14F-4D97-AF65-F5344CB8AC3E}">
        <p14:creationId xmlns:p14="http://schemas.microsoft.com/office/powerpoint/2010/main" val="5541725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23888" y="403226"/>
            <a:ext cx="7886700" cy="2613025"/>
          </a:xfrm>
        </p:spPr>
        <p:txBody>
          <a:bodyPr>
            <a:normAutofit/>
          </a:bodyPr>
          <a:lstStyle/>
          <a:p>
            <a:r>
              <a:rPr lang="en-US" sz="5000" dirty="0" smtClean="0">
                <a:solidFill>
                  <a:srgbClr val="9F0A1A"/>
                </a:solidFill>
              </a:rPr>
              <a:t>Thank you.</a:t>
            </a:r>
            <a:endParaRPr lang="en-US" sz="5000" dirty="0">
              <a:solidFill>
                <a:srgbClr val="9F0A1A"/>
              </a:solidFill>
            </a:endParaRPr>
          </a:p>
        </p:txBody>
      </p:sp>
      <p:sp>
        <p:nvSpPr>
          <p:cNvPr id="7" name="Text Placeholder 6"/>
          <p:cNvSpPr>
            <a:spLocks noGrp="1"/>
          </p:cNvSpPr>
          <p:nvPr>
            <p:ph type="body" idx="1"/>
          </p:nvPr>
        </p:nvSpPr>
        <p:spPr/>
        <p:txBody>
          <a:bodyPr>
            <a:normAutofit/>
          </a:bodyPr>
          <a:lstStyle/>
          <a:p>
            <a:r>
              <a:rPr lang="en-US" sz="2200" smtClean="0"/>
              <a:t>achould@cmu.edu</a:t>
            </a:r>
            <a:endParaRPr lang="en-US" sz="2200" dirty="0" smtClean="0"/>
          </a:p>
        </p:txBody>
      </p:sp>
      <p:pic>
        <p:nvPicPr>
          <p:cNvPr id="8" name="Picture 7" descr="logo-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888" y="3504781"/>
            <a:ext cx="3220679" cy="108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8272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5400" dirty="0">
                <a:solidFill>
                  <a:srgbClr val="9F0A1A"/>
                </a:solidFill>
              </a:rPr>
              <a:t>Two forms of human bias</a:t>
            </a:r>
          </a:p>
        </p:txBody>
      </p:sp>
      <p:sp>
        <p:nvSpPr>
          <p:cNvPr id="7" name="Text Placeholder 6"/>
          <p:cNvSpPr>
            <a:spLocks noGrp="1"/>
          </p:cNvSpPr>
          <p:nvPr>
            <p:ph type="body" idx="1"/>
          </p:nvPr>
        </p:nvSpPr>
        <p:spPr/>
        <p:txBody>
          <a:bodyPr/>
          <a:lstStyle/>
          <a:p>
            <a:r>
              <a:rPr lang="en-US" dirty="0" smtClean="0"/>
              <a:t>Applying different risk cutoffs</a:t>
            </a:r>
          </a:p>
          <a:p>
            <a:r>
              <a:rPr lang="en-US" dirty="0" err="1" smtClean="0"/>
              <a:t>Miscalibration</a:t>
            </a:r>
            <a:endParaRPr lang="en-US" dirty="0" smtClean="0"/>
          </a:p>
          <a:p>
            <a:pPr marL="457200" indent="-457200">
              <a:buAutoNum type="arabicPeriod"/>
            </a:pPr>
            <a:endParaRPr lang="en-US" dirty="0"/>
          </a:p>
        </p:txBody>
      </p:sp>
    </p:spTree>
    <p:extLst>
      <p:ext uri="{BB962C8B-B14F-4D97-AF65-F5344CB8AC3E}">
        <p14:creationId xmlns:p14="http://schemas.microsoft.com/office/powerpoint/2010/main" val="8374985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79832" y="1969034"/>
            <a:ext cx="7112376" cy="1370283"/>
            <a:chOff x="890998" y="4290410"/>
            <a:chExt cx="7405756" cy="1426807"/>
          </a:xfrm>
        </p:grpSpPr>
        <p:pic>
          <p:nvPicPr>
            <p:cNvPr id="7" name="Picture 6"/>
            <p:cNvPicPr>
              <a:picLocks noChangeAspect="1"/>
            </p:cNvPicPr>
            <p:nvPr/>
          </p:nvPicPr>
          <p:blipFill>
            <a:blip r:embed="rId3"/>
            <a:stretch>
              <a:fillRect/>
            </a:stretch>
          </p:blipFill>
          <p:spPr>
            <a:xfrm>
              <a:off x="5376236" y="4290411"/>
              <a:ext cx="1422400" cy="1422400"/>
            </a:xfrm>
            <a:prstGeom prst="rect">
              <a:avLst/>
            </a:prstGeom>
          </p:spPr>
        </p:pic>
        <p:pic>
          <p:nvPicPr>
            <p:cNvPr id="8" name="Picture 7"/>
            <p:cNvPicPr>
              <a:picLocks noChangeAspect="1"/>
            </p:cNvPicPr>
            <p:nvPr/>
          </p:nvPicPr>
          <p:blipFill>
            <a:blip r:embed="rId4"/>
            <a:stretch>
              <a:fillRect/>
            </a:stretch>
          </p:blipFill>
          <p:spPr>
            <a:xfrm>
              <a:off x="6874354" y="4290411"/>
              <a:ext cx="1422400" cy="1422400"/>
            </a:xfrm>
            <a:prstGeom prst="rect">
              <a:avLst/>
            </a:prstGeom>
          </p:spPr>
        </p:pic>
        <p:pic>
          <p:nvPicPr>
            <p:cNvPr id="9" name="Picture 8"/>
            <p:cNvPicPr>
              <a:picLocks noChangeAspect="1"/>
            </p:cNvPicPr>
            <p:nvPr/>
          </p:nvPicPr>
          <p:blipFill>
            <a:blip r:embed="rId5"/>
            <a:stretch>
              <a:fillRect/>
            </a:stretch>
          </p:blipFill>
          <p:spPr>
            <a:xfrm flipH="1">
              <a:off x="2387047" y="4290410"/>
              <a:ext cx="1422401" cy="1422401"/>
            </a:xfrm>
            <a:prstGeom prst="rect">
              <a:avLst/>
            </a:prstGeom>
          </p:spPr>
        </p:pic>
        <p:pic>
          <p:nvPicPr>
            <p:cNvPr id="10" name="Picture 9"/>
            <p:cNvPicPr>
              <a:picLocks noChangeAspect="1"/>
            </p:cNvPicPr>
            <p:nvPr/>
          </p:nvPicPr>
          <p:blipFill>
            <a:blip r:embed="rId6"/>
            <a:stretch>
              <a:fillRect/>
            </a:stretch>
          </p:blipFill>
          <p:spPr>
            <a:xfrm flipH="1">
              <a:off x="3882676" y="4299224"/>
              <a:ext cx="1417993" cy="1417993"/>
            </a:xfrm>
            <a:prstGeom prst="rect">
              <a:avLst/>
            </a:prstGeom>
          </p:spPr>
        </p:pic>
        <p:pic>
          <p:nvPicPr>
            <p:cNvPr id="11" name="Picture 10"/>
            <p:cNvPicPr>
              <a:picLocks noChangeAspect="1"/>
            </p:cNvPicPr>
            <p:nvPr/>
          </p:nvPicPr>
          <p:blipFill>
            <a:blip r:embed="rId7"/>
            <a:stretch>
              <a:fillRect/>
            </a:stretch>
          </p:blipFill>
          <p:spPr>
            <a:xfrm>
              <a:off x="890998" y="4290410"/>
              <a:ext cx="1417993" cy="1417993"/>
            </a:xfrm>
            <a:prstGeom prst="rect">
              <a:avLst/>
            </a:prstGeom>
          </p:spPr>
        </p:pic>
      </p:grpSp>
      <p:graphicFrame>
        <p:nvGraphicFramePr>
          <p:cNvPr id="15" name="Table 14"/>
          <p:cNvGraphicFramePr>
            <a:graphicFrameLocks noGrp="1"/>
          </p:cNvGraphicFramePr>
          <p:nvPr>
            <p:extLst/>
          </p:nvPr>
        </p:nvGraphicFramePr>
        <p:xfrm>
          <a:off x="159025" y="3520462"/>
          <a:ext cx="8825952" cy="415923"/>
        </p:xfrm>
        <a:graphic>
          <a:graphicData uri="http://schemas.openxmlformats.org/drawingml/2006/table">
            <a:tbl>
              <a:tblPr firstRow="1" bandRow="1">
                <a:tableStyleId>{46F890A9-2807-4EBB-B81D-B2AA78EC7F39}</a:tableStyleId>
              </a:tblPr>
              <a:tblGrid>
                <a:gridCol w="1616766"/>
                <a:gridCol w="1325218"/>
                <a:gridCol w="1470992"/>
                <a:gridCol w="1470992"/>
                <a:gridCol w="1470992"/>
                <a:gridCol w="1470992"/>
              </a:tblGrid>
              <a:tr h="415923">
                <a:tc>
                  <a:txBody>
                    <a:bodyPr/>
                    <a:lstStyle/>
                    <a:p>
                      <a:pPr algn="ctr"/>
                      <a:r>
                        <a:rPr lang="en-US" dirty="0" smtClean="0"/>
                        <a:t>True score</a:t>
                      </a:r>
                    </a:p>
                  </a:txBody>
                  <a:tcPr anchor="ctr"/>
                </a:tc>
                <a:tc>
                  <a:txBody>
                    <a:bodyPr/>
                    <a:lstStyle/>
                    <a:p>
                      <a:pPr algn="ctr"/>
                      <a:r>
                        <a:rPr lang="en-US" dirty="0" smtClean="0"/>
                        <a:t>17</a:t>
                      </a:r>
                      <a:endParaRPr lang="en-US" dirty="0"/>
                    </a:p>
                  </a:txBody>
                  <a:tcPr/>
                </a:tc>
                <a:tc>
                  <a:txBody>
                    <a:bodyPr/>
                    <a:lstStyle/>
                    <a:p>
                      <a:pPr algn="ctr"/>
                      <a:r>
                        <a:rPr lang="en-US" dirty="0" smtClean="0"/>
                        <a:t>5</a:t>
                      </a:r>
                      <a:endParaRPr lang="en-US" dirty="0"/>
                    </a:p>
                  </a:txBody>
                  <a:tcPr/>
                </a:tc>
                <a:tc>
                  <a:txBody>
                    <a:bodyPr/>
                    <a:lstStyle/>
                    <a:p>
                      <a:pPr algn="ctr"/>
                      <a:r>
                        <a:rPr lang="en-US" dirty="0" smtClean="0"/>
                        <a:t>13</a:t>
                      </a:r>
                      <a:endParaRPr lang="en-US" dirty="0"/>
                    </a:p>
                  </a:txBody>
                  <a:tcPr/>
                </a:tc>
                <a:tc>
                  <a:txBody>
                    <a:bodyPr/>
                    <a:lstStyle/>
                    <a:p>
                      <a:pPr algn="ctr"/>
                      <a:r>
                        <a:rPr lang="en-US" dirty="0" smtClean="0"/>
                        <a:t>11</a:t>
                      </a:r>
                      <a:endParaRPr lang="en-US" dirty="0"/>
                    </a:p>
                  </a:txBody>
                  <a:tcPr/>
                </a:tc>
                <a:tc>
                  <a:txBody>
                    <a:bodyPr/>
                    <a:lstStyle/>
                    <a:p>
                      <a:pPr algn="ctr"/>
                      <a:r>
                        <a:rPr lang="en-US" dirty="0" smtClean="0"/>
                        <a:t>16</a:t>
                      </a:r>
                      <a:endParaRPr lang="en-US" dirty="0"/>
                    </a:p>
                  </a:txBody>
                  <a:tcPr/>
                </a:tc>
              </a:tr>
            </a:tbl>
          </a:graphicData>
        </a:graphic>
      </p:graphicFrame>
    </p:spTree>
    <p:extLst>
      <p:ext uri="{BB962C8B-B14F-4D97-AF65-F5344CB8AC3E}">
        <p14:creationId xmlns:p14="http://schemas.microsoft.com/office/powerpoint/2010/main" val="713541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79832" y="1969034"/>
            <a:ext cx="7112376" cy="1370283"/>
            <a:chOff x="890998" y="4290410"/>
            <a:chExt cx="7405756" cy="1426807"/>
          </a:xfrm>
        </p:grpSpPr>
        <p:pic>
          <p:nvPicPr>
            <p:cNvPr id="7" name="Picture 6"/>
            <p:cNvPicPr>
              <a:picLocks noChangeAspect="1"/>
            </p:cNvPicPr>
            <p:nvPr/>
          </p:nvPicPr>
          <p:blipFill>
            <a:blip r:embed="rId3"/>
            <a:stretch>
              <a:fillRect/>
            </a:stretch>
          </p:blipFill>
          <p:spPr>
            <a:xfrm>
              <a:off x="5376236" y="4290411"/>
              <a:ext cx="1422400" cy="1422400"/>
            </a:xfrm>
            <a:prstGeom prst="rect">
              <a:avLst/>
            </a:prstGeom>
          </p:spPr>
        </p:pic>
        <p:pic>
          <p:nvPicPr>
            <p:cNvPr id="8" name="Picture 7"/>
            <p:cNvPicPr>
              <a:picLocks noChangeAspect="1"/>
            </p:cNvPicPr>
            <p:nvPr/>
          </p:nvPicPr>
          <p:blipFill>
            <a:blip r:embed="rId4"/>
            <a:stretch>
              <a:fillRect/>
            </a:stretch>
          </p:blipFill>
          <p:spPr>
            <a:xfrm>
              <a:off x="6874354" y="4290411"/>
              <a:ext cx="1422400" cy="1422400"/>
            </a:xfrm>
            <a:prstGeom prst="rect">
              <a:avLst/>
            </a:prstGeom>
          </p:spPr>
        </p:pic>
        <p:pic>
          <p:nvPicPr>
            <p:cNvPr id="9" name="Picture 8"/>
            <p:cNvPicPr>
              <a:picLocks noChangeAspect="1"/>
            </p:cNvPicPr>
            <p:nvPr/>
          </p:nvPicPr>
          <p:blipFill>
            <a:blip r:embed="rId5"/>
            <a:stretch>
              <a:fillRect/>
            </a:stretch>
          </p:blipFill>
          <p:spPr>
            <a:xfrm flipH="1">
              <a:off x="2387047" y="4290410"/>
              <a:ext cx="1422401" cy="1422401"/>
            </a:xfrm>
            <a:prstGeom prst="rect">
              <a:avLst/>
            </a:prstGeom>
          </p:spPr>
        </p:pic>
        <p:pic>
          <p:nvPicPr>
            <p:cNvPr id="10" name="Picture 9"/>
            <p:cNvPicPr>
              <a:picLocks noChangeAspect="1"/>
            </p:cNvPicPr>
            <p:nvPr/>
          </p:nvPicPr>
          <p:blipFill>
            <a:blip r:embed="rId6"/>
            <a:stretch>
              <a:fillRect/>
            </a:stretch>
          </p:blipFill>
          <p:spPr>
            <a:xfrm flipH="1">
              <a:off x="3882676" y="4299224"/>
              <a:ext cx="1417993" cy="1417993"/>
            </a:xfrm>
            <a:prstGeom prst="rect">
              <a:avLst/>
            </a:prstGeom>
          </p:spPr>
        </p:pic>
        <p:pic>
          <p:nvPicPr>
            <p:cNvPr id="11" name="Picture 10"/>
            <p:cNvPicPr>
              <a:picLocks noChangeAspect="1"/>
            </p:cNvPicPr>
            <p:nvPr/>
          </p:nvPicPr>
          <p:blipFill>
            <a:blip r:embed="rId7"/>
            <a:stretch>
              <a:fillRect/>
            </a:stretch>
          </p:blipFill>
          <p:spPr>
            <a:xfrm>
              <a:off x="890998" y="4290410"/>
              <a:ext cx="1417993" cy="1417993"/>
            </a:xfrm>
            <a:prstGeom prst="rect">
              <a:avLst/>
            </a:prstGeom>
          </p:spPr>
        </p:pic>
      </p:grpSp>
      <p:graphicFrame>
        <p:nvGraphicFramePr>
          <p:cNvPr id="15" name="Table 14"/>
          <p:cNvGraphicFramePr>
            <a:graphicFrameLocks noGrp="1"/>
          </p:cNvGraphicFramePr>
          <p:nvPr>
            <p:extLst/>
          </p:nvPr>
        </p:nvGraphicFramePr>
        <p:xfrm>
          <a:off x="159025" y="3520462"/>
          <a:ext cx="8825952" cy="831846"/>
        </p:xfrm>
        <a:graphic>
          <a:graphicData uri="http://schemas.openxmlformats.org/drawingml/2006/table">
            <a:tbl>
              <a:tblPr firstRow="1" bandRow="1">
                <a:tableStyleId>{46F890A9-2807-4EBB-B81D-B2AA78EC7F39}</a:tableStyleId>
              </a:tblPr>
              <a:tblGrid>
                <a:gridCol w="1616766"/>
                <a:gridCol w="1325218"/>
                <a:gridCol w="1470992"/>
                <a:gridCol w="1470992"/>
                <a:gridCol w="1470992"/>
                <a:gridCol w="1470992"/>
              </a:tblGrid>
              <a:tr h="415923">
                <a:tc>
                  <a:txBody>
                    <a:bodyPr/>
                    <a:lstStyle/>
                    <a:p>
                      <a:pPr algn="ctr"/>
                      <a:r>
                        <a:rPr lang="en-US" dirty="0" smtClean="0"/>
                        <a:t>True score</a:t>
                      </a:r>
                    </a:p>
                  </a:txBody>
                  <a:tcPr anchor="ctr"/>
                </a:tc>
                <a:tc>
                  <a:txBody>
                    <a:bodyPr/>
                    <a:lstStyle/>
                    <a:p>
                      <a:pPr algn="ctr"/>
                      <a:r>
                        <a:rPr lang="en-US" dirty="0" smtClean="0"/>
                        <a:t>17</a:t>
                      </a:r>
                      <a:endParaRPr lang="en-US" dirty="0"/>
                    </a:p>
                  </a:txBody>
                  <a:tcPr/>
                </a:tc>
                <a:tc>
                  <a:txBody>
                    <a:bodyPr/>
                    <a:lstStyle/>
                    <a:p>
                      <a:pPr algn="ctr"/>
                      <a:r>
                        <a:rPr lang="en-US" dirty="0" smtClean="0"/>
                        <a:t>5</a:t>
                      </a:r>
                      <a:endParaRPr lang="en-US" dirty="0"/>
                    </a:p>
                  </a:txBody>
                  <a:tcPr/>
                </a:tc>
                <a:tc>
                  <a:txBody>
                    <a:bodyPr/>
                    <a:lstStyle/>
                    <a:p>
                      <a:pPr algn="ctr"/>
                      <a:r>
                        <a:rPr lang="en-US" dirty="0" smtClean="0"/>
                        <a:t>13</a:t>
                      </a:r>
                      <a:endParaRPr lang="en-US" dirty="0"/>
                    </a:p>
                  </a:txBody>
                  <a:tcPr/>
                </a:tc>
                <a:tc>
                  <a:txBody>
                    <a:bodyPr/>
                    <a:lstStyle/>
                    <a:p>
                      <a:pPr algn="ctr"/>
                      <a:r>
                        <a:rPr lang="en-US" dirty="0" smtClean="0"/>
                        <a:t>11</a:t>
                      </a:r>
                      <a:endParaRPr lang="en-US" dirty="0"/>
                    </a:p>
                  </a:txBody>
                  <a:tcPr/>
                </a:tc>
                <a:tc>
                  <a:txBody>
                    <a:bodyPr/>
                    <a:lstStyle/>
                    <a:p>
                      <a:pPr algn="ctr"/>
                      <a:r>
                        <a:rPr lang="en-US" dirty="0" smtClean="0"/>
                        <a:t>16</a:t>
                      </a:r>
                      <a:endParaRPr lang="en-US" dirty="0"/>
                    </a:p>
                  </a:txBody>
                  <a:tcPr/>
                </a:tc>
              </a:tr>
              <a:tr h="415923">
                <a:tc>
                  <a:txBody>
                    <a:bodyPr/>
                    <a:lstStyle/>
                    <a:p>
                      <a:pPr algn="ctr"/>
                      <a:r>
                        <a:rPr lang="en-US" b="1" dirty="0" smtClean="0"/>
                        <a:t>Investigate?</a:t>
                      </a:r>
                    </a:p>
                  </a:txBody>
                  <a:tcPr anchor="ctr"/>
                </a:tc>
                <a:tc>
                  <a:txBody>
                    <a:bodyPr/>
                    <a:lstStyle/>
                    <a:p>
                      <a:pPr algn="ctr"/>
                      <a:r>
                        <a:rPr lang="en-US" b="1" dirty="0" smtClean="0">
                          <a:solidFill>
                            <a:srgbClr val="FF0000"/>
                          </a:solidFill>
                        </a:rPr>
                        <a:t>Yes</a:t>
                      </a:r>
                      <a:endParaRPr lang="en-US" b="1" dirty="0">
                        <a:solidFill>
                          <a:srgbClr val="FF0000"/>
                        </a:solidFill>
                      </a:endParaRPr>
                    </a:p>
                  </a:txBody>
                  <a:tcPr/>
                </a:tc>
                <a:tc>
                  <a:txBody>
                    <a:bodyPr/>
                    <a:lstStyle/>
                    <a:p>
                      <a:pPr algn="ctr"/>
                      <a:r>
                        <a:rPr lang="en-US" b="1" dirty="0" smtClean="0"/>
                        <a:t>No</a:t>
                      </a:r>
                      <a:endParaRPr lang="en-US" b="1" dirty="0"/>
                    </a:p>
                  </a:txBody>
                  <a:tcPr/>
                </a:tc>
                <a:tc>
                  <a:txBody>
                    <a:bodyPr/>
                    <a:lstStyle/>
                    <a:p>
                      <a:pPr algn="ctr"/>
                      <a:r>
                        <a:rPr lang="en-US" b="1" dirty="0" smtClean="0"/>
                        <a:t>No</a:t>
                      </a:r>
                      <a:endParaRPr lang="en-US" b="1" dirty="0"/>
                    </a:p>
                  </a:txBody>
                  <a:tcPr/>
                </a:tc>
                <a:tc>
                  <a:txBody>
                    <a:bodyPr/>
                    <a:lstStyle/>
                    <a:p>
                      <a:pPr algn="ctr"/>
                      <a:r>
                        <a:rPr lang="en-US" b="1" dirty="0" smtClean="0">
                          <a:solidFill>
                            <a:srgbClr val="FF0000"/>
                          </a:solidFill>
                        </a:rPr>
                        <a:t>Yes</a:t>
                      </a:r>
                      <a:endParaRPr lang="en-US" b="1" dirty="0">
                        <a:solidFill>
                          <a:srgbClr val="FF0000"/>
                        </a:solidFill>
                      </a:endParaRPr>
                    </a:p>
                  </a:txBody>
                  <a:tcPr/>
                </a:tc>
                <a:tc>
                  <a:txBody>
                    <a:bodyPr/>
                    <a:lstStyle/>
                    <a:p>
                      <a:pPr algn="ctr"/>
                      <a:r>
                        <a:rPr lang="en-US" b="1" dirty="0" smtClean="0">
                          <a:solidFill>
                            <a:srgbClr val="FF0000"/>
                          </a:solidFill>
                        </a:rPr>
                        <a:t>Yes</a:t>
                      </a:r>
                      <a:endParaRPr lang="en-US" b="1" dirty="0">
                        <a:solidFill>
                          <a:srgbClr val="FF0000"/>
                        </a:solidFill>
                      </a:endParaRPr>
                    </a:p>
                  </a:txBody>
                  <a:tcPr/>
                </a:tc>
              </a:tr>
            </a:tbl>
          </a:graphicData>
        </a:graphic>
      </p:graphicFrame>
      <p:sp>
        <p:nvSpPr>
          <p:cNvPr id="2" name="Title 1"/>
          <p:cNvSpPr>
            <a:spLocks noGrp="1"/>
          </p:cNvSpPr>
          <p:nvPr>
            <p:ph type="title"/>
          </p:nvPr>
        </p:nvSpPr>
        <p:spPr>
          <a:xfrm>
            <a:off x="457201" y="4747498"/>
            <a:ext cx="8229600" cy="1143000"/>
          </a:xfrm>
        </p:spPr>
        <p:txBody>
          <a:bodyPr/>
          <a:lstStyle/>
          <a:p>
            <a:pPr algn="ctr"/>
            <a:r>
              <a:rPr lang="en-US" dirty="0" smtClean="0">
                <a:solidFill>
                  <a:srgbClr val="9F0A1A"/>
                </a:solidFill>
              </a:rPr>
              <a:t>How might this happen?</a:t>
            </a:r>
            <a:endParaRPr lang="en-US" dirty="0">
              <a:solidFill>
                <a:srgbClr val="9F0A1A"/>
              </a:solidFill>
            </a:endParaRPr>
          </a:p>
        </p:txBody>
      </p:sp>
    </p:spTree>
    <p:extLst>
      <p:ext uri="{BB962C8B-B14F-4D97-AF65-F5344CB8AC3E}">
        <p14:creationId xmlns:p14="http://schemas.microsoft.com/office/powerpoint/2010/main" val="118581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solidFill>
                  <a:srgbClr val="9F0A1A"/>
                </a:solidFill>
              </a:rPr>
              <a:t>Racial bias I:  </a:t>
            </a:r>
            <a:r>
              <a:rPr lang="en-US" sz="3600" dirty="0">
                <a:solidFill>
                  <a:schemeClr val="accent1"/>
                </a:solidFill>
              </a:rPr>
              <a:t>Applying different cutoffs</a:t>
            </a:r>
          </a:p>
        </p:txBody>
      </p:sp>
      <p:grpSp>
        <p:nvGrpSpPr>
          <p:cNvPr id="12" name="Group 11"/>
          <p:cNvGrpSpPr/>
          <p:nvPr/>
        </p:nvGrpSpPr>
        <p:grpSpPr>
          <a:xfrm>
            <a:off x="1779832" y="1969034"/>
            <a:ext cx="7112376" cy="1370283"/>
            <a:chOff x="890998" y="4290410"/>
            <a:chExt cx="7405756" cy="1426807"/>
          </a:xfrm>
        </p:grpSpPr>
        <p:pic>
          <p:nvPicPr>
            <p:cNvPr id="7" name="Picture 6"/>
            <p:cNvPicPr>
              <a:picLocks noChangeAspect="1"/>
            </p:cNvPicPr>
            <p:nvPr/>
          </p:nvPicPr>
          <p:blipFill>
            <a:blip r:embed="rId3"/>
            <a:stretch>
              <a:fillRect/>
            </a:stretch>
          </p:blipFill>
          <p:spPr>
            <a:xfrm>
              <a:off x="5376236" y="4290411"/>
              <a:ext cx="1422400" cy="1422400"/>
            </a:xfrm>
            <a:prstGeom prst="rect">
              <a:avLst/>
            </a:prstGeom>
          </p:spPr>
        </p:pic>
        <p:pic>
          <p:nvPicPr>
            <p:cNvPr id="8" name="Picture 7"/>
            <p:cNvPicPr>
              <a:picLocks noChangeAspect="1"/>
            </p:cNvPicPr>
            <p:nvPr/>
          </p:nvPicPr>
          <p:blipFill>
            <a:blip r:embed="rId4"/>
            <a:stretch>
              <a:fillRect/>
            </a:stretch>
          </p:blipFill>
          <p:spPr>
            <a:xfrm>
              <a:off x="6874354" y="4290411"/>
              <a:ext cx="1422400" cy="1422400"/>
            </a:xfrm>
            <a:prstGeom prst="rect">
              <a:avLst/>
            </a:prstGeom>
          </p:spPr>
        </p:pic>
        <p:pic>
          <p:nvPicPr>
            <p:cNvPr id="9" name="Picture 8"/>
            <p:cNvPicPr>
              <a:picLocks noChangeAspect="1"/>
            </p:cNvPicPr>
            <p:nvPr/>
          </p:nvPicPr>
          <p:blipFill>
            <a:blip r:embed="rId5"/>
            <a:stretch>
              <a:fillRect/>
            </a:stretch>
          </p:blipFill>
          <p:spPr>
            <a:xfrm flipH="1">
              <a:off x="2387047" y="4290410"/>
              <a:ext cx="1422401" cy="1422401"/>
            </a:xfrm>
            <a:prstGeom prst="rect">
              <a:avLst/>
            </a:prstGeom>
          </p:spPr>
        </p:pic>
        <p:pic>
          <p:nvPicPr>
            <p:cNvPr id="10" name="Picture 9"/>
            <p:cNvPicPr>
              <a:picLocks noChangeAspect="1"/>
            </p:cNvPicPr>
            <p:nvPr/>
          </p:nvPicPr>
          <p:blipFill>
            <a:blip r:embed="rId6"/>
            <a:stretch>
              <a:fillRect/>
            </a:stretch>
          </p:blipFill>
          <p:spPr>
            <a:xfrm flipH="1">
              <a:off x="3882676" y="4299224"/>
              <a:ext cx="1417993" cy="1417993"/>
            </a:xfrm>
            <a:prstGeom prst="rect">
              <a:avLst/>
            </a:prstGeom>
          </p:spPr>
        </p:pic>
        <p:pic>
          <p:nvPicPr>
            <p:cNvPr id="11" name="Picture 10"/>
            <p:cNvPicPr>
              <a:picLocks noChangeAspect="1"/>
            </p:cNvPicPr>
            <p:nvPr/>
          </p:nvPicPr>
          <p:blipFill>
            <a:blip r:embed="rId7"/>
            <a:stretch>
              <a:fillRect/>
            </a:stretch>
          </p:blipFill>
          <p:spPr>
            <a:xfrm>
              <a:off x="890998" y="4290410"/>
              <a:ext cx="1417993" cy="1417993"/>
            </a:xfrm>
            <a:prstGeom prst="rect">
              <a:avLst/>
            </a:prstGeom>
          </p:spPr>
        </p:pic>
      </p:grpSp>
      <p:graphicFrame>
        <p:nvGraphicFramePr>
          <p:cNvPr id="15" name="Table 14"/>
          <p:cNvGraphicFramePr>
            <a:graphicFrameLocks noGrp="1"/>
          </p:cNvGraphicFramePr>
          <p:nvPr>
            <p:extLst/>
          </p:nvPr>
        </p:nvGraphicFramePr>
        <p:xfrm>
          <a:off x="159025" y="3520462"/>
          <a:ext cx="8825952" cy="415923"/>
        </p:xfrm>
        <a:graphic>
          <a:graphicData uri="http://schemas.openxmlformats.org/drawingml/2006/table">
            <a:tbl>
              <a:tblPr firstRow="1" bandRow="1">
                <a:tableStyleId>{46F890A9-2807-4EBB-B81D-B2AA78EC7F39}</a:tableStyleId>
              </a:tblPr>
              <a:tblGrid>
                <a:gridCol w="1616766"/>
                <a:gridCol w="1325218"/>
                <a:gridCol w="1470992"/>
                <a:gridCol w="1470992"/>
                <a:gridCol w="1470992"/>
                <a:gridCol w="1470992"/>
              </a:tblGrid>
              <a:tr h="415923">
                <a:tc>
                  <a:txBody>
                    <a:bodyPr/>
                    <a:lstStyle/>
                    <a:p>
                      <a:pPr algn="ctr"/>
                      <a:r>
                        <a:rPr lang="en-US" dirty="0" smtClean="0"/>
                        <a:t>True score</a:t>
                      </a:r>
                    </a:p>
                  </a:txBody>
                  <a:tcPr anchor="ctr"/>
                </a:tc>
                <a:tc>
                  <a:txBody>
                    <a:bodyPr/>
                    <a:lstStyle/>
                    <a:p>
                      <a:pPr algn="ctr"/>
                      <a:r>
                        <a:rPr lang="en-US" dirty="0" smtClean="0"/>
                        <a:t>17</a:t>
                      </a:r>
                      <a:endParaRPr lang="en-US" dirty="0"/>
                    </a:p>
                  </a:txBody>
                  <a:tcPr/>
                </a:tc>
                <a:tc>
                  <a:txBody>
                    <a:bodyPr/>
                    <a:lstStyle/>
                    <a:p>
                      <a:pPr algn="ctr"/>
                      <a:r>
                        <a:rPr lang="en-US" dirty="0" smtClean="0"/>
                        <a:t>5</a:t>
                      </a:r>
                      <a:endParaRPr lang="en-US" dirty="0"/>
                    </a:p>
                  </a:txBody>
                  <a:tcPr/>
                </a:tc>
                <a:tc>
                  <a:txBody>
                    <a:bodyPr/>
                    <a:lstStyle/>
                    <a:p>
                      <a:pPr algn="ctr"/>
                      <a:r>
                        <a:rPr lang="en-US" dirty="0" smtClean="0"/>
                        <a:t>13</a:t>
                      </a:r>
                      <a:endParaRPr lang="en-US" dirty="0"/>
                    </a:p>
                  </a:txBody>
                  <a:tcPr/>
                </a:tc>
                <a:tc>
                  <a:txBody>
                    <a:bodyPr/>
                    <a:lstStyle/>
                    <a:p>
                      <a:pPr algn="ctr"/>
                      <a:r>
                        <a:rPr lang="en-US" dirty="0" smtClean="0"/>
                        <a:t>11</a:t>
                      </a:r>
                      <a:endParaRPr lang="en-US" dirty="0"/>
                    </a:p>
                  </a:txBody>
                  <a:tcPr/>
                </a:tc>
                <a:tc>
                  <a:txBody>
                    <a:bodyPr/>
                    <a:lstStyle/>
                    <a:p>
                      <a:pPr algn="ctr"/>
                      <a:r>
                        <a:rPr lang="en-US" dirty="0" smtClean="0"/>
                        <a:t>16</a:t>
                      </a:r>
                      <a:endParaRPr lang="en-US" dirty="0"/>
                    </a:p>
                  </a:txBody>
                  <a:tcPr/>
                </a:tc>
              </a:tr>
            </a:tbl>
          </a:graphicData>
        </a:graphic>
      </p:graphicFrame>
    </p:spTree>
    <p:extLst>
      <p:ext uri="{BB962C8B-B14F-4D97-AF65-F5344CB8AC3E}">
        <p14:creationId xmlns:p14="http://schemas.microsoft.com/office/powerpoint/2010/main" val="425542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solidFill>
                  <a:srgbClr val="9F0A1A"/>
                </a:solidFill>
              </a:rPr>
              <a:t>Racial bias I:  </a:t>
            </a:r>
            <a:r>
              <a:rPr lang="en-US" sz="3600" dirty="0">
                <a:solidFill>
                  <a:schemeClr val="accent1"/>
                </a:solidFill>
              </a:rPr>
              <a:t>Applying different cutoffs</a:t>
            </a:r>
          </a:p>
        </p:txBody>
      </p:sp>
      <p:grpSp>
        <p:nvGrpSpPr>
          <p:cNvPr id="12" name="Group 11"/>
          <p:cNvGrpSpPr/>
          <p:nvPr/>
        </p:nvGrpSpPr>
        <p:grpSpPr>
          <a:xfrm>
            <a:off x="1779832" y="1969034"/>
            <a:ext cx="7112376" cy="1370283"/>
            <a:chOff x="890998" y="4290410"/>
            <a:chExt cx="7405756" cy="1426807"/>
          </a:xfrm>
        </p:grpSpPr>
        <p:pic>
          <p:nvPicPr>
            <p:cNvPr id="7" name="Picture 6"/>
            <p:cNvPicPr>
              <a:picLocks noChangeAspect="1"/>
            </p:cNvPicPr>
            <p:nvPr/>
          </p:nvPicPr>
          <p:blipFill>
            <a:blip r:embed="rId3"/>
            <a:stretch>
              <a:fillRect/>
            </a:stretch>
          </p:blipFill>
          <p:spPr>
            <a:xfrm>
              <a:off x="5376236" y="4290411"/>
              <a:ext cx="1422400" cy="1422400"/>
            </a:xfrm>
            <a:prstGeom prst="rect">
              <a:avLst/>
            </a:prstGeom>
          </p:spPr>
        </p:pic>
        <p:pic>
          <p:nvPicPr>
            <p:cNvPr id="8" name="Picture 7"/>
            <p:cNvPicPr>
              <a:picLocks noChangeAspect="1"/>
            </p:cNvPicPr>
            <p:nvPr/>
          </p:nvPicPr>
          <p:blipFill>
            <a:blip r:embed="rId4"/>
            <a:stretch>
              <a:fillRect/>
            </a:stretch>
          </p:blipFill>
          <p:spPr>
            <a:xfrm>
              <a:off x="6874354" y="4290411"/>
              <a:ext cx="1422400" cy="1422400"/>
            </a:xfrm>
            <a:prstGeom prst="rect">
              <a:avLst/>
            </a:prstGeom>
          </p:spPr>
        </p:pic>
        <p:pic>
          <p:nvPicPr>
            <p:cNvPr id="9" name="Picture 8"/>
            <p:cNvPicPr>
              <a:picLocks noChangeAspect="1"/>
            </p:cNvPicPr>
            <p:nvPr/>
          </p:nvPicPr>
          <p:blipFill>
            <a:blip r:embed="rId5"/>
            <a:stretch>
              <a:fillRect/>
            </a:stretch>
          </p:blipFill>
          <p:spPr>
            <a:xfrm flipH="1">
              <a:off x="2387047" y="4290410"/>
              <a:ext cx="1422401" cy="1422401"/>
            </a:xfrm>
            <a:prstGeom prst="rect">
              <a:avLst/>
            </a:prstGeom>
          </p:spPr>
        </p:pic>
        <p:pic>
          <p:nvPicPr>
            <p:cNvPr id="10" name="Picture 9"/>
            <p:cNvPicPr>
              <a:picLocks noChangeAspect="1"/>
            </p:cNvPicPr>
            <p:nvPr/>
          </p:nvPicPr>
          <p:blipFill>
            <a:blip r:embed="rId6"/>
            <a:stretch>
              <a:fillRect/>
            </a:stretch>
          </p:blipFill>
          <p:spPr>
            <a:xfrm flipH="1">
              <a:off x="3882676" y="4299224"/>
              <a:ext cx="1417993" cy="1417993"/>
            </a:xfrm>
            <a:prstGeom prst="rect">
              <a:avLst/>
            </a:prstGeom>
          </p:spPr>
        </p:pic>
        <p:pic>
          <p:nvPicPr>
            <p:cNvPr id="11" name="Picture 10"/>
            <p:cNvPicPr>
              <a:picLocks noChangeAspect="1"/>
            </p:cNvPicPr>
            <p:nvPr/>
          </p:nvPicPr>
          <p:blipFill>
            <a:blip r:embed="rId7"/>
            <a:stretch>
              <a:fillRect/>
            </a:stretch>
          </p:blipFill>
          <p:spPr>
            <a:xfrm>
              <a:off x="890998" y="4290410"/>
              <a:ext cx="1417993" cy="1417993"/>
            </a:xfrm>
            <a:prstGeom prst="rect">
              <a:avLst/>
            </a:prstGeom>
          </p:spPr>
        </p:pic>
      </p:grpSp>
      <p:graphicFrame>
        <p:nvGraphicFramePr>
          <p:cNvPr id="15" name="Table 14"/>
          <p:cNvGraphicFramePr>
            <a:graphicFrameLocks noGrp="1"/>
          </p:cNvGraphicFramePr>
          <p:nvPr>
            <p:extLst/>
          </p:nvPr>
        </p:nvGraphicFramePr>
        <p:xfrm>
          <a:off x="159025" y="3520462"/>
          <a:ext cx="8825952" cy="831846"/>
        </p:xfrm>
        <a:graphic>
          <a:graphicData uri="http://schemas.openxmlformats.org/drawingml/2006/table">
            <a:tbl>
              <a:tblPr firstRow="1" bandRow="1">
                <a:tableStyleId>{46F890A9-2807-4EBB-B81D-B2AA78EC7F39}</a:tableStyleId>
              </a:tblPr>
              <a:tblGrid>
                <a:gridCol w="1616766"/>
                <a:gridCol w="1325218"/>
                <a:gridCol w="1470992"/>
                <a:gridCol w="1470992"/>
                <a:gridCol w="1470992"/>
                <a:gridCol w="1470992"/>
              </a:tblGrid>
              <a:tr h="415923">
                <a:tc>
                  <a:txBody>
                    <a:bodyPr/>
                    <a:lstStyle/>
                    <a:p>
                      <a:pPr algn="ctr"/>
                      <a:r>
                        <a:rPr lang="en-US" dirty="0" smtClean="0"/>
                        <a:t>True score</a:t>
                      </a:r>
                    </a:p>
                  </a:txBody>
                  <a:tcPr anchor="ctr"/>
                </a:tc>
                <a:tc>
                  <a:txBody>
                    <a:bodyPr/>
                    <a:lstStyle/>
                    <a:p>
                      <a:pPr algn="ctr"/>
                      <a:r>
                        <a:rPr lang="en-US" dirty="0" smtClean="0"/>
                        <a:t>17</a:t>
                      </a:r>
                      <a:endParaRPr lang="en-US" dirty="0"/>
                    </a:p>
                  </a:txBody>
                  <a:tcPr/>
                </a:tc>
                <a:tc>
                  <a:txBody>
                    <a:bodyPr/>
                    <a:lstStyle/>
                    <a:p>
                      <a:pPr algn="ctr"/>
                      <a:r>
                        <a:rPr lang="en-US" dirty="0" smtClean="0"/>
                        <a:t>5</a:t>
                      </a:r>
                      <a:endParaRPr lang="en-US" dirty="0"/>
                    </a:p>
                  </a:txBody>
                  <a:tcPr/>
                </a:tc>
                <a:tc>
                  <a:txBody>
                    <a:bodyPr/>
                    <a:lstStyle/>
                    <a:p>
                      <a:pPr algn="ctr"/>
                      <a:r>
                        <a:rPr lang="en-US" dirty="0" smtClean="0"/>
                        <a:t>13</a:t>
                      </a:r>
                      <a:endParaRPr lang="en-US" dirty="0"/>
                    </a:p>
                  </a:txBody>
                  <a:tcPr/>
                </a:tc>
                <a:tc>
                  <a:txBody>
                    <a:bodyPr/>
                    <a:lstStyle/>
                    <a:p>
                      <a:pPr algn="ctr"/>
                      <a:r>
                        <a:rPr lang="en-US" dirty="0" smtClean="0"/>
                        <a:t>11</a:t>
                      </a:r>
                      <a:endParaRPr lang="en-US" dirty="0"/>
                    </a:p>
                  </a:txBody>
                  <a:tcPr/>
                </a:tc>
                <a:tc>
                  <a:txBody>
                    <a:bodyPr/>
                    <a:lstStyle/>
                    <a:p>
                      <a:pPr algn="ctr"/>
                      <a:r>
                        <a:rPr lang="en-US" dirty="0" smtClean="0"/>
                        <a:t>16</a:t>
                      </a:r>
                      <a:endParaRPr lang="en-US" dirty="0"/>
                    </a:p>
                  </a:txBody>
                  <a:tcPr/>
                </a:tc>
              </a:tr>
              <a:tr h="415923">
                <a:tc>
                  <a:txBody>
                    <a:bodyPr/>
                    <a:lstStyle/>
                    <a:p>
                      <a:pPr algn="ctr"/>
                      <a:r>
                        <a:rPr lang="en-US" sz="1600" b="1" dirty="0" smtClean="0"/>
                        <a:t>Assessed score</a:t>
                      </a:r>
                      <a:endParaRPr lang="en-US" sz="1600" b="1" dirty="0"/>
                    </a:p>
                  </a:txBody>
                  <a:tcPr anchor="ctr"/>
                </a:tc>
                <a:tc>
                  <a:txBody>
                    <a:bodyPr/>
                    <a:lstStyle/>
                    <a:p>
                      <a:pPr algn="ctr"/>
                      <a:r>
                        <a:rPr lang="en-US" b="1" dirty="0" smtClean="0"/>
                        <a:t>16</a:t>
                      </a:r>
                      <a:endParaRPr lang="en-US" b="1" dirty="0"/>
                    </a:p>
                  </a:txBody>
                  <a:tcPr/>
                </a:tc>
                <a:tc>
                  <a:txBody>
                    <a:bodyPr/>
                    <a:lstStyle/>
                    <a:p>
                      <a:pPr algn="ctr"/>
                      <a:r>
                        <a:rPr lang="en-US" b="1" dirty="0" smtClean="0"/>
                        <a:t>5</a:t>
                      </a:r>
                      <a:endParaRPr lang="en-US" b="1" dirty="0"/>
                    </a:p>
                  </a:txBody>
                  <a:tcPr/>
                </a:tc>
                <a:tc>
                  <a:txBody>
                    <a:bodyPr/>
                    <a:lstStyle/>
                    <a:p>
                      <a:pPr algn="ctr"/>
                      <a:r>
                        <a:rPr lang="en-US" b="1" dirty="0" smtClean="0"/>
                        <a:t>13</a:t>
                      </a:r>
                      <a:endParaRPr lang="en-US" b="1" dirty="0"/>
                    </a:p>
                  </a:txBody>
                  <a:tcPr/>
                </a:tc>
                <a:tc>
                  <a:txBody>
                    <a:bodyPr/>
                    <a:lstStyle/>
                    <a:p>
                      <a:pPr algn="ctr"/>
                      <a:r>
                        <a:rPr lang="en-US" b="1" dirty="0" smtClean="0"/>
                        <a:t>10</a:t>
                      </a:r>
                      <a:endParaRPr lang="en-US" b="1" dirty="0"/>
                    </a:p>
                  </a:txBody>
                  <a:tcPr/>
                </a:tc>
                <a:tc>
                  <a:txBody>
                    <a:bodyPr/>
                    <a:lstStyle/>
                    <a:p>
                      <a:pPr algn="ctr"/>
                      <a:r>
                        <a:rPr lang="en-US" b="1" dirty="0" smtClean="0"/>
                        <a:t>16</a:t>
                      </a:r>
                      <a:endParaRPr lang="en-US" b="1" dirty="0"/>
                    </a:p>
                  </a:txBody>
                  <a:tcPr/>
                </a:tc>
              </a:tr>
            </a:tbl>
          </a:graphicData>
        </a:graphic>
      </p:graphicFrame>
    </p:spTree>
    <p:extLst>
      <p:ext uri="{BB962C8B-B14F-4D97-AF65-F5344CB8AC3E}">
        <p14:creationId xmlns:p14="http://schemas.microsoft.com/office/powerpoint/2010/main" val="146946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solidFill>
                  <a:srgbClr val="9F0A1A"/>
                </a:solidFill>
              </a:rPr>
              <a:t>Racial bias I:  </a:t>
            </a:r>
            <a:r>
              <a:rPr lang="en-US" sz="3600" dirty="0">
                <a:solidFill>
                  <a:schemeClr val="accent1"/>
                </a:solidFill>
              </a:rPr>
              <a:t>Applying different cutoffs</a:t>
            </a:r>
          </a:p>
        </p:txBody>
      </p:sp>
      <p:grpSp>
        <p:nvGrpSpPr>
          <p:cNvPr id="12" name="Group 11"/>
          <p:cNvGrpSpPr/>
          <p:nvPr/>
        </p:nvGrpSpPr>
        <p:grpSpPr>
          <a:xfrm>
            <a:off x="1779832" y="1969034"/>
            <a:ext cx="7112376" cy="1370283"/>
            <a:chOff x="890998" y="4290410"/>
            <a:chExt cx="7405756" cy="1426807"/>
          </a:xfrm>
        </p:grpSpPr>
        <p:pic>
          <p:nvPicPr>
            <p:cNvPr id="7" name="Picture 6"/>
            <p:cNvPicPr>
              <a:picLocks noChangeAspect="1"/>
            </p:cNvPicPr>
            <p:nvPr/>
          </p:nvPicPr>
          <p:blipFill>
            <a:blip r:embed="rId3"/>
            <a:stretch>
              <a:fillRect/>
            </a:stretch>
          </p:blipFill>
          <p:spPr>
            <a:xfrm>
              <a:off x="5376236" y="4290411"/>
              <a:ext cx="1422400" cy="1422400"/>
            </a:xfrm>
            <a:prstGeom prst="rect">
              <a:avLst/>
            </a:prstGeom>
          </p:spPr>
        </p:pic>
        <p:pic>
          <p:nvPicPr>
            <p:cNvPr id="8" name="Picture 7"/>
            <p:cNvPicPr>
              <a:picLocks noChangeAspect="1"/>
            </p:cNvPicPr>
            <p:nvPr/>
          </p:nvPicPr>
          <p:blipFill>
            <a:blip r:embed="rId4"/>
            <a:stretch>
              <a:fillRect/>
            </a:stretch>
          </p:blipFill>
          <p:spPr>
            <a:xfrm>
              <a:off x="6874354" y="4290411"/>
              <a:ext cx="1422400" cy="1422400"/>
            </a:xfrm>
            <a:prstGeom prst="rect">
              <a:avLst/>
            </a:prstGeom>
          </p:spPr>
        </p:pic>
        <p:pic>
          <p:nvPicPr>
            <p:cNvPr id="9" name="Picture 8"/>
            <p:cNvPicPr>
              <a:picLocks noChangeAspect="1"/>
            </p:cNvPicPr>
            <p:nvPr/>
          </p:nvPicPr>
          <p:blipFill>
            <a:blip r:embed="rId5"/>
            <a:stretch>
              <a:fillRect/>
            </a:stretch>
          </p:blipFill>
          <p:spPr>
            <a:xfrm flipH="1">
              <a:off x="2387047" y="4290410"/>
              <a:ext cx="1422401" cy="1422401"/>
            </a:xfrm>
            <a:prstGeom prst="rect">
              <a:avLst/>
            </a:prstGeom>
          </p:spPr>
        </p:pic>
        <p:pic>
          <p:nvPicPr>
            <p:cNvPr id="10" name="Picture 9"/>
            <p:cNvPicPr>
              <a:picLocks noChangeAspect="1"/>
            </p:cNvPicPr>
            <p:nvPr/>
          </p:nvPicPr>
          <p:blipFill>
            <a:blip r:embed="rId6"/>
            <a:stretch>
              <a:fillRect/>
            </a:stretch>
          </p:blipFill>
          <p:spPr>
            <a:xfrm flipH="1">
              <a:off x="3882676" y="4299224"/>
              <a:ext cx="1417993" cy="1417993"/>
            </a:xfrm>
            <a:prstGeom prst="rect">
              <a:avLst/>
            </a:prstGeom>
          </p:spPr>
        </p:pic>
        <p:pic>
          <p:nvPicPr>
            <p:cNvPr id="11" name="Picture 10"/>
            <p:cNvPicPr>
              <a:picLocks noChangeAspect="1"/>
            </p:cNvPicPr>
            <p:nvPr/>
          </p:nvPicPr>
          <p:blipFill>
            <a:blip r:embed="rId7"/>
            <a:stretch>
              <a:fillRect/>
            </a:stretch>
          </p:blipFill>
          <p:spPr>
            <a:xfrm>
              <a:off x="890998" y="4290410"/>
              <a:ext cx="1417993" cy="1417993"/>
            </a:xfrm>
            <a:prstGeom prst="rect">
              <a:avLst/>
            </a:prstGeom>
          </p:spPr>
        </p:pic>
      </p:grpSp>
      <p:graphicFrame>
        <p:nvGraphicFramePr>
          <p:cNvPr id="15" name="Table 14"/>
          <p:cNvGraphicFramePr>
            <a:graphicFrameLocks noGrp="1"/>
          </p:cNvGraphicFramePr>
          <p:nvPr>
            <p:extLst/>
          </p:nvPr>
        </p:nvGraphicFramePr>
        <p:xfrm>
          <a:off x="159025" y="3520462"/>
          <a:ext cx="8825952" cy="1247769"/>
        </p:xfrm>
        <a:graphic>
          <a:graphicData uri="http://schemas.openxmlformats.org/drawingml/2006/table">
            <a:tbl>
              <a:tblPr firstRow="1" bandRow="1">
                <a:tableStyleId>{46F890A9-2807-4EBB-B81D-B2AA78EC7F39}</a:tableStyleId>
              </a:tblPr>
              <a:tblGrid>
                <a:gridCol w="1616766"/>
                <a:gridCol w="1325218"/>
                <a:gridCol w="1470992"/>
                <a:gridCol w="1470992"/>
                <a:gridCol w="1470992"/>
                <a:gridCol w="1470992"/>
              </a:tblGrid>
              <a:tr h="415923">
                <a:tc>
                  <a:txBody>
                    <a:bodyPr/>
                    <a:lstStyle/>
                    <a:p>
                      <a:pPr algn="ctr"/>
                      <a:r>
                        <a:rPr lang="en-US" dirty="0" smtClean="0"/>
                        <a:t>True score</a:t>
                      </a:r>
                    </a:p>
                  </a:txBody>
                  <a:tcPr anchor="ctr"/>
                </a:tc>
                <a:tc>
                  <a:txBody>
                    <a:bodyPr/>
                    <a:lstStyle/>
                    <a:p>
                      <a:pPr algn="ctr"/>
                      <a:r>
                        <a:rPr lang="en-US" dirty="0" smtClean="0"/>
                        <a:t>17</a:t>
                      </a:r>
                      <a:endParaRPr lang="en-US" dirty="0"/>
                    </a:p>
                  </a:txBody>
                  <a:tcPr/>
                </a:tc>
                <a:tc>
                  <a:txBody>
                    <a:bodyPr/>
                    <a:lstStyle/>
                    <a:p>
                      <a:pPr algn="ctr"/>
                      <a:r>
                        <a:rPr lang="en-US" dirty="0" smtClean="0"/>
                        <a:t>5</a:t>
                      </a:r>
                      <a:endParaRPr lang="en-US" dirty="0"/>
                    </a:p>
                  </a:txBody>
                  <a:tcPr/>
                </a:tc>
                <a:tc>
                  <a:txBody>
                    <a:bodyPr/>
                    <a:lstStyle/>
                    <a:p>
                      <a:pPr algn="ctr"/>
                      <a:r>
                        <a:rPr lang="en-US" dirty="0" smtClean="0"/>
                        <a:t>13</a:t>
                      </a:r>
                      <a:endParaRPr lang="en-US" dirty="0"/>
                    </a:p>
                  </a:txBody>
                  <a:tcPr/>
                </a:tc>
                <a:tc>
                  <a:txBody>
                    <a:bodyPr/>
                    <a:lstStyle/>
                    <a:p>
                      <a:pPr algn="ctr"/>
                      <a:r>
                        <a:rPr lang="en-US" dirty="0" smtClean="0"/>
                        <a:t>11</a:t>
                      </a:r>
                      <a:endParaRPr lang="en-US" dirty="0"/>
                    </a:p>
                  </a:txBody>
                  <a:tcPr/>
                </a:tc>
                <a:tc>
                  <a:txBody>
                    <a:bodyPr/>
                    <a:lstStyle/>
                    <a:p>
                      <a:pPr algn="ctr"/>
                      <a:r>
                        <a:rPr lang="en-US" dirty="0" smtClean="0"/>
                        <a:t>16</a:t>
                      </a:r>
                      <a:endParaRPr lang="en-US" dirty="0"/>
                    </a:p>
                  </a:txBody>
                  <a:tcPr/>
                </a:tc>
              </a:tr>
              <a:tr h="415923">
                <a:tc>
                  <a:txBody>
                    <a:bodyPr/>
                    <a:lstStyle/>
                    <a:p>
                      <a:pPr algn="ctr"/>
                      <a:r>
                        <a:rPr lang="en-US" sz="1600" b="1" dirty="0" smtClean="0"/>
                        <a:t>Assessed score</a:t>
                      </a:r>
                      <a:endParaRPr lang="en-US" sz="1600" b="1" dirty="0"/>
                    </a:p>
                  </a:txBody>
                  <a:tcPr anchor="ctr"/>
                </a:tc>
                <a:tc>
                  <a:txBody>
                    <a:bodyPr/>
                    <a:lstStyle/>
                    <a:p>
                      <a:pPr algn="ctr"/>
                      <a:r>
                        <a:rPr lang="en-US" b="1" dirty="0" smtClean="0"/>
                        <a:t>16</a:t>
                      </a:r>
                      <a:endParaRPr lang="en-US" b="1" dirty="0"/>
                    </a:p>
                  </a:txBody>
                  <a:tcPr/>
                </a:tc>
                <a:tc>
                  <a:txBody>
                    <a:bodyPr/>
                    <a:lstStyle/>
                    <a:p>
                      <a:pPr algn="ctr"/>
                      <a:r>
                        <a:rPr lang="en-US" b="1" dirty="0" smtClean="0"/>
                        <a:t>5</a:t>
                      </a:r>
                      <a:endParaRPr lang="en-US" b="1" dirty="0"/>
                    </a:p>
                  </a:txBody>
                  <a:tcPr/>
                </a:tc>
                <a:tc>
                  <a:txBody>
                    <a:bodyPr/>
                    <a:lstStyle/>
                    <a:p>
                      <a:pPr algn="ctr"/>
                      <a:r>
                        <a:rPr lang="en-US" b="1" dirty="0" smtClean="0"/>
                        <a:t>13</a:t>
                      </a:r>
                      <a:endParaRPr lang="en-US" b="1" dirty="0"/>
                    </a:p>
                  </a:txBody>
                  <a:tcPr/>
                </a:tc>
                <a:tc>
                  <a:txBody>
                    <a:bodyPr/>
                    <a:lstStyle/>
                    <a:p>
                      <a:pPr algn="ctr"/>
                      <a:r>
                        <a:rPr lang="en-US" b="1" dirty="0" smtClean="0"/>
                        <a:t>10</a:t>
                      </a:r>
                      <a:endParaRPr lang="en-US" b="1" dirty="0"/>
                    </a:p>
                  </a:txBody>
                  <a:tcPr/>
                </a:tc>
                <a:tc>
                  <a:txBody>
                    <a:bodyPr/>
                    <a:lstStyle/>
                    <a:p>
                      <a:pPr algn="ctr"/>
                      <a:r>
                        <a:rPr lang="en-US" b="1" dirty="0" smtClean="0"/>
                        <a:t>16</a:t>
                      </a:r>
                      <a:endParaRPr lang="en-US" b="1" dirty="0"/>
                    </a:p>
                  </a:txBody>
                  <a:tcPr/>
                </a:tc>
              </a:tr>
              <a:tr h="415923">
                <a:tc>
                  <a:txBody>
                    <a:bodyPr/>
                    <a:lstStyle/>
                    <a:p>
                      <a:pPr algn="ctr"/>
                      <a:r>
                        <a:rPr lang="en-US" b="1" dirty="0" smtClean="0"/>
                        <a:t>Investigate?</a:t>
                      </a:r>
                    </a:p>
                  </a:txBody>
                  <a:tcPr anchor="ctr"/>
                </a:tc>
                <a:tc>
                  <a:txBody>
                    <a:bodyPr/>
                    <a:lstStyle/>
                    <a:p>
                      <a:pPr algn="ctr"/>
                      <a:r>
                        <a:rPr lang="en-US" b="1" dirty="0" smtClean="0">
                          <a:solidFill>
                            <a:srgbClr val="FF0000"/>
                          </a:solidFill>
                        </a:rPr>
                        <a:t>Yes</a:t>
                      </a:r>
                      <a:endParaRPr lang="en-US" b="1" dirty="0">
                        <a:solidFill>
                          <a:srgbClr val="FF0000"/>
                        </a:solidFill>
                      </a:endParaRPr>
                    </a:p>
                  </a:txBody>
                  <a:tcPr/>
                </a:tc>
                <a:tc>
                  <a:txBody>
                    <a:bodyPr/>
                    <a:lstStyle/>
                    <a:p>
                      <a:pPr algn="ctr"/>
                      <a:r>
                        <a:rPr lang="en-US" b="1" dirty="0" smtClean="0"/>
                        <a:t>No</a:t>
                      </a:r>
                      <a:endParaRPr lang="en-US" b="1" dirty="0"/>
                    </a:p>
                  </a:txBody>
                  <a:tcPr/>
                </a:tc>
                <a:tc>
                  <a:txBody>
                    <a:bodyPr/>
                    <a:lstStyle/>
                    <a:p>
                      <a:pPr algn="ctr"/>
                      <a:r>
                        <a:rPr lang="en-US" b="1" dirty="0" smtClean="0"/>
                        <a:t>No</a:t>
                      </a:r>
                      <a:endParaRPr lang="en-US" b="1" dirty="0"/>
                    </a:p>
                  </a:txBody>
                  <a:tcPr/>
                </a:tc>
                <a:tc>
                  <a:txBody>
                    <a:bodyPr/>
                    <a:lstStyle/>
                    <a:p>
                      <a:pPr algn="ctr"/>
                      <a:r>
                        <a:rPr lang="en-US" b="1" dirty="0" smtClean="0">
                          <a:solidFill>
                            <a:srgbClr val="FF0000"/>
                          </a:solidFill>
                        </a:rPr>
                        <a:t>Yes</a:t>
                      </a:r>
                      <a:endParaRPr lang="en-US" b="1" dirty="0">
                        <a:solidFill>
                          <a:srgbClr val="FF0000"/>
                        </a:solidFill>
                      </a:endParaRPr>
                    </a:p>
                  </a:txBody>
                  <a:tcPr/>
                </a:tc>
                <a:tc>
                  <a:txBody>
                    <a:bodyPr/>
                    <a:lstStyle/>
                    <a:p>
                      <a:pPr algn="ctr"/>
                      <a:r>
                        <a:rPr lang="en-US" b="1" dirty="0" smtClean="0">
                          <a:solidFill>
                            <a:srgbClr val="FF0000"/>
                          </a:solidFill>
                        </a:rPr>
                        <a:t>Yes</a:t>
                      </a:r>
                      <a:endParaRPr lang="en-US" b="1" dirty="0">
                        <a:solidFill>
                          <a:srgbClr val="FF0000"/>
                        </a:solidFill>
                      </a:endParaRPr>
                    </a:p>
                  </a:txBody>
                  <a:tcPr/>
                </a:tc>
              </a:tr>
            </a:tbl>
          </a:graphicData>
        </a:graphic>
      </p:graphicFrame>
      <p:sp>
        <p:nvSpPr>
          <p:cNvPr id="23" name="Frame 22"/>
          <p:cNvSpPr/>
          <p:nvPr/>
        </p:nvSpPr>
        <p:spPr>
          <a:xfrm>
            <a:off x="159026" y="4301544"/>
            <a:ext cx="8825952" cy="466686"/>
          </a:xfrm>
          <a:prstGeom prst="frame">
            <a:avLst>
              <a:gd name="adj1" fmla="val 383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781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18494</TotalTime>
  <Words>1526</Words>
  <Application>Microsoft Macintosh PowerPoint</Application>
  <PresentationFormat>On-screen Show (4:3)</PresentationFormat>
  <Paragraphs>204</Paragraphs>
  <Slides>30</Slides>
  <Notes>15</Notes>
  <HiddenSlides>1</HiddenSlides>
  <MMClips>0</MMClips>
  <ScaleCrop>false</ScaleCrop>
  <HeadingPairs>
    <vt:vector size="8" baseType="variant">
      <vt:variant>
        <vt:lpstr>Fonts Used</vt:lpstr>
      </vt:variant>
      <vt:variant>
        <vt:i4>3</vt:i4>
      </vt:variant>
      <vt:variant>
        <vt:lpstr>Theme</vt:lpstr>
      </vt:variant>
      <vt:variant>
        <vt:i4>2</vt:i4>
      </vt:variant>
      <vt:variant>
        <vt:lpstr>Slide Titles</vt:lpstr>
      </vt:variant>
      <vt:variant>
        <vt:i4>30</vt:i4>
      </vt:variant>
      <vt:variant>
        <vt:lpstr>Custom Shows</vt:lpstr>
      </vt:variant>
      <vt:variant>
        <vt:i4>1</vt:i4>
      </vt:variant>
    </vt:vector>
  </HeadingPairs>
  <TitlesOfParts>
    <vt:vector size="36" baseType="lpstr">
      <vt:lpstr>Calibri</vt:lpstr>
      <vt:lpstr>Gill Sans MT</vt:lpstr>
      <vt:lpstr>Arial</vt:lpstr>
      <vt:lpstr>Office Theme</vt:lpstr>
      <vt:lpstr>Custom Design</vt:lpstr>
      <vt:lpstr>PowerPoint Presentation</vt:lpstr>
      <vt:lpstr>PowerPoint Presentation</vt:lpstr>
      <vt:lpstr>PowerPoint Presentation</vt:lpstr>
      <vt:lpstr>Two forms of human bias</vt:lpstr>
      <vt:lpstr>PowerPoint Presentation</vt:lpstr>
      <vt:lpstr>How might this happen?</vt:lpstr>
      <vt:lpstr>Racial bias I:  Applying different cutoffs</vt:lpstr>
      <vt:lpstr>Racial bias I:  Applying different cutoffs</vt:lpstr>
      <vt:lpstr>Racial bias I:  Applying different cutoffs</vt:lpstr>
      <vt:lpstr>Racial bias II:  Miscalibration</vt:lpstr>
      <vt:lpstr>Model calibration</vt:lpstr>
      <vt:lpstr>Calibration: Logistic Regression</vt:lpstr>
      <vt:lpstr>Calibration: Random Forest</vt:lpstr>
      <vt:lpstr>Know your trade-offs</vt:lpstr>
      <vt:lpstr>PowerPoint Presentation</vt:lpstr>
      <vt:lpstr>PowerPoint Presentation</vt:lpstr>
      <vt:lpstr>Logistic regression</vt:lpstr>
      <vt:lpstr>Random Forest</vt:lpstr>
      <vt:lpstr>PowerPoint Presentation</vt:lpstr>
      <vt:lpstr>Placement rates differ across groups</vt:lpstr>
      <vt:lpstr>Model choice matters</vt:lpstr>
      <vt:lpstr>Models disagree (surprisingly?) often</vt:lpstr>
      <vt:lpstr>Fairness and Accuracy</vt:lpstr>
      <vt:lpstr>What questions remain?</vt:lpstr>
      <vt:lpstr>Omitted objective bias</vt:lpstr>
      <vt:lpstr>Sensitive variables as  model inputs</vt:lpstr>
      <vt:lpstr>PowerPoint Presentation</vt:lpstr>
      <vt:lpstr>Fairness is a process property</vt:lpstr>
      <vt:lpstr>The algorithm isn’t making decisions</vt:lpstr>
      <vt:lpstr>Thank you.</vt:lpstr>
      <vt:lpstr>April 5 subset</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Chouldechova</dc:creator>
  <cp:lastModifiedBy>achoulde</cp:lastModifiedBy>
  <cp:revision>2317</cp:revision>
  <cp:lastPrinted>2017-09-07T14:59:10Z</cp:lastPrinted>
  <dcterms:created xsi:type="dcterms:W3CDTF">2016-11-26T17:17:19Z</dcterms:created>
  <dcterms:modified xsi:type="dcterms:W3CDTF">2017-09-13T21:11:54Z</dcterms:modified>
</cp:coreProperties>
</file>