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50" r:id="rId3"/>
    <p:sldMasterId id="2147483763" r:id="rId4"/>
    <p:sldMasterId id="2147483808" r:id="rId5"/>
  </p:sldMasterIdLst>
  <p:notesMasterIdLst>
    <p:notesMasterId r:id="rId30"/>
  </p:notesMasterIdLst>
  <p:sldIdLst>
    <p:sldId id="275" r:id="rId6"/>
    <p:sldId id="287" r:id="rId7"/>
    <p:sldId id="257" r:id="rId8"/>
    <p:sldId id="271" r:id="rId9"/>
    <p:sldId id="272" r:id="rId10"/>
    <p:sldId id="273" r:id="rId11"/>
    <p:sldId id="288" r:id="rId12"/>
    <p:sldId id="276" r:id="rId13"/>
    <p:sldId id="280" r:id="rId14"/>
    <p:sldId id="260" r:id="rId15"/>
    <p:sldId id="258" r:id="rId16"/>
    <p:sldId id="259" r:id="rId17"/>
    <p:sldId id="269" r:id="rId18"/>
    <p:sldId id="268" r:id="rId19"/>
    <p:sldId id="299" r:id="rId20"/>
    <p:sldId id="289" r:id="rId21"/>
    <p:sldId id="285" r:id="rId22"/>
    <p:sldId id="286" r:id="rId23"/>
    <p:sldId id="282" r:id="rId24"/>
    <p:sldId id="284" r:id="rId25"/>
    <p:sldId id="302" r:id="rId26"/>
    <p:sldId id="301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C121-3ACA-4B0D-87DC-53F918298F1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6F23-5F7B-4047-A511-6C0AC567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>
                <a:solidFill>
                  <a:prstClr val="black"/>
                </a:solidFill>
              </a:rPr>
              <a:pPr/>
              <a:t>1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829E4-7B8F-48ED-BCF8-1C0A3C644052}" type="slidenum">
              <a:rPr lang="en-JM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829E4-7B8F-48ED-BCF8-1C0A3C644052}" type="slidenum">
              <a:rPr lang="en-JM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1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pPr>
                <a:buSzPct val="25000"/>
              </a:pPr>
              <a:t>13</a:t>
            </a:fld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970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829E4-7B8F-48ED-BCF8-1C0A3C644052}" type="slidenum">
              <a:rPr lang="en-JM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pPr>
                <a:buSzPct val="25000"/>
              </a:pPr>
              <a:t>16</a:t>
            </a:fld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487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Institution wanted to check their ‘gut’ that this intervention was effective, and is currently</a:t>
            </a:r>
            <a:r>
              <a:rPr lang="en-US" baseline="0" dirty="0" smtClean="0"/>
              <a:t> reviewing interventions available for first year, first time freshmen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461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31710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8224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lang="en-US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648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pPr>
                <a:buSzPct val="25000"/>
              </a:pPr>
              <a:t>3</a:t>
            </a:fld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5617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4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829E4-7B8F-48ED-BCF8-1C0A3C644052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JM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6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7383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pPr>
                <a:buSzPct val="25000"/>
              </a:pPr>
              <a:t>7</a:t>
            </a:fld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4255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829E4-7B8F-48ED-BCF8-1C0A3C644052}" type="slidenum">
              <a:rPr lang="en-JM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In addition to providing less information than probabilities, using classification rates (or percent correctly predicted) to measure model performance can also be problematic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For example, for an institution that has a 90% retention rate one can produce a ‘model’ that is 90% accurate by classifying every student as being retained. Cut-offs for classifications in a model can be changed in order to maximize overall accuracy, but this doesn’t necessarily indicate the model is a good one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829E4-7B8F-48ED-BCF8-1C0A3C644052}" type="slidenum">
              <a:rPr lang="en-JM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JM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0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45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23340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626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096870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2494288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20593895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78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54358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6217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858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11452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1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19908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82517672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2"/>
            <a:ext cx="10668000" cy="4063999"/>
          </a:xfrm>
        </p:spPr>
        <p:txBody>
          <a:bodyPr>
            <a:normAutofit/>
          </a:bodyPr>
          <a:lstStyle>
            <a:lvl1pPr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3317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65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2"/>
            <a:ext cx="2527808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61846761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1152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5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49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899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6046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2768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042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14924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0"/>
            <a:ext cx="10972800" cy="39624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leve</a:t>
            </a:r>
            <a:endParaRPr lang="en-US" dirty="0" smtClean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1720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0066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4290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8514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71119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2"/>
            <a:ext cx="10668000" cy="4063999"/>
          </a:xfrm>
        </p:spPr>
        <p:txBody>
          <a:bodyPr>
            <a:normAutofit/>
          </a:bodyPr>
          <a:lstStyle>
            <a:lvl1pPr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81077922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8113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2"/>
            <a:ext cx="2235200" cy="388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2095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3" y="1905001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33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63217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47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2" y="1625003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07391258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2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26288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8289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4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1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4796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8860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9165000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89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1" y="2514601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5912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6706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29623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1" y="1821752"/>
            <a:ext cx="2023188" cy="353764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3656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1"/>
            <a:ext cx="2326397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5836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1552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493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1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1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35870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3158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6615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2"/>
            <a:ext cx="2527808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3289686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7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86182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293854-00E1-468C-97F9-02D0DFC76FD1}" type="datetimeFigureOut">
              <a:rPr lang="en-US" smtClean="0">
                <a:solidFill>
                  <a:srgbClr val="0B0B0B"/>
                </a:solidFill>
              </a:rPr>
              <a:pPr/>
              <a:t>9/13/2017</a:t>
            </a:fld>
            <a:endParaRPr lang="en-US">
              <a:solidFill>
                <a:srgbClr val="0B0B0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B0B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C651963-EF59-478C-80FE-76989D5E57A6}" type="slidenum">
              <a:rPr lang="en-US" smtClean="0">
                <a:solidFill>
                  <a:srgbClr val="0B0B0B"/>
                </a:solidFill>
              </a:rPr>
              <a:pPr/>
              <a:t>‹#›</a:t>
            </a:fld>
            <a:endParaRPr lang="en-US">
              <a:solidFill>
                <a:srgbClr val="0B0B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35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8043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2190472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6367602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8598677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53551192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78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84634268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665600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70167654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56635707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39299301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93084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41875384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2"/>
            <a:ext cx="10668000" cy="4063999"/>
          </a:xfrm>
        </p:spPr>
        <p:txBody>
          <a:bodyPr>
            <a:normAutofit/>
          </a:bodyPr>
          <a:lstStyle>
            <a:lvl1pPr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17896310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19448053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2"/>
            <a:ext cx="2527808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7414565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0423856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5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49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899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01163808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727440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5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49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899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8377749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81204408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20389349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0"/>
            <a:ext cx="10972800" cy="39624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3014339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0066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4290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8514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48745734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12245058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2"/>
            <a:ext cx="2235200" cy="3887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41118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7967226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3" y="1905001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33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6728962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28980304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2" y="1625003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919422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07811561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2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47676954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1814547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4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1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59899771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9973916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89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1" y="2514601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65627664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39561760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40807623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1" y="1821752"/>
            <a:ext cx="2023188" cy="353764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73851649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1"/>
            <a:ext cx="2326397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892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488297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219600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97523099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1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1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51890871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9172155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367198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76256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82541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11201" y="584200"/>
            <a:ext cx="1015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3"/>
              </a:buClr>
              <a:buFont typeface="Open Sans"/>
              <a:buNone/>
              <a:defRPr sz="32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42891" algn="l" rtl="0">
              <a:spcBef>
                <a:spcPts val="360"/>
              </a:spcBef>
              <a:buClr>
                <a:srgbClr val="484848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279393" algn="l" rtl="0">
              <a:spcBef>
                <a:spcPts val="320"/>
              </a:spcBef>
              <a:buClr>
                <a:srgbClr val="484848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•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–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»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B0B0B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>
              <a:solidFill>
                <a:srgbClr val="0B0B0B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65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245858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4548909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0"/>
            <a:ext cx="10972800" cy="39624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427765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0066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4290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8514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872213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80139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2"/>
            <a:ext cx="2235200" cy="3887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6750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0501008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3" y="1905001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33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0952333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0802039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2" y="1625003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5400783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2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0703652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26767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2509286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4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1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530165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7425849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89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1" y="2514601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0780330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8747849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6159317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1" y="1821752"/>
            <a:ext cx="2023188" cy="353764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1703546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1"/>
            <a:ext cx="2326397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3567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2963874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9155772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1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1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711739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5327177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9666051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01588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501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743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11201" y="584200"/>
            <a:ext cx="1015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3"/>
              </a:buClr>
              <a:buFont typeface="Open Sans"/>
              <a:buNone/>
              <a:defRPr sz="32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42891" algn="l" rtl="0">
              <a:spcBef>
                <a:spcPts val="360"/>
              </a:spcBef>
              <a:buClr>
                <a:srgbClr val="484848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279393" algn="l" rtl="0">
              <a:spcBef>
                <a:spcPts val="320"/>
              </a:spcBef>
              <a:buClr>
                <a:srgbClr val="484848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•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–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»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B0B0B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>
              <a:solidFill>
                <a:srgbClr val="0B0B0B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85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708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572000" y="1905000"/>
            <a:ext cx="3251200" cy="4470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0538968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71120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22352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1452880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711200" y="19050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711200" y="4140200"/>
            <a:ext cx="2032000" cy="2032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9261846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125777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44196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5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8128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026400" y="2209800"/>
            <a:ext cx="2844800" cy="28448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1836606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78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570658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3724684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3984563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2367531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128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4704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8128000" y="2209800"/>
            <a:ext cx="33528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1081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8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3139711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2"/>
            <a:ext cx="10668000" cy="4063999"/>
          </a:xfrm>
        </p:spPr>
        <p:txBody>
          <a:bodyPr>
            <a:normAutofit/>
          </a:bodyPr>
          <a:lstStyle>
            <a:lvl1pPr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9183392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4738652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3352800" y="2107002"/>
            <a:ext cx="2527808" cy="3455599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8735928" y="2107001"/>
            <a:ext cx="2541672" cy="3454400"/>
          </a:xfrm>
        </p:spPr>
        <p:txBody>
          <a:bodyPr>
            <a:normAutofit/>
          </a:bodyPr>
          <a:lstStyle>
            <a:lvl1pPr>
              <a:defRPr sz="1467"/>
            </a:lvl1pPr>
          </a:lstStyle>
          <a:p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857312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144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3556000" y="23114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6096000" y="236423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8631936" y="2354072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345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60960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85344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812800" y="4648200"/>
            <a:ext cx="223520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75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339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5344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2352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39478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4378"/>
            <a:ext cx="8534400" cy="885825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7760438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5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1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1" y="4349749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899" y="4349749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49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49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3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Open Sans Semibold"/>
                <a:cs typeface="Open Sans Semibold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5189764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200" y="2032000"/>
            <a:ext cx="10668000" cy="3759200"/>
          </a:xfrm>
        </p:spPr>
        <p:txBody>
          <a:bodyPr>
            <a:normAutofit/>
          </a:bodyPr>
          <a:lstStyle>
            <a:lvl1pPr marL="457189" indent="-457189">
              <a:buFont typeface="Courier New" pitchFamily="49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1993273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2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8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6289695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825875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32000"/>
            <a:ext cx="10972800" cy="39624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8483556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711200" y="20066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711200" y="24130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11200" y="34290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11200" y="38354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711200" y="4851400"/>
            <a:ext cx="2844800" cy="3657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711200" y="5257800"/>
            <a:ext cx="37592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44126983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81475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68823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128000" y="1498602"/>
            <a:ext cx="2235200" cy="3887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732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12800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3782483" y="22098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12800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3782483" y="4140200"/>
            <a:ext cx="2844800" cy="1828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rgbClr val="17252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91994537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683" y="1905001"/>
            <a:ext cx="5066635" cy="314959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14088" y="2131200"/>
            <a:ext cx="3744000" cy="23475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0160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2743200" y="609600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33" b="0" kern="0" spc="0">
                <a:solidFill>
                  <a:schemeClr val="bg2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498787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rgbClr val="0B0B0B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01062831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 userDrawn="1"/>
        </p:nvSpPr>
        <p:spPr>
          <a:xfrm>
            <a:off x="1" y="0"/>
            <a:ext cx="12191999" cy="3937000"/>
          </a:xfrm>
          <a:prstGeom prst="rect">
            <a:avLst/>
          </a:prstGeom>
          <a:solidFill>
            <a:schemeClr val="accent3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5080000" y="889000"/>
            <a:ext cx="2036064" cy="2036064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63485635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5448002" y="1625003"/>
            <a:ext cx="1295999" cy="1295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4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12800" y="29874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4338195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281112"/>
            <a:ext cx="6422880" cy="3992689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1600" y="2568000"/>
            <a:ext cx="4752000" cy="2976000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441220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39163060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4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1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132524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26400" cy="68580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432800" y="863600"/>
            <a:ext cx="223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21979968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311400"/>
            <a:ext cx="6299200" cy="3860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7300389" y="3032360"/>
            <a:ext cx="3992033" cy="162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7315201" y="2514601"/>
            <a:ext cx="2307167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Open Sans Bold"/>
                <a:cs typeface="Open Sans Bold"/>
              </a:defRPr>
            </a:lvl1pPr>
            <a:lvl2pPr marL="609585" indent="0">
              <a:buFontTx/>
              <a:buNone/>
              <a:defRPr sz="1867">
                <a:latin typeface="Franklin Gothic Medium" pitchFamily="34" charset="0"/>
              </a:defRPr>
            </a:lvl2pPr>
            <a:lvl3pPr marL="1219170" indent="0">
              <a:buFontTx/>
              <a:buNone/>
              <a:defRPr sz="1867">
                <a:latin typeface="Franklin Gothic Medium" pitchFamily="34" charset="0"/>
              </a:defRPr>
            </a:lvl3pPr>
            <a:lvl4pPr marL="1828754" indent="0">
              <a:buFontTx/>
              <a:buNone/>
              <a:defRPr sz="1867">
                <a:latin typeface="Franklin Gothic Medium" pitchFamily="34" charset="0"/>
              </a:defRPr>
            </a:lvl4pPr>
            <a:lvl5pPr marL="2438339" indent="0">
              <a:buFontTx/>
              <a:buNone/>
              <a:defRPr sz="1867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18403193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0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1134246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1117600" y="3327400"/>
            <a:ext cx="2438400" cy="3530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65211581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22401" y="1821752"/>
            <a:ext cx="2023188" cy="3537649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24940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09600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0" y="2413000"/>
            <a:ext cx="2844800" cy="44704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233281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1" y="0"/>
            <a:ext cx="12191999" cy="4241800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067" dirty="0">
              <a:solidFill>
                <a:srgbClr val="FFFFFF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1"/>
            <a:ext cx="2326397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0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264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8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3767208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62992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89408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1016000" y="2006600"/>
            <a:ext cx="2032000" cy="406400"/>
          </a:xfrm>
        </p:spPr>
        <p:txBody>
          <a:bodyPr>
            <a:no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 algn="ctr">
              <a:buNone/>
              <a:defRPr sz="2133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0720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767208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63552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8996802" y="2514600"/>
            <a:ext cx="1919997" cy="1919997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17252F"/>
                </a:solidFill>
                <a:latin typeface="Open Sans Semibold"/>
                <a:cs typeface="Open Sans Semibold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34544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60960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87376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812800" y="4953000"/>
            <a:ext cx="24384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17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75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339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8946480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68525"/>
            <a:ext cx="5181600" cy="3902075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2463629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1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1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0259737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762249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01836882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7861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099806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11201" y="584200"/>
            <a:ext cx="1015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3"/>
              </a:buClr>
              <a:buFont typeface="Open Sans"/>
              <a:buNone/>
              <a:defRPr sz="32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42891" algn="l" rtl="0">
              <a:spcBef>
                <a:spcPts val="360"/>
              </a:spcBef>
              <a:buClr>
                <a:srgbClr val="484848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90575" marR="0" lvl="1" indent="-279393" algn="l" rtl="0">
              <a:spcBef>
                <a:spcPts val="320"/>
              </a:spcBef>
              <a:buClr>
                <a:srgbClr val="484848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523962" marR="0" lvl="2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•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133547" marR="0" lvl="3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–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743131" marR="0" lvl="4" indent="-211661" algn="l" rtl="0">
              <a:spcBef>
                <a:spcPts val="293"/>
              </a:spcBef>
              <a:buClr>
                <a:srgbClr val="484848"/>
              </a:buClr>
              <a:buSzPct val="100000"/>
              <a:buFont typeface="Arial"/>
              <a:buChar char="»"/>
              <a:defRPr sz="1467" b="0" i="0" u="none" strike="noStrike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B0B0B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0B0B0B"/>
                </a:solidFill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>
              <a:solidFill>
                <a:srgbClr val="0B0B0B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114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006603"/>
            <a:ext cx="10668000" cy="4063999"/>
          </a:xfrm>
        </p:spPr>
        <p:txBody>
          <a:bodyPr>
            <a:normAutofit/>
          </a:bodyPr>
          <a:lstStyle>
            <a:lvl1pPr marL="380990" indent="-380990">
              <a:buFont typeface="Arial" charset="0"/>
              <a:buChar char="•"/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>
              <a:buFont typeface="Courier New" charset="0"/>
              <a:buChar char="o"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2992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914400" y="2209800"/>
            <a:ext cx="4978400" cy="3251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06512006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45720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844800"/>
            <a:ext cx="3149600" cy="3022600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421552" y="23714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421976" y="30826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22400" y="37938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22400" y="4534653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22400" y="52162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85344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6806776" y="23714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6807200" y="30826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6807200" y="37938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6807200" y="4534653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6807200" y="5216219"/>
            <a:ext cx="4064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33" b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ea typeface="Open Sans Semibold"/>
                <a:cs typeface="Open Sans Semibold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85344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85344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85344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85344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6258560" y="2331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6258560" y="306324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6258560" y="38557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6258560" y="45669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6258560" y="5278120"/>
            <a:ext cx="548640" cy="57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133">
                <a:solidFill>
                  <a:schemeClr val="bg2"/>
                </a:solidFill>
                <a:latin typeface="Open Sans Light Italic"/>
                <a:ea typeface="Open Sans Semibold"/>
                <a:cs typeface="Open Sans Light Italic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8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292352"/>
            <a:ext cx="51837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67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32112"/>
            <a:ext cx="5183717" cy="3240088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2292352"/>
            <a:ext cx="528742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67" b="1" i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932112"/>
            <a:ext cx="5287427" cy="3240088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400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333" b="0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5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9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74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OGO_Hobsons_1COL_BLACK.eps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9046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112"/>
            <a:ext cx="12192000" cy="68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1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0780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0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 sz="1467"/>
            </a:lvl2pPr>
            <a:lvl3pPr marL="1219170" indent="0">
              <a:buFontTx/>
              <a:buNone/>
              <a:defRPr sz="1467"/>
            </a:lvl3pPr>
            <a:lvl4pPr marL="1828754" indent="0">
              <a:buFontTx/>
              <a:buNone/>
              <a:defRPr sz="1467"/>
            </a:lvl4pPr>
            <a:lvl5pPr marL="2438339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0" y="4144435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0" y="4749802"/>
            <a:ext cx="32512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/>
                <a:cs typeface="Open Sans Semibold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0" y="2311405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Open Sans Bold"/>
                <a:ea typeface="Open Sans Semibold"/>
                <a:cs typeface="Open Sans Bold"/>
              </a:defRPr>
            </a:lvl1pPr>
            <a:lvl2pPr marL="609585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170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75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339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43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457178" indent="0">
              <a:buFontTx/>
              <a:buNone/>
              <a:defRPr sz="1050">
                <a:latin typeface="Mission Gothic Regular" pitchFamily="50" charset="0"/>
              </a:defRPr>
            </a:lvl2pPr>
            <a:lvl3pPr marL="914355" indent="0">
              <a:buFontTx/>
              <a:buNone/>
              <a:defRPr sz="1050">
                <a:latin typeface="Mission Gothic Regular" pitchFamily="50" charset="0"/>
              </a:defRPr>
            </a:lvl3pPr>
            <a:lvl4pPr marL="1371532" indent="0">
              <a:buFontTx/>
              <a:buNone/>
              <a:defRPr sz="1050">
                <a:latin typeface="Mission Gothic Regular" pitchFamily="50" charset="0"/>
              </a:defRPr>
            </a:lvl4pPr>
            <a:lvl5pPr marL="1828709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24537552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947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41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9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42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slideLayout" Target="../slideLayouts/slideLayout180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41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40" Type="http://schemas.openxmlformats.org/officeDocument/2006/relationships/slideLayout" Target="../slideLayouts/slideLayout182.xml"/><Relationship Id="rId45" Type="http://schemas.openxmlformats.org/officeDocument/2006/relationships/theme" Target="../theme/theme5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4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43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4800" y="1600200"/>
            <a:ext cx="508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4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slow">
    <p:push dir="u"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84848"/>
          </a:solidFill>
          <a:latin typeface="Open Sans Semibold"/>
          <a:ea typeface="+mn-ea"/>
          <a:cs typeface="Open Sans Semibold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84848"/>
          </a:solidFill>
          <a:latin typeface="Open Sans Semibold"/>
          <a:ea typeface="+mn-ea"/>
          <a:cs typeface="Open Sans Semibold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4800" y="1600200"/>
            <a:ext cx="508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4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</p:sldLayoutIdLst>
  <p:transition spd="slow">
    <p:push dir="u"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84848"/>
          </a:solidFill>
          <a:latin typeface="Open Sans Semibold"/>
          <a:ea typeface="+mn-ea"/>
          <a:cs typeface="Open Sans Semibold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84848"/>
          </a:solidFill>
          <a:latin typeface="Open Sans Semibold"/>
          <a:ea typeface="+mn-ea"/>
          <a:cs typeface="Open Sans Semibold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2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070601"/>
            <a:ext cx="12192000" cy="7874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         #hashtag here 							            NSI 2017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b="0" i="0" kern="1200">
          <a:solidFill>
            <a:schemeClr val="tx2"/>
          </a:solidFill>
          <a:latin typeface="Open Sans" charset="0"/>
          <a:ea typeface="Open Sans" charset="0"/>
          <a:cs typeface="Open Sans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4800" y="1600200"/>
            <a:ext cx="508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4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84848"/>
          </a:solidFill>
          <a:latin typeface="Open Sans Semibold"/>
          <a:ea typeface="+mn-ea"/>
          <a:cs typeface="Open Sans Semibold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84848"/>
          </a:solidFill>
          <a:latin typeface="Open Sans Semibold"/>
          <a:ea typeface="+mn-ea"/>
          <a:cs typeface="Open Sans Semibold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905001"/>
            <a:ext cx="106680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4800" y="1600200"/>
            <a:ext cx="5080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_Hobsons_1COL_BLACK.eps"/>
          <p:cNvPicPr>
            <a:picLocks noChangeAspect="1"/>
          </p:cNvPicPr>
          <p:nvPr userDrawn="1"/>
        </p:nvPicPr>
        <p:blipFill>
          <a:blip r:embed="rId4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6375400"/>
            <a:ext cx="116378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</p:sldLayoutIdLst>
  <p:transition spd="slow">
    <p:push dir="u"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0" i="0" kern="1200" spc="-200">
          <a:solidFill>
            <a:schemeClr val="accent3"/>
          </a:solidFill>
          <a:latin typeface="Open Sans Bold"/>
          <a:ea typeface="Open Sans Semibold"/>
          <a:cs typeface="Open Sans Bold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84848"/>
          </a:solidFill>
          <a:latin typeface="Open Sans Semibold"/>
          <a:ea typeface="+mn-ea"/>
          <a:cs typeface="Open Sans Semibold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84848"/>
          </a:solidFill>
          <a:latin typeface="Open Sans Semibold"/>
          <a:ea typeface="+mn-ea"/>
          <a:cs typeface="Open Sans Semibold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467" kern="1200">
          <a:solidFill>
            <a:srgbClr val="484848"/>
          </a:solidFill>
          <a:latin typeface="Open Sans Semibold"/>
          <a:ea typeface="+mn-ea"/>
          <a:cs typeface="Open Sans Semibold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6" y="0"/>
            <a:ext cx="12211051" cy="7086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9051" y="2311400"/>
            <a:ext cx="12211051" cy="2235200"/>
          </a:xfrm>
          <a:prstGeom prst="rect">
            <a:avLst/>
          </a:prstGeom>
          <a:solidFill>
            <a:schemeClr val="accent3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253" y="2508847"/>
            <a:ext cx="8512147" cy="411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Analytics in Higher Education: </a:t>
            </a:r>
          </a:p>
          <a:p>
            <a:r>
              <a:rPr lang="en-US" sz="3733" b="1" dirty="0" smtClean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Methods Overview</a:t>
            </a:r>
            <a:endParaRPr lang="en-US" sz="2133" b="1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133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Scott James</a:t>
            </a:r>
          </a:p>
          <a:p>
            <a:r>
              <a:rPr lang="en-US" sz="2133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Data Scientist, Hobsons</a:t>
            </a: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4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237" y="5743886"/>
            <a:ext cx="3891128" cy="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Classification vs Probabilities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04401" y="-73843"/>
            <a:ext cx="2540001" cy="58166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2311400"/>
            <a:ext cx="86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B0B0B"/>
                </a:solidFill>
                <a:latin typeface="Open Sans" charset="0"/>
                <a:ea typeface="Open Sans" charset="0"/>
                <a:cs typeface="Open Sans" charset="0"/>
              </a:rPr>
              <a:t>Strong models are probabilistic rather than simply deterministic</a:t>
            </a:r>
          </a:p>
          <a:p>
            <a:endParaRPr lang="en-US" sz="2400" dirty="0">
              <a:solidFill>
                <a:srgbClr val="0B0B0B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400" dirty="0">
                <a:solidFill>
                  <a:srgbClr val="0B0B0B"/>
                </a:solidFill>
                <a:latin typeface="Open Sans" charset="0"/>
                <a:ea typeface="Open Sans" charset="0"/>
                <a:cs typeface="Open Sans" charset="0"/>
              </a:rPr>
              <a:t>Relying on classification rates (percent correctly predicted) can sometimes lead to overconfidence in the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The Prediction is In…. Kansas to the Final Four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56800" y="0"/>
            <a:ext cx="2235197" cy="6096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Image result for kansas jayhaw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85" y="2209801"/>
            <a:ext cx="4373033" cy="35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Probability of Winning  the Midwest Region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56800" y="0"/>
            <a:ext cx="2235197" cy="6096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9" y="6460798"/>
            <a:ext cx="1137458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33" dirty="0">
                <a:solidFill>
                  <a:srgbClr val="0B0B0B"/>
                </a:solidFill>
                <a:latin typeface="Open Sans" charset="0"/>
                <a:ea typeface="Open Sans" charset="0"/>
                <a:cs typeface="Open Sans" charset="0"/>
              </a:rPr>
              <a:t>Source: kenpom.com via Sports Illustrated</a:t>
            </a:r>
          </a:p>
        </p:txBody>
      </p:sp>
      <p:pic>
        <p:nvPicPr>
          <p:cNvPr id="1026" name="Picture 2" descr="Image result for probabilities of making the final 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1447801"/>
            <a:ext cx="8001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53745" y="1717964"/>
            <a:ext cx="1209195" cy="393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53745" y="2286001"/>
            <a:ext cx="1209195" cy="346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65564" y="2300971"/>
            <a:ext cx="1925781" cy="331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564" y="1726007"/>
            <a:ext cx="1925781" cy="296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092"/>
            <a:ext cx="12192000" cy="6887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>
            <a:off x="823383" y="39370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0" y="4002619"/>
            <a:ext cx="5791200" cy="81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B0B0B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418168" y="3042411"/>
            <a:ext cx="10672233" cy="1156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en-US" sz="5333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Explanatory Modeling and Causal Inference</a:t>
            </a:r>
            <a:endParaRPr lang="en-US" sz="5333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294" y="2988997"/>
            <a:ext cx="685353" cy="74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982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5756223" y="1860203"/>
            <a:ext cx="3352800" cy="406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Selection Bias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Occurs </a:t>
            </a:r>
            <a:r>
              <a:rPr lang="en-US" dirty="0"/>
              <a:t>when intervention participants self-select in to or are selected in such a way that that they are not representative of the population of </a:t>
            </a:r>
            <a:r>
              <a:rPr lang="en-US" dirty="0" smtClean="0"/>
              <a:t>interest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Students </a:t>
            </a:r>
            <a:r>
              <a:rPr lang="en-US" i="1" dirty="0" smtClean="0"/>
              <a:t>participating in an intervention have lower than average SAT scores</a:t>
            </a:r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498423" y="584200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Common Data Challenges</a:t>
            </a:r>
            <a:endParaRPr lang="en-US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2520" y="1860203"/>
            <a:ext cx="3352800" cy="406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1219170" rtl="0" eaLnBrk="1" latinLnBrk="0" hangingPunct="1">
              <a:spcBef>
                <a:spcPct val="20000"/>
              </a:spcBef>
              <a:buFont typeface="Arial" charset="0"/>
              <a:buChar char="•"/>
              <a:defRPr sz="1600" b="0" i="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i="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charset="0"/>
              <a:buChar char="o"/>
              <a:defRPr sz="1467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Confounding Variables</a:t>
            </a:r>
          </a:p>
          <a:p>
            <a:pPr marL="0" indent="0">
              <a:buFont typeface="Arial" charset="0"/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An extraneous variable that can mask the true relationship between a predictor variable and an outcome variable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/>
              <a:t>Students participating in an intervention have lower than average SAT scores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45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376" y="584200"/>
            <a:ext cx="10160000" cy="1143000"/>
          </a:xfrm>
        </p:spPr>
        <p:txBody>
          <a:bodyPr/>
          <a:lstStyle/>
          <a:p>
            <a:r>
              <a:rPr lang="en-US" dirty="0" smtClean="0"/>
              <a:t>Popular Causal Inference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82908" y="0"/>
            <a:ext cx="2336800" cy="58166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400" y="1905000"/>
            <a:ext cx="8940800" cy="622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rm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lvl="1" indent="-380990"/>
            <a:endParaRPr lang="en-US" altLang="en-US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altLang="en-US" sz="2133" dirty="0"/>
              <a:t>Propensity Score Matching (PSM</a:t>
            </a:r>
            <a:r>
              <a:rPr lang="en-US" altLang="en-US" sz="2133" dirty="0" smtClean="0"/>
              <a:t>)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altLang="en-US" sz="2133" dirty="0"/>
              <a:t>Coarsened Exact Matching (CEM</a:t>
            </a:r>
            <a:r>
              <a:rPr lang="en-US" altLang="en-US" sz="2133" dirty="0" smtClean="0"/>
              <a:t>)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altLang="en-US" sz="2133" dirty="0"/>
              <a:t>Well specified regression </a:t>
            </a:r>
            <a:r>
              <a:rPr lang="en-US" altLang="en-US" sz="2133" dirty="0" smtClean="0"/>
              <a:t>models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altLang="en-US" sz="2133" dirty="0"/>
              <a:t>Multilevel </a:t>
            </a:r>
            <a:r>
              <a:rPr lang="en-US" altLang="en-US" sz="2133" dirty="0" smtClean="0"/>
              <a:t>Modeling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US" altLang="en-US" sz="2133" dirty="0"/>
              <a:t>Structural Equation Modeling (SEM)</a:t>
            </a:r>
          </a:p>
          <a:p>
            <a:pPr marL="0" lvl="1" indent="0">
              <a:buNone/>
            </a:pPr>
            <a:endParaRPr lang="en-US" altLang="en-US" sz="2133" dirty="0"/>
          </a:p>
        </p:txBody>
      </p:sp>
      <p:sp>
        <p:nvSpPr>
          <p:cNvPr id="2" name="Rectangle 1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092"/>
            <a:ext cx="12192000" cy="6887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>
            <a:off x="823383" y="39370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0" y="4002619"/>
            <a:ext cx="5791200" cy="81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B0B0B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418168" y="3042411"/>
            <a:ext cx="10672233" cy="1156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en-US" sz="5333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endParaRPr lang="en-US" sz="5333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294" y="2988997"/>
            <a:ext cx="685353" cy="74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2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4447117" cy="6876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1" y="3429000"/>
            <a:ext cx="4447117" cy="2286000"/>
          </a:xfrm>
          <a:prstGeom prst="rect">
            <a:avLst/>
          </a:prstGeom>
          <a:solidFill>
            <a:srgbClr val="D2005C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Open Sans"/>
              <a:cs typeface="Open Sans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600200" y="3505200"/>
            <a:ext cx="4191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are two possible outcomes: If the result confirms the hypothesis, then you've made a measurement. If the result is contrary to the hypothesis, then you've made a discovery. </a:t>
            </a:r>
            <a:endParaRPr lang="en-US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21983" y="857248"/>
            <a:ext cx="527451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Example: </a:t>
            </a: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/>
            </a:r>
            <a:b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Evaluating Pre-Midterm </a:t>
            </a:r>
            <a:r>
              <a:rPr lang="en-US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Advising Meetings</a:t>
            </a:r>
            <a:endParaRPr lang="en-JM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2533" name="Text Placeholder 7"/>
          <p:cNvSpPr txBox="1">
            <a:spLocks/>
          </p:cNvSpPr>
          <p:nvPr/>
        </p:nvSpPr>
        <p:spPr bwMode="auto">
          <a:xfrm>
            <a:off x="6221984" y="2362201"/>
            <a:ext cx="3657600" cy="4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latin typeface="Open Sans" charset="0"/>
                <a:cs typeface="Open Sans" charset="0"/>
              </a:rPr>
              <a:t>Background: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800" dirty="0">
              <a:latin typeface="Open Sans" charset="0"/>
              <a:cs typeface="Open Sans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400" dirty="0">
                <a:latin typeface="Open Sans" charset="0"/>
                <a:ea typeface="Open Sans" charset="0"/>
                <a:cs typeface="Open Sans" charset="0"/>
              </a:rPr>
              <a:t>1,234 first year, first time freshmen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400" dirty="0">
                <a:latin typeface="Open Sans" charset="0"/>
                <a:ea typeface="Open Sans" charset="0"/>
                <a:cs typeface="Open Sans" charset="0"/>
              </a:rPr>
              <a:t>four year public university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10000"/>
              </a:lnSpc>
              <a:defRPr/>
            </a:pPr>
            <a:endParaRPr lang="en-JM" sz="1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800" dirty="0">
              <a:latin typeface="Open Sans" charset="0"/>
              <a:cs typeface="Open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925" y="5072035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Enrico Fermi</a:t>
            </a:r>
            <a:br>
              <a:rPr lang="en-US" sz="1400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1400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Physicst</a:t>
            </a:r>
            <a:endParaRPr lang="en-US" sz="1400" b="1" i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1118" y="645957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Open Sans" charset="0"/>
                <a:ea typeface="Open Sans" charset="0"/>
                <a:cs typeface="Open Sans" charset="0"/>
              </a:rPr>
              <a:t>Enrico Fermi (1901-1954)</a:t>
            </a:r>
            <a:br>
              <a:rPr lang="en-US" sz="900" dirty="0">
                <a:latin typeface="Open Sans" charset="0"/>
                <a:ea typeface="Open Sans" charset="0"/>
                <a:cs typeface="Open Sans" charset="0"/>
              </a:rPr>
            </a:br>
            <a:r>
              <a:rPr lang="en-US" sz="900" dirty="0">
                <a:latin typeface="Open Sans" charset="0"/>
                <a:ea typeface="Open Sans" charset="0"/>
                <a:cs typeface="Open Sans" charset="0"/>
              </a:rPr>
              <a:t>Various sources including: Assessing Toxic Risk: Teacher Edition (2001)</a:t>
            </a:r>
          </a:p>
        </p:txBody>
      </p:sp>
    </p:spTree>
    <p:extLst>
      <p:ext uri="{BB962C8B-B14F-4D97-AF65-F5344CB8AC3E}">
        <p14:creationId xmlns:p14="http://schemas.microsoft.com/office/powerpoint/2010/main" val="101528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1202960" y="1587500"/>
            <a:ext cx="3352800" cy="406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Hypothesis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Pre-midterm </a:t>
            </a:r>
            <a:r>
              <a:rPr lang="en-US" dirty="0"/>
              <a:t>advising improves the likelihood of students earning a first term GPA of 2.0 or greater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835152" y="444500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Evaluating Pre-Midterm Advising Meetings</a:t>
            </a:r>
            <a:endParaRPr lang="en-US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823129" y="1587500"/>
            <a:ext cx="3352800" cy="406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0990" indent="-380990" algn="l" defTabSz="1219170" rtl="0" eaLnBrk="1" latinLnBrk="0" hangingPunct="1">
              <a:spcBef>
                <a:spcPct val="20000"/>
              </a:spcBef>
              <a:buFont typeface="Arial" charset="0"/>
              <a:buChar char="•"/>
              <a:defRPr sz="1600" b="0" i="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i="0" kern="120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Courier New" charset="0"/>
              <a:buChar char="o"/>
              <a:defRPr sz="1467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Student Background Variables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Age</a:t>
            </a:r>
          </a:p>
          <a:p>
            <a:endParaRPr lang="en-US" dirty="0"/>
          </a:p>
          <a:p>
            <a:r>
              <a:rPr lang="en-US" dirty="0"/>
              <a:t>Gender</a:t>
            </a:r>
          </a:p>
          <a:p>
            <a:endParaRPr lang="en-US" dirty="0"/>
          </a:p>
          <a:p>
            <a:r>
              <a:rPr lang="en-US" dirty="0"/>
              <a:t>High School GPA</a:t>
            </a:r>
          </a:p>
          <a:p>
            <a:endParaRPr lang="en-US" dirty="0"/>
          </a:p>
          <a:p>
            <a:r>
              <a:rPr lang="en-US" dirty="0"/>
              <a:t>Race</a:t>
            </a:r>
          </a:p>
          <a:p>
            <a:endParaRPr lang="en-US" dirty="0"/>
          </a:p>
          <a:p>
            <a:r>
              <a:rPr lang="en-US" dirty="0"/>
              <a:t>SAT Scores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279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1427813" y="1787161"/>
            <a:ext cx="7315200" cy="375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Predicting Intervention Participation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Of the five variables analyzed, these were the significant predictors: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Younger students more likely to meet with advisors before the midterm</a:t>
            </a:r>
          </a:p>
          <a:p>
            <a:endParaRPr lang="en-US" dirty="0"/>
          </a:p>
          <a:p>
            <a:r>
              <a:rPr lang="en-US" dirty="0" smtClean="0"/>
              <a:t>Students with lower high school GPAs more likely to meet</a:t>
            </a:r>
          </a:p>
          <a:p>
            <a:endParaRPr lang="en-US" dirty="0"/>
          </a:p>
          <a:p>
            <a:r>
              <a:rPr lang="en-US" dirty="0" smtClean="0"/>
              <a:t>Students with lower SAT scores more likely to meet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889120" y="399412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 "/>
                <a:ea typeface="Open Sans Semibold" charset="0"/>
                <a:cs typeface="Open Sans Semibold" charset="0"/>
              </a:rPr>
              <a:t>Propensity Score Analysis</a:t>
            </a:r>
            <a:endParaRPr lang="en-US" b="1" dirty="0">
              <a:latin typeface="Open Sans  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2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711201" y="584200"/>
            <a:ext cx="10159999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E787A"/>
              </a:buClr>
              <a:buSzPct val="25000"/>
            </a:pPr>
            <a:r>
              <a:rPr lang="en-US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rPr>
              <a:t>Overview</a:t>
            </a:r>
            <a:endParaRPr lang="en-US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2299854" y="2617095"/>
            <a:ext cx="3962399" cy="11430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Clr>
                <a:srgbClr val="1E787A"/>
              </a:buClr>
            </a:pPr>
            <a:endParaRPr sz="3120" b="1">
              <a:solidFill>
                <a:srgbClr val="1E78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3860801" y="2108201"/>
            <a:ext cx="8635999" cy="418576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Predictive Modeling 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Explanatory Modeling/Causal Inference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703" y="427156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720" y="353426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703" y="275014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703" y="203547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34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1132106" y="1723639"/>
            <a:ext cx="4043112" cy="375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Success! Hypothesis confirmed!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dirty="0" smtClean="0"/>
              <a:t>538 students in the resulting matched group (239 who went to advising and 239 similar students who did not)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80% of the students who went to advising achieved a higher GPA compared to 66% who did not (statistically </a:t>
            </a:r>
            <a:r>
              <a:rPr lang="en-US" sz="1800" dirty="0"/>
              <a:t>significant at </a:t>
            </a:r>
            <a:r>
              <a:rPr lang="en-US" sz="1800" dirty="0" smtClean="0"/>
              <a:t>alpha</a:t>
            </a:r>
            <a:r>
              <a:rPr lang="en-US" sz="1800" dirty="0"/>
              <a:t>= </a:t>
            </a:r>
            <a:r>
              <a:rPr lang="en-US" sz="1800" dirty="0" smtClean="0"/>
              <a:t>.001)</a:t>
            </a:r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890961" y="388359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Results</a:t>
            </a:r>
            <a:endParaRPr lang="en-US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2953" y="2133601"/>
            <a:ext cx="4301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80% </a:t>
            </a:r>
            <a:r>
              <a:rPr lang="en-US" sz="400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v</a:t>
            </a:r>
            <a:r>
              <a:rPr lang="en-US" sz="540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 66%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2952" y="3806440"/>
            <a:ext cx="4301177" cy="4114800"/>
            <a:chOff x="4568951" y="3806440"/>
            <a:chExt cx="4301177" cy="4114800"/>
          </a:xfrm>
        </p:grpSpPr>
        <p:sp>
          <p:nvSpPr>
            <p:cNvPr id="3" name="Oval 2"/>
            <p:cNvSpPr/>
            <p:nvPr/>
          </p:nvSpPr>
          <p:spPr>
            <a:xfrm>
              <a:off x="4724400" y="3806440"/>
              <a:ext cx="3962400" cy="411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68951" y="5482840"/>
              <a:ext cx="4301177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24400" y="5482840"/>
              <a:ext cx="396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1"/>
            </p:cNvCxnSpPr>
            <p:nvPr/>
          </p:nvCxnSpPr>
          <p:spPr>
            <a:xfrm>
              <a:off x="5304680" y="4409039"/>
              <a:ext cx="257920" cy="2356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" idx="0"/>
            </p:cNvCxnSpPr>
            <p:nvPr/>
          </p:nvCxnSpPr>
          <p:spPr>
            <a:xfrm>
              <a:off x="6705600" y="3806440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" idx="7"/>
            </p:cNvCxnSpPr>
            <p:nvPr/>
          </p:nvCxnSpPr>
          <p:spPr>
            <a:xfrm flipH="1">
              <a:off x="7848600" y="4409039"/>
              <a:ext cx="257920" cy="2356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0"/>
            </p:cNvCxnSpPr>
            <p:nvPr/>
          </p:nvCxnSpPr>
          <p:spPr>
            <a:xfrm flipV="1">
              <a:off x="6719540" y="4191000"/>
              <a:ext cx="1049526" cy="1291840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87822" y="4526839"/>
              <a:ext cx="642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Open Sans" charset="0"/>
                  <a:ea typeface="Open Sans" charset="0"/>
                  <a:cs typeface="Open Sans" charset="0"/>
                </a:rPr>
                <a:t>Weak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90768" y="4297795"/>
              <a:ext cx="857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Open Sans" charset="0"/>
                  <a:ea typeface="Open Sans" charset="0"/>
                  <a:cs typeface="Open Sans" charset="0"/>
                </a:rPr>
                <a:t>Average</a:t>
              </a:r>
              <a:endParaRPr lang="en-US" sz="1400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6054" y="4565987"/>
              <a:ext cx="734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Open Sans" charset="0"/>
                  <a:ea typeface="Open Sans" charset="0"/>
                  <a:cs typeface="Open Sans" charset="0"/>
                </a:rPr>
                <a:t>Strong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8700" y="5138975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Open Sans" charset="0"/>
                  <a:ea typeface="Open Sans" charset="0"/>
                  <a:cs typeface="Open Sans" charset="0"/>
                </a:rPr>
                <a:t>Little to No</a:t>
              </a:r>
              <a:endParaRPr lang="en-US" sz="1400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98492" y="5138975"/>
              <a:ext cx="1195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Open Sans" charset="0"/>
                  <a:ea typeface="Open Sans" charset="0"/>
                  <a:cs typeface="Open Sans" charset="0"/>
                </a:rPr>
                <a:t> Very Strong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18455" y="5647574"/>
              <a:ext cx="15680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Open Sans" charset="0"/>
                  <a:ea typeface="Open Sans" charset="0"/>
                  <a:cs typeface="Open Sans" charset="0"/>
                </a:rPr>
                <a:t>Evidence 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3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711201" y="584200"/>
            <a:ext cx="10159999" cy="114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E787A"/>
              </a:buClr>
              <a:buSzPct val="25000"/>
            </a:pPr>
            <a:r>
              <a:rPr lang="en-US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rPr>
              <a:t>Summary</a:t>
            </a:r>
            <a:endParaRPr lang="en-US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  <a:sym typeface="Open Sans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2299854" y="2617095"/>
            <a:ext cx="3962399" cy="11430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Clr>
                <a:srgbClr val="1E787A"/>
              </a:buClr>
            </a:pPr>
            <a:endParaRPr sz="3120" b="1">
              <a:solidFill>
                <a:srgbClr val="1E78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817797" y="2063231"/>
            <a:ext cx="9780249" cy="418576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Ask the Right Questions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-&gt; Predictive Modeling</a:t>
            </a:r>
          </a:p>
          <a:p>
            <a:pPr>
              <a:buSzPct val="25000"/>
            </a:pP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on Probabilities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 -&gt; Explanatory Modeling/Causal Inference Methods</a:t>
            </a:r>
          </a:p>
          <a:p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Ask Another Question</a:t>
            </a:r>
            <a:r>
              <a:rPr lang="en-US" sz="240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! </a:t>
            </a:r>
            <a:endParaRPr lang="en-US"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0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093"/>
            <a:ext cx="12192000" cy="688709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23384" y="3937000"/>
            <a:ext cx="508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2"/>
          <p:cNvSpPr txBox="1">
            <a:spLocks/>
          </p:cNvSpPr>
          <p:nvPr/>
        </p:nvSpPr>
        <p:spPr bwMode="auto">
          <a:xfrm>
            <a:off x="0" y="4002619"/>
            <a:ext cx="5791200" cy="812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3" name="Text Placeholder 33"/>
          <p:cNvSpPr txBox="1">
            <a:spLocks/>
          </p:cNvSpPr>
          <p:nvPr/>
        </p:nvSpPr>
        <p:spPr bwMode="auto">
          <a:xfrm>
            <a:off x="1418169" y="3042413"/>
            <a:ext cx="10672233" cy="11562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5333" spc="-200" dirty="0">
                <a:solidFill>
                  <a:schemeClr val="bg1"/>
                </a:solidFill>
                <a:latin typeface="Open Sans"/>
                <a:cs typeface="Open Sans"/>
              </a:rPr>
              <a:t>Questions?</a:t>
            </a:r>
            <a:endParaRPr lang="en-AU" sz="4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93" y="2988997"/>
            <a:ext cx="685355" cy="7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2057400" y="4815392"/>
            <a:ext cx="7315200" cy="1241016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propensity score is the probability of participating in the pre-midterm advising meetings based on the variables for which we have data. </a:t>
            </a:r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495300" y="419041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Semibold" charset="0"/>
                <a:ea typeface="Open Sans Semibold" charset="0"/>
                <a:cs typeface="Open Sans Semibold" charset="0"/>
              </a:rPr>
              <a:t>Propensity Score Creation</a:t>
            </a:r>
            <a:endParaRPr lang="en-US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0638" y="2199965"/>
            <a:ext cx="1676400" cy="39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8348" y="2705815"/>
            <a:ext cx="1676400" cy="39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Gender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8348" y="3190566"/>
            <a:ext cx="1676400" cy="39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HS GPA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348" y="3739431"/>
            <a:ext cx="1676400" cy="39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Race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4293315"/>
            <a:ext cx="1676400" cy="39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SAT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2659217"/>
            <a:ext cx="2362200" cy="1473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Predictive Model for Advising Meetings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9214" y="2892829"/>
            <a:ext cx="2022986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Propensity Score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2362200"/>
            <a:ext cx="762000" cy="515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16478" y="2880868"/>
            <a:ext cx="582561" cy="229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3368708"/>
            <a:ext cx="624348" cy="4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16477" y="3739430"/>
            <a:ext cx="621890" cy="1587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50110" y="3929276"/>
            <a:ext cx="850490" cy="5608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10733" y="3382899"/>
            <a:ext cx="624348" cy="4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0836" y="163589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Predicting Intervention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9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4"/>
          <p:cNvSpPr>
            <a:spLocks noGrp="1"/>
          </p:cNvSpPr>
          <p:nvPr>
            <p:ph idx="1"/>
          </p:nvPr>
        </p:nvSpPr>
        <p:spPr>
          <a:xfrm>
            <a:off x="2057400" y="1727200"/>
            <a:ext cx="7315200" cy="555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Propensity Score matching using the Nearest Neighbor approach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9" name="Title 5"/>
          <p:cNvSpPr>
            <a:spLocks noGrp="1"/>
          </p:cNvSpPr>
          <p:nvPr>
            <p:ph type="title"/>
          </p:nvPr>
        </p:nvSpPr>
        <p:spPr>
          <a:xfrm>
            <a:off x="528403" y="393700"/>
            <a:ext cx="8610600" cy="1143000"/>
          </a:xfrm>
        </p:spPr>
        <p:txBody>
          <a:bodyPr/>
          <a:lstStyle/>
          <a:p>
            <a:pPr>
              <a:tabLst>
                <a:tab pos="2391774" algn="l"/>
              </a:tabLst>
              <a:defRPr/>
            </a:pPr>
            <a:r>
              <a:rPr lang="en-US" b="1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Propensity Score Matching</a:t>
            </a:r>
            <a:endParaRPr lang="en-US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2475" y="32004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1: PS=.20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2475" y="3682999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2: PS=.35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2475" y="4185164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3: PS=.40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2475" y="4631722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4: PS=.45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2475" y="5110204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5: PS=.50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9675" y="318204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6: PS=.35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9675" y="3684205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7: PS=.40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9675" y="4130763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8: PS=.45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9675" y="4609245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9: PS=.50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9675" y="5076568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0: PS=.85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70970" y="3352800"/>
            <a:ext cx="18288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0970" y="3864063"/>
            <a:ext cx="18288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0970" y="4321263"/>
            <a:ext cx="18288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70970" y="4832526"/>
            <a:ext cx="18288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02475" y="3182040"/>
            <a:ext cx="2057400" cy="423729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2170" y="5067300"/>
            <a:ext cx="2074905" cy="423729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04728" y="2653606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Open Sans" charset="0"/>
                <a:ea typeface="Open Sans" charset="0"/>
                <a:cs typeface="Open Sans" charset="0"/>
              </a:rPr>
              <a:t>Participants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5999" y="265360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Non-Participants</a:t>
            </a:r>
          </a:p>
        </p:txBody>
      </p:sp>
    </p:spTree>
    <p:extLst>
      <p:ext uri="{BB962C8B-B14F-4D97-AF65-F5344CB8AC3E}">
        <p14:creationId xmlns:p14="http://schemas.microsoft.com/office/powerpoint/2010/main" val="163509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092"/>
            <a:ext cx="12192000" cy="6887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>
            <a:off x="823383" y="39370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0" y="4002619"/>
            <a:ext cx="5791200" cy="81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B0B0B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418168" y="3042411"/>
            <a:ext cx="10672233" cy="1156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en-US" sz="5333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lang="en-US" sz="5333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294" y="2988997"/>
            <a:ext cx="685353" cy="74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3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The First Task: Who is at Risk?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55200" y="279400"/>
            <a:ext cx="2336800" cy="58166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ident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A More Difficult Task: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55200" y="279400"/>
            <a:ext cx="2336800" cy="58166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how can we he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16200"/>
            <a:ext cx="825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</a:t>
            </a:r>
            <a:r>
              <a:rPr lang="en-US" dirty="0" smtClean="0"/>
              <a:t>Drive </a:t>
            </a:r>
            <a:r>
              <a:rPr lang="en-US" dirty="0"/>
              <a:t>Student Success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8473" y="3733800"/>
            <a:ext cx="144571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Strategic</a:t>
            </a:r>
          </a:p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Goals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905" y="5257801"/>
            <a:ext cx="1151467" cy="1151467"/>
          </a:xfrm>
          <a:prstGeom prst="rect">
            <a:avLst/>
          </a:prstGeom>
        </p:spPr>
      </p:pic>
      <p:sp>
        <p:nvSpPr>
          <p:cNvPr id="29" name="Freeform 241"/>
          <p:cNvSpPr>
            <a:spLocks noEditPoints="1"/>
          </p:cNvSpPr>
          <p:nvPr/>
        </p:nvSpPr>
        <p:spPr bwMode="auto">
          <a:xfrm>
            <a:off x="5986873" y="1660851"/>
            <a:ext cx="3495351" cy="3495351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id-ID" sz="2400" dirty="0">
              <a:latin typeface="Open Sans"/>
            </a:endParaRPr>
          </a:p>
        </p:txBody>
      </p:sp>
      <p:sp>
        <p:nvSpPr>
          <p:cNvPr id="30" name="Freeform 240"/>
          <p:cNvSpPr>
            <a:spLocks noEditPoints="1"/>
          </p:cNvSpPr>
          <p:nvPr/>
        </p:nvSpPr>
        <p:spPr bwMode="auto">
          <a:xfrm>
            <a:off x="711202" y="3062085"/>
            <a:ext cx="2053167" cy="2053167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31328" y="1792038"/>
            <a:ext cx="6003219" cy="1348543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21271" y="5115249"/>
            <a:ext cx="6096000" cy="0"/>
          </a:xfrm>
          <a:prstGeom prst="line">
            <a:avLst/>
          </a:prstGeom>
          <a:ln w="1016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21714" y="6070600"/>
            <a:ext cx="8270551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67202" y="6168233"/>
            <a:ext cx="37825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Drives Institutional Momentum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58402" y="4272917"/>
            <a:ext cx="158464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Measurable</a:t>
            </a:r>
          </a:p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Strategic</a:t>
            </a:r>
          </a:p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Outcomes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9913" y="3072411"/>
            <a:ext cx="144571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Analytics</a:t>
            </a:r>
          </a:p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Cycle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67666" y="3280341"/>
            <a:ext cx="14457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Act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29602" y="1344976"/>
            <a:ext cx="14457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Identify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24461" y="2510633"/>
            <a:ext cx="157153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Understand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06289" y="5152233"/>
            <a:ext cx="14457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Measure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11342" y="4217228"/>
            <a:ext cx="14457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Analyze</a:t>
            </a:r>
          </a:p>
        </p:txBody>
      </p:sp>
      <p:sp>
        <p:nvSpPr>
          <p:cNvPr id="60" name="Oval 59"/>
          <p:cNvSpPr/>
          <p:nvPr/>
        </p:nvSpPr>
        <p:spPr>
          <a:xfrm>
            <a:off x="7998484" y="2109079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Oval 60"/>
          <p:cNvSpPr/>
          <p:nvPr/>
        </p:nvSpPr>
        <p:spPr>
          <a:xfrm>
            <a:off x="6569431" y="2639828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Oval 61"/>
          <p:cNvSpPr/>
          <p:nvPr/>
        </p:nvSpPr>
        <p:spPr>
          <a:xfrm>
            <a:off x="6569431" y="4014028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Oval 62"/>
          <p:cNvSpPr/>
          <p:nvPr/>
        </p:nvSpPr>
        <p:spPr>
          <a:xfrm>
            <a:off x="8869095" y="3358295"/>
            <a:ext cx="205479" cy="186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Oval 63"/>
          <p:cNvSpPr/>
          <p:nvPr/>
        </p:nvSpPr>
        <p:spPr>
          <a:xfrm>
            <a:off x="8104027" y="4445000"/>
            <a:ext cx="2032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8128002" y="1558873"/>
            <a:ext cx="333535" cy="57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9092615" y="3459893"/>
            <a:ext cx="617629" cy="11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229602" y="4648202"/>
            <a:ext cx="136481" cy="672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932893" y="4178535"/>
            <a:ext cx="636539" cy="252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61" idx="2"/>
          </p:cNvCxnSpPr>
          <p:nvPr/>
        </p:nvCxnSpPr>
        <p:spPr>
          <a:xfrm>
            <a:off x="5994402" y="2715818"/>
            <a:ext cx="575031" cy="2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 animBg="1"/>
      <p:bldP spid="29" grpId="1" animBg="1"/>
      <p:bldP spid="30" grpId="0" animBg="1"/>
      <p:bldP spid="30" grpId="1" animBg="1"/>
      <p:bldP spid="49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092"/>
            <a:ext cx="12192000" cy="6887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>
            <a:off x="823383" y="3937000"/>
            <a:ext cx="5080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0" y="4002619"/>
            <a:ext cx="5791200" cy="81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B0B0B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418168" y="3042411"/>
            <a:ext cx="10672233" cy="1156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ct val="25000"/>
              <a:buFont typeface="Arial"/>
              <a:buNone/>
            </a:pPr>
            <a:r>
              <a:rPr lang="en-US" sz="5333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Predictive Modeling</a:t>
            </a:r>
            <a:endParaRPr lang="en-US" sz="5333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294" y="2988997"/>
            <a:ext cx="685353" cy="74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203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137" y="305131"/>
            <a:ext cx="10058400" cy="1143000"/>
          </a:xfrm>
        </p:spPr>
        <p:txBody>
          <a:bodyPr/>
          <a:lstStyle/>
          <a:p>
            <a:r>
              <a:rPr lang="en-US" dirty="0"/>
              <a:t>Predictive Modeling Process for Student Retention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4000" y="3030489"/>
            <a:ext cx="17272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Define Problem/</a:t>
            </a:r>
          </a:p>
          <a:p>
            <a:pPr algn="ctr"/>
            <a:r>
              <a:rPr lang="en-US" sz="1600" b="1" dirty="0"/>
              <a:t>Outcome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65516" y="3002689"/>
            <a:ext cx="17272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 Partition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97737" y="2973855"/>
            <a:ext cx="17272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Exploratory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12000" y="3019165"/>
            <a:ext cx="17272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 Modeling and Validation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44221" y="3035641"/>
            <a:ext cx="17272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Predictions and Scoring</a:t>
            </a:r>
          </a:p>
        </p:txBody>
      </p:sp>
      <p:sp>
        <p:nvSpPr>
          <p:cNvPr id="11" name="Up Arrow 10"/>
          <p:cNvSpPr/>
          <p:nvPr/>
        </p:nvSpPr>
        <p:spPr>
          <a:xfrm>
            <a:off x="965200" y="2694543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56208" y="1746597"/>
            <a:ext cx="2235197" cy="758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56207" y="1878551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Retention to the next year (12 to 18 months)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9396" y="1912519"/>
            <a:ext cx="171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Training: Build the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1406" y="4346187"/>
            <a:ext cx="2056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Validation: Test and compare model performance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7185" y="1894852"/>
            <a:ext cx="207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Examine variable distributions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7185" y="4299329"/>
            <a:ext cx="190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Clustering, Factor Analysis, Feature Selection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2000" y="1844537"/>
            <a:ext cx="1841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Predictive Model:</a:t>
            </a:r>
          </a:p>
          <a:p>
            <a:pPr algn="ctr"/>
            <a:r>
              <a:rPr lang="en-US" sz="1400" dirty="0"/>
              <a:t>Random Forest</a:t>
            </a:r>
          </a:p>
          <a:p>
            <a:pPr algn="ctr"/>
            <a:r>
              <a:rPr lang="en-US" sz="1400" dirty="0"/>
              <a:t>Logistic Regression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4222" y="4392213"/>
            <a:ext cx="200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smtClean="0"/>
              <a:t>Score students for the next academic year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2567115" y="1792400"/>
            <a:ext cx="1801684" cy="7130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2291406" y="4169141"/>
            <a:ext cx="2056540" cy="939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4644508" y="1792400"/>
            <a:ext cx="2241165" cy="730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/>
          <p:cNvSpPr/>
          <p:nvPr/>
        </p:nvSpPr>
        <p:spPr>
          <a:xfrm>
            <a:off x="7009702" y="1792400"/>
            <a:ext cx="2074647" cy="8908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7149105" y="4392213"/>
            <a:ext cx="169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Brier Score, AUC, </a:t>
            </a:r>
            <a:r>
              <a:rPr lang="en-US" sz="1400" dirty="0"/>
              <a:t>Model Calibration</a:t>
            </a:r>
          </a:p>
        </p:txBody>
      </p:sp>
      <p:sp>
        <p:nvSpPr>
          <p:cNvPr id="30" name="Oval 29"/>
          <p:cNvSpPr/>
          <p:nvPr/>
        </p:nvSpPr>
        <p:spPr>
          <a:xfrm>
            <a:off x="7009702" y="4278201"/>
            <a:ext cx="2074647" cy="830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9447403" y="4278202"/>
            <a:ext cx="2074647" cy="830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Up Arrow 31"/>
          <p:cNvSpPr/>
          <p:nvPr/>
        </p:nvSpPr>
        <p:spPr>
          <a:xfrm>
            <a:off x="7908537" y="2698819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Up Arrow 32"/>
          <p:cNvSpPr/>
          <p:nvPr/>
        </p:nvSpPr>
        <p:spPr>
          <a:xfrm>
            <a:off x="5608936" y="2655347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Up Arrow 33"/>
          <p:cNvSpPr/>
          <p:nvPr/>
        </p:nvSpPr>
        <p:spPr>
          <a:xfrm>
            <a:off x="3222065" y="2719306"/>
            <a:ext cx="245891" cy="2637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Down Arrow 34"/>
          <p:cNvSpPr/>
          <p:nvPr/>
        </p:nvSpPr>
        <p:spPr>
          <a:xfrm>
            <a:off x="3222065" y="3815490"/>
            <a:ext cx="245891" cy="265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Down Arrow 38"/>
          <p:cNvSpPr/>
          <p:nvPr/>
        </p:nvSpPr>
        <p:spPr>
          <a:xfrm>
            <a:off x="10298799" y="3855206"/>
            <a:ext cx="245891" cy="265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Down Arrow 39"/>
          <p:cNvSpPr/>
          <p:nvPr/>
        </p:nvSpPr>
        <p:spPr>
          <a:xfrm>
            <a:off x="7924077" y="3843290"/>
            <a:ext cx="245891" cy="265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Down Arrow 40"/>
          <p:cNvSpPr/>
          <p:nvPr/>
        </p:nvSpPr>
        <p:spPr>
          <a:xfrm>
            <a:off x="5625781" y="3800363"/>
            <a:ext cx="245891" cy="265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4711403" y="4237554"/>
            <a:ext cx="2074647" cy="830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ight Arrow 42"/>
          <p:cNvSpPr/>
          <p:nvPr/>
        </p:nvSpPr>
        <p:spPr>
          <a:xfrm>
            <a:off x="2066883" y="3245883"/>
            <a:ext cx="310205" cy="37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ight Arrow 43"/>
          <p:cNvSpPr/>
          <p:nvPr/>
        </p:nvSpPr>
        <p:spPr>
          <a:xfrm>
            <a:off x="4366827" y="3245883"/>
            <a:ext cx="310205" cy="37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ight Arrow 44"/>
          <p:cNvSpPr/>
          <p:nvPr/>
        </p:nvSpPr>
        <p:spPr>
          <a:xfrm>
            <a:off x="6713708" y="3254190"/>
            <a:ext cx="310205" cy="37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ight Arrow 45"/>
          <p:cNvSpPr/>
          <p:nvPr/>
        </p:nvSpPr>
        <p:spPr>
          <a:xfrm>
            <a:off x="9036608" y="3250298"/>
            <a:ext cx="310205" cy="377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760152" y="1425197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8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177800"/>
            <a:ext cx="10160000" cy="1143000"/>
          </a:xfrm>
        </p:spPr>
        <p:txBody>
          <a:bodyPr/>
          <a:lstStyle/>
          <a:p>
            <a:r>
              <a:rPr lang="en-US" dirty="0" smtClean="0"/>
              <a:t>Common Predictive Models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82908" y="0"/>
            <a:ext cx="2336800" cy="58166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287" y="1969654"/>
            <a:ext cx="8940800" cy="6223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rmAutofit/>
          </a:bodyPr>
          <a:lstStyle>
            <a:lvl1pPr marL="342900" marR="0" lvl="0" indent="-257175" algn="l" defTabSz="914400" rtl="0" eaLnBrk="1" latinLnBrk="0" hangingPunct="1">
              <a:spcBef>
                <a:spcPts val="270"/>
              </a:spcBef>
              <a:buClr>
                <a:srgbClr val="484848"/>
              </a:buClr>
              <a:buSzPct val="96428"/>
              <a:buFont typeface="Arial"/>
              <a:buChar char="•"/>
              <a:defRPr sz="135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209550" algn="l" defTabSz="914400" rtl="0" eaLnBrk="1" latinLnBrk="0" hangingPunct="1">
              <a:spcBef>
                <a:spcPts val="240"/>
              </a:spcBef>
              <a:buClr>
                <a:srgbClr val="484848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•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–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58750" algn="l" defTabSz="914400" rtl="0" eaLnBrk="1" latinLnBrk="0" hangingPunct="1">
              <a:spcBef>
                <a:spcPts val="220"/>
              </a:spcBef>
              <a:buClr>
                <a:srgbClr val="484848"/>
              </a:buClr>
              <a:buSzPct val="100000"/>
              <a:buFont typeface="Arial"/>
              <a:buChar char="»"/>
              <a:defRPr sz="1100" b="0" i="0" u="none" strike="noStrike" kern="1200" cap="none">
                <a:solidFill>
                  <a:srgbClr val="48484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defTabSz="914400" rtl="0" eaLnBrk="1" latinLnBrk="0" hangingPunct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133" dirty="0" smtClean="0"/>
              <a:t>Regression </a:t>
            </a:r>
            <a:r>
              <a:rPr lang="en-US" altLang="en-US" sz="2133" dirty="0" smtClean="0"/>
              <a:t>Models</a:t>
            </a:r>
            <a:endParaRPr lang="en-US" altLang="en-US" sz="2133" dirty="0"/>
          </a:p>
          <a:p>
            <a:endParaRPr lang="en-US" altLang="en-US" sz="2133" dirty="0"/>
          </a:p>
          <a:p>
            <a:r>
              <a:rPr lang="en-US" altLang="en-US" sz="2133" dirty="0" smtClean="0"/>
              <a:t>Random </a:t>
            </a:r>
            <a:r>
              <a:rPr lang="en-US" altLang="en-US" sz="2133" dirty="0" smtClean="0"/>
              <a:t>Forests</a:t>
            </a:r>
          </a:p>
          <a:p>
            <a:pPr marL="85725" indent="0">
              <a:buNone/>
            </a:pPr>
            <a:endParaRPr lang="en-US" altLang="en-US" sz="2133" dirty="0"/>
          </a:p>
          <a:p>
            <a:r>
              <a:rPr lang="en-US" altLang="en-US" sz="2133" dirty="0" smtClean="0"/>
              <a:t>Neural </a:t>
            </a:r>
            <a:r>
              <a:rPr lang="en-US" altLang="en-US" sz="2133" dirty="0" smtClean="0"/>
              <a:t>Networks </a:t>
            </a:r>
            <a:endParaRPr lang="en-US" altLang="en-US" sz="2133" dirty="0" smtClean="0"/>
          </a:p>
          <a:p>
            <a:pPr marL="85725" indent="0">
              <a:buNone/>
            </a:pPr>
            <a:endParaRPr lang="en-US" altLang="en-US" sz="2133" dirty="0"/>
          </a:p>
          <a:p>
            <a:r>
              <a:rPr lang="en-US" altLang="en-US" sz="2133" dirty="0" smtClean="0"/>
              <a:t>Ensemble </a:t>
            </a:r>
          </a:p>
          <a:p>
            <a:endParaRPr lang="en-US" altLang="en-US" sz="2133" dirty="0"/>
          </a:p>
        </p:txBody>
      </p:sp>
      <p:sp>
        <p:nvSpPr>
          <p:cNvPr id="5" name="Rectangle 4"/>
          <p:cNvSpPr/>
          <p:nvPr/>
        </p:nvSpPr>
        <p:spPr>
          <a:xfrm>
            <a:off x="781396" y="1487978"/>
            <a:ext cx="714895" cy="239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9">
      <a:dk1>
        <a:srgbClr val="0B0B0B"/>
      </a:dk1>
      <a:lt1>
        <a:srgbClr val="FFFFFF"/>
      </a:lt1>
      <a:dk2>
        <a:srgbClr val="434343"/>
      </a:dk2>
      <a:lt2>
        <a:srgbClr val="FFFFFF"/>
      </a:lt2>
      <a:accent1>
        <a:srgbClr val="4B44C5"/>
      </a:accent1>
      <a:accent2>
        <a:srgbClr val="D20061"/>
      </a:accent2>
      <a:accent3>
        <a:srgbClr val="1E787A"/>
      </a:accent3>
      <a:accent4>
        <a:srgbClr val="6CCBCB"/>
      </a:accent4>
      <a:accent5>
        <a:srgbClr val="BCDAB8"/>
      </a:accent5>
      <a:accent6>
        <a:srgbClr val="A5ADB6"/>
      </a:accent6>
      <a:hlink>
        <a:srgbClr val="0070C0"/>
      </a:hlink>
      <a:folHlink>
        <a:srgbClr val="16B0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750</Words>
  <Application>Microsoft Office PowerPoint</Application>
  <PresentationFormat>Widescreen</PresentationFormat>
  <Paragraphs>201</Paragraphs>
  <Slides>24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Franklin Gothic Medium</vt:lpstr>
      <vt:lpstr>Futura LT Book</vt:lpstr>
      <vt:lpstr>Mission Gothic Regular</vt:lpstr>
      <vt:lpstr>Nexa Bold</vt:lpstr>
      <vt:lpstr>Open Sans</vt:lpstr>
      <vt:lpstr>Open Sans  </vt:lpstr>
      <vt:lpstr>Open Sans Bold</vt:lpstr>
      <vt:lpstr>Open Sans Light Italic</vt:lpstr>
      <vt:lpstr>Open Sans Semibold</vt:lpstr>
      <vt:lpstr>Sketch Rockwell</vt:lpstr>
      <vt:lpstr>1_Office Theme</vt:lpstr>
      <vt:lpstr>2_Office Theme</vt:lpstr>
      <vt:lpstr>3_Office Theme</vt:lpstr>
      <vt:lpstr>4_Office Theme</vt:lpstr>
      <vt:lpstr>Office Theme</vt:lpstr>
      <vt:lpstr>PowerPoint Presentation</vt:lpstr>
      <vt:lpstr>Overview</vt:lpstr>
      <vt:lpstr>PowerPoint Presentation</vt:lpstr>
      <vt:lpstr>The First Task: Who is at Risk?</vt:lpstr>
      <vt:lpstr>A More Difficult Task: </vt:lpstr>
      <vt:lpstr>Analytics Drive Student Success</vt:lpstr>
      <vt:lpstr>PowerPoint Presentation</vt:lpstr>
      <vt:lpstr>Predictive Modeling Process for Student Retention</vt:lpstr>
      <vt:lpstr>Common Predictive Models</vt:lpstr>
      <vt:lpstr>Classification vs Probabilities </vt:lpstr>
      <vt:lpstr>The Prediction is In…. Kansas to the Final Four</vt:lpstr>
      <vt:lpstr>Probability of Winning  the Midwest Region</vt:lpstr>
      <vt:lpstr>PowerPoint Presentation</vt:lpstr>
      <vt:lpstr>Common Data Challenges</vt:lpstr>
      <vt:lpstr>Popular Causal Inference Methods</vt:lpstr>
      <vt:lpstr>PowerPoint Presentation</vt:lpstr>
      <vt:lpstr>Example:  Evaluating Pre-Midterm Advising Meetings</vt:lpstr>
      <vt:lpstr>Evaluating Pre-Midterm Advising Meetings</vt:lpstr>
      <vt:lpstr>Propensity Score Analysis</vt:lpstr>
      <vt:lpstr>Results</vt:lpstr>
      <vt:lpstr>Summary</vt:lpstr>
      <vt:lpstr>PowerPoint Presentation</vt:lpstr>
      <vt:lpstr>Propensity Score Creation</vt:lpstr>
      <vt:lpstr>Propensity Score Matching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James</dc:creator>
  <cp:lastModifiedBy>Scott James</cp:lastModifiedBy>
  <cp:revision>25</cp:revision>
  <dcterms:created xsi:type="dcterms:W3CDTF">2017-09-12T00:51:36Z</dcterms:created>
  <dcterms:modified xsi:type="dcterms:W3CDTF">2017-09-14T00:41:46Z</dcterms:modified>
</cp:coreProperties>
</file>