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5"/>
  </p:sldMasterIdLst>
  <p:notesMasterIdLst>
    <p:notesMasterId r:id="rId57"/>
  </p:notesMasterIdLst>
  <p:handoutMasterIdLst>
    <p:handoutMasterId r:id="rId58"/>
  </p:handoutMasterIdLst>
  <p:sldIdLst>
    <p:sldId id="256" r:id="rId6"/>
    <p:sldId id="330" r:id="rId7"/>
    <p:sldId id="436" r:id="rId8"/>
    <p:sldId id="414" r:id="rId9"/>
    <p:sldId id="261" r:id="rId10"/>
    <p:sldId id="264" r:id="rId11"/>
    <p:sldId id="289" r:id="rId12"/>
    <p:sldId id="415" r:id="rId13"/>
    <p:sldId id="381" r:id="rId14"/>
    <p:sldId id="416" r:id="rId15"/>
    <p:sldId id="419" r:id="rId16"/>
    <p:sldId id="417" r:id="rId17"/>
    <p:sldId id="328" r:id="rId18"/>
    <p:sldId id="420" r:id="rId19"/>
    <p:sldId id="437" r:id="rId20"/>
    <p:sldId id="325" r:id="rId21"/>
    <p:sldId id="413" r:id="rId22"/>
    <p:sldId id="389" r:id="rId23"/>
    <p:sldId id="421" r:id="rId24"/>
    <p:sldId id="387" r:id="rId25"/>
    <p:sldId id="430" r:id="rId26"/>
    <p:sldId id="429" r:id="rId27"/>
    <p:sldId id="431" r:id="rId28"/>
    <p:sldId id="432" r:id="rId29"/>
    <p:sldId id="428" r:id="rId30"/>
    <p:sldId id="423" r:id="rId31"/>
    <p:sldId id="383" r:id="rId32"/>
    <p:sldId id="424" r:id="rId33"/>
    <p:sldId id="425" r:id="rId34"/>
    <p:sldId id="426" r:id="rId35"/>
    <p:sldId id="394" r:id="rId36"/>
    <p:sldId id="395" r:id="rId37"/>
    <p:sldId id="398" r:id="rId38"/>
    <p:sldId id="396" r:id="rId39"/>
    <p:sldId id="401" r:id="rId40"/>
    <p:sldId id="399" r:id="rId41"/>
    <p:sldId id="397" r:id="rId42"/>
    <p:sldId id="405" r:id="rId43"/>
    <p:sldId id="440" r:id="rId44"/>
    <p:sldId id="406" r:id="rId45"/>
    <p:sldId id="407" r:id="rId46"/>
    <p:sldId id="408" r:id="rId47"/>
    <p:sldId id="410" r:id="rId48"/>
    <p:sldId id="438" r:id="rId49"/>
    <p:sldId id="412" r:id="rId50"/>
    <p:sldId id="427" r:id="rId51"/>
    <p:sldId id="411" r:id="rId52"/>
    <p:sldId id="439" r:id="rId53"/>
    <p:sldId id="435" r:id="rId54"/>
    <p:sldId id="434" r:id="rId55"/>
    <p:sldId id="319" r:id="rId5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4706" autoAdjust="0"/>
  </p:normalViewPr>
  <p:slideViewPr>
    <p:cSldViewPr>
      <p:cViewPr varScale="1">
        <p:scale>
          <a:sx n="118" d="100"/>
          <a:sy n="118" d="100"/>
        </p:scale>
        <p:origin x="10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36"/>
    </p:cViewPr>
  </p:sorterViewPr>
  <p:notesViewPr>
    <p:cSldViewPr>
      <p:cViewPr varScale="1">
        <p:scale>
          <a:sx n="69" d="100"/>
          <a:sy n="69" d="100"/>
        </p:scale>
        <p:origin x="-2274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r">
              <a:defRPr sz="1300"/>
            </a:lvl1pPr>
          </a:lstStyle>
          <a:p>
            <a:fld id="{5A22F3CD-7F78-4F13-9388-39DBA7EB002E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r">
              <a:defRPr sz="1300"/>
            </a:lvl1pPr>
          </a:lstStyle>
          <a:p>
            <a:fld id="{CC063325-3206-4CF7-AEBA-105144990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67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9AD3CC93-994E-4340-91F0-616B3C07DCCD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4" tIns="48323" rIns="96644" bIns="4832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4" tIns="48323" rIns="96644" bIns="4832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9C012DF-5BF7-4FD4-BE4F-AC03528C6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9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</a:rPr>
              <a:t>02/08/07      			Confidential</a:t>
            </a:r>
          </a:p>
        </p:txBody>
      </p:sp>
      <p:sp>
        <p:nvSpPr>
          <p:cNvPr id="829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E11806-9B1E-43D1-94AC-9ABAA6E3B2C6}" type="slidenum">
              <a:rPr lang="en-US">
                <a:latin typeface="Arial" pitchFamily="34" charset="0"/>
              </a:rPr>
              <a:pPr/>
              <a:t>13</a:t>
            </a:fld>
            <a:endParaRPr lang="en-US">
              <a:latin typeface="Arial" pitchFamily="34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89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</a:rPr>
              <a:t>02/08/07      			Confidential</a:t>
            </a:r>
          </a:p>
        </p:txBody>
      </p:sp>
      <p:sp>
        <p:nvSpPr>
          <p:cNvPr id="880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D8019-D013-414A-9699-5946A0CAD0B1}" type="slidenum">
              <a:rPr lang="en-US">
                <a:latin typeface="Arial" pitchFamily="34" charset="0"/>
              </a:rPr>
              <a:pPr/>
              <a:t>14</a:t>
            </a:fld>
            <a:endParaRPr lang="en-US">
              <a:latin typeface="Arial" pitchFamily="34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8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7543800" cy="129857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03320"/>
            <a:ext cx="68580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447156"/>
            <a:ext cx="4343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October 24, 2017      MuniRem is a trademark of MuniRem Environmental,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D30CDE91-7FD2-4A8F-B9EE-750D10FBE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1622" y="644715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© MuniRem </a:t>
            </a:r>
            <a:r>
              <a:rPr lang="en-US" dirty="0" err="1"/>
              <a:t>Enviromental</a:t>
            </a:r>
            <a:r>
              <a:rPr lang="en-US" dirty="0"/>
              <a:t>, LLC</a:t>
            </a:r>
            <a:endParaRPr lang="en-US" sz="8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6172200" cy="990600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2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 sz="1600"/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447156"/>
            <a:ext cx="6096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046BBDB-F8B3-4EC6-95B6-DEF5F670AB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68DCB7F8-2840-4B43-8270-3DDD0C977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447156"/>
            <a:ext cx="4343400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CB90F172-BA90-4695-9EE7-961D21485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1622" y="644715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© MuniRem </a:t>
            </a:r>
            <a:r>
              <a:rPr lang="en-US" dirty="0" err="1"/>
              <a:t>Enviromental</a:t>
            </a:r>
            <a:r>
              <a:rPr lang="en-US" dirty="0"/>
              <a:t>, LLC</a:t>
            </a:r>
            <a:endParaRPr lang="en-US" sz="8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6172200" cy="990600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447156"/>
            <a:ext cx="6096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046BBDB-F8B3-4EC6-95B6-DEF5F670AB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DE544B32-CDB0-406C-9CF3-7A7D791B2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447156"/>
            <a:ext cx="4343400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ADD569EC-3170-43E4-8DFB-B68A639AE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1622" y="644715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© MuniRem </a:t>
            </a:r>
            <a:r>
              <a:rPr lang="en-US" dirty="0" err="1"/>
              <a:t>Enviromental</a:t>
            </a:r>
            <a:r>
              <a:rPr lang="en-US" dirty="0"/>
              <a:t>, LLC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5692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48262"/>
            <a:ext cx="6400800" cy="566738"/>
          </a:xfrm>
        </p:spPr>
        <p:txBody>
          <a:bodyPr anchor="t">
            <a:normAutofit/>
          </a:bodyPr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685800"/>
            <a:ext cx="6400800" cy="44196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715000"/>
            <a:ext cx="6400800" cy="457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47156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81534FE9-97A9-49A1-9E9D-7FC3198CD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9400" y="6447156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© MuniRem Enviromental, LLC</a:t>
            </a:r>
            <a:endParaRPr lang="en-US" sz="8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4683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92312"/>
            <a:ext cx="4040188" cy="3951288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1800"/>
            </a:lvl1pPr>
            <a:lvl2pPr>
              <a:defRPr sz="1400"/>
            </a:lvl2pPr>
            <a:lvl3pPr>
              <a:buFont typeface="Trebuchet MS" pitchFamily="34" charset="0"/>
              <a:buChar char="›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24000"/>
            <a:ext cx="4041775" cy="4683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92312"/>
            <a:ext cx="4041775" cy="3951288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1800"/>
            </a:lvl1pPr>
            <a:lvl2pPr>
              <a:defRPr sz="1400"/>
            </a:lvl2pPr>
            <a:lvl3pPr>
              <a:buFont typeface="Trebuchet MS" pitchFamily="34" charset="0"/>
              <a:buChar char="›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184557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3A957ECE-1A60-4F30-8FD6-EC4E3F17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DE6ED1-FB9E-4974-9315-D2A9E59E22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315086F9-42C1-4477-8115-88C3D1B37F3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447156"/>
            <a:ext cx="4343400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29246EAA-4292-41E5-A303-1A9BCF152F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251622" y="644715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© MuniRem </a:t>
            </a:r>
            <a:r>
              <a:rPr lang="en-US" dirty="0" err="1"/>
              <a:t>Enviromental</a:t>
            </a:r>
            <a:r>
              <a:rPr lang="en-US" dirty="0"/>
              <a:t>, LLC</a:t>
            </a:r>
            <a:endParaRPr lang="en-US" sz="8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233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buSzPct val="85000"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233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buSzPct val="85000"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2216C62-4119-46AF-977E-AC35439D880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447156"/>
            <a:ext cx="4343400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17E53A64-EF42-48FB-8577-50BDB8DE0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1622" y="644715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© MuniRem </a:t>
            </a:r>
            <a:r>
              <a:rPr lang="en-US" dirty="0" err="1"/>
              <a:t>Enviromental</a:t>
            </a:r>
            <a:r>
              <a:rPr lang="en-US" dirty="0"/>
              <a:t>, LLC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955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7772400" cy="1362076"/>
          </a:xfrm>
        </p:spPr>
        <p:txBody>
          <a:bodyPr anchor="t">
            <a:noAutofit/>
          </a:bodyPr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4800600"/>
            <a:ext cx="7772400" cy="109728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6EBBCD35-3C6B-415F-AA05-80EF44878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447156"/>
            <a:ext cx="4343400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863A8545-5DBB-4B1D-A04D-F396D1432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1622" y="644715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© MuniRem </a:t>
            </a:r>
            <a:r>
              <a:rPr lang="en-US" dirty="0" err="1"/>
              <a:t>Enviromental</a:t>
            </a:r>
            <a:r>
              <a:rPr lang="en-US" dirty="0"/>
              <a:t>, LLC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05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5598"/>
            <a:ext cx="6096000" cy="9598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47156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05DE6ED1-FB9E-4974-9315-D2A9E59E22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C6A6ACB-88B8-4BF3-AA20-E6201664C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447156"/>
            <a:ext cx="4343400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9C75A17-9563-4FDA-B0B6-BB0E46505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1622" y="644715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© MuniRem </a:t>
            </a:r>
            <a:r>
              <a:rPr lang="en-US" dirty="0" err="1"/>
              <a:t>Enviromental</a:t>
            </a:r>
            <a:r>
              <a:rPr lang="en-US" dirty="0"/>
              <a:t>, LLC</a:t>
            </a:r>
            <a:endParaRPr 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49" r:id="rId3"/>
    <p:sldLayoutId id="2147483821" r:id="rId4"/>
    <p:sldLayoutId id="2147483807" r:id="rId5"/>
    <p:sldLayoutId id="2147483822" r:id="rId6"/>
    <p:sldLayoutId id="2147483824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59595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nirem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Chemical Neutralization Applications in Demilitarization of Conventional Munitions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October 24,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4114800"/>
            <a:ext cx="4038600" cy="1752600"/>
          </a:xfrm>
        </p:spPr>
        <p:txBody>
          <a:bodyPr>
            <a:noAutofit/>
          </a:bodyPr>
          <a:lstStyle/>
          <a:p>
            <a:r>
              <a:rPr lang="en-US" sz="1400" b="1" dirty="0"/>
              <a:t>Presented to: </a:t>
            </a:r>
          </a:p>
          <a:p>
            <a:r>
              <a:rPr lang="en-US" sz="1400" dirty="0"/>
              <a:t>Committee on Alternatives for the Demilitarization of Conventional Munitions (CMD Committee)</a:t>
            </a:r>
          </a:p>
          <a:p>
            <a:r>
              <a:rPr lang="en-US" sz="1400" dirty="0"/>
              <a:t>National Academy of Sciences</a:t>
            </a:r>
          </a:p>
          <a:p>
            <a:r>
              <a:rPr lang="en-US" sz="1400" dirty="0"/>
              <a:t>Washington DC. USA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3D67EB-DAF2-493C-9B12-8A0003CA4D7E}"/>
              </a:ext>
            </a:extLst>
          </p:cNvPr>
          <p:cNvSpPr txBox="1"/>
          <p:nvPr/>
        </p:nvSpPr>
        <p:spPr>
          <a:xfrm>
            <a:off x="5334000" y="4114800"/>
            <a:ext cx="342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Presented by: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Valentine Nzengung, PhD Professor University of Georgia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3675 Crestwood Parkway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Atlanta, GA 30096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accent1"/>
                </a:solidFill>
                <a:hlinkClick r:id="rId3"/>
              </a:rPr>
              <a:t>www.munirem.com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vnzengung@munirem.com</a:t>
            </a:r>
            <a:endParaRPr lang="en-I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F72C2-F4B4-4851-B862-5598CBCAC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for Recovery of Bomb Fillers (Bulk Energetics)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0470529-D358-4BA9-B8E2-2018C5A6FD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Water jet</a:t>
            </a:r>
          </a:p>
          <a:p>
            <a:r>
              <a:rPr lang="en-US"/>
              <a:t>Water saw</a:t>
            </a:r>
          </a:p>
          <a:p>
            <a:r>
              <a:rPr lang="en-US"/>
              <a:t>Milling</a:t>
            </a:r>
          </a:p>
          <a:p>
            <a:r>
              <a:rPr lang="en-US"/>
              <a:t>Cryogenic Breaching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7239649-DF2E-4B4B-8EAB-7964F715A4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3393" y="1418371"/>
            <a:ext cx="2723080" cy="204231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2F9B33-3A47-4BE2-8449-F29AAB64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A8FC0E-7D8A-4B6F-AFD8-8495E1E10BD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AD6AD7-AE13-46DA-B95F-34890AD86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65DE2E-7529-4103-83AE-42FBFE3B4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614909"/>
            <a:ext cx="2435998" cy="2080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6FB6DF-0720-4592-91CE-6C0C67BB6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886200"/>
            <a:ext cx="2304752" cy="2197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ABBD43-251B-42CD-AB81-954D8148C600}"/>
              </a:ext>
            </a:extLst>
          </p:cNvPr>
          <p:cNvSpPr txBox="1"/>
          <p:nvPr/>
        </p:nvSpPr>
        <p:spPr>
          <a:xfrm>
            <a:off x="5943600" y="345403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Projectile Casings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6A9821-7D7C-4EA6-A07D-81C4E8431D31}"/>
              </a:ext>
            </a:extLst>
          </p:cNvPr>
          <p:cNvSpPr txBox="1"/>
          <p:nvPr/>
        </p:nvSpPr>
        <p:spPr>
          <a:xfrm>
            <a:off x="5628977" y="6019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Recovered Bulk Energetics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D4D80B-866E-4931-96B4-D40E3D150274}"/>
              </a:ext>
            </a:extLst>
          </p:cNvPr>
          <p:cNvSpPr txBox="1"/>
          <p:nvPr/>
        </p:nvSpPr>
        <p:spPr>
          <a:xfrm>
            <a:off x="2667000" y="5677854"/>
            <a:ext cx="274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Breaching and Recovery of Bulk Energetics</a:t>
            </a:r>
          </a:p>
        </p:txBody>
      </p:sp>
    </p:spTree>
    <p:extLst>
      <p:ext uri="{BB962C8B-B14F-4D97-AF65-F5344CB8AC3E}">
        <p14:creationId xmlns:p14="http://schemas.microsoft.com/office/powerpoint/2010/main" val="672375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D5D83-B218-432A-8168-2D5B0EE1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 Built Neutralization Reactor for Bulk Energetics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6D9F79-8E08-41DB-9F68-38281F420A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Waterjet breaching of Navy Projectiles</a:t>
            </a:r>
          </a:p>
          <a:p>
            <a:r>
              <a:rPr lang="en-US"/>
              <a:t>100 gallons neutralization tank </a:t>
            </a:r>
          </a:p>
          <a:p>
            <a:r>
              <a:rPr lang="en-US"/>
              <a:t>10 Lbs explosive per batch</a:t>
            </a:r>
          </a:p>
          <a:p>
            <a:r>
              <a:rPr lang="en-US"/>
              <a:t>Manual loading of explosives</a:t>
            </a:r>
          </a:p>
          <a:p>
            <a:r>
              <a:rPr lang="en-US"/>
              <a:t>Reaction time &lt; 1 hour</a:t>
            </a:r>
          </a:p>
          <a:p>
            <a:r>
              <a:rPr lang="en-US"/>
              <a:t>Polishing column – packed bed reactive media 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5789024-1ACD-44ED-A2CB-81785026E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7268"/>
            <a:ext cx="4038600" cy="352858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501691-95C7-40CA-A12E-A424EFB3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FE5740-216F-4DD9-8678-55E707B7EDC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86DD67-97AD-46D1-AA4B-C9D65ED3E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299245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C5764-4690-497A-B184-03868E61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Neutralization of Recovered </a:t>
            </a:r>
            <a:br>
              <a:rPr lang="en-US"/>
            </a:br>
            <a:r>
              <a:rPr lang="en-US"/>
              <a:t>Bulk Explosives (schematic)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553ADDD-8EE3-462D-9271-AEBFA1A00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59269"/>
            <a:ext cx="8229600" cy="320782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4CC40C-DC3E-494F-AF22-3FA9F37AA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0D1AF9-27AE-42F6-914D-82C398F3AA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A2E9B-B5D6-420F-AD18-9076A4E13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120517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600700" y="5790783"/>
            <a:ext cx="2895600" cy="5494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6961" tIns="43480" rIns="86961" bIns="43480">
            <a:spAutoFit/>
          </a:bodyPr>
          <a:lstStyle/>
          <a:p>
            <a:pPr algn="ctr" defTabSz="870234"/>
            <a:r>
              <a:rPr lang="en-US" sz="1500" b="1" dirty="0"/>
              <a:t>Custom Built Explosive Neutralization Reactor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Pilot Scale Demonstration</a:t>
            </a:r>
            <a:br>
              <a:rPr lang="en-US"/>
            </a:br>
            <a:r>
              <a:rPr lang="en-US"/>
              <a:t>Neutralization of Multiple 10 lb Batches of Bulk Explosives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5F7B73C-7B80-45AC-9BF5-2D1AD7DEAD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Neutralization in under 30 minutes</a:t>
            </a:r>
          </a:p>
          <a:p>
            <a:r>
              <a:rPr lang="en-US"/>
              <a:t>Effluent wastewater target of 2 ppm explosives</a:t>
            </a:r>
          </a:p>
          <a:p>
            <a:r>
              <a:rPr lang="en-US"/>
              <a:t>Decontaminated casings to MDAS</a:t>
            </a:r>
          </a:p>
          <a:p>
            <a:r>
              <a:rPr lang="en-US"/>
              <a:t>Non-hazardous wastewater</a:t>
            </a:r>
          </a:p>
          <a:p>
            <a:r>
              <a:rPr lang="en-US"/>
              <a:t>Water recycling and re-use</a:t>
            </a:r>
          </a:p>
          <a:p>
            <a:endParaRPr lang="en-IE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3C6D738-957B-40C4-8B23-02BE05339A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>
          <a:xfrm>
            <a:off x="5334000" y="1612551"/>
            <a:ext cx="2971800" cy="4160520"/>
          </a:xfr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CCAF78F3-CFBE-44F6-8195-97FE97C0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xmlns="" id="{45040D37-5B75-4036-906B-3B02975C87F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377EA915-6F15-4E0D-92B2-29960DFD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127362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2040036"/>
            <a:ext cx="175685" cy="3494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6961" tIns="43480" rIns="86961" bIns="43480" anchor="ctr">
            <a:spAutoFit/>
          </a:bodyPr>
          <a:lstStyle/>
          <a:p>
            <a:pPr defTabSz="870234">
              <a:spcBef>
                <a:spcPct val="0"/>
              </a:spcBef>
            </a:pPr>
            <a:endParaRPr lang="en-US" sz="1700" dirty="0">
              <a:latin typeface="Arial" pitchFamily="34" charset="0"/>
            </a:endParaRPr>
          </a:p>
        </p:txBody>
      </p:sp>
      <p:graphicFrame>
        <p:nvGraphicFramePr>
          <p:cNvPr id="1528881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553762"/>
              </p:ext>
            </p:extLst>
          </p:nvPr>
        </p:nvGraphicFramePr>
        <p:xfrm>
          <a:off x="686425" y="1447800"/>
          <a:ext cx="7847583" cy="4114800"/>
        </p:xfrm>
        <a:graphic>
          <a:graphicData uri="http://schemas.openxmlformats.org/drawingml/2006/table">
            <a:tbl>
              <a:tblPr/>
              <a:tblGrid>
                <a:gridCol w="761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95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78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566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284138">
                <a:tc>
                  <a:txBody>
                    <a:bodyPr/>
                    <a:lstStyle/>
                    <a:p>
                      <a:pPr marL="0" marR="0" lvl="0" indent="0" algn="l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Batch #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Initial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Conc’n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74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(mass)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Conc’n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 in Effluent of Neutralization Reactor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Conc’n after Polishing Column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% Neutralized in Reactor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% Removal Effluent of Polishing Column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2328"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T0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1400 mg/L</a:t>
                      </a:r>
                    </a:p>
                    <a:p>
                      <a:pPr marL="0" marR="0" lvl="0" indent="0" algn="ctr" defTabSz="974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(1 lb)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602 mg/L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9 mg/L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57.00%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99.36%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0785"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T1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14,000 mg/L</a:t>
                      </a:r>
                    </a:p>
                    <a:p>
                      <a:pPr marL="0" marR="0" lvl="0" indent="0" algn="ctr" defTabSz="974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(10 lbs)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3200 mg/L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920 mg/L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77.14 %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93.43%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7698"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T2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14,000 mg/L</a:t>
                      </a:r>
                    </a:p>
                    <a:p>
                      <a:pPr marL="0" marR="0" lvl="0" indent="0" algn="ctr" defTabSz="974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(10 lbs)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540 mg/L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550 mg/L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96.14%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96.07%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9851"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T3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14,000 mg/L</a:t>
                      </a:r>
                    </a:p>
                    <a:p>
                      <a:pPr marL="0" marR="0" lvl="0" indent="0" algn="ctr" defTabSz="974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(10 lbs)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24 mg/L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b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 2.2 - 9.9 mg/L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b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99.83%</a:t>
                      </a:r>
                    </a:p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(Optimized)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Times New Roman" pitchFamily="18" charset="0"/>
                        </a:rPr>
                        <a:t>99.93 %</a:t>
                      </a:r>
                    </a:p>
                  </a:txBody>
                  <a:tcPr marL="90184" marR="90184" marT="41505" marB="415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686425" y="5660389"/>
            <a:ext cx="8260614" cy="27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6961" tIns="43480" rIns="86961" bIns="43480" anchor="ctr">
            <a:spAutoFit/>
          </a:bodyPr>
          <a:lstStyle/>
          <a:p>
            <a:pPr defTabSz="870234">
              <a:spcBef>
                <a:spcPct val="0"/>
              </a:spcBef>
            </a:pPr>
            <a:r>
              <a:rPr lang="en-US" sz="1200" b="1" dirty="0">
                <a:ea typeface="SimSun" pitchFamily="2" charset="-122"/>
              </a:rPr>
              <a:t>Note: a = onsite detects; b = confirmatory results from TestAmerica (single detect or highest from multiple detects)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Pilot Scale Results:</a:t>
            </a:r>
            <a:br>
              <a:rPr lang="en-US"/>
            </a:br>
            <a:r>
              <a:rPr lang="en-US"/>
              <a:t>Neutralization of Multiple 10-Lb Batches of Composition 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4A69D1-2AA3-4B64-B092-CE140DE9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52ED888-B5BC-4A33-ABE2-7A003DDF68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C8BDBF-8943-4A2C-8F4B-1B96A7339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86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12615-08E7-47F8-BC4D-44B6D3E78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 Scale Chemical Neutralization of Bulk Explosives</a:t>
            </a:r>
            <a:br>
              <a:rPr lang="en-US"/>
            </a:br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813506E-06DE-484D-885D-F948750E7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4322ED-A50C-4E7F-95F2-5DCB8724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337F0C-06E0-431B-A918-F4BE77CBDA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E2CF3-D616-4252-903D-AB03ABEFE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227700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Scale-up Option</a:t>
            </a:r>
            <a:br>
              <a:rPr lang="en-US"/>
            </a:br>
            <a:r>
              <a:rPr lang="en-US"/>
              <a:t>Small Scale Demilitarization (Schematic)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18" y="1905000"/>
            <a:ext cx="8121486" cy="3810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2413247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Industrial Scale Demilitarization</a:t>
            </a:r>
            <a:br>
              <a:rPr lang="en-US"/>
            </a:br>
            <a:r>
              <a:rPr lang="en-US"/>
              <a:t>Chemical Neutralization Facility (Schematic)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434214"/>
            <a:ext cx="7315200" cy="485793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750533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0C28119-00B4-484F-B9B3-92A47413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Vs. Non-thermal Decontamination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293530F1-84B7-4E1E-B66F-67B56A81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xmlns="" id="{016684E3-27F7-4752-9D35-FBC923F1E0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B604A41E-83AF-4655-8AA8-B8437D178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A4AEB94-66DC-4E0D-B91D-E8B1DC3CB2B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81000" y="1819275"/>
            <a:ext cx="3200400" cy="4683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Thermal Decontamination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367C5F4-D52E-44D8-BEBF-9DF8FE904B2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28600" y="2303463"/>
            <a:ext cx="3352800" cy="31829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D9FEC3-3D53-4E85-964C-6CA7546E799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02225" y="1350963"/>
            <a:ext cx="4041775" cy="468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E39"/>
                </a:solidFill>
                <a:cs typeface="Times New Roman" pitchFamily="18" charset="0"/>
              </a:rPr>
              <a:t>MuniRem Bath Decontamination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7C4AB3CD-ECFB-49BD-BA27-03A88EBD8612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5025" y="1819275"/>
            <a:ext cx="4498975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093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F9E0-062B-4A1E-969C-18B76943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Scale Decontamination of Demil Scrap Metal (schematic)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9625F8C-105B-4726-B2EC-085131574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463" y="1653190"/>
            <a:ext cx="7773074" cy="441998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73363F-DD10-42C8-AF75-18EB8CB8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A98D37-47F1-40E0-99E6-E87EE5895A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D4E0C-F746-4BDB-A480-014AF61D9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73251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Introduction to MuniRem™ technology </a:t>
            </a:r>
          </a:p>
          <a:p>
            <a:r>
              <a:rPr lang="en-US"/>
              <a:t>Demonstration/validation test for bulk explosives</a:t>
            </a:r>
          </a:p>
          <a:p>
            <a:r>
              <a:rPr lang="en-US"/>
              <a:t>Full scale chemical neutralization of bulk explosives</a:t>
            </a:r>
          </a:p>
          <a:p>
            <a:r>
              <a:rPr lang="en-US"/>
              <a:t>Chemical neutralization of bulk explosives abandoned on demilitarization equipment</a:t>
            </a:r>
          </a:p>
          <a:p>
            <a:r>
              <a:rPr lang="en-US"/>
              <a:t>On-site demilitarization of recovered underwater munitions</a:t>
            </a:r>
          </a:p>
          <a:p>
            <a:r>
              <a:rPr lang="en-US"/>
              <a:t>Chemical destruction of chemical warfare materiel (CWM)</a:t>
            </a:r>
          </a:p>
          <a:p>
            <a:r>
              <a:rPr lang="en-US"/>
              <a:t>Incorporation of MuniRem solution into existing demilitarization systems</a:t>
            </a:r>
          </a:p>
          <a:p>
            <a:r>
              <a:rPr lang="en-US"/>
              <a:t>MuniRem technology rating and 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2179812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69DA4-FF3A-4D6B-9565-FC087B51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neutralization of bulk explosives abandoned on demilitarization equipment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86BEF6-51EF-4E4F-86DA-F6B65CDA6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Camp Minden, Louisiana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E99713-1BB1-4F61-BAF1-D712C22B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96D38C-7B01-4248-AB2B-88B278C203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69F47F-BB36-4FD6-B325-3B869574E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3628545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Abandoned Bulk Explosive Neutralization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743700" y="1878013"/>
            <a:ext cx="2400300" cy="1752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743700" y="3786188"/>
            <a:ext cx="2400300" cy="17938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3D36ADA9-5DF9-4E51-A541-24CB8B3EE7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66700" y="1878013"/>
            <a:ext cx="3276600" cy="4191000"/>
          </a:xfrm>
        </p:spPr>
        <p:txBody>
          <a:bodyPr>
            <a:noAutofit/>
          </a:bodyPr>
          <a:lstStyle/>
          <a:p>
            <a:r>
              <a:rPr lang="en-US" sz="1600" dirty="0"/>
              <a:t>Melter/Flaker machine contained bulk H-6 (TNT, RDX, AL, Binder) explosives</a:t>
            </a:r>
          </a:p>
          <a:p>
            <a:r>
              <a:rPr lang="en-US" sz="1600" dirty="0"/>
              <a:t>Large crystallized chunks of H-6 on equipment</a:t>
            </a:r>
          </a:p>
          <a:p>
            <a:r>
              <a:rPr lang="en-US" sz="1600" dirty="0"/>
              <a:t>Wall surfaces and miscellaneous materials contaminated with explosives</a:t>
            </a:r>
          </a:p>
          <a:p>
            <a:r>
              <a:rPr lang="en-US" sz="1600" dirty="0"/>
              <a:t>Lead paint chips mixed in with explosives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1987" y="1878227"/>
            <a:ext cx="2362200" cy="1752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3768725"/>
            <a:ext cx="2365536" cy="1828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887400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Footprint of MuniRem Solution Application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A8A5-3D83-4C29-835F-2006F48E868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  <p:pic>
        <p:nvPicPr>
          <p:cNvPr id="9" name="image09.jpg" descr="IMG_20150305_141950_316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025650"/>
            <a:ext cx="4572000" cy="3505200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6071E1-2967-431C-8677-FFEF107E5698}"/>
              </a:ext>
            </a:extLst>
          </p:cNvPr>
          <p:cNvSpPr txBox="1"/>
          <p:nvPr/>
        </p:nvSpPr>
        <p:spPr>
          <a:xfrm>
            <a:off x="381000" y="5585078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Explosives Neutralization Station Behind Building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85B23C-4EBA-40AE-BD88-712BFFE7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533257"/>
            <a:ext cx="3281601" cy="24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02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MuniRem Solution Provided Safe Recovery of Crystallized Explosives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A8A5-3D83-4C29-835F-2006F48E868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95300" y="1821366"/>
            <a:ext cx="4114800" cy="3759200"/>
          </a:xfrm>
        </p:spPr>
        <p:txBody>
          <a:bodyPr>
            <a:normAutofit/>
          </a:bodyPr>
          <a:lstStyle/>
          <a:p>
            <a:pPr lvl="1"/>
            <a:endParaRPr lang="en-US" sz="1600" dirty="0"/>
          </a:p>
          <a:p>
            <a:r>
              <a:rPr lang="en-US" sz="1600" dirty="0"/>
              <a:t>Large H-6 chunks safely removed while spraying </a:t>
            </a:r>
            <a:r>
              <a:rPr lang="en-US" sz="1600" dirty="0" err="1"/>
              <a:t>MuniRem</a:t>
            </a:r>
            <a:r>
              <a:rPr lang="en-US" sz="1600" dirty="0"/>
              <a:t> solution</a:t>
            </a:r>
          </a:p>
          <a:p>
            <a:endParaRPr lang="en-US" sz="1600" dirty="0"/>
          </a:p>
          <a:p>
            <a:r>
              <a:rPr lang="en-US" sz="1600" dirty="0"/>
              <a:t>Large explosive pieces transferred to neutralization reactor</a:t>
            </a:r>
          </a:p>
          <a:p>
            <a:endParaRPr lang="en-US" sz="1600" dirty="0"/>
          </a:p>
          <a:p>
            <a:r>
              <a:rPr lang="en-US" sz="1600" dirty="0"/>
              <a:t>Neutralization of recovered explosives achieved rapidly in reaction tanks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9" name="image06.jpg" descr="IMG_20150317_144127_473 (2).jpg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5900" y="4058734"/>
            <a:ext cx="2895600" cy="1816100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</p:spPr>
      </p:pic>
      <p:pic>
        <p:nvPicPr>
          <p:cNvPr id="10" name="Content Placeholder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821366"/>
            <a:ext cx="2895600" cy="18362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Down Arrow 10"/>
          <p:cNvSpPr/>
          <p:nvPr/>
        </p:nvSpPr>
        <p:spPr>
          <a:xfrm>
            <a:off x="6629400" y="3657600"/>
            <a:ext cx="228600" cy="3810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7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Neutralization of Recovered Explosives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6876"/>
            <a:ext cx="4038600" cy="340937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2,000 </a:t>
            </a:r>
            <a:r>
              <a:rPr lang="en-US" sz="1600" dirty="0" err="1"/>
              <a:t>Lbs</a:t>
            </a:r>
            <a:r>
              <a:rPr lang="en-US" sz="1600" dirty="0"/>
              <a:t> of H-6 explosives estimated as present on and in equipment  </a:t>
            </a:r>
          </a:p>
          <a:p>
            <a:r>
              <a:rPr lang="en-US" sz="1600" dirty="0"/>
              <a:t>&gt;1000 </a:t>
            </a:r>
            <a:r>
              <a:rPr lang="en-US" sz="1600" dirty="0" err="1"/>
              <a:t>lbs</a:t>
            </a:r>
            <a:r>
              <a:rPr lang="en-US" sz="1600" dirty="0"/>
              <a:t> destroyed in place by spraying concentrated MuniRem solution</a:t>
            </a:r>
          </a:p>
          <a:p>
            <a:r>
              <a:rPr lang="en-US" sz="1600" dirty="0"/>
              <a:t>&gt;900 </a:t>
            </a:r>
            <a:r>
              <a:rPr lang="en-US" sz="1600" dirty="0" err="1"/>
              <a:t>lbs</a:t>
            </a:r>
            <a:r>
              <a:rPr lang="en-US" sz="1600" dirty="0"/>
              <a:t> recovered and neutralized on-site in reactor with MuniRem solution</a:t>
            </a:r>
          </a:p>
          <a:p>
            <a:r>
              <a:rPr lang="en-US" sz="1600" dirty="0"/>
              <a:t>Sludge and wastewater characterized as non-hazardous waste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14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69DA4-FF3A-4D6B-9565-FC087B51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On-site Demilitarization of Underwater munitions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86BEF6-51EF-4E4F-86DA-F6B65CDA6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MuniRem supports Savannah Harbor Expansion Project (SHEP)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E99713-1BB1-4F61-BAF1-D712C22B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96D38C-7B01-4248-AB2B-88B278C203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69F47F-BB36-4FD6-B325-3B869574E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3093712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CSS Georgia Background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/>
              <a:t>Ironclad gunboat built for the Confederacy in 1862</a:t>
            </a:r>
          </a:p>
          <a:p>
            <a:r>
              <a:rPr lang="en-US" sz="1600" dirty="0"/>
              <a:t>Completed Vessel was too heavy</a:t>
            </a:r>
          </a:p>
          <a:p>
            <a:r>
              <a:rPr lang="en-US" sz="1600" dirty="0"/>
              <a:t>CSS Georgia spent her life as a floating battery in what is now the north  edge of the Savannah Harbor navigation channel</a:t>
            </a:r>
          </a:p>
          <a:p>
            <a:r>
              <a:rPr lang="en-US" sz="1600" dirty="0"/>
              <a:t>CSS Georgia scuttled by Confederate troops on December 24, 1864 </a:t>
            </a:r>
          </a:p>
          <a:p>
            <a:r>
              <a:rPr lang="en-US" sz="1600" dirty="0"/>
              <a:t>Recovery of CSS Georgia and its munitions part of Savannah Harbor Expansion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xmlns="" id="{9B63DFC6-C76D-400D-863E-DB89E3D7CE0A}"/>
              </a:ext>
            </a:extLst>
          </p:cNvPr>
          <p:cNvSpPr/>
          <p:nvPr/>
        </p:nvSpPr>
        <p:spPr>
          <a:xfrm>
            <a:off x="4724400" y="1828800"/>
            <a:ext cx="4191000" cy="2438400"/>
          </a:xfrm>
          <a:prstGeom prst="rect">
            <a:avLst/>
          </a:prstGeom>
          <a:blipFill>
            <a:blip r:embed="rId2" cstate="print"/>
            <a:stretch>
              <a:fillRect l="-9876" t="-11364" r="-18519"/>
            </a:stretch>
          </a:blipFill>
          <a:effectLst>
            <a:innerShdw blurRad="114300">
              <a:prstClr val="black"/>
            </a:inn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595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On-Site Neutralization of Munitions Recovered from Underwater Environment:  Savannah River Harbor Expansion Program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87128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43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Breaching of Recovered Projectiles</a:t>
            </a:r>
            <a:br>
              <a:rPr lang="en-US"/>
            </a:br>
            <a:r>
              <a:rPr lang="en-US"/>
              <a:t>Total projectiles breached and neutralized = 170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2133601"/>
            <a:ext cx="4953000" cy="327546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Content Placeholder 18" descr="22914467579_986d662ceb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133601"/>
            <a:ext cx="2438400" cy="32511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B96D0D-868D-4E2D-9689-838E0B507A19}"/>
              </a:ext>
            </a:extLst>
          </p:cNvPr>
          <p:cNvSpPr txBox="1"/>
          <p:nvPr/>
        </p:nvSpPr>
        <p:spPr>
          <a:xfrm>
            <a:off x="1524000" y="1524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Breaching throughput = 12 projectiles per hour</a:t>
            </a:r>
          </a:p>
        </p:txBody>
      </p:sp>
    </p:spTree>
    <p:extLst>
      <p:ext uri="{BB962C8B-B14F-4D97-AF65-F5344CB8AC3E}">
        <p14:creationId xmlns:p14="http://schemas.microsoft.com/office/powerpoint/2010/main" val="158301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Neutralization of the Breached Munitions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0233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After 150 years explosives still well preserved</a:t>
            </a:r>
          </a:p>
          <a:p>
            <a:r>
              <a:rPr lang="en-US" dirty="0"/>
              <a:t>Explosives washout using MuniRem solution</a:t>
            </a:r>
          </a:p>
          <a:p>
            <a:r>
              <a:rPr lang="en-US" dirty="0"/>
              <a:t>Explosives neutralized</a:t>
            </a:r>
          </a:p>
          <a:p>
            <a:r>
              <a:rPr lang="en-US" dirty="0" err="1"/>
              <a:t>Fuzes</a:t>
            </a:r>
            <a:r>
              <a:rPr lang="en-US" dirty="0"/>
              <a:t> safely removed and </a:t>
            </a:r>
            <a:r>
              <a:rPr lang="en-US" dirty="0" err="1"/>
              <a:t>inerted</a:t>
            </a:r>
            <a:endParaRPr lang="en-US" dirty="0"/>
          </a:p>
          <a:p>
            <a:r>
              <a:rPr lang="en-US" dirty="0"/>
              <a:t>Munitions certified by SUXOS as safe</a:t>
            </a:r>
          </a:p>
          <a:p>
            <a:r>
              <a:rPr lang="en-US" dirty="0"/>
              <a:t>Characterization and disposal of non-hazardous waste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9" descr="Munirem-11-2015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67200" y="1948439"/>
            <a:ext cx="2211185" cy="335418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10" name="Content Placeholder 10" descr="Munirem-11-2015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8386" y="3626224"/>
            <a:ext cx="2514600" cy="1676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7" name="Content Placeholder 7" descr="Munirem-11-2015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8387" y="1949825"/>
            <a:ext cx="2514599" cy="16763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6093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161B4-F586-4337-ADCE-30914AB9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Introduction to Munirem Technology</a:t>
            </a:r>
            <a:endParaRPr lang="en-I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41DDAE7-B82F-4D17-8654-54E3FDC75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9A8F44-8F84-46D7-9F4E-1C49CB69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15FD67-2BE5-4F39-958A-B9E1B4F09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75CDD-FB7C-4924-ADDD-445D8C86E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3441498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– Underwater Munitions Demilitarization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170 Civil War munitions neutralized on-site in 2015</a:t>
            </a:r>
          </a:p>
          <a:p>
            <a:r>
              <a:rPr lang="en-US" dirty="0"/>
              <a:t>Munitions transferred to U.S. Army Corps</a:t>
            </a:r>
          </a:p>
          <a:p>
            <a:r>
              <a:rPr lang="en-US" dirty="0"/>
              <a:t>Munitions preserved for historical purposes</a:t>
            </a:r>
          </a:p>
          <a:p>
            <a:r>
              <a:rPr lang="en-US" dirty="0"/>
              <a:t>No hazardous waste produced</a:t>
            </a:r>
          </a:p>
          <a:p>
            <a:r>
              <a:rPr lang="en-US" dirty="0"/>
              <a:t>Largest on-site neutralization of recovered underwater Confederate munitions</a:t>
            </a:r>
          </a:p>
          <a:p>
            <a:r>
              <a:rPr lang="en-US" dirty="0"/>
              <a:t>Follow up project November 2017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sp>
        <p:nvSpPr>
          <p:cNvPr id="13" name="object 6"/>
          <p:cNvSpPr/>
          <p:nvPr/>
        </p:nvSpPr>
        <p:spPr>
          <a:xfrm>
            <a:off x="5486400" y="3352800"/>
            <a:ext cx="2667000" cy="152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" descr="https://photos-3.dropbox.com/t/2/AACpVHqjIZgdmftXtSj0pej45SHUhRbRE_6YiCB4_CnMLg/12/233071705/jpeg/32x32/8_750-0-3000-3000-4500-3000/1448150400/0/2/Munirem-11-2015-9.jpg/ENz_rscBGIUaIAcoBw/0O28QcvBLtPWYO7-apozdHRYtbP_4N2bDmc59gb0Vbo%2CaC0WyN_1c2GwMhAIcrbf2cL_o1kKgCcJgW3zpG33SOY?size_mode=5&amp;size=178x1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2667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bject 5"/>
          <p:cNvSpPr/>
          <p:nvPr/>
        </p:nvSpPr>
        <p:spPr>
          <a:xfrm>
            <a:off x="5486400" y="1676400"/>
            <a:ext cx="2667000" cy="16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6248400" y="4800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Inerted</a:t>
            </a:r>
            <a:r>
              <a:rPr lang="en-US" dirty="0"/>
              <a:t> </a:t>
            </a:r>
            <a:r>
              <a:rPr lang="en-US" dirty="0" err="1"/>
              <a:t>Fuze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62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E52908-37A1-4669-8F78-6428BA58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Destruction of Chemical Warfare materiel (CWM)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D1A455-0D67-42B3-B206-A1BE39650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Contract #: W912PP-10-P-0034 </a:t>
            </a:r>
          </a:p>
          <a:p>
            <a:r>
              <a:rPr lang="en-US"/>
              <a:t>Results presented are obtained from proof-of-concept test data for tests conducted at Non-Stockpile laboratory, Edgewood (2010)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09D665-2249-4252-82FE-FC0B1738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3469AC-6E81-4567-B024-F326BB46B7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8FE754-BCB4-4E9B-804B-A795FE138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2474906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CWM Deactivation/Neutralization Approaches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A3C622-3FDA-4762-A7EA-6FA1A9814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Baseline Incineration </a:t>
            </a:r>
          </a:p>
          <a:p>
            <a:r>
              <a:rPr lang="en-US"/>
              <a:t>Superchlorinated bleaches - solution or powder</a:t>
            </a:r>
          </a:p>
          <a:p>
            <a:r>
              <a:rPr lang="en-US"/>
              <a:t>Anionic Oxidation</a:t>
            </a:r>
          </a:p>
          <a:p>
            <a:r>
              <a:rPr lang="en-US"/>
              <a:t>Supercritical Water Oxidation</a:t>
            </a:r>
          </a:p>
          <a:p>
            <a:r>
              <a:rPr lang="en-US"/>
              <a:t>Electrochemical Oxidation</a:t>
            </a:r>
          </a:p>
          <a:p>
            <a:r>
              <a:rPr lang="en-US"/>
              <a:t>Donovan Chamber – TC-25</a:t>
            </a:r>
          </a:p>
          <a:p>
            <a:r>
              <a:rPr lang="en-US"/>
              <a:t>Hydrolysis – hydrolysis of larger amounts of HD (&gt;0.1 M) is a reversible process.</a:t>
            </a:r>
          </a:p>
          <a:p>
            <a:r>
              <a:rPr lang="en-US"/>
              <a:t>Explosive Destruction System (EDS)</a:t>
            </a:r>
          </a:p>
          <a:p>
            <a:r>
              <a:rPr lang="en-US"/>
              <a:t>MuniRem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06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Criteria for Effective Neutralization of CWAs 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812A8D34-1531-46A4-9317-30AC5C3CB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Reagent should be stable over a wide range of temperatures</a:t>
            </a:r>
          </a:p>
          <a:p>
            <a:r>
              <a:rPr lang="en-US" dirty="0"/>
              <a:t>Effective over a wide pH range or stabilized with a buffer</a:t>
            </a:r>
          </a:p>
          <a:p>
            <a:r>
              <a:rPr lang="en-US" dirty="0"/>
              <a:t>Fast acting – possible free radical mediated reactions</a:t>
            </a:r>
          </a:p>
          <a:p>
            <a:r>
              <a:rPr lang="en-US" dirty="0"/>
              <a:t>Irreversible reactions</a:t>
            </a:r>
          </a:p>
          <a:p>
            <a:r>
              <a:rPr lang="en-US" dirty="0"/>
              <a:t>No toxic degradation products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2422444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Disadvantages of Mustard Hydrolysis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Hazardous end-product </a:t>
            </a:r>
          </a:p>
          <a:p>
            <a:endParaRPr lang="en-US"/>
          </a:p>
          <a:p>
            <a:r>
              <a:rPr lang="en-US"/>
              <a:t>Mustard undergoes reversible hydrolysis reactions</a:t>
            </a:r>
          </a:p>
          <a:p>
            <a:endParaRPr lang="en-US"/>
          </a:p>
          <a:p>
            <a:r>
              <a:rPr lang="en-US"/>
              <a:t>High upfront capital investment 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835616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Degradation of Mustard Mediated by </a:t>
            </a:r>
            <a:br>
              <a:rPr lang="en-US"/>
            </a:br>
            <a:r>
              <a:rPr lang="en-US"/>
              <a:t>Sulfoxyl Free Radicals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38200" y="2362200"/>
            <a:ext cx="8001000" cy="33528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Activated Persulfate (SO</a:t>
            </a:r>
            <a:r>
              <a:rPr lang="en-US" baseline="-25000" dirty="0"/>
              <a:t>4</a:t>
            </a:r>
            <a:r>
              <a:rPr lang="en-US" baseline="30000" dirty="0"/>
              <a:t>-</a:t>
            </a:r>
            <a:r>
              <a:rPr lang="en-US" dirty="0"/>
              <a:t>•) </a:t>
            </a:r>
            <a:r>
              <a:rPr lang="en-US" dirty="0">
                <a:sym typeface="Wingdings" panose="05000000000000000000" pitchFamily="2" charset="2"/>
              </a:rPr>
              <a:t> Chemical Oxidation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Activated hydrosulfite (SO</a:t>
            </a:r>
            <a:r>
              <a:rPr lang="en-US" baseline="-25000" dirty="0"/>
              <a:t>2</a:t>
            </a:r>
            <a:r>
              <a:rPr lang="en-US" baseline="30000" dirty="0"/>
              <a:t>-</a:t>
            </a:r>
            <a:r>
              <a:rPr lang="en-US" dirty="0"/>
              <a:t>•) </a:t>
            </a:r>
            <a:r>
              <a:rPr lang="en-US" dirty="0">
                <a:sym typeface="Wingdings" panose="05000000000000000000" pitchFamily="2" charset="2"/>
              </a:rPr>
              <a:t> Chemical </a:t>
            </a:r>
            <a:r>
              <a:rPr lang="en-US" dirty="0" err="1">
                <a:sym typeface="Wingdings" panose="05000000000000000000" pitchFamily="2" charset="2"/>
              </a:rPr>
              <a:t>Redcution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30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Tests at Lawrence Livermore National Laboratory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F361C08-022B-4302-90B5-626678FE5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Title: “Direct Chemical Oxidation: Applications to Demilitarization and Decontamination”</a:t>
            </a:r>
          </a:p>
          <a:p>
            <a:endParaRPr lang="en-US" dirty="0"/>
          </a:p>
          <a:p>
            <a:r>
              <a:rPr lang="en-US" dirty="0"/>
              <a:t>Performers: John F. Cooper; Bryan </a:t>
            </a:r>
            <a:r>
              <a:rPr lang="en-US" dirty="0" err="1"/>
              <a:t>Balazs</a:t>
            </a:r>
            <a:r>
              <a:rPr lang="en-US" dirty="0"/>
              <a:t>; Patricia Lewis</a:t>
            </a:r>
          </a:p>
          <a:p>
            <a:endParaRPr lang="en-US" dirty="0"/>
          </a:p>
          <a:p>
            <a:r>
              <a:rPr lang="en-US" dirty="0"/>
              <a:t>CWA Treated: “one-armed mustard” gas - </a:t>
            </a:r>
            <a:r>
              <a:rPr lang="en-US" dirty="0" err="1"/>
              <a:t>thiodiethanol</a:t>
            </a:r>
            <a:r>
              <a:rPr lang="en-US" dirty="0"/>
              <a:t> [(OHH2CCH2)2-S] and </a:t>
            </a:r>
            <a:r>
              <a:rPr lang="en-US" dirty="0" err="1"/>
              <a:t>dimethylsulfoxide</a:t>
            </a:r>
            <a:r>
              <a:rPr lang="en-US" dirty="0"/>
              <a:t> [(CH3)2-SO], non-toxic surrogates for hydrolyzed Mustard gas.</a:t>
            </a:r>
          </a:p>
          <a:p>
            <a:endParaRPr lang="en-US" dirty="0"/>
          </a:p>
          <a:p>
            <a:r>
              <a:rPr lang="en-US" dirty="0"/>
              <a:t>Chemical Reagent: Oxidation at 90oC using </a:t>
            </a:r>
            <a:r>
              <a:rPr lang="en-US" dirty="0" err="1"/>
              <a:t>peroxydisulfate</a:t>
            </a:r>
            <a:r>
              <a:rPr lang="en-US" dirty="0"/>
              <a:t> (persulfate) solutions.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3744445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Chemistry of Mustard Favors Abiotic </a:t>
            </a:r>
            <a:br>
              <a:rPr lang="en-US"/>
            </a:br>
            <a:r>
              <a:rPr lang="en-US"/>
              <a:t>Degradation by MuniRem 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7217F519-7E6F-4E5D-90B2-8640B0410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Thioethers are characterized by C-S-C bonds. The C-S bond is both longer, because S is larger, and weaker than C-C bonds. </a:t>
            </a:r>
          </a:p>
          <a:p>
            <a:endParaRPr lang="en-US" dirty="0"/>
          </a:p>
          <a:p>
            <a:r>
              <a:rPr lang="en-US" dirty="0"/>
              <a:t>The bond dissociation energies for dimethyl sulfide and dimethyl ether are respectively 73 and 77 kcal/</a:t>
            </a:r>
            <a:r>
              <a:rPr lang="en-US" dirty="0" err="1"/>
              <a:t>mol</a:t>
            </a:r>
            <a:r>
              <a:rPr lang="en-US" dirty="0"/>
              <a:t> (305 and 322 kJ/</a:t>
            </a:r>
            <a:r>
              <a:rPr lang="en-US" dirty="0" err="1"/>
              <a:t>mol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dirty="0"/>
              <a:t>Formulations of </a:t>
            </a:r>
            <a:r>
              <a:rPr lang="en-US" dirty="0" err="1"/>
              <a:t>MuniRem</a:t>
            </a:r>
            <a:r>
              <a:rPr lang="en-US" dirty="0"/>
              <a:t> dissociate C-C bonds in chlorinated ethenes and </a:t>
            </a:r>
            <a:r>
              <a:rPr lang="en-US" dirty="0" err="1"/>
              <a:t>nitroatomatics</a:t>
            </a:r>
            <a:endParaRPr lang="en-US" dirty="0"/>
          </a:p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9100" y="1866902"/>
            <a:ext cx="8305800" cy="40004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1715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6D705-E403-40F7-91AF-5628FEC1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from Proof-of-Concept Evaluation Study Titled</a:t>
            </a:r>
            <a:br>
              <a:rPr lang="en-US"/>
            </a:br>
            <a:r>
              <a:rPr lang="en-US"/>
              <a:t>MICRO-SCALE EVALUATION OF MuniRem REAGENTS FOR THE DEMILITARIZATION OF SULFUR MUSTARD 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AD9F83D-545D-4471-9656-AB7B46E63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MuniRem reagent evaluation was independently performed by the United States Department of Defense at its Non-Stockpile Department, Edgewood, MD.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2000" y="3124201"/>
            <a:ext cx="7772400" cy="15001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33168" y="1447800"/>
            <a:ext cx="7772400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06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255BB13-8602-4CB1-B69F-F51E1A22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Rate of Degradation of HD by MuniRem Reagent</a:t>
            </a:r>
            <a:br>
              <a:rPr lang="en-US" sz="2000" dirty="0"/>
            </a:br>
            <a:r>
              <a:rPr lang="en-US" sz="2000" dirty="0"/>
              <a:t>vs. </a:t>
            </a:r>
            <a:br>
              <a:rPr lang="en-US" sz="2000" dirty="0"/>
            </a:br>
            <a:r>
              <a:rPr lang="en-US" sz="2000" dirty="0"/>
              <a:t>Rate of Reversible Hydrolysis of HD by Water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B36E65-2B3C-4E5C-9A9B-6E5848C4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9D940-C08D-441A-ADFF-5E69DFFFFC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762B3D-3582-4DA4-B058-1FFCF7C53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2D55F9-C5BC-4EDD-9419-AEC9C882E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5660760" cy="472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818395-59F5-4433-8A30-6AF3AC30C1BE}"/>
              </a:ext>
            </a:extLst>
          </p:cNvPr>
          <p:cNvSpPr txBox="1"/>
          <p:nvPr/>
        </p:nvSpPr>
        <p:spPr>
          <a:xfrm>
            <a:off x="6019800" y="19050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Initial  = 40 </a:t>
            </a:r>
            <a:r>
              <a:rPr lang="en-US" sz="1400" dirty="0" err="1"/>
              <a:t>uL</a:t>
            </a:r>
            <a:r>
              <a:rPr lang="en-US" sz="1400" dirty="0"/>
              <a:t> (9,000 mg/L)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8723FE-CA7E-4956-A32E-A67C59863AEA}"/>
              </a:ext>
            </a:extLst>
          </p:cNvPr>
          <p:cNvSpPr txBox="1"/>
          <p:nvPr/>
        </p:nvSpPr>
        <p:spPr>
          <a:xfrm>
            <a:off x="6019800" y="3578423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Initial = 60 </a:t>
            </a:r>
            <a:r>
              <a:rPr lang="en-US" sz="1400" dirty="0" err="1"/>
              <a:t>uL</a:t>
            </a:r>
            <a:r>
              <a:rPr lang="en-US" sz="1400" dirty="0"/>
              <a:t> (14,000 mg/L)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22D349-E7B4-4993-B52B-7040C0E538A5}"/>
              </a:ext>
            </a:extLst>
          </p:cNvPr>
          <p:cNvSpPr txBox="1"/>
          <p:nvPr/>
        </p:nvSpPr>
        <p:spPr>
          <a:xfrm>
            <a:off x="6019800" y="5181600"/>
            <a:ext cx="2405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Initial = 80 </a:t>
            </a:r>
            <a:r>
              <a:rPr lang="en-US" sz="1400" dirty="0" err="1"/>
              <a:t>uL</a:t>
            </a:r>
            <a:r>
              <a:rPr lang="en-US" sz="1400" dirty="0"/>
              <a:t> (18,500 mg/L)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EE3236-7904-42D9-B674-E0E6B38B97FE}"/>
              </a:ext>
            </a:extLst>
          </p:cNvPr>
          <p:cNvSpPr txBox="1"/>
          <p:nvPr/>
        </p:nvSpPr>
        <p:spPr>
          <a:xfrm>
            <a:off x="6019800" y="39624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MEA forms Hazardous Waste</a:t>
            </a:r>
          </a:p>
        </p:txBody>
      </p:sp>
    </p:spTree>
    <p:extLst>
      <p:ext uri="{BB962C8B-B14F-4D97-AF65-F5344CB8AC3E}">
        <p14:creationId xmlns:p14="http://schemas.microsoft.com/office/powerpoint/2010/main" val="174520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Neutralization of Energetics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Chemical Oxidation </a:t>
            </a:r>
          </a:p>
          <a:p>
            <a:pPr lvl="1"/>
            <a:r>
              <a:rPr lang="en-US"/>
              <a:t>Alkaline Hydrolysis</a:t>
            </a:r>
          </a:p>
          <a:p>
            <a:pPr lvl="1"/>
            <a:r>
              <a:rPr lang="en-US"/>
              <a:t>Activated Persulfate</a:t>
            </a:r>
          </a:p>
          <a:p>
            <a:pPr lvl="1"/>
            <a:r>
              <a:rPr lang="en-US"/>
              <a:t>High Temperature Oxidation</a:t>
            </a:r>
          </a:p>
          <a:p>
            <a:pPr lvl="1"/>
            <a:endParaRPr lang="en-US"/>
          </a:p>
          <a:p>
            <a:r>
              <a:rPr lang="en-US"/>
              <a:t>Chemical Reduction </a:t>
            </a:r>
          </a:p>
          <a:p>
            <a:pPr lvl="1"/>
            <a:r>
              <a:rPr lang="en-US"/>
              <a:t>MuniRem</a:t>
            </a:r>
          </a:p>
          <a:p>
            <a:pPr lvl="1"/>
            <a:r>
              <a:rPr lang="en-US"/>
              <a:t>Nano Zero Valent Iron (nZVI)</a:t>
            </a:r>
          </a:p>
          <a:p>
            <a:pPr lvl="1"/>
            <a:endParaRPr lang="en-US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2088180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Neutralization of Mustard (HD) with MuniRem Reagent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6" name="Picture 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5070" y="2814795"/>
            <a:ext cx="4419600" cy="3585105"/>
          </a:xfrm>
          <a:prstGeom prst="rect">
            <a:avLst/>
          </a:prstGeom>
          <a:noFill/>
        </p:spPr>
      </p:pic>
      <p:pic>
        <p:nvPicPr>
          <p:cNvPr id="7" name="Picture 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94713" y="1981201"/>
            <a:ext cx="3439687" cy="2057400"/>
          </a:xfrm>
          <a:prstGeom prst="rect">
            <a:avLst/>
          </a:prstGeom>
          <a:noFill/>
        </p:spPr>
      </p:pic>
      <p:pic>
        <p:nvPicPr>
          <p:cNvPr id="8" name="Picture 5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94713" y="3886200"/>
            <a:ext cx="3461524" cy="2286000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410200" y="2096605"/>
            <a:ext cx="1977212" cy="390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1638" tIns="40819" rIns="81638" bIns="40819">
            <a:spAutoFit/>
          </a:bodyPr>
          <a:lstStyle/>
          <a:p>
            <a:pPr marL="869950" indent="-434975" defTabSz="86995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latin typeface="+mn-lt"/>
              </a:rPr>
              <a:t>3 Hours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86400" y="4038600"/>
            <a:ext cx="20605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1638" tIns="40819" rIns="81638" bIns="40819">
            <a:spAutoFit/>
          </a:bodyPr>
          <a:lstStyle>
            <a:defPPr>
              <a:defRPr lang="en-US"/>
            </a:defPPr>
            <a:lvl1pPr marL="869950" indent="-434975" defTabSz="869950">
              <a:spcBef>
                <a:spcPct val="20000"/>
              </a:spcBef>
              <a:buClr>
                <a:schemeClr val="tx1"/>
              </a:buClr>
              <a:buSzPct val="75000"/>
              <a:defRPr sz="2000">
                <a:latin typeface="+mn-lt"/>
              </a:defRPr>
            </a:lvl1pPr>
          </a:lstStyle>
          <a:p>
            <a:r>
              <a:rPr lang="en-US" dirty="0"/>
              <a:t>6 Hours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19200" y="3048000"/>
            <a:ext cx="2060575" cy="390212"/>
          </a:xfrm>
          <a:prstGeom prst="rect">
            <a:avLst/>
          </a:prstGeom>
          <a:noFill/>
        </p:spPr>
        <p:txBody>
          <a:bodyPr lIns="81638" tIns="40819" rIns="81638" bIns="40819">
            <a:spAutoFit/>
          </a:bodyPr>
          <a:lstStyle/>
          <a:p>
            <a:pPr marL="869950" indent="-434975" defTabSz="86995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latin typeface="+mn-lt"/>
              </a:rPr>
              <a:t>1 Hour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DB1103F-AABD-4B8B-94F5-860366C56CB0}"/>
              </a:ext>
            </a:extLst>
          </p:cNvPr>
          <p:cNvSpPr txBox="1"/>
          <p:nvPr/>
        </p:nvSpPr>
        <p:spPr>
          <a:xfrm>
            <a:off x="395026" y="1417638"/>
            <a:ext cx="5243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Nothing = Homogeneous Solution of </a:t>
            </a:r>
            <a:r>
              <a:rPr lang="en-US" sz="1400" dirty="0" err="1"/>
              <a:t>MuniRem</a:t>
            </a:r>
            <a:r>
              <a:rPr lang="en-US" sz="1400" dirty="0"/>
              <a:t>; no solids added.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Sand and Metal (Iron) was added to simulate reality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Initial Concentration of Mustard = 18,500 mg/L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Results for: 1 hour; 3 hours; </a:t>
            </a:r>
            <a:r>
              <a:rPr lang="en-US" sz="1400" b="1" dirty="0"/>
              <a:t>6 hours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767296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Evidence of Mustard (HD) Destruction by MuniRem</a:t>
            </a:r>
            <a:br>
              <a:rPr lang="en-US" sz="1800" dirty="0"/>
            </a:br>
            <a:r>
              <a:rPr lang="en-US" sz="1800" dirty="0"/>
              <a:t>Ethylene Production as a Function of Time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297058"/>
              </p:ext>
            </p:extLst>
          </p:nvPr>
        </p:nvGraphicFramePr>
        <p:xfrm>
          <a:off x="1089664" y="1452563"/>
          <a:ext cx="6671624" cy="456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Document" r:id="rId3" imgW="5473001" imgH="5859319" progId="Word.Document.8">
                  <p:embed/>
                </p:oleObj>
              </mc:Choice>
              <mc:Fallback>
                <p:oleObj name="Document" r:id="rId3" imgW="5473001" imgH="5859319" progId="Word.Document.8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b="3906"/>
                      <a:stretch>
                        <a:fillRect/>
                      </a:stretch>
                    </p:blipFill>
                    <p:spPr bwMode="auto">
                      <a:xfrm>
                        <a:off x="1089664" y="1452563"/>
                        <a:ext cx="6671624" cy="456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0890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Quantitative Measurements of Ethylene End-Product in the Headspace of MuniRem Treated Mustard (HD)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723C8812-C0E9-42EE-A8F7-5C9DD21842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527457" y="1997224"/>
            <a:ext cx="2362200" cy="40233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Nothing = MuniRem Solution Only</a:t>
            </a:r>
          </a:p>
          <a:p>
            <a:r>
              <a:rPr lang="en-US" dirty="0"/>
              <a:t>Sand = MuniRem solution + Sand as Impurity</a:t>
            </a:r>
          </a:p>
          <a:p>
            <a:r>
              <a:rPr lang="en-US" dirty="0"/>
              <a:t>Metals = MuniRem solution + Metals (Fe oxides) as Impurity</a:t>
            </a:r>
          </a:p>
          <a:p>
            <a:r>
              <a:rPr lang="en-US" dirty="0"/>
              <a:t>Metals = MuniRem solution + Sand &amp; Metals as Impurity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06732"/>
            <a:ext cx="5943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3718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Formation of Ethylene from Mustard (HD)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 l="29166" r="50002"/>
          <a:stretch>
            <a:fillRect/>
          </a:stretch>
        </p:blipFill>
        <p:spPr bwMode="auto">
          <a:xfrm>
            <a:off x="5029200" y="1164420"/>
            <a:ext cx="2514600" cy="13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6248400" y="2591210"/>
            <a:ext cx="0" cy="532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/>
          <a:srcRect l="30467" r="56232"/>
          <a:stretch>
            <a:fillRect/>
          </a:stretch>
        </p:blipFill>
        <p:spPr bwMode="auto">
          <a:xfrm>
            <a:off x="5181600" y="2971800"/>
            <a:ext cx="2286000" cy="156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6248400" y="4648200"/>
            <a:ext cx="0" cy="532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AutoShape 9"/>
          <p:cNvSpPr>
            <a:spLocks/>
          </p:cNvSpPr>
          <p:nvPr/>
        </p:nvSpPr>
        <p:spPr bwMode="auto">
          <a:xfrm>
            <a:off x="609600" y="3352800"/>
            <a:ext cx="2819400" cy="1448714"/>
          </a:xfrm>
          <a:prstGeom prst="borderCallout2">
            <a:avLst>
              <a:gd name="adj1" fmla="val 7894"/>
              <a:gd name="adj2" fmla="val 102704"/>
              <a:gd name="adj3" fmla="val 7894"/>
              <a:gd name="adj4" fmla="val 139134"/>
              <a:gd name="adj5" fmla="val 111731"/>
              <a:gd name="adj6" fmla="val 193356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09600" y="3352800"/>
            <a:ext cx="2724150" cy="36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latin typeface="Arial" charset="0"/>
              </a:rPr>
              <a:t>Reductive Dechlorination</a:t>
            </a: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>
            <a:off x="4572000" y="2742916"/>
            <a:ext cx="1447800" cy="6860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09600" y="3810000"/>
            <a:ext cx="2634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latin typeface="Arial" charset="0"/>
              </a:rPr>
              <a:t> Catalyzed by MuniRem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267200" y="5198847"/>
            <a:ext cx="457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latin typeface="Arial" charset="0"/>
                <a:ea typeface="宋体" pitchFamily="2" charset="-122"/>
              </a:rPr>
              <a:t>CH</a:t>
            </a:r>
            <a:r>
              <a:rPr lang="en-US" altLang="zh-CN" sz="1400" b="1" baseline="-25000" dirty="0">
                <a:latin typeface="Arial" charset="0"/>
                <a:ea typeface="宋体" pitchFamily="2" charset="-122"/>
              </a:rPr>
              <a:t>2</a:t>
            </a:r>
            <a:r>
              <a:rPr lang="en-US" altLang="zh-CN" sz="1400" b="1" dirty="0">
                <a:latin typeface="Arial" charset="0"/>
                <a:ea typeface="宋体" pitchFamily="2" charset="-122"/>
              </a:rPr>
              <a:t>=CH</a:t>
            </a:r>
            <a:r>
              <a:rPr lang="en-US" altLang="zh-CN" sz="1400" b="1" baseline="-25000" dirty="0">
                <a:latin typeface="Arial" charset="0"/>
                <a:ea typeface="宋体" pitchFamily="2" charset="-122"/>
              </a:rPr>
              <a:t>2    </a:t>
            </a:r>
            <a:r>
              <a:rPr lang="en-US" altLang="zh-CN" sz="1400" b="1" dirty="0">
                <a:latin typeface="Arial" charset="0"/>
                <a:ea typeface="宋体" pitchFamily="2" charset="-122"/>
              </a:rPr>
              <a:t>+   S</a:t>
            </a:r>
            <a:r>
              <a:rPr lang="en-US" altLang="zh-CN" sz="1400" b="1" baseline="30000" dirty="0">
                <a:latin typeface="Arial" charset="0"/>
                <a:ea typeface="宋体" pitchFamily="2" charset="-122"/>
              </a:rPr>
              <a:t>2-</a:t>
            </a:r>
            <a:r>
              <a:rPr lang="en-US" altLang="zh-CN" sz="1400" b="1" dirty="0">
                <a:latin typeface="Arial" charset="0"/>
                <a:ea typeface="宋体" pitchFamily="2" charset="-122"/>
              </a:rPr>
              <a:t>  (formation of metal sulfide ) </a:t>
            </a:r>
            <a:endParaRPr lang="en-US" altLang="zh-CN" sz="1400" b="1" baseline="30000" dirty="0"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4958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4DA3B-45F6-4F94-9A19-B29E933A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Incorporation of MuniRem into existing demilitarization systems</a:t>
            </a:r>
            <a:br>
              <a:rPr lang="en-US"/>
            </a:br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E5ABE44-CFD9-4D8C-B84D-A0BA23212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40A26-BB0D-458C-A28B-0BF0B438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908CAD-E6D8-42BF-A9E2-484A6C625B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208B70-28E5-4739-8D31-3CB6255F3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767245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787629" y="1505300"/>
            <a:ext cx="1176556" cy="3963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CW Munitions Moved from Storage</a:t>
            </a:r>
          </a:p>
        </p:txBody>
      </p:sp>
      <p:sp>
        <p:nvSpPr>
          <p:cNvPr id="4" name="Arrow: Down 3"/>
          <p:cNvSpPr/>
          <p:nvPr/>
        </p:nvSpPr>
        <p:spPr>
          <a:xfrm>
            <a:off x="4259510" y="1901681"/>
            <a:ext cx="232795" cy="251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: Rounded Corners 4"/>
          <p:cNvSpPr/>
          <p:nvPr/>
        </p:nvSpPr>
        <p:spPr>
          <a:xfrm>
            <a:off x="3787629" y="2153350"/>
            <a:ext cx="1176557" cy="3963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Chemical agent separated from shells or casings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2165405" y="3122281"/>
            <a:ext cx="1176557" cy="3963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CWM in EDS reactor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5318619" y="3126570"/>
            <a:ext cx="1176557" cy="39638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Shells or casings soaked in MuniRem bath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3787628" y="2725901"/>
            <a:ext cx="1176557" cy="396380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Water &amp; MuniRem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2057402" y="3887776"/>
            <a:ext cx="1518557" cy="3963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CWM destroyed with MuniRem to Ethylene gas, chloride &amp; sulfide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2165405" y="4596646"/>
            <a:ext cx="1176557" cy="3963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/>
          </a:p>
          <a:p>
            <a:pPr algn="ctr"/>
            <a:r>
              <a:rPr lang="en-US" sz="900" dirty="0"/>
              <a:t>Sampling &amp; analysis of treated waste</a:t>
            </a:r>
          </a:p>
          <a:p>
            <a:pPr algn="ctr"/>
            <a:endParaRPr lang="en-US" sz="900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5318619" y="3879390"/>
            <a:ext cx="1176557" cy="39638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Shells or casings decontaminated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5318619" y="4596646"/>
            <a:ext cx="1176557" cy="39638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Shells or casings Rinsed with water</a:t>
            </a:r>
          </a:p>
        </p:txBody>
      </p:sp>
      <p:sp>
        <p:nvSpPr>
          <p:cNvPr id="21" name="Arrow: Bent 20"/>
          <p:cNvSpPr>
            <a:spLocks noChangeAspect="1"/>
          </p:cNvSpPr>
          <p:nvPr/>
        </p:nvSpPr>
        <p:spPr>
          <a:xfrm rot="5400000">
            <a:off x="5216781" y="2098503"/>
            <a:ext cx="751589" cy="1150707"/>
          </a:xfrm>
          <a:prstGeom prst="bentArrow">
            <a:avLst>
              <a:gd name="adj1" fmla="val 25000"/>
              <a:gd name="adj2" fmla="val 2611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Arrow: Bent 21"/>
          <p:cNvSpPr/>
          <p:nvPr/>
        </p:nvSpPr>
        <p:spPr>
          <a:xfrm rot="5400000" flipV="1">
            <a:off x="2786891" y="2062603"/>
            <a:ext cx="682397" cy="1161661"/>
          </a:xfrm>
          <a:prstGeom prst="bentArrow">
            <a:avLst>
              <a:gd name="adj1" fmla="val 25000"/>
              <a:gd name="adj2" fmla="val 2611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Arrow: Down 23"/>
          <p:cNvSpPr/>
          <p:nvPr/>
        </p:nvSpPr>
        <p:spPr>
          <a:xfrm>
            <a:off x="2637285" y="3605698"/>
            <a:ext cx="232795" cy="251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Arrow: Down 24"/>
          <p:cNvSpPr/>
          <p:nvPr/>
        </p:nvSpPr>
        <p:spPr>
          <a:xfrm>
            <a:off x="2637285" y="4314568"/>
            <a:ext cx="232795" cy="251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Arrow: Down 25"/>
          <p:cNvSpPr/>
          <p:nvPr/>
        </p:nvSpPr>
        <p:spPr>
          <a:xfrm>
            <a:off x="5835589" y="3599872"/>
            <a:ext cx="232795" cy="251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Arrow: Down 26"/>
          <p:cNvSpPr/>
          <p:nvPr/>
        </p:nvSpPr>
        <p:spPr>
          <a:xfrm>
            <a:off x="5835589" y="4314567"/>
            <a:ext cx="232795" cy="251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Arrow: Left-Right-Up 28"/>
          <p:cNvSpPr/>
          <p:nvPr/>
        </p:nvSpPr>
        <p:spPr>
          <a:xfrm>
            <a:off x="3498980" y="3145009"/>
            <a:ext cx="1637522" cy="315482"/>
          </a:xfrm>
          <a:custGeom>
            <a:avLst/>
            <a:gdLst>
              <a:gd name="connsiteX0" fmla="*/ 0 w 1175658"/>
              <a:gd name="connsiteY0" fmla="*/ 313881 h 418508"/>
              <a:gd name="connsiteX1" fmla="*/ 104627 w 1175658"/>
              <a:gd name="connsiteY1" fmla="*/ 209254 h 418508"/>
              <a:gd name="connsiteX2" fmla="*/ 104627 w 1175658"/>
              <a:gd name="connsiteY2" fmla="*/ 261568 h 418508"/>
              <a:gd name="connsiteX3" fmla="*/ 535516 w 1175658"/>
              <a:gd name="connsiteY3" fmla="*/ 261568 h 418508"/>
              <a:gd name="connsiteX4" fmla="*/ 535516 w 1175658"/>
              <a:gd name="connsiteY4" fmla="*/ 104627 h 418508"/>
              <a:gd name="connsiteX5" fmla="*/ 483202 w 1175658"/>
              <a:gd name="connsiteY5" fmla="*/ 104627 h 418508"/>
              <a:gd name="connsiteX6" fmla="*/ 587829 w 1175658"/>
              <a:gd name="connsiteY6" fmla="*/ 0 h 418508"/>
              <a:gd name="connsiteX7" fmla="*/ 692456 w 1175658"/>
              <a:gd name="connsiteY7" fmla="*/ 104627 h 418508"/>
              <a:gd name="connsiteX8" fmla="*/ 640143 w 1175658"/>
              <a:gd name="connsiteY8" fmla="*/ 104627 h 418508"/>
              <a:gd name="connsiteX9" fmla="*/ 640143 w 1175658"/>
              <a:gd name="connsiteY9" fmla="*/ 261568 h 418508"/>
              <a:gd name="connsiteX10" fmla="*/ 1071031 w 1175658"/>
              <a:gd name="connsiteY10" fmla="*/ 261568 h 418508"/>
              <a:gd name="connsiteX11" fmla="*/ 1071031 w 1175658"/>
              <a:gd name="connsiteY11" fmla="*/ 209254 h 418508"/>
              <a:gd name="connsiteX12" fmla="*/ 1175658 w 1175658"/>
              <a:gd name="connsiteY12" fmla="*/ 313881 h 418508"/>
              <a:gd name="connsiteX13" fmla="*/ 1071031 w 1175658"/>
              <a:gd name="connsiteY13" fmla="*/ 418508 h 418508"/>
              <a:gd name="connsiteX14" fmla="*/ 1071031 w 1175658"/>
              <a:gd name="connsiteY14" fmla="*/ 366195 h 418508"/>
              <a:gd name="connsiteX15" fmla="*/ 104627 w 1175658"/>
              <a:gd name="connsiteY15" fmla="*/ 366195 h 418508"/>
              <a:gd name="connsiteX16" fmla="*/ 104627 w 1175658"/>
              <a:gd name="connsiteY16" fmla="*/ 418508 h 418508"/>
              <a:gd name="connsiteX17" fmla="*/ 0 w 1175658"/>
              <a:gd name="connsiteY17" fmla="*/ 313881 h 418508"/>
              <a:gd name="connsiteX0" fmla="*/ 0 w 1175658"/>
              <a:gd name="connsiteY0" fmla="*/ 209254 h 313881"/>
              <a:gd name="connsiteX1" fmla="*/ 104627 w 1175658"/>
              <a:gd name="connsiteY1" fmla="*/ 104627 h 313881"/>
              <a:gd name="connsiteX2" fmla="*/ 104627 w 1175658"/>
              <a:gd name="connsiteY2" fmla="*/ 156941 h 313881"/>
              <a:gd name="connsiteX3" fmla="*/ 535516 w 1175658"/>
              <a:gd name="connsiteY3" fmla="*/ 156941 h 313881"/>
              <a:gd name="connsiteX4" fmla="*/ 535516 w 1175658"/>
              <a:gd name="connsiteY4" fmla="*/ 0 h 313881"/>
              <a:gd name="connsiteX5" fmla="*/ 483202 w 1175658"/>
              <a:gd name="connsiteY5" fmla="*/ 0 h 313881"/>
              <a:gd name="connsiteX6" fmla="*/ 692456 w 1175658"/>
              <a:gd name="connsiteY6" fmla="*/ 0 h 313881"/>
              <a:gd name="connsiteX7" fmla="*/ 640143 w 1175658"/>
              <a:gd name="connsiteY7" fmla="*/ 0 h 313881"/>
              <a:gd name="connsiteX8" fmla="*/ 640143 w 1175658"/>
              <a:gd name="connsiteY8" fmla="*/ 156941 h 313881"/>
              <a:gd name="connsiteX9" fmla="*/ 1071031 w 1175658"/>
              <a:gd name="connsiteY9" fmla="*/ 156941 h 313881"/>
              <a:gd name="connsiteX10" fmla="*/ 1071031 w 1175658"/>
              <a:gd name="connsiteY10" fmla="*/ 104627 h 313881"/>
              <a:gd name="connsiteX11" fmla="*/ 1175658 w 1175658"/>
              <a:gd name="connsiteY11" fmla="*/ 209254 h 313881"/>
              <a:gd name="connsiteX12" fmla="*/ 1071031 w 1175658"/>
              <a:gd name="connsiteY12" fmla="*/ 313881 h 313881"/>
              <a:gd name="connsiteX13" fmla="*/ 1071031 w 1175658"/>
              <a:gd name="connsiteY13" fmla="*/ 261568 h 313881"/>
              <a:gd name="connsiteX14" fmla="*/ 104627 w 1175658"/>
              <a:gd name="connsiteY14" fmla="*/ 261568 h 313881"/>
              <a:gd name="connsiteX15" fmla="*/ 104627 w 1175658"/>
              <a:gd name="connsiteY15" fmla="*/ 313881 h 313881"/>
              <a:gd name="connsiteX16" fmla="*/ 0 w 1175658"/>
              <a:gd name="connsiteY16" fmla="*/ 209254 h 313881"/>
              <a:gd name="connsiteX0" fmla="*/ 0 w 1175658"/>
              <a:gd name="connsiteY0" fmla="*/ 209254 h 313881"/>
              <a:gd name="connsiteX1" fmla="*/ 104627 w 1175658"/>
              <a:gd name="connsiteY1" fmla="*/ 104627 h 313881"/>
              <a:gd name="connsiteX2" fmla="*/ 104627 w 1175658"/>
              <a:gd name="connsiteY2" fmla="*/ 156941 h 313881"/>
              <a:gd name="connsiteX3" fmla="*/ 535516 w 1175658"/>
              <a:gd name="connsiteY3" fmla="*/ 156941 h 313881"/>
              <a:gd name="connsiteX4" fmla="*/ 535516 w 1175658"/>
              <a:gd name="connsiteY4" fmla="*/ 0 h 313881"/>
              <a:gd name="connsiteX5" fmla="*/ 483202 w 1175658"/>
              <a:gd name="connsiteY5" fmla="*/ 0 h 313881"/>
              <a:gd name="connsiteX6" fmla="*/ 640143 w 1175658"/>
              <a:gd name="connsiteY6" fmla="*/ 0 h 313881"/>
              <a:gd name="connsiteX7" fmla="*/ 640143 w 1175658"/>
              <a:gd name="connsiteY7" fmla="*/ 156941 h 313881"/>
              <a:gd name="connsiteX8" fmla="*/ 1071031 w 1175658"/>
              <a:gd name="connsiteY8" fmla="*/ 156941 h 313881"/>
              <a:gd name="connsiteX9" fmla="*/ 1071031 w 1175658"/>
              <a:gd name="connsiteY9" fmla="*/ 104627 h 313881"/>
              <a:gd name="connsiteX10" fmla="*/ 1175658 w 1175658"/>
              <a:gd name="connsiteY10" fmla="*/ 209254 h 313881"/>
              <a:gd name="connsiteX11" fmla="*/ 1071031 w 1175658"/>
              <a:gd name="connsiteY11" fmla="*/ 313881 h 313881"/>
              <a:gd name="connsiteX12" fmla="*/ 1071031 w 1175658"/>
              <a:gd name="connsiteY12" fmla="*/ 261568 h 313881"/>
              <a:gd name="connsiteX13" fmla="*/ 104627 w 1175658"/>
              <a:gd name="connsiteY13" fmla="*/ 261568 h 313881"/>
              <a:gd name="connsiteX14" fmla="*/ 104627 w 1175658"/>
              <a:gd name="connsiteY14" fmla="*/ 313881 h 313881"/>
              <a:gd name="connsiteX15" fmla="*/ 0 w 1175658"/>
              <a:gd name="connsiteY15" fmla="*/ 209254 h 313881"/>
              <a:gd name="connsiteX0" fmla="*/ 0 w 1175658"/>
              <a:gd name="connsiteY0" fmla="*/ 209254 h 313881"/>
              <a:gd name="connsiteX1" fmla="*/ 104627 w 1175658"/>
              <a:gd name="connsiteY1" fmla="*/ 104627 h 313881"/>
              <a:gd name="connsiteX2" fmla="*/ 104627 w 1175658"/>
              <a:gd name="connsiteY2" fmla="*/ 156941 h 313881"/>
              <a:gd name="connsiteX3" fmla="*/ 535516 w 1175658"/>
              <a:gd name="connsiteY3" fmla="*/ 156941 h 313881"/>
              <a:gd name="connsiteX4" fmla="*/ 535516 w 1175658"/>
              <a:gd name="connsiteY4" fmla="*/ 0 h 313881"/>
              <a:gd name="connsiteX5" fmla="*/ 640143 w 1175658"/>
              <a:gd name="connsiteY5" fmla="*/ 0 h 313881"/>
              <a:gd name="connsiteX6" fmla="*/ 640143 w 1175658"/>
              <a:gd name="connsiteY6" fmla="*/ 156941 h 313881"/>
              <a:gd name="connsiteX7" fmla="*/ 1071031 w 1175658"/>
              <a:gd name="connsiteY7" fmla="*/ 156941 h 313881"/>
              <a:gd name="connsiteX8" fmla="*/ 1071031 w 1175658"/>
              <a:gd name="connsiteY8" fmla="*/ 104627 h 313881"/>
              <a:gd name="connsiteX9" fmla="*/ 1175658 w 1175658"/>
              <a:gd name="connsiteY9" fmla="*/ 209254 h 313881"/>
              <a:gd name="connsiteX10" fmla="*/ 1071031 w 1175658"/>
              <a:gd name="connsiteY10" fmla="*/ 313881 h 313881"/>
              <a:gd name="connsiteX11" fmla="*/ 1071031 w 1175658"/>
              <a:gd name="connsiteY11" fmla="*/ 261568 h 313881"/>
              <a:gd name="connsiteX12" fmla="*/ 104627 w 1175658"/>
              <a:gd name="connsiteY12" fmla="*/ 261568 h 313881"/>
              <a:gd name="connsiteX13" fmla="*/ 104627 w 1175658"/>
              <a:gd name="connsiteY13" fmla="*/ 313881 h 313881"/>
              <a:gd name="connsiteX14" fmla="*/ 0 w 1175658"/>
              <a:gd name="connsiteY14" fmla="*/ 209254 h 3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5658" h="313881">
                <a:moveTo>
                  <a:pt x="0" y="209254"/>
                </a:moveTo>
                <a:lnTo>
                  <a:pt x="104627" y="104627"/>
                </a:lnTo>
                <a:lnTo>
                  <a:pt x="104627" y="156941"/>
                </a:lnTo>
                <a:lnTo>
                  <a:pt x="535516" y="156941"/>
                </a:lnTo>
                <a:lnTo>
                  <a:pt x="535516" y="0"/>
                </a:lnTo>
                <a:lnTo>
                  <a:pt x="640143" y="0"/>
                </a:lnTo>
                <a:lnTo>
                  <a:pt x="640143" y="156941"/>
                </a:lnTo>
                <a:lnTo>
                  <a:pt x="1071031" y="156941"/>
                </a:lnTo>
                <a:lnTo>
                  <a:pt x="1071031" y="104627"/>
                </a:lnTo>
                <a:lnTo>
                  <a:pt x="1175658" y="209254"/>
                </a:lnTo>
                <a:lnTo>
                  <a:pt x="1071031" y="313881"/>
                </a:lnTo>
                <a:lnTo>
                  <a:pt x="1071031" y="261568"/>
                </a:lnTo>
                <a:lnTo>
                  <a:pt x="104627" y="261568"/>
                </a:lnTo>
                <a:lnTo>
                  <a:pt x="104627" y="313881"/>
                </a:lnTo>
                <a:lnTo>
                  <a:pt x="0" y="20925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: Rounded Corners 31"/>
          <p:cNvSpPr/>
          <p:nvPr/>
        </p:nvSpPr>
        <p:spPr>
          <a:xfrm>
            <a:off x="5318617" y="5299268"/>
            <a:ext cx="1176558" cy="5265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Waste analyzed &amp; discharged as non-hazardous waste</a:t>
            </a:r>
          </a:p>
        </p:txBody>
      </p:sp>
      <p:sp>
        <p:nvSpPr>
          <p:cNvPr id="33" name="Arrow: Down 32"/>
          <p:cNvSpPr/>
          <p:nvPr/>
        </p:nvSpPr>
        <p:spPr>
          <a:xfrm>
            <a:off x="5835589" y="5020313"/>
            <a:ext cx="232795" cy="251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: Rounded Corners 33"/>
          <p:cNvSpPr/>
          <p:nvPr/>
        </p:nvSpPr>
        <p:spPr>
          <a:xfrm>
            <a:off x="2165405" y="5271982"/>
            <a:ext cx="1176557" cy="553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/>
          </a:p>
          <a:p>
            <a:pPr algn="ctr"/>
            <a:r>
              <a:rPr lang="en-US" sz="900" dirty="0"/>
              <a:t>Treated waste discharged as non-hazardous waste</a:t>
            </a:r>
          </a:p>
          <a:p>
            <a:pPr algn="ctr"/>
            <a:endParaRPr lang="en-US" sz="900" dirty="0"/>
          </a:p>
        </p:txBody>
      </p:sp>
      <p:sp>
        <p:nvSpPr>
          <p:cNvPr id="35" name="Arrow: Down 34"/>
          <p:cNvSpPr/>
          <p:nvPr/>
        </p:nvSpPr>
        <p:spPr>
          <a:xfrm>
            <a:off x="2637285" y="5020313"/>
            <a:ext cx="232795" cy="251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FAE25AA0-0A43-4235-B6D8-0994A920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MuniRem Chemical Agent Neutralization Process </a:t>
            </a:r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4D1DC8-140D-4601-80FA-D0B3D31F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D7F067-E642-48B5-B5B1-1F4B82E8B9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874FCD-BBD2-42A2-9BF7-433A4313A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835977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2790AFD-22DD-45E3-B1B2-40206A11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Further Development of MuniRem Technology for Use in Explosive Destruction System (EDS)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8EE723-4D5D-49DE-843F-18A108D6B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Evaluation of optimized MuniRem reagent</a:t>
            </a:r>
          </a:p>
          <a:p>
            <a:endParaRPr lang="en-US"/>
          </a:p>
          <a:p>
            <a:r>
              <a:rPr lang="en-US"/>
              <a:t>Pilot test in EDS</a:t>
            </a:r>
          </a:p>
          <a:p>
            <a:endParaRPr lang="en-US"/>
          </a:p>
          <a:p>
            <a:r>
              <a:rPr lang="en-US"/>
              <a:t>Obtain needed approvals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7EF49F-3706-4DEC-919C-0209302A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1796D6-7E10-4515-A367-F4A56D2BF7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42C748-D1F9-40BC-8F4E-F4B2E47B1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2363312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B2B7C09-C321-4E62-9D48-AFDD70D6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Schematic of Closed Loop Decontamination of One Ton Steel Containers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9619" y="1600200"/>
            <a:ext cx="7624762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351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B9389A-84B2-4D09-97A3-8620E7F2D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MuniRem Rating and Summary</a:t>
            </a:r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A315853-E20F-43CA-96F0-22D9A17B2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E23FE-165C-4A45-A9DC-BCF6DACA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C37755-EC83-4711-9712-31339E4687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288DAA-4CD0-4935-841F-32B0755F1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1045009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FAF01-06D3-46F4-BD29-563AA28C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MuniRem Technology Rating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90D2EAB6-5798-4889-ADE6-B77D7239D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37324E4-6E39-48E8-82D7-0D30245B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4D55C7-436E-40A2-AFD7-AAC7AFC184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0A756E-2504-4DD2-BF81-994C6034A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B615D515-8A17-40C8-B2FD-DC0555FAF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023475"/>
              </p:ext>
            </p:extLst>
          </p:nvPr>
        </p:nvGraphicFramePr>
        <p:xfrm>
          <a:off x="609600" y="1447800"/>
          <a:ext cx="7924800" cy="4890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6170">
                  <a:extLst>
                    <a:ext uri="{9D8B030D-6E8A-4147-A177-3AD203B41FA5}">
                      <a16:colId xmlns:a16="http://schemas.microsoft.com/office/drawing/2014/main" xmlns="" val="2957900445"/>
                    </a:ext>
                  </a:extLst>
                </a:gridCol>
                <a:gridCol w="2040048">
                  <a:extLst>
                    <a:ext uri="{9D8B030D-6E8A-4147-A177-3AD203B41FA5}">
                      <a16:colId xmlns:a16="http://schemas.microsoft.com/office/drawing/2014/main" xmlns="" val="1165288570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xmlns="" val="1180167288"/>
                    </a:ext>
                  </a:extLst>
                </a:gridCol>
              </a:tblGrid>
              <a:tr h="2297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No.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Criteria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Rating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472679689"/>
                  </a:ext>
                </a:extLst>
              </a:tr>
              <a:tr h="8436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Maturity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Already applied at full scale to demilitarize discarded military munitions and neutralize bulk explosives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Compliments other demilitarization technologies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407355383"/>
                  </a:ext>
                </a:extLst>
              </a:tr>
              <a:tr h="347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Process Efficacy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Demonstrated and validated at bench, pilot and full scale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72977448"/>
                  </a:ext>
                </a:extLst>
              </a:tr>
              <a:tr h="521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Process Throughput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10s to 100s pounds per hour. Determined by breaching and neutralization method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009696250"/>
                  </a:ext>
                </a:extLst>
              </a:tr>
              <a:tr h="347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Process Safety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</a:rPr>
                        <a:t>Very safe</a:t>
                      </a:r>
                      <a:r>
                        <a:rPr lang="en-US" sz="1400" dirty="0">
                          <a:effectLst/>
                        </a:rPr>
                        <a:t>. Near instant neutralization of most energetics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36568461"/>
                  </a:ext>
                </a:extLst>
              </a:tr>
              <a:tr h="490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Public &amp; Regulatory Acceptance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Already approved on multiple State and Federal projects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936859172"/>
                  </a:ext>
                </a:extLst>
              </a:tr>
              <a:tr h="490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Secondary Waste Issue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Not a concern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348513799"/>
                  </a:ext>
                </a:extLst>
              </a:tr>
              <a:tr h="6950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Destruction Verification Capacity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Available and Rapid. EXPRAY Test Kits and similar commercially available wet chemistry explosives sensors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938766270"/>
                  </a:ext>
                </a:extLst>
              </a:tr>
              <a:tr h="735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Process Flexibility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Very scalable and adaptable. Easily transportable for on-site demilitarization. Fixed facility not a requirement for application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546679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16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MuniRem?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MuniRem is the commercial name for a University of Georgia Research Foundation patented technology that employs reduction chemistry to rapidly neutralize and destroy explosives and energetics in different media.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end product is non-hazardous.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MuniRem also degrades chemical warfare materiel (CWM) and stabilizes metals.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MuniRem is licensed exclusively to MuniRem Environmental, LLC</a:t>
            </a:r>
          </a:p>
        </p:txBody>
      </p:sp>
      <p:pic>
        <p:nvPicPr>
          <p:cNvPr id="1026" name="Picture 2" descr="C:\Users\Admin\Desktop\20140930_0945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27072" y="1824326"/>
            <a:ext cx="2680855" cy="357447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95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FCB3DF-1F92-42AB-A448-D33EA17B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C395163D-2A4F-4908-9EBB-FBB43A852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MuniRem solution is versatile in its ability to neutralize a variety of energetics and chemical warfare agents.</a:t>
            </a:r>
          </a:p>
          <a:p>
            <a:r>
              <a:rPr lang="en-US"/>
              <a:t>The reaction of MuniRem reagent with bulk explosives is vigorous but not violent.</a:t>
            </a:r>
          </a:p>
          <a:p>
            <a:r>
              <a:rPr lang="en-US"/>
              <a:t>MuniRem solution is easily coupled with munitions breaching methods: waterjet cutting, milling, water saw cutting, steaming, shaped charge &amp; cryogenic fracturing.</a:t>
            </a:r>
          </a:p>
          <a:p>
            <a:r>
              <a:rPr lang="en-US"/>
              <a:t>MuniRem solution treats the waste stream of waterjet and water saw cutting of munitions.</a:t>
            </a:r>
          </a:p>
          <a:p>
            <a:r>
              <a:rPr lang="en-US"/>
              <a:t>MuniRem solution increases throughput of EDS and similar demilitarization technologies.</a:t>
            </a:r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FDB520-AB16-4799-A9B8-218A1D4E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6BE5E1-E4C1-4959-A9E8-E28679B1BA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7EE2D11-D956-4AA9-A346-456C53F48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4195431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FB8F6996-01B3-4B67-BEB8-AA8EC063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514600"/>
            <a:ext cx="6781800" cy="136207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MuniRem is a safe, well-proven technology that should be part of every project requiring munitions destruction</a:t>
            </a:r>
            <a:br>
              <a:rPr lang="en-US" sz="2800" dirty="0">
                <a:solidFill>
                  <a:schemeClr val="accent1"/>
                </a:solidFill>
              </a:rPr>
            </a:b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95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Explosives Neutralized and End Products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3E174396-CABC-459C-9B8E-4EB3B67D5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233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935098"/>
            <a:ext cx="4038600" cy="335292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20040" y="1752601"/>
            <a:ext cx="4480560" cy="4038599"/>
          </a:xfrm>
          <a:prstGeom prst="roundRect">
            <a:avLst/>
          </a:prstGeom>
          <a:noFill/>
          <a:ln w="9525" cap="rnd" algn="ctr">
            <a:solidFill>
              <a:srgbClr val="0A9444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ct val="20000"/>
              </a:spcBef>
              <a:spcAft>
                <a:spcPct val="20000"/>
              </a:spcAft>
              <a:buSzPct val="100000"/>
              <a:tabLst>
                <a:tab pos="357188" algn="l"/>
              </a:tabLst>
            </a:pPr>
            <a:r>
              <a:rPr lang="en-US" altLang="en-US" sz="1600" b="1" dirty="0">
                <a:solidFill>
                  <a:srgbClr val="00B050"/>
                </a:solidFill>
                <a:latin typeface="Calibri"/>
              </a:rPr>
              <a:t>Effective in Neutralization and Remediation of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957746"/>
              </p:ext>
            </p:extLst>
          </p:nvPr>
        </p:nvGraphicFramePr>
        <p:xfrm>
          <a:off x="2514600" y="2438403"/>
          <a:ext cx="2133600" cy="3164895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4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Mustard (CWA)</a:t>
                      </a:r>
                    </a:p>
                  </a:txBody>
                  <a:tcPr marL="91395" marR="91395" marT="0" marB="4574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HMX / RDX / TNT</a:t>
                      </a:r>
                    </a:p>
                  </a:txBody>
                  <a:tcPr marL="91395" marR="91395" marT="0" marB="457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DNTs / ADNTs</a:t>
                      </a:r>
                    </a:p>
                  </a:txBody>
                  <a:tcPr marL="91395" marR="91395" marT="0" marB="457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NBs / NDMA</a:t>
                      </a:r>
                    </a:p>
                  </a:txBody>
                  <a:tcPr marL="91395" marR="91395" marT="0" marB="457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Nitrocellulose Propellant</a:t>
                      </a:r>
                    </a:p>
                  </a:txBody>
                  <a:tcPr marL="91395" marR="91395" marT="0" marB="457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2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PBX / PETN </a:t>
                      </a:r>
                    </a:p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PCBs</a:t>
                      </a:r>
                    </a:p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Lead </a:t>
                      </a:r>
                      <a:r>
                        <a:rPr lang="en-US" sz="11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Styphnate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Lead </a:t>
                      </a:r>
                      <a:r>
                        <a:rPr lang="en-US" sz="11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Azide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Picric Acid</a:t>
                      </a:r>
                    </a:p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AN/TATP</a:t>
                      </a:r>
                    </a:p>
                  </a:txBody>
                  <a:tcPr marL="91395" marR="91395" marT="0" marB="457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4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Reactive Aluminum</a:t>
                      </a:r>
                    </a:p>
                  </a:txBody>
                  <a:tcPr marL="91395" marR="91395" marT="0" marB="457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4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7800" marR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Pct val="8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As, Ba, Cd, Cr, </a:t>
                      </a:r>
                      <a:r>
                        <a:rPr lang="en-US" sz="11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Hg, etc.</a:t>
                      </a:r>
                    </a:p>
                  </a:txBody>
                  <a:tcPr marL="91395" marR="91395" marT="0" marB="457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 l="1316" t="18268" r="34211" b="15107"/>
          <a:stretch>
            <a:fillRect/>
          </a:stretch>
        </p:blipFill>
        <p:spPr bwMode="auto">
          <a:xfrm>
            <a:off x="304800" y="2438400"/>
            <a:ext cx="225650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6186AB-007B-4C5E-B0BD-54E1B5A9FA5E}"/>
              </a:ext>
            </a:extLst>
          </p:cNvPr>
          <p:cNvSpPr txBox="1"/>
          <p:nvPr/>
        </p:nvSpPr>
        <p:spPr>
          <a:xfrm>
            <a:off x="476250" y="5937029"/>
            <a:ext cx="834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MuniRem reagent is versatile in its ability to neutralize a variety of energetics</a:t>
            </a:r>
          </a:p>
        </p:txBody>
      </p:sp>
    </p:spTree>
    <p:extLst>
      <p:ext uri="{BB962C8B-B14F-4D97-AF65-F5344CB8AC3E}">
        <p14:creationId xmlns:p14="http://schemas.microsoft.com/office/powerpoint/2010/main" val="243000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91B05-2846-4EE5-B6B5-27401A7A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MuniRem reagent on Heavy Metals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447800"/>
            <a:ext cx="784860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0417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Evaluations at Bench &amp; Pilot Scale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F663FEAA-2D23-4F13-BE23-EF7773937B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University of Georgia</a:t>
            </a:r>
          </a:p>
          <a:p>
            <a:r>
              <a:rPr lang="en-US"/>
              <a:t>Orbital ATK Laboratory, LCAAP</a:t>
            </a:r>
          </a:p>
          <a:p>
            <a:r>
              <a:rPr lang="en-US"/>
              <a:t>Army Laboratory, Vicksburg, MS</a:t>
            </a:r>
          </a:p>
          <a:p>
            <a:r>
              <a:rPr lang="en-US"/>
              <a:t>NDCEE/AEC Independent Evaluation, Pennsylvania</a:t>
            </a:r>
          </a:p>
          <a:p>
            <a:r>
              <a:rPr lang="en-US"/>
              <a:t>Non-Stockpile, Edgewood, MD</a:t>
            </a:r>
          </a:p>
          <a:p>
            <a:r>
              <a:rPr lang="en-US"/>
              <a:t>Indian Head (NAVFAC)</a:t>
            </a:r>
          </a:p>
          <a:p>
            <a:r>
              <a:rPr lang="en-US"/>
              <a:t>SMS</a:t>
            </a:r>
          </a:p>
          <a:p>
            <a:endParaRPr lang="en-US" dirty="0"/>
          </a:p>
        </p:txBody>
      </p:sp>
      <p:pic>
        <p:nvPicPr>
          <p:cNvPr id="16" name="Content Placeholder 9" descr="C:\Users\gmgreer.JANETT60\Desktop\Picture1.png">
            <a:extLst>
              <a:ext uri="{FF2B5EF4-FFF2-40B4-BE49-F238E27FC236}">
                <a16:creationId xmlns:a16="http://schemas.microsoft.com/office/drawing/2014/main" xmlns="" id="{DFDF97A9-3B6C-4D1B-AA21-E8C8BBDC975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94472"/>
            <a:ext cx="4038600" cy="303418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6A6DB3F-C70F-4DB1-84CF-207C9067C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1612208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E6B61C-CD05-49D5-A612-BB8E210B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Demonstration/Validation Test for Bulk Explosives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895935-9BB2-4398-9EE6-ACBAA15A1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Evaluation of MuniRem efficacy for the neutralization of bulk explosives</a:t>
            </a:r>
          </a:p>
          <a:p>
            <a:r>
              <a:rPr lang="en-US"/>
              <a:t>Contract # W912PP-09-P-0125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EFAD0-944C-4920-A3B0-08353A54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BBDB-F8B3-4EC6-95B6-DEF5F670AB7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78E8E8-0895-4CF5-AF1E-50B26738EE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24, 2017      MuniRem is a trademark of MuniRem Environmental, LLC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35811D-5CC0-4AE2-B38C-9F076AC66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MuniRem Enviromental, LLC</a:t>
            </a:r>
          </a:p>
        </p:txBody>
      </p:sp>
    </p:spTree>
    <p:extLst>
      <p:ext uri="{BB962C8B-B14F-4D97-AF65-F5344CB8AC3E}">
        <p14:creationId xmlns:p14="http://schemas.microsoft.com/office/powerpoint/2010/main" val="1441200693"/>
      </p:ext>
    </p:extLst>
  </p:cSld>
  <p:clrMapOvr>
    <a:masterClrMapping/>
  </p:clrMapOvr>
</p:sld>
</file>

<file path=ppt/theme/theme1.xml><?xml version="1.0" encoding="utf-8"?>
<a:theme xmlns:a="http://schemas.openxmlformats.org/drawingml/2006/main" name="MRE_Theme">
  <a:themeElements>
    <a:clrScheme name="MuniRem colors">
      <a:dk1>
        <a:sysClr val="windowText" lastClr="000000"/>
      </a:dk1>
      <a:lt1>
        <a:sysClr val="window" lastClr="FFFFFF"/>
      </a:lt1>
      <a:dk2>
        <a:srgbClr val="57595B"/>
      </a:dk2>
      <a:lt2>
        <a:srgbClr val="EEECE1"/>
      </a:lt2>
      <a:accent1>
        <a:srgbClr val="0070C0"/>
      </a:accent1>
      <a:accent2>
        <a:srgbClr val="FF0000"/>
      </a:accent2>
      <a:accent3>
        <a:srgbClr val="59AD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uniRem Open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Document_x0020_Type xmlns="68994cbc-27c7-427d-a940-66ab488481ad">4</Document_x0020_Type>
    <Status xmlns="68994cbc-27c7-427d-a940-66ab488481ad">Final</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6C415B7D5EA9478DD008A4607267E5" ma:contentTypeVersion="2" ma:contentTypeDescription="Create a new document." ma:contentTypeScope="" ma:versionID="4fb1f5bd5b7816b9d54acd8695b1a15a">
  <xsd:schema xmlns:xsd="http://www.w3.org/2001/XMLSchema" xmlns:p="http://schemas.microsoft.com/office/2006/metadata/properties" xmlns:ns2="68994cbc-27c7-427d-a940-66ab488481ad" targetNamespace="http://schemas.microsoft.com/office/2006/metadata/properties" ma:root="true" ma:fieldsID="a1d3875dce95c2e4d15bd8f85d5a8a1f" ns2:_="">
    <xsd:import namespace="68994cbc-27c7-427d-a940-66ab488481ad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68994cbc-27c7-427d-a940-66ab488481ad" elementFormDefault="qualified">
    <xsd:import namespace="http://schemas.microsoft.com/office/2006/documentManagement/types"/>
    <xsd:element name="Document_x0020_Type" ma:index="8" nillable="true" ma:displayName="Document Type" ma:list="{1333aa06-322b-467d-9e49-14dd8925c1c8}" ma:internalName="Document_x0020_Type" ma:showField="Title">
      <xsd:simpleType>
        <xsd:restriction base="dms:Lookup"/>
      </xsd:simpleType>
    </xsd:element>
    <xsd:element name="Status" ma:index="9" nillable="true" ma:displayName="Status" ma:default="Active" ma:description="Status" ma:format="Dropdown" ma:internalName="Status">
      <xsd:simpleType>
        <xsd:restriction base="dms:Choice">
          <xsd:enumeration value="Active"/>
          <xsd:enumeration value="Final"/>
          <xsd:enumeration value="Archiv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B3FE2299-3C8A-4209-B143-413B36C521B1}">
  <ds:schemaRefs>
    <ds:schemaRef ds:uri="http://purl.org/dc/elements/1.1/"/>
    <ds:schemaRef ds:uri="68994cbc-27c7-427d-a940-66ab488481ad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C663E5F-2B89-45C6-B527-42EBBFAD7F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994cbc-27c7-427d-a940-66ab488481a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B26348B-1D58-4363-8F4C-85408F2B8E4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9163546-C996-49A9-907C-8E88F966C518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MuniRem</Template>
  <TotalTime>211</TotalTime>
  <Words>2705</Words>
  <Application>Microsoft Office PowerPoint</Application>
  <PresentationFormat>On-screen Show (4:3)</PresentationFormat>
  <Paragraphs>470</Paragraphs>
  <Slides>51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宋体</vt:lpstr>
      <vt:lpstr>宋体</vt:lpstr>
      <vt:lpstr>Arial</vt:lpstr>
      <vt:lpstr>Calibri</vt:lpstr>
      <vt:lpstr>Courier New</vt:lpstr>
      <vt:lpstr>Open Sans</vt:lpstr>
      <vt:lpstr>Times New Roman</vt:lpstr>
      <vt:lpstr>Trebuchet MS</vt:lpstr>
      <vt:lpstr>Wingdings</vt:lpstr>
      <vt:lpstr>MRE_Theme</vt:lpstr>
      <vt:lpstr>Document</vt:lpstr>
      <vt:lpstr>Chemical Neutralization Applications in Demilitarization of Conventional Munitions  October 24, 2017</vt:lpstr>
      <vt:lpstr>Presentation Outline</vt:lpstr>
      <vt:lpstr>Introduction to Munirem Technology</vt:lpstr>
      <vt:lpstr>Chemical Neutralization of Energetics </vt:lpstr>
      <vt:lpstr>What is MuniRem?</vt:lpstr>
      <vt:lpstr>Types of Explosives Neutralized and End Products</vt:lpstr>
      <vt:lpstr>Effect of MuniRem reagent on Heavy Metals</vt:lpstr>
      <vt:lpstr>Multiple Evaluations at Bench &amp; Pilot Scale</vt:lpstr>
      <vt:lpstr>Demonstration/Validation Test for Bulk Explosives</vt:lpstr>
      <vt:lpstr>Options for Recovery of Bomb Fillers (Bulk Energetics)</vt:lpstr>
      <vt:lpstr>Custom Built Neutralization Reactor for Bulk Energetics</vt:lpstr>
      <vt:lpstr>Chemical Neutralization of Recovered  Bulk Explosives (schematic)</vt:lpstr>
      <vt:lpstr>Pilot Scale Demonstration Neutralization of Multiple 10 lb Batches of Bulk Explosives</vt:lpstr>
      <vt:lpstr>Pilot Scale Results: Neutralization of Multiple 10-Lb Batches of Composition D</vt:lpstr>
      <vt:lpstr>Full Scale Chemical Neutralization of Bulk Explosives </vt:lpstr>
      <vt:lpstr>Scale-up Option Small Scale Demilitarization (Schematic)</vt:lpstr>
      <vt:lpstr>Industrial Scale Demilitarization Chemical Neutralization Facility (Schematic)</vt:lpstr>
      <vt:lpstr>Thermal Vs. Non-thermal Decontamination</vt:lpstr>
      <vt:lpstr>Large Scale Decontamination of Demil Scrap Metal (schematic)</vt:lpstr>
      <vt:lpstr>Chemical neutralization of bulk explosives abandoned on demilitarization equipment</vt:lpstr>
      <vt:lpstr>Abandoned Bulk Explosive Neutralization </vt:lpstr>
      <vt:lpstr>Small Footprint of MuniRem Solution Application</vt:lpstr>
      <vt:lpstr>MuniRem Solution Provided Safe Recovery of Crystallized Explosives</vt:lpstr>
      <vt:lpstr>Neutralization of Recovered Explosives </vt:lpstr>
      <vt:lpstr>On-site Demilitarization of Underwater munitions</vt:lpstr>
      <vt:lpstr>CSS Georgia Background</vt:lpstr>
      <vt:lpstr>On-Site Neutralization of Munitions Recovered from Underwater Environment:  Savannah River Harbor Expansion Program</vt:lpstr>
      <vt:lpstr>Breaching of Recovered Projectiles Total projectiles breached and neutralized = 170 </vt:lpstr>
      <vt:lpstr>Neutralization of the Breached Munitions </vt:lpstr>
      <vt:lpstr>Summary – Underwater Munitions Demilitarization </vt:lpstr>
      <vt:lpstr>Chemical Destruction of Chemical Warfare materiel (CWM)</vt:lpstr>
      <vt:lpstr>CWM Deactivation/Neutralization Approaches</vt:lpstr>
      <vt:lpstr>Criteria for Effective Neutralization of CWAs </vt:lpstr>
      <vt:lpstr>Disadvantages of Mustard Hydrolysis</vt:lpstr>
      <vt:lpstr>Degradation of Mustard Mediated by  Sulfoxyl Free Radicals </vt:lpstr>
      <vt:lpstr>Tests at Lawrence Livermore National Laboratory</vt:lpstr>
      <vt:lpstr>The Chemistry of Mustard Favors Abiotic  Degradation by MuniRem </vt:lpstr>
      <vt:lpstr>Results from Proof-of-Concept Evaluation Study Titled MICRO-SCALE EVALUATION OF MuniRem REAGENTS FOR THE DEMILITARIZATION OF SULFUR MUSTARD   </vt:lpstr>
      <vt:lpstr>Rate of Degradation of HD by MuniRem Reagent vs.  Rate of Reversible Hydrolysis of HD by Water </vt:lpstr>
      <vt:lpstr>Neutralization of Mustard (HD) with MuniRem Reagent</vt:lpstr>
      <vt:lpstr>Evidence of Mustard (HD) Destruction by MuniRem Ethylene Production as a Function of Time </vt:lpstr>
      <vt:lpstr>Quantitative Measurements of Ethylene End-Product in the Headspace of MuniRem Treated Mustard (HD)</vt:lpstr>
      <vt:lpstr>Formation of Ethylene from Mustard (HD)</vt:lpstr>
      <vt:lpstr>Incorporation of MuniRem into existing demilitarization systems </vt:lpstr>
      <vt:lpstr>MuniRem Chemical Agent Neutralization Process </vt:lpstr>
      <vt:lpstr>Further Development of MuniRem Technology for Use in Explosive Destruction System (EDS) </vt:lpstr>
      <vt:lpstr>Schematic of Closed Loop Decontamination of One Ton Steel Containers</vt:lpstr>
      <vt:lpstr>MuniRem Rating and Summary</vt:lpstr>
      <vt:lpstr>MuniRem Technology Rating</vt:lpstr>
      <vt:lpstr>Summary</vt:lpstr>
      <vt:lpstr>MuniRem is a safe, well-proven technology that should be part of every project requiring munitions destruction </vt:lpstr>
    </vt:vector>
  </TitlesOfParts>
  <Manager>Valentine Nzengung</Manager>
  <Company>Emassist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MuniRem Technology</dc:subject>
  <dc:creator>Spencer Nzengung</dc:creator>
  <cp:lastModifiedBy>Sparger, Deanna</cp:lastModifiedBy>
  <cp:revision>242</cp:revision>
  <cp:lastPrinted>2016-11-02T18:43:10Z</cp:lastPrinted>
  <dcterms:created xsi:type="dcterms:W3CDTF">2016-08-24T19:26:05Z</dcterms:created>
  <dcterms:modified xsi:type="dcterms:W3CDTF">2017-10-23T18:04:47Z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0x010100D24C58D40C8A6348AD6A2167D306E631</vt:lpwstr>
  </property>
  <property fmtid="{D5CDD505-2E9C-101B-9397-08002B2CF9AE}" pid="3" name="Task Owner">
    <vt:lpwstr>120;#Aaron Doxey</vt:lpwstr>
  </property>
  <property fmtid="{D5CDD505-2E9C-101B-9397-08002B2CF9AE}" pid="4" name="Project Doc Type">
    <vt:lpwstr>15</vt:lpwstr>
  </property>
  <property fmtid="{D5CDD505-2E9C-101B-9397-08002B2CF9AE}" pid="5" name="Charge Code">
    <vt:lpwstr>8</vt:lpwstr>
  </property>
  <property fmtid="{D5CDD505-2E9C-101B-9397-08002B2CF9AE}" pid="6" name="Order">
    <vt:lpwstr>2200.00000000000</vt:lpwstr>
  </property>
  <property fmtid="{D5CDD505-2E9C-101B-9397-08002B2CF9AE}" pid="7" name="Subject">
    <vt:lpwstr/>
  </property>
  <property fmtid="{D5CDD505-2E9C-101B-9397-08002B2CF9AE}" pid="8" name="Keywords">
    <vt:lpwstr/>
  </property>
  <property fmtid="{D5CDD505-2E9C-101B-9397-08002B2CF9AE}" pid="9" name="_Author">
    <vt:lpwstr>Aaron  Doxey</vt:lpwstr>
  </property>
  <property fmtid="{D5CDD505-2E9C-101B-9397-08002B2CF9AE}" pid="10" name="_Category">
    <vt:lpwstr/>
  </property>
  <property fmtid="{D5CDD505-2E9C-101B-9397-08002B2CF9AE}" pid="11" name="Slides">
    <vt:lpwstr>13</vt:lpwstr>
  </property>
  <property fmtid="{D5CDD505-2E9C-101B-9397-08002B2CF9AE}" pid="12" name="Categories">
    <vt:lpwstr/>
  </property>
  <property fmtid="{D5CDD505-2E9C-101B-9397-08002B2CF9AE}" pid="13" name="Approval Level">
    <vt:lpwstr/>
  </property>
  <property fmtid="{D5CDD505-2E9C-101B-9397-08002B2CF9AE}" pid="14" name="_Comments">
    <vt:lpwstr/>
  </property>
  <property fmtid="{D5CDD505-2E9C-101B-9397-08002B2CF9AE}" pid="15" name="Assigned To">
    <vt:lpwstr/>
  </property>
</Properties>
</file>