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342" r:id="rId2"/>
    <p:sldId id="283" r:id="rId3"/>
    <p:sldId id="296" r:id="rId4"/>
    <p:sldId id="286" r:id="rId5"/>
    <p:sldId id="265" r:id="rId6"/>
    <p:sldId id="267" r:id="rId7"/>
    <p:sldId id="334" r:id="rId8"/>
    <p:sldId id="284" r:id="rId9"/>
    <p:sldId id="339" r:id="rId10"/>
    <p:sldId id="355" r:id="rId11"/>
    <p:sldId id="349" r:id="rId12"/>
    <p:sldId id="353" r:id="rId13"/>
    <p:sldId id="356" r:id="rId14"/>
    <p:sldId id="354" r:id="rId15"/>
    <p:sldId id="352" r:id="rId16"/>
    <p:sldId id="357" r:id="rId17"/>
    <p:sldId id="358" r:id="rId18"/>
    <p:sldId id="365" r:id="rId19"/>
    <p:sldId id="366" r:id="rId20"/>
    <p:sldId id="367" r:id="rId21"/>
    <p:sldId id="368" r:id="rId22"/>
    <p:sldId id="362" r:id="rId23"/>
    <p:sldId id="363" r:id="rId24"/>
    <p:sldId id="364" r:id="rId25"/>
    <p:sldId id="369" r:id="rId26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B518A"/>
    <a:srgbClr val="595D28"/>
    <a:srgbClr val="717ACF"/>
    <a:srgbClr val="339933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03" autoAdjust="0"/>
    <p:restoredTop sz="97577" autoAdjust="0"/>
  </p:normalViewPr>
  <p:slideViewPr>
    <p:cSldViewPr>
      <p:cViewPr>
        <p:scale>
          <a:sx n="75" d="100"/>
          <a:sy n="75" d="100"/>
        </p:scale>
        <p:origin x="-936" y="3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47" d="100"/>
          <a:sy n="47" d="100"/>
        </p:scale>
        <p:origin x="-2525" y="-86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5747" tIns="47873" rIns="95747" bIns="47873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5747" tIns="47873" rIns="95747" bIns="47873" rtlCol="0"/>
          <a:lstStyle>
            <a:lvl1pPr algn="r">
              <a:defRPr sz="1300"/>
            </a:lvl1pPr>
          </a:lstStyle>
          <a:p>
            <a:fld id="{488BA6F4-3A75-4537-895B-4BCDEF8FFD01}" type="datetimeFigureOut">
              <a:rPr lang="en-US" smtClean="0"/>
              <a:t>10/22/17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5747" tIns="47873" rIns="95747" bIns="47873" rtlCol="0" anchor="b"/>
          <a:lstStyle>
            <a:lvl1pPr algn="l">
              <a:defRPr sz="1300"/>
            </a:lvl1pPr>
          </a:lstStyle>
          <a:p>
            <a:r>
              <a:rPr lang="en-US" smtClean="0"/>
              <a:t>CSWAB.org - Cease Fire Campaign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5747" tIns="47873" rIns="95747" bIns="47873" rtlCol="0" anchor="b"/>
          <a:lstStyle>
            <a:lvl1pPr algn="r">
              <a:defRPr sz="1300"/>
            </a:lvl1pPr>
          </a:lstStyle>
          <a:p>
            <a:fld id="{ED79E53C-2529-4903-BC7C-A4E0F8305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577613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5747" tIns="47873" rIns="95747" bIns="47873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5747" tIns="47873" rIns="95747" bIns="47873" rtlCol="0"/>
          <a:lstStyle>
            <a:lvl1pPr algn="r">
              <a:defRPr sz="1300"/>
            </a:lvl1pPr>
          </a:lstStyle>
          <a:p>
            <a:fld id="{69C553BB-746D-4322-ABCC-875EF20AC002}" type="datetimeFigureOut">
              <a:rPr lang="en-US" smtClean="0"/>
              <a:t>10/22/17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747" tIns="47873" rIns="95747" bIns="4787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5747" tIns="47873" rIns="95747" bIns="47873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5747" tIns="47873" rIns="95747" bIns="47873" rtlCol="0" anchor="b"/>
          <a:lstStyle>
            <a:lvl1pPr algn="l">
              <a:defRPr sz="1300"/>
            </a:lvl1pPr>
          </a:lstStyle>
          <a:p>
            <a:r>
              <a:rPr lang="en-US" smtClean="0"/>
              <a:t>CSWAB.org - Cease Fire Campaign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5747" tIns="47873" rIns="95747" bIns="47873" rtlCol="0" anchor="b"/>
          <a:lstStyle>
            <a:lvl1pPr algn="r">
              <a:defRPr sz="1300"/>
            </a:lvl1pPr>
          </a:lstStyle>
          <a:p>
            <a:fld id="{78E9724A-19A9-4DE0-843B-F1045E1DE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229443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CSWAB.org - Cease Fire Campaign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8E9724A-19A9-4DE0-843B-F1045E1DE5C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441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Holston AAP, TN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CSWAB.org - Cease Fire Campaign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8E9724A-19A9-4DE0-843B-F1045E1DE5C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4231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CSWAB.org - Cease Fire Campaign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8E9724A-19A9-4DE0-843B-F1045E1DE5C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4998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CSWAB.org - Cease Fire Campaign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8E9724A-19A9-4DE0-843B-F1045E1DE5C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5085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Nebraska.  In 2002, three-quarter-mile-long Load Line 1 was set ablaze at Cornhusker Army Ammunition Plant, filling the prairie sky with thick black smoke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9724A-19A9-4DE0-843B-F1045E1DE5C4}" type="slidenum">
              <a:rPr lang="en-US" smtClean="0"/>
              <a:t>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CSWAB.org - Cease Fire Campaign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0371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CSWAB.org - Cease Fire Campaign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8E9724A-19A9-4DE0-843B-F1045E1DE5C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2446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Clean</a:t>
            </a:r>
            <a:r>
              <a:rPr lang="en-US" baseline="0" dirty="0" smtClean="0"/>
              <a:t> Harbors, civilian company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CSWAB.org - Cease Fire Campaign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8E9724A-19A9-4DE0-843B-F1045E1DE5C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1957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CSWAB.org - Cease Fire Campaign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8E9724A-19A9-4DE0-843B-F1045E1DE5C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5610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CSWAB.org - Cease Fire Campaign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8E9724A-19A9-4DE0-843B-F1045E1DE5C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393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EDCBD-17C2-4EA2-80E5-CF96A32031F6}" type="datetime1">
              <a:rPr lang="en-US" smtClean="0"/>
              <a:t>10/22/17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CSWAB.org - Cease Fire Campaign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E7350-5CA1-4BE8-8F49-DCB180BDD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23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C5484-29B1-47BF-9B38-CCBB5FBD3205}" type="datetime1">
              <a:rPr lang="en-US" smtClean="0"/>
              <a:t>10/22/17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CSWAB.org - Cease Fire Campaign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E7350-5CA1-4BE8-8F49-DCB180BDD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99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91820-C605-4D66-83B5-C8D72CEA30CD}" type="datetime1">
              <a:rPr lang="en-US" smtClean="0"/>
              <a:t>10/22/17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CSWAB.org - Cease Fire Campaign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E7350-5CA1-4BE8-8F49-DCB180BDD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735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D11FC-AC61-4C73-9F16-574E4A462324}" type="datetime1">
              <a:rPr lang="en-US" smtClean="0"/>
              <a:t>10/22/17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CSWAB.org - Cease Fire Campaign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E7350-5CA1-4BE8-8F49-DCB180BDD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56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BFD15-8D66-4213-8F88-14354E33260D}" type="datetime1">
              <a:rPr lang="en-US" smtClean="0"/>
              <a:t>10/22/17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CSWAB.org - Cease Fire Campaign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E7350-5CA1-4BE8-8F49-DCB180BDD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19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E8592-857D-4188-A488-4F135A115FC0}" type="datetime1">
              <a:rPr lang="en-US" smtClean="0"/>
              <a:t>10/22/17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CSWAB.org - Cease Fire Campaign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E7350-5CA1-4BE8-8F49-DCB180BDD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D89E9-4EA8-4D32-927F-654A7DA406D9}" type="datetime1">
              <a:rPr lang="en-US" smtClean="0"/>
              <a:t>10/22/17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CSWAB.org - Cease Fire Campaign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E7350-5CA1-4BE8-8F49-DCB180BDD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97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ADCFA-7EFC-4C2C-B138-D1DA75BF044E}" type="datetime1">
              <a:rPr lang="en-US" smtClean="0"/>
              <a:t>10/22/17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CSWAB.org - Cease Fire Campaign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E7350-5CA1-4BE8-8F49-DCB180BDD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8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47E6C-410B-4C91-AA2F-6A2C45938625}" type="datetime1">
              <a:rPr lang="en-US" smtClean="0"/>
              <a:t>10/22/17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CSWAB.org - Cease Fire Campaign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E7350-5CA1-4BE8-8F49-DCB180BDD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4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247A0-DF04-4C1D-B333-C94AF766CF0A}" type="datetime1">
              <a:rPr lang="en-US" smtClean="0"/>
              <a:t>10/22/17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CSWAB.org - Cease Fire Campaign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E7350-5CA1-4BE8-8F49-DCB180BDD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78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3EDA7-A36E-4148-8C9E-1A2CA85553DF}" type="datetime1">
              <a:rPr lang="en-US" smtClean="0"/>
              <a:t>10/22/17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CSWAB.org - Cease Fire Campaign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E7350-5CA1-4BE8-8F49-DCB180BDD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84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6D5842-CC6F-4F87-BBC0-D706EFC1393D}" type="datetime1">
              <a:rPr lang="en-US" smtClean="0"/>
              <a:t>10/22/17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CSWAB.org - Cease Fire Campaign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EE7350-5CA1-4BE8-8F49-DCB180BDD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670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microsoft.com/office/2007/relationships/hdphoto" Target="../media/hdphoto1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520" y="1904123"/>
            <a:ext cx="8229600" cy="5419811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Presentation to the National Academy of Sciences Committee on Alternatives for the Demilitarization of Conventional Munitions</a:t>
            </a:r>
          </a:p>
          <a:p>
            <a:endParaRPr lang="en-US" sz="2800" dirty="0"/>
          </a:p>
          <a:p>
            <a:r>
              <a:rPr lang="en-US" sz="2800" dirty="0" smtClean="0"/>
              <a:t>Jane Williams and Frances Kelley</a:t>
            </a:r>
          </a:p>
          <a:p>
            <a:r>
              <a:rPr lang="en-US" sz="2800" dirty="0" smtClean="0"/>
              <a:t>Steering Committee Members</a:t>
            </a:r>
          </a:p>
          <a:p>
            <a:r>
              <a:rPr lang="en-US" sz="2800" dirty="0" smtClean="0"/>
              <a:t>Cease Fire! Campaign</a:t>
            </a:r>
            <a:br>
              <a:rPr lang="en-US" sz="2800" dirty="0" smtClean="0"/>
            </a:br>
            <a:r>
              <a:rPr lang="en-US" sz="2800" dirty="0"/>
              <a:t/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Cease Fire! Campaign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E7350-5CA1-4BE8-8F49-DCB180BDD23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13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Cease Fire! Campaign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E7350-5CA1-4BE8-8F49-DCB180BDD233}" type="slidenum">
              <a:rPr lang="en-US" smtClean="0"/>
              <a:t>10</a:t>
            </a:fld>
            <a:endParaRPr lang="en-US"/>
          </a:p>
        </p:txBody>
      </p:sp>
      <p:pic>
        <p:nvPicPr>
          <p:cNvPr id="2053" name="Picture 5" descr="C:\Users\Laura\Desktop\NEW WEBSITE\OB OD open burn pit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990600"/>
            <a:ext cx="7556500" cy="377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371600" y="4762500"/>
            <a:ext cx="6248400" cy="1143000"/>
          </a:xfrm>
        </p:spPr>
        <p:txBody>
          <a:bodyPr>
            <a:noAutofit/>
          </a:bodyPr>
          <a:lstStyle/>
          <a:p>
            <a:pPr algn="l"/>
            <a:r>
              <a:rPr lang="en-US" sz="1800" dirty="0" smtClean="0">
                <a:latin typeface="+mn-lt"/>
              </a:rPr>
              <a:t>Overseas, the </a:t>
            </a:r>
            <a:r>
              <a:rPr lang="en-US" sz="1800" dirty="0">
                <a:latin typeface="+mn-lt"/>
              </a:rPr>
              <a:t>U.S. military and its contractors </a:t>
            </a:r>
            <a:r>
              <a:rPr lang="en-US" sz="1800" dirty="0" smtClean="0">
                <a:latin typeface="+mn-lt"/>
              </a:rPr>
              <a:t>burn </a:t>
            </a:r>
            <a:r>
              <a:rPr lang="en-US" sz="1800" dirty="0">
                <a:latin typeface="+mn-lt"/>
              </a:rPr>
              <a:t>solid and hazardous waste in </a:t>
            </a:r>
            <a:r>
              <a:rPr lang="en-US" sz="1800" dirty="0" smtClean="0">
                <a:latin typeface="+mn-lt"/>
              </a:rPr>
              <a:t>open pits, including munitions wastes.  </a:t>
            </a:r>
            <a:endParaRPr 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5258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/>
    </mc:Choice>
    <mc:Fallback xmlns=""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Cease Fire! Campaign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E7350-5CA1-4BE8-8F49-DCB180BDD233}" type="slidenum">
              <a:rPr lang="en-US" smtClean="0"/>
              <a:t>11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447800" y="3048000"/>
            <a:ext cx="601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How much waste are we talking about?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6375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CSWAB.org - Cease Fire Campaign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E7350-5CA1-4BE8-8F49-DCB180BDD233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9056" t="6372" r="6289" b="7315"/>
          <a:stretch/>
        </p:blipFill>
        <p:spPr>
          <a:xfrm>
            <a:off x="828136" y="437071"/>
            <a:ext cx="7740770" cy="591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06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Cease Fire! Campaign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E7350-5CA1-4BE8-8F49-DCB180BDD233}" type="slidenum">
              <a:rPr lang="en-US" smtClean="0"/>
              <a:t>13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7044" t="5026" r="9686" b="21837"/>
          <a:stretch/>
        </p:blipFill>
        <p:spPr>
          <a:xfrm>
            <a:off x="644106" y="747622"/>
            <a:ext cx="7614249" cy="4853797"/>
          </a:xfrm>
          <a:prstGeom prst="rect">
            <a:avLst/>
          </a:prstGeom>
        </p:spPr>
      </p:pic>
      <p:pic>
        <p:nvPicPr>
          <p:cNvPr id="5" name="Picture 6"/>
          <p:cNvPicPr>
            <a:picLocks noChangeAspect="1"/>
          </p:cNvPicPr>
          <p:nvPr/>
        </p:nvPicPr>
        <p:blipFill rotWithShape="1">
          <a:blip r:embed="rId2"/>
          <a:srcRect l="7044" t="5032" r="6541" b="14465"/>
          <a:stretch/>
        </p:blipFill>
        <p:spPr>
          <a:xfrm>
            <a:off x="644106" y="345057"/>
            <a:ext cx="7901796" cy="5520906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/>
          </p:cNvPicPr>
          <p:nvPr/>
        </p:nvPicPr>
        <p:blipFill rotWithShape="1">
          <a:blip r:embed="rId2"/>
          <a:srcRect l="7044" t="5032" r="6541" b="14465"/>
          <a:stretch/>
        </p:blipFill>
        <p:spPr>
          <a:xfrm>
            <a:off x="644106" y="345057"/>
            <a:ext cx="7901796" cy="552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99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Cease Fire! Campaign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E7350-5CA1-4BE8-8F49-DCB180BDD233}" type="slidenum">
              <a:rPr lang="en-US" smtClean="0"/>
              <a:t>14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932317" y="1078302"/>
            <a:ext cx="54864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By </a:t>
            </a:r>
            <a:r>
              <a:rPr lang="en-US" sz="3600" dirty="0"/>
              <a:t>2025, the conventional munitions</a:t>
            </a:r>
          </a:p>
          <a:p>
            <a:pPr algn="ctr"/>
            <a:r>
              <a:rPr lang="en-US" sz="3600" dirty="0"/>
              <a:t>demilitarization stockpile </a:t>
            </a:r>
            <a:r>
              <a:rPr lang="en-US" sz="3600" dirty="0" smtClean="0"/>
              <a:t>is expected to </a:t>
            </a:r>
            <a:r>
              <a:rPr lang="en-US" sz="3600" dirty="0"/>
              <a:t>exceed </a:t>
            </a:r>
            <a:r>
              <a:rPr lang="en-US" sz="3600" dirty="0" smtClean="0"/>
              <a:t>2,000,000,000 lbs.</a:t>
            </a:r>
          </a:p>
          <a:p>
            <a:pPr algn="ctr"/>
            <a:endParaRPr lang="en-US" sz="2400" b="1" dirty="0">
              <a:solidFill>
                <a:srgbClr val="595D28"/>
              </a:solidFill>
            </a:endParaRPr>
          </a:p>
          <a:p>
            <a:pPr algn="ctr"/>
            <a:endParaRPr lang="en-US" sz="2400" b="1" dirty="0">
              <a:solidFill>
                <a:srgbClr val="595D2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89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Cease Fire! Campaign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E7350-5CA1-4BE8-8F49-DCB180BDD233}" type="slidenum">
              <a:rPr lang="en-US" smtClean="0"/>
              <a:t>15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981200" y="1828800"/>
            <a:ext cx="54864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 military has conducted open burning and open detonation on the island of Vieques in Puerto Rico. </a:t>
            </a:r>
          </a:p>
          <a:p>
            <a:endParaRPr lang="en-US" sz="2800" dirty="0" smtClean="0"/>
          </a:p>
          <a:p>
            <a:r>
              <a:rPr lang="en-US" sz="2800" b="1" dirty="0" smtClean="0">
                <a:solidFill>
                  <a:srgbClr val="4B518A"/>
                </a:solidFill>
              </a:rPr>
              <a:t>Children </a:t>
            </a:r>
            <a:r>
              <a:rPr lang="en-US" sz="2800" dirty="0" smtClean="0"/>
              <a:t>in Vieques have a risk of developing cancer that is 2-3 times higher than in the rest of Puerto Rico. 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7465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0"/>
    </mc:Choice>
    <mc:Fallback xmlns="">
      <p:transition advClick="0" advTm="9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Cease Fire! Campaign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E7350-5CA1-4BE8-8F49-DCB180BDD233}" type="slidenum">
              <a:rPr lang="en-US" smtClean="0"/>
              <a:t>16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434" t="33878" r="9686" b="24864"/>
          <a:stretch/>
        </p:blipFill>
        <p:spPr>
          <a:xfrm>
            <a:off x="862642" y="2495908"/>
            <a:ext cx="7395713" cy="28294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93497" y="446417"/>
            <a:ext cx="45869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Technology Criteria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90764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Cease Fire! Campaign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E7350-5CA1-4BE8-8F49-DCB180BDD233}" type="slidenum">
              <a:rPr lang="en-US" smtClean="0"/>
              <a:t>17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7673" t="36059" r="8931" b="24193"/>
          <a:stretch/>
        </p:blipFill>
        <p:spPr>
          <a:xfrm>
            <a:off x="667109" y="1552755"/>
            <a:ext cx="7625751" cy="2725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62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Cease Fire! Campaign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E7350-5CA1-4BE8-8F49-DCB180BDD233}" type="slidenum">
              <a:rPr lang="en-US" smtClean="0"/>
              <a:t>18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309" t="36059" r="9309" b="42306"/>
          <a:stretch/>
        </p:blipFill>
        <p:spPr>
          <a:xfrm>
            <a:off x="920151" y="1288212"/>
            <a:ext cx="7441720" cy="14837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8177" t="34046" r="10566" b="52873"/>
          <a:stretch/>
        </p:blipFill>
        <p:spPr>
          <a:xfrm>
            <a:off x="161025" y="3117013"/>
            <a:ext cx="8668567" cy="1046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34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Cease Fire! Campaign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E7350-5CA1-4BE8-8F49-DCB180BDD233}" type="slidenum">
              <a:rPr lang="en-US" smtClean="0"/>
              <a:t>19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679" t="32034" r="8051" b="31404"/>
          <a:stretch/>
        </p:blipFill>
        <p:spPr>
          <a:xfrm>
            <a:off x="793630" y="2196860"/>
            <a:ext cx="7614249" cy="250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34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Cease Fire! Campaign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E7350-5CA1-4BE8-8F49-DCB180BDD233}" type="slidenum">
              <a:rPr lang="en-US" smtClean="0"/>
              <a:t>2</a:t>
            </a:fld>
            <a:endParaRPr lang="en-US"/>
          </a:p>
        </p:txBody>
      </p:sp>
      <p:pic>
        <p:nvPicPr>
          <p:cNvPr id="8" name="Picture 2" descr="C:\Users\Laura\Desktop\Colfax &amp; Minden\OB OD Picatinny Arse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737" y="685800"/>
            <a:ext cx="5800725" cy="414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080" y="4335463"/>
            <a:ext cx="1652587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47799" y="5029200"/>
            <a:ext cx="632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Today, open air burning of hazardous waste by the Department of Defense is commonplace.  Open</a:t>
            </a:r>
            <a:r>
              <a:rPr lang="en-US" dirty="0"/>
              <a:t> </a:t>
            </a:r>
            <a:r>
              <a:rPr lang="en-US" dirty="0" smtClean="0"/>
              <a:t>burning of all other hazardous waste in the country is prohibited.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7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Cease Fire! Campaign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E7350-5CA1-4BE8-8F49-DCB180BDD233}" type="slidenum">
              <a:rPr lang="en-US" smtClean="0"/>
              <a:t>20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068" t="26532" r="8438" b="13350"/>
          <a:stretch/>
        </p:blipFill>
        <p:spPr>
          <a:xfrm>
            <a:off x="783114" y="1232252"/>
            <a:ext cx="7543224" cy="412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34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Cease Fire! Campaign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E7350-5CA1-4BE8-8F49-DCB180BDD233}" type="slidenum">
              <a:rPr lang="en-US" smtClean="0"/>
              <a:t>21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942" t="43289" r="9018" b="17785"/>
          <a:stretch/>
        </p:blipFill>
        <p:spPr>
          <a:xfrm>
            <a:off x="978070" y="1691487"/>
            <a:ext cx="7410322" cy="2669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34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Cease Fire! Campaign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E7350-5CA1-4BE8-8F49-DCB180BDD233}" type="slidenum">
              <a:rPr lang="en-US" smtClean="0"/>
              <a:t>22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541" t="15262" r="6541" b="62768"/>
          <a:stretch/>
        </p:blipFill>
        <p:spPr>
          <a:xfrm>
            <a:off x="598098" y="1046672"/>
            <a:ext cx="7947804" cy="15067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98762" y="2850311"/>
            <a:ext cx="562442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The Cease Fire! Campaign does not necessarily  endorse or support any one of these technologies; this list is solely for the purpose of identifying examples of alternatives to OB/OD that have been approved and/or deployed.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61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Cease Fire! Campaign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E7350-5CA1-4BE8-8F49-DCB180BDD233}" type="slidenum">
              <a:rPr lang="en-US" smtClean="0"/>
              <a:t>23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314" t="23815" r="49686" b="7315"/>
          <a:stretch/>
        </p:blipFill>
        <p:spPr>
          <a:xfrm>
            <a:off x="871268" y="839638"/>
            <a:ext cx="3657600" cy="47230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5346" t="27673" r="7422" b="15304"/>
          <a:stretch/>
        </p:blipFill>
        <p:spPr>
          <a:xfrm>
            <a:off x="5003321" y="1115682"/>
            <a:ext cx="3404559" cy="391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59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Cease Fire! Campaign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E7350-5CA1-4BE8-8F49-DCB180BDD233}" type="slidenum">
              <a:rPr lang="en-US" smtClean="0"/>
              <a:t>24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062" t="38239" r="49435" b="28889"/>
          <a:stretch/>
        </p:blipFill>
        <p:spPr>
          <a:xfrm>
            <a:off x="770625" y="1679274"/>
            <a:ext cx="3703607" cy="22543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6855" t="29685" r="8554" b="9266"/>
          <a:stretch/>
        </p:blipFill>
        <p:spPr>
          <a:xfrm>
            <a:off x="5279365" y="713115"/>
            <a:ext cx="3163019" cy="418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0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Cease Fire! </a:t>
            </a:r>
            <a:r>
              <a:rPr lang="en-US" dirty="0" smtClean="0"/>
              <a:t>Campaign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Frances Kelley, Louisiana Progress Action</a:t>
            </a:r>
          </a:p>
          <a:p>
            <a:pPr marL="0" indent="0">
              <a:buNone/>
            </a:pPr>
            <a:r>
              <a:rPr lang="en-US" sz="2000" dirty="0" smtClean="0"/>
              <a:t>Shreveport, LA</a:t>
            </a:r>
          </a:p>
          <a:p>
            <a:pPr marL="0" indent="0">
              <a:buNone/>
            </a:pPr>
            <a:r>
              <a:rPr lang="en-US" sz="2000" dirty="0" smtClean="0"/>
              <a:t>Craig Williams, Kentucky Environmental Foundation</a:t>
            </a:r>
          </a:p>
          <a:p>
            <a:pPr marL="0" indent="0">
              <a:buNone/>
            </a:pPr>
            <a:r>
              <a:rPr lang="en-US" sz="2000" dirty="0" smtClean="0"/>
              <a:t>Berea, KY</a:t>
            </a:r>
          </a:p>
          <a:p>
            <a:pPr marL="0" indent="0">
              <a:buNone/>
            </a:pPr>
            <a:r>
              <a:rPr lang="en-US" sz="2000" dirty="0" smtClean="0"/>
              <a:t>Jane Williams, California Communities Against Toxics</a:t>
            </a:r>
          </a:p>
          <a:p>
            <a:pPr marL="0" indent="0">
              <a:buNone/>
            </a:pPr>
            <a:r>
              <a:rPr lang="en-US" sz="2000" dirty="0" smtClean="0"/>
              <a:t>Rosamond, CA</a:t>
            </a:r>
          </a:p>
          <a:p>
            <a:pPr marL="0" indent="0">
              <a:buNone/>
            </a:pPr>
            <a:r>
              <a:rPr lang="en-US" sz="2000" dirty="0" smtClean="0"/>
              <a:t>Myrna Pagan, </a:t>
            </a:r>
            <a:r>
              <a:rPr lang="en-US" sz="2000" dirty="0" err="1" smtClean="0"/>
              <a:t>Vidas</a:t>
            </a:r>
            <a:r>
              <a:rPr lang="en-US" sz="2000" dirty="0" smtClean="0"/>
              <a:t> </a:t>
            </a:r>
            <a:r>
              <a:rPr lang="en-US" sz="2000" dirty="0" err="1" smtClean="0"/>
              <a:t>Viequenses</a:t>
            </a:r>
            <a:r>
              <a:rPr lang="en-US" sz="2000" dirty="0" smtClean="0"/>
              <a:t> </a:t>
            </a:r>
            <a:r>
              <a:rPr lang="en-US" sz="2000" dirty="0" err="1" smtClean="0"/>
              <a:t>Valen</a:t>
            </a: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Vieques, Puerto Rico</a:t>
            </a:r>
          </a:p>
          <a:p>
            <a:pPr marL="0" indent="0">
              <a:buNone/>
            </a:pPr>
            <a:r>
              <a:rPr lang="en-US" sz="2000" dirty="0" smtClean="0"/>
              <a:t>Laura </a:t>
            </a:r>
            <a:r>
              <a:rPr lang="en-US" sz="2000" dirty="0" err="1" smtClean="0"/>
              <a:t>Olah</a:t>
            </a:r>
            <a:r>
              <a:rPr lang="en-US" sz="2000" dirty="0" smtClean="0"/>
              <a:t>, Citizens for Safe Water Around Badger</a:t>
            </a:r>
          </a:p>
          <a:p>
            <a:pPr marL="0" indent="0">
              <a:buNone/>
            </a:pPr>
            <a:r>
              <a:rPr lang="en-US" sz="2000" dirty="0" err="1" smtClean="0"/>
              <a:t>Merrimac</a:t>
            </a:r>
            <a:r>
              <a:rPr lang="en-US" sz="2000" dirty="0" smtClean="0"/>
              <a:t>, WI</a:t>
            </a:r>
          </a:p>
          <a:p>
            <a:pPr marL="0" indent="0">
              <a:buNone/>
            </a:pPr>
            <a:r>
              <a:rPr lang="en-US" sz="2000" dirty="0" smtClean="0"/>
              <a:t>Connie and Mark Toohey, Volunteers for Environmental Health</a:t>
            </a:r>
          </a:p>
          <a:p>
            <a:pPr marL="0" indent="0">
              <a:buNone/>
            </a:pPr>
            <a:r>
              <a:rPr lang="en-US" sz="2000" dirty="0" smtClean="0"/>
              <a:t>Kingsport, TN</a:t>
            </a: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Cease Fire! Campaign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E7350-5CA1-4BE8-8F49-DCB180BDD233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30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Cease Fire! Campaign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E7350-5CA1-4BE8-8F49-DCB180BDD233}" type="slidenum">
              <a:rPr lang="en-US" smtClean="0"/>
              <a:t>3</a:t>
            </a:fld>
            <a:endParaRPr lang="en-US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" t="3878" r="-465" b="3878"/>
          <a:stretch/>
        </p:blipFill>
        <p:spPr bwMode="auto">
          <a:xfrm>
            <a:off x="1285240" y="790843"/>
            <a:ext cx="6553200" cy="4811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64280" y="5255279"/>
            <a:ext cx="4038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3">
                    <a:lumMod val="75000"/>
                  </a:schemeClr>
                </a:solidFill>
              </a:rPr>
              <a:t>Volunteers for Environmental Health &amp; Justice</a:t>
            </a:r>
            <a:endParaRPr lang="en-US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4760" y="5601895"/>
            <a:ext cx="6543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plume of toxic smoke is from open burning hazardous wastes at Holston Army Ammunition Plant in Tennessee.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4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Cease Fire! Campaign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400800" y="5989637"/>
            <a:ext cx="2133600" cy="365125"/>
          </a:xfrm>
        </p:spPr>
        <p:txBody>
          <a:bodyPr/>
          <a:lstStyle/>
          <a:p>
            <a:fld id="{67EE7350-5CA1-4BE8-8F49-DCB180BDD233}" type="slidenum">
              <a:rPr lang="en-US" smtClean="0"/>
              <a:t>4</a:t>
            </a:fld>
            <a:endParaRPr lang="en-US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13"/>
          <a:stretch/>
        </p:blipFill>
        <p:spPr bwMode="auto">
          <a:xfrm>
            <a:off x="1219200" y="702310"/>
            <a:ext cx="6705600" cy="4651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875878"/>
            <a:ext cx="1295400" cy="387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66800" y="5353329"/>
            <a:ext cx="70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Army routinely burns buildings too. This is Indiana Army Ammunition Plant.  In early 2004, 64 buildings were burned.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46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E7350-5CA1-4BE8-8F49-DCB180BDD233}" type="slidenum">
              <a:rPr lang="en-US" smtClean="0"/>
              <a:t>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Cease Fire! Campaign</a:t>
            </a:r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75" b="3924"/>
          <a:stretch/>
        </p:blipFill>
        <p:spPr bwMode="auto">
          <a:xfrm>
            <a:off x="1328514" y="609600"/>
            <a:ext cx="6492428" cy="4546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85182" y="4777276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CSWAB.org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07628" y="5257800"/>
            <a:ext cx="693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is Sunflower Army Ammunition Plant in Kansas. From 1995-2005  the military burned 1,490 buildings during 142 events. Debris, including asbestos, was carried up to 3 miles offsite to residential areas.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57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/>
    </mc:Choice>
    <mc:Fallback xmlns=""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E7350-5CA1-4BE8-8F49-DCB180BDD233}" type="slidenum">
              <a:rPr lang="en-US" smtClean="0"/>
              <a:t>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Cease Fire! Campaign</a:t>
            </a:r>
            <a:endParaRPr lang="en-US" dirty="0"/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55"/>
          <a:stretch/>
        </p:blipFill>
        <p:spPr bwMode="auto">
          <a:xfrm>
            <a:off x="680403" y="1143000"/>
            <a:ext cx="7864475" cy="4003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90563" y="5410200"/>
            <a:ext cx="7742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is Cornhusker Army Ammunition Plant in Nebraska. In </a:t>
            </a:r>
            <a:r>
              <a:rPr lang="en-US" dirty="0"/>
              <a:t>2002, </a:t>
            </a:r>
            <a:r>
              <a:rPr lang="en-US" dirty="0" smtClean="0"/>
              <a:t>the Army burned </a:t>
            </a:r>
            <a:r>
              <a:rPr lang="en-US" dirty="0" smtClean="0"/>
              <a:t>3/4 mile long Load </a:t>
            </a:r>
            <a:r>
              <a:rPr lang="en-US" dirty="0"/>
              <a:t>Line </a:t>
            </a:r>
            <a:r>
              <a:rPr lang="en-US" dirty="0" smtClean="0"/>
              <a:t>1.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56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/>
    </mc:Choice>
    <mc:Fallback xmlns=""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Cease Fire! Campaign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E7350-5CA1-4BE8-8F49-DCB180BDD233}" type="slidenum">
              <a:rPr lang="en-US" smtClean="0"/>
              <a:t>7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2147888"/>
            <a:ext cx="8391525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010400" y="42672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CSWAB.org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81200" y="4866639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is the same fire at Cornhusker.  To give you a sense of scale, each little glowing dot is a building.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27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/>
    </mc:Choice>
    <mc:Fallback xmlns=""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Cease Fire! Campaign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E7350-5CA1-4BE8-8F49-DCB180BDD233}" type="slidenum">
              <a:rPr lang="en-US" smtClean="0"/>
              <a:t>8</a:t>
            </a:fld>
            <a:endParaRPr lang="en-US"/>
          </a:p>
        </p:txBody>
      </p:sp>
      <p:pic>
        <p:nvPicPr>
          <p:cNvPr id="20482" name="Picture 2" descr="C:\Users\Laura\Desktop\Cease Fire Photographs\Colfax BIG photo fi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14400"/>
            <a:ext cx="8180509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33900" y="4772521"/>
            <a:ext cx="41800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Central Louisiana Coalition for A Safe and Healthy Environment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71600" y="5580965"/>
            <a:ext cx="670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Open air burning of hazardous munitions wastes is not limited to the military.  This is </a:t>
            </a:r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 smtClean="0"/>
              <a:t>Clean Harbors facility in </a:t>
            </a:r>
            <a:r>
              <a:rPr lang="en-US" dirty="0" smtClean="0"/>
              <a:t>Colfax, Louisiana</a:t>
            </a:r>
            <a:r>
              <a:rPr lang="en-US" dirty="0" smtClean="0"/>
              <a:t>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76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Cease Fire! Campaign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E7350-5CA1-4BE8-8F49-DCB180BDD233}" type="slidenum">
              <a:rPr lang="en-US" smtClean="0"/>
              <a:t>9</a:t>
            </a:fld>
            <a:endParaRPr lang="en-US"/>
          </a:p>
        </p:txBody>
      </p:sp>
      <p:pic>
        <p:nvPicPr>
          <p:cNvPr id="1026" name="Picture 2" descr="C:\Users\Laura\Desktop\Vieques 041808_vieques2_stor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620" y="533400"/>
            <a:ext cx="6797040" cy="447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01640" y="4641618"/>
            <a:ext cx="2446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Justice for Vieques Now</a:t>
            </a:r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20115" y="5266194"/>
            <a:ext cx="7258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addition to burning, open detonation is routinely used to treat explosives-contaminated wastes. This detonation is in Vieques</a:t>
            </a:r>
            <a:r>
              <a:rPr lang="en-US" dirty="0"/>
              <a:t>, Puerto </a:t>
            </a:r>
            <a:r>
              <a:rPr lang="en-US" dirty="0" smtClean="0"/>
              <a:t>Rico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2119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B OD 2017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OB OD 2017</Template>
  <TotalTime>475</TotalTime>
  <Words>1136</Words>
  <Application>Microsoft Macintosh PowerPoint</Application>
  <PresentationFormat>On-screen Show (4:3)</PresentationFormat>
  <Paragraphs>226</Paragraphs>
  <Slides>25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Calibri</vt:lpstr>
      <vt:lpstr>Century Gothic</vt:lpstr>
      <vt:lpstr>Arial</vt:lpstr>
      <vt:lpstr>OB OD 2017</vt:lpstr>
      <vt:lpstr>Presentation to the National Academy of Sciences Committee on Alternatives for the Demilitarization of Conventional Munitions  Jane Williams and Frances Kelley Steering Committee Members Cease Fire! Campaign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Overseas, the U.S. military and its contractors burn solid and hazardous waste in open pits, including munitions wastes.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Cease Fire! Campaign</vt:lpstr>
    </vt:vector>
  </TitlesOfParts>
  <Company>Microsoft</Company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“One bubble off level…”</dc:title>
  <dc:creator>Laura</dc:creator>
  <cp:lastModifiedBy>dcapjane@aol.com</cp:lastModifiedBy>
  <cp:revision>146</cp:revision>
  <cp:lastPrinted>2017-03-27T16:57:57Z</cp:lastPrinted>
  <dcterms:created xsi:type="dcterms:W3CDTF">2017-04-04T17:02:10Z</dcterms:created>
  <dcterms:modified xsi:type="dcterms:W3CDTF">2017-10-22T16:02:58Z</dcterms:modified>
</cp:coreProperties>
</file>