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87" r:id="rId2"/>
    <p:sldId id="257" r:id="rId3"/>
    <p:sldId id="314" r:id="rId4"/>
    <p:sldId id="269" r:id="rId5"/>
    <p:sldId id="313" r:id="rId6"/>
    <p:sldId id="258" r:id="rId7"/>
    <p:sldId id="295" r:id="rId8"/>
    <p:sldId id="266" r:id="rId9"/>
    <p:sldId id="262" r:id="rId10"/>
    <p:sldId id="338" r:id="rId11"/>
    <p:sldId id="278" r:id="rId12"/>
    <p:sldId id="301" r:id="rId13"/>
    <p:sldId id="296" r:id="rId14"/>
    <p:sldId id="304" r:id="rId15"/>
    <p:sldId id="274" r:id="rId16"/>
    <p:sldId id="270" r:id="rId17"/>
    <p:sldId id="298" r:id="rId18"/>
    <p:sldId id="320" r:id="rId19"/>
    <p:sldId id="267" r:id="rId20"/>
    <p:sldId id="321" r:id="rId21"/>
    <p:sldId id="317" r:id="rId22"/>
    <p:sldId id="289" r:id="rId23"/>
    <p:sldId id="290" r:id="rId24"/>
    <p:sldId id="336" r:id="rId25"/>
    <p:sldId id="281" r:id="rId26"/>
    <p:sldId id="340" r:id="rId27"/>
    <p:sldId id="324" r:id="rId28"/>
    <p:sldId id="322" r:id="rId29"/>
    <p:sldId id="327" r:id="rId30"/>
    <p:sldId id="3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411"/>
    <p:restoredTop sz="89097"/>
  </p:normalViewPr>
  <p:slideViewPr>
    <p:cSldViewPr snapToGrid="0">
      <p:cViewPr>
        <p:scale>
          <a:sx n="100" d="100"/>
          <a:sy n="100" d="100"/>
        </p:scale>
        <p:origin x="-70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FA58-EFED-473F-9C66-0F19441AC473}" type="datetimeFigureOut">
              <a:rPr lang="en-US"/>
              <a:t>10/23/2017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7B2A2-0BF0-41C8-8B8C-6D185DFDB78E}" type="slidenum">
              <a:rPr lang="en-US"/>
              <a:t>‹#›</a:t>
            </a:fld>
            <a:endParaRPr lang="en-US"/>
          </a:p>
        </p:txBody>
      </p:sp>
    </p:spTree>
    <p:extLst>
      <p:ext uri="{BB962C8B-B14F-4D97-AF65-F5344CB8AC3E}">
        <p14:creationId xmlns:p14="http://schemas.microsoft.com/office/powerpoint/2010/main" val="78716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a:t>2</a:t>
            </a:fld>
            <a:endParaRPr lang="en-US"/>
          </a:p>
        </p:txBody>
      </p:sp>
    </p:spTree>
    <p:extLst>
      <p:ext uri="{BB962C8B-B14F-4D97-AF65-F5344CB8AC3E}">
        <p14:creationId xmlns:p14="http://schemas.microsoft.com/office/powerpoint/2010/main" val="340534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5</a:t>
            </a:fld>
            <a:endParaRPr lang="en-US"/>
          </a:p>
        </p:txBody>
      </p:sp>
    </p:spTree>
    <p:extLst>
      <p:ext uri="{BB962C8B-B14F-4D97-AF65-F5344CB8AC3E}">
        <p14:creationId xmlns:p14="http://schemas.microsoft.com/office/powerpoint/2010/main" val="87128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6</a:t>
            </a:fld>
            <a:endParaRPr lang="en-US"/>
          </a:p>
        </p:txBody>
      </p:sp>
    </p:spTree>
    <p:extLst>
      <p:ext uri="{BB962C8B-B14F-4D97-AF65-F5344CB8AC3E}">
        <p14:creationId xmlns:p14="http://schemas.microsoft.com/office/powerpoint/2010/main" val="190696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9</a:t>
            </a:fld>
            <a:endParaRPr lang="en-US"/>
          </a:p>
        </p:txBody>
      </p:sp>
    </p:spTree>
    <p:extLst>
      <p:ext uri="{BB962C8B-B14F-4D97-AF65-F5344CB8AC3E}">
        <p14:creationId xmlns:p14="http://schemas.microsoft.com/office/powerpoint/2010/main" val="79810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VA DEQ Employee, No enforcement action</a:t>
            </a:r>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11</a:t>
            </a:fld>
            <a:endParaRPr lang="en-US"/>
          </a:p>
        </p:txBody>
      </p:sp>
    </p:spTree>
    <p:extLst>
      <p:ext uri="{BB962C8B-B14F-4D97-AF65-F5344CB8AC3E}">
        <p14:creationId xmlns:p14="http://schemas.microsoft.com/office/powerpoint/2010/main" val="101613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22</a:t>
            </a:fld>
            <a:endParaRPr lang="en-US"/>
          </a:p>
        </p:txBody>
      </p:sp>
    </p:spTree>
    <p:extLst>
      <p:ext uri="{BB962C8B-B14F-4D97-AF65-F5344CB8AC3E}">
        <p14:creationId xmlns:p14="http://schemas.microsoft.com/office/powerpoint/2010/main" val="92607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enforcement Action</a:t>
            </a:r>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25</a:t>
            </a:fld>
            <a:endParaRPr lang="en-US"/>
          </a:p>
        </p:txBody>
      </p:sp>
    </p:spTree>
    <p:extLst>
      <p:ext uri="{BB962C8B-B14F-4D97-AF65-F5344CB8AC3E}">
        <p14:creationId xmlns:p14="http://schemas.microsoft.com/office/powerpoint/2010/main" val="165165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7B2A2-0BF0-41C8-8B8C-6D185DFDB78E}" type="slidenum">
              <a:rPr lang="en-US" smtClean="0"/>
              <a:t>30</a:t>
            </a:fld>
            <a:endParaRPr lang="en-US"/>
          </a:p>
        </p:txBody>
      </p:sp>
    </p:spTree>
    <p:extLst>
      <p:ext uri="{BB962C8B-B14F-4D97-AF65-F5344CB8AC3E}">
        <p14:creationId xmlns:p14="http://schemas.microsoft.com/office/powerpoint/2010/main" val="79649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65532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l.facebook.com/l.php?u=http://www.radfordaapirp.org/inforepo/online-index.htm&amp;h=ATP7jE4Mf3Cc6M7N2iBHfDONBFEqEa6qgaKn6_x1lCtyHpMEXkttQ6AF3mRM7zYzKuo83_3l46Z_hmkwWr3M8Ijap7L7sa9hPbqX9zgNPAfMzsT91OMAmVxC58lrTSR00VLdNm5-4P8ndf3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devawno@gmail.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deq.virginia.go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16"/>
            <a:ext cx="10515600" cy="874644"/>
          </a:xfrm>
        </p:spPr>
        <p:txBody>
          <a:bodyPr>
            <a:normAutofit/>
          </a:bodyPr>
          <a:lstStyle/>
          <a:p>
            <a:pPr algn="ctr"/>
            <a:r>
              <a:rPr lang="en-US" sz="3200" b="1" dirty="0" smtClean="0">
                <a:latin typeface="Tahoma" charset="0"/>
                <a:ea typeface="Tahoma" charset="0"/>
                <a:cs typeface="Tahoma" charset="0"/>
              </a:rPr>
              <a:t>OB/OD A Living Legacy at RAAP</a:t>
            </a:r>
            <a:endParaRPr lang="en-US" sz="3200" b="1" dirty="0">
              <a:latin typeface="Tahoma" charset="0"/>
              <a:ea typeface="Tahoma" charset="0"/>
              <a:cs typeface="Tahoma" charset="0"/>
            </a:endParaRPr>
          </a:p>
        </p:txBody>
      </p:sp>
      <p:sp>
        <p:nvSpPr>
          <p:cNvPr id="3" name="Content Placeholder 2"/>
          <p:cNvSpPr>
            <a:spLocks noGrp="1"/>
          </p:cNvSpPr>
          <p:nvPr>
            <p:ph idx="1"/>
          </p:nvPr>
        </p:nvSpPr>
        <p:spPr>
          <a:xfrm>
            <a:off x="132522" y="569843"/>
            <a:ext cx="11900452" cy="861391"/>
          </a:xfrm>
        </p:spPr>
        <p:txBody>
          <a:bodyPr>
            <a:normAutofit fontScale="92500" lnSpcReduction="10000"/>
          </a:bodyPr>
          <a:lstStyle/>
          <a:p>
            <a:pPr marL="0" indent="0" algn="ctr">
              <a:buNone/>
            </a:pPr>
            <a:r>
              <a:rPr lang="en-US" dirty="0" smtClean="0">
                <a:latin typeface="Tahoma" charset="0"/>
                <a:ea typeface="Tahoma" charset="0"/>
                <a:cs typeface="Tahoma" charset="0"/>
              </a:rPr>
              <a:t>Radford </a:t>
            </a:r>
            <a:r>
              <a:rPr lang="en-US" dirty="0">
                <a:latin typeface="Tahoma" charset="0"/>
                <a:ea typeface="Tahoma" charset="0"/>
                <a:cs typeface="Tahoma" charset="0"/>
              </a:rPr>
              <a:t>Army </a:t>
            </a:r>
            <a:r>
              <a:rPr lang="en-US" dirty="0" smtClean="0">
                <a:latin typeface="Tahoma" charset="0"/>
                <a:ea typeface="Tahoma" charset="0"/>
                <a:cs typeface="Tahoma" charset="0"/>
              </a:rPr>
              <a:t>Ammunition Plant/ RAAP</a:t>
            </a:r>
          </a:p>
          <a:p>
            <a:pPr marL="0" indent="0" algn="ctr">
              <a:buNone/>
            </a:pPr>
            <a:r>
              <a:rPr lang="en-US" dirty="0" smtClean="0">
                <a:latin typeface="Tahoma" charset="0"/>
                <a:ea typeface="Tahoma" charset="0"/>
                <a:cs typeface="Tahoma" charset="0"/>
              </a:rPr>
              <a:t>1941 to Present</a:t>
            </a:r>
            <a:endParaRPr lang="en-US" dirty="0">
              <a:latin typeface="Tahoma" charset="0"/>
              <a:ea typeface="Tahoma" charset="0"/>
              <a:cs typeface="Tahom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17" y="1444487"/>
            <a:ext cx="8362122" cy="5174889"/>
          </a:xfrm>
          <a:prstGeom prst="rect">
            <a:avLst/>
          </a:prstGeom>
        </p:spPr>
      </p:pic>
    </p:spTree>
    <p:extLst>
      <p:ext uri="{BB962C8B-B14F-4D97-AF65-F5344CB8AC3E}">
        <p14:creationId xmlns:p14="http://schemas.microsoft.com/office/powerpoint/2010/main" val="1538720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741" y="502024"/>
            <a:ext cx="10650072" cy="5078313"/>
          </a:xfrm>
          <a:prstGeom prst="rect">
            <a:avLst/>
          </a:prstGeom>
        </p:spPr>
        <p:txBody>
          <a:bodyPr wrap="square">
            <a:spAutoFit/>
          </a:bodyPr>
          <a:lstStyle/>
          <a:p>
            <a:pPr algn="ctr"/>
            <a:r>
              <a:rPr lang="en-US" sz="2400" b="1" dirty="0">
                <a:solidFill>
                  <a:srgbClr val="FF0000"/>
                </a:solidFill>
                <a:latin typeface="Tahoma" charset="0"/>
                <a:ea typeface="Tahoma" charset="0"/>
                <a:cs typeface="Tahoma" charset="0"/>
              </a:rPr>
              <a:t>COMMUNITY VOICES CONCERNS TO EPA Region III        </a:t>
            </a:r>
            <a:endParaRPr lang="en-US" sz="2400" b="1" dirty="0" smtClean="0">
              <a:solidFill>
                <a:srgbClr val="FF0000"/>
              </a:solidFill>
              <a:latin typeface="Tahoma" charset="0"/>
              <a:ea typeface="Tahoma" charset="0"/>
              <a:cs typeface="Tahoma" charset="0"/>
            </a:endParaRPr>
          </a:p>
          <a:p>
            <a:pPr algn="ctr"/>
            <a:r>
              <a:rPr lang="en-US" sz="2400" b="1" dirty="0" smtClean="0">
                <a:solidFill>
                  <a:srgbClr val="FF0000"/>
                </a:solidFill>
                <a:latin typeface="Tahoma" charset="0"/>
                <a:ea typeface="Tahoma" charset="0"/>
                <a:cs typeface="Tahoma" charset="0"/>
              </a:rPr>
              <a:t>Federal </a:t>
            </a:r>
            <a:r>
              <a:rPr lang="en-US" sz="2400" b="1" dirty="0">
                <a:solidFill>
                  <a:srgbClr val="FF0000"/>
                </a:solidFill>
                <a:latin typeface="Tahoma" charset="0"/>
                <a:ea typeface="Tahoma" charset="0"/>
                <a:cs typeface="Tahoma" charset="0"/>
              </a:rPr>
              <a:t>Facilities Enforcement </a:t>
            </a:r>
            <a:r>
              <a:rPr lang="en-US" sz="2400" b="1" dirty="0" smtClean="0">
                <a:solidFill>
                  <a:srgbClr val="FF0000"/>
                </a:solidFill>
                <a:latin typeface="Tahoma" charset="0"/>
                <a:ea typeface="Tahoma" charset="0"/>
                <a:cs typeface="Tahoma" charset="0"/>
              </a:rPr>
              <a:t>2010</a:t>
            </a:r>
          </a:p>
          <a:p>
            <a:pPr algn="ctr"/>
            <a:endParaRPr lang="en-US" sz="2400" b="1" dirty="0">
              <a:solidFill>
                <a:srgbClr val="FF0000"/>
              </a:solidFill>
              <a:latin typeface="Tahoma" charset="0"/>
              <a:ea typeface="Tahoma" charset="0"/>
              <a:cs typeface="Tahoma" charset="0"/>
            </a:endParaRPr>
          </a:p>
          <a:p>
            <a:pPr lvl="1" algn="ctr"/>
            <a:r>
              <a:rPr lang="en-US" sz="2400" b="1" dirty="0">
                <a:latin typeface="Tahoma" charset="0"/>
                <a:ea typeface="Tahoma" charset="0"/>
                <a:cs typeface="Tahoma" charset="0"/>
              </a:rPr>
              <a:t>EPA Region III </a:t>
            </a:r>
            <a:r>
              <a:rPr lang="en-US" sz="2400" b="1" dirty="0" smtClean="0">
                <a:latin typeface="Tahoma" charset="0"/>
                <a:ea typeface="Tahoma" charset="0"/>
                <a:cs typeface="Tahoma" charset="0"/>
              </a:rPr>
              <a:t>conducts Multi-Media Inspection</a:t>
            </a:r>
          </a:p>
          <a:p>
            <a:pPr lvl="1" algn="ctr"/>
            <a:r>
              <a:rPr lang="en-US" sz="2800" b="1" dirty="0" smtClean="0">
                <a:latin typeface="Tahoma" charset="0"/>
                <a:ea typeface="Tahoma" charset="0"/>
                <a:cs typeface="Tahoma" charset="0"/>
              </a:rPr>
              <a:t> </a:t>
            </a:r>
            <a:r>
              <a:rPr lang="en-US" sz="2400" dirty="0" smtClean="0">
                <a:latin typeface="Tahoma" charset="0"/>
                <a:ea typeface="Tahoma" charset="0"/>
                <a:cs typeface="Tahoma" charset="0"/>
              </a:rPr>
              <a:t>May </a:t>
            </a:r>
            <a:r>
              <a:rPr lang="en-US" sz="2400" dirty="0">
                <a:latin typeface="Tahoma" charset="0"/>
                <a:ea typeface="Tahoma" charset="0"/>
                <a:cs typeface="Tahoma" charset="0"/>
              </a:rPr>
              <a:t>16 – 20, </a:t>
            </a:r>
            <a:r>
              <a:rPr lang="en-US" sz="2400" dirty="0" smtClean="0">
                <a:latin typeface="Tahoma" charset="0"/>
                <a:ea typeface="Tahoma" charset="0"/>
                <a:cs typeface="Tahoma" charset="0"/>
              </a:rPr>
              <a:t>2011 </a:t>
            </a:r>
          </a:p>
          <a:p>
            <a:pPr lvl="1" algn="ctr"/>
            <a:r>
              <a:rPr lang="en-US" sz="2000" dirty="0" smtClean="0">
                <a:latin typeface="Tahoma" charset="0"/>
                <a:ea typeface="Tahoma" charset="0"/>
                <a:cs typeface="Tahoma" charset="0"/>
              </a:rPr>
              <a:t>One VA DEQ employee present</a:t>
            </a:r>
          </a:p>
          <a:p>
            <a:pPr lvl="1" algn="ctr"/>
            <a:r>
              <a:rPr lang="en-US" sz="2000" dirty="0" smtClean="0">
                <a:latin typeface="Tahoma" charset="0"/>
                <a:ea typeface="Tahoma" charset="0"/>
                <a:cs typeface="Tahoma" charset="0"/>
              </a:rPr>
              <a:t> </a:t>
            </a:r>
          </a:p>
          <a:p>
            <a:pPr lvl="1" algn="ctr"/>
            <a:r>
              <a:rPr lang="en-US" sz="2000" dirty="0" smtClean="0">
                <a:latin typeface="Tahoma" charset="0"/>
                <a:ea typeface="Tahoma" charset="0"/>
                <a:cs typeface="Tahoma" charset="0"/>
              </a:rPr>
              <a:t> Reports potential compliance issues including OBG section</a:t>
            </a:r>
          </a:p>
          <a:p>
            <a:pPr lvl="1" algn="ctr"/>
            <a:r>
              <a:rPr lang="en-US" sz="2000" dirty="0" smtClean="0">
                <a:latin typeface="Tahoma" charset="0"/>
                <a:ea typeface="Tahoma" charset="0"/>
                <a:cs typeface="Tahoma" charset="0"/>
              </a:rPr>
              <a:t>Attachment RCRA-C-1</a:t>
            </a:r>
          </a:p>
          <a:p>
            <a:pPr lvl="1" algn="ctr"/>
            <a:endParaRPr lang="en-US" sz="2000" i="1" dirty="0" smtClean="0">
              <a:latin typeface="Tahoma" charset="0"/>
              <a:ea typeface="Tahoma" charset="0"/>
              <a:cs typeface="Tahoma" charset="0"/>
            </a:endParaRPr>
          </a:p>
          <a:p>
            <a:pPr lvl="1" algn="ctr"/>
            <a:r>
              <a:rPr lang="en-US" sz="2000" i="1" dirty="0" smtClean="0">
                <a:latin typeface="Tahoma" charset="0"/>
                <a:ea typeface="Tahoma" charset="0"/>
                <a:cs typeface="Tahoma" charset="0"/>
              </a:rPr>
              <a:t>“</a:t>
            </a:r>
            <a:r>
              <a:rPr lang="en-US" sz="2000" i="1" dirty="0">
                <a:latin typeface="Tahoma" charset="0"/>
                <a:ea typeface="Tahoma" charset="0"/>
                <a:cs typeface="Tahoma" charset="0"/>
              </a:rPr>
              <a:t>VA DEQ Approval for Open Burning at </a:t>
            </a:r>
            <a:r>
              <a:rPr lang="en-US" sz="2000" i="1" dirty="0" smtClean="0">
                <a:latin typeface="Tahoma" charset="0"/>
                <a:ea typeface="Tahoma" charset="0"/>
                <a:cs typeface="Tahoma" charset="0"/>
              </a:rPr>
              <a:t>Contaminated </a:t>
            </a:r>
            <a:r>
              <a:rPr lang="en-US" sz="2000" i="1" dirty="0">
                <a:latin typeface="Tahoma" charset="0"/>
                <a:ea typeface="Tahoma" charset="0"/>
                <a:cs typeface="Tahoma" charset="0"/>
              </a:rPr>
              <a:t>Scrap Burn </a:t>
            </a:r>
            <a:r>
              <a:rPr lang="en-US" sz="2000" i="1" dirty="0" smtClean="0">
                <a:latin typeface="Tahoma" charset="0"/>
                <a:ea typeface="Tahoma" charset="0"/>
                <a:cs typeface="Tahoma" charset="0"/>
              </a:rPr>
              <a:t>Area</a:t>
            </a:r>
            <a:r>
              <a:rPr lang="en-US" sz="2000" dirty="0" smtClean="0">
                <a:latin typeface="Tahoma" charset="0"/>
                <a:ea typeface="Tahoma" charset="0"/>
                <a:cs typeface="Tahoma" charset="0"/>
              </a:rPr>
              <a:t>” </a:t>
            </a:r>
          </a:p>
          <a:p>
            <a:pPr lvl="1" algn="ctr"/>
            <a:endParaRPr lang="en-US" sz="2000" dirty="0" smtClean="0">
              <a:latin typeface="Tahoma" charset="0"/>
              <a:ea typeface="Tahoma" charset="0"/>
              <a:cs typeface="Tahoma" charset="0"/>
            </a:endParaRPr>
          </a:p>
          <a:p>
            <a:pPr lvl="1" algn="ctr"/>
            <a:r>
              <a:rPr lang="en-US" sz="2000" dirty="0" smtClean="0">
                <a:latin typeface="Tahoma" charset="0"/>
                <a:ea typeface="Tahoma" charset="0"/>
                <a:cs typeface="Tahoma" charset="0"/>
              </a:rPr>
              <a:t>Details items </a:t>
            </a:r>
            <a:r>
              <a:rPr lang="en-US" sz="2000" dirty="0">
                <a:latin typeface="Tahoma" charset="0"/>
                <a:ea typeface="Tahoma" charset="0"/>
                <a:cs typeface="Tahoma" charset="0"/>
              </a:rPr>
              <a:t>burned </a:t>
            </a:r>
            <a:r>
              <a:rPr lang="en-US" sz="2000" dirty="0" smtClean="0">
                <a:latin typeface="Tahoma" charset="0"/>
                <a:ea typeface="Tahoma" charset="0"/>
                <a:cs typeface="Tahoma" charset="0"/>
              </a:rPr>
              <a:t>including </a:t>
            </a:r>
            <a:r>
              <a:rPr lang="en-US" sz="2000" dirty="0">
                <a:latin typeface="Tahoma" charset="0"/>
                <a:ea typeface="Tahoma" charset="0"/>
                <a:cs typeface="Tahoma" charset="0"/>
              </a:rPr>
              <a:t>vacuum filters, construction debris, </a:t>
            </a:r>
            <a:endParaRPr lang="en-US" sz="2000" dirty="0" smtClean="0">
              <a:latin typeface="Tahoma" charset="0"/>
              <a:ea typeface="Tahoma" charset="0"/>
              <a:cs typeface="Tahoma" charset="0"/>
            </a:endParaRPr>
          </a:p>
          <a:p>
            <a:pPr lvl="1" algn="ctr"/>
            <a:r>
              <a:rPr lang="en-US" sz="2000" dirty="0" smtClean="0">
                <a:latin typeface="Tahoma" charset="0"/>
                <a:ea typeface="Tahoma" charset="0"/>
                <a:cs typeface="Tahoma" charset="0"/>
              </a:rPr>
              <a:t>metal </a:t>
            </a:r>
            <a:r>
              <a:rPr lang="en-US" sz="2000" dirty="0">
                <a:latin typeface="Tahoma" charset="0"/>
                <a:ea typeface="Tahoma" charset="0"/>
                <a:cs typeface="Tahoma" charset="0"/>
              </a:rPr>
              <a:t>piping, 200 tons contaminated wood, </a:t>
            </a:r>
            <a:r>
              <a:rPr lang="en-US" sz="2000" dirty="0" smtClean="0">
                <a:latin typeface="Tahoma" charset="0"/>
                <a:ea typeface="Tahoma" charset="0"/>
                <a:cs typeface="Tahoma" charset="0"/>
              </a:rPr>
              <a:t>&amp; more.</a:t>
            </a:r>
            <a:endParaRPr lang="en-US" sz="2000" dirty="0">
              <a:latin typeface="Tahoma" charset="0"/>
              <a:ea typeface="Tahoma" charset="0"/>
              <a:cs typeface="Tahoma" charset="0"/>
            </a:endParaRPr>
          </a:p>
          <a:p>
            <a:pPr lvl="1" algn="ctr"/>
            <a:endParaRPr lang="en-US" sz="2000" dirty="0">
              <a:latin typeface="Tahoma" charset="0"/>
              <a:ea typeface="Tahoma" charset="0"/>
              <a:cs typeface="Tahoma" charset="0"/>
            </a:endParaRPr>
          </a:p>
        </p:txBody>
      </p:sp>
    </p:spTree>
    <p:extLst>
      <p:ext uri="{BB962C8B-B14F-4D97-AF65-F5344CB8AC3E}">
        <p14:creationId xmlns:p14="http://schemas.microsoft.com/office/powerpoint/2010/main" val="6112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6" y="2"/>
            <a:ext cx="10711774" cy="678928"/>
          </a:xfrm>
        </p:spPr>
        <p:txBody>
          <a:bodyPr>
            <a:normAutofit/>
          </a:bodyPr>
          <a:lstStyle/>
          <a:p>
            <a:r>
              <a:rPr lang="en-US" sz="2400" dirty="0" smtClean="0">
                <a:latin typeface="Tahoma" charset="0"/>
                <a:ea typeface="Tahoma" charset="0"/>
                <a:cs typeface="Tahoma" charset="0"/>
              </a:rPr>
              <a:t>EPA Region III Multi Media </a:t>
            </a:r>
            <a:r>
              <a:rPr lang="en-US" sz="2400" smtClean="0">
                <a:latin typeface="Tahoma" charset="0"/>
                <a:ea typeface="Tahoma" charset="0"/>
                <a:cs typeface="Tahoma" charset="0"/>
              </a:rPr>
              <a:t>Inspection Report, Redacted</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968188" y="700392"/>
            <a:ext cx="6087520" cy="1066624"/>
          </a:xfrm>
        </p:spPr>
        <p:txBody>
          <a:bodyPr>
            <a:normAutofit/>
          </a:bodyPr>
          <a:lstStyle/>
          <a:p>
            <a:r>
              <a:rPr lang="en-US" sz="2000" dirty="0" smtClean="0">
                <a:latin typeface="Tahoma" charset="0"/>
                <a:ea typeface="Tahoma" charset="0"/>
                <a:cs typeface="Tahoma" charset="0"/>
              </a:rPr>
              <a:t>Attachment C documents communication between DEQ &amp; ATK granting permission to burn construction debris, vacuum filters, wood, </a:t>
            </a:r>
            <a:r>
              <a:rPr lang="en-US" sz="2000" dirty="0" err="1" smtClean="0">
                <a:latin typeface="Tahoma" charset="0"/>
                <a:ea typeface="Tahoma" charset="0"/>
                <a:cs typeface="Tahoma" charset="0"/>
              </a:rPr>
              <a:t>etc</a:t>
            </a:r>
            <a:endParaRPr lang="en-US" sz="2000" dirty="0">
              <a:latin typeface="Tahoma" charset="0"/>
              <a:ea typeface="Tahoma" charset="0"/>
              <a:cs typeface="Tahom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786" y="1685332"/>
            <a:ext cx="3837833" cy="4875545"/>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96" y="1706796"/>
            <a:ext cx="3925087" cy="2438565"/>
          </a:xfrm>
          <a:prstGeom prst="rect">
            <a:avLst/>
          </a:prstGeom>
        </p:spPr>
      </p:pic>
      <p:sp>
        <p:nvSpPr>
          <p:cNvPr id="6" name="TextBox 5"/>
          <p:cNvSpPr txBox="1"/>
          <p:nvPr/>
        </p:nvSpPr>
        <p:spPr>
          <a:xfrm>
            <a:off x="8060296" y="641104"/>
            <a:ext cx="3506323" cy="1036697"/>
          </a:xfrm>
          <a:prstGeom prst="rect">
            <a:avLst/>
          </a:prstGeom>
          <a:noFill/>
        </p:spPr>
        <p:txBody>
          <a:bodyPr wrap="square" rtlCol="0">
            <a:spAutoFit/>
          </a:bodyPr>
          <a:lstStyle/>
          <a:p>
            <a:pPr algn="ctr"/>
            <a:r>
              <a:rPr lang="en-US" sz="2000" dirty="0" smtClean="0">
                <a:latin typeface="Tahoma" charset="0"/>
                <a:ea typeface="Tahoma" charset="0"/>
                <a:cs typeface="Tahoma" charset="0"/>
              </a:rPr>
              <a:t>One Virginia DEQ employee  present during entire </a:t>
            </a:r>
          </a:p>
          <a:p>
            <a:pPr algn="ctr"/>
            <a:r>
              <a:rPr lang="en-US" sz="2000" dirty="0" smtClean="0">
                <a:latin typeface="Tahoma" charset="0"/>
                <a:ea typeface="Tahoma" charset="0"/>
                <a:cs typeface="Tahoma" charset="0"/>
              </a:rPr>
              <a:t>four day inspection</a:t>
            </a:r>
            <a:endParaRPr lang="en-US" sz="2000" dirty="0">
              <a:latin typeface="Tahoma" charset="0"/>
              <a:ea typeface="Tahoma" charset="0"/>
              <a:cs typeface="Tahoma"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646" y="4166822"/>
            <a:ext cx="3972971" cy="27126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399" y="1706795"/>
            <a:ext cx="3707027" cy="2438565"/>
          </a:xfrm>
          <a:prstGeom prst="rect">
            <a:avLst/>
          </a:prstGeom>
        </p:spPr>
      </p:pic>
    </p:spTree>
    <p:extLst>
      <p:ext uri="{BB962C8B-B14F-4D97-AF65-F5344CB8AC3E}">
        <p14:creationId xmlns:p14="http://schemas.microsoft.com/office/powerpoint/2010/main" val="46840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83" y="324092"/>
            <a:ext cx="5671594" cy="6533908"/>
          </a:xfrm>
        </p:spPr>
        <p:txBody>
          <a:bodyPr>
            <a:normAutofit fontScale="90000"/>
          </a:bodyPr>
          <a:lstStyle/>
          <a:p>
            <a:r>
              <a:rPr lang="en-US" sz="2200" dirty="0" smtClean="0">
                <a:latin typeface="Tahoma" charset="0"/>
                <a:ea typeface="Tahoma" charset="0"/>
                <a:cs typeface="Tahoma" charset="0"/>
              </a:rPr>
              <a:t>How much chromium can be soaked in gasoline, lit on fire &amp; left to smolder for hours, yet still be safe for the children breathing downwind?</a:t>
            </a: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a:latin typeface="Tahoma" charset="0"/>
                <a:ea typeface="Tahoma" charset="0"/>
                <a:cs typeface="Tahoma" charset="0"/>
              </a:rPr>
              <a:t/>
            </a:r>
            <a:br>
              <a:rPr lang="en-US" sz="2400" dirty="0">
                <a:latin typeface="Tahoma" charset="0"/>
                <a:ea typeface="Tahoma" charset="0"/>
                <a:cs typeface="Tahoma" charset="0"/>
              </a:rPr>
            </a:b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a:latin typeface="Tahoma" charset="0"/>
                <a:ea typeface="Tahoma" charset="0"/>
                <a:cs typeface="Tahoma" charset="0"/>
              </a:rPr>
              <a:t/>
            </a:r>
            <a:br>
              <a:rPr lang="en-US" sz="2400" dirty="0">
                <a:latin typeface="Tahoma" charset="0"/>
                <a:ea typeface="Tahoma" charset="0"/>
                <a:cs typeface="Tahoma" charset="0"/>
              </a:rPr>
            </a:b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a:latin typeface="Tahoma" charset="0"/>
                <a:ea typeface="Tahoma" charset="0"/>
                <a:cs typeface="Tahoma" charset="0"/>
              </a:rPr>
              <a:t/>
            </a:r>
            <a:br>
              <a:rPr lang="en-US" sz="2400" dirty="0">
                <a:latin typeface="Tahoma" charset="0"/>
                <a:ea typeface="Tahoma" charset="0"/>
                <a:cs typeface="Tahoma" charset="0"/>
              </a:rPr>
            </a:br>
            <a:r>
              <a:rPr lang="en-US" sz="2400" dirty="0">
                <a:latin typeface="Tahoma" charset="0"/>
                <a:ea typeface="Tahoma" charset="0"/>
                <a:cs typeface="Tahoma" charset="0"/>
              </a:rPr>
              <a:t/>
            </a:r>
            <a:br>
              <a:rPr lang="en-US" sz="2400" dirty="0">
                <a:latin typeface="Tahoma" charset="0"/>
                <a:ea typeface="Tahoma" charset="0"/>
                <a:cs typeface="Tahoma" charset="0"/>
              </a:rPr>
            </a:br>
            <a:r>
              <a:rPr lang="en-US" sz="2200" dirty="0" smtClean="0">
                <a:latin typeface="Tahoma" charset="0"/>
                <a:ea typeface="Tahoma" charset="0"/>
                <a:cs typeface="Tahoma" charset="0"/>
              </a:rPr>
              <a:t>Virginia DEQ Permit Says:</a:t>
            </a:r>
            <a:br>
              <a:rPr lang="en-US" sz="2200" dirty="0" smtClean="0">
                <a:latin typeface="Tahoma" charset="0"/>
                <a:ea typeface="Tahoma" charset="0"/>
                <a:cs typeface="Tahoma" charset="0"/>
              </a:rPr>
            </a:br>
            <a:r>
              <a:rPr lang="en-US" sz="2200" dirty="0" smtClean="0">
                <a:latin typeface="Tahoma" charset="0"/>
                <a:ea typeface="Tahoma" charset="0"/>
                <a:cs typeface="Tahoma" charset="0"/>
              </a:rPr>
              <a:t/>
            </a:r>
            <a:br>
              <a:rPr lang="en-US" sz="2200" dirty="0" smtClean="0">
                <a:latin typeface="Tahoma" charset="0"/>
                <a:ea typeface="Tahoma" charset="0"/>
                <a:cs typeface="Tahoma" charset="0"/>
              </a:rPr>
            </a:br>
            <a:r>
              <a:rPr lang="en-US" sz="2200" dirty="0" smtClean="0">
                <a:latin typeface="Tahoma" charset="0"/>
                <a:ea typeface="Tahoma" charset="0"/>
                <a:cs typeface="Tahoma" charset="0"/>
              </a:rPr>
              <a:t>“The following feed limits have been set…No greater than 12 ppm of chromium will be burned at the OB Ground” </a:t>
            </a:r>
            <a:r>
              <a:rPr lang="en-US" sz="2200" i="1" dirty="0" smtClean="0">
                <a:latin typeface="Tahoma" charset="0"/>
                <a:ea typeface="Tahoma" charset="0"/>
                <a:cs typeface="Tahoma" charset="0"/>
              </a:rPr>
              <a:t>(a day, an hour, all year?)</a:t>
            </a:r>
            <a:br>
              <a:rPr lang="en-US" sz="2200" i="1" dirty="0" smtClean="0">
                <a:latin typeface="Tahoma" charset="0"/>
                <a:ea typeface="Tahoma" charset="0"/>
                <a:cs typeface="Tahoma" charset="0"/>
              </a:rPr>
            </a:br>
            <a:r>
              <a:rPr lang="en-US" sz="2200" dirty="0" smtClean="0">
                <a:latin typeface="Tahoma" charset="0"/>
                <a:ea typeface="Tahoma" charset="0"/>
                <a:cs typeface="Tahoma" charset="0"/>
              </a:rPr>
              <a:t/>
            </a:r>
            <a:br>
              <a:rPr lang="en-US" sz="2200" dirty="0" smtClean="0">
                <a:latin typeface="Tahoma" charset="0"/>
                <a:ea typeface="Tahoma" charset="0"/>
                <a:cs typeface="Tahoma" charset="0"/>
              </a:rPr>
            </a:br>
            <a:r>
              <a:rPr lang="en-US" sz="2200" dirty="0" smtClean="0">
                <a:latin typeface="Tahoma" charset="0"/>
                <a:ea typeface="Tahoma" charset="0"/>
                <a:cs typeface="Tahoma" charset="0"/>
              </a:rPr>
              <a:t>No ambient air quality monitoring required on or off base. </a:t>
            </a:r>
            <a:br>
              <a:rPr lang="en-US" sz="2200" dirty="0" smtClean="0">
                <a:latin typeface="Tahoma" charset="0"/>
                <a:ea typeface="Tahoma" charset="0"/>
                <a:cs typeface="Tahoma" charset="0"/>
              </a:rPr>
            </a:br>
            <a:r>
              <a:rPr lang="en-US" sz="2400" dirty="0" smtClean="0">
                <a:latin typeface="Tahoma" charset="0"/>
                <a:ea typeface="Tahoma" charset="0"/>
                <a:cs typeface="Tahoma" charset="0"/>
              </a:rPr>
              <a:t/>
            </a:r>
            <a:br>
              <a:rPr lang="en-US" sz="2400" dirty="0" smtClean="0">
                <a:latin typeface="Tahoma" charset="0"/>
                <a:ea typeface="Tahoma" charset="0"/>
                <a:cs typeface="Tahoma" charset="0"/>
              </a:rPr>
            </a:br>
            <a:r>
              <a:rPr lang="en-US" sz="2400" dirty="0">
                <a:latin typeface="Tahoma" charset="0"/>
                <a:ea typeface="Tahoma" charset="0"/>
                <a:cs typeface="Tahoma" charset="0"/>
              </a:rPr>
              <a:t> </a:t>
            </a:r>
            <a:r>
              <a:rPr lang="en-US" sz="2400" dirty="0" smtClean="0">
                <a:latin typeface="Tahoma" charset="0"/>
                <a:ea typeface="Tahoma" charset="0"/>
                <a:cs typeface="Tahoma" charset="0"/>
              </a:rPr>
              <a:t>   </a:t>
            </a:r>
            <a:endParaRPr lang="en-US" sz="24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002507" y="557154"/>
            <a:ext cx="6369244" cy="509467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63" y="1540195"/>
            <a:ext cx="3392128" cy="1999025"/>
          </a:xfrm>
          <a:prstGeom prst="rect">
            <a:avLst/>
          </a:prstGeom>
        </p:spPr>
      </p:pic>
    </p:spTree>
    <p:extLst>
      <p:ext uri="{BB962C8B-B14F-4D97-AF65-F5344CB8AC3E}">
        <p14:creationId xmlns:p14="http://schemas.microsoft.com/office/powerpoint/2010/main" val="1327256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ahoma" charset="0"/>
                <a:ea typeface="Tahoma" charset="0"/>
                <a:cs typeface="Tahoma" charset="0"/>
              </a:rPr>
              <a:t>VA DEQ Issues Warning </a:t>
            </a:r>
            <a:r>
              <a:rPr lang="en-US" sz="2400" dirty="0">
                <a:latin typeface="Tahoma" charset="0"/>
                <a:ea typeface="Tahoma" charset="0"/>
                <a:cs typeface="Tahoma" charset="0"/>
              </a:rPr>
              <a:t>Letters for Exceeding </a:t>
            </a:r>
            <a:r>
              <a:rPr lang="en-US" sz="2400" dirty="0" smtClean="0">
                <a:latin typeface="Tahoma" charset="0"/>
                <a:ea typeface="Tahoma" charset="0"/>
                <a:cs typeface="Tahoma" charset="0"/>
              </a:rPr>
              <a:t>Chromium Feed Rates to:</a:t>
            </a:r>
            <a:br>
              <a:rPr lang="en-US" sz="2400" dirty="0" smtClean="0">
                <a:latin typeface="Tahoma" charset="0"/>
                <a:ea typeface="Tahoma" charset="0"/>
                <a:cs typeface="Tahoma" charset="0"/>
              </a:rPr>
            </a:br>
            <a:r>
              <a:rPr lang="en-US" sz="2400" dirty="0" smtClean="0">
                <a:latin typeface="Tahoma" charset="0"/>
                <a:ea typeface="Tahoma" charset="0"/>
                <a:cs typeface="Tahoma" charset="0"/>
              </a:rPr>
              <a:t>Alliant Techsystems first day of school 2011 &amp; a Sunday in 2012 prompts</a:t>
            </a:r>
            <a:br>
              <a:rPr lang="en-US" sz="2400" dirty="0" smtClean="0">
                <a:latin typeface="Tahoma" charset="0"/>
                <a:ea typeface="Tahoma" charset="0"/>
                <a:cs typeface="Tahoma" charset="0"/>
              </a:rPr>
            </a:br>
            <a:r>
              <a:rPr lang="en-US" sz="2400" dirty="0" smtClean="0">
                <a:latin typeface="Tahoma" charset="0"/>
                <a:ea typeface="Tahoma" charset="0"/>
                <a:cs typeface="Tahoma" charset="0"/>
              </a:rPr>
              <a:t>BAE Systems to submits Permit Mod. Request to increase </a:t>
            </a:r>
            <a:r>
              <a:rPr lang="en-US" sz="2400" dirty="0">
                <a:latin typeface="Tahoma" charset="0"/>
                <a:ea typeface="Tahoma" charset="0"/>
                <a:cs typeface="Tahoma" charset="0"/>
              </a:rPr>
              <a:t>C</a:t>
            </a:r>
            <a:r>
              <a:rPr lang="en-US" sz="2400" dirty="0" smtClean="0">
                <a:latin typeface="Tahoma" charset="0"/>
                <a:ea typeface="Tahoma" charset="0"/>
                <a:cs typeface="Tahoma" charset="0"/>
              </a:rPr>
              <a:t>hromium 2013</a:t>
            </a:r>
            <a:endParaRPr lang="en-US" sz="24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493465"/>
            <a:ext cx="4108884" cy="4862897"/>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056" y="1821340"/>
            <a:ext cx="5602744" cy="4005719"/>
          </a:xfrm>
          <a:prstGeom prst="rect">
            <a:avLst/>
          </a:prstGeom>
        </p:spPr>
      </p:pic>
    </p:spTree>
    <p:extLst>
      <p:ext uri="{BB962C8B-B14F-4D97-AF65-F5344CB8AC3E}">
        <p14:creationId xmlns:p14="http://schemas.microsoft.com/office/powerpoint/2010/main" val="99001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259"/>
            <a:ext cx="6494929" cy="1048868"/>
          </a:xfrm>
        </p:spPr>
        <p:txBody>
          <a:bodyPr>
            <a:normAutofit fontScale="90000"/>
          </a:bodyPr>
          <a:lstStyle/>
          <a:p>
            <a:pPr algn="ctr"/>
            <a:r>
              <a:rPr lang="en-US" sz="2400" dirty="0" smtClean="0">
                <a:latin typeface="Tahoma" charset="0"/>
                <a:ea typeface="Tahoma" charset="0"/>
                <a:cs typeface="Tahoma" charset="0"/>
              </a:rPr>
              <a:t>“Operators wait at least one-half hour after a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burn before approaching the pan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to examine the residue.” </a:t>
            </a:r>
            <a:endParaRPr lang="en-US" sz="24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5678" y="1647280"/>
            <a:ext cx="5683186" cy="47382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754" y="188259"/>
            <a:ext cx="5634317" cy="6579247"/>
          </a:xfrm>
          <a:prstGeom prst="rect">
            <a:avLst/>
          </a:prstGeom>
        </p:spPr>
      </p:pic>
    </p:spTree>
    <p:extLst>
      <p:ext uri="{BB962C8B-B14F-4D97-AF65-F5344CB8AC3E}">
        <p14:creationId xmlns:p14="http://schemas.microsoft.com/office/powerpoint/2010/main" val="25912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365126"/>
            <a:ext cx="10983190" cy="1050018"/>
          </a:xfrm>
        </p:spPr>
        <p:txBody>
          <a:bodyPr>
            <a:normAutofit/>
          </a:bodyPr>
          <a:lstStyle/>
          <a:p>
            <a:r>
              <a:rPr lang="en-US" sz="2800" dirty="0" smtClean="0">
                <a:latin typeface="Tahoma" charset="0"/>
                <a:ea typeface="Tahoma" charset="0"/>
                <a:cs typeface="Tahoma" charset="0"/>
              </a:rPr>
              <a:t>Community appeals to Congressman Griffith &amp; Senator Tim </a:t>
            </a:r>
            <a:r>
              <a:rPr lang="en-US" sz="2800" dirty="0" err="1" smtClean="0">
                <a:latin typeface="Tahoma" charset="0"/>
                <a:ea typeface="Tahoma" charset="0"/>
                <a:cs typeface="Tahoma" charset="0"/>
              </a:rPr>
              <a:t>Kaine</a:t>
            </a:r>
            <a:r>
              <a:rPr lang="en-US" sz="2800" dirty="0">
                <a:latin typeface="Tahoma" charset="0"/>
                <a:ea typeface="Tahoma" charset="0"/>
                <a:cs typeface="Tahoma" charset="0"/>
              </a:rPr>
              <a:t>,</a:t>
            </a:r>
            <a:r>
              <a:rPr lang="en-US" sz="2800" dirty="0" smtClean="0">
                <a:latin typeface="Tahoma" charset="0"/>
                <a:ea typeface="Tahoma" charset="0"/>
                <a:cs typeface="Tahoma" charset="0"/>
              </a:rPr>
              <a:t>  on the Armed </a:t>
            </a:r>
            <a:r>
              <a:rPr lang="en-US" sz="2800" dirty="0" err="1" smtClean="0">
                <a:latin typeface="Tahoma" charset="0"/>
                <a:ea typeface="Tahoma" charset="0"/>
                <a:cs typeface="Tahoma" charset="0"/>
              </a:rPr>
              <a:t>Svcs</a:t>
            </a:r>
            <a:r>
              <a:rPr lang="en-US" sz="2800" dirty="0" smtClean="0">
                <a:latin typeface="Tahoma" charset="0"/>
                <a:ea typeface="Tahoma" charset="0"/>
                <a:cs typeface="Tahoma" charset="0"/>
              </a:rPr>
              <a:t>. </a:t>
            </a:r>
            <a:r>
              <a:rPr lang="en-US" sz="2800" dirty="0" err="1" smtClean="0">
                <a:latin typeface="Tahoma" charset="0"/>
                <a:ea typeface="Tahoma" charset="0"/>
                <a:cs typeface="Tahoma" charset="0"/>
              </a:rPr>
              <a:t>Cmte</a:t>
            </a:r>
            <a:r>
              <a:rPr lang="en-US" sz="2800" dirty="0" smtClean="0">
                <a:latin typeface="Tahoma" charset="0"/>
                <a:ea typeface="Tahoma" charset="0"/>
                <a:cs typeface="Tahoma" charset="0"/>
              </a:rPr>
              <a:t>., for oversight action with no response.</a:t>
            </a:r>
            <a:endParaRPr lang="en-US" sz="2800" dirty="0">
              <a:latin typeface="Tahoma" charset="0"/>
              <a:ea typeface="Tahoma" charset="0"/>
              <a:cs typeface="Tahoma"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4319" y="4369433"/>
            <a:ext cx="3067207" cy="233198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45" y="4215548"/>
            <a:ext cx="2311673" cy="25944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630" y="1459503"/>
            <a:ext cx="3026326" cy="286178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0195" y="3481111"/>
            <a:ext cx="2642566" cy="331833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824" y="1600200"/>
            <a:ext cx="3039176" cy="27692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0712" y="1268324"/>
            <a:ext cx="4419501" cy="30744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2761" y="3595338"/>
            <a:ext cx="2904695" cy="3204107"/>
          </a:xfrm>
          <a:prstGeom prst="rect">
            <a:avLst/>
          </a:prstGeom>
        </p:spPr>
      </p:pic>
    </p:spTree>
    <p:extLst>
      <p:ext uri="{BB962C8B-B14F-4D97-AF65-F5344CB8AC3E}">
        <p14:creationId xmlns:p14="http://schemas.microsoft.com/office/powerpoint/2010/main" val="60636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BDC37BF-2F2C-419F-B302-48BFE86A0D7E}"/>
              </a:ext>
            </a:extLst>
          </p:cNvPr>
          <p:cNvSpPr>
            <a:spLocks noGrp="1"/>
          </p:cNvSpPr>
          <p:nvPr>
            <p:ph type="title"/>
          </p:nvPr>
        </p:nvSpPr>
        <p:spPr>
          <a:xfrm>
            <a:off x="839788" y="1"/>
            <a:ext cx="10416041" cy="990600"/>
          </a:xfrm>
        </p:spPr>
        <p:txBody>
          <a:bodyPr vert="horz" lIns="91440" tIns="45720" rIns="91440" bIns="45720" rtlCol="0" anchor="ctr">
            <a:normAutofit/>
          </a:bodyPr>
          <a:lstStyle/>
          <a:p>
            <a:r>
              <a:rPr lang="en-US" sz="2400" dirty="0">
                <a:latin typeface="Tahoma" charset="0"/>
                <a:ea typeface="Tahoma" charset="0"/>
                <a:cs typeface="Tahoma" charset="0"/>
              </a:rPr>
              <a:t>Army Perchlorate Directive  </a:t>
            </a:r>
            <a:r>
              <a:rPr lang="en-US" sz="2400" dirty="0" smtClean="0">
                <a:latin typeface="Tahoma" charset="0"/>
                <a:ea typeface="Tahoma" charset="0"/>
                <a:cs typeface="Tahoma" charset="0"/>
              </a:rPr>
              <a:t>2007: Base </a:t>
            </a:r>
            <a:r>
              <a:rPr lang="en-US" sz="2400" smtClean="0">
                <a:latin typeface="Tahoma" charset="0"/>
                <a:ea typeface="Tahoma" charset="0"/>
                <a:cs typeface="Tahoma" charset="0"/>
              </a:rPr>
              <a:t>Contamination Inventory </a:t>
            </a:r>
            <a:br>
              <a:rPr lang="en-US" sz="2400" smtClean="0">
                <a:latin typeface="Tahoma" charset="0"/>
                <a:ea typeface="Tahoma" charset="0"/>
                <a:cs typeface="Tahoma" charset="0"/>
              </a:rPr>
            </a:br>
            <a:r>
              <a:rPr lang="en-US" sz="2400" smtClean="0">
                <a:latin typeface="Tahoma" charset="0"/>
                <a:ea typeface="Tahoma" charset="0"/>
                <a:cs typeface="Tahoma" charset="0"/>
              </a:rPr>
              <a:t>sets </a:t>
            </a:r>
            <a:r>
              <a:rPr lang="en-US" sz="2400" dirty="0" smtClean="0">
                <a:latin typeface="Tahoma" charset="0"/>
                <a:ea typeface="Tahoma" charset="0"/>
                <a:cs typeface="Tahoma" charset="0"/>
              </a:rPr>
              <a:t>14 ppb standard</a:t>
            </a:r>
            <a:endParaRPr lang="en-US" sz="2400" dirty="0">
              <a:latin typeface="Tahoma" charset="0"/>
              <a:ea typeface="Tahoma" charset="0"/>
              <a:cs typeface="Tahoma"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9492" b="19492"/>
          <a:stretch>
            <a:fillRect/>
          </a:stretch>
        </p:blipFill>
        <p:spPr>
          <a:xfrm>
            <a:off x="195944" y="827315"/>
            <a:ext cx="4834406" cy="4746171"/>
          </a:xfrm>
        </p:spPr>
      </p:pic>
      <p:sp>
        <p:nvSpPr>
          <p:cNvPr id="6" name="Title 1">
            <a:extLst>
              <a:ext uri="{FF2B5EF4-FFF2-40B4-BE49-F238E27FC236}">
                <a16:creationId xmlns:a16="http://schemas.microsoft.com/office/drawing/2014/main" xmlns="" id="{CBDC37BF-2F2C-419F-B302-48BFE86A0D7E}"/>
              </a:ext>
            </a:extLst>
          </p:cNvPr>
          <p:cNvSpPr>
            <a:spLocks noGrp="1"/>
          </p:cNvSpPr>
          <p:nvPr>
            <p:ph type="body" sz="half" idx="2"/>
          </p:nvPr>
        </p:nvSpPr>
        <p:spPr>
          <a:xfrm>
            <a:off x="839788" y="5889170"/>
            <a:ext cx="1642155" cy="183017"/>
          </a:xfrm>
        </p:spPr>
        <p:txBody>
          <a:bodyPr vert="horz" lIns="91440" tIns="45720" rIns="91440" bIns="45720" rtlCol="0" anchor="ctr">
            <a:normAutofit fontScale="25000" lnSpcReduction="20000"/>
          </a:bodyPr>
          <a:lstStyle/>
          <a:p>
            <a:pPr marL="571500" marR="0" lvl="0" indent="-571500" defTabSz="914400" eaLnBrk="1" fontAlgn="auto" latinLnBrk="0" hangingPunct="1">
              <a:lnSpc>
                <a:spcPct val="100000"/>
              </a:lnSpc>
              <a:spcBef>
                <a:spcPts val="0"/>
              </a:spcBef>
              <a:spcAft>
                <a:spcPts val="0"/>
              </a:spcAft>
              <a:buClrTx/>
              <a:buSzTx/>
              <a:buFont typeface="Arial" charset="0"/>
              <a:buNone/>
              <a:tabLst/>
              <a:defRPr/>
            </a:pPr>
            <a:endParaRPr lang="en-US" sz="4400" dirty="0"/>
          </a:p>
        </p:txBody>
      </p:sp>
      <p:pic>
        <p:nvPicPr>
          <p:cNvPr id="8" name="Picture 9" descr="MERIT Perchlorate at RAAP.jpg">
            <a:extLst>
              <a:ext uri="{FF2B5EF4-FFF2-40B4-BE49-F238E27FC236}">
                <a16:creationId xmlns:a16="http://schemas.microsoft.com/office/drawing/2014/main" xmlns="" id="{218E1AE5-5A09-451B-9403-C35B0FE41ED6}"/>
              </a:ext>
            </a:extLst>
          </p:cNvPr>
          <p:cNvPicPr>
            <a:picLocks noGrp="1" noChangeAspect="1"/>
          </p:cNvPicPr>
          <p:nvPr>
            <p:ph type="pic" idx="1"/>
          </p:nvPr>
        </p:nvPicPr>
        <p:blipFill rotWithShape="1">
          <a:blip r:embed="rId3"/>
          <a:srcRect t="4998" r="-1" b="24860"/>
          <a:stretch/>
        </p:blipFill>
        <p:spPr>
          <a:xfrm>
            <a:off x="4354285" y="544286"/>
            <a:ext cx="6743269" cy="6193971"/>
          </a:xfrm>
          <a:prstGeom prst="rect">
            <a:avLst/>
          </a:prstGeom>
          <a:effectLst/>
        </p:spPr>
      </p:pic>
    </p:spTree>
    <p:extLst>
      <p:ext uri="{BB962C8B-B14F-4D97-AF65-F5344CB8AC3E}">
        <p14:creationId xmlns:p14="http://schemas.microsoft.com/office/powerpoint/2010/main" val="209203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57834"/>
          </a:xfrm>
        </p:spPr>
        <p:txBody>
          <a:bodyPr>
            <a:normAutofit/>
          </a:bodyPr>
          <a:lstStyle/>
          <a:p>
            <a:pPr algn="ctr"/>
            <a:r>
              <a:rPr lang="en-US" sz="2400" dirty="0" smtClean="0">
                <a:latin typeface="Tahoma" charset="0"/>
                <a:ea typeface="Tahoma" charset="0"/>
                <a:cs typeface="Tahoma" charset="0"/>
              </a:rPr>
              <a:t>Water Intakes located downstream of OBG </a:t>
            </a:r>
            <a:endParaRPr lang="en-US" sz="24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1762" y="853797"/>
            <a:ext cx="4529021" cy="5592466"/>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361" y="528918"/>
            <a:ext cx="8111639" cy="5502465"/>
          </a:xfrm>
          <a:prstGeom prst="rect">
            <a:avLst/>
          </a:prstGeom>
        </p:spPr>
      </p:pic>
    </p:spTree>
    <p:extLst>
      <p:ext uri="{BB962C8B-B14F-4D97-AF65-F5344CB8AC3E}">
        <p14:creationId xmlns:p14="http://schemas.microsoft.com/office/powerpoint/2010/main" val="147716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0"/>
            <a:ext cx="11419113" cy="6924973"/>
          </a:xfrm>
          <a:prstGeom prst="rect">
            <a:avLst/>
          </a:prstGeom>
        </p:spPr>
        <p:txBody>
          <a:bodyPr wrap="square">
            <a:spAutoFit/>
          </a:bodyPr>
          <a:lstStyle/>
          <a:p>
            <a:r>
              <a:rPr lang="en-US" sz="1200" dirty="0">
                <a:solidFill>
                  <a:srgbClr val="1D2129"/>
                </a:solidFill>
                <a:latin typeface="Tahoma" charset="0"/>
                <a:ea typeface="Tahoma" charset="0"/>
                <a:cs typeface="Tahoma" charset="0"/>
              </a:rPr>
              <a:t>Just to be clear, is the operation of the OBG part of the EPA's RCRA permit (Subpart X, I believe) for the Radford Arsenal? I see it identified as HWMU 13. Are the wastes burned in the OBG the result of current production at the Arsenal, or part of the "historic" RCRA waste sites, or both?</a:t>
            </a:r>
          </a:p>
          <a:p>
            <a:r>
              <a:rPr lang="en-US" sz="1200" dirty="0">
                <a:solidFill>
                  <a:srgbClr val="1D2129"/>
                </a:solidFill>
                <a:latin typeface="Tahoma" charset="0"/>
                <a:ea typeface="Tahoma" charset="0"/>
                <a:cs typeface="Tahoma" charset="0"/>
              </a:rPr>
              <a:t>thank you so much</a:t>
            </a:r>
            <a:r>
              <a:rPr lang="en-US" sz="1200" dirty="0" smtClean="0">
                <a:solidFill>
                  <a:srgbClr val="1D2129"/>
                </a:solidFill>
                <a:latin typeface="Tahoma" charset="0"/>
                <a:ea typeface="Tahoma" charset="0"/>
                <a:cs typeface="Tahoma" charset="0"/>
              </a:rPr>
              <a:t>!</a:t>
            </a:r>
          </a:p>
          <a:p>
            <a:endParaRPr lang="en-US" sz="1200" dirty="0">
              <a:solidFill>
                <a:srgbClr val="1D2129"/>
              </a:solidFill>
              <a:latin typeface="Tahoma" charset="0"/>
              <a:ea typeface="Tahoma" charset="0"/>
              <a:cs typeface="Tahoma" charset="0"/>
            </a:endParaRPr>
          </a:p>
          <a:p>
            <a:r>
              <a:rPr lang="en-US" sz="1200" dirty="0">
                <a:solidFill>
                  <a:srgbClr val="1D2129"/>
                </a:solidFill>
                <a:latin typeface="Tahoma" charset="0"/>
                <a:ea typeface="Tahoma" charset="0"/>
                <a:cs typeface="Tahoma" charset="0"/>
              </a:rPr>
              <a:t>Devawn </a:t>
            </a:r>
            <a:r>
              <a:rPr lang="en-US" sz="1200" dirty="0" err="1">
                <a:solidFill>
                  <a:srgbClr val="1D2129"/>
                </a:solidFill>
                <a:latin typeface="Tahoma" charset="0"/>
                <a:ea typeface="Tahoma" charset="0"/>
                <a:cs typeface="Tahoma" charset="0"/>
              </a:rPr>
              <a:t>Oberlender</a:t>
            </a:r>
            <a:endParaRPr lang="en-US" sz="1200" dirty="0">
              <a:solidFill>
                <a:srgbClr val="1D2129"/>
              </a:solidFill>
              <a:latin typeface="Tahoma" charset="0"/>
              <a:ea typeface="Tahoma" charset="0"/>
              <a:cs typeface="Tahoma" charset="0"/>
            </a:endParaRPr>
          </a:p>
          <a:p>
            <a:r>
              <a:rPr lang="en-US" sz="1200" dirty="0">
                <a:solidFill>
                  <a:srgbClr val="1D2129"/>
                </a:solidFill>
                <a:latin typeface="Tahoma" charset="0"/>
                <a:ea typeface="Tahoma" charset="0"/>
                <a:cs typeface="Tahoma" charset="0"/>
              </a:rPr>
              <a:t>On Wed, Jul 6, 2011 at 3:35 PM, Schneider, Jutta (DEQ) &lt;</a:t>
            </a:r>
            <a:r>
              <a:rPr lang="en-US" sz="1200" dirty="0" err="1">
                <a:solidFill>
                  <a:srgbClr val="1D2129"/>
                </a:solidFill>
                <a:latin typeface="Tahoma" charset="0"/>
                <a:ea typeface="Tahoma" charset="0"/>
                <a:cs typeface="Tahoma" charset="0"/>
              </a:rPr>
              <a:t>Jutta.Schneider@deq.virginia.gov</a:t>
            </a:r>
            <a:r>
              <a:rPr lang="en-US" sz="1200" dirty="0">
                <a:solidFill>
                  <a:srgbClr val="1D2129"/>
                </a:solidFill>
                <a:latin typeface="Tahoma" charset="0"/>
                <a:ea typeface="Tahoma" charset="0"/>
                <a:cs typeface="Tahoma" charset="0"/>
              </a:rPr>
              <a:t>&gt; wrote:</a:t>
            </a:r>
          </a:p>
          <a:p>
            <a:r>
              <a:rPr lang="en-US" sz="1200" dirty="0">
                <a:solidFill>
                  <a:srgbClr val="1D2129"/>
                </a:solidFill>
                <a:latin typeface="Tahoma" charset="0"/>
                <a:ea typeface="Tahoma" charset="0"/>
                <a:cs typeface="Tahoma" charset="0"/>
              </a:rPr>
              <a:t>Devawn, </a:t>
            </a:r>
          </a:p>
          <a:p>
            <a:r>
              <a:rPr lang="en-US" sz="1200" dirty="0">
                <a:solidFill>
                  <a:srgbClr val="1D2129"/>
                </a:solidFill>
                <a:latin typeface="Tahoma" charset="0"/>
                <a:ea typeface="Tahoma" charset="0"/>
                <a:cs typeface="Tahoma" charset="0"/>
              </a:rPr>
              <a:t>Thanks for attending our public meeting last week, it was nice to meet you. I received your voice message regarding the carbon tetrachloride and perchlorate concentrations at the OBG. The paragraphs below are excerpts from the 2010 annual groundwater monitoring report, which can be found in its entirety on the Radford Information Repository Index web site at the following link </a:t>
            </a:r>
            <a:r>
              <a:rPr lang="en-US" sz="1200" dirty="0">
                <a:solidFill>
                  <a:srgbClr val="365899"/>
                </a:solidFill>
                <a:latin typeface="Tahoma" charset="0"/>
                <a:ea typeface="Tahoma" charset="0"/>
                <a:cs typeface="Tahoma" charset="0"/>
                <a:hlinkClick r:id="rId2"/>
              </a:rPr>
              <a:t>http://www.radfordaapirp.org/infore...</a:t>
            </a:r>
            <a:r>
              <a:rPr lang="en-US" sz="1200" dirty="0">
                <a:solidFill>
                  <a:srgbClr val="1D2129"/>
                </a:solidFill>
                <a:latin typeface="Tahoma" charset="0"/>
                <a:ea typeface="Tahoma" charset="0"/>
                <a:cs typeface="Tahoma" charset="0"/>
              </a:rPr>
              <a:t> (11th document from the bottom).</a:t>
            </a:r>
          </a:p>
          <a:p>
            <a:r>
              <a:rPr lang="en-US" sz="1200" dirty="0">
                <a:solidFill>
                  <a:srgbClr val="1D2129"/>
                </a:solidFill>
                <a:latin typeface="Tahoma" charset="0"/>
                <a:ea typeface="Tahoma" charset="0"/>
                <a:cs typeface="Tahoma" charset="0"/>
              </a:rPr>
              <a:t>Arsenic was not detected in any well at the OBG during 2010.</a:t>
            </a:r>
          </a:p>
          <a:p>
            <a:r>
              <a:rPr lang="en-US" sz="1200" dirty="0">
                <a:solidFill>
                  <a:srgbClr val="1D2129"/>
                </a:solidFill>
                <a:latin typeface="Tahoma" charset="0"/>
                <a:ea typeface="Tahoma" charset="0"/>
                <a:cs typeface="Tahoma" charset="0"/>
              </a:rPr>
              <a:t>Sincerely,</a:t>
            </a:r>
          </a:p>
          <a:p>
            <a:r>
              <a:rPr lang="en-US" sz="1200" dirty="0">
                <a:solidFill>
                  <a:srgbClr val="1D2129"/>
                </a:solidFill>
                <a:latin typeface="Tahoma" charset="0"/>
                <a:ea typeface="Tahoma" charset="0"/>
                <a:cs typeface="Tahoma" charset="0"/>
              </a:rPr>
              <a:t>Jutta </a:t>
            </a:r>
            <a:r>
              <a:rPr lang="en-US" sz="1200" dirty="0" smtClean="0">
                <a:solidFill>
                  <a:srgbClr val="1D2129"/>
                </a:solidFill>
                <a:latin typeface="Tahoma" charset="0"/>
                <a:ea typeface="Tahoma" charset="0"/>
                <a:cs typeface="Tahoma" charset="0"/>
              </a:rPr>
              <a:t>Schneider Program </a:t>
            </a:r>
            <a:r>
              <a:rPr lang="en-US" sz="1200" dirty="0">
                <a:solidFill>
                  <a:srgbClr val="1D2129"/>
                </a:solidFill>
                <a:latin typeface="Tahoma" charset="0"/>
                <a:ea typeface="Tahoma" charset="0"/>
                <a:cs typeface="Tahoma" charset="0"/>
              </a:rPr>
              <a:t>Manager, RCRA CA &amp; </a:t>
            </a:r>
            <a:r>
              <a:rPr lang="en-US" sz="1200" dirty="0" smtClean="0">
                <a:solidFill>
                  <a:srgbClr val="1D2129"/>
                </a:solidFill>
                <a:latin typeface="Tahoma" charset="0"/>
                <a:ea typeface="Tahoma" charset="0"/>
                <a:cs typeface="Tahoma" charset="0"/>
              </a:rPr>
              <a:t>Groundwater Office </a:t>
            </a:r>
            <a:r>
              <a:rPr lang="en-US" sz="1200" dirty="0">
                <a:solidFill>
                  <a:srgbClr val="1D2129"/>
                </a:solidFill>
                <a:latin typeface="Tahoma" charset="0"/>
                <a:ea typeface="Tahoma" charset="0"/>
                <a:cs typeface="Tahoma" charset="0"/>
              </a:rPr>
              <a:t>of Remediation Programs </a:t>
            </a:r>
            <a:endParaRPr lang="en-US" sz="1200" dirty="0" smtClean="0">
              <a:solidFill>
                <a:srgbClr val="1D2129"/>
              </a:solidFill>
              <a:latin typeface="Tahoma" charset="0"/>
              <a:ea typeface="Tahoma" charset="0"/>
              <a:cs typeface="Tahoma" charset="0"/>
            </a:endParaRPr>
          </a:p>
          <a:p>
            <a:endParaRPr lang="en-US" sz="1200" dirty="0">
              <a:solidFill>
                <a:srgbClr val="1D2129"/>
              </a:solidFill>
              <a:latin typeface="Tahoma" charset="0"/>
              <a:ea typeface="Tahoma" charset="0"/>
              <a:cs typeface="Tahoma" charset="0"/>
            </a:endParaRPr>
          </a:p>
          <a:p>
            <a:r>
              <a:rPr lang="en-US" sz="1200" b="1" dirty="0">
                <a:solidFill>
                  <a:srgbClr val="1D2129"/>
                </a:solidFill>
                <a:latin typeface="Tahoma" charset="0"/>
                <a:ea typeface="Tahoma" charset="0"/>
                <a:cs typeface="Tahoma" charset="0"/>
              </a:rPr>
              <a:t>2nd quarter 2010</a:t>
            </a:r>
            <a:endParaRPr lang="en-US" sz="1200" dirty="0">
              <a:solidFill>
                <a:srgbClr val="1D2129"/>
              </a:solidFill>
              <a:latin typeface="Tahoma" charset="0"/>
              <a:ea typeface="Tahoma" charset="0"/>
              <a:cs typeface="Tahoma" charset="0"/>
            </a:endParaRPr>
          </a:p>
          <a:p>
            <a:r>
              <a:rPr lang="en-US" sz="1200" b="1" dirty="0">
                <a:solidFill>
                  <a:srgbClr val="1D2129"/>
                </a:solidFill>
                <a:latin typeface="Tahoma" charset="0"/>
                <a:ea typeface="Tahoma" charset="0"/>
                <a:cs typeface="Tahoma" charset="0"/>
              </a:rPr>
              <a:t>Carbon tetrachloride</a:t>
            </a:r>
            <a:r>
              <a:rPr lang="en-US" sz="1200" dirty="0">
                <a:solidFill>
                  <a:srgbClr val="1D2129"/>
                </a:solidFill>
                <a:latin typeface="Tahoma" charset="0"/>
                <a:ea typeface="Tahoma" charset="0"/>
                <a:cs typeface="Tahoma" charset="0"/>
              </a:rPr>
              <a:t> was detected in POC well 13MW3 at a concentration of 7.9 mg/l, which is greater than the background concentration and the proposed GPS of 5 mg/l. Carbon tetrachloride was also detected in </a:t>
            </a:r>
            <a:r>
              <a:rPr lang="en-US" sz="1200" dirty="0" err="1">
                <a:solidFill>
                  <a:srgbClr val="1D2129"/>
                </a:solidFill>
                <a:latin typeface="Tahoma" charset="0"/>
                <a:ea typeface="Tahoma" charset="0"/>
                <a:cs typeface="Tahoma" charset="0"/>
              </a:rPr>
              <a:t>upgradient</a:t>
            </a:r>
            <a:r>
              <a:rPr lang="en-US" sz="1200" dirty="0">
                <a:solidFill>
                  <a:srgbClr val="1D2129"/>
                </a:solidFill>
                <a:latin typeface="Tahoma" charset="0"/>
                <a:ea typeface="Tahoma" charset="0"/>
                <a:cs typeface="Tahoma" charset="0"/>
              </a:rPr>
              <a:t> well 13MW2 at a concentration less than the quantitation limit of 0.5 mg/l.</a:t>
            </a:r>
          </a:p>
          <a:p>
            <a:r>
              <a:rPr lang="en-US" b="1" dirty="0">
                <a:solidFill>
                  <a:srgbClr val="C00000"/>
                </a:solidFill>
                <a:latin typeface="Tahoma" charset="0"/>
                <a:ea typeface="Tahoma" charset="0"/>
                <a:cs typeface="Tahoma" charset="0"/>
              </a:rPr>
              <a:t>Perchlorate was detected in POC well 13MW4 </a:t>
            </a:r>
            <a:r>
              <a:rPr lang="en-US" b="1" dirty="0" smtClean="0">
                <a:solidFill>
                  <a:srgbClr val="C00000"/>
                </a:solidFill>
                <a:latin typeface="Tahoma" charset="0"/>
                <a:ea typeface="Tahoma" charset="0"/>
                <a:cs typeface="Tahoma" charset="0"/>
              </a:rPr>
              <a:t>at </a:t>
            </a:r>
            <a:r>
              <a:rPr lang="en-US" b="1" dirty="0">
                <a:solidFill>
                  <a:srgbClr val="C00000"/>
                </a:solidFill>
                <a:latin typeface="Tahoma" charset="0"/>
                <a:ea typeface="Tahoma" charset="0"/>
                <a:cs typeface="Tahoma" charset="0"/>
              </a:rPr>
              <a:t>a concentration of 143 </a:t>
            </a:r>
            <a:r>
              <a:rPr lang="en-US" b="1" dirty="0" smtClean="0">
                <a:solidFill>
                  <a:srgbClr val="C00000"/>
                </a:solidFill>
                <a:latin typeface="Tahoma" charset="0"/>
                <a:ea typeface="Tahoma" charset="0"/>
                <a:cs typeface="Tahoma" charset="0"/>
              </a:rPr>
              <a:t>mg/l </a:t>
            </a:r>
            <a:r>
              <a:rPr lang="en-US" dirty="0" smtClean="0">
                <a:solidFill>
                  <a:srgbClr val="C00000"/>
                </a:solidFill>
                <a:latin typeface="Tahoma" charset="0"/>
                <a:ea typeface="Tahoma" charset="0"/>
                <a:cs typeface="Tahoma" charset="0"/>
              </a:rPr>
              <a:t> </a:t>
            </a:r>
            <a:r>
              <a:rPr lang="en-US" sz="1200" dirty="0" smtClean="0">
                <a:solidFill>
                  <a:srgbClr val="1D2129"/>
                </a:solidFill>
                <a:latin typeface="Tahoma" charset="0"/>
                <a:ea typeface="Tahoma" charset="0"/>
                <a:cs typeface="Tahoma" charset="0"/>
              </a:rPr>
              <a:t>I which s </a:t>
            </a:r>
            <a:r>
              <a:rPr lang="en-US" sz="1200" dirty="0">
                <a:solidFill>
                  <a:srgbClr val="1D2129"/>
                </a:solidFill>
                <a:latin typeface="Tahoma" charset="0"/>
                <a:ea typeface="Tahoma" charset="0"/>
                <a:cs typeface="Tahoma" charset="0"/>
              </a:rPr>
              <a:t>greater than the background concentration of 4 mg/l and the proposed GPS of 26 mg/l. These detections of carbon tetrachloride and perchlorate are consistent with previous data. However, due to the fact that the detected concentrations in POC wells 13MW3 and 13MW4 are greater than their respective proposed GPS, Radford AAP is required to establish a Corrective Action Program for carbon tetrachloride and perchlorate that meets the requirements of 40 CFR Part 264.100. Radford AAP has submitted a Corrective Action Program for carbon tetrachloride and perchlorate, which is pending final review for incorporation into the Permit.</a:t>
            </a:r>
          </a:p>
          <a:p>
            <a:r>
              <a:rPr lang="en-US" sz="1200" b="1" dirty="0">
                <a:solidFill>
                  <a:srgbClr val="1D2129"/>
                </a:solidFill>
                <a:latin typeface="Tahoma" charset="0"/>
                <a:ea typeface="Tahoma" charset="0"/>
                <a:cs typeface="Tahoma" charset="0"/>
              </a:rPr>
              <a:t>4th quarter 2010</a:t>
            </a:r>
            <a:endParaRPr lang="en-US" sz="1200" dirty="0">
              <a:solidFill>
                <a:srgbClr val="1D2129"/>
              </a:solidFill>
              <a:latin typeface="Tahoma" charset="0"/>
              <a:ea typeface="Tahoma" charset="0"/>
              <a:cs typeface="Tahoma" charset="0"/>
            </a:endParaRPr>
          </a:p>
          <a:p>
            <a:r>
              <a:rPr lang="en-US" sz="1400" b="1" dirty="0">
                <a:solidFill>
                  <a:srgbClr val="1D2129"/>
                </a:solidFill>
                <a:latin typeface="Tahoma" charset="0"/>
                <a:ea typeface="Tahoma" charset="0"/>
                <a:cs typeface="Tahoma" charset="0"/>
              </a:rPr>
              <a:t>Perchlorate</a:t>
            </a:r>
            <a:r>
              <a:rPr lang="en-US" sz="1400" dirty="0">
                <a:solidFill>
                  <a:srgbClr val="1D2129"/>
                </a:solidFill>
                <a:latin typeface="Tahoma" charset="0"/>
                <a:ea typeface="Tahoma" charset="0"/>
                <a:cs typeface="Tahoma" charset="0"/>
              </a:rPr>
              <a:t> was detected in POC well 13MW4 at a </a:t>
            </a:r>
            <a:r>
              <a:rPr lang="en-US" sz="1400" b="1" dirty="0">
                <a:solidFill>
                  <a:srgbClr val="1D2129"/>
                </a:solidFill>
                <a:latin typeface="Tahoma" charset="0"/>
                <a:ea typeface="Tahoma" charset="0"/>
                <a:cs typeface="Tahoma" charset="0"/>
              </a:rPr>
              <a:t>concentration of 34.1 mg/l</a:t>
            </a:r>
            <a:r>
              <a:rPr lang="en-US" sz="1400" dirty="0">
                <a:solidFill>
                  <a:srgbClr val="1D2129"/>
                </a:solidFill>
                <a:latin typeface="Tahoma" charset="0"/>
                <a:ea typeface="Tahoma" charset="0"/>
                <a:cs typeface="Tahoma" charset="0"/>
              </a:rPr>
              <a:t>, which was greater than the background concentration of 4 mg/l and the proposed GPS of 26 mg/l. Perchlorate was also detected in POC well 13MW5 at a </a:t>
            </a:r>
            <a:r>
              <a:rPr lang="en-US" sz="1400" b="1" dirty="0">
                <a:solidFill>
                  <a:srgbClr val="1D2129"/>
                </a:solidFill>
                <a:latin typeface="Tahoma" charset="0"/>
                <a:ea typeface="Tahoma" charset="0"/>
                <a:cs typeface="Tahoma" charset="0"/>
              </a:rPr>
              <a:t>concentration of 6.36 mg/l, </a:t>
            </a:r>
            <a:r>
              <a:rPr lang="en-US" sz="1400" dirty="0">
                <a:solidFill>
                  <a:srgbClr val="1D2129"/>
                </a:solidFill>
                <a:latin typeface="Tahoma" charset="0"/>
                <a:ea typeface="Tahoma" charset="0"/>
                <a:cs typeface="Tahoma" charset="0"/>
              </a:rPr>
              <a:t>which was greater than the background concentration but below the proposed GPS. T</a:t>
            </a:r>
            <a:r>
              <a:rPr lang="en-US" sz="1200" dirty="0">
                <a:solidFill>
                  <a:srgbClr val="1D2129"/>
                </a:solidFill>
                <a:latin typeface="Tahoma" charset="0"/>
                <a:ea typeface="Tahoma" charset="0"/>
                <a:cs typeface="Tahoma" charset="0"/>
              </a:rPr>
              <a:t>hese detections of perchlorate are consistent with previous data; however, due to the fact that the concentration detected in POC well 13MW4 is greater than the proposed GPS, Radford AAP is required to establish a Corrective Action Program for perchlorate that meets the requirements of 40 CFR Part 264.100. Radford AAP has submitted a Corrective Action Program for perchlorate, which is pending final review for incorporation into the Permit.</a:t>
            </a:r>
          </a:p>
          <a:p>
            <a:r>
              <a:rPr lang="en-US" sz="1200" b="1" dirty="0">
                <a:solidFill>
                  <a:srgbClr val="1D2129"/>
                </a:solidFill>
                <a:latin typeface="Tahoma" charset="0"/>
                <a:ea typeface="Tahoma" charset="0"/>
                <a:cs typeface="Tahoma" charset="0"/>
              </a:rPr>
              <a:t>Carbon tetrachloride</a:t>
            </a:r>
            <a:r>
              <a:rPr lang="en-US" sz="1200" dirty="0">
                <a:solidFill>
                  <a:srgbClr val="1D2129"/>
                </a:solidFill>
                <a:latin typeface="Tahoma" charset="0"/>
                <a:ea typeface="Tahoma" charset="0"/>
                <a:cs typeface="Tahoma" charset="0"/>
              </a:rPr>
              <a:t> was detected in POC well 13MW3 at a concentration of 4.2 mg/l, which is less than the background concentration and proposed GPS of 5 mg/l. This detection of carbon tetrachloride is consistent with previous data; however, due to the fact that previous carbon tetrachloride concentrations detected in POC well 13MW3 have been greater than the proposed GPS, Radford AAP is required to establish a Corrective Action Program for carbon tetrachloride that meets the requirements of 40 CFR Part 264.100. Radford AAP has submitted a Corrective Action Program for carbon tetrachloride, which is pending final review for incorporation into the Permit.</a:t>
            </a:r>
          </a:p>
          <a:p>
            <a:r>
              <a:rPr lang="en-US" sz="1200" dirty="0">
                <a:latin typeface="Tahoma" charset="0"/>
                <a:ea typeface="Tahoma" charset="0"/>
                <a:cs typeface="Tahoma" charset="0"/>
              </a:rPr>
              <a:t/>
            </a:r>
            <a:br>
              <a:rPr lang="en-US" sz="1200" dirty="0">
                <a:latin typeface="Tahoma" charset="0"/>
                <a:ea typeface="Tahoma" charset="0"/>
                <a:cs typeface="Tahoma" charset="0"/>
              </a:rPr>
            </a:br>
            <a:endParaRPr lang="en-US" sz="1200" dirty="0">
              <a:latin typeface="Tahoma" charset="0"/>
              <a:ea typeface="Tahoma" charset="0"/>
              <a:cs typeface="Tahoma" charset="0"/>
            </a:endParaRPr>
          </a:p>
        </p:txBody>
      </p:sp>
    </p:spTree>
    <p:extLst>
      <p:ext uri="{BB962C8B-B14F-4D97-AF65-F5344CB8AC3E}">
        <p14:creationId xmlns:p14="http://schemas.microsoft.com/office/powerpoint/2010/main" val="539044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a:bodyPr>
          <a:lstStyle/>
          <a:p>
            <a:pPr algn="ctr"/>
            <a:r>
              <a:rPr lang="en-US" sz="2400" dirty="0" smtClean="0">
                <a:latin typeface="Tahoma" charset="0"/>
                <a:ea typeface="Tahoma" charset="0"/>
                <a:cs typeface="Tahoma" charset="0"/>
              </a:rPr>
              <a:t>Real People Reporting Real-Life Health Concerns</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555812" y="914399"/>
            <a:ext cx="10797988" cy="5701553"/>
          </a:xfrm>
        </p:spPr>
        <p:txBody>
          <a:bodyPr>
            <a:normAutofit fontScale="85000" lnSpcReduction="20000"/>
          </a:bodyPr>
          <a:lstStyle/>
          <a:p>
            <a:pPr>
              <a:lnSpc>
                <a:spcPct val="120000"/>
              </a:lnSpc>
            </a:pPr>
            <a:r>
              <a:rPr lang="en-US" sz="2600" dirty="0" smtClean="0">
                <a:latin typeface="Tahoma" charset="0"/>
                <a:ea typeface="Tahoma" charset="0"/>
                <a:cs typeface="Tahoma" charset="0"/>
              </a:rPr>
              <a:t>Unexplained miscarriage despite pre-natal care, male </a:t>
            </a:r>
            <a:r>
              <a:rPr lang="en-US" sz="2600" dirty="0">
                <a:latin typeface="Tahoma" charset="0"/>
                <a:ea typeface="Tahoma" charset="0"/>
                <a:cs typeface="Tahoma" charset="0"/>
              </a:rPr>
              <a:t>urethra </a:t>
            </a:r>
            <a:r>
              <a:rPr lang="en-US" sz="2600" dirty="0" smtClean="0">
                <a:latin typeface="Tahoma" charset="0"/>
                <a:ea typeface="Tahoma" charset="0"/>
                <a:cs typeface="Tahoma" charset="0"/>
              </a:rPr>
              <a:t>tube deformations</a:t>
            </a:r>
            <a:r>
              <a:rPr lang="en-US" sz="2600" dirty="0">
                <a:latin typeface="Tahoma" charset="0"/>
                <a:ea typeface="Tahoma" charset="0"/>
                <a:cs typeface="Tahoma" charset="0"/>
              </a:rPr>
              <a:t>, </a:t>
            </a:r>
            <a:r>
              <a:rPr lang="en-US" sz="2600" dirty="0" smtClean="0">
                <a:latin typeface="Tahoma" charset="0"/>
                <a:ea typeface="Tahoma" charset="0"/>
                <a:cs typeface="Tahoma" charset="0"/>
              </a:rPr>
              <a:t>thyroid cancer rates over twice the national average, persistent &amp; recurring skin rashes, headaches, thyroid disease rampant throughout NRV, asthma, </a:t>
            </a:r>
            <a:r>
              <a:rPr lang="en-US" sz="2600" dirty="0" err="1" smtClean="0">
                <a:latin typeface="Tahoma" charset="0"/>
                <a:ea typeface="Tahoma" charset="0"/>
                <a:cs typeface="Tahoma" charset="0"/>
              </a:rPr>
              <a:t>autism,heart</a:t>
            </a:r>
            <a:r>
              <a:rPr lang="en-US" sz="2600" dirty="0" smtClean="0">
                <a:latin typeface="Tahoma" charset="0"/>
                <a:ea typeface="Tahoma" charset="0"/>
                <a:cs typeface="Tahoma" charset="0"/>
              </a:rPr>
              <a:t> disease as reported </a:t>
            </a:r>
            <a:r>
              <a:rPr lang="en-US" sz="2600" i="1" dirty="0" smtClean="0">
                <a:latin typeface="Tahoma" charset="0"/>
                <a:ea typeface="Tahoma" charset="0"/>
                <a:cs typeface="Tahoma" charset="0"/>
              </a:rPr>
              <a:t>Southwest Virginia’s Mortality Mystery,” </a:t>
            </a:r>
            <a:r>
              <a:rPr lang="en-US" sz="2600" dirty="0" smtClean="0">
                <a:latin typeface="Tahoma" charset="0"/>
                <a:ea typeface="Tahoma" charset="0"/>
                <a:cs typeface="Tahoma" charset="0"/>
              </a:rPr>
              <a:t>Washington Post April 26, 2008</a:t>
            </a:r>
          </a:p>
          <a:p>
            <a:pPr>
              <a:lnSpc>
                <a:spcPct val="120000"/>
              </a:lnSpc>
            </a:pPr>
            <a:r>
              <a:rPr lang="en-US" sz="2600" dirty="0" smtClean="0">
                <a:latin typeface="Tahoma" charset="0"/>
                <a:ea typeface="Tahoma" charset="0"/>
                <a:cs typeface="Tahoma" charset="0"/>
              </a:rPr>
              <a:t>DEQ 2017 Fish Consumption Advisory for New River warns PCB’s from RAAP to WV line </a:t>
            </a:r>
          </a:p>
          <a:p>
            <a:pPr>
              <a:lnSpc>
                <a:spcPct val="120000"/>
              </a:lnSpc>
            </a:pPr>
            <a:r>
              <a:rPr lang="en-US" sz="2600" dirty="0" smtClean="0">
                <a:latin typeface="Tahoma" charset="0"/>
                <a:ea typeface="Tahoma" charset="0"/>
                <a:cs typeface="Tahoma" charset="0"/>
              </a:rPr>
              <a:t>Community complains of  blasts breaking windows, excess accumulations of dust indoors, discolored water, high incidence of “rare” cancers which are also  reported in dogs &amp; horses </a:t>
            </a:r>
          </a:p>
          <a:p>
            <a:pPr>
              <a:lnSpc>
                <a:spcPct val="120000"/>
              </a:lnSpc>
            </a:pPr>
            <a:r>
              <a:rPr lang="en-US" sz="2600" dirty="0" smtClean="0">
                <a:latin typeface="Tahoma" charset="0"/>
                <a:ea typeface="Tahoma" charset="0"/>
                <a:cs typeface="Tahoma" charset="0"/>
              </a:rPr>
              <a:t>High blood lead levels in children in 24141 zip code NRV Health District Study, 2002</a:t>
            </a:r>
          </a:p>
          <a:p>
            <a:pPr>
              <a:lnSpc>
                <a:spcPct val="120000"/>
              </a:lnSpc>
            </a:pPr>
            <a:r>
              <a:rPr lang="en-US" sz="2600" dirty="0" smtClean="0">
                <a:latin typeface="Tahoma" charset="0"/>
                <a:ea typeface="Tahoma" charset="0"/>
                <a:cs typeface="Tahoma" charset="0"/>
              </a:rPr>
              <a:t>Montgomery County Public Service Authority detects high lead levels in Prices Fork service area after switching source water from municipal wells to Radford Arsenal, which uses New River as source water (sound familiar?)</a:t>
            </a:r>
          </a:p>
          <a:p>
            <a:endParaRPr lang="en-US" dirty="0" smtClean="0"/>
          </a:p>
        </p:txBody>
      </p:sp>
    </p:spTree>
    <p:extLst>
      <p:ext uri="{BB962C8B-B14F-4D97-AF65-F5344CB8AC3E}">
        <p14:creationId xmlns:p14="http://schemas.microsoft.com/office/powerpoint/2010/main" val="212322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7CCE2B8-5CB6-4BF7-BE59-98F0C8BC7147}"/>
              </a:ext>
            </a:extLst>
          </p:cNvPr>
          <p:cNvSpPr>
            <a:spLocks noGrp="1"/>
          </p:cNvSpPr>
          <p:nvPr>
            <p:ph type="title"/>
          </p:nvPr>
        </p:nvSpPr>
        <p:spPr>
          <a:xfrm>
            <a:off x="466725" y="1388960"/>
            <a:ext cx="2647536" cy="2467422"/>
          </a:xfrm>
        </p:spPr>
        <p:txBody>
          <a:bodyPr>
            <a:normAutofit fontScale="90000"/>
          </a:bodyPr>
          <a:lstStyle/>
          <a:p>
            <a:pPr algn="ctr"/>
            <a:r>
              <a:rPr lang="en-US" sz="3100" b="1" dirty="0" smtClean="0">
                <a:latin typeface="Tahoma"/>
                <a:ea typeface="Tahoma"/>
                <a:cs typeface="Tahoma"/>
              </a:rPr>
              <a:t>GOCO:</a:t>
            </a:r>
            <a:br>
              <a:rPr lang="en-US" sz="3100" b="1" dirty="0" smtClean="0">
                <a:latin typeface="Tahoma"/>
                <a:ea typeface="Tahoma"/>
                <a:cs typeface="Tahoma"/>
              </a:rPr>
            </a:br>
            <a:r>
              <a:rPr lang="en-US" sz="2800" dirty="0" smtClean="0">
                <a:latin typeface="Tahoma"/>
                <a:ea typeface="Tahoma"/>
                <a:cs typeface="Tahoma"/>
              </a:rPr>
              <a:t>Government</a:t>
            </a:r>
            <a:br>
              <a:rPr lang="en-US" sz="2800" dirty="0" smtClean="0">
                <a:latin typeface="Tahoma"/>
                <a:ea typeface="Tahoma"/>
                <a:cs typeface="Tahoma"/>
              </a:rPr>
            </a:br>
            <a:r>
              <a:rPr lang="en-US" sz="2800" dirty="0" smtClean="0">
                <a:latin typeface="Tahoma"/>
                <a:ea typeface="Tahoma"/>
                <a:cs typeface="Tahoma"/>
              </a:rPr>
              <a:t>Owned</a:t>
            </a:r>
            <a:br>
              <a:rPr lang="en-US" sz="2800" dirty="0" smtClean="0">
                <a:latin typeface="Tahoma"/>
                <a:ea typeface="Tahoma"/>
                <a:cs typeface="Tahoma"/>
              </a:rPr>
            </a:br>
            <a:r>
              <a:rPr lang="en-US" sz="2800" dirty="0" smtClean="0">
                <a:latin typeface="Tahoma"/>
                <a:ea typeface="Tahoma"/>
                <a:cs typeface="Tahoma"/>
              </a:rPr>
              <a:t>Corporately</a:t>
            </a:r>
            <a:br>
              <a:rPr lang="en-US" sz="2800" dirty="0" smtClean="0">
                <a:latin typeface="Tahoma"/>
                <a:ea typeface="Tahoma"/>
                <a:cs typeface="Tahoma"/>
              </a:rPr>
            </a:br>
            <a:r>
              <a:rPr lang="en-US" sz="2800" dirty="0" smtClean="0">
                <a:latin typeface="Tahoma"/>
                <a:ea typeface="Tahoma"/>
                <a:cs typeface="Tahoma"/>
              </a:rPr>
              <a:t>Operated</a:t>
            </a:r>
            <a:br>
              <a:rPr lang="en-US" sz="2800" dirty="0" smtClean="0">
                <a:latin typeface="Tahoma"/>
                <a:ea typeface="Tahoma"/>
                <a:cs typeface="Tahoma"/>
              </a:rPr>
            </a:br>
            <a:r>
              <a:rPr lang="en-US" sz="2800" dirty="0" smtClean="0">
                <a:latin typeface="Tahoma"/>
                <a:ea typeface="Tahoma"/>
                <a:cs typeface="Tahoma"/>
              </a:rPr>
              <a:t>Open Burning Ground (OBG)</a:t>
            </a:r>
            <a:br>
              <a:rPr lang="en-US" sz="2800" dirty="0" smtClean="0">
                <a:latin typeface="Tahoma"/>
                <a:ea typeface="Tahoma"/>
                <a:cs typeface="Tahoma"/>
              </a:rPr>
            </a:br>
            <a:r>
              <a:rPr lang="en-US" sz="2800" dirty="0" smtClean="0">
                <a:latin typeface="Tahoma"/>
                <a:ea typeface="Tahoma"/>
                <a:cs typeface="Tahoma"/>
              </a:rPr>
              <a:t>includes tenant waste </a:t>
            </a:r>
            <a:r>
              <a:rPr lang="en-US" sz="2800" smtClean="0">
                <a:latin typeface="Tahoma"/>
                <a:ea typeface="Tahoma"/>
                <a:cs typeface="Tahoma"/>
              </a:rPr>
              <a:t>after 1995 ARMS Act</a:t>
            </a:r>
            <a:r>
              <a:rPr lang="en-US" b="1" dirty="0" smtClean="0">
                <a:latin typeface="Tahoma"/>
                <a:ea typeface="Tahoma"/>
                <a:cs typeface="Tahoma"/>
              </a:rPr>
              <a:t/>
            </a:r>
            <a:br>
              <a:rPr lang="en-US" b="1" dirty="0" smtClean="0">
                <a:latin typeface="Tahoma"/>
                <a:ea typeface="Tahoma"/>
                <a:cs typeface="Tahoma"/>
              </a:rPr>
            </a:br>
            <a:r>
              <a:rPr lang="en-US" b="1" dirty="0">
                <a:latin typeface="Tahoma"/>
                <a:ea typeface="Tahoma"/>
                <a:cs typeface="Tahoma"/>
              </a:rPr>
              <a:t> </a:t>
            </a:r>
            <a:r>
              <a:rPr lang="en-US" dirty="0">
                <a:latin typeface="+mj-ea"/>
                <a:cs typeface="+mj-ea"/>
              </a:rPr>
              <a:t/>
            </a:r>
            <a:br>
              <a:rPr lang="en-US" dirty="0">
                <a:latin typeface="+mj-ea"/>
                <a:cs typeface="+mj-ea"/>
              </a:rPr>
            </a:br>
            <a:endParaRPr lang="en-US" dirty="0"/>
          </a:p>
        </p:txBody>
      </p:sp>
      <p:sp>
        <p:nvSpPr>
          <p:cNvPr id="4" name="TextBox 3">
            <a:extLst>
              <a:ext uri="{FF2B5EF4-FFF2-40B4-BE49-F238E27FC236}">
                <a16:creationId xmlns:a16="http://schemas.microsoft.com/office/drawing/2014/main" xmlns="" id="{0096DB13-EB57-4278-A2E8-649A666844A4}"/>
              </a:ext>
            </a:extLst>
          </p:cNvPr>
          <p:cNvSpPr txBox="1"/>
          <p:nvPr/>
        </p:nvSpPr>
        <p:spPr>
          <a:xfrm>
            <a:off x="197224" y="4376408"/>
            <a:ext cx="2811019" cy="18466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Tahoma"/>
                <a:ea typeface="Tahoma"/>
                <a:cs typeface="Tahoma"/>
              </a:rPr>
              <a:t>Constructed and operated </a:t>
            </a:r>
            <a:r>
              <a:rPr lang="en-US" sz="2400" dirty="0" smtClean="0">
                <a:latin typeface="Tahoma"/>
                <a:ea typeface="Tahoma"/>
                <a:cs typeface="Tahoma"/>
              </a:rPr>
              <a:t>by Hercules </a:t>
            </a:r>
            <a:r>
              <a:rPr lang="en-US" sz="2400" dirty="0">
                <a:latin typeface="Tahoma"/>
                <a:ea typeface="Tahoma"/>
                <a:cs typeface="Tahoma"/>
              </a:rPr>
              <a:t>Chemical </a:t>
            </a:r>
            <a:r>
              <a:rPr lang="en-US" sz="2400" dirty="0" smtClean="0">
                <a:latin typeface="Tahoma"/>
                <a:ea typeface="Tahoma"/>
                <a:cs typeface="Tahoma"/>
              </a:rPr>
              <a:t> </a:t>
            </a:r>
            <a:r>
              <a:rPr lang="en-US" sz="2400" dirty="0">
                <a:latin typeface="Tahoma"/>
                <a:ea typeface="Tahoma"/>
                <a:cs typeface="Tahoma"/>
              </a:rPr>
              <a:t>1941 to 1995</a:t>
            </a:r>
          </a:p>
          <a:p>
            <a:pPr algn="ctr"/>
            <a:endParaRPr lang="en-US" dirty="0"/>
          </a:p>
        </p:txBody>
      </p:sp>
      <p:sp>
        <p:nvSpPr>
          <p:cNvPr id="5" name="TextBox 4">
            <a:extLst>
              <a:ext uri="{FF2B5EF4-FFF2-40B4-BE49-F238E27FC236}">
                <a16:creationId xmlns:a16="http://schemas.microsoft.com/office/drawing/2014/main" xmlns="" id="{D820AC0F-1C74-4186-A6E4-93C58A0BCBD3}"/>
              </a:ext>
            </a:extLst>
          </p:cNvPr>
          <p:cNvSpPr txBox="1"/>
          <p:nvPr/>
        </p:nvSpPr>
        <p:spPr>
          <a:xfrm>
            <a:off x="3723311" y="228749"/>
            <a:ext cx="3256915" cy="12618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dirty="0">
              <a:latin typeface="Tahoma"/>
              <a:ea typeface="Tahoma"/>
              <a:cs typeface="Tahoma"/>
            </a:endParaRPr>
          </a:p>
          <a:p>
            <a:pPr algn="ctr"/>
            <a:endParaRPr lang="en-US" sz="2000" dirty="0">
              <a:latin typeface="Tahoma"/>
              <a:ea typeface="Tahoma"/>
              <a:cs typeface="Tahoma"/>
            </a:endParaRPr>
          </a:p>
          <a:p>
            <a:pPr algn="ctr"/>
            <a:endParaRPr lang="en-US" dirty="0"/>
          </a:p>
          <a:p>
            <a:pPr algn="ctr"/>
            <a:endParaRPr lang="en-US" dirty="0"/>
          </a:p>
        </p:txBody>
      </p:sp>
      <p:sp>
        <p:nvSpPr>
          <p:cNvPr id="6" name="TextBox 5">
            <a:extLst>
              <a:ext uri="{FF2B5EF4-FFF2-40B4-BE49-F238E27FC236}">
                <a16:creationId xmlns:a16="http://schemas.microsoft.com/office/drawing/2014/main" xmlns="" id="{BA243691-6492-469E-BB37-C4C63224F57F}"/>
              </a:ext>
            </a:extLst>
          </p:cNvPr>
          <p:cNvSpPr txBox="1"/>
          <p:nvPr/>
        </p:nvSpPr>
        <p:spPr>
          <a:xfrm>
            <a:off x="3657218" y="3543769"/>
            <a:ext cx="3389099" cy="261610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dirty="0" smtClean="0">
              <a:latin typeface="Tahoma"/>
              <a:ea typeface="Tahoma"/>
              <a:cs typeface="Tahoma"/>
            </a:endParaRPr>
          </a:p>
          <a:p>
            <a:pPr algn="ctr"/>
            <a:r>
              <a:rPr lang="en-US" sz="2400" dirty="0" smtClean="0">
                <a:latin typeface="Tahoma"/>
                <a:ea typeface="Tahoma"/>
                <a:cs typeface="Tahoma"/>
              </a:rPr>
              <a:t>Alliant Techsystems</a:t>
            </a:r>
          </a:p>
          <a:p>
            <a:pPr algn="ctr"/>
            <a:r>
              <a:rPr lang="en-US" sz="2400" dirty="0" smtClean="0">
                <a:latin typeface="Tahoma"/>
                <a:ea typeface="Tahoma"/>
                <a:cs typeface="Tahoma"/>
              </a:rPr>
              <a:t>(ATK</a:t>
            </a:r>
            <a:r>
              <a:rPr lang="en-US" sz="2400" dirty="0">
                <a:latin typeface="Tahoma"/>
                <a:ea typeface="Tahoma"/>
                <a:cs typeface="Tahoma"/>
              </a:rPr>
              <a:t>)  </a:t>
            </a:r>
            <a:endParaRPr lang="en-US" sz="2400" dirty="0">
              <a:latin typeface="Calibri"/>
              <a:ea typeface="Tahoma"/>
              <a:cs typeface="Tahoma"/>
            </a:endParaRPr>
          </a:p>
          <a:p>
            <a:pPr algn="ctr"/>
            <a:r>
              <a:rPr lang="en-US" sz="2400" dirty="0">
                <a:latin typeface="Tahoma"/>
                <a:ea typeface="Tahoma"/>
                <a:cs typeface="Tahoma"/>
              </a:rPr>
              <a:t>operating contractor </a:t>
            </a:r>
            <a:endParaRPr lang="en-US" sz="2400" dirty="0"/>
          </a:p>
          <a:p>
            <a:pPr algn="ctr"/>
            <a:r>
              <a:rPr lang="en-US" sz="2400" dirty="0">
                <a:latin typeface="Tahoma"/>
                <a:ea typeface="Tahoma"/>
                <a:cs typeface="Tahoma"/>
              </a:rPr>
              <a:t>1995 to 2012</a:t>
            </a:r>
            <a:endParaRPr lang="en-US" sz="2400" dirty="0"/>
          </a:p>
          <a:p>
            <a:pPr algn="ctr"/>
            <a:r>
              <a:rPr lang="en-US" sz="2400" dirty="0">
                <a:latin typeface="Tahoma"/>
                <a:ea typeface="Tahoma"/>
                <a:cs typeface="Tahoma"/>
              </a:rPr>
              <a:t>dba: New River Energetics (NRE)</a:t>
            </a:r>
          </a:p>
        </p:txBody>
      </p:sp>
      <p:sp>
        <p:nvSpPr>
          <p:cNvPr id="7" name="TextBox 6">
            <a:extLst>
              <a:ext uri="{FF2B5EF4-FFF2-40B4-BE49-F238E27FC236}">
                <a16:creationId xmlns:a16="http://schemas.microsoft.com/office/drawing/2014/main" xmlns="" id="{22D9384A-37B2-406B-BB5F-8E3B0A91CDA9}"/>
              </a:ext>
            </a:extLst>
          </p:cNvPr>
          <p:cNvSpPr txBox="1"/>
          <p:nvPr/>
        </p:nvSpPr>
        <p:spPr>
          <a:xfrm>
            <a:off x="8014497" y="676894"/>
            <a:ext cx="3593881"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Tahoma"/>
                <a:ea typeface="Tahoma"/>
                <a:cs typeface="Tahoma"/>
              </a:rPr>
              <a:t>BAE Systems</a:t>
            </a:r>
          </a:p>
          <a:p>
            <a:pPr algn="ctr"/>
            <a:r>
              <a:rPr lang="en-US" sz="2400" dirty="0" smtClean="0">
                <a:latin typeface="Tahoma"/>
                <a:ea typeface="Tahoma"/>
                <a:cs typeface="Tahoma"/>
              </a:rPr>
              <a:t>Operating Contractor</a:t>
            </a:r>
            <a:r>
              <a:rPr lang="en-US" sz="2400" dirty="0">
                <a:latin typeface="Tahoma"/>
                <a:ea typeface="Tahoma"/>
                <a:cs typeface="Tahoma"/>
              </a:rPr>
              <a:t> </a:t>
            </a:r>
          </a:p>
          <a:p>
            <a:pPr algn="ctr"/>
            <a:r>
              <a:rPr lang="en-US" sz="2400" dirty="0">
                <a:latin typeface="Tahoma"/>
                <a:ea typeface="Tahoma"/>
                <a:cs typeface="Tahoma"/>
              </a:rPr>
              <a:t>July 1, </a:t>
            </a:r>
            <a:r>
              <a:rPr lang="en-US" sz="2400" dirty="0" smtClean="0">
                <a:latin typeface="Tahoma"/>
                <a:ea typeface="Tahoma"/>
                <a:cs typeface="Tahoma"/>
              </a:rPr>
              <a:t>2012</a:t>
            </a:r>
          </a:p>
          <a:p>
            <a:pPr algn="ctr"/>
            <a:endParaRPr lang="en-US" sz="2800" dirty="0"/>
          </a:p>
        </p:txBody>
      </p:sp>
      <p:sp>
        <p:nvSpPr>
          <p:cNvPr id="8" name="TextBox 7">
            <a:extLst>
              <a:ext uri="{FF2B5EF4-FFF2-40B4-BE49-F238E27FC236}">
                <a16:creationId xmlns:a16="http://schemas.microsoft.com/office/drawing/2014/main" xmlns="" id="{CE09D331-E1F7-4954-B479-55BBBD49CAF9}"/>
              </a:ext>
            </a:extLst>
          </p:cNvPr>
          <p:cNvSpPr txBox="1"/>
          <p:nvPr/>
        </p:nvSpPr>
        <p:spPr>
          <a:xfrm>
            <a:off x="8422382" y="3776243"/>
            <a:ext cx="3043177"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smtClean="0">
                <a:latin typeface="Tahoma"/>
                <a:ea typeface="Tahoma"/>
                <a:cs typeface="Tahoma"/>
              </a:rPr>
              <a:t>ATK/NRE</a:t>
            </a:r>
          </a:p>
          <a:p>
            <a:pPr algn="ctr"/>
            <a:r>
              <a:rPr lang="en-US" sz="2400" dirty="0">
                <a:latin typeface="Tahoma"/>
                <a:ea typeface="Tahoma"/>
                <a:cs typeface="Tahoma"/>
              </a:rPr>
              <a:t>t</a:t>
            </a:r>
            <a:r>
              <a:rPr lang="en-US" sz="2400" dirty="0" smtClean="0">
                <a:latin typeface="Tahoma"/>
                <a:ea typeface="Tahoma"/>
                <a:cs typeface="Tahoma"/>
              </a:rPr>
              <a:t>ransitions to</a:t>
            </a:r>
            <a:endParaRPr lang="en-US" sz="2400" dirty="0">
              <a:latin typeface="Tahoma"/>
              <a:ea typeface="Tahoma"/>
              <a:cs typeface="Tahoma"/>
            </a:endParaRPr>
          </a:p>
          <a:p>
            <a:pPr algn="ctr"/>
            <a:r>
              <a:rPr lang="en-US" sz="2400" dirty="0">
                <a:latin typeface="Tahoma"/>
                <a:ea typeface="Tahoma"/>
                <a:cs typeface="Tahoma"/>
              </a:rPr>
              <a:t>c</a:t>
            </a:r>
            <a:r>
              <a:rPr lang="en-US" sz="2400" dirty="0" smtClean="0">
                <a:latin typeface="Tahoma"/>
                <a:ea typeface="Tahoma"/>
                <a:cs typeface="Tahoma"/>
              </a:rPr>
              <a:t>orporate </a:t>
            </a:r>
            <a:r>
              <a:rPr lang="en-US" sz="2400" dirty="0">
                <a:latin typeface="Tahoma"/>
                <a:ea typeface="Tahoma"/>
                <a:cs typeface="Tahoma"/>
              </a:rPr>
              <a:t>t</a:t>
            </a:r>
            <a:r>
              <a:rPr lang="en-US" sz="2400" dirty="0" smtClean="0">
                <a:latin typeface="Tahoma"/>
                <a:ea typeface="Tahoma"/>
                <a:cs typeface="Tahoma"/>
              </a:rPr>
              <a:t>enant of </a:t>
            </a:r>
          </a:p>
          <a:p>
            <a:pPr algn="ctr"/>
            <a:r>
              <a:rPr lang="en-US" sz="2400" dirty="0" smtClean="0">
                <a:latin typeface="Tahoma"/>
                <a:ea typeface="Tahoma"/>
                <a:cs typeface="Tahoma"/>
              </a:rPr>
              <a:t>BAE Systems, </a:t>
            </a:r>
          </a:p>
          <a:p>
            <a:pPr algn="ctr"/>
            <a:r>
              <a:rPr lang="en-US" sz="2400" dirty="0" smtClean="0">
                <a:latin typeface="Tahoma"/>
                <a:ea typeface="Tahoma"/>
                <a:cs typeface="Tahoma"/>
              </a:rPr>
              <a:t>DEQ Removes ATK from Title V, Clean Air Act Facility Permit</a:t>
            </a:r>
            <a:endParaRPr lang="en-US" sz="2400" dirty="0">
              <a:latin typeface="Tahoma"/>
              <a:ea typeface="Tahoma"/>
              <a:cs typeface="Tahoma"/>
            </a:endParaRPr>
          </a:p>
        </p:txBody>
      </p:sp>
      <p:sp>
        <p:nvSpPr>
          <p:cNvPr id="2" name="Down Arrow 1"/>
          <p:cNvSpPr/>
          <p:nvPr/>
        </p:nvSpPr>
        <p:spPr>
          <a:xfrm>
            <a:off x="9701655" y="1843451"/>
            <a:ext cx="484632" cy="1805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p:cNvSpPr/>
          <p:nvPr/>
        </p:nvSpPr>
        <p:spPr>
          <a:xfrm>
            <a:off x="7006392" y="4609504"/>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99013" y="1058621"/>
            <a:ext cx="4906836" cy="1569660"/>
          </a:xfrm>
          <a:prstGeom prst="rect">
            <a:avLst/>
          </a:prstGeom>
          <a:noFill/>
        </p:spPr>
        <p:txBody>
          <a:bodyPr wrap="square" rtlCol="0">
            <a:spAutoFit/>
          </a:bodyPr>
          <a:lstStyle/>
          <a:p>
            <a:r>
              <a:rPr lang="en-US" sz="2400" dirty="0" smtClean="0">
                <a:latin typeface="Tahoma" charset="0"/>
                <a:ea typeface="Tahoma" charset="0"/>
                <a:cs typeface="Tahoma" charset="0"/>
              </a:rPr>
              <a:t>Virginia Department of Health</a:t>
            </a:r>
          </a:p>
          <a:p>
            <a:r>
              <a:rPr lang="en-US" sz="2400" dirty="0" smtClean="0">
                <a:latin typeface="Tahoma" charset="0"/>
                <a:ea typeface="Tahoma" charset="0"/>
                <a:cs typeface="Tahoma" charset="0"/>
              </a:rPr>
              <a:t>Issues permit to ATK/NRE</a:t>
            </a:r>
          </a:p>
          <a:p>
            <a:r>
              <a:rPr lang="en-US" sz="2400" dirty="0" smtClean="0">
                <a:latin typeface="Tahoma" charset="0"/>
                <a:ea typeface="Tahoma" charset="0"/>
                <a:cs typeface="Tahoma" charset="0"/>
              </a:rPr>
              <a:t>to manufacture Depleted </a:t>
            </a:r>
            <a:r>
              <a:rPr lang="en-US" sz="2400" dirty="0">
                <a:latin typeface="Tahoma" charset="0"/>
                <a:ea typeface="Tahoma" charset="0"/>
                <a:cs typeface="Tahoma" charset="0"/>
              </a:rPr>
              <a:t>U</a:t>
            </a:r>
            <a:r>
              <a:rPr lang="en-US" sz="2400" dirty="0" smtClean="0">
                <a:latin typeface="Tahoma" charset="0"/>
                <a:ea typeface="Tahoma" charset="0"/>
                <a:cs typeface="Tahoma" charset="0"/>
              </a:rPr>
              <a:t>ranium munitions 2010; renewed 2015</a:t>
            </a:r>
            <a:endParaRPr lang="en-US" sz="2400" dirty="0">
              <a:latin typeface="Tahoma" charset="0"/>
              <a:ea typeface="Tahoma" charset="0"/>
              <a:cs typeface="Tahoma" charset="0"/>
            </a:endParaRPr>
          </a:p>
        </p:txBody>
      </p:sp>
    </p:spTree>
    <p:extLst>
      <p:ext uri="{BB962C8B-B14F-4D97-AF65-F5344CB8AC3E}">
        <p14:creationId xmlns:p14="http://schemas.microsoft.com/office/powerpoint/2010/main" val="153829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34" y="262354"/>
            <a:ext cx="4593336" cy="1325563"/>
          </a:xfrm>
        </p:spPr>
        <p:txBody>
          <a:bodyPr>
            <a:normAutofit/>
          </a:bodyPr>
          <a:lstStyle/>
          <a:p>
            <a:r>
              <a:rPr lang="en-US" sz="2000" dirty="0" smtClean="0">
                <a:latin typeface="Tahoma" charset="0"/>
                <a:ea typeface="Tahoma" charset="0"/>
                <a:cs typeface="Tahoma" charset="0"/>
              </a:rPr>
              <a:t>Radford zip of 24141 includes communities in Pulaski &amp; Montgomery County that are unincorporated, including </a:t>
            </a:r>
            <a:r>
              <a:rPr lang="en-US" sz="2000" dirty="0" err="1" smtClean="0">
                <a:latin typeface="Tahoma" charset="0"/>
                <a:ea typeface="Tahoma" charset="0"/>
                <a:cs typeface="Tahoma" charset="0"/>
              </a:rPr>
              <a:t>Belview</a:t>
            </a:r>
            <a:r>
              <a:rPr lang="en-US" sz="2000" dirty="0" smtClean="0">
                <a:latin typeface="Tahoma" charset="0"/>
                <a:ea typeface="Tahoma" charset="0"/>
                <a:cs typeface="Tahoma" charset="0"/>
              </a:rPr>
              <a:t> Elementary School</a:t>
            </a:r>
            <a:endParaRPr lang="en-US" sz="20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3672098" cy="4849756"/>
          </a:xfrm>
        </p:spPr>
      </p:pic>
      <p:pic>
        <p:nvPicPr>
          <p:cNvPr id="5" name="Picture 4"/>
          <p:cNvPicPr>
            <a:picLocks noChangeAspect="1"/>
          </p:cNvPicPr>
          <p:nvPr/>
        </p:nvPicPr>
        <p:blipFill>
          <a:blip r:embed="rId3"/>
          <a:stretch>
            <a:fillRect/>
          </a:stretch>
        </p:blipFill>
        <p:spPr>
          <a:xfrm>
            <a:off x="5957440" y="122351"/>
            <a:ext cx="4809032" cy="3136673"/>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255" y="3113903"/>
            <a:ext cx="5504687" cy="3537752"/>
          </a:xfrm>
          <a:prstGeom prst="rect">
            <a:avLst/>
          </a:prstGeom>
          <a:solidFill>
            <a:schemeClr val="accent2"/>
          </a:solidFill>
        </p:spPr>
      </p:pic>
    </p:spTree>
    <p:extLst>
      <p:ext uri="{BB962C8B-B14F-4D97-AF65-F5344CB8AC3E}">
        <p14:creationId xmlns:p14="http://schemas.microsoft.com/office/powerpoint/2010/main" val="1646910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225"/>
            <a:ext cx="10515600" cy="699246"/>
          </a:xfrm>
        </p:spPr>
        <p:txBody>
          <a:bodyPr>
            <a:normAutofit fontScale="90000"/>
          </a:bodyPr>
          <a:lstStyle/>
          <a:p>
            <a:r>
              <a:rPr lang="en-US" sz="2400" dirty="0" err="1" smtClean="0">
                <a:latin typeface="Tahoma" charset="0"/>
                <a:ea typeface="Tahoma" charset="0"/>
                <a:cs typeface="Tahoma" charset="0"/>
              </a:rPr>
              <a:t>Carilion</a:t>
            </a:r>
            <a:r>
              <a:rPr lang="en-US" sz="2400" dirty="0" smtClean="0">
                <a:latin typeface="Tahoma" charset="0"/>
                <a:ea typeface="Tahoma" charset="0"/>
                <a:cs typeface="Tahoma" charset="0"/>
              </a:rPr>
              <a:t> Endocrinology opens in NRV, 2007 Closes in 2008 , yet </a:t>
            </a:r>
            <a:r>
              <a:rPr lang="en-US" sz="2400" dirty="0" err="1" smtClean="0">
                <a:latin typeface="Tahoma" charset="0"/>
                <a:ea typeface="Tahoma" charset="0"/>
                <a:cs typeface="Tahoma" charset="0"/>
              </a:rPr>
              <a:t>thryoid</a:t>
            </a:r>
            <a:r>
              <a:rPr lang="en-US" sz="2400" dirty="0" smtClean="0">
                <a:latin typeface="Tahoma" charset="0"/>
                <a:ea typeface="Tahoma" charset="0"/>
                <a:cs typeface="Tahoma" charset="0"/>
              </a:rPr>
              <a:t> cancers continue to be </a:t>
            </a:r>
            <a:r>
              <a:rPr lang="en-US" sz="2400" dirty="0" err="1" smtClean="0">
                <a:latin typeface="Tahoma" charset="0"/>
                <a:ea typeface="Tahoma" charset="0"/>
                <a:cs typeface="Tahoma" charset="0"/>
              </a:rPr>
              <a:t>diganosed</a:t>
            </a:r>
            <a:r>
              <a:rPr lang="en-US" sz="2400" dirty="0" smtClean="0">
                <a:latin typeface="Tahoma" charset="0"/>
                <a:ea typeface="Tahoma" charset="0"/>
                <a:cs typeface="Tahoma" charset="0"/>
              </a:rPr>
              <a:t> and disease rates remain high but undocumented.</a:t>
            </a:r>
            <a:endParaRPr lang="en-US" sz="2400" dirty="0">
              <a:latin typeface="Tahoma" charset="0"/>
              <a:ea typeface="Tahoma" charset="0"/>
              <a:cs typeface="Tahoma"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1" y="1095393"/>
            <a:ext cx="4930304" cy="508157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34635" y="1095392"/>
            <a:ext cx="5395760" cy="5339835"/>
          </a:xfrm>
        </p:spPr>
      </p:pic>
    </p:spTree>
    <p:extLst>
      <p:ext uri="{BB962C8B-B14F-4D97-AF65-F5344CB8AC3E}">
        <p14:creationId xmlns:p14="http://schemas.microsoft.com/office/powerpoint/2010/main" val="204229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82" y="502025"/>
            <a:ext cx="2870460" cy="4177552"/>
          </a:xfrm>
        </p:spPr>
        <p:txBody>
          <a:bodyPr>
            <a:normAutofit fontScale="90000"/>
          </a:bodyPr>
          <a:lstStyle/>
          <a:p>
            <a:pPr algn="ctr"/>
            <a:r>
              <a:rPr lang="en-US" dirty="0" smtClean="0"/>
              <a:t>Renal system cancers in non-smokers throughout New River Valley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3542" y="164242"/>
            <a:ext cx="8586434" cy="6218629"/>
          </a:xfrm>
        </p:spPr>
      </p:pic>
    </p:spTree>
    <p:extLst>
      <p:ext uri="{BB962C8B-B14F-4D97-AF65-F5344CB8AC3E}">
        <p14:creationId xmlns:p14="http://schemas.microsoft.com/office/powerpoint/2010/main" val="208687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729" y="1243666"/>
            <a:ext cx="2654600" cy="2880099"/>
          </a:xfrm>
        </p:spPr>
        <p:txBody>
          <a:bodyPr>
            <a:normAutofit/>
          </a:bodyPr>
          <a:lstStyle/>
          <a:p>
            <a:pPr algn="ctr"/>
            <a:r>
              <a:rPr lang="en-US" sz="2400" dirty="0" smtClean="0">
                <a:latin typeface="Tahoma" charset="0"/>
                <a:ea typeface="Tahoma" charset="0"/>
                <a:cs typeface="Tahoma" charset="0"/>
              </a:rPr>
              <a:t>Toxic air pollution takes a heavy toll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265" y="502939"/>
            <a:ext cx="7997429" cy="6307810"/>
          </a:xfrm>
        </p:spPr>
      </p:pic>
    </p:spTree>
    <p:extLst>
      <p:ext uri="{BB962C8B-B14F-4D97-AF65-F5344CB8AC3E}">
        <p14:creationId xmlns:p14="http://schemas.microsoft.com/office/powerpoint/2010/main" val="1358159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05369"/>
          </a:xfrm>
        </p:spPr>
        <p:txBody>
          <a:bodyPr>
            <a:normAutofit fontScale="90000"/>
          </a:bodyPr>
          <a:lstStyle/>
          <a:p>
            <a:r>
              <a:rPr lang="en-US" sz="3200" dirty="0" smtClean="0">
                <a:latin typeface="Tahoma" charset="0"/>
                <a:ea typeface="Tahoma" charset="0"/>
                <a:cs typeface="Tahoma" charset="0"/>
              </a:rPr>
              <a:t>Rob Davie, Army Joint Munitions Command, reported at a community meeting </a:t>
            </a:r>
            <a:r>
              <a:rPr lang="en-US" sz="3200" dirty="0">
                <a:latin typeface="Tahoma" charset="0"/>
                <a:ea typeface="Tahoma" charset="0"/>
                <a:cs typeface="Tahoma" charset="0"/>
              </a:rPr>
              <a:t>February 25, 2017 </a:t>
            </a:r>
            <a:r>
              <a:rPr lang="en-US" sz="3200" dirty="0" smtClean="0">
                <a:latin typeface="Tahoma" charset="0"/>
                <a:ea typeface="Tahoma" charset="0"/>
                <a:cs typeface="Tahoma" charset="0"/>
              </a:rPr>
              <a:t>on concerns about thyroid disease, that </a:t>
            </a:r>
            <a:r>
              <a:rPr lang="en-US" sz="3200" b="1" dirty="0">
                <a:solidFill>
                  <a:srgbClr val="C00000"/>
                </a:solidFill>
                <a:latin typeface="Tahoma" charset="0"/>
                <a:ea typeface="Tahoma" charset="0"/>
                <a:cs typeface="Tahoma" charset="0"/>
              </a:rPr>
              <a:t>perchlorate</a:t>
            </a:r>
            <a:r>
              <a:rPr lang="en-US" sz="3200" dirty="0">
                <a:latin typeface="Tahoma" charset="0"/>
                <a:ea typeface="Tahoma" charset="0"/>
                <a:cs typeface="Tahoma" charset="0"/>
              </a:rPr>
              <a:t> </a:t>
            </a:r>
            <a:r>
              <a:rPr lang="en-US" sz="3200" b="1" dirty="0">
                <a:solidFill>
                  <a:srgbClr val="C00000"/>
                </a:solidFill>
                <a:latin typeface="Tahoma" charset="0"/>
                <a:ea typeface="Tahoma" charset="0"/>
                <a:cs typeface="Tahoma" charset="0"/>
              </a:rPr>
              <a:t>was found </a:t>
            </a:r>
            <a:r>
              <a:rPr lang="en-US" sz="3200" dirty="0">
                <a:latin typeface="Tahoma" charset="0"/>
                <a:ea typeface="Tahoma" charset="0"/>
                <a:cs typeface="Tahoma" charset="0"/>
              </a:rPr>
              <a:t>in the drone </a:t>
            </a:r>
            <a:r>
              <a:rPr lang="en-US" sz="3200" dirty="0" smtClean="0">
                <a:latin typeface="Tahoma" charset="0"/>
                <a:ea typeface="Tahoma" charset="0"/>
                <a:cs typeface="Tahoma" charset="0"/>
              </a:rPr>
              <a:t>testing. Mr. Davie ”takes ownership” saying </a:t>
            </a:r>
            <a:r>
              <a:rPr lang="en-US" sz="3200" dirty="0" err="1" smtClean="0">
                <a:latin typeface="Tahoma" charset="0"/>
                <a:ea typeface="Tahoma" charset="0"/>
                <a:cs typeface="Tahoma" charset="0"/>
              </a:rPr>
              <a:t>Grucci</a:t>
            </a:r>
            <a:r>
              <a:rPr lang="en-US" sz="3200" dirty="0" smtClean="0">
                <a:latin typeface="Tahoma" charset="0"/>
                <a:ea typeface="Tahoma" charset="0"/>
                <a:cs typeface="Tahoma" charset="0"/>
              </a:rPr>
              <a:t> accidentally sent whistles containing perchlorate to OBG. </a:t>
            </a:r>
            <a:r>
              <a:rPr lang="en-US" sz="3200" b="1" dirty="0" smtClean="0">
                <a:latin typeface="Tahoma" charset="0"/>
                <a:ea typeface="Tahoma" charset="0"/>
                <a:cs typeface="Tahoma" charset="0"/>
              </a:rPr>
              <a:t>This result is then denied </a:t>
            </a:r>
            <a:r>
              <a:rPr lang="en-US" sz="3200" dirty="0" smtClean="0">
                <a:latin typeface="Tahoma" charset="0"/>
                <a:ea typeface="Tahoma" charset="0"/>
                <a:cs typeface="Tahoma" charset="0"/>
              </a:rPr>
              <a:t>by the Army &amp; </a:t>
            </a:r>
            <a:br>
              <a:rPr lang="en-US" sz="3200" dirty="0" smtClean="0">
                <a:latin typeface="Tahoma" charset="0"/>
                <a:ea typeface="Tahoma" charset="0"/>
                <a:cs typeface="Tahoma" charset="0"/>
              </a:rPr>
            </a:br>
            <a:r>
              <a:rPr lang="en-US" sz="3200" dirty="0" smtClean="0">
                <a:latin typeface="Tahoma" charset="0"/>
                <a:ea typeface="Tahoma" charset="0"/>
                <a:cs typeface="Tahoma" charset="0"/>
              </a:rPr>
              <a:t>BAE Systems when official results are later released </a:t>
            </a:r>
            <a:br>
              <a:rPr lang="en-US" sz="3200" dirty="0" smtClean="0">
                <a:latin typeface="Tahoma" charset="0"/>
                <a:ea typeface="Tahoma" charset="0"/>
                <a:cs typeface="Tahoma" charset="0"/>
              </a:rPr>
            </a:br>
            <a:r>
              <a:rPr lang="en-US" sz="3200" dirty="0" smtClean="0">
                <a:latin typeface="Tahoma" charset="0"/>
                <a:ea typeface="Tahoma" charset="0"/>
                <a:cs typeface="Tahoma" charset="0"/>
              </a:rPr>
              <a:t>and reported by </a:t>
            </a:r>
            <a:r>
              <a:rPr lang="en-US" sz="3200" dirty="0" err="1" smtClean="0">
                <a:latin typeface="Tahoma" charset="0"/>
                <a:ea typeface="Tahoma" charset="0"/>
                <a:cs typeface="Tahoma" charset="0"/>
              </a:rPr>
              <a:t>ProPublica</a:t>
            </a:r>
            <a:r>
              <a:rPr lang="en-US" sz="3200" dirty="0" smtClean="0">
                <a:latin typeface="Tahoma" charset="0"/>
                <a:ea typeface="Tahoma" charset="0"/>
                <a:cs typeface="Tahoma" charset="0"/>
              </a:rPr>
              <a:t> in the ongoing</a:t>
            </a:r>
            <a:br>
              <a:rPr lang="en-US" sz="3200" dirty="0" smtClean="0">
                <a:latin typeface="Tahoma" charset="0"/>
                <a:ea typeface="Tahoma" charset="0"/>
                <a:cs typeface="Tahoma" charset="0"/>
              </a:rPr>
            </a:br>
            <a:r>
              <a:rPr lang="en-US" sz="3200" dirty="0" smtClean="0">
                <a:latin typeface="Tahoma" charset="0"/>
                <a:ea typeface="Tahoma" charset="0"/>
                <a:cs typeface="Tahoma" charset="0"/>
              </a:rPr>
              <a:t> </a:t>
            </a:r>
            <a:r>
              <a:rPr lang="en-US" sz="3200" i="1" dirty="0" smtClean="0">
                <a:latin typeface="Tahoma" charset="0"/>
                <a:ea typeface="Tahoma" charset="0"/>
                <a:cs typeface="Tahoma" charset="0"/>
              </a:rPr>
              <a:t>Bombs in Our Backyard </a:t>
            </a:r>
            <a:r>
              <a:rPr lang="en-US" sz="3200" dirty="0" smtClean="0">
                <a:latin typeface="Tahoma" charset="0"/>
                <a:ea typeface="Tahoma" charset="0"/>
                <a:cs typeface="Tahoma" charset="0"/>
              </a:rPr>
              <a:t>investigative report series</a:t>
            </a:r>
            <a:br>
              <a:rPr lang="en-US" sz="3200" dirty="0" smtClean="0">
                <a:latin typeface="Tahoma" charset="0"/>
                <a:ea typeface="Tahoma" charset="0"/>
                <a:cs typeface="Tahoma" charset="0"/>
              </a:rPr>
            </a:br>
            <a:r>
              <a:rPr lang="en-US" sz="3200" dirty="0">
                <a:latin typeface="Tahoma" charset="0"/>
                <a:ea typeface="Tahoma" charset="0"/>
                <a:cs typeface="Tahoma" charset="0"/>
              </a:rPr>
              <a:t/>
            </a:r>
            <a:br>
              <a:rPr lang="en-US" sz="3200" dirty="0">
                <a:latin typeface="Tahoma" charset="0"/>
                <a:ea typeface="Tahoma" charset="0"/>
                <a:cs typeface="Tahoma" charset="0"/>
              </a:rPr>
            </a:br>
            <a:r>
              <a:rPr lang="en-US" sz="3200" dirty="0" smtClean="0">
                <a:latin typeface="Tahoma" charset="0"/>
                <a:ea typeface="Tahoma" charset="0"/>
                <a:cs typeface="Tahoma" charset="0"/>
              </a:rPr>
              <a:t>VA DEQ plans to use these unverified results in new permit, </a:t>
            </a:r>
            <a:br>
              <a:rPr lang="en-US" sz="3200" dirty="0" smtClean="0">
                <a:latin typeface="Tahoma" charset="0"/>
                <a:ea typeface="Tahoma" charset="0"/>
                <a:cs typeface="Tahoma" charset="0"/>
              </a:rPr>
            </a:br>
            <a:r>
              <a:rPr lang="en-US" sz="3200" dirty="0" smtClean="0">
                <a:latin typeface="Tahoma" charset="0"/>
                <a:ea typeface="Tahoma" charset="0"/>
                <a:cs typeface="Tahoma" charset="0"/>
              </a:rPr>
              <a:t>Dr. </a:t>
            </a:r>
            <a:r>
              <a:rPr lang="en-US" sz="3200" dirty="0" err="1" smtClean="0">
                <a:latin typeface="Tahoma" charset="0"/>
                <a:ea typeface="Tahoma" charset="0"/>
                <a:cs typeface="Tahoma" charset="0"/>
              </a:rPr>
              <a:t>Gullett</a:t>
            </a:r>
            <a:r>
              <a:rPr lang="en-US" sz="3200" dirty="0" smtClean="0">
                <a:latin typeface="Tahoma" charset="0"/>
                <a:ea typeface="Tahoma" charset="0"/>
                <a:cs typeface="Tahoma" charset="0"/>
              </a:rPr>
              <a:t> </a:t>
            </a:r>
            <a:r>
              <a:rPr lang="en-US" sz="3200" dirty="0" err="1" smtClean="0">
                <a:latin typeface="Tahoma" charset="0"/>
                <a:ea typeface="Tahoma" charset="0"/>
                <a:cs typeface="Tahoma" charset="0"/>
              </a:rPr>
              <a:t>acknowleged</a:t>
            </a:r>
            <a:r>
              <a:rPr lang="en-US" sz="3200" dirty="0" smtClean="0">
                <a:latin typeface="Tahoma" charset="0"/>
                <a:ea typeface="Tahoma" charset="0"/>
                <a:cs typeface="Tahoma" charset="0"/>
              </a:rPr>
              <a:t> that this test was in the development of a valid testing protocol, i.e. a “test of a test”</a:t>
            </a:r>
            <a:endParaRPr lang="en-US" sz="3200" dirty="0">
              <a:latin typeface="Tahoma" charset="0"/>
              <a:ea typeface="Tahoma" charset="0"/>
              <a:cs typeface="Tahoma" charset="0"/>
            </a:endParaRPr>
          </a:p>
        </p:txBody>
      </p:sp>
      <p:sp>
        <p:nvSpPr>
          <p:cNvPr id="3" name="Vertical Text Placeholder 2"/>
          <p:cNvSpPr>
            <a:spLocks noGrp="1"/>
          </p:cNvSpPr>
          <p:nvPr>
            <p:ph type="body" orient="vert" idx="1"/>
          </p:nvPr>
        </p:nvSpPr>
        <p:spPr>
          <a:xfrm flipV="1">
            <a:off x="838200" y="6176962"/>
            <a:ext cx="10515600" cy="510709"/>
          </a:xfrm>
        </p:spPr>
        <p:txBody>
          <a:bodyPr/>
          <a:lstStyle/>
          <a:p>
            <a:endParaRPr lang="en-US"/>
          </a:p>
        </p:txBody>
      </p:sp>
    </p:spTree>
    <p:extLst>
      <p:ext uri="{BB962C8B-B14F-4D97-AF65-F5344CB8AC3E}">
        <p14:creationId xmlns:p14="http://schemas.microsoft.com/office/powerpoint/2010/main" val="46748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451"/>
            <a:ext cx="10515600" cy="1169411"/>
          </a:xfrm>
        </p:spPr>
        <p:txBody>
          <a:bodyPr>
            <a:normAutofit fontScale="90000"/>
          </a:bodyPr>
          <a:lstStyle/>
          <a:p>
            <a:pPr algn="ctr"/>
            <a:r>
              <a:rPr lang="en-US" sz="2400" dirty="0" smtClean="0">
                <a:latin typeface="Tahoma" charset="0"/>
                <a:ea typeface="Tahoma" charset="0"/>
                <a:cs typeface="Tahoma" charset="0"/>
              </a:rPr>
              <a:t>Responding to impassioned pleas about no enforcement action after Multi Media Inspection, EPA sends National Enforcement Investigation Center (NEIC) for</a:t>
            </a:r>
            <a:br>
              <a:rPr lang="en-US" sz="2400" dirty="0" smtClean="0">
                <a:latin typeface="Tahoma" charset="0"/>
                <a:ea typeface="Tahoma" charset="0"/>
                <a:cs typeface="Tahoma" charset="0"/>
              </a:rPr>
            </a:br>
            <a:r>
              <a:rPr lang="en-US" sz="2400" dirty="0" smtClean="0">
                <a:latin typeface="Tahoma" charset="0"/>
                <a:ea typeface="Tahoma" charset="0"/>
                <a:cs typeface="Tahoma" charset="0"/>
              </a:rPr>
              <a:t>Follow Up Inspection February, 2014</a:t>
            </a:r>
            <a:endParaRPr lang="en-US" sz="2400" dirty="0">
              <a:latin typeface="Tahoma" charset="0"/>
              <a:ea typeface="Tahoma" charset="0"/>
              <a:cs typeface="Tahoma"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71504" y="1340862"/>
            <a:ext cx="4283982" cy="5234817"/>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390" y="1237343"/>
            <a:ext cx="4343235" cy="5620657"/>
          </a:xfrm>
          <a:prstGeom prst="rect">
            <a:avLst/>
          </a:prstGeom>
        </p:spPr>
      </p:pic>
    </p:spTree>
    <p:extLst>
      <p:ext uri="{BB962C8B-B14F-4D97-AF65-F5344CB8AC3E}">
        <p14:creationId xmlns:p14="http://schemas.microsoft.com/office/powerpoint/2010/main" val="21163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32" y="222156"/>
            <a:ext cx="10515600" cy="987211"/>
          </a:xfrm>
        </p:spPr>
        <p:txBody>
          <a:bodyPr>
            <a:normAutofit fontScale="90000"/>
          </a:bodyPr>
          <a:lstStyle/>
          <a:p>
            <a:pPr algn="ctr"/>
            <a:r>
              <a:rPr lang="en-US" sz="2400" dirty="0" smtClean="0">
                <a:latin typeface="Tahoma" charset="0"/>
                <a:ea typeface="Tahoma" charset="0"/>
                <a:cs typeface="Tahoma" charset="0"/>
              </a:rPr>
              <a:t>Where are we now with regards to mitigating the cost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of externalities in shortened, diseased lives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for communities living around these sites of OB/OD?</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629265" y="1356852"/>
            <a:ext cx="10724535" cy="4778477"/>
          </a:xfrm>
        </p:spPr>
        <p:txBody>
          <a:bodyPr>
            <a:noAutofit/>
          </a:bodyPr>
          <a:lstStyle/>
          <a:p>
            <a:pPr>
              <a:buFont typeface="Wingdings" charset="2"/>
              <a:buChar char="Ø"/>
            </a:pPr>
            <a:r>
              <a:rPr lang="en-US" sz="2000" dirty="0" smtClean="0">
                <a:latin typeface="Tahoma" charset="0"/>
                <a:ea typeface="Tahoma" charset="0"/>
                <a:cs typeface="Tahoma" charset="0"/>
              </a:rPr>
              <a:t>No enforcement action despite EPA Region III and NEIC finding  non-compliance issues presenting an imminent risk of substantial harm to human health and the environment from OBG and waste incinerators, respectively. </a:t>
            </a:r>
          </a:p>
          <a:p>
            <a:pPr>
              <a:buFont typeface="Wingdings" charset="2"/>
              <a:buChar char="Ø"/>
            </a:pPr>
            <a:r>
              <a:rPr lang="en-US" sz="2000" dirty="0" smtClean="0">
                <a:latin typeface="Tahoma" charset="0"/>
                <a:ea typeface="Tahoma" charset="0"/>
                <a:cs typeface="Tahoma" charset="0"/>
              </a:rPr>
              <a:t>This violates RCRA 7002 &amp; 7003, but lawyers are afraid they’ll go broke trying the case.       </a:t>
            </a:r>
          </a:p>
          <a:p>
            <a:pPr>
              <a:buFont typeface="Wingdings" charset="2"/>
              <a:buChar char="Ø"/>
            </a:pPr>
            <a:r>
              <a:rPr lang="en-US" sz="2000" dirty="0" smtClean="0">
                <a:latin typeface="Tahoma" charset="0"/>
                <a:ea typeface="Tahoma" charset="0"/>
                <a:cs typeface="Tahoma" charset="0"/>
              </a:rPr>
              <a:t> I</a:t>
            </a:r>
            <a:r>
              <a:rPr lang="fr-FR" sz="2000" dirty="0" smtClean="0">
                <a:latin typeface="Tahoma" charset="0"/>
                <a:ea typeface="Tahoma" charset="0"/>
                <a:cs typeface="Tahoma" charset="0"/>
              </a:rPr>
              <a:t>’</a:t>
            </a:r>
            <a:r>
              <a:rPr lang="en-US" sz="2000" dirty="0" smtClean="0">
                <a:latin typeface="Tahoma" charset="0"/>
                <a:ea typeface="Tahoma" charset="0"/>
                <a:cs typeface="Tahoma" charset="0"/>
              </a:rPr>
              <a:t>m going to law school, so time will tell </a:t>
            </a:r>
            <a:r>
              <a:rPr lang="en-US" sz="2000" dirty="0" smtClean="0">
                <a:latin typeface="Tahoma" charset="0"/>
                <a:ea typeface="Tahoma" charset="0"/>
                <a:cs typeface="Tahoma" charset="0"/>
                <a:sym typeface="Wingdings"/>
              </a:rPr>
              <a:t>!</a:t>
            </a:r>
            <a:endParaRPr lang="en-US" sz="2000" dirty="0" smtClean="0">
              <a:latin typeface="Tahoma" charset="0"/>
              <a:ea typeface="Tahoma" charset="0"/>
              <a:cs typeface="Tahoma" charset="0"/>
            </a:endParaRPr>
          </a:p>
          <a:p>
            <a:pPr>
              <a:buFont typeface="Wingdings" charset="2"/>
              <a:buChar char="Ø"/>
            </a:pPr>
            <a:r>
              <a:rPr lang="en-US" sz="2000" dirty="0" smtClean="0">
                <a:latin typeface="Tahoma" charset="0"/>
                <a:ea typeface="Tahoma" charset="0"/>
                <a:cs typeface="Tahoma" charset="0"/>
              </a:rPr>
              <a:t>OBG continues to operate today under permit that expired September 2015</a:t>
            </a:r>
          </a:p>
          <a:p>
            <a:pPr>
              <a:buFont typeface="Wingdings" charset="2"/>
              <a:buChar char="Ø"/>
            </a:pPr>
            <a:r>
              <a:rPr lang="en-US" sz="2000" dirty="0" smtClean="0">
                <a:latin typeface="Tahoma" charset="0"/>
                <a:ea typeface="Tahoma" charset="0"/>
                <a:cs typeface="Tahoma" charset="0"/>
              </a:rPr>
              <a:t>Tenant waste continues to be treated for a profit by BAE Systems at the OBG, including waste from New River Energetics, Fireworks by </a:t>
            </a:r>
            <a:r>
              <a:rPr lang="en-US" sz="2000" dirty="0" err="1" smtClean="0">
                <a:latin typeface="Tahoma" charset="0"/>
                <a:ea typeface="Tahoma" charset="0"/>
                <a:cs typeface="Tahoma" charset="0"/>
              </a:rPr>
              <a:t>Grucci</a:t>
            </a:r>
            <a:r>
              <a:rPr lang="en-US" sz="2000" dirty="0" smtClean="0">
                <a:latin typeface="Tahoma" charset="0"/>
                <a:ea typeface="Tahoma" charset="0"/>
                <a:cs typeface="Tahoma" charset="0"/>
              </a:rPr>
              <a:t>/</a:t>
            </a:r>
            <a:r>
              <a:rPr lang="en-US" sz="2000" dirty="0" err="1" smtClean="0">
                <a:latin typeface="Tahoma" charset="0"/>
                <a:ea typeface="Tahoma" charset="0"/>
                <a:cs typeface="Tahoma" charset="0"/>
              </a:rPr>
              <a:t>Pyrotechniques</a:t>
            </a:r>
            <a:r>
              <a:rPr lang="en-US" sz="2000" dirty="0" smtClean="0">
                <a:latin typeface="Tahoma" charset="0"/>
                <a:ea typeface="Tahoma" charset="0"/>
                <a:cs typeface="Tahoma" charset="0"/>
              </a:rPr>
              <a:t> and Alexander Arms  </a:t>
            </a:r>
            <a:endParaRPr lang="en-US" sz="2000" dirty="0">
              <a:latin typeface="Tahoma" charset="0"/>
              <a:ea typeface="Tahoma" charset="0"/>
              <a:cs typeface="Tahoma" charset="0"/>
            </a:endParaRPr>
          </a:p>
        </p:txBody>
      </p:sp>
    </p:spTree>
    <p:extLst>
      <p:ext uri="{BB962C8B-B14F-4D97-AF65-F5344CB8AC3E}">
        <p14:creationId xmlns:p14="http://schemas.microsoft.com/office/powerpoint/2010/main" val="1116322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257" y="417723"/>
            <a:ext cx="11636829" cy="6340197"/>
          </a:xfrm>
          <a:prstGeom prst="rect">
            <a:avLst/>
          </a:prstGeom>
        </p:spPr>
        <p:txBody>
          <a:bodyPr wrap="square">
            <a:spAutoFit/>
          </a:bodyPr>
          <a:lstStyle/>
          <a:p>
            <a:pPr algn="ctr"/>
            <a:r>
              <a:rPr lang="en-US" sz="2400" dirty="0" smtClean="0">
                <a:solidFill>
                  <a:srgbClr val="1A1A1A"/>
                </a:solidFill>
                <a:latin typeface="tahoma" charset="0"/>
              </a:rPr>
              <a:t>Inconsistent answers continue to sow distrust.</a:t>
            </a:r>
          </a:p>
          <a:p>
            <a:pPr algn="ctr"/>
            <a:r>
              <a:rPr lang="en-US" sz="2400" dirty="0" smtClean="0">
                <a:solidFill>
                  <a:srgbClr val="1A1A1A"/>
                </a:solidFill>
                <a:latin typeface="tahoma" charset="0"/>
              </a:rPr>
              <a:t>Are DU munitions manufactured and test fired at RAAP, for instance?</a:t>
            </a:r>
            <a:endParaRPr lang="en-US" sz="2400" dirty="0">
              <a:solidFill>
                <a:srgbClr val="1A1A1A"/>
              </a:solidFill>
              <a:latin typeface="tahoma" charset="0"/>
            </a:endParaRPr>
          </a:p>
          <a:p>
            <a:endParaRPr lang="en-US" b="1" dirty="0" smtClean="0">
              <a:solidFill>
                <a:srgbClr val="1A1A1A"/>
              </a:solidFill>
              <a:latin typeface="tahoma" charset="0"/>
            </a:endParaRPr>
          </a:p>
          <a:p>
            <a:r>
              <a:rPr lang="en-US" sz="1200" b="1" dirty="0" smtClean="0">
                <a:solidFill>
                  <a:srgbClr val="1A1A1A"/>
                </a:solidFill>
                <a:latin typeface="tahoma" charset="0"/>
              </a:rPr>
              <a:t>From</a:t>
            </a:r>
            <a:r>
              <a:rPr lang="en-US" sz="1200" b="1" dirty="0">
                <a:solidFill>
                  <a:srgbClr val="1A1A1A"/>
                </a:solidFill>
                <a:latin typeface="tahoma" charset="0"/>
              </a:rPr>
              <a:t>:</a:t>
            </a:r>
            <a:r>
              <a:rPr lang="en-US" sz="1200" dirty="0">
                <a:solidFill>
                  <a:srgbClr val="1A1A1A"/>
                </a:solidFill>
                <a:latin typeface="tahoma" charset="0"/>
              </a:rPr>
              <a:t> </a:t>
            </a:r>
            <a:r>
              <a:rPr lang="en-US" sz="1200" dirty="0" smtClean="0">
                <a:solidFill>
                  <a:srgbClr val="1A1A1A"/>
                </a:solidFill>
                <a:latin typeface="tahoma" charset="0"/>
              </a:rPr>
              <a:t>Name withheld for fear of </a:t>
            </a:r>
            <a:r>
              <a:rPr lang="en-US" sz="1200" dirty="0" err="1" smtClean="0">
                <a:solidFill>
                  <a:srgbClr val="1A1A1A"/>
                </a:solidFill>
                <a:latin typeface="tahoma" charset="0"/>
              </a:rPr>
              <a:t>repraisal</a:t>
            </a:r>
            <a:r>
              <a:rPr lang="en-US" sz="1200" dirty="0" smtClean="0">
                <a:solidFill>
                  <a:srgbClr val="1A1A1A"/>
                </a:solidFill>
                <a:latin typeface="tahoma" charset="0"/>
              </a:rPr>
              <a:t> @ </a:t>
            </a:r>
            <a:r>
              <a:rPr lang="en-US" sz="1200" dirty="0" err="1" smtClean="0">
                <a:solidFill>
                  <a:srgbClr val="1A1A1A"/>
                </a:solidFill>
                <a:latin typeface="tahoma" charset="0"/>
              </a:rPr>
              <a:t>epa.gov</a:t>
            </a:r>
            <a:r>
              <a:rPr lang="en-US" sz="1200" dirty="0">
                <a:solidFill>
                  <a:srgbClr val="1A1A1A"/>
                </a:solidFill>
                <a:latin typeface="tahoma" charset="0"/>
              </a:rPr>
              <a:t> </a:t>
            </a:r>
            <a:r>
              <a:rPr lang="en-US" sz="1200" dirty="0">
                <a:solidFill>
                  <a:srgbClr val="1A1A1A"/>
                </a:solidFill>
                <a:latin typeface="ms mincho" charset="-128"/>
              </a:rPr>
              <a:t> </a:t>
            </a:r>
            <a:endParaRPr lang="en-US" sz="1200" dirty="0">
              <a:solidFill>
                <a:srgbClr val="222222"/>
              </a:solidFill>
              <a:latin typeface="arial" charset="0"/>
            </a:endParaRPr>
          </a:p>
          <a:p>
            <a:r>
              <a:rPr lang="en-US" sz="1200" b="1" dirty="0">
                <a:solidFill>
                  <a:srgbClr val="1A1A1A"/>
                </a:solidFill>
                <a:latin typeface="tahoma" charset="0"/>
              </a:rPr>
              <a:t>Sent:</a:t>
            </a:r>
            <a:r>
              <a:rPr lang="en-US" sz="1200" dirty="0">
                <a:solidFill>
                  <a:srgbClr val="1A1A1A"/>
                </a:solidFill>
                <a:latin typeface="tahoma" charset="0"/>
              </a:rPr>
              <a:t> Wednesday, April 06, 2016 3:36 PM</a:t>
            </a:r>
            <a:endParaRPr lang="en-US" sz="1200" dirty="0">
              <a:solidFill>
                <a:srgbClr val="222222"/>
              </a:solidFill>
              <a:latin typeface="arial" charset="0"/>
            </a:endParaRPr>
          </a:p>
          <a:p>
            <a:endParaRPr lang="en-US" sz="1200" dirty="0">
              <a:solidFill>
                <a:srgbClr val="222222"/>
              </a:solidFill>
              <a:latin typeface="arial" charset="0"/>
            </a:endParaRPr>
          </a:p>
          <a:p>
            <a:r>
              <a:rPr lang="en-US" sz="1200" b="1" dirty="0">
                <a:solidFill>
                  <a:srgbClr val="3E003F"/>
                </a:solidFill>
                <a:latin typeface="tahoma" charset="0"/>
              </a:rPr>
              <a:t>Subject:</a:t>
            </a:r>
            <a:r>
              <a:rPr lang="en-US" sz="1200" dirty="0">
                <a:solidFill>
                  <a:srgbClr val="3E003F"/>
                </a:solidFill>
                <a:latin typeface="tahoma" charset="0"/>
              </a:rPr>
              <a:t> RE: DU technical brief</a:t>
            </a:r>
            <a:endParaRPr lang="en-US" sz="1200" dirty="0">
              <a:solidFill>
                <a:srgbClr val="222222"/>
              </a:solidFill>
              <a:latin typeface="arial" charset="0"/>
            </a:endParaRPr>
          </a:p>
          <a:p>
            <a:r>
              <a:rPr lang="en-US" sz="1200" dirty="0">
                <a:solidFill>
                  <a:srgbClr val="1A1A1A"/>
                </a:solidFill>
                <a:latin typeface="times" charset="0"/>
              </a:rPr>
              <a:t> </a:t>
            </a:r>
            <a:endParaRPr lang="en-US" sz="1200" dirty="0">
              <a:solidFill>
                <a:srgbClr val="222222"/>
              </a:solidFill>
              <a:latin typeface="arial" charset="0"/>
            </a:endParaRPr>
          </a:p>
          <a:p>
            <a:r>
              <a:rPr lang="en-US" sz="2000" dirty="0">
                <a:latin typeface="Tahoma" charset="0"/>
                <a:ea typeface="Tahoma" charset="0"/>
                <a:cs typeface="Tahoma" charset="0"/>
              </a:rPr>
              <a:t>I am still looking for the past records for the Depleted Uranium project, but I have pulled the following information from records I have direct access to:</a:t>
            </a:r>
          </a:p>
          <a:p>
            <a:r>
              <a:rPr lang="en-US" sz="2000" dirty="0">
                <a:latin typeface="Tahoma" charset="0"/>
                <a:ea typeface="Tahoma" charset="0"/>
                <a:cs typeface="Tahoma" charset="0"/>
              </a:rPr>
              <a:t> </a:t>
            </a:r>
          </a:p>
          <a:p>
            <a:r>
              <a:rPr lang="en-US" sz="2000" dirty="0">
                <a:latin typeface="Tahoma" charset="0"/>
                <a:ea typeface="Tahoma" charset="0"/>
                <a:cs typeface="Tahoma" charset="0"/>
              </a:rPr>
              <a:t>1) </a:t>
            </a:r>
            <a:r>
              <a:rPr lang="en-US" sz="2000" dirty="0" smtClean="0">
                <a:latin typeface="Tahoma" charset="0"/>
                <a:ea typeface="Tahoma" charset="0"/>
                <a:cs typeface="Tahoma" charset="0"/>
              </a:rPr>
              <a:t>The </a:t>
            </a:r>
            <a:r>
              <a:rPr lang="en-US" sz="2000" dirty="0">
                <a:latin typeface="Tahoma" charset="0"/>
                <a:ea typeface="Tahoma" charset="0"/>
                <a:cs typeface="Tahoma" charset="0"/>
              </a:rPr>
              <a:t>Army Ammunition plants have been placed on the list by tracking different projectiles/munitions that contain depleted uranium, then tracking where the munition is manufactured.  </a:t>
            </a:r>
            <a:r>
              <a:rPr lang="en-US" sz="2000" dirty="0">
                <a:solidFill>
                  <a:srgbClr val="C00000"/>
                </a:solidFill>
                <a:latin typeface="Tahoma" charset="0"/>
                <a:ea typeface="Tahoma" charset="0"/>
                <a:cs typeface="Tahoma" charset="0"/>
              </a:rPr>
              <a:t>In some cases the plants have used the testing range for these munitions and</a:t>
            </a:r>
            <a:r>
              <a:rPr lang="en-US" sz="2000" dirty="0" smtClean="0">
                <a:solidFill>
                  <a:srgbClr val="C00000"/>
                </a:solidFill>
                <a:latin typeface="Tahoma" charset="0"/>
                <a:ea typeface="Tahoma" charset="0"/>
                <a:cs typeface="Tahoma" charset="0"/>
              </a:rPr>
              <a:t>,</a:t>
            </a:r>
          </a:p>
          <a:p>
            <a:r>
              <a:rPr lang="en-US" sz="2000" dirty="0" smtClean="0">
                <a:solidFill>
                  <a:srgbClr val="C00000"/>
                </a:solidFill>
                <a:latin typeface="Tahoma" charset="0"/>
                <a:ea typeface="Tahoma" charset="0"/>
                <a:cs typeface="Tahoma" charset="0"/>
              </a:rPr>
              <a:t> </a:t>
            </a:r>
            <a:r>
              <a:rPr lang="en-US" sz="2000" dirty="0">
                <a:solidFill>
                  <a:srgbClr val="C00000"/>
                </a:solidFill>
                <a:latin typeface="Tahoma" charset="0"/>
                <a:ea typeface="Tahoma" charset="0"/>
                <a:cs typeface="Tahoma" charset="0"/>
              </a:rPr>
              <a:t>if verified, we listed the facility based on that information</a:t>
            </a:r>
            <a:r>
              <a:rPr lang="en-US" sz="2000" dirty="0" smtClean="0">
                <a:latin typeface="Tahoma" charset="0"/>
                <a:ea typeface="Tahoma" charset="0"/>
                <a:cs typeface="Tahoma" charset="0"/>
              </a:rPr>
              <a:t>.</a:t>
            </a:r>
          </a:p>
          <a:p>
            <a:endParaRPr lang="en-US" sz="2000" dirty="0">
              <a:latin typeface="Tahoma" charset="0"/>
              <a:ea typeface="Tahoma" charset="0"/>
              <a:cs typeface="Tahoma" charset="0"/>
            </a:endParaRPr>
          </a:p>
          <a:p>
            <a:r>
              <a:rPr lang="en-US" sz="2000" dirty="0" smtClean="0">
                <a:latin typeface="Tahoma" charset="0"/>
                <a:ea typeface="Tahoma" charset="0"/>
                <a:cs typeface="Tahoma" charset="0"/>
              </a:rPr>
              <a:t>2)</a:t>
            </a:r>
            <a:r>
              <a:rPr lang="en-US" sz="2000" dirty="0">
                <a:latin typeface="Tahoma" charset="0"/>
                <a:ea typeface="Tahoma" charset="0"/>
                <a:cs typeface="Tahoma" charset="0"/>
              </a:rPr>
              <a:t> </a:t>
            </a:r>
            <a:r>
              <a:rPr lang="en-US" sz="2000" dirty="0" smtClean="0">
                <a:latin typeface="Tahoma" charset="0"/>
                <a:ea typeface="Tahoma" charset="0"/>
                <a:cs typeface="Tahoma" charset="0"/>
              </a:rPr>
              <a:t>There </a:t>
            </a:r>
            <a:r>
              <a:rPr lang="en-US" sz="2000" dirty="0">
                <a:latin typeface="Tahoma" charset="0"/>
                <a:ea typeface="Tahoma" charset="0"/>
                <a:cs typeface="Tahoma" charset="0"/>
              </a:rPr>
              <a:t>are several munitions developed that contain depleted uranium:  MK149, M919, PGU-20, PGU-14, M774, M833, M900, M827, M829, M829A1, M829A2</a:t>
            </a:r>
            <a:r>
              <a:rPr lang="en-US" sz="2000" dirty="0" smtClean="0">
                <a:latin typeface="Tahoma" charset="0"/>
                <a:ea typeface="Tahoma" charset="0"/>
                <a:cs typeface="Tahoma" charset="0"/>
              </a:rPr>
              <a:t>.</a:t>
            </a:r>
          </a:p>
          <a:p>
            <a:endParaRPr lang="en-US" sz="2000" dirty="0">
              <a:latin typeface="Tahoma" charset="0"/>
              <a:ea typeface="Tahoma" charset="0"/>
              <a:cs typeface="Tahoma" charset="0"/>
            </a:endParaRPr>
          </a:p>
          <a:p>
            <a:r>
              <a:rPr lang="en-US" sz="2000" dirty="0">
                <a:latin typeface="Tahoma" charset="0"/>
                <a:ea typeface="Tahoma" charset="0"/>
                <a:cs typeface="Tahoma" charset="0"/>
              </a:rPr>
              <a:t>3) </a:t>
            </a:r>
            <a:r>
              <a:rPr lang="en-US" sz="2000" dirty="0" smtClean="0">
                <a:latin typeface="Tahoma" charset="0"/>
                <a:ea typeface="Tahoma" charset="0"/>
                <a:cs typeface="Tahoma" charset="0"/>
              </a:rPr>
              <a:t>The </a:t>
            </a:r>
            <a:r>
              <a:rPr lang="en-US" sz="2000" dirty="0">
                <a:latin typeface="Tahoma" charset="0"/>
                <a:ea typeface="Tahoma" charset="0"/>
                <a:cs typeface="Tahoma" charset="0"/>
              </a:rPr>
              <a:t>Radford Army Ammunition Plant was approved by the </a:t>
            </a:r>
            <a:r>
              <a:rPr lang="en-US" sz="2000" dirty="0" err="1">
                <a:latin typeface="Tahoma" charset="0"/>
                <a:ea typeface="Tahoma" charset="0"/>
                <a:cs typeface="Tahoma" charset="0"/>
              </a:rPr>
              <a:t>Va</a:t>
            </a:r>
            <a:r>
              <a:rPr lang="en-US" sz="2000" dirty="0">
                <a:latin typeface="Tahoma" charset="0"/>
                <a:ea typeface="Tahoma" charset="0"/>
                <a:cs typeface="Tahoma" charset="0"/>
              </a:rPr>
              <a:t> </a:t>
            </a:r>
            <a:r>
              <a:rPr lang="en-US" sz="2000" dirty="0" err="1">
                <a:latin typeface="Tahoma" charset="0"/>
                <a:ea typeface="Tahoma" charset="0"/>
                <a:cs typeface="Tahoma" charset="0"/>
              </a:rPr>
              <a:t>Dept</a:t>
            </a:r>
            <a:r>
              <a:rPr lang="en-US" sz="2000" dirty="0">
                <a:latin typeface="Tahoma" charset="0"/>
                <a:ea typeface="Tahoma" charset="0"/>
                <a:cs typeface="Tahoma" charset="0"/>
              </a:rPr>
              <a:t> of Health to load and package PGU-14 munition.</a:t>
            </a:r>
          </a:p>
          <a:p>
            <a:r>
              <a:rPr lang="en-US" sz="2000" dirty="0">
                <a:latin typeface="Tahoma" charset="0"/>
                <a:ea typeface="Tahoma" charset="0"/>
                <a:cs typeface="Tahoma" charset="0"/>
              </a:rPr>
              <a:t> </a:t>
            </a:r>
          </a:p>
        </p:txBody>
      </p:sp>
    </p:spTree>
    <p:extLst>
      <p:ext uri="{BB962C8B-B14F-4D97-AF65-F5344CB8AC3E}">
        <p14:creationId xmlns:p14="http://schemas.microsoft.com/office/powerpoint/2010/main" val="96739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72994"/>
            <a:ext cx="10707129" cy="1890583"/>
          </a:xfrm>
        </p:spPr>
        <p:txBody>
          <a:bodyPr>
            <a:normAutofit/>
          </a:bodyPr>
          <a:lstStyle/>
          <a:p>
            <a:pPr algn="ctr"/>
            <a:r>
              <a:rPr lang="en-US" sz="2400" dirty="0" smtClean="0">
                <a:latin typeface="Tahoma" charset="0"/>
                <a:ea typeface="Tahoma" charset="0"/>
                <a:cs typeface="Tahoma" charset="0"/>
              </a:rPr>
              <a:t>Questions posed to VA DEQ persist regarding DU waste from Pentagon contracts awarded to New River Energetics with work to be completed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at the  Radford Army Ammunition Plant, in March of 2017. </a:t>
            </a:r>
            <a:br>
              <a:rPr lang="en-US" sz="2400" dirty="0" smtClean="0">
                <a:latin typeface="Tahoma" charset="0"/>
                <a:ea typeface="Tahoma" charset="0"/>
                <a:cs typeface="Tahoma" charset="0"/>
              </a:rPr>
            </a:br>
            <a:r>
              <a:rPr lang="en-US" sz="2400" dirty="0" smtClean="0">
                <a:latin typeface="Tahoma" charset="0"/>
                <a:ea typeface="Tahoma" charset="0"/>
                <a:cs typeface="Tahoma" charset="0"/>
              </a:rPr>
              <a:t>VA DEQ and former base commanders deny any DU production at RAAP.</a:t>
            </a:r>
            <a:endParaRPr lang="en-US" sz="2400" dirty="0">
              <a:latin typeface="Tahoma" charset="0"/>
              <a:ea typeface="Tahoma" charset="0"/>
              <a:cs typeface="Tahoma" charset="0"/>
            </a:endParaRPr>
          </a:p>
        </p:txBody>
      </p:sp>
      <p:sp>
        <p:nvSpPr>
          <p:cNvPr id="5" name="TextBox 4"/>
          <p:cNvSpPr txBox="1"/>
          <p:nvPr/>
        </p:nvSpPr>
        <p:spPr>
          <a:xfrm>
            <a:off x="325100" y="2222124"/>
            <a:ext cx="8392885" cy="3477875"/>
          </a:xfrm>
          <a:prstGeom prst="rect">
            <a:avLst/>
          </a:prstGeom>
          <a:noFill/>
        </p:spPr>
        <p:txBody>
          <a:bodyPr wrap="square" rtlCol="0">
            <a:spAutoFit/>
          </a:bodyPr>
          <a:lstStyle/>
          <a:p>
            <a:pPr fontAlgn="base"/>
            <a:r>
              <a:rPr lang="en-US" sz="2000" dirty="0">
                <a:latin typeface="Tahoma" charset="0"/>
                <a:ea typeface="Tahoma" charset="0"/>
                <a:cs typeface="Tahoma" charset="0"/>
              </a:rPr>
              <a:t>Alliant Techsystems Operations LLC, Plymouth, Minnesota, was awarded a $25,691,554 modification (P00064) to contract W15QKN-10-C-0050 for M829A4 120mm armor piercing rounds.  Work will be performed in Plymouth, Minnesota; Jonesborough, Tennessee; Orange, California; Cabot, Pennsylvania; </a:t>
            </a:r>
            <a:r>
              <a:rPr lang="en-US" sz="2000" b="1" dirty="0">
                <a:latin typeface="Tahoma" charset="0"/>
                <a:ea typeface="Tahoma" charset="0"/>
                <a:cs typeface="Tahoma" charset="0"/>
              </a:rPr>
              <a:t>Radford, Virginia</a:t>
            </a:r>
            <a:r>
              <a:rPr lang="en-US" sz="2000" dirty="0">
                <a:latin typeface="Tahoma" charset="0"/>
                <a:ea typeface="Tahoma" charset="0"/>
                <a:cs typeface="Tahoma" charset="0"/>
              </a:rPr>
              <a:t>; Elkton, Maryland and Rocket City, West Virginia, with an</a:t>
            </a:r>
            <a:r>
              <a:rPr lang="en-US" sz="2000" b="1" dirty="0">
                <a:latin typeface="Tahoma" charset="0"/>
                <a:ea typeface="Tahoma" charset="0"/>
                <a:cs typeface="Tahoma" charset="0"/>
              </a:rPr>
              <a:t> estimated completion date of March 30, 2017</a:t>
            </a:r>
            <a:r>
              <a:rPr lang="en-US" sz="2000" dirty="0">
                <a:latin typeface="Tahoma" charset="0"/>
                <a:ea typeface="Tahoma" charset="0"/>
                <a:cs typeface="Tahoma" charset="0"/>
              </a:rPr>
              <a:t>.  Fiscal 2015 other procurement funds in the amount of $25, 691,554 were obligated at the time of the award.  Army Contracting Command, </a:t>
            </a:r>
            <a:r>
              <a:rPr lang="en-US" sz="2000" dirty="0" err="1">
                <a:latin typeface="Tahoma" charset="0"/>
                <a:ea typeface="Tahoma" charset="0"/>
                <a:cs typeface="Tahoma" charset="0"/>
              </a:rPr>
              <a:t>Picatinny</a:t>
            </a:r>
            <a:r>
              <a:rPr lang="en-US" sz="2000" dirty="0">
                <a:latin typeface="Tahoma" charset="0"/>
                <a:ea typeface="Tahoma" charset="0"/>
                <a:cs typeface="Tahoma" charset="0"/>
              </a:rPr>
              <a:t> Arsenal, New Jersey, is the contracting activity.</a:t>
            </a:r>
          </a:p>
          <a:p>
            <a:r>
              <a:rPr lang="en-US" sz="2000" dirty="0">
                <a:latin typeface="Tahoma" charset="0"/>
                <a:ea typeface="Tahoma" charset="0"/>
                <a:cs typeface="Tahoma" charset="0"/>
              </a:rPr>
              <a:t>(emphasis added) </a:t>
            </a:r>
            <a:br>
              <a:rPr lang="en-US" sz="2000" dirty="0">
                <a:latin typeface="Tahoma" charset="0"/>
                <a:ea typeface="Tahoma" charset="0"/>
                <a:cs typeface="Tahoma" charset="0"/>
              </a:rPr>
            </a:br>
            <a:r>
              <a:rPr lang="en-US" sz="2000" u="sng" dirty="0">
                <a:latin typeface="Tahoma" charset="0"/>
                <a:ea typeface="Tahoma" charset="0"/>
                <a:cs typeface="Tahoma" charset="0"/>
              </a:rPr>
              <a:t>https://</a:t>
            </a:r>
            <a:r>
              <a:rPr lang="en-US" sz="2000" u="sng" dirty="0" err="1">
                <a:latin typeface="Tahoma" charset="0"/>
                <a:ea typeface="Tahoma" charset="0"/>
                <a:cs typeface="Tahoma" charset="0"/>
              </a:rPr>
              <a:t>www.defense.gov</a:t>
            </a:r>
            <a:r>
              <a:rPr lang="en-US" sz="2000" u="sng" dirty="0">
                <a:latin typeface="Tahoma" charset="0"/>
                <a:ea typeface="Tahoma" charset="0"/>
                <a:cs typeface="Tahoma" charset="0"/>
              </a:rPr>
              <a:t>/News/Contracts/Contract-View/Article/620608/</a:t>
            </a:r>
            <a:endParaRPr lang="en-US" sz="2000" dirty="0">
              <a:latin typeface="Tahoma" charset="0"/>
              <a:ea typeface="Tahoma" charset="0"/>
              <a:cs typeface="Tahoma" charset="0"/>
            </a:endParaRPr>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17106" y="1887827"/>
            <a:ext cx="2832232" cy="3812172"/>
          </a:xfrm>
        </p:spPr>
      </p:pic>
    </p:spTree>
    <p:extLst>
      <p:ext uri="{BB962C8B-B14F-4D97-AF65-F5344CB8AC3E}">
        <p14:creationId xmlns:p14="http://schemas.microsoft.com/office/powerpoint/2010/main" val="1763015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261257"/>
            <a:ext cx="12005387" cy="4370427"/>
          </a:xfrm>
          <a:prstGeom prst="rect">
            <a:avLst/>
          </a:prstGeom>
        </p:spPr>
        <p:txBody>
          <a:bodyPr wrap="square">
            <a:spAutoFit/>
          </a:bodyPr>
          <a:lstStyle/>
          <a:p>
            <a:r>
              <a:rPr lang="en-US" sz="1200" b="1" dirty="0">
                <a:solidFill>
                  <a:srgbClr val="222222"/>
                </a:solidFill>
                <a:latin typeface="Tahoma" charset="0"/>
                <a:ea typeface="Tahoma" charset="0"/>
                <a:cs typeface="Tahoma" charset="0"/>
              </a:rPr>
              <a:t>From:</a:t>
            </a:r>
            <a:r>
              <a:rPr lang="en-US" sz="1200" dirty="0">
                <a:solidFill>
                  <a:srgbClr val="222222"/>
                </a:solidFill>
                <a:latin typeface="Tahoma" charset="0"/>
                <a:ea typeface="Tahoma" charset="0"/>
                <a:cs typeface="Tahoma" charset="0"/>
              </a:rPr>
              <a:t> Devawn Bledsoe [</a:t>
            </a:r>
            <a:r>
              <a:rPr lang="en-US" sz="1200" dirty="0">
                <a:solidFill>
                  <a:srgbClr val="1155CC"/>
                </a:solidFill>
                <a:latin typeface="Tahoma" charset="0"/>
                <a:ea typeface="Tahoma" charset="0"/>
                <a:cs typeface="Tahoma" charset="0"/>
                <a:hlinkClick r:id="rId2"/>
              </a:rPr>
              <a:t>mailto:devawno@gmail.com</a:t>
            </a:r>
            <a:r>
              <a:rPr lang="en-US" sz="1200" dirty="0">
                <a:solidFill>
                  <a:srgbClr val="222222"/>
                </a:solidFill>
                <a:latin typeface="Tahoma" charset="0"/>
                <a:ea typeface="Tahoma" charset="0"/>
                <a:cs typeface="Tahoma" charset="0"/>
              </a:rPr>
              <a:t>] </a:t>
            </a:r>
            <a:r>
              <a:rPr lang="en-US" sz="1200" b="1" dirty="0" smtClean="0">
                <a:solidFill>
                  <a:srgbClr val="222222"/>
                </a:solidFill>
                <a:latin typeface="Tahoma" charset="0"/>
                <a:ea typeface="Tahoma" charset="0"/>
                <a:cs typeface="Tahoma" charset="0"/>
              </a:rPr>
              <a:t>Sent</a:t>
            </a:r>
            <a:r>
              <a:rPr lang="en-US" sz="1200" b="1" dirty="0">
                <a:solidFill>
                  <a:srgbClr val="222222"/>
                </a:solidFill>
                <a:latin typeface="Tahoma" charset="0"/>
                <a:ea typeface="Tahoma" charset="0"/>
                <a:cs typeface="Tahoma" charset="0"/>
              </a:rPr>
              <a:t>:</a:t>
            </a:r>
            <a:r>
              <a:rPr lang="en-US" sz="1200" dirty="0">
                <a:solidFill>
                  <a:srgbClr val="222222"/>
                </a:solidFill>
                <a:latin typeface="Tahoma" charset="0"/>
                <a:ea typeface="Tahoma" charset="0"/>
                <a:cs typeface="Tahoma" charset="0"/>
              </a:rPr>
              <a:t> </a:t>
            </a:r>
            <a:r>
              <a:rPr lang="en-US" sz="1200" b="1" dirty="0">
                <a:solidFill>
                  <a:srgbClr val="222222"/>
                </a:solidFill>
                <a:latin typeface="Tahoma" charset="0"/>
                <a:ea typeface="Tahoma" charset="0"/>
                <a:cs typeface="Tahoma" charset="0"/>
              </a:rPr>
              <a:t>Wednesday, October 11, 2017 4:56 PM</a:t>
            </a:r>
            <a:r>
              <a:rPr lang="en-US" sz="1200" dirty="0">
                <a:solidFill>
                  <a:srgbClr val="222222"/>
                </a:solidFill>
                <a:latin typeface="Tahoma" charset="0"/>
                <a:ea typeface="Tahoma" charset="0"/>
                <a:cs typeface="Tahoma" charset="0"/>
              </a:rPr>
              <a:t/>
            </a:r>
            <a:br>
              <a:rPr lang="en-US" sz="1200" dirty="0">
                <a:solidFill>
                  <a:srgbClr val="222222"/>
                </a:solidFill>
                <a:latin typeface="Tahoma" charset="0"/>
                <a:ea typeface="Tahoma" charset="0"/>
                <a:cs typeface="Tahoma" charset="0"/>
              </a:rPr>
            </a:br>
            <a:r>
              <a:rPr lang="en-US" sz="1200" b="1" dirty="0">
                <a:solidFill>
                  <a:srgbClr val="222222"/>
                </a:solidFill>
                <a:latin typeface="Tahoma" charset="0"/>
                <a:ea typeface="Tahoma" charset="0"/>
                <a:cs typeface="Tahoma" charset="0"/>
              </a:rPr>
              <a:t>To:</a:t>
            </a:r>
            <a:r>
              <a:rPr lang="en-US" sz="1200" dirty="0">
                <a:solidFill>
                  <a:srgbClr val="222222"/>
                </a:solidFill>
                <a:latin typeface="Tahoma" charset="0"/>
                <a:ea typeface="Tahoma" charset="0"/>
                <a:cs typeface="Tahoma" charset="0"/>
              </a:rPr>
              <a:t> Scott, Ashby (</a:t>
            </a:r>
            <a:r>
              <a:rPr lang="en-US" sz="1200" dirty="0" smtClean="0">
                <a:solidFill>
                  <a:srgbClr val="222222"/>
                </a:solidFill>
                <a:latin typeface="Tahoma" charset="0"/>
                <a:ea typeface="Tahoma" charset="0"/>
                <a:cs typeface="Tahoma" charset="0"/>
              </a:rPr>
              <a:t>DEQ)</a:t>
            </a:r>
            <a:r>
              <a:rPr lang="en-US" sz="1200" b="1" dirty="0" smtClean="0">
                <a:solidFill>
                  <a:srgbClr val="222222"/>
                </a:solidFill>
                <a:latin typeface="Tahoma" charset="0"/>
                <a:ea typeface="Tahoma" charset="0"/>
                <a:cs typeface="Tahoma" charset="0"/>
              </a:rPr>
              <a:t>Subject</a:t>
            </a:r>
            <a:r>
              <a:rPr lang="en-US" sz="1200" b="1" dirty="0">
                <a:solidFill>
                  <a:srgbClr val="222222"/>
                </a:solidFill>
                <a:latin typeface="Tahoma" charset="0"/>
                <a:ea typeface="Tahoma" charset="0"/>
                <a:cs typeface="Tahoma" charset="0"/>
              </a:rPr>
              <a:t>:</a:t>
            </a:r>
            <a:r>
              <a:rPr lang="en-US" sz="1200" dirty="0">
                <a:solidFill>
                  <a:srgbClr val="222222"/>
                </a:solidFill>
                <a:latin typeface="Tahoma" charset="0"/>
                <a:ea typeface="Tahoma" charset="0"/>
                <a:cs typeface="Tahoma" charset="0"/>
              </a:rPr>
              <a:t> the DU waste</a:t>
            </a:r>
            <a:r>
              <a:rPr lang="en-US" sz="1000" dirty="0">
                <a:solidFill>
                  <a:srgbClr val="222222"/>
                </a:solidFill>
                <a:latin typeface="Tahoma" charset="0"/>
                <a:ea typeface="Tahoma" charset="0"/>
                <a:cs typeface="Tahoma" charset="0"/>
              </a:rPr>
              <a:t> </a:t>
            </a:r>
          </a:p>
          <a:p>
            <a:r>
              <a:rPr lang="en-US" sz="1600" dirty="0">
                <a:solidFill>
                  <a:srgbClr val="222222"/>
                </a:solidFill>
                <a:latin typeface="Tahoma" charset="0"/>
                <a:ea typeface="Tahoma" charset="0"/>
                <a:cs typeface="Tahoma" charset="0"/>
              </a:rPr>
              <a:t>Hi Scott, </a:t>
            </a:r>
          </a:p>
          <a:p>
            <a:r>
              <a:rPr lang="en-US" sz="1600" dirty="0">
                <a:solidFill>
                  <a:srgbClr val="222222"/>
                </a:solidFill>
                <a:latin typeface="Tahoma" charset="0"/>
                <a:ea typeface="Tahoma" charset="0"/>
                <a:cs typeface="Tahoma" charset="0"/>
              </a:rPr>
              <a:t>It occurred to me that nowhere is the depleted uranium waste addressed in the permitting for the HWI or OBG. Is it assumed there is zero waste from this ongoing production by NRE?</a:t>
            </a:r>
          </a:p>
          <a:p>
            <a:r>
              <a:rPr lang="en-US" sz="1600" dirty="0">
                <a:solidFill>
                  <a:srgbClr val="222222"/>
                </a:solidFill>
                <a:latin typeface="arial" charset="0"/>
              </a:rPr>
              <a:t> </a:t>
            </a:r>
          </a:p>
          <a:p>
            <a:r>
              <a:rPr lang="en-US" b="1" dirty="0" smtClean="0">
                <a:solidFill>
                  <a:srgbClr val="222222"/>
                </a:solidFill>
                <a:latin typeface="arial" charset="0"/>
              </a:rPr>
              <a:t>From: Ann </a:t>
            </a:r>
            <a:r>
              <a:rPr lang="en-US" b="1" dirty="0" err="1" smtClean="0">
                <a:solidFill>
                  <a:srgbClr val="222222"/>
                </a:solidFill>
                <a:latin typeface="arial" charset="0"/>
              </a:rPr>
              <a:t>Regn</a:t>
            </a:r>
            <a:endParaRPr lang="en-US" b="1" dirty="0" smtClean="0">
              <a:solidFill>
                <a:srgbClr val="222222"/>
              </a:solidFill>
              <a:latin typeface="arial" charset="0"/>
            </a:endParaRPr>
          </a:p>
          <a:p>
            <a:r>
              <a:rPr lang="en-US" b="1" dirty="0" smtClean="0">
                <a:solidFill>
                  <a:srgbClr val="222222"/>
                </a:solidFill>
                <a:latin typeface="arial" charset="0"/>
              </a:rPr>
              <a:t>October 17, 2017</a:t>
            </a:r>
            <a:endParaRPr lang="en-US" b="1" dirty="0" smtClean="0"/>
          </a:p>
          <a:p>
            <a:r>
              <a:rPr lang="en-US" sz="2000" dirty="0" smtClean="0">
                <a:latin typeface="Tahoma" charset="0"/>
                <a:ea typeface="Tahoma" charset="0"/>
                <a:cs typeface="Tahoma" charset="0"/>
              </a:rPr>
              <a:t>Dear </a:t>
            </a:r>
            <a:r>
              <a:rPr lang="en-US" sz="2000" dirty="0">
                <a:latin typeface="Tahoma" charset="0"/>
                <a:ea typeface="Tahoma" charset="0"/>
                <a:cs typeface="Tahoma" charset="0"/>
              </a:rPr>
              <a:t>Ms. Bledsoe,</a:t>
            </a:r>
          </a:p>
          <a:p>
            <a:r>
              <a:rPr lang="en-US" sz="2000" dirty="0">
                <a:latin typeface="Tahoma" charset="0"/>
                <a:ea typeface="Tahoma" charset="0"/>
                <a:cs typeface="Tahoma" charset="0"/>
              </a:rPr>
              <a:t>I am replying to your email to Ashby Scott on October 11, 2017.  </a:t>
            </a:r>
            <a:r>
              <a:rPr lang="en-US" sz="2000" b="1" dirty="0">
                <a:solidFill>
                  <a:srgbClr val="C00000"/>
                </a:solidFill>
                <a:latin typeface="Tahoma" charset="0"/>
                <a:ea typeface="Tahoma" charset="0"/>
                <a:cs typeface="Tahoma" charset="0"/>
              </a:rPr>
              <a:t>Depleted uranium waste is not being manufactured, disposed or treated at the Radford Army Ammunition Plant. </a:t>
            </a:r>
            <a:r>
              <a:rPr lang="en-US" sz="2000" dirty="0">
                <a:latin typeface="Tahoma" charset="0"/>
                <a:ea typeface="Tahoma" charset="0"/>
                <a:cs typeface="Tahoma" charset="0"/>
              </a:rPr>
              <a:t>Depleted uranium waste is not permitted in the facility’s Hazardous Waste incinerator, nor at the facility’s open burning ground. This type of waste is regulated by the Nuclear Regulatory Commission and not by DEQ.</a:t>
            </a:r>
          </a:p>
          <a:p>
            <a:r>
              <a:rPr lang="en-US" dirty="0"/>
              <a:t>Sincerely,</a:t>
            </a:r>
          </a:p>
          <a:p>
            <a:r>
              <a:rPr lang="en-US" dirty="0"/>
              <a:t>Ann </a:t>
            </a:r>
            <a:r>
              <a:rPr lang="en-US" dirty="0" err="1" smtClean="0"/>
              <a:t>Regn</a:t>
            </a:r>
            <a:r>
              <a:rPr lang="en-US" dirty="0"/>
              <a:t> </a:t>
            </a:r>
            <a:r>
              <a:rPr lang="en-US" dirty="0" smtClean="0"/>
              <a:t>DEQ </a:t>
            </a:r>
            <a:r>
              <a:rPr lang="en-US" dirty="0"/>
              <a:t>Public Information &amp; Outreach</a:t>
            </a:r>
          </a:p>
          <a:p>
            <a:endParaRPr lang="en-US" b="0" i="0" dirty="0">
              <a:solidFill>
                <a:srgbClr val="222222"/>
              </a:solidFill>
              <a:effectLst/>
              <a:latin typeface="arial" charset="0"/>
            </a:endParaRPr>
          </a:p>
        </p:txBody>
      </p:sp>
    </p:spTree>
    <p:extLst>
      <p:ext uri="{BB962C8B-B14F-4D97-AF65-F5344CB8AC3E}">
        <p14:creationId xmlns:p14="http://schemas.microsoft.com/office/powerpoint/2010/main" val="187186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5" y="365125"/>
            <a:ext cx="4200939" cy="2934666"/>
          </a:xfrm>
        </p:spPr>
        <p:txBody>
          <a:bodyPr>
            <a:noAutofit/>
          </a:bodyPr>
          <a:lstStyle/>
          <a:p>
            <a:r>
              <a:rPr lang="en-US" sz="2400" dirty="0" smtClean="0">
                <a:latin typeface="Tahoma" charset="0"/>
                <a:ea typeface="Tahoma" charset="0"/>
                <a:cs typeface="Tahoma" charset="0"/>
              </a:rPr>
              <a:t>LTC </a:t>
            </a:r>
            <a:r>
              <a:rPr lang="en-US" sz="2400" dirty="0" err="1" smtClean="0">
                <a:latin typeface="Tahoma" charset="0"/>
                <a:ea typeface="Tahoma" charset="0"/>
                <a:cs typeface="Tahoma" charset="0"/>
              </a:rPr>
              <a:t>Druschal</a:t>
            </a:r>
            <a:r>
              <a:rPr lang="en-US" sz="2400" dirty="0" smtClean="0">
                <a:latin typeface="Tahoma" charset="0"/>
                <a:ea typeface="Tahoma" charset="0"/>
                <a:cs typeface="Tahoma" charset="0"/>
              </a:rPr>
              <a:t>, “You’ve got to remember, you don’t have any (nitrocellulose)</a:t>
            </a:r>
            <a:br>
              <a:rPr lang="en-US" sz="2400" dirty="0" smtClean="0">
                <a:latin typeface="Tahoma" charset="0"/>
                <a:ea typeface="Tahoma" charset="0"/>
                <a:cs typeface="Tahoma" charset="0"/>
              </a:rPr>
            </a:br>
            <a:r>
              <a:rPr lang="en-US" sz="2400" dirty="0" smtClean="0">
                <a:latin typeface="Tahoma" charset="0"/>
                <a:ea typeface="Tahoma" charset="0"/>
                <a:cs typeface="Tahoma" charset="0"/>
              </a:rPr>
              <a:t>you don’t have any propellants, you don’t have any bullets.” </a:t>
            </a:r>
            <a:br>
              <a:rPr lang="en-US" sz="2400" dirty="0" smtClean="0">
                <a:latin typeface="Tahoma" charset="0"/>
                <a:ea typeface="Tahoma" charset="0"/>
                <a:cs typeface="Tahoma" charset="0"/>
              </a:rPr>
            </a:br>
            <a:r>
              <a:rPr lang="en-US" sz="2000" dirty="0" smtClean="0">
                <a:latin typeface="Tahoma" charset="0"/>
                <a:ea typeface="Tahoma" charset="0"/>
                <a:cs typeface="Tahoma" charset="0"/>
              </a:rPr>
              <a:t>Roanoke Times, Dec. 10, 2008</a:t>
            </a:r>
            <a:endParaRPr lang="en-US" sz="2000" dirty="0">
              <a:latin typeface="Tahoma" charset="0"/>
              <a:ea typeface="Tahoma" charset="0"/>
              <a:cs typeface="Tahoma"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422" y="365124"/>
            <a:ext cx="6166814" cy="6353727"/>
          </a:xfrm>
          <a:prstGeom prst="rect">
            <a:avLst/>
          </a:prstGeom>
        </p:spPr>
      </p:pic>
      <p:sp>
        <p:nvSpPr>
          <p:cNvPr id="4" name="TextBox 3"/>
          <p:cNvSpPr txBox="1"/>
          <p:nvPr/>
        </p:nvSpPr>
        <p:spPr>
          <a:xfrm>
            <a:off x="253448" y="3246782"/>
            <a:ext cx="4412974" cy="1877437"/>
          </a:xfrm>
          <a:prstGeom prst="rect">
            <a:avLst/>
          </a:prstGeom>
          <a:noFill/>
        </p:spPr>
        <p:txBody>
          <a:bodyPr wrap="square" rtlCol="0">
            <a:spAutoFit/>
          </a:bodyPr>
          <a:lstStyle/>
          <a:p>
            <a:r>
              <a:rPr lang="en-US" sz="2400" dirty="0" smtClean="0">
                <a:latin typeface="Tahoma" charset="0"/>
                <a:ea typeface="Tahoma" charset="0"/>
                <a:cs typeface="Tahoma" charset="0"/>
              </a:rPr>
              <a:t>Virtually every munition being addressed by this committee contains a component from the Radford Arsenal.</a:t>
            </a:r>
          </a:p>
          <a:p>
            <a:r>
              <a:rPr lang="en-US" sz="2000" dirty="0" smtClean="0">
                <a:latin typeface="Tahoma" charset="0"/>
                <a:ea typeface="Tahoma" charset="0"/>
                <a:cs typeface="Tahoma" charset="0"/>
              </a:rPr>
              <a:t>Lexington Institute, April 15, 2009</a:t>
            </a:r>
            <a:endParaRPr lang="en-US" sz="2000" dirty="0">
              <a:latin typeface="Tahoma" charset="0"/>
              <a:ea typeface="Tahoma" charset="0"/>
              <a:cs typeface="Tahoma" charset="0"/>
            </a:endParaRPr>
          </a:p>
        </p:txBody>
      </p:sp>
    </p:spTree>
    <p:extLst>
      <p:ext uri="{BB962C8B-B14F-4D97-AF65-F5344CB8AC3E}">
        <p14:creationId xmlns:p14="http://schemas.microsoft.com/office/powerpoint/2010/main" val="49269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4205" y="381017"/>
            <a:ext cx="11430000"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smtClean="0">
                <a:latin typeface="Tahoma" charset="0"/>
                <a:ea typeface="Tahoma" charset="0"/>
                <a:cs typeface="Tahoma" charset="0"/>
              </a:rPr>
              <a:t>October 20, 2017</a:t>
            </a:r>
          </a:p>
          <a:p>
            <a:r>
              <a:rPr lang="en-US" sz="2000" dirty="0" smtClean="0">
                <a:latin typeface="Tahoma" charset="0"/>
                <a:ea typeface="Tahoma" charset="0"/>
                <a:cs typeface="Tahoma" charset="0"/>
              </a:rPr>
              <a:t>Dear </a:t>
            </a:r>
            <a:r>
              <a:rPr lang="en-US" sz="2000" dirty="0">
                <a:latin typeface="Tahoma" charset="0"/>
                <a:ea typeface="Tahoma" charset="0"/>
                <a:cs typeface="Tahoma" charset="0"/>
              </a:rPr>
              <a:t>Ann</a:t>
            </a:r>
            <a:r>
              <a:rPr lang="en-US" sz="2000" dirty="0" smtClean="0">
                <a:latin typeface="Tahoma" charset="0"/>
                <a:ea typeface="Tahoma" charset="0"/>
                <a:cs typeface="Tahoma" charset="0"/>
              </a:rPr>
              <a:t>,</a:t>
            </a:r>
            <a:endParaRPr lang="en-US" sz="2000" dirty="0">
              <a:latin typeface="Tahoma" charset="0"/>
              <a:ea typeface="Tahoma" charset="0"/>
              <a:cs typeface="Tahoma" charset="0"/>
            </a:endParaRPr>
          </a:p>
          <a:p>
            <a:r>
              <a:rPr lang="en-US" sz="2000" dirty="0">
                <a:latin typeface="Tahoma" charset="0"/>
                <a:ea typeface="Tahoma" charset="0"/>
                <a:cs typeface="Tahoma" charset="0"/>
              </a:rPr>
              <a:t>Actually, the NRC delegated the authority for licensing the production of depleted uranium munitions to the states. In fact, the Virginia Department of Health first issued the permit to produce depleted uranium munitions at RAAP in 2010 and renewed it in 2015. The records show that the most recent batch of DU production completed at the Radford Arsenal was a contract awarded to New River Energetics for delivery in March of 2017. </a:t>
            </a:r>
            <a:r>
              <a:rPr lang="en-US" sz="2000" b="1" dirty="0">
                <a:latin typeface="Tahoma" charset="0"/>
                <a:ea typeface="Tahoma" charset="0"/>
                <a:cs typeface="Tahoma" charset="0"/>
              </a:rPr>
              <a:t>Please clarify how the waste from this production by NRE is addressed under DEQ permits.</a:t>
            </a:r>
            <a:r>
              <a:rPr lang="en-US" sz="2000" dirty="0">
                <a:latin typeface="Tahoma" charset="0"/>
                <a:ea typeface="Tahoma" charset="0"/>
                <a:cs typeface="Tahoma" charset="0"/>
              </a:rPr>
              <a:t> Note the DU is also documented in the recent </a:t>
            </a:r>
            <a:r>
              <a:rPr lang="en-US" sz="2000" dirty="0" err="1">
                <a:latin typeface="Tahoma" charset="0"/>
                <a:ea typeface="Tahoma" charset="0"/>
                <a:cs typeface="Tahoma" charset="0"/>
              </a:rPr>
              <a:t>ProPublica</a:t>
            </a:r>
            <a:r>
              <a:rPr lang="en-US" sz="2000" dirty="0">
                <a:latin typeface="Tahoma" charset="0"/>
                <a:ea typeface="Tahoma" charset="0"/>
                <a:cs typeface="Tahoma" charset="0"/>
              </a:rPr>
              <a:t> series on the military waste disposal practices</a:t>
            </a:r>
            <a:r>
              <a:rPr lang="en-US" sz="2000" dirty="0" smtClean="0">
                <a:latin typeface="Tahoma" charset="0"/>
                <a:ea typeface="Tahoma" charset="0"/>
                <a:cs typeface="Tahoma" charset="0"/>
              </a:rPr>
              <a:t>:</a:t>
            </a:r>
          </a:p>
          <a:p>
            <a:r>
              <a:rPr lang="en-US" altLang="en-US" sz="1600" dirty="0" smtClean="0">
                <a:latin typeface="Tahoma" charset="0"/>
                <a:ea typeface="Tahoma" charset="0"/>
                <a:cs typeface="Tahoma" charset="0"/>
              </a:rPr>
              <a:t>______________</a:t>
            </a:r>
            <a:endParaRPr lang="en-US" altLang="en-US" sz="1600" dirty="0">
              <a:latin typeface="Tahoma" charset="0"/>
              <a:ea typeface="Tahoma" charset="0"/>
              <a:cs typeface="Tahoma" charset="0"/>
            </a:endParaRPr>
          </a:p>
          <a:p>
            <a:r>
              <a:rPr lang="en-US" sz="2000" dirty="0">
                <a:latin typeface="Tahoma" charset="0"/>
                <a:ea typeface="Tahoma" charset="0"/>
                <a:cs typeface="Tahoma" charset="0"/>
              </a:rPr>
              <a:t>Hello Devawn,</a:t>
            </a:r>
          </a:p>
          <a:p>
            <a:r>
              <a:rPr lang="en-US" sz="2000" b="1" dirty="0">
                <a:solidFill>
                  <a:srgbClr val="C00000"/>
                </a:solidFill>
                <a:latin typeface="Tahoma" charset="0"/>
                <a:ea typeface="Tahoma" charset="0"/>
                <a:cs typeface="Tahoma" charset="0"/>
              </a:rPr>
              <a:t>DEQ has no knowledge of or involvement in this award. </a:t>
            </a:r>
            <a:r>
              <a:rPr lang="en-US" sz="2000" dirty="0">
                <a:latin typeface="Tahoma" charset="0"/>
                <a:ea typeface="Tahoma" charset="0"/>
                <a:cs typeface="Tahoma" charset="0"/>
              </a:rPr>
              <a:t> </a:t>
            </a:r>
            <a:r>
              <a:rPr lang="en-US" sz="2000" dirty="0">
                <a:solidFill>
                  <a:srgbClr val="C00000"/>
                </a:solidFill>
                <a:latin typeface="Tahoma" charset="0"/>
                <a:ea typeface="Tahoma" charset="0"/>
                <a:cs typeface="Tahoma" charset="0"/>
              </a:rPr>
              <a:t>This is not our contract so I do not have any knowledge or information to share.</a:t>
            </a:r>
            <a:r>
              <a:rPr lang="en-US" sz="2000" dirty="0">
                <a:latin typeface="Tahoma" charset="0"/>
                <a:ea typeface="Tahoma" charset="0"/>
                <a:cs typeface="Tahoma" charset="0"/>
              </a:rPr>
              <a:t>  I am glad to forward your question to RAAP, but you should confirm with your sources or pursue directly with DOD.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ahoma" charset="0"/>
              <a:ea typeface="Tahoma" charset="0"/>
              <a:cs typeface="Tahoma"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ahoma" charset="0"/>
                <a:ea typeface="Tahoma" charset="0"/>
                <a:cs typeface="Tahoma" charset="0"/>
              </a:rPr>
              <a:t>Ann </a:t>
            </a:r>
            <a:r>
              <a:rPr kumimoji="0" lang="en-US" altLang="en-US" sz="1600" b="0" i="0" u="none" strike="noStrike" cap="none" normalizeH="0" baseline="0" dirty="0" err="1">
                <a:ln>
                  <a:noFill/>
                </a:ln>
                <a:solidFill>
                  <a:schemeClr val="tx1"/>
                </a:solidFill>
                <a:effectLst/>
                <a:latin typeface="Tahoma" charset="0"/>
                <a:ea typeface="Tahoma" charset="0"/>
                <a:cs typeface="Tahoma" charset="0"/>
              </a:rPr>
              <a:t>Regn</a:t>
            </a:r>
            <a:endParaRPr kumimoji="0" lang="en-US" altLang="en-US" sz="1600" b="0" i="0" u="none" strike="noStrike" cap="none" normalizeH="0" baseline="0" dirty="0">
              <a:ln>
                <a:noFill/>
              </a:ln>
              <a:solidFill>
                <a:schemeClr val="tx1"/>
              </a:solidFill>
              <a:effectLst/>
              <a:latin typeface="Tahoma" charset="0"/>
              <a:ea typeface="Tahoma" charset="0"/>
              <a:cs typeface="Tahoma"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ahoma" charset="0"/>
                <a:ea typeface="Tahoma" charset="0"/>
                <a:cs typeface="Tahoma" charset="0"/>
              </a:rPr>
              <a:t>DEQ Public Information &amp; Outreach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ahoma" charset="0"/>
                <a:ea typeface="Tahoma" charset="0"/>
                <a:cs typeface="Tahoma" charset="0"/>
              </a:rPr>
              <a:t>O: </a:t>
            </a:r>
            <a:r>
              <a:rPr kumimoji="0" lang="en-US" altLang="en-US" sz="1600" b="0" i="0" u="none" strike="noStrike" cap="none" normalizeH="0" baseline="0" dirty="0" smtClean="0">
                <a:ln>
                  <a:noFill/>
                </a:ln>
                <a:solidFill>
                  <a:srgbClr val="1155CC"/>
                </a:solidFill>
                <a:effectLst/>
                <a:latin typeface="Tahoma" charset="0"/>
                <a:ea typeface="Tahoma" charset="0"/>
                <a:cs typeface="Tahoma" charset="0"/>
                <a:hlinkClick r:id="rId3"/>
              </a:rPr>
              <a:t>www.deq.virginia.gov</a:t>
            </a:r>
            <a:endParaRPr kumimoji="0" lang="en-US" altLang="en-US" sz="1600" b="0" i="0" u="none" strike="noStrike" cap="none" normalizeH="0" baseline="0" dirty="0">
              <a:ln>
                <a:noFill/>
              </a:ln>
              <a:effectLst/>
              <a:latin typeface="Tahoma" charset="0"/>
              <a:ea typeface="Tahoma" charset="0"/>
              <a:cs typeface="Tahoma"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rPr>
              <a:t> </a:t>
            </a:r>
          </a:p>
        </p:txBody>
      </p:sp>
      <p:pic>
        <p:nvPicPr>
          <p:cNvPr id="1026" name="Picture 2" descr="/var/folders/xd/4dbk9s5j0jd4d1zkf_vll7jw0000gn/T/com.microsoft.Powerpoint/WebArchiveCopyPasteTempFiles/cleardo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43" y="-585667"/>
            <a:ext cx="9525" cy="29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0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967409"/>
            <a:ext cx="8330716" cy="1524000"/>
          </a:xfrm>
        </p:spPr>
        <p:txBody>
          <a:bodyPr>
            <a:normAutofit/>
          </a:bodyPr>
          <a:lstStyle/>
          <a:p>
            <a:pPr algn="ctr"/>
            <a:r>
              <a:rPr lang="en-US" sz="2400" dirty="0" smtClean="0">
                <a:latin typeface="Tahoma" charset="0"/>
                <a:ea typeface="Tahoma" charset="0"/>
                <a:cs typeface="Tahoma" charset="0"/>
              </a:rPr>
              <a:t>                                         Site Selection Matters</a:t>
            </a:r>
            <a:endParaRPr lang="en-US" sz="2400" dirty="0">
              <a:latin typeface="Tahoma" charset="0"/>
              <a:ea typeface="Tahoma" charset="0"/>
              <a:cs typeface="Tahoma"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4601" r="4601"/>
          <a:stretch>
            <a:fillRect/>
          </a:stretch>
        </p:blipFill>
        <p:spPr>
          <a:xfrm>
            <a:off x="3963989" y="556590"/>
            <a:ext cx="8393355" cy="6301409"/>
          </a:xfrm>
        </p:spPr>
      </p:pic>
      <p:sp>
        <p:nvSpPr>
          <p:cNvPr id="4" name="Text Placeholder 3"/>
          <p:cNvSpPr>
            <a:spLocks noGrp="1"/>
          </p:cNvSpPr>
          <p:nvPr>
            <p:ph type="body" sz="half" idx="2"/>
          </p:nvPr>
        </p:nvSpPr>
        <p:spPr>
          <a:xfrm>
            <a:off x="500744" y="556590"/>
            <a:ext cx="3124200" cy="6377610"/>
          </a:xfrm>
        </p:spPr>
        <p:txBody>
          <a:bodyPr>
            <a:normAutofit fontScale="55000" lnSpcReduction="20000"/>
          </a:bodyPr>
          <a:lstStyle/>
          <a:p>
            <a:pPr marL="342900" indent="-342900">
              <a:buFont typeface="Wingdings" charset="2"/>
              <a:buChar char="ü"/>
            </a:pPr>
            <a:r>
              <a:rPr lang="en-US" sz="3200" dirty="0" smtClean="0">
                <a:latin typeface="Tahoma" charset="0"/>
                <a:ea typeface="Tahoma" charset="0"/>
                <a:cs typeface="Tahoma" charset="0"/>
              </a:rPr>
              <a:t>Karst – underlain by caves, sinkholes &amp; fractured rock </a:t>
            </a:r>
          </a:p>
          <a:p>
            <a:pPr marL="342900" indent="-342900">
              <a:buFont typeface="Wingdings" charset="2"/>
              <a:buChar char="ü"/>
            </a:pPr>
            <a:endParaRPr lang="en-US" sz="3200" dirty="0" smtClean="0">
              <a:latin typeface="Tahoma" charset="0"/>
              <a:ea typeface="Tahoma" charset="0"/>
              <a:cs typeface="Tahoma" charset="0"/>
            </a:endParaRPr>
          </a:p>
          <a:p>
            <a:pPr marL="342900" indent="-342900">
              <a:buFont typeface="Wingdings" charset="2"/>
              <a:buChar char="ü"/>
            </a:pPr>
            <a:r>
              <a:rPr lang="en-US" sz="3200" dirty="0" smtClean="0">
                <a:latin typeface="Tahoma" charset="0"/>
                <a:ea typeface="Tahoma" charset="0"/>
                <a:cs typeface="Tahoma" charset="0"/>
              </a:rPr>
              <a:t>New River divides Pulaski &amp; Montgomery Counties, flows </a:t>
            </a:r>
            <a:r>
              <a:rPr lang="en-US" sz="3200" dirty="0">
                <a:latin typeface="Tahoma" charset="0"/>
                <a:ea typeface="Tahoma" charset="0"/>
                <a:cs typeface="Tahoma" charset="0"/>
              </a:rPr>
              <a:t>N</a:t>
            </a:r>
            <a:r>
              <a:rPr lang="en-US" sz="3200" dirty="0" smtClean="0">
                <a:latin typeface="Tahoma" charset="0"/>
                <a:ea typeface="Tahoma" charset="0"/>
                <a:cs typeface="Tahoma" charset="0"/>
              </a:rPr>
              <a:t>orthwesterly, source of drinking water &amp; recreation</a:t>
            </a:r>
          </a:p>
          <a:p>
            <a:pPr marL="342900" indent="-342900">
              <a:buFont typeface="Wingdings" charset="2"/>
              <a:buChar char="ü"/>
            </a:pPr>
            <a:endParaRPr lang="en-US" sz="3200" dirty="0" smtClean="0">
              <a:latin typeface="Tahoma" charset="0"/>
              <a:ea typeface="Tahoma" charset="0"/>
              <a:cs typeface="Tahoma" charset="0"/>
            </a:endParaRPr>
          </a:p>
          <a:p>
            <a:pPr marL="342900" indent="-342900">
              <a:buFont typeface="Wingdings" charset="2"/>
              <a:buChar char="ü"/>
            </a:pPr>
            <a:r>
              <a:rPr lang="en-US" sz="3200" dirty="0" smtClean="0">
                <a:latin typeface="Tahoma" charset="0"/>
                <a:ea typeface="Tahoma" charset="0"/>
                <a:cs typeface="Tahoma" charset="0"/>
              </a:rPr>
              <a:t>Valley bottom with temperature inversions</a:t>
            </a:r>
          </a:p>
          <a:p>
            <a:pPr marL="342900" indent="-342900">
              <a:buFont typeface="Wingdings" charset="2"/>
              <a:buChar char="ü"/>
            </a:pPr>
            <a:endParaRPr lang="en-US" sz="3200" dirty="0" smtClean="0">
              <a:latin typeface="Tahoma" charset="0"/>
              <a:ea typeface="Tahoma" charset="0"/>
              <a:cs typeface="Tahoma" charset="0"/>
            </a:endParaRPr>
          </a:p>
          <a:p>
            <a:pPr marL="342900" indent="-342900">
              <a:buFont typeface="Wingdings" charset="2"/>
              <a:buChar char="ü"/>
            </a:pPr>
            <a:r>
              <a:rPr lang="en-US" sz="3200" dirty="0" smtClean="0">
                <a:latin typeface="Tahoma" charset="0"/>
                <a:ea typeface="Tahoma" charset="0"/>
                <a:cs typeface="Tahoma" charset="0"/>
              </a:rPr>
              <a:t>~1.5 mi. upwind of </a:t>
            </a:r>
            <a:r>
              <a:rPr lang="en-US" sz="3200" dirty="0" err="1" smtClean="0">
                <a:latin typeface="Tahoma" charset="0"/>
                <a:ea typeface="Tahoma" charset="0"/>
                <a:cs typeface="Tahoma" charset="0"/>
              </a:rPr>
              <a:t>Belview</a:t>
            </a:r>
            <a:r>
              <a:rPr lang="en-US" sz="3200" dirty="0" smtClean="0">
                <a:latin typeface="Tahoma" charset="0"/>
                <a:ea typeface="Tahoma" charset="0"/>
                <a:cs typeface="Tahoma" charset="0"/>
              </a:rPr>
              <a:t> Elementary </a:t>
            </a:r>
            <a:r>
              <a:rPr lang="en-US" sz="3200" dirty="0" err="1" smtClean="0">
                <a:latin typeface="Tahoma" charset="0"/>
                <a:ea typeface="Tahoma" charset="0"/>
                <a:cs typeface="Tahoma" charset="0"/>
              </a:rPr>
              <a:t>School,MCPS</a:t>
            </a:r>
            <a:r>
              <a:rPr lang="en-US" sz="3200" dirty="0" smtClean="0">
                <a:latin typeface="Tahoma" charset="0"/>
                <a:ea typeface="Tahoma" charset="0"/>
                <a:cs typeface="Tahoma" charset="0"/>
              </a:rPr>
              <a:t>, Radford address 24141 </a:t>
            </a:r>
          </a:p>
          <a:p>
            <a:pPr marL="342900" indent="-342900">
              <a:buFont typeface="Wingdings" charset="2"/>
              <a:buChar char="ü"/>
            </a:pPr>
            <a:endParaRPr lang="en-US" sz="3200" dirty="0" smtClean="0">
              <a:latin typeface="Tahoma" charset="0"/>
              <a:ea typeface="Tahoma" charset="0"/>
              <a:cs typeface="Tahoma" charset="0"/>
            </a:endParaRPr>
          </a:p>
          <a:p>
            <a:pPr marL="342900" indent="-342900">
              <a:buFont typeface="Wingdings" charset="2"/>
              <a:buChar char="ü"/>
            </a:pPr>
            <a:r>
              <a:rPr lang="en-US" sz="3200" dirty="0">
                <a:latin typeface="Tahoma" charset="0"/>
                <a:ea typeface="Tahoma" charset="0"/>
                <a:cs typeface="Tahoma" charset="0"/>
              </a:rPr>
              <a:t>~ 1 mile Pulaski Thrust </a:t>
            </a:r>
            <a:r>
              <a:rPr lang="en-US" sz="3200" dirty="0" smtClean="0">
                <a:latin typeface="Tahoma" charset="0"/>
                <a:ea typeface="Tahoma" charset="0"/>
                <a:cs typeface="Tahoma" charset="0"/>
              </a:rPr>
              <a:t>Fault</a:t>
            </a:r>
          </a:p>
          <a:p>
            <a:pPr marL="342900" indent="-342900">
              <a:buFont typeface="Wingdings" charset="2"/>
              <a:buChar char="ü"/>
            </a:pPr>
            <a:endParaRPr lang="en-US" sz="3200" i="1" dirty="0" smtClean="0">
              <a:latin typeface="Tahoma" charset="0"/>
              <a:ea typeface="Tahoma" charset="0"/>
              <a:cs typeface="Tahoma" charset="0"/>
            </a:endParaRPr>
          </a:p>
          <a:p>
            <a:pPr marL="342900" indent="-342900">
              <a:buFont typeface="Wingdings" charset="2"/>
              <a:buChar char="ü"/>
            </a:pPr>
            <a:r>
              <a:rPr lang="en-US" sz="3200" dirty="0" smtClean="0">
                <a:latin typeface="Tahoma" charset="0"/>
                <a:ea typeface="Tahoma" charset="0"/>
                <a:cs typeface="Tahoma" charset="0"/>
              </a:rPr>
              <a:t>In “100 Year” flood plane, repeated flooding events last 10 years</a:t>
            </a:r>
          </a:p>
          <a:p>
            <a:endParaRPr lang="en-US" sz="2900" dirty="0" smtClean="0">
              <a:latin typeface="Tahoma" charset="0"/>
              <a:ea typeface="Tahoma" charset="0"/>
              <a:cs typeface="Tahoma" charset="0"/>
            </a:endParaRPr>
          </a:p>
        </p:txBody>
      </p:sp>
    </p:spTree>
    <p:extLst>
      <p:ext uri="{BB962C8B-B14F-4D97-AF65-F5344CB8AC3E}">
        <p14:creationId xmlns:p14="http://schemas.microsoft.com/office/powerpoint/2010/main" val="177603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09599"/>
          </a:xfrm>
        </p:spPr>
        <p:txBody>
          <a:bodyPr>
            <a:normAutofit/>
          </a:bodyPr>
          <a:lstStyle/>
          <a:p>
            <a:pPr algn="ctr"/>
            <a:r>
              <a:rPr lang="en-US" sz="2400" dirty="0" smtClean="0">
                <a:latin typeface="Tahoma" charset="0"/>
                <a:ea typeface="Tahoma" charset="0"/>
                <a:cs typeface="Tahoma" charset="0"/>
              </a:rPr>
              <a:t>Regulatory Shifts Relevant to OBG</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291549" y="529936"/>
            <a:ext cx="11408616" cy="6460586"/>
          </a:xfrm>
        </p:spPr>
        <p:txBody>
          <a:bodyPr>
            <a:normAutofit/>
          </a:bodyPr>
          <a:lstStyle/>
          <a:p>
            <a:pPr>
              <a:buFont typeface="Wingdings" charset="2"/>
              <a:buChar char="Ø"/>
            </a:pPr>
            <a:r>
              <a:rPr lang="en-US" sz="2000" dirty="0" smtClean="0">
                <a:latin typeface="Tahoma" charset="0"/>
                <a:ea typeface="Tahoma" charset="0"/>
                <a:cs typeface="Tahoma" charset="0"/>
              </a:rPr>
              <a:t>1995 EPA moves to place Radford Army Ammo Plant on National Priorities List </a:t>
            </a:r>
          </a:p>
          <a:p>
            <a:pPr>
              <a:buFont typeface="Wingdings" charset="2"/>
              <a:buChar char="Ø"/>
            </a:pPr>
            <a:r>
              <a:rPr lang="en-US" sz="2000" dirty="0">
                <a:latin typeface="Tahoma" charset="0"/>
                <a:ea typeface="Tahoma" charset="0"/>
                <a:cs typeface="Tahoma" charset="0"/>
              </a:rPr>
              <a:t>Decades of Open Burning contributes to Superfund Caliber Contamination </a:t>
            </a:r>
            <a:endParaRPr lang="en-US" sz="2000" dirty="0" smtClean="0">
              <a:latin typeface="Tahoma" charset="0"/>
              <a:ea typeface="Tahoma" charset="0"/>
              <a:cs typeface="Tahoma" charset="0"/>
            </a:endParaRPr>
          </a:p>
          <a:p>
            <a:pPr lvl="1">
              <a:buFont typeface="Wingdings" charset="2"/>
              <a:buChar char="ü"/>
            </a:pPr>
            <a:r>
              <a:rPr lang="en-US" sz="1800" dirty="0" smtClean="0">
                <a:latin typeface="Tahoma" charset="0"/>
                <a:ea typeface="Tahoma" charset="0"/>
                <a:cs typeface="Tahoma" charset="0"/>
              </a:rPr>
              <a:t>Red Water Ash Burial Grounds (S41 &amp; 49): metals, explosives, SVOC’s</a:t>
            </a:r>
          </a:p>
          <a:p>
            <a:pPr lvl="1">
              <a:buFont typeface="Wingdings" charset="2"/>
              <a:buChar char="ü"/>
            </a:pPr>
            <a:r>
              <a:rPr lang="en-US" sz="1800" dirty="0" smtClean="0">
                <a:latin typeface="Tahoma" charset="0"/>
                <a:ea typeface="Tahoma" charset="0"/>
                <a:cs typeface="Tahoma" charset="0"/>
              </a:rPr>
              <a:t>Propellant burning ash disposal (S54): Perchlorate, Metals, Explosives VOCs</a:t>
            </a:r>
          </a:p>
          <a:p>
            <a:pPr lvl="1">
              <a:buFont typeface="Wingdings" charset="2"/>
              <a:buChar char="ü"/>
            </a:pPr>
            <a:r>
              <a:rPr lang="en-US" sz="1800" dirty="0" smtClean="0">
                <a:latin typeface="Tahoma" charset="0"/>
                <a:ea typeface="Tahoma" charset="0"/>
                <a:cs typeface="Tahoma" charset="0"/>
              </a:rPr>
              <a:t>Oily water burial area/ash disposal (S48;</a:t>
            </a:r>
            <a:r>
              <a:rPr lang="en-US" sz="1800" dirty="0">
                <a:latin typeface="Tahoma" charset="0"/>
                <a:ea typeface="Tahoma" charset="0"/>
                <a:cs typeface="Tahoma" charset="0"/>
              </a:rPr>
              <a:t> </a:t>
            </a:r>
            <a:r>
              <a:rPr lang="en-US" sz="1800" dirty="0" smtClean="0">
                <a:latin typeface="Tahoma" charset="0"/>
                <a:ea typeface="Tahoma" charset="0"/>
                <a:cs typeface="Tahoma" charset="0"/>
              </a:rPr>
              <a:t>contiguous S41,49 &amp; 54): Explosives, Metals</a:t>
            </a:r>
          </a:p>
          <a:p>
            <a:pPr lvl="1">
              <a:buFont typeface="Wingdings" charset="2"/>
              <a:buChar char="ü"/>
            </a:pPr>
            <a:r>
              <a:rPr lang="en-US" sz="1800" dirty="0" smtClean="0">
                <a:latin typeface="Tahoma" charset="0"/>
                <a:ea typeface="Tahoma" charset="0"/>
                <a:cs typeface="Tahoma" charset="0"/>
              </a:rPr>
              <a:t>Propellant burning area (S46) Explosives, metals</a:t>
            </a:r>
          </a:p>
          <a:p>
            <a:pPr lvl="1">
              <a:lnSpc>
                <a:spcPct val="110000"/>
              </a:lnSpc>
              <a:buFont typeface="Wingdings" charset="2"/>
              <a:buChar char="ü"/>
            </a:pPr>
            <a:r>
              <a:rPr lang="en-US" sz="1800" dirty="0" smtClean="0">
                <a:latin typeface="Tahoma" charset="0"/>
                <a:ea typeface="Tahoma" charset="0"/>
                <a:cs typeface="Tahoma" charset="0"/>
              </a:rPr>
              <a:t>Propellant burial area (S46) 1950’s Railroad derailment area covered in contaminated soil of unknown origin, sign denotes “burned explosive waste”</a:t>
            </a:r>
            <a:endParaRPr lang="en-US" sz="1800" dirty="0">
              <a:latin typeface="Tahoma" charset="0"/>
              <a:ea typeface="Tahoma" charset="0"/>
              <a:cs typeface="Tahoma" charset="0"/>
            </a:endParaRPr>
          </a:p>
          <a:p>
            <a:pPr lvl="1">
              <a:lnSpc>
                <a:spcPct val="110000"/>
              </a:lnSpc>
              <a:buFont typeface="Wingdings" charset="2"/>
              <a:buChar char="ü"/>
            </a:pPr>
            <a:r>
              <a:rPr lang="en-US" sz="1800" dirty="0" smtClean="0">
                <a:latin typeface="Tahoma" charset="0"/>
                <a:ea typeface="Tahoma" charset="0"/>
                <a:cs typeface="Tahoma" charset="0"/>
              </a:rPr>
              <a:t>Hazardous waste landfill (HWMU16) 2 acres, used for waste from burning ground, incinerator and lab chemicals, GW migrating, Explosives, VOCs</a:t>
            </a:r>
          </a:p>
          <a:p>
            <a:pPr>
              <a:lnSpc>
                <a:spcPct val="160000"/>
              </a:lnSpc>
              <a:buFont typeface="Wingdings" charset="2"/>
              <a:buChar char="Ø"/>
            </a:pPr>
            <a:r>
              <a:rPr lang="en-US" sz="2000" dirty="0" smtClean="0">
                <a:latin typeface="Tahoma" charset="0"/>
                <a:ea typeface="Tahoma" charset="0"/>
                <a:cs typeface="Tahoma" charset="0"/>
              </a:rPr>
              <a:t>1996 Governor Allen vetoes Superfund Listing</a:t>
            </a:r>
          </a:p>
          <a:p>
            <a:pPr>
              <a:lnSpc>
                <a:spcPct val="160000"/>
              </a:lnSpc>
              <a:buFont typeface="Wingdings" charset="2"/>
              <a:buChar char="Ø"/>
            </a:pPr>
            <a:r>
              <a:rPr lang="en-US" sz="2000" dirty="0" smtClean="0">
                <a:latin typeface="Tahoma" charset="0"/>
                <a:ea typeface="Tahoma" charset="0"/>
                <a:cs typeface="Tahoma" charset="0"/>
              </a:rPr>
              <a:t>2000 EPA Region III issues Unique RCRA Permit</a:t>
            </a:r>
            <a:endParaRPr lang="en-US" sz="2000" dirty="0">
              <a:latin typeface="Tahoma" charset="0"/>
              <a:ea typeface="Tahoma" charset="0"/>
              <a:cs typeface="Tahoma" charset="0"/>
            </a:endParaRPr>
          </a:p>
          <a:p>
            <a:pPr lvl="1">
              <a:lnSpc>
                <a:spcPct val="160000"/>
              </a:lnSpc>
              <a:buFont typeface="Wingdings" charset="2"/>
              <a:buChar char="v"/>
            </a:pPr>
            <a:r>
              <a:rPr lang="en-US" sz="1800" dirty="0" smtClean="0">
                <a:latin typeface="Tahoma" charset="0"/>
                <a:ea typeface="Tahoma" charset="0"/>
                <a:cs typeface="Tahoma" charset="0"/>
              </a:rPr>
              <a:t>Virginia </a:t>
            </a:r>
            <a:r>
              <a:rPr lang="en-US" sz="1800" dirty="0">
                <a:latin typeface="Tahoma" charset="0"/>
                <a:ea typeface="Tahoma" charset="0"/>
                <a:cs typeface="Tahoma" charset="0"/>
              </a:rPr>
              <a:t>DEQ </a:t>
            </a:r>
            <a:r>
              <a:rPr lang="en-US" sz="1800" dirty="0" smtClean="0">
                <a:latin typeface="Tahoma" charset="0"/>
                <a:ea typeface="Tahoma" charset="0"/>
                <a:cs typeface="Tahoma" charset="0"/>
              </a:rPr>
              <a:t>Authorized to administer RCRA, writes OBG Permit 2005</a:t>
            </a:r>
          </a:p>
          <a:p>
            <a:pPr lvl="1">
              <a:lnSpc>
                <a:spcPct val="160000"/>
              </a:lnSpc>
              <a:buFont typeface="Wingdings" charset="2"/>
              <a:buChar char="v"/>
            </a:pPr>
            <a:r>
              <a:rPr lang="en-US" sz="1800" dirty="0" smtClean="0">
                <a:latin typeface="Tahoma" charset="0"/>
                <a:ea typeface="Tahoma" charset="0"/>
                <a:cs typeface="Tahoma" charset="0"/>
              </a:rPr>
              <a:t>OBG </a:t>
            </a:r>
            <a:r>
              <a:rPr lang="en-US" sz="1800" dirty="0" err="1" smtClean="0">
                <a:latin typeface="Tahoma" charset="0"/>
                <a:ea typeface="Tahoma" charset="0"/>
                <a:cs typeface="Tahoma" charset="0"/>
              </a:rPr>
              <a:t>Co~location</a:t>
            </a:r>
            <a:r>
              <a:rPr lang="en-US" sz="1800" dirty="0" smtClean="0">
                <a:latin typeface="Tahoma" charset="0"/>
                <a:ea typeface="Tahoma" charset="0"/>
                <a:cs typeface="Tahoma" charset="0"/>
              </a:rPr>
              <a:t>: DEQ </a:t>
            </a:r>
            <a:r>
              <a:rPr lang="en-US" sz="1800" dirty="0">
                <a:latin typeface="Tahoma" charset="0"/>
                <a:ea typeface="Tahoma" charset="0"/>
                <a:cs typeface="Tahoma" charset="0"/>
              </a:rPr>
              <a:t>Groundwater (</a:t>
            </a:r>
            <a:r>
              <a:rPr lang="en-US" sz="1800" dirty="0" smtClean="0">
                <a:latin typeface="Tahoma" charset="0"/>
                <a:ea typeface="Tahoma" charset="0"/>
                <a:cs typeface="Tahoma" charset="0"/>
              </a:rPr>
              <a:t>HWMU13) ~ EPA </a:t>
            </a:r>
            <a:r>
              <a:rPr lang="en-US" sz="1800" dirty="0">
                <a:latin typeface="Tahoma" charset="0"/>
                <a:ea typeface="Tahoma" charset="0"/>
                <a:cs typeface="Tahoma" charset="0"/>
              </a:rPr>
              <a:t>Region III </a:t>
            </a:r>
            <a:r>
              <a:rPr lang="en-US" sz="1800" dirty="0" smtClean="0">
                <a:latin typeface="Tahoma" charset="0"/>
                <a:ea typeface="Tahoma" charset="0"/>
                <a:cs typeface="Tahoma" charset="0"/>
              </a:rPr>
              <a:t>Soil (SWMU13</a:t>
            </a:r>
            <a:r>
              <a:rPr lang="en-US" sz="1800" dirty="0">
                <a:latin typeface="Tahoma" charset="0"/>
                <a:ea typeface="Tahoma" charset="0"/>
                <a:cs typeface="Tahoma" charset="0"/>
              </a:rPr>
              <a:t>)                          </a:t>
            </a:r>
          </a:p>
          <a:p>
            <a:pPr lvl="1">
              <a:lnSpc>
                <a:spcPct val="16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1164" y="3561842"/>
            <a:ext cx="3283527" cy="2101610"/>
          </a:xfrm>
          <a:prstGeom prst="rect">
            <a:avLst/>
          </a:prstGeom>
        </p:spPr>
      </p:pic>
    </p:spTree>
    <p:extLst>
      <p:ext uri="{BB962C8B-B14F-4D97-AF65-F5344CB8AC3E}">
        <p14:creationId xmlns:p14="http://schemas.microsoft.com/office/powerpoint/2010/main" val="153613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97C7F-8DCE-4E9D-AAA6-CA2D95F9F363}"/>
              </a:ext>
            </a:extLst>
          </p:cNvPr>
          <p:cNvSpPr>
            <a:spLocks noGrp="1"/>
          </p:cNvSpPr>
          <p:nvPr>
            <p:ph type="title"/>
          </p:nvPr>
        </p:nvSpPr>
        <p:spPr>
          <a:xfrm>
            <a:off x="1143000" y="711200"/>
            <a:ext cx="3629025" cy="501227"/>
          </a:xfrm>
        </p:spPr>
        <p:txBody>
          <a:bodyPr>
            <a:normAutofit fontScale="90000"/>
          </a:bodyPr>
          <a:lstStyle/>
          <a:p>
            <a:r>
              <a:rPr lang="en-US" b="1" dirty="0" smtClean="0"/>
              <a:t/>
            </a:r>
            <a:br>
              <a:rPr lang="en-US" b="1" dirty="0" smtClean="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t>
            </a:r>
            <a:r>
              <a:rPr lang="en-US" b="1" dirty="0" smtClean="0"/>
              <a:t/>
            </a:r>
            <a:br>
              <a:rPr lang="en-US" b="1" dirty="0" smtClean="0"/>
            </a:br>
            <a:r>
              <a:rPr lang="en-US" b="1" dirty="0" smtClean="0"/>
              <a:t>Soil Sampling </a:t>
            </a:r>
            <a:br>
              <a:rPr lang="en-US" b="1" dirty="0" smtClean="0"/>
            </a:br>
            <a:r>
              <a:rPr lang="en-US" b="1" dirty="0" smtClean="0"/>
              <a:t>January 2008</a:t>
            </a:r>
            <a:br>
              <a:rPr lang="en-US" b="1" dirty="0" smtClean="0"/>
            </a:br>
            <a:endParaRPr lang="en-US" b="1" dirty="0"/>
          </a:p>
        </p:txBody>
      </p:sp>
      <p:pic>
        <p:nvPicPr>
          <p:cNvPr id="9" name="Picture 9" descr="MMA Soil Exceedances at SWMU 13 2007.jpg">
            <a:extLst>
              <a:ext uri="{FF2B5EF4-FFF2-40B4-BE49-F238E27FC236}">
                <a16:creationId xmlns:a16="http://schemas.microsoft.com/office/drawing/2014/main" xmlns="" id="{41783CDB-0C8C-48E3-A16E-E6DCA20D4DF7}"/>
              </a:ext>
            </a:extLst>
          </p:cNvPr>
          <p:cNvPicPr>
            <a:picLocks noGrp="1" noChangeAspect="1"/>
          </p:cNvPicPr>
          <p:nvPr>
            <p:ph type="pic" idx="1"/>
          </p:nvPr>
        </p:nvPicPr>
        <p:blipFill rotWithShape="1">
          <a:blip r:embed="rId3"/>
          <a:srcRect l="7611" r="7611"/>
          <a:stretch/>
        </p:blipFill>
        <p:spPr>
          <a:xfrm>
            <a:off x="4534678" y="501734"/>
            <a:ext cx="7277877" cy="5875590"/>
          </a:xfrm>
          <a:prstGeom prst="rect">
            <a:avLst/>
          </a:prstGeom>
        </p:spPr>
      </p:pic>
      <p:sp>
        <p:nvSpPr>
          <p:cNvPr id="4" name="Text Placeholder 3">
            <a:extLst>
              <a:ext uri="{FF2B5EF4-FFF2-40B4-BE49-F238E27FC236}">
                <a16:creationId xmlns:a16="http://schemas.microsoft.com/office/drawing/2014/main" xmlns="" id="{0D942460-8756-4D68-89FF-1B0B66CDA468}"/>
              </a:ext>
            </a:extLst>
          </p:cNvPr>
          <p:cNvSpPr>
            <a:spLocks noGrp="1"/>
          </p:cNvSpPr>
          <p:nvPr>
            <p:ph type="body" sz="half" idx="2"/>
          </p:nvPr>
        </p:nvSpPr>
        <p:spPr>
          <a:xfrm>
            <a:off x="218406" y="1233162"/>
            <a:ext cx="4084319" cy="5452533"/>
          </a:xfrm>
        </p:spPr>
        <p:txBody>
          <a:bodyPr vert="horz" lIns="91440" tIns="45720" rIns="91440" bIns="45720" rtlCol="0" anchor="t">
            <a:normAutofit/>
          </a:bodyPr>
          <a:lstStyle/>
          <a:p>
            <a:endParaRPr lang="en-US" dirty="0"/>
          </a:p>
          <a:p>
            <a:r>
              <a:rPr lang="en-US" sz="2000" dirty="0">
                <a:latin typeface="Tahoma"/>
                <a:ea typeface="Tahoma"/>
                <a:cs typeface="Tahoma"/>
              </a:rPr>
              <a:t>Lead, Z</a:t>
            </a:r>
            <a:r>
              <a:rPr lang="en-US" sz="2000" dirty="0" smtClean="0">
                <a:latin typeface="Tahoma"/>
                <a:ea typeface="Tahoma"/>
                <a:cs typeface="Tahoma"/>
              </a:rPr>
              <a:t>inc, Benzo(a)pyrene and Nitroglycerin all exceeding Residential and Adjusted Residential Based Limits </a:t>
            </a:r>
          </a:p>
          <a:p>
            <a:r>
              <a:rPr lang="en-US" sz="2000" dirty="0" smtClean="0">
                <a:latin typeface="Tahoma"/>
                <a:ea typeface="Tahoma"/>
                <a:cs typeface="Tahoma"/>
              </a:rPr>
              <a:t>Open burning continues above under DEQ permit.</a:t>
            </a:r>
          </a:p>
          <a:p>
            <a:endParaRPr lang="en-US" dirty="0"/>
          </a:p>
        </p:txBody>
      </p:sp>
    </p:spTree>
    <p:extLst>
      <p:ext uri="{BB962C8B-B14F-4D97-AF65-F5344CB8AC3E}">
        <p14:creationId xmlns:p14="http://schemas.microsoft.com/office/powerpoint/2010/main" val="286824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490"/>
            <a:ext cx="10515600" cy="793901"/>
          </a:xfrm>
        </p:spPr>
        <p:txBody>
          <a:bodyPr>
            <a:normAutofit/>
          </a:bodyPr>
          <a:lstStyle/>
          <a:p>
            <a:pPr algn="ctr"/>
            <a:r>
              <a:rPr lang="en-US" sz="2000" dirty="0" smtClean="0">
                <a:latin typeface="Tahoma" charset="0"/>
                <a:ea typeface="Tahoma" charset="0"/>
                <a:cs typeface="Tahoma" charset="0"/>
              </a:rPr>
              <a:t>Soil Sampling finds </a:t>
            </a:r>
            <a:r>
              <a:rPr lang="en-US" sz="2000" dirty="0" err="1" smtClean="0">
                <a:latin typeface="Tahoma" charset="0"/>
                <a:ea typeface="Tahoma" charset="0"/>
                <a:cs typeface="Tahoma" charset="0"/>
              </a:rPr>
              <a:t>Arsenic,Barium</a:t>
            </a:r>
            <a:r>
              <a:rPr lang="en-US" sz="2000" dirty="0" smtClean="0">
                <a:latin typeface="Tahoma" charset="0"/>
                <a:ea typeface="Tahoma" charset="0"/>
                <a:cs typeface="Tahoma" charset="0"/>
              </a:rPr>
              <a:t>, Chromium, Lead, Mercury Selenium, </a:t>
            </a:r>
            <a:br>
              <a:rPr lang="en-US" sz="2000" dirty="0" smtClean="0">
                <a:latin typeface="Tahoma" charset="0"/>
                <a:ea typeface="Tahoma" charset="0"/>
                <a:cs typeface="Tahoma" charset="0"/>
              </a:rPr>
            </a:br>
            <a:r>
              <a:rPr lang="en-US" sz="2000" dirty="0" smtClean="0">
                <a:latin typeface="Tahoma" charset="0"/>
                <a:ea typeface="Tahoma" charset="0"/>
                <a:cs typeface="Tahoma" charset="0"/>
              </a:rPr>
              <a:t>VOCs, Various Toluene Isomers, Dioxin &amp;  Furans </a:t>
            </a:r>
            <a:endParaRPr lang="en-US" sz="2000" dirty="0">
              <a:latin typeface="Tahoma" charset="0"/>
              <a:ea typeface="Tahoma" charset="0"/>
              <a:cs typeface="Tahoma"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384" y="882391"/>
            <a:ext cx="10767526" cy="5975609"/>
          </a:xfrm>
          <a:ln>
            <a:solidFill>
              <a:schemeClr val="accent1"/>
            </a:solidFill>
          </a:ln>
        </p:spPr>
      </p:pic>
    </p:spTree>
    <p:extLst>
      <p:ext uri="{BB962C8B-B14F-4D97-AF65-F5344CB8AC3E}">
        <p14:creationId xmlns:p14="http://schemas.microsoft.com/office/powerpoint/2010/main" val="198756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006" y="0"/>
            <a:ext cx="10515600" cy="872004"/>
          </a:xfrm>
        </p:spPr>
        <p:txBody>
          <a:bodyPr>
            <a:normAutofit/>
          </a:bodyPr>
          <a:lstStyle/>
          <a:p>
            <a:pPr algn="ctr"/>
            <a:r>
              <a:rPr lang="en-US" sz="2400" dirty="0" smtClean="0">
                <a:latin typeface="Tahoma" charset="0"/>
                <a:ea typeface="Tahoma" charset="0"/>
                <a:cs typeface="Tahoma" charset="0"/>
              </a:rPr>
              <a:t>Virginia DEQ OBG Permit Operating Conditions</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318068" y="685801"/>
            <a:ext cx="11636188" cy="5946290"/>
          </a:xfrm>
        </p:spPr>
        <p:txBody>
          <a:bodyPr>
            <a:normAutofit/>
          </a:bodyPr>
          <a:lstStyle/>
          <a:p>
            <a:r>
              <a:rPr lang="en-US" sz="2000" dirty="0" smtClean="0">
                <a:latin typeface="Tahoma" charset="0"/>
                <a:ea typeface="Tahoma" charset="0"/>
                <a:cs typeface="Tahoma" charset="0"/>
              </a:rPr>
              <a:t>8,000 pounds of munitions constituents per day, 365 days a year</a:t>
            </a:r>
          </a:p>
          <a:p>
            <a:r>
              <a:rPr lang="en-US" sz="2000" dirty="0" smtClean="0">
                <a:latin typeface="Tahoma" charset="0"/>
                <a:ea typeface="Tahoma" charset="0"/>
                <a:cs typeface="Tahoma" charset="0"/>
              </a:rPr>
              <a:t>No time restrictions, Winds under 20 mph &amp; less than 50% chance of rain</a:t>
            </a:r>
          </a:p>
          <a:p>
            <a:r>
              <a:rPr lang="en-US" sz="2000" dirty="0" smtClean="0">
                <a:latin typeface="Tahoma" charset="0"/>
                <a:ea typeface="Tahoma" charset="0"/>
                <a:cs typeface="Tahoma" charset="0"/>
              </a:rPr>
              <a:t>No ambient air quality monitoring on or off site</a:t>
            </a:r>
          </a:p>
          <a:p>
            <a:r>
              <a:rPr lang="en-US" sz="2000" dirty="0" smtClean="0">
                <a:latin typeface="Tahoma" charset="0"/>
                <a:ea typeface="Tahoma" charset="0"/>
                <a:cs typeface="Tahoma" charset="0"/>
              </a:rPr>
              <a:t>Tenant waste accepted from: New River Energetics, </a:t>
            </a:r>
            <a:r>
              <a:rPr lang="en-US" sz="2000" dirty="0" err="1" smtClean="0">
                <a:latin typeface="Tahoma" charset="0"/>
                <a:ea typeface="Tahoma" charset="0"/>
                <a:cs typeface="Tahoma" charset="0"/>
              </a:rPr>
              <a:t>Grucci</a:t>
            </a:r>
            <a:r>
              <a:rPr lang="en-US" sz="2000" dirty="0" smtClean="0">
                <a:latin typeface="Tahoma" charset="0"/>
                <a:ea typeface="Tahoma" charset="0"/>
                <a:cs typeface="Tahoma" charset="0"/>
              </a:rPr>
              <a:t> Fireworks, Alexander Arms, and others. (Army &amp; BAE tell community to “ask those companies” what is in the waste being burned for them at this tax-payer expense)</a:t>
            </a:r>
          </a:p>
          <a:p>
            <a:r>
              <a:rPr lang="en-US" sz="2000" dirty="0" smtClean="0">
                <a:latin typeface="Tahoma" charset="0"/>
                <a:ea typeface="Tahoma" charset="0"/>
                <a:cs typeface="Tahoma" charset="0"/>
              </a:rPr>
              <a:t>Groundwater contaminant levels include “Alternate Concentration Limits” exceeding EPA MCLs such as Chromium at 110 ppb, based on “background levels” of contaminants (EPA MCL for Cr 100 ppb)</a:t>
            </a:r>
          </a:p>
          <a:p>
            <a:r>
              <a:rPr lang="en-US" sz="2000" dirty="0" smtClean="0">
                <a:latin typeface="Tahoma" charset="0"/>
                <a:ea typeface="Tahoma" charset="0"/>
                <a:cs typeface="Tahoma" charset="0"/>
              </a:rPr>
              <a:t>“Feed Rates” of metals set for Aluminum, Barium, Chromium</a:t>
            </a:r>
          </a:p>
          <a:p>
            <a:r>
              <a:rPr lang="en-US" sz="2000" dirty="0" smtClean="0">
                <a:latin typeface="Tahoma" charset="0"/>
                <a:ea typeface="Tahoma" charset="0"/>
                <a:cs typeface="Tahoma" charset="0"/>
              </a:rPr>
              <a:t>Virginia DEQ issues Warning Letters for violations:</a:t>
            </a:r>
          </a:p>
          <a:p>
            <a:pPr lvl="1"/>
            <a:r>
              <a:rPr lang="en-US" sz="1800" dirty="0" smtClean="0">
                <a:latin typeface="Tahoma" charset="0"/>
                <a:ea typeface="Tahoma" charset="0"/>
                <a:cs typeface="Tahoma" charset="0"/>
              </a:rPr>
              <a:t>Not </a:t>
            </a:r>
            <a:r>
              <a:rPr lang="en-US" sz="1800" dirty="0">
                <a:latin typeface="Tahoma" charset="0"/>
                <a:ea typeface="Tahoma" charset="0"/>
                <a:cs typeface="Tahoma" charset="0"/>
              </a:rPr>
              <a:t>reported to, nor included in, EPA’s </a:t>
            </a:r>
            <a:r>
              <a:rPr lang="en-US" sz="1800" dirty="0" smtClean="0">
                <a:latin typeface="Tahoma" charset="0"/>
                <a:ea typeface="Tahoma" charset="0"/>
                <a:cs typeface="Tahoma" charset="0"/>
              </a:rPr>
              <a:t>Enforcement database </a:t>
            </a:r>
          </a:p>
          <a:p>
            <a:pPr lvl="1"/>
            <a:r>
              <a:rPr lang="en-US" sz="1800" dirty="0" smtClean="0">
                <a:latin typeface="Tahoma" charset="0"/>
                <a:ea typeface="Tahoma" charset="0"/>
                <a:cs typeface="Tahoma" charset="0"/>
              </a:rPr>
              <a:t>2012 ATK </a:t>
            </a:r>
            <a:r>
              <a:rPr lang="en-US" sz="1800" i="1" dirty="0" smtClean="0">
                <a:latin typeface="Tahoma" charset="0"/>
                <a:ea typeface="Tahoma" charset="0"/>
                <a:cs typeface="Tahoma" charset="0"/>
              </a:rPr>
              <a:t>too much </a:t>
            </a:r>
            <a:r>
              <a:rPr lang="en-US" sz="1800" dirty="0" smtClean="0">
                <a:latin typeface="Tahoma" charset="0"/>
                <a:ea typeface="Tahoma" charset="0"/>
                <a:cs typeface="Tahoma" charset="0"/>
              </a:rPr>
              <a:t>Chromium on two separate occasions: 1</a:t>
            </a:r>
            <a:r>
              <a:rPr lang="en-US" sz="1800" baseline="30000" dirty="0" smtClean="0">
                <a:latin typeface="Tahoma" charset="0"/>
                <a:ea typeface="Tahoma" charset="0"/>
                <a:cs typeface="Tahoma" charset="0"/>
              </a:rPr>
              <a:t>st</a:t>
            </a:r>
            <a:r>
              <a:rPr lang="en-US" sz="1800" dirty="0" smtClean="0">
                <a:latin typeface="Tahoma" charset="0"/>
                <a:ea typeface="Tahoma" charset="0"/>
                <a:cs typeface="Tahoma" charset="0"/>
              </a:rPr>
              <a:t> day of school 2011, Sunday in April 2012 </a:t>
            </a:r>
          </a:p>
          <a:p>
            <a:pPr lvl="1"/>
            <a:r>
              <a:rPr lang="en-US" sz="1800" dirty="0" smtClean="0">
                <a:latin typeface="Tahoma" charset="0"/>
                <a:ea typeface="Tahoma" charset="0"/>
                <a:cs typeface="Tahoma" charset="0"/>
              </a:rPr>
              <a:t>2015 BAE Systems Excessive Lead </a:t>
            </a:r>
          </a:p>
          <a:p>
            <a:pPr lvl="1"/>
            <a:r>
              <a:rPr lang="en-US" sz="1800" dirty="0" smtClean="0">
                <a:latin typeface="Tahoma" charset="0"/>
                <a:ea typeface="Tahoma" charset="0"/>
                <a:cs typeface="Tahoma" charset="0"/>
              </a:rPr>
              <a:t>DEQ states facility does not report Chromium on TRI because it’s “under threshold”</a:t>
            </a:r>
          </a:p>
          <a:p>
            <a:pPr lvl="1"/>
            <a:endParaRPr lang="en-US" sz="2000" dirty="0" smtClean="0">
              <a:latin typeface="Tahoma" charset="0"/>
              <a:ea typeface="Tahoma" charset="0"/>
              <a:cs typeface="Tahoma" charset="0"/>
            </a:endParaRPr>
          </a:p>
        </p:txBody>
      </p:sp>
    </p:spTree>
    <p:extLst>
      <p:ext uri="{BB962C8B-B14F-4D97-AF65-F5344CB8AC3E}">
        <p14:creationId xmlns:p14="http://schemas.microsoft.com/office/powerpoint/2010/main" val="162309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987"/>
            <a:ext cx="10515600" cy="611119"/>
          </a:xfrm>
        </p:spPr>
        <p:txBody>
          <a:bodyPr>
            <a:normAutofit/>
          </a:bodyPr>
          <a:lstStyle/>
          <a:p>
            <a:pPr algn="ctr"/>
            <a:r>
              <a:rPr lang="en-US" sz="2400" dirty="0" smtClean="0">
                <a:latin typeface="Tahoma" charset="0"/>
                <a:ea typeface="Tahoma" charset="0"/>
                <a:cs typeface="Tahoma" charset="0"/>
              </a:rPr>
              <a:t>2005 Human Health Risk Assessment by CH2MHill for ATK</a:t>
            </a:r>
            <a:endParaRPr lang="en-US" sz="2400" dirty="0">
              <a:latin typeface="Tahoma" charset="0"/>
              <a:ea typeface="Tahoma" charset="0"/>
              <a:cs typeface="Tahoma" charset="0"/>
            </a:endParaRPr>
          </a:p>
        </p:txBody>
      </p:sp>
      <p:sp>
        <p:nvSpPr>
          <p:cNvPr id="3" name="Content Placeholder 2"/>
          <p:cNvSpPr>
            <a:spLocks noGrp="1"/>
          </p:cNvSpPr>
          <p:nvPr>
            <p:ph idx="1"/>
          </p:nvPr>
        </p:nvSpPr>
        <p:spPr>
          <a:xfrm>
            <a:off x="185352" y="735106"/>
            <a:ext cx="11800702" cy="5970494"/>
          </a:xfrm>
        </p:spPr>
        <p:txBody>
          <a:bodyPr>
            <a:normAutofit/>
          </a:bodyPr>
          <a:lstStyle/>
          <a:p>
            <a:pPr>
              <a:buFont typeface="Wingdings" charset="2"/>
              <a:buChar char="Ø"/>
            </a:pPr>
            <a:r>
              <a:rPr lang="en-US" sz="2400" dirty="0" smtClean="0"/>
              <a:t> </a:t>
            </a:r>
            <a:r>
              <a:rPr lang="en-US" sz="2000" dirty="0" smtClean="0">
                <a:latin typeface="Tahoma" charset="0"/>
                <a:ea typeface="Tahoma" charset="0"/>
                <a:cs typeface="Tahoma" charset="0"/>
              </a:rPr>
              <a:t>Site Specific Investigation Report </a:t>
            </a:r>
            <a:r>
              <a:rPr lang="en-US" sz="2000" dirty="0" err="1" smtClean="0">
                <a:latin typeface="Tahoma" charset="0"/>
                <a:ea typeface="Tahoma" charset="0"/>
                <a:cs typeface="Tahoma" charset="0"/>
              </a:rPr>
              <a:t>recomendations</a:t>
            </a:r>
            <a:endParaRPr lang="en-US" sz="2000" dirty="0" smtClean="0">
              <a:latin typeface="Tahoma" charset="0"/>
              <a:ea typeface="Tahoma" charset="0"/>
              <a:cs typeface="Tahoma" charset="0"/>
            </a:endParaRPr>
          </a:p>
          <a:p>
            <a:pPr lvl="1">
              <a:buFont typeface="Wingdings" charset="2"/>
              <a:buChar char="v"/>
            </a:pPr>
            <a:r>
              <a:rPr lang="en-US" sz="1800" dirty="0" smtClean="0">
                <a:latin typeface="Tahoma" charset="0"/>
                <a:ea typeface="Tahoma" charset="0"/>
                <a:cs typeface="Tahoma" charset="0"/>
              </a:rPr>
              <a:t>“Mitigated Skid Burn Plan” to replace gasoline with natural gas to reduce risk</a:t>
            </a:r>
          </a:p>
          <a:p>
            <a:pPr lvl="1">
              <a:buFont typeface="Wingdings" charset="2"/>
              <a:buChar char="v"/>
            </a:pPr>
            <a:r>
              <a:rPr lang="en-US" sz="1800" dirty="0" smtClean="0">
                <a:latin typeface="Tahoma" charset="0"/>
                <a:ea typeface="Tahoma" charset="0"/>
                <a:cs typeface="Tahoma" charset="0"/>
              </a:rPr>
              <a:t>SCLERA </a:t>
            </a:r>
            <a:r>
              <a:rPr lang="en-US" sz="1800" dirty="0">
                <a:latin typeface="Tahoma" charset="0"/>
                <a:ea typeface="Tahoma" charset="0"/>
                <a:cs typeface="Tahoma" charset="0"/>
              </a:rPr>
              <a:t>7.2: </a:t>
            </a:r>
            <a:r>
              <a:rPr lang="en-US" sz="1800" b="1" i="1" dirty="0">
                <a:solidFill>
                  <a:srgbClr val="FF0000"/>
                </a:solidFill>
                <a:latin typeface="Tahoma" charset="0"/>
                <a:ea typeface="Tahoma" charset="0"/>
                <a:cs typeface="Tahoma" charset="0"/>
              </a:rPr>
              <a:t>skid burns </a:t>
            </a:r>
            <a:r>
              <a:rPr lang="en-US" sz="1800" dirty="0">
                <a:latin typeface="Tahoma" charset="0"/>
                <a:ea typeface="Tahoma" charset="0"/>
                <a:cs typeface="Tahoma" charset="0"/>
              </a:rPr>
              <a:t>using diesel fuel </a:t>
            </a:r>
            <a:r>
              <a:rPr lang="en-US" sz="1800" dirty="0" smtClean="0">
                <a:latin typeface="Tahoma" charset="0"/>
                <a:ea typeface="Tahoma" charset="0"/>
                <a:cs typeface="Tahoma" charset="0"/>
              </a:rPr>
              <a:t>are conducive </a:t>
            </a:r>
            <a:r>
              <a:rPr lang="en-US" sz="1800" dirty="0">
                <a:latin typeface="Tahoma" charset="0"/>
                <a:ea typeface="Tahoma" charset="0"/>
                <a:cs typeface="Tahoma" charset="0"/>
              </a:rPr>
              <a:t>to creating dioxin and </a:t>
            </a:r>
            <a:r>
              <a:rPr lang="en-US" sz="1800" dirty="0" smtClean="0">
                <a:latin typeface="Tahoma" charset="0"/>
                <a:ea typeface="Tahoma" charset="0"/>
                <a:cs typeface="Tahoma" charset="0"/>
              </a:rPr>
              <a:t>furans</a:t>
            </a:r>
          </a:p>
          <a:p>
            <a:pPr>
              <a:buFont typeface="Wingdings" charset="2"/>
              <a:buChar char="Ø"/>
            </a:pPr>
            <a:r>
              <a:rPr lang="en-US" sz="2000" dirty="0" smtClean="0">
                <a:latin typeface="Tahoma" charset="0"/>
                <a:ea typeface="Tahoma" charset="0"/>
                <a:cs typeface="Tahoma" charset="0"/>
              </a:rPr>
              <a:t> Virginia DEQ issues permit for open burning ground despite this advice, September</a:t>
            </a:r>
            <a:r>
              <a:rPr lang="en-US" sz="2000" dirty="0">
                <a:latin typeface="Tahoma" charset="0"/>
                <a:ea typeface="Tahoma" charset="0"/>
                <a:cs typeface="Tahoma" charset="0"/>
              </a:rPr>
              <a:t> </a:t>
            </a:r>
            <a:r>
              <a:rPr lang="en-US" sz="2000" dirty="0" smtClean="0">
                <a:latin typeface="Tahoma" charset="0"/>
                <a:ea typeface="Tahoma" charset="0"/>
                <a:cs typeface="Tahoma" charset="0"/>
              </a:rPr>
              <a:t>of 2005</a:t>
            </a:r>
          </a:p>
          <a:p>
            <a:pPr lvl="1">
              <a:buFont typeface="Wingdings" charset="2"/>
              <a:buChar char="v"/>
            </a:pPr>
            <a:r>
              <a:rPr lang="en-US" sz="2000" dirty="0" smtClean="0">
                <a:latin typeface="Tahoma" charset="0"/>
                <a:ea typeface="Tahoma" charset="0"/>
                <a:cs typeface="Tahoma" charset="0"/>
              </a:rPr>
              <a:t> </a:t>
            </a:r>
            <a:r>
              <a:rPr lang="en-US" sz="1800" dirty="0" smtClean="0">
                <a:latin typeface="Tahoma" charset="0"/>
                <a:ea typeface="Tahoma" charset="0"/>
                <a:cs typeface="Tahoma" charset="0"/>
              </a:rPr>
              <a:t>OBG Permit expired September 2015, currently operating under “shield status” while VA DEQ ”reviews   application.”  </a:t>
            </a:r>
          </a:p>
          <a:p>
            <a:pPr lvl="1">
              <a:buFont typeface="Wingdings" charset="2"/>
              <a:buChar char="v"/>
            </a:pPr>
            <a:r>
              <a:rPr lang="en-US" sz="1800" dirty="0" smtClean="0">
                <a:latin typeface="Tahoma" charset="0"/>
                <a:ea typeface="Tahoma" charset="0"/>
                <a:cs typeface="Tahoma" charset="0"/>
              </a:rPr>
              <a:t> Citizens continue to demand ambient air quality monitoring and an immediate end to Open Burning UNTIL it is proven safe for children to breathe downwind where burns can regularly be smelled. </a:t>
            </a:r>
          </a:p>
          <a:p>
            <a:pPr lvl="1">
              <a:buFont typeface="Wingdings" charset="2"/>
              <a:buChar char="v"/>
            </a:pPr>
            <a:r>
              <a:rPr lang="en-US" sz="1800" dirty="0" smtClean="0">
                <a:latin typeface="Tahoma" charset="0"/>
                <a:ea typeface="Tahoma" charset="0"/>
                <a:cs typeface="Tahoma" charset="0"/>
              </a:rPr>
              <a:t>DEQ declines to hold community meetings over last two years. </a:t>
            </a:r>
          </a:p>
          <a:p>
            <a:pPr lvl="1">
              <a:buFont typeface="Wingdings" charset="2"/>
              <a:buChar char="v"/>
            </a:pPr>
            <a:r>
              <a:rPr lang="en-US" sz="1800" dirty="0" smtClean="0">
                <a:latin typeface="Tahoma" charset="0"/>
                <a:ea typeface="Tahoma" charset="0"/>
                <a:cs typeface="Tahoma" charset="0"/>
              </a:rPr>
              <a:t>Army Joint Munitions Command &amp; BAE Systems tell stakeholders a “custom incinerator” is being designed “just for their base” because the waste at RAAP is “so different,” it requires unique treatment.</a:t>
            </a:r>
          </a:p>
          <a:p>
            <a:pPr lvl="1">
              <a:buFont typeface="Wingdings" charset="2"/>
              <a:buChar char="v"/>
            </a:pPr>
            <a:r>
              <a:rPr lang="en-US" sz="1800" dirty="0" smtClean="0">
                <a:latin typeface="Tahoma" charset="0"/>
                <a:ea typeface="Tahoma" charset="0"/>
                <a:cs typeface="Tahoma" charset="0"/>
              </a:rPr>
              <a:t>Army, EPA, Congress, local </a:t>
            </a:r>
            <a:r>
              <a:rPr lang="en-US" sz="1800" dirty="0">
                <a:latin typeface="Tahoma" charset="0"/>
                <a:ea typeface="Tahoma" charset="0"/>
                <a:cs typeface="Tahoma" charset="0"/>
              </a:rPr>
              <a:t>government </a:t>
            </a:r>
            <a:r>
              <a:rPr lang="en-US" sz="1800" dirty="0" smtClean="0">
                <a:latin typeface="Tahoma" charset="0"/>
                <a:ea typeface="Tahoma" charset="0"/>
                <a:cs typeface="Tahoma" charset="0"/>
              </a:rPr>
              <a:t>all remain silent, except April </a:t>
            </a:r>
            <a:r>
              <a:rPr lang="en-US" sz="1800" dirty="0" err="1" smtClean="0">
                <a:latin typeface="Tahoma" charset="0"/>
                <a:ea typeface="Tahoma" charset="0"/>
                <a:cs typeface="Tahoma" charset="0"/>
              </a:rPr>
              <a:t>DeMotts</a:t>
            </a:r>
            <a:r>
              <a:rPr lang="en-US" sz="1800" dirty="0" smtClean="0">
                <a:latin typeface="Tahoma" charset="0"/>
                <a:ea typeface="Tahoma" charset="0"/>
                <a:cs typeface="Tahoma" charset="0"/>
              </a:rPr>
              <a:t>, Mont. Co. Board of Supervisors, regularly attends meetings with questions; secured vote for PSA well testing.</a:t>
            </a:r>
            <a:endParaRPr lang="en-US" sz="1800" dirty="0" smtClean="0"/>
          </a:p>
        </p:txBody>
      </p:sp>
    </p:spTree>
    <p:extLst>
      <p:ext uri="{BB962C8B-B14F-4D97-AF65-F5344CB8AC3E}">
        <p14:creationId xmlns:p14="http://schemas.microsoft.com/office/powerpoint/2010/main" val="70048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1815</TotalTime>
  <Words>2236</Words>
  <Application>Microsoft Office PowerPoint</Application>
  <PresentationFormat>Custom</PresentationFormat>
  <Paragraphs>190</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OB/OD A Living Legacy at RAAP</vt:lpstr>
      <vt:lpstr>GOCO: Government Owned Corporately Operated Open Burning Ground (OBG) includes tenant waste after 1995 ARMS Act   </vt:lpstr>
      <vt:lpstr>LTC Druschal, “You’ve got to remember, you don’t have any (nitrocellulose) you don’t have any propellants, you don’t have any bullets.”  Roanoke Times, Dec. 10, 2008</vt:lpstr>
      <vt:lpstr>                                         Site Selection Matters</vt:lpstr>
      <vt:lpstr>Regulatory Shifts Relevant to OBG</vt:lpstr>
      <vt:lpstr>        Soil Sampling  January 2008 </vt:lpstr>
      <vt:lpstr>Soil Sampling finds Arsenic,Barium, Chromium, Lead, Mercury Selenium,  VOCs, Various Toluene Isomers, Dioxin &amp;  Furans </vt:lpstr>
      <vt:lpstr>Virginia DEQ OBG Permit Operating Conditions</vt:lpstr>
      <vt:lpstr>2005 Human Health Risk Assessment by CH2MHill for ATK</vt:lpstr>
      <vt:lpstr>PowerPoint Presentation</vt:lpstr>
      <vt:lpstr>EPA Region III Multi Media Inspection Report, Redacted</vt:lpstr>
      <vt:lpstr>How much chromium can be soaked in gasoline, lit on fire &amp; left to smolder for hours, yet still be safe for the children breathing downwind?         Virginia DEQ Permit Says:  “The following feed limits have been set…No greater than 12 ppm of chromium will be burned at the OB Ground” (a day, an hour, all year?)  No ambient air quality monitoring required on or off base.       </vt:lpstr>
      <vt:lpstr>VA DEQ Issues Warning Letters for Exceeding Chromium Feed Rates to: Alliant Techsystems first day of school 2011 &amp; a Sunday in 2012 prompts BAE Systems to submits Permit Mod. Request to increase Chromium 2013</vt:lpstr>
      <vt:lpstr>“Operators wait at least one-half hour after a  burn before approaching the pan  to examine the residue.” </vt:lpstr>
      <vt:lpstr>Community appeals to Congressman Griffith &amp; Senator Tim Kaine,  on the Armed Svcs. Cmte., for oversight action with no response.</vt:lpstr>
      <vt:lpstr>Army Perchlorate Directive  2007: Base Contamination Inventory  sets 14 ppb standard</vt:lpstr>
      <vt:lpstr>Water Intakes located downstream of OBG </vt:lpstr>
      <vt:lpstr>PowerPoint Presentation</vt:lpstr>
      <vt:lpstr>Real People Reporting Real-Life Health Concerns</vt:lpstr>
      <vt:lpstr>Radford zip of 24141 includes communities in Pulaski &amp; Montgomery County that are unincorporated, including Belview Elementary School</vt:lpstr>
      <vt:lpstr>Carilion Endocrinology opens in NRV, 2007 Closes in 2008 , yet thryoid cancers continue to be diganosed and disease rates remain high but undocumented.</vt:lpstr>
      <vt:lpstr>Renal system cancers in non-smokers throughout New River Valley</vt:lpstr>
      <vt:lpstr>Toxic air pollution takes a heavy toll</vt:lpstr>
      <vt:lpstr>Rob Davie, Army Joint Munitions Command, reported at a community meeting February 25, 2017 on concerns about thyroid disease, that perchlorate was found in the drone testing. Mr. Davie ”takes ownership” saying Grucci accidentally sent whistles containing perchlorate to OBG. This result is then denied by the Army &amp;  BAE Systems when official results are later released  and reported by ProPublica in the ongoing  Bombs in Our Backyard investigative report series  VA DEQ plans to use these unverified results in new permit,  Dr. Gullett acknowleged that this test was in the development of a valid testing protocol, i.e. a “test of a test”</vt:lpstr>
      <vt:lpstr>Responding to impassioned pleas about no enforcement action after Multi Media Inspection, EPA sends National Enforcement Investigation Center (NEIC) for Follow Up Inspection February, 2014</vt:lpstr>
      <vt:lpstr>Where are we now with regards to mitigating the cost  of externalities in shortened, diseased lives  for communities living around these sites of OB/OD?</vt:lpstr>
      <vt:lpstr>PowerPoint Presentation</vt:lpstr>
      <vt:lpstr>Questions posed to VA DEQ persist regarding DU waste from Pentagon contracts awarded to New River Energetics with work to be completed  at the  Radford Army Ammunition Plant, in March of 2017.  VA DEQ and former base commanders deny any DU production at RAAP.</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of History</dc:title>
  <dc:creator>Sparger, Deanna</dc:creator>
  <cp:lastModifiedBy>Deanna Sparger</cp:lastModifiedBy>
  <cp:revision>148</cp:revision>
  <cp:lastPrinted>2017-10-22T22:30:49Z</cp:lastPrinted>
  <dcterms:modified xsi:type="dcterms:W3CDTF">2017-10-23T09:40:24Z</dcterms:modified>
</cp:coreProperties>
</file>