
<file path=[Content_Types].xml><?xml version="1.0" encoding="utf-8"?>
<Types xmlns="http://schemas.openxmlformats.org/package/2006/content-types">
  <Default Extension="png" ContentType="image/png"/>
  <Default Extension="png&amp;ehk=5XnohOdtHsrPR9DXm5TAww&amp;r=0&amp;pid=OfficeInsert" ContentType="image/png"/>
  <Default Extension="png&amp;ehk=oqai6rIETlRwTW3" ContentType="image/png"/>
  <Default Extension="png&amp;ehk=fWyDU9Y6zkPLVxZsGnhLRQ&amp;r=0&amp;pid=OfficeInsert" ContentType="image/png"/>
  <Default Extension="jpeg" ContentType="image/jpeg"/>
  <Default Extension="png&amp;ehk=cipjKdLIrev7egkjtLMhtA&amp;r=0&amp;pid=OfficeInsert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2" r:id="rId15"/>
    <p:sldId id="273" r:id="rId16"/>
    <p:sldId id="274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3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4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A0F84-BBBB-4FDC-BBCC-4383A307A95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272B7-6E6A-4308-8D30-15ECAECF4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1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B7724-199A-4E4C-B40A-FE5F748A2F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9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B7724-199A-4E4C-B40A-FE5F748A2F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75169-2411-4FD7-B9EB-A9433361E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B7724-199A-4E4C-B40A-FE5F748A2F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FB36-D5A1-4C25-823A-F1669AACE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31FEB-5223-4CC2-B2D2-4D80F3AB46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2B58-98CE-409A-9349-9F22B4B1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80469-EC6C-43D9-9000-986F3E83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E793-CF2C-4F5E-83D3-5FBD1C84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4C54A-A289-4A95-A593-63C5B1F8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5067F-A5E1-4602-BB18-5BCCDB3B9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D866-5069-45BE-A17F-334818E1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04BE8-24DB-4D45-8A30-DCACC4A8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533E-D73D-4163-80A7-92DE36BD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9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5A345-B365-442B-A528-609CC4D03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AF869-E678-47B4-84E6-4482A2BE5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C4AF7-7B22-45BE-9BAC-7D440009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B2CD-2FCE-4563-AFEF-8115F9D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2A95B-7602-41BB-9D0B-F7F0B369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0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DBD5-DD4D-47A4-B3F2-7EF8A7A7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952E8-A26D-4BBE-8AB3-38667CDE2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A0435-9902-4775-AA9C-680558B1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29A2A-2EC3-40DE-AE93-E519560D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B0978-B222-484E-B586-F3720BDB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6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52CC-494B-45EE-846E-AAAA3310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6017F-35D9-43F1-B776-FCD21436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5D0C5-1984-4F64-A030-B1E5DE3E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4FD66-AD8E-439B-9611-AE4B1BE6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3F535-4150-4D82-B3B4-9A1DD14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A085-F2DA-4A45-8074-080D3BE6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8768-1BA4-4941-9D10-A29F291FC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84B9D-0B32-40C2-B36D-DC8E5376B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E3941-A2AC-4D33-BD2A-A71AABD3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EBED2-0B62-4F1C-943E-B343F166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39324-23E7-4B61-B8B8-A1861A67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0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3F624-4286-4EE4-931D-21F470CE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FCCE-76A3-48C0-9578-B55953FA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5A26D-3E0E-4237-B3C6-5C60A4938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672AC-3A7D-488F-95DA-5811201EF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07FF6-65E7-4456-A80C-2325CE2AE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D742F-7873-4AF4-BC6D-96B0CF094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244BD-97B4-4E86-BF4E-D202EA00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540B-BB34-4954-99C1-0DF30238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5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CF5A-55A6-42FC-8833-E6ADC1E1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D62A54-F307-4383-8EEE-0DF4A6E6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D7559-9D19-47DA-8072-BEA9CBAE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2289C-A444-4E84-A854-94CC086FC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212B7-B0B1-4CAB-8921-9374D37C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437CE-56A9-4DBD-A941-0BFA060F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8E363-CA44-4B66-8464-07AFE311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8B40-ED26-41B5-87DA-9C5F8731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326E-8071-49E8-A75E-2CBF361BA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48C54-83C5-4F54-838A-CE57E86D9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F11A0-483F-418C-BC4A-7D55C461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CF99-B6A5-454F-9BBE-D0E49142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CBDBF-C95F-4DF2-9735-C17E3B99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4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FFF8-423C-40E7-B6BD-4FB48C97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677690-763F-48EE-928B-C2A078911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85C01-453D-44EB-B939-7213707AD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9020-0B9A-4261-8F47-F32568AC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1572E-A781-4B4C-BEB9-F12C7E50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E44D9-F8F5-4E35-8895-408B64D7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6544F-561E-45BC-B268-7D4C59E6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0D827-800A-4AAD-9E78-DBEA75D34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2A7A-2E5D-4A33-94C3-8DEDCC109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0E5B-164C-4209-BAE1-3DB73F80D8BE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0FEDD-DE7F-4B0A-B9E8-1FCD2447C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FF393-D684-4057-8FFD-2F103D9DE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2FAB5-25C6-4C12-A782-D5281FAF4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oqai6rIETlRwTW3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&amp;ehk=fWyDU9Y6zkPLVxZsGnhLRQ&amp;r=0&amp;pid=OfficeInsert"/><Relationship Id="rId4" Type="http://schemas.openxmlformats.org/officeDocument/2006/relationships/image" Target="../media/image9.png&amp;ehk=cipjKdLIrev7egkjtLMhtA&amp;r=0&amp;pid=OfficeInser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oqai6rIETlRwTW3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&amp;ehk=5XnohOdtHsrPR9DXm5TAww&amp;r=0&amp;pid=OfficeInsert"/><Relationship Id="rId4" Type="http://schemas.openxmlformats.org/officeDocument/2006/relationships/image" Target="../media/image9.png&amp;ehk=cipjKdLIrev7egkjtLMhtA&amp;r=0&amp;pid=OfficeInser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oqai6rIETlRwTW3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oqai6rIETlRwTW3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&amp;ehk=fWyDU9Y6zkPLVxZsGnhLRQ&amp;r=0&amp;pid=OfficeInsert"/><Relationship Id="rId4" Type="http://schemas.openxmlformats.org/officeDocument/2006/relationships/image" Target="../media/image9.png&amp;ehk=cipjKdLIrev7egkjtLMhtA&amp;r=0&amp;pid=OfficeInser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oqai6rIETlRwTW3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2B87F-9A6B-48E2-A5CE-041557342E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Thinking (and teaching) Quantitatively about Bias and Privacy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0995F-180E-4CDD-8661-24C41596E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Roth</a:t>
            </a:r>
          </a:p>
        </p:txBody>
      </p:sp>
      <p:pic>
        <p:nvPicPr>
          <p:cNvPr id="4" name="Picture 2" descr="http://www.sas.upenn.edu/~egme/UPennlogo2.jpg">
            <a:extLst>
              <a:ext uri="{FF2B5EF4-FFF2-40B4-BE49-F238E27FC236}">
                <a16:creationId xmlns:a16="http://schemas.microsoft.com/office/drawing/2014/main" id="{97D09649-CEA1-42AC-B5EB-523D88A6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60" y="4239367"/>
            <a:ext cx="2468280" cy="8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1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privacy?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Impossible to achieve with auxiliary information.</a:t>
            </a:r>
          </a:p>
          <a:p>
            <a:pPr lvl="1"/>
            <a:r>
              <a:rPr lang="en-US" dirty="0"/>
              <a:t>Suppose an insurance company knows that Alice is a smoker.</a:t>
            </a:r>
          </a:p>
          <a:p>
            <a:pPr lvl="1"/>
            <a:r>
              <a:rPr lang="en-US" dirty="0"/>
              <a:t>An analysis that reveals that smoking and lung cancer are correlated might cause them to raise her rates!</a:t>
            </a:r>
          </a:p>
          <a:p>
            <a:r>
              <a:rPr lang="en-US" dirty="0"/>
              <a:t>Was her privacy violated?</a:t>
            </a:r>
          </a:p>
          <a:p>
            <a:pPr marL="742950" lvl="2" indent="-342900"/>
            <a:r>
              <a:rPr lang="en-US" sz="2800" dirty="0"/>
              <a:t>This is exactly the sort of information we want to be able to learn…</a:t>
            </a:r>
          </a:p>
          <a:p>
            <a:pPr lvl="1"/>
            <a:r>
              <a:rPr lang="en-US" dirty="0"/>
              <a:t>This is a problem </a:t>
            </a:r>
            <a:r>
              <a:rPr lang="en-US" i="1" dirty="0"/>
              <a:t>even if Alice was not in the database!</a:t>
            </a:r>
          </a:p>
          <a:p>
            <a:pPr lvl="1"/>
            <a:r>
              <a:rPr lang="en-US" dirty="0"/>
              <a:t>This was not Alice’s secret to keep, even though it was related to Alice.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privacy?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Privacy is about promising people freedom from harm. </a:t>
            </a:r>
          </a:p>
          <a:p>
            <a:pPr lvl="1"/>
            <a:r>
              <a:rPr lang="en-US" dirty="0"/>
              <a:t>Attempt 2: “</a:t>
            </a:r>
            <a:r>
              <a:rPr lang="en-US" i="1" dirty="0"/>
              <a:t>An analysis of a dataset D is private if the data analyst knows </a:t>
            </a:r>
            <a:r>
              <a:rPr lang="en-US" i="1" dirty="0">
                <a:solidFill>
                  <a:srgbClr val="FF0000"/>
                </a:solidFill>
              </a:rPr>
              <a:t>almost </a:t>
            </a:r>
            <a:r>
              <a:rPr lang="en-US" i="1" dirty="0"/>
              <a:t>no more about Alice after the analysis than he </a:t>
            </a:r>
            <a:r>
              <a:rPr lang="en-US" i="1" dirty="0">
                <a:solidFill>
                  <a:srgbClr val="FF0000"/>
                </a:solidFill>
              </a:rPr>
              <a:t>would have known had he conducted the same analysis on an identical database with Alice’s data removed</a:t>
            </a:r>
            <a:r>
              <a:rPr lang="en-US" dirty="0"/>
              <a:t>.”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216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514600" y="1447800"/>
            <a:ext cx="72390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Differential Privacy</a:t>
            </a:r>
            <a:br>
              <a:rPr lang="en-US" dirty="0"/>
            </a:br>
            <a:r>
              <a:rPr lang="en-US" dirty="0"/>
              <a:t>[Dwork-McSherry-Nissim-Smith 06]</a:t>
            </a:r>
          </a:p>
        </p:txBody>
      </p:sp>
      <p:sp>
        <p:nvSpPr>
          <p:cNvPr id="4" name="Bevel 3"/>
          <p:cNvSpPr/>
          <p:nvPr/>
        </p:nvSpPr>
        <p:spPr>
          <a:xfrm>
            <a:off x="4953000" y="3200400"/>
            <a:ext cx="1905000" cy="1143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Algorithm</a:t>
            </a:r>
          </a:p>
        </p:txBody>
      </p:sp>
      <p:sp>
        <p:nvSpPr>
          <p:cNvPr id="3077" name="Line 9"/>
          <p:cNvSpPr>
            <a:spLocks noChangeShapeType="1"/>
          </p:cNvSpPr>
          <p:nvPr/>
        </p:nvSpPr>
        <p:spPr bwMode="auto">
          <a:xfrm flipV="1">
            <a:off x="1981199" y="4507468"/>
            <a:ext cx="1" cy="212193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078" name="Freeform 10"/>
          <p:cNvSpPr>
            <a:spLocks/>
          </p:cNvSpPr>
          <p:nvPr/>
        </p:nvSpPr>
        <p:spPr bwMode="auto">
          <a:xfrm>
            <a:off x="1981200" y="4648200"/>
            <a:ext cx="7162800" cy="1969532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079" name="Line 11"/>
          <p:cNvSpPr>
            <a:spLocks noChangeShapeType="1"/>
          </p:cNvSpPr>
          <p:nvPr/>
        </p:nvSpPr>
        <p:spPr bwMode="auto">
          <a:xfrm>
            <a:off x="1981199" y="6617732"/>
            <a:ext cx="5562601" cy="2595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1984375" y="4932363"/>
            <a:ext cx="65755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 [r]</a:t>
            </a: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362200" y="4662488"/>
            <a:ext cx="7239000" cy="1955244"/>
          </a:xfrm>
          <a:custGeom>
            <a:avLst/>
            <a:gdLst>
              <a:gd name="T0" fmla="*/ 0 w 4608"/>
              <a:gd name="T1" fmla="*/ 2147483647 h 1288"/>
              <a:gd name="T2" fmla="*/ 2147483647 w 4608"/>
              <a:gd name="T3" fmla="*/ 2147483647 h 1288"/>
              <a:gd name="T4" fmla="*/ 2147483647 w 4608"/>
              <a:gd name="T5" fmla="*/ 2147483647 h 1288"/>
              <a:gd name="T6" fmla="*/ 2147483647 w 4608"/>
              <a:gd name="T7" fmla="*/ 2147483647 h 1288"/>
              <a:gd name="T8" fmla="*/ 2147483647 w 4608"/>
              <a:gd name="T9" fmla="*/ 2147483647 h 1288"/>
              <a:gd name="T10" fmla="*/ 2147483647 w 4608"/>
              <a:gd name="T11" fmla="*/ 2147483647 h 1288"/>
              <a:gd name="T12" fmla="*/ 2147483647 w 4608"/>
              <a:gd name="T13" fmla="*/ 2147483647 h 1288"/>
              <a:gd name="T14" fmla="*/ 2147483647 w 4608"/>
              <a:gd name="T15" fmla="*/ 2147483647 h 1288"/>
              <a:gd name="T16" fmla="*/ 2147483647 w 4608"/>
              <a:gd name="T17" fmla="*/ 2147483647 h 1288"/>
              <a:gd name="T18" fmla="*/ 2147483647 w 4608"/>
              <a:gd name="T19" fmla="*/ 2147483647 h 1288"/>
              <a:gd name="T20" fmla="*/ 2147483647 w 4608"/>
              <a:gd name="T21" fmla="*/ 2147483647 h 1288"/>
              <a:gd name="T22" fmla="*/ 2147483647 w 4608"/>
              <a:gd name="T23" fmla="*/ 2147483647 h 1288"/>
              <a:gd name="T24" fmla="*/ 2147483647 w 4608"/>
              <a:gd name="T25" fmla="*/ 2147483647 h 1288"/>
              <a:gd name="T26" fmla="*/ 2147483647 w 4608"/>
              <a:gd name="T27" fmla="*/ 2147483647 h 12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608"/>
              <a:gd name="T43" fmla="*/ 0 h 1288"/>
              <a:gd name="T44" fmla="*/ 4608 w 4608"/>
              <a:gd name="T45" fmla="*/ 1288 h 12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608" h="1288">
                <a:moveTo>
                  <a:pt x="0" y="1096"/>
                </a:moveTo>
                <a:cubicBezTo>
                  <a:pt x="192" y="1092"/>
                  <a:pt x="384" y="1088"/>
                  <a:pt x="528" y="1048"/>
                </a:cubicBezTo>
                <a:cubicBezTo>
                  <a:pt x="672" y="1008"/>
                  <a:pt x="760" y="944"/>
                  <a:pt x="864" y="856"/>
                </a:cubicBezTo>
                <a:cubicBezTo>
                  <a:pt x="968" y="768"/>
                  <a:pt x="1056" y="640"/>
                  <a:pt x="1152" y="520"/>
                </a:cubicBezTo>
                <a:cubicBezTo>
                  <a:pt x="1248" y="400"/>
                  <a:pt x="1352" y="216"/>
                  <a:pt x="1440" y="136"/>
                </a:cubicBezTo>
                <a:cubicBezTo>
                  <a:pt x="1528" y="56"/>
                  <a:pt x="1592" y="0"/>
                  <a:pt x="1680" y="40"/>
                </a:cubicBezTo>
                <a:cubicBezTo>
                  <a:pt x="1768" y="80"/>
                  <a:pt x="1904" y="296"/>
                  <a:pt x="1968" y="376"/>
                </a:cubicBezTo>
                <a:cubicBezTo>
                  <a:pt x="2032" y="456"/>
                  <a:pt x="2024" y="464"/>
                  <a:pt x="2064" y="520"/>
                </a:cubicBezTo>
                <a:cubicBezTo>
                  <a:pt x="2104" y="576"/>
                  <a:pt x="2128" y="656"/>
                  <a:pt x="2208" y="712"/>
                </a:cubicBezTo>
                <a:cubicBezTo>
                  <a:pt x="2288" y="768"/>
                  <a:pt x="2440" y="808"/>
                  <a:pt x="2544" y="856"/>
                </a:cubicBezTo>
                <a:cubicBezTo>
                  <a:pt x="2648" y="904"/>
                  <a:pt x="2704" y="952"/>
                  <a:pt x="2832" y="1000"/>
                </a:cubicBezTo>
                <a:cubicBezTo>
                  <a:pt x="2960" y="1048"/>
                  <a:pt x="3152" y="1104"/>
                  <a:pt x="3312" y="1144"/>
                </a:cubicBezTo>
                <a:cubicBezTo>
                  <a:pt x="3472" y="1184"/>
                  <a:pt x="3576" y="1216"/>
                  <a:pt x="3792" y="1240"/>
                </a:cubicBezTo>
                <a:cubicBezTo>
                  <a:pt x="4008" y="1264"/>
                  <a:pt x="4472" y="1280"/>
                  <a:pt x="4608" y="1288"/>
                </a:cubicBezTo>
              </a:path>
            </a:pathLst>
          </a:custGeom>
          <a:noFill/>
          <a:ln w="254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649788" y="5638800"/>
            <a:ext cx="228441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867400" y="4648200"/>
            <a:ext cx="1371600" cy="10668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867400" y="4648201"/>
            <a:ext cx="1524000" cy="12477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86601" y="4267200"/>
            <a:ext cx="1519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ratio bounded</a:t>
            </a:r>
          </a:p>
        </p:txBody>
      </p:sp>
      <p:sp>
        <p:nvSpPr>
          <p:cNvPr id="3086" name="File"/>
          <p:cNvSpPr>
            <a:spLocks noEditPoints="1" noChangeArrowheads="1"/>
          </p:cNvSpPr>
          <p:nvPr/>
        </p:nvSpPr>
        <p:spPr bwMode="auto">
          <a:xfrm>
            <a:off x="3124200" y="166846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Alice	</a:t>
            </a:r>
          </a:p>
        </p:txBody>
      </p:sp>
      <p:sp>
        <p:nvSpPr>
          <p:cNvPr id="3087" name="File"/>
          <p:cNvSpPr>
            <a:spLocks noEditPoints="1" noChangeArrowheads="1"/>
          </p:cNvSpPr>
          <p:nvPr/>
        </p:nvSpPr>
        <p:spPr bwMode="auto">
          <a:xfrm>
            <a:off x="44958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Bob</a:t>
            </a:r>
          </a:p>
        </p:txBody>
      </p:sp>
      <p:sp>
        <p:nvSpPr>
          <p:cNvPr id="3088" name="File"/>
          <p:cNvSpPr>
            <a:spLocks noEditPoints="1" noChangeArrowheads="1"/>
          </p:cNvSpPr>
          <p:nvPr/>
        </p:nvSpPr>
        <p:spPr bwMode="auto">
          <a:xfrm>
            <a:off x="58674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Chris	</a:t>
            </a:r>
          </a:p>
        </p:txBody>
      </p:sp>
      <p:sp>
        <p:nvSpPr>
          <p:cNvPr id="3089" name="File"/>
          <p:cNvSpPr>
            <a:spLocks noEditPoints="1" noChangeArrowheads="1"/>
          </p:cNvSpPr>
          <p:nvPr/>
        </p:nvSpPr>
        <p:spPr bwMode="auto">
          <a:xfrm>
            <a:off x="71628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Donna</a:t>
            </a:r>
          </a:p>
        </p:txBody>
      </p:sp>
      <p:sp>
        <p:nvSpPr>
          <p:cNvPr id="3090" name="File"/>
          <p:cNvSpPr>
            <a:spLocks noEditPoints="1" noChangeArrowheads="1"/>
          </p:cNvSpPr>
          <p:nvPr/>
        </p:nvSpPr>
        <p:spPr bwMode="auto">
          <a:xfrm>
            <a:off x="8458200" y="1649413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Ernie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5562600" y="27432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File"/>
          <p:cNvSpPr>
            <a:spLocks noEditPoints="1" noChangeArrowheads="1"/>
          </p:cNvSpPr>
          <p:nvPr/>
        </p:nvSpPr>
        <p:spPr bwMode="auto">
          <a:xfrm>
            <a:off x="5867400" y="1641475"/>
            <a:ext cx="1066800" cy="7429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86 w 21600"/>
              <a:gd name="T19" fmla="*/ 4628 h 21600"/>
              <a:gd name="T20" fmla="*/ 20635 w 21600"/>
              <a:gd name="T21" fmla="*/ 2028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lnTo>
                  <a:pt x="19790" y="324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Xavier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5562600" y="44196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: The data </a:t>
                </a:r>
                <a:r>
                  <a:rPr lang="en-US" i="1" dirty="0"/>
                  <a:t>universe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: The dataset (one element per person)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133600" y="2971800"/>
                <a:ext cx="8001000" cy="312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Definition: An algorithm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-differentially private if for all pairs of datasets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 differing in one user’s data, and for all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x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≤(1+</m:t>
                      </m:r>
                      <m:r>
                        <a:rPr lang="en-US" sz="3200" i="1">
                          <a:latin typeface="Cambria Math"/>
                        </a:rPr>
                        <m:t>𝜖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971800"/>
                <a:ext cx="8001000" cy="3124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5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Theorem (</a:t>
                </a:r>
                <a:r>
                  <a:rPr lang="en-US" dirty="0" err="1"/>
                  <a:t>Postprocessing</a:t>
                </a:r>
                <a:r>
                  <a:rPr lang="en-US" dirty="0"/>
                  <a:t>):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-private,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any (randomized) function,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-private.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47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pic>
        <p:nvPicPr>
          <p:cNvPr id="1026" name="Picture 2" descr="http://www.genomicslawreport.com/wp-content/uploads/2009/07/future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495801"/>
            <a:ext cx="26955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1" y="5128052"/>
                <a:ext cx="12568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5128052"/>
                <a:ext cx="125688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133600" y="1143000"/>
                <a:ext cx="8001000" cy="312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Definition: An algorithm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-differentially private if for all pairs of neighboring datasets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, and for all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x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≤(1+</m:t>
                      </m:r>
                      <m:r>
                        <a:rPr lang="en-US" sz="3200" i="1">
                          <a:latin typeface="Cambria Math"/>
                        </a:rPr>
                        <m:t>𝜖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43000"/>
                <a:ext cx="8001000" cy="3124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5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1" y="5128052"/>
                <a:ext cx="12568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5128052"/>
                <a:ext cx="12568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capecodinjurylawyerblog.com/files/2014/04/claim-deni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32" y="4461053"/>
            <a:ext cx="3089565" cy="21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133600" y="1143000"/>
                <a:ext cx="8001000" cy="312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Definition: An algorithm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-differentially private if for all pairs of neighboring datasets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, and for all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x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≤(1+</m:t>
                      </m:r>
                      <m:r>
                        <a:rPr lang="en-US" sz="3200" i="1">
                          <a:latin typeface="Cambria Math"/>
                        </a:rPr>
                        <m:t>𝜖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43000"/>
                <a:ext cx="8001000" cy="3124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3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86201" y="5128052"/>
                <a:ext cx="125688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1" y="5128052"/>
                <a:ext cx="1256883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tx.english-ch.com/teacher/len/dtstop-telemarke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303945"/>
            <a:ext cx="2206625" cy="24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133600" y="1143000"/>
                <a:ext cx="8001000" cy="3124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Definition: An algorithm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/>
                  <a:t>-differentially private if for all pairs of neighboring datasets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𝐷</m:t>
                    </m:r>
                    <m:r>
                      <a:rPr lang="en-US" sz="3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200" dirty="0"/>
                  <a:t>, and for all outputs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x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/>
                        </a:rPr>
                        <m:t>≤(1+</m:t>
                      </m:r>
                      <m:r>
                        <a:rPr lang="en-US" sz="3200" i="1">
                          <a:latin typeface="Cambria Math"/>
                        </a:rPr>
                        <m:t>𝜖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32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43000"/>
                <a:ext cx="8001000" cy="3124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97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6BF4-2CCE-4A61-BD7F-4CA11DE4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useful computations privately?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Computing an average.</a:t>
                </a:r>
              </a:p>
              <a:p>
                <a:r>
                  <a:rPr lang="en-US" dirty="0"/>
                  <a:t>Traditional Method ---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F0B36-A41D-4A8B-A05C-F34114BF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32" y="4222675"/>
            <a:ext cx="1128394" cy="2470935"/>
          </a:xfrm>
          <a:prstGeom prst="rect">
            <a:avLst/>
          </a:prstGeom>
        </p:spPr>
      </p:pic>
      <p:pic>
        <p:nvPicPr>
          <p:cNvPr id="10" name="Picture 9" descr="A blue plate&#10;&#10;Description generated with high confidence">
            <a:extLst>
              <a:ext uri="{FF2B5EF4-FFF2-40B4-BE49-F238E27FC236}">
                <a16:creationId xmlns:a16="http://schemas.microsoft.com/office/drawing/2014/main" id="{8EA8893A-4CA0-4E9A-94E8-967D39592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9" y="3914453"/>
            <a:ext cx="1381873" cy="13818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9746906-E816-4575-841C-9D8FC70AE7CB}"/>
              </a:ext>
            </a:extLst>
          </p:cNvPr>
          <p:cNvGrpSpPr/>
          <p:nvPr/>
        </p:nvGrpSpPr>
        <p:grpSpPr>
          <a:xfrm>
            <a:off x="1395357" y="3161978"/>
            <a:ext cx="3319518" cy="802204"/>
            <a:chOff x="1395357" y="3161978"/>
            <a:chExt cx="3319518" cy="802204"/>
          </a:xfrm>
        </p:grpSpPr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9AE59C94-FD15-4ECF-B5C2-F75F22550265}"/>
                </a:ext>
              </a:extLst>
            </p:cNvPr>
            <p:cNvSpPr/>
            <p:nvPr/>
          </p:nvSpPr>
          <p:spPr>
            <a:xfrm>
              <a:off x="1395357" y="3161978"/>
              <a:ext cx="3319518" cy="7524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B6EDD8-6F1E-4768-A504-6E12F2A7AA79}"/>
                </a:ext>
              </a:extLst>
            </p:cNvPr>
            <p:cNvSpPr txBox="1"/>
            <p:nvPr/>
          </p:nvSpPr>
          <p:spPr>
            <a:xfrm>
              <a:off x="1635528" y="3594850"/>
              <a:ext cx="2778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Randomly sample someone</a:t>
              </a:r>
            </a:p>
          </p:txBody>
        </p:sp>
      </p:grp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2CA900-9CD4-46ED-B804-A4A1B57A6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25" y="3934144"/>
            <a:ext cx="1523998" cy="152399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01ACF3F-221E-45DE-B0A8-7E31D143E24B}"/>
              </a:ext>
            </a:extLst>
          </p:cNvPr>
          <p:cNvSpPr/>
          <p:nvPr/>
        </p:nvSpPr>
        <p:spPr>
          <a:xfrm>
            <a:off x="5416024" y="2971801"/>
            <a:ext cx="1851552" cy="992382"/>
          </a:xfrm>
          <a:prstGeom prst="wedgeEllipseCallout">
            <a:avLst>
              <a:gd name="adj1" fmla="val 42921"/>
              <a:gd name="adj2" fmla="val 113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will you vote for?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B68B1842-4225-4502-9311-025AEE4D7CAD}"/>
              </a:ext>
            </a:extLst>
          </p:cNvPr>
          <p:cNvSpPr/>
          <p:nvPr/>
        </p:nvSpPr>
        <p:spPr>
          <a:xfrm>
            <a:off x="4657728" y="5576511"/>
            <a:ext cx="1851552" cy="992382"/>
          </a:xfrm>
          <a:prstGeom prst="wedgeEllipseCallout">
            <a:avLst>
              <a:gd name="adj1" fmla="val -47619"/>
              <a:gd name="adj2" fmla="val -128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Democrat</a:t>
            </a:r>
          </a:p>
        </p:txBody>
      </p:sp>
    </p:spTree>
    <p:extLst>
      <p:ext uri="{BB962C8B-B14F-4D97-AF65-F5344CB8AC3E}">
        <p14:creationId xmlns:p14="http://schemas.microsoft.com/office/powerpoint/2010/main" val="42733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6BF4-2CCE-4A61-BD7F-4CA11DE4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useful computations privately?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Computing an average.</a:t>
                </a:r>
              </a:p>
              <a:p>
                <a:r>
                  <a:rPr lang="en-US" dirty="0"/>
                  <a:t>Traditional Method ---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F0B36-A41D-4A8B-A05C-F34114BF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32" y="4222675"/>
            <a:ext cx="1128394" cy="2470935"/>
          </a:xfrm>
          <a:prstGeom prst="rect">
            <a:avLst/>
          </a:prstGeom>
        </p:spPr>
      </p:pic>
      <p:pic>
        <p:nvPicPr>
          <p:cNvPr id="10" name="Picture 9" descr="A blue plate&#10;&#10;Description generated with high confidence">
            <a:extLst>
              <a:ext uri="{FF2B5EF4-FFF2-40B4-BE49-F238E27FC236}">
                <a16:creationId xmlns:a16="http://schemas.microsoft.com/office/drawing/2014/main" id="{8EA8893A-4CA0-4E9A-94E8-967D39592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9" y="3914453"/>
            <a:ext cx="1381873" cy="13818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9746906-E816-4575-841C-9D8FC70AE7CB}"/>
              </a:ext>
            </a:extLst>
          </p:cNvPr>
          <p:cNvGrpSpPr/>
          <p:nvPr/>
        </p:nvGrpSpPr>
        <p:grpSpPr>
          <a:xfrm>
            <a:off x="1395357" y="3161978"/>
            <a:ext cx="3319518" cy="802204"/>
            <a:chOff x="1395357" y="3161978"/>
            <a:chExt cx="3319518" cy="802204"/>
          </a:xfrm>
        </p:grpSpPr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9AE59C94-FD15-4ECF-B5C2-F75F22550265}"/>
                </a:ext>
              </a:extLst>
            </p:cNvPr>
            <p:cNvSpPr/>
            <p:nvPr/>
          </p:nvSpPr>
          <p:spPr>
            <a:xfrm>
              <a:off x="1395357" y="3161978"/>
              <a:ext cx="3319518" cy="7524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B6EDD8-6F1E-4768-A504-6E12F2A7AA79}"/>
                </a:ext>
              </a:extLst>
            </p:cNvPr>
            <p:cNvSpPr txBox="1"/>
            <p:nvPr/>
          </p:nvSpPr>
          <p:spPr>
            <a:xfrm>
              <a:off x="1635528" y="3594850"/>
              <a:ext cx="2778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Randomly sample someone</a:t>
              </a: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01ACF3F-221E-45DE-B0A8-7E31D143E24B}"/>
              </a:ext>
            </a:extLst>
          </p:cNvPr>
          <p:cNvSpPr/>
          <p:nvPr/>
        </p:nvSpPr>
        <p:spPr>
          <a:xfrm>
            <a:off x="5416024" y="2971801"/>
            <a:ext cx="1851552" cy="992382"/>
          </a:xfrm>
          <a:prstGeom prst="wedgeEllipseCallout">
            <a:avLst>
              <a:gd name="adj1" fmla="val 42921"/>
              <a:gd name="adj2" fmla="val 1132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will you vote for?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6628113A-F90B-479C-8B06-7B72972BE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856" y="3814763"/>
            <a:ext cx="1369818" cy="1369818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B68B1842-4225-4502-9311-025AEE4D7CAD}"/>
              </a:ext>
            </a:extLst>
          </p:cNvPr>
          <p:cNvSpPr/>
          <p:nvPr/>
        </p:nvSpPr>
        <p:spPr>
          <a:xfrm>
            <a:off x="4657728" y="5576511"/>
            <a:ext cx="1851552" cy="992382"/>
          </a:xfrm>
          <a:prstGeom prst="wedgeEllipseCallout">
            <a:avLst>
              <a:gd name="adj1" fmla="val -47619"/>
              <a:gd name="adj2" fmla="val -128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Republican</a:t>
            </a:r>
          </a:p>
        </p:txBody>
      </p:sp>
    </p:spTree>
    <p:extLst>
      <p:ext uri="{BB962C8B-B14F-4D97-AF65-F5344CB8AC3E}">
        <p14:creationId xmlns:p14="http://schemas.microsoft.com/office/powerpoint/2010/main" val="31985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DA0C-C2D2-4FD0-9155-7E3B0018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important “Social” Issues in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F5A2-FECE-4BF8-9047-68C6BAFB8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  <a:p>
            <a:pPr lvl="1"/>
            <a:r>
              <a:rPr lang="en-US" dirty="0"/>
              <a:t>A rigorous mathematical approach has been successful over the last 15 years. </a:t>
            </a:r>
          </a:p>
          <a:p>
            <a:pPr lvl="1"/>
            <a:r>
              <a:rPr lang="en-US" dirty="0"/>
              <a:t>A widely accepted mathematical definition. </a:t>
            </a:r>
          </a:p>
          <a:p>
            <a:pPr lvl="1"/>
            <a:r>
              <a:rPr lang="en-US" dirty="0"/>
              <a:t>An informative case study. </a:t>
            </a:r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Emerging area of concern, explosion of research. </a:t>
            </a:r>
          </a:p>
          <a:p>
            <a:pPr lvl="1"/>
            <a:r>
              <a:rPr lang="en-US" dirty="0"/>
              <a:t>No agreed upon definitions. Mutually exclusive desiderata. </a:t>
            </a:r>
          </a:p>
          <a:p>
            <a:pPr lvl="1"/>
            <a:r>
              <a:rPr lang="en-US" dirty="0"/>
              <a:t>A precise, quantitative approach is still necessary. 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61DAB5-4BE5-4C63-B29E-7B962B0F1B82}"/>
              </a:ext>
            </a:extLst>
          </p:cNvPr>
          <p:cNvSpPr/>
          <p:nvPr/>
        </p:nvSpPr>
        <p:spPr>
          <a:xfrm>
            <a:off x="522822" y="5508654"/>
            <a:ext cx="10830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Both require understanding </a:t>
            </a:r>
            <a:r>
              <a:rPr lang="en-US" sz="54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tradeoffs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6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6BF4-2CCE-4A61-BD7F-4CA11DE4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useful computations privately?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Computing an average.</a:t>
                </a:r>
              </a:p>
              <a:p>
                <a:r>
                  <a:rPr lang="en-US" dirty="0"/>
                  <a:t>Traditional Method ---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times:</a:t>
                </a:r>
              </a:p>
              <a:p>
                <a:r>
                  <a:rPr lang="en-US" dirty="0"/>
                  <a:t>Sampling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F0B36-A41D-4A8B-A05C-F34114BF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32" y="4222675"/>
            <a:ext cx="1128394" cy="2470935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B68B1842-4225-4502-9311-025AEE4D7CAD}"/>
              </a:ext>
            </a:extLst>
          </p:cNvPr>
          <p:cNvSpPr/>
          <p:nvPr/>
        </p:nvSpPr>
        <p:spPr>
          <a:xfrm>
            <a:off x="8469332" y="2600519"/>
            <a:ext cx="2368714" cy="1865603"/>
          </a:xfrm>
          <a:prstGeom prst="wedgeEllipseCallout">
            <a:avLst>
              <a:gd name="adj1" fmla="val -110001"/>
              <a:gd name="adj2" fmla="val 98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Average:</a:t>
            </a:r>
          </a:p>
          <a:p>
            <a:pPr algn="ctr"/>
            <a:r>
              <a:rPr lang="en-US" dirty="0"/>
              <a:t>The Democrat will get 52% of the vote. </a:t>
            </a:r>
          </a:p>
        </p:txBody>
      </p:sp>
    </p:spTree>
    <p:extLst>
      <p:ext uri="{BB962C8B-B14F-4D97-AF65-F5344CB8AC3E}">
        <p14:creationId xmlns:p14="http://schemas.microsoft.com/office/powerpoint/2010/main" val="35402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6BF4-2CCE-4A61-BD7F-4CA11DE4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useful computations privately?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Computing an average.</a:t>
                </a:r>
              </a:p>
              <a:p>
                <a:r>
                  <a:rPr lang="en-US" dirty="0"/>
                  <a:t>Via “Randomized Response” --- repeat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F0B36-A41D-4A8B-A05C-F34114BF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32" y="4222675"/>
            <a:ext cx="1128394" cy="2470935"/>
          </a:xfrm>
          <a:prstGeom prst="rect">
            <a:avLst/>
          </a:prstGeom>
        </p:spPr>
      </p:pic>
      <p:pic>
        <p:nvPicPr>
          <p:cNvPr id="10" name="Picture 9" descr="A blue plate&#10;&#10;Description generated with high confidence">
            <a:extLst>
              <a:ext uri="{FF2B5EF4-FFF2-40B4-BE49-F238E27FC236}">
                <a16:creationId xmlns:a16="http://schemas.microsoft.com/office/drawing/2014/main" id="{8EA8893A-4CA0-4E9A-94E8-967D39592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9" y="3914453"/>
            <a:ext cx="1381873" cy="138187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9746906-E816-4575-841C-9D8FC70AE7CB}"/>
              </a:ext>
            </a:extLst>
          </p:cNvPr>
          <p:cNvGrpSpPr/>
          <p:nvPr/>
        </p:nvGrpSpPr>
        <p:grpSpPr>
          <a:xfrm>
            <a:off x="1395357" y="3161978"/>
            <a:ext cx="3319518" cy="802204"/>
            <a:chOff x="1395357" y="3161978"/>
            <a:chExt cx="3319518" cy="802204"/>
          </a:xfrm>
        </p:grpSpPr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9AE59C94-FD15-4ECF-B5C2-F75F22550265}"/>
                </a:ext>
              </a:extLst>
            </p:cNvPr>
            <p:cNvSpPr/>
            <p:nvPr/>
          </p:nvSpPr>
          <p:spPr>
            <a:xfrm>
              <a:off x="1395357" y="3161978"/>
              <a:ext cx="3319518" cy="75247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B6EDD8-6F1E-4768-A504-6E12F2A7AA79}"/>
                </a:ext>
              </a:extLst>
            </p:cNvPr>
            <p:cNvSpPr txBox="1"/>
            <p:nvPr/>
          </p:nvSpPr>
          <p:spPr>
            <a:xfrm>
              <a:off x="1635528" y="3594850"/>
              <a:ext cx="2778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Randomly sample someone</a:t>
              </a:r>
            </a:p>
          </p:txBody>
        </p:sp>
      </p:grpSp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2CA900-9CD4-46ED-B804-A4A1B57A6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25" y="3934144"/>
            <a:ext cx="1523998" cy="152399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01ACF3F-221E-45DE-B0A8-7E31D143E24B}"/>
              </a:ext>
            </a:extLst>
          </p:cNvPr>
          <p:cNvSpPr/>
          <p:nvPr/>
        </p:nvSpPr>
        <p:spPr>
          <a:xfrm>
            <a:off x="5416024" y="2971801"/>
            <a:ext cx="5937776" cy="992382"/>
          </a:xfrm>
          <a:prstGeom prst="wedgeEllipseCallout">
            <a:avLst>
              <a:gd name="adj1" fmla="val -17705"/>
              <a:gd name="adj2" fmla="val 120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Flip a coin. If heads, tell me who you voted for. If tails, give me a random answer. 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B68B1842-4225-4502-9311-025AEE4D7CAD}"/>
              </a:ext>
            </a:extLst>
          </p:cNvPr>
          <p:cNvSpPr/>
          <p:nvPr/>
        </p:nvSpPr>
        <p:spPr>
          <a:xfrm>
            <a:off x="4657728" y="5576511"/>
            <a:ext cx="1851552" cy="992382"/>
          </a:xfrm>
          <a:prstGeom prst="wedgeEllipseCallout">
            <a:avLst>
              <a:gd name="adj1" fmla="val -47619"/>
              <a:gd name="adj2" fmla="val -128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Republican</a:t>
            </a:r>
          </a:p>
        </p:txBody>
      </p:sp>
    </p:spTree>
    <p:extLst>
      <p:ext uri="{BB962C8B-B14F-4D97-AF65-F5344CB8AC3E}">
        <p14:creationId xmlns:p14="http://schemas.microsoft.com/office/powerpoint/2010/main" val="3019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6BF4-2CCE-4A61-BD7F-4CA11DE4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useful computations privately?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Computing an average.</a:t>
                </a:r>
              </a:p>
              <a:p>
                <a:r>
                  <a:rPr lang="en-US" dirty="0"/>
                  <a:t>Via “Randomized Response” --- repeat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times:</a:t>
                </a:r>
              </a:p>
              <a:p>
                <a:r>
                  <a:rPr lang="en-US" dirty="0"/>
                  <a:t>Sampling + Estimation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This computation is 2-differentially private. </a:t>
                </a:r>
              </a:p>
              <a:p>
                <a:r>
                  <a:rPr lang="en-US" dirty="0"/>
                  <a:t>Each user has </a:t>
                </a:r>
                <a:r>
                  <a:rPr lang="en-US" i="1" dirty="0"/>
                  <a:t>plausible deniability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2D4312-6A79-457F-8D52-7F66BEC58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EF0B36-A41D-4A8B-A05C-F34114BFB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32" y="4222675"/>
            <a:ext cx="1128394" cy="2470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B68B1842-4225-4502-9311-025AEE4D7CAD}"/>
                  </a:ext>
                </a:extLst>
              </p:cNvPr>
              <p:cNvSpPr/>
              <p:nvPr/>
            </p:nvSpPr>
            <p:spPr>
              <a:xfrm>
                <a:off x="8469332" y="2600519"/>
                <a:ext cx="2368714" cy="1865603"/>
              </a:xfrm>
              <a:prstGeom prst="wedgeEllipseCallout">
                <a:avLst>
                  <a:gd name="adj1" fmla="val -98217"/>
                  <a:gd name="adj2" fmla="val 630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2(Average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The Democrat will get 51.8% of the vote. </a:t>
                </a:r>
              </a:p>
            </p:txBody>
          </p:sp>
        </mc:Choice>
        <mc:Fallback xmlns=""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B68B1842-4225-4502-9311-025AEE4D7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332" y="2600519"/>
                <a:ext cx="2368714" cy="1865603"/>
              </a:xfrm>
              <a:prstGeom prst="wedgeEllipseCallout">
                <a:avLst>
                  <a:gd name="adj1" fmla="val -98217"/>
                  <a:gd name="adj2" fmla="val 63098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5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07F2-F9AB-47CA-A8D4-15BFBCC0E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do useful computations privately?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A9150-0FAF-45C7-A8D6-35BE80241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Many statistical/learning problems can be solved privately:</a:t>
                </a:r>
              </a:p>
              <a:p>
                <a:pPr lvl="1"/>
                <a:r>
                  <a:rPr lang="en-US" dirty="0"/>
                  <a:t>Convex optimization</a:t>
                </a:r>
              </a:p>
              <a:p>
                <a:pPr lvl="1"/>
                <a:r>
                  <a:rPr lang="en-US" dirty="0"/>
                  <a:t>Deep Learning</a:t>
                </a:r>
              </a:p>
              <a:p>
                <a:pPr lvl="1"/>
                <a:r>
                  <a:rPr lang="en-US" dirty="0"/>
                  <a:t>Spectral Analysis (Singular value decomposition/PCA/</a:t>
                </a:r>
                <a:r>
                  <a:rPr lang="en-US" dirty="0" err="1"/>
                  <a:t>etc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Synthetic Data Generation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And precise definitions allow us to quantify </a:t>
                </a:r>
                <a:r>
                  <a:rPr lang="en-US" i="1" dirty="0"/>
                  <a:t>tradeoffs</a:t>
                </a:r>
                <a:r>
                  <a:rPr lang="en-US" dirty="0"/>
                  <a:t> between accuracy, sample sizes, and privacy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A9150-0FAF-45C7-A8D6-35BE80241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9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oogle">
            <a:extLst>
              <a:ext uri="{FF2B5EF4-FFF2-40B4-BE49-F238E27FC236}">
                <a16:creationId xmlns:a16="http://schemas.microsoft.com/office/drawing/2014/main" id="{50882E3B-58B5-49CB-BFF4-475EB6C6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30" y="3737284"/>
            <a:ext cx="2527835" cy="25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C0BC3-34A7-4B3B-91F2-5E839A59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decade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E1EF-397C-4BD0-BA57-90D627EB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 success story. </a:t>
            </a:r>
          </a:p>
        </p:txBody>
      </p:sp>
      <p:pic>
        <p:nvPicPr>
          <p:cNvPr id="1026" name="Picture 2" descr="Image result for census">
            <a:extLst>
              <a:ext uri="{FF2B5EF4-FFF2-40B4-BE49-F238E27FC236}">
                <a16:creationId xmlns:a16="http://schemas.microsoft.com/office/drawing/2014/main" id="{EC65901C-A566-4237-AF5E-B76E56633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12" y="2339540"/>
            <a:ext cx="3810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Apple">
            <a:extLst>
              <a:ext uri="{FF2B5EF4-FFF2-40B4-BE49-F238E27FC236}">
                <a16:creationId xmlns:a16="http://schemas.microsoft.com/office/drawing/2014/main" id="{F95459C4-54A6-44FD-B7B6-43A10FD587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22CA6-0AAA-472A-9758-6127900A3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818" y="39296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37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“Unfairness” is bad.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78" y="516194"/>
            <a:ext cx="6030686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06" y="112611"/>
            <a:ext cx="6364194" cy="51673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924" y="1591772"/>
            <a:ext cx="4882733" cy="52662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643" y="112611"/>
            <a:ext cx="5942260" cy="56633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176" y="910735"/>
            <a:ext cx="4345654" cy="52662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658" y="1888717"/>
            <a:ext cx="7270531" cy="52273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828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E456-3DD0-4566-832C-F92A3F31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the COMPAS recidivism prediction tool.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E9CF-409A-43FE-B95B-6FC501F1A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cartoon of the COMPAS tool:</a:t>
                </a:r>
              </a:p>
              <a:p>
                <a:pPr lvl="1"/>
                <a:r>
                  <a:rPr lang="en-US" dirty="0"/>
                  <a:t>People have </a:t>
                </a:r>
                <a:r>
                  <a:rPr lang="en-US" i="1" dirty="0"/>
                  <a:t>features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true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</m:oMath>
                </a14:m>
                <a:r>
                  <a:rPr lang="en-US" dirty="0"/>
                  <a:t>R(</a:t>
                </a:r>
                <a:r>
                  <a:rPr lang="en-US" dirty="0" err="1"/>
                  <a:t>eoffend</a:t>
                </a:r>
                <a:r>
                  <a:rPr lang="en-US" dirty="0"/>
                  <a:t>), D(id not reoffend)}</a:t>
                </a:r>
              </a:p>
              <a:p>
                <a:pPr lvl="1"/>
                <a:r>
                  <a:rPr lang="en-US" dirty="0"/>
                  <a:t>The tool makes a prediction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E9CF-409A-43FE-B95B-6FC501F1A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equivant">
            <a:extLst>
              <a:ext uri="{FF2B5EF4-FFF2-40B4-BE49-F238E27FC236}">
                <a16:creationId xmlns:a16="http://schemas.microsoft.com/office/drawing/2014/main" id="{520B0553-3C18-4F8C-AA62-E677CB222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r="41163" b="30435"/>
          <a:stretch/>
        </p:blipFill>
        <p:spPr bwMode="auto">
          <a:xfrm>
            <a:off x="7764231" y="4628874"/>
            <a:ext cx="4147102" cy="168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publica">
            <a:extLst>
              <a:ext uri="{FF2B5EF4-FFF2-40B4-BE49-F238E27FC236}">
                <a16:creationId xmlns:a16="http://schemas.microsoft.com/office/drawing/2014/main" id="{8091A7BD-97C4-4650-8C21-0DACE1EE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9910"/>
            <a:ext cx="3198696" cy="17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5589F9C-CBB0-4C83-B7C9-CC1DEC0D6747}"/>
              </a:ext>
            </a:extLst>
          </p:cNvPr>
          <p:cNvSpPr/>
          <p:nvPr/>
        </p:nvSpPr>
        <p:spPr>
          <a:xfrm>
            <a:off x="1184221" y="1758850"/>
            <a:ext cx="3805187" cy="2170784"/>
          </a:xfrm>
          <a:prstGeom prst="wedgeEllipseCallout">
            <a:avLst>
              <a:gd name="adj1" fmla="val -31963"/>
              <a:gd name="adj2" fmla="val 99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COMPAS risk tool is </a:t>
            </a:r>
            <a:r>
              <a:rPr lang="en-US" i="1" dirty="0"/>
              <a:t>unfair</a:t>
            </a:r>
            <a:r>
              <a:rPr lang="en-US" dirty="0"/>
              <a:t>. It has a higher false positive rate on the black population compared to the white population.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706F2A0-D4E7-4DA4-96BD-78EB6829B255}"/>
              </a:ext>
            </a:extLst>
          </p:cNvPr>
          <p:cNvSpPr/>
          <p:nvPr/>
        </p:nvSpPr>
        <p:spPr>
          <a:xfrm>
            <a:off x="6032595" y="1019466"/>
            <a:ext cx="3805187" cy="2170784"/>
          </a:xfrm>
          <a:prstGeom prst="wedgeEllipseCallout">
            <a:avLst>
              <a:gd name="adj1" fmla="val 48223"/>
              <a:gd name="adj2" fmla="val 144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COMPAS risk tool is </a:t>
            </a:r>
            <a:r>
              <a:rPr lang="en-US" i="1" dirty="0"/>
              <a:t>fair</a:t>
            </a:r>
            <a:r>
              <a:rPr lang="en-US" dirty="0"/>
              <a:t>. It has equal positive predictive value on both the black and white population. </a:t>
            </a:r>
          </a:p>
        </p:txBody>
      </p:sp>
    </p:spTree>
    <p:extLst>
      <p:ext uri="{BB962C8B-B14F-4D97-AF65-F5344CB8AC3E}">
        <p14:creationId xmlns:p14="http://schemas.microsoft.com/office/powerpoint/2010/main" val="5831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EE456-3DD0-4566-832C-F92A3F311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the COMPAS recidivism prediction tool.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E9CF-409A-43FE-B95B-6FC501F1A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proposed definitions of fairness, in the same style. Fix a collection of “protected”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err="1"/>
                  <a:t>Propublica</a:t>
                </a:r>
                <a:r>
                  <a:rPr lang="en-US" dirty="0"/>
                  <a:t>: A classifier is </a:t>
                </a:r>
                <a:r>
                  <a:rPr lang="en-US" i="1" dirty="0"/>
                  <a:t>fair </a:t>
                </a:r>
                <a:r>
                  <a:rPr lang="en-US" dirty="0"/>
                  <a:t>if for every pair of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Northpointe: A classifier is </a:t>
                </a:r>
                <a:r>
                  <a:rPr lang="en-US" i="1" dirty="0"/>
                  <a:t>fair </a:t>
                </a:r>
                <a:r>
                  <a:rPr lang="en-US" dirty="0"/>
                  <a:t>if for every pair of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Both reasonable. But.. </a:t>
                </a:r>
                <a:r>
                  <a:rPr lang="en-US" sz="2000" dirty="0"/>
                  <a:t>[</a:t>
                </a:r>
                <a:r>
                  <a:rPr lang="en-US" sz="2000" dirty="0" err="1"/>
                  <a:t>Chouldechova</a:t>
                </a:r>
                <a:r>
                  <a:rPr lang="en-US" sz="2000" dirty="0"/>
                  <a:t> 16], [Kleinberg, Mullainathan, Raghavan 16]</a:t>
                </a:r>
              </a:p>
              <a:p>
                <a:pPr lvl="1"/>
                <a:r>
                  <a:rPr lang="en-US" dirty="0"/>
                  <a:t>No classifier can simultaneously satisfy both conditions</a:t>
                </a:r>
                <a:r>
                  <a:rPr lang="en-US" sz="800" baseline="100000" dirty="0"/>
                  <a:t>1</a:t>
                </a:r>
                <a:r>
                  <a:rPr lang="en-US" dirty="0"/>
                  <a:t> if the base rates in the two populations differ, and the classifier is not perfect.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E9CF-409A-43FE-B95B-6FC501F1A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E2C70-F6B0-4BB2-AA5E-FE0A232D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1. And equalize false negative rates</a:t>
            </a:r>
          </a:p>
        </p:txBody>
      </p:sp>
    </p:spTree>
    <p:extLst>
      <p:ext uri="{BB962C8B-B14F-4D97-AF65-F5344CB8AC3E}">
        <p14:creationId xmlns:p14="http://schemas.microsoft.com/office/powerpoint/2010/main" val="18618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780E-BE7E-4A7B-AACD-FE1F97BB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equalizing FP rates (sometimes) correspond to “fairness”?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649E-45DD-4F2F-81D2-A910FD2D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incorrectly labelled as “High Risk” constitutes a harm. FP rate is your probability of being harmed if you are born as a uniformly random “Low </a:t>
            </a:r>
            <a:r>
              <a:rPr lang="en-US"/>
              <a:t>Risk” member </a:t>
            </a:r>
            <a:r>
              <a:rPr lang="en-US" dirty="0"/>
              <a:t>of a population.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EE2EA-0CE9-4FD9-9CCB-9A76C5432A6A}"/>
              </a:ext>
            </a:extLst>
          </p:cNvPr>
          <p:cNvSpPr/>
          <p:nvPr/>
        </p:nvSpPr>
        <p:spPr>
          <a:xfrm>
            <a:off x="1348901" y="3483786"/>
            <a:ext cx="3009089" cy="3009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19346-503A-439D-9476-E63B21EA8B5B}"/>
              </a:ext>
            </a:extLst>
          </p:cNvPr>
          <p:cNvSpPr/>
          <p:nvPr/>
        </p:nvSpPr>
        <p:spPr>
          <a:xfrm>
            <a:off x="7240620" y="3483785"/>
            <a:ext cx="3009089" cy="3009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2778E3-21B7-4C04-985E-E61526556E82}"/>
              </a:ext>
            </a:extLst>
          </p:cNvPr>
          <p:cNvSpPr/>
          <p:nvPr/>
        </p:nvSpPr>
        <p:spPr>
          <a:xfrm>
            <a:off x="2226013" y="4001294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7EF38D-34DA-4D59-B7B3-C5FF136DACA4}"/>
              </a:ext>
            </a:extLst>
          </p:cNvPr>
          <p:cNvSpPr/>
          <p:nvPr/>
        </p:nvSpPr>
        <p:spPr>
          <a:xfrm>
            <a:off x="3336588" y="418517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8EDB0D-973D-4E97-BB57-AF04BAC57051}"/>
              </a:ext>
            </a:extLst>
          </p:cNvPr>
          <p:cNvSpPr/>
          <p:nvPr/>
        </p:nvSpPr>
        <p:spPr>
          <a:xfrm>
            <a:off x="1825559" y="4754866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F14AB0-7F72-48F6-8C79-16132305CB42}"/>
              </a:ext>
            </a:extLst>
          </p:cNvPr>
          <p:cNvSpPr/>
          <p:nvPr/>
        </p:nvSpPr>
        <p:spPr>
          <a:xfrm>
            <a:off x="3570051" y="5197634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0E9D7-DE31-448A-89C2-FE37820C123B}"/>
              </a:ext>
            </a:extLst>
          </p:cNvPr>
          <p:cNvSpPr/>
          <p:nvPr/>
        </p:nvSpPr>
        <p:spPr>
          <a:xfrm>
            <a:off x="2569723" y="4960749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DCB9AB-93A9-495E-907E-A537F7F043A0}"/>
              </a:ext>
            </a:extLst>
          </p:cNvPr>
          <p:cNvSpPr/>
          <p:nvPr/>
        </p:nvSpPr>
        <p:spPr>
          <a:xfrm>
            <a:off x="2039565" y="5554137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DD3E5C-7B4B-40E5-8FE2-DD86AADFE42E}"/>
              </a:ext>
            </a:extLst>
          </p:cNvPr>
          <p:cNvSpPr/>
          <p:nvPr/>
        </p:nvSpPr>
        <p:spPr>
          <a:xfrm>
            <a:off x="2963692" y="5787600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589CF1-D301-4FD5-A2FC-CEB41442949E}"/>
              </a:ext>
            </a:extLst>
          </p:cNvPr>
          <p:cNvSpPr/>
          <p:nvPr/>
        </p:nvSpPr>
        <p:spPr>
          <a:xfrm>
            <a:off x="2619982" y="602106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430AF-755D-4F5D-9D8C-7E13113ADB9D}"/>
              </a:ext>
            </a:extLst>
          </p:cNvPr>
          <p:cNvSpPr/>
          <p:nvPr/>
        </p:nvSpPr>
        <p:spPr>
          <a:xfrm>
            <a:off x="3150142" y="4591753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CD2DCB-5D3A-4365-A44E-38637028275D}"/>
              </a:ext>
            </a:extLst>
          </p:cNvPr>
          <p:cNvSpPr/>
          <p:nvPr/>
        </p:nvSpPr>
        <p:spPr>
          <a:xfrm>
            <a:off x="8166371" y="3984449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258099-46FF-4026-9515-F37B0198927C}"/>
              </a:ext>
            </a:extLst>
          </p:cNvPr>
          <p:cNvSpPr/>
          <p:nvPr/>
        </p:nvSpPr>
        <p:spPr>
          <a:xfrm>
            <a:off x="7683230" y="452140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B00CAC-D9B2-46DA-B01E-9B7F40C3CEC4}"/>
              </a:ext>
            </a:extLst>
          </p:cNvPr>
          <p:cNvSpPr/>
          <p:nvPr/>
        </p:nvSpPr>
        <p:spPr>
          <a:xfrm>
            <a:off x="8628432" y="4418636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3104F3-098D-49DB-9C73-52D9F32E61AA}"/>
              </a:ext>
            </a:extLst>
          </p:cNvPr>
          <p:cNvSpPr/>
          <p:nvPr/>
        </p:nvSpPr>
        <p:spPr>
          <a:xfrm>
            <a:off x="9660374" y="4316471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F32162-3631-4D3D-93AE-EBD454EC7FAD}"/>
              </a:ext>
            </a:extLst>
          </p:cNvPr>
          <p:cNvSpPr/>
          <p:nvPr/>
        </p:nvSpPr>
        <p:spPr>
          <a:xfrm>
            <a:off x="7939796" y="5101640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757629-7B23-47D0-BF31-72AB7784616A}"/>
              </a:ext>
            </a:extLst>
          </p:cNvPr>
          <p:cNvSpPr/>
          <p:nvPr/>
        </p:nvSpPr>
        <p:spPr>
          <a:xfrm>
            <a:off x="9188176" y="5117189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160054-78DC-4F00-8466-FCED9368ECE8}"/>
              </a:ext>
            </a:extLst>
          </p:cNvPr>
          <p:cNvSpPr/>
          <p:nvPr/>
        </p:nvSpPr>
        <p:spPr>
          <a:xfrm>
            <a:off x="8558716" y="5586950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45DA7F-BE98-44C5-9734-FEB79F8E3A9D}"/>
              </a:ext>
            </a:extLst>
          </p:cNvPr>
          <p:cNvSpPr/>
          <p:nvPr/>
        </p:nvSpPr>
        <p:spPr>
          <a:xfrm>
            <a:off x="9227493" y="5703681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9270EA-087C-4E99-BFC9-E2D3E6D8AEC5}"/>
              </a:ext>
            </a:extLst>
          </p:cNvPr>
          <p:cNvSpPr/>
          <p:nvPr/>
        </p:nvSpPr>
        <p:spPr>
          <a:xfrm>
            <a:off x="7939796" y="5787599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1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780E-BE7E-4A7B-AACD-FE1F97BB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equalizing FP rates (sometimes) correspond to “fairness”?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649E-45DD-4F2F-81D2-A910FD2D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incorrectly labelled as “High Risk” constitutes a harm. FP rate is your probability of being harmed if you are born as a uniformly random “Low Risk” member of a population.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AEE2EA-0CE9-4FD9-9CCB-9A76C5432A6A}"/>
              </a:ext>
            </a:extLst>
          </p:cNvPr>
          <p:cNvSpPr/>
          <p:nvPr/>
        </p:nvSpPr>
        <p:spPr>
          <a:xfrm>
            <a:off x="1348901" y="3483786"/>
            <a:ext cx="3009089" cy="3009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19346-503A-439D-9476-E63B21EA8B5B}"/>
              </a:ext>
            </a:extLst>
          </p:cNvPr>
          <p:cNvSpPr/>
          <p:nvPr/>
        </p:nvSpPr>
        <p:spPr>
          <a:xfrm>
            <a:off x="7240620" y="3483785"/>
            <a:ext cx="3009089" cy="3009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2778E3-21B7-4C04-985E-E61526556E82}"/>
              </a:ext>
            </a:extLst>
          </p:cNvPr>
          <p:cNvSpPr/>
          <p:nvPr/>
        </p:nvSpPr>
        <p:spPr>
          <a:xfrm>
            <a:off x="2226013" y="4001294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7EF38D-34DA-4D59-B7B3-C5FF136DACA4}"/>
              </a:ext>
            </a:extLst>
          </p:cNvPr>
          <p:cNvSpPr/>
          <p:nvPr/>
        </p:nvSpPr>
        <p:spPr>
          <a:xfrm>
            <a:off x="3336588" y="418517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8EDB0D-973D-4E97-BB57-AF04BAC57051}"/>
              </a:ext>
            </a:extLst>
          </p:cNvPr>
          <p:cNvSpPr/>
          <p:nvPr/>
        </p:nvSpPr>
        <p:spPr>
          <a:xfrm>
            <a:off x="1825559" y="4754866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F14AB0-7F72-48F6-8C79-16132305CB42}"/>
              </a:ext>
            </a:extLst>
          </p:cNvPr>
          <p:cNvSpPr/>
          <p:nvPr/>
        </p:nvSpPr>
        <p:spPr>
          <a:xfrm>
            <a:off x="3570051" y="5197634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0E9D7-DE31-448A-89C2-FE37820C123B}"/>
              </a:ext>
            </a:extLst>
          </p:cNvPr>
          <p:cNvSpPr/>
          <p:nvPr/>
        </p:nvSpPr>
        <p:spPr>
          <a:xfrm>
            <a:off x="2569723" y="4960749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DCB9AB-93A9-495E-907E-A537F7F043A0}"/>
              </a:ext>
            </a:extLst>
          </p:cNvPr>
          <p:cNvSpPr/>
          <p:nvPr/>
        </p:nvSpPr>
        <p:spPr>
          <a:xfrm>
            <a:off x="2039565" y="5554137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DD3E5C-7B4B-40E5-8FE2-DD86AADFE42E}"/>
              </a:ext>
            </a:extLst>
          </p:cNvPr>
          <p:cNvSpPr/>
          <p:nvPr/>
        </p:nvSpPr>
        <p:spPr>
          <a:xfrm>
            <a:off x="2963692" y="5787600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589CF1-D301-4FD5-A2FC-CEB41442949E}"/>
              </a:ext>
            </a:extLst>
          </p:cNvPr>
          <p:cNvSpPr/>
          <p:nvPr/>
        </p:nvSpPr>
        <p:spPr>
          <a:xfrm>
            <a:off x="2619982" y="602106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6430AF-755D-4F5D-9D8C-7E13113ADB9D}"/>
              </a:ext>
            </a:extLst>
          </p:cNvPr>
          <p:cNvSpPr/>
          <p:nvPr/>
        </p:nvSpPr>
        <p:spPr>
          <a:xfrm>
            <a:off x="3150142" y="459175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CD2DCB-5D3A-4365-A44E-38637028275D}"/>
              </a:ext>
            </a:extLst>
          </p:cNvPr>
          <p:cNvSpPr/>
          <p:nvPr/>
        </p:nvSpPr>
        <p:spPr>
          <a:xfrm>
            <a:off x="8166371" y="3984449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258099-46FF-4026-9515-F37B0198927C}"/>
              </a:ext>
            </a:extLst>
          </p:cNvPr>
          <p:cNvSpPr/>
          <p:nvPr/>
        </p:nvSpPr>
        <p:spPr>
          <a:xfrm>
            <a:off x="7683230" y="4521403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B00CAC-D9B2-46DA-B01E-9B7F40C3CEC4}"/>
              </a:ext>
            </a:extLst>
          </p:cNvPr>
          <p:cNvSpPr/>
          <p:nvPr/>
        </p:nvSpPr>
        <p:spPr>
          <a:xfrm>
            <a:off x="8628432" y="4418636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3104F3-098D-49DB-9C73-52D9F32E61AA}"/>
              </a:ext>
            </a:extLst>
          </p:cNvPr>
          <p:cNvSpPr/>
          <p:nvPr/>
        </p:nvSpPr>
        <p:spPr>
          <a:xfrm>
            <a:off x="9660374" y="4316471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BF32162-3631-4D3D-93AE-EBD454EC7FAD}"/>
              </a:ext>
            </a:extLst>
          </p:cNvPr>
          <p:cNvSpPr/>
          <p:nvPr/>
        </p:nvSpPr>
        <p:spPr>
          <a:xfrm>
            <a:off x="7939796" y="5101640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757629-7B23-47D0-BF31-72AB7784616A}"/>
              </a:ext>
            </a:extLst>
          </p:cNvPr>
          <p:cNvSpPr/>
          <p:nvPr/>
        </p:nvSpPr>
        <p:spPr>
          <a:xfrm>
            <a:off x="9188176" y="5117189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160054-78DC-4F00-8466-FCED9368ECE8}"/>
              </a:ext>
            </a:extLst>
          </p:cNvPr>
          <p:cNvSpPr/>
          <p:nvPr/>
        </p:nvSpPr>
        <p:spPr>
          <a:xfrm>
            <a:off x="8558716" y="5586950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45DA7F-BE98-44C5-9734-FEB79F8E3A9D}"/>
              </a:ext>
            </a:extLst>
          </p:cNvPr>
          <p:cNvSpPr/>
          <p:nvPr/>
        </p:nvSpPr>
        <p:spPr>
          <a:xfrm>
            <a:off x="9227493" y="5703681"/>
            <a:ext cx="233463" cy="2334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9270EA-087C-4E99-BFC9-E2D3E6D8AEC5}"/>
              </a:ext>
            </a:extLst>
          </p:cNvPr>
          <p:cNvSpPr/>
          <p:nvPr/>
        </p:nvSpPr>
        <p:spPr>
          <a:xfrm>
            <a:off x="7939796" y="5787599"/>
            <a:ext cx="233463" cy="2334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11C1C9-2C24-40E7-8263-E188F89C6DA7}"/>
              </a:ext>
            </a:extLst>
          </p:cNvPr>
          <p:cNvSpPr/>
          <p:nvPr/>
        </p:nvSpPr>
        <p:spPr>
          <a:xfrm>
            <a:off x="3115075" y="3047187"/>
            <a:ext cx="5860514" cy="95410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Equal FP rates =&gt; Indifference between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groups when behind veil of ignorance.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5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Violations are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36053"/>
            <a:ext cx="5029200" cy="4445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54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B879-530B-410B-AA22-6FEA5889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when does it not?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52787-FE88-4890-8D0B-A881AE1F4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can be hard to identify the right “protected group” ahead of time. </a:t>
                </a:r>
              </a:p>
              <a:p>
                <a:r>
                  <a:rPr lang="en-US" dirty="0"/>
                  <a:t>A toy example: Two genders, two races, four protected groups: “Men”, “Women”, “Black”, “White”.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protected features. </a:t>
                </a:r>
              </a:p>
              <a:p>
                <a:pPr lvl="1"/>
                <a:r>
                  <a:rPr lang="en-US" dirty="0"/>
                  <a:t>Classifier: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black man or white woman. </a:t>
                </a:r>
              </a:p>
              <a:p>
                <a:pPr lvl="1"/>
                <a:r>
                  <a:rPr lang="en-US" dirty="0"/>
                  <a:t>FP rate is equal across all four protected groups!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152787-FE88-4890-8D0B-A881AE1F4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CE0BE4-A31B-4DD5-B700-ED499FF2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26377"/>
              </p:ext>
            </p:extLst>
          </p:nvPr>
        </p:nvGraphicFramePr>
        <p:xfrm>
          <a:off x="2609174" y="4591274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8045009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263140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26299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FP Rates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913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6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Women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2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E7AA-7FEE-4380-8A79-82CCB700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when does it not?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14B80-0E71-4B4F-8B9E-90042926D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Ask for equal FP rates across all possible divisions of the data? </a:t>
            </a:r>
          </a:p>
          <a:p>
            <a:pPr lvl="1"/>
            <a:r>
              <a:rPr lang="en-US" dirty="0"/>
              <a:t>Impossible to satisfy (with non-trivial classifiers) without overfitting. </a:t>
            </a:r>
          </a:p>
          <a:p>
            <a:pPr lvl="1"/>
            <a:r>
              <a:rPr lang="en-US" dirty="0"/>
              <a:t>Consider: Any classifier can be accused of being “unfair” to the subgroup, defined ex-post as the set of individuals who were </a:t>
            </a:r>
            <a:r>
              <a:rPr lang="en-US" dirty="0" err="1"/>
              <a:t>mis</a:t>
            </a:r>
            <a:r>
              <a:rPr lang="en-US" dirty="0"/>
              <a:t>-classified. </a:t>
            </a:r>
          </a:p>
          <a:p>
            <a:r>
              <a:rPr lang="en-US" dirty="0"/>
              <a:t>A Middle Ground: Ask for equal FP rates across all possible divisions of the data that can “reasonably be identified” with a simple decision rule. </a:t>
            </a:r>
          </a:p>
          <a:p>
            <a:pPr lvl="1"/>
            <a:r>
              <a:rPr lang="en-US" dirty="0"/>
              <a:t>E.g. “with bounded VC-dimension”</a:t>
            </a:r>
          </a:p>
          <a:p>
            <a:pPr lvl="1"/>
            <a:r>
              <a:rPr lang="en-US" dirty="0"/>
              <a:t>Can still be exponentially/infinitely many such groups. </a:t>
            </a:r>
          </a:p>
        </p:txBody>
      </p:sp>
    </p:spTree>
    <p:extLst>
      <p:ext uri="{BB962C8B-B14F-4D97-AF65-F5344CB8AC3E}">
        <p14:creationId xmlns:p14="http://schemas.microsoft.com/office/powerpoint/2010/main" val="108681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ED8A-0B2F-4CB3-A9E6-7A6BF3A7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we have precise definitions, we can explore tradeoffs.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E933-5A0A-40F0-A7DC-87DC106A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impossibility results, must pick and choose even amongst fairness desiderata. </a:t>
            </a:r>
          </a:p>
          <a:p>
            <a:r>
              <a:rPr lang="en-US" dirty="0"/>
              <a:t>How does fairness trade off with classification accuracy? </a:t>
            </a:r>
          </a:p>
          <a:p>
            <a:pPr lvl="1"/>
            <a:r>
              <a:rPr lang="en-US" dirty="0"/>
              <a:t>Quantitative definitions of fairness induce fairness/error “Pareto Curves” for classification tasks. </a:t>
            </a:r>
          </a:p>
          <a:p>
            <a:pPr lvl="1"/>
            <a:r>
              <a:rPr lang="en-US" dirty="0"/>
              <a:t>Does not answer the question: Which point on the Pareto frontier should we pick?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43272-E8E0-4B9C-BA72-11074881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07" y="4394721"/>
            <a:ext cx="3407764" cy="25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FE98-7469-4119-A186-7BD1583F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A4E0-0E78-4A84-910F-61D215008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Scientific progress/understanding is driven in large part by </a:t>
            </a:r>
            <a:r>
              <a:rPr lang="en-US" i="1" dirty="0"/>
              <a:t>precise definitions</a:t>
            </a:r>
            <a:r>
              <a:rPr lang="en-US" dirty="0"/>
              <a:t>. </a:t>
            </a:r>
          </a:p>
          <a:p>
            <a:r>
              <a:rPr lang="en-US" dirty="0"/>
              <a:t>It can be difficult to capture much of what we mean by words like “privacy” and “fairness” in mathematical constraints. </a:t>
            </a:r>
          </a:p>
          <a:p>
            <a:r>
              <a:rPr lang="en-US" dirty="0"/>
              <a:t>But we should still try! When we succeed, we can:</a:t>
            </a:r>
          </a:p>
          <a:p>
            <a:pPr lvl="1"/>
            <a:r>
              <a:rPr lang="en-US" dirty="0"/>
              <a:t>Understand/manage the inevitable tradeoffs between different desiderata</a:t>
            </a:r>
          </a:p>
          <a:p>
            <a:pPr lvl="1"/>
            <a:r>
              <a:rPr lang="en-US" dirty="0"/>
              <a:t>Design algorithms which meet these definitions</a:t>
            </a:r>
          </a:p>
          <a:p>
            <a:pPr lvl="1"/>
            <a:r>
              <a:rPr lang="en-US" dirty="0"/>
              <a:t>Bring precision to policy disagreements. </a:t>
            </a:r>
          </a:p>
          <a:p>
            <a:r>
              <a:rPr lang="en-US" dirty="0"/>
              <a:t>Privacy: A success story for this approach. </a:t>
            </a:r>
          </a:p>
          <a:p>
            <a:r>
              <a:rPr lang="en-US" dirty="0"/>
              <a:t>Fairness: A work in progress. </a:t>
            </a:r>
          </a:p>
        </p:txBody>
      </p:sp>
    </p:spTree>
    <p:extLst>
      <p:ext uri="{BB962C8B-B14F-4D97-AF65-F5344CB8AC3E}">
        <p14:creationId xmlns:p14="http://schemas.microsoft.com/office/powerpoint/2010/main" val="42544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CFE98-7469-4119-A186-7BD1583F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2A4E0-0E78-4A84-910F-61D215008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Scientific progress/understanding is driven in large part by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precise definitions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It can be difficult to capture much of what we mean by words like “privacy” and “fairness” in mathematical constraints.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But we should still try! When we succeed, we can: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Understand/manage the inevitable tradeoffs between different desiderata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Design algorithms which meet these definitions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Bring precision to policy disagreements.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Privacy: A success story for this approach. 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Fairness: A work in progress.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CF9AEC-68FA-49EF-9595-D4B412FA36CC}"/>
              </a:ext>
            </a:extLst>
          </p:cNvPr>
          <p:cNvSpPr/>
          <p:nvPr/>
        </p:nvSpPr>
        <p:spPr>
          <a:xfrm>
            <a:off x="3998600" y="2967335"/>
            <a:ext cx="41948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878744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2421192" y="1253613"/>
            <a:ext cx="2460" cy="4830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21193" y="6081253"/>
            <a:ext cx="6226277" cy="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us Sign 10"/>
          <p:cNvSpPr/>
          <p:nvPr/>
        </p:nvSpPr>
        <p:spPr>
          <a:xfrm>
            <a:off x="3248333" y="2743200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Sign 11"/>
          <p:cNvSpPr/>
          <p:nvPr/>
        </p:nvSpPr>
        <p:spPr>
          <a:xfrm>
            <a:off x="4316363" y="1526458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421192" y="781666"/>
            <a:ext cx="5746956" cy="3347883"/>
            <a:chOff x="897192" y="781665"/>
            <a:chExt cx="5746956" cy="334788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897192" y="781665"/>
              <a:ext cx="5746956" cy="33478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lus Sign 17"/>
          <p:cNvSpPr/>
          <p:nvPr/>
        </p:nvSpPr>
        <p:spPr>
          <a:xfrm>
            <a:off x="4543735" y="3131574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Sign 18"/>
          <p:cNvSpPr/>
          <p:nvPr/>
        </p:nvSpPr>
        <p:spPr>
          <a:xfrm>
            <a:off x="6067735" y="1404783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/>
          <p:cNvSpPr/>
          <p:nvPr/>
        </p:nvSpPr>
        <p:spPr>
          <a:xfrm>
            <a:off x="6753535" y="78166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/>
          <p:cNvSpPr/>
          <p:nvPr/>
        </p:nvSpPr>
        <p:spPr>
          <a:xfrm>
            <a:off x="3100237" y="3314699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Sign 21"/>
          <p:cNvSpPr/>
          <p:nvPr/>
        </p:nvSpPr>
        <p:spPr>
          <a:xfrm>
            <a:off x="4917361" y="757085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Sign 22"/>
          <p:cNvSpPr/>
          <p:nvPr/>
        </p:nvSpPr>
        <p:spPr>
          <a:xfrm>
            <a:off x="5946060" y="180667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Sign 23"/>
          <p:cNvSpPr/>
          <p:nvPr/>
        </p:nvSpPr>
        <p:spPr>
          <a:xfrm>
            <a:off x="7483580" y="4862052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Sign 24"/>
          <p:cNvSpPr/>
          <p:nvPr/>
        </p:nvSpPr>
        <p:spPr>
          <a:xfrm>
            <a:off x="3055990" y="1355007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Sign 25"/>
          <p:cNvSpPr/>
          <p:nvPr/>
        </p:nvSpPr>
        <p:spPr>
          <a:xfrm>
            <a:off x="5120150" y="1404783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/>
          <p:cNvSpPr/>
          <p:nvPr/>
        </p:nvSpPr>
        <p:spPr>
          <a:xfrm>
            <a:off x="4063182" y="2333932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Sign 27"/>
          <p:cNvSpPr/>
          <p:nvPr/>
        </p:nvSpPr>
        <p:spPr>
          <a:xfrm>
            <a:off x="2856888" y="2095497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Sign 28"/>
          <p:cNvSpPr/>
          <p:nvPr/>
        </p:nvSpPr>
        <p:spPr>
          <a:xfrm>
            <a:off x="5946059" y="929148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Sign 29"/>
          <p:cNvSpPr/>
          <p:nvPr/>
        </p:nvSpPr>
        <p:spPr>
          <a:xfrm>
            <a:off x="4496417" y="2133599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Sign 30"/>
          <p:cNvSpPr/>
          <p:nvPr/>
        </p:nvSpPr>
        <p:spPr>
          <a:xfrm>
            <a:off x="3532241" y="297671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Sign 31"/>
          <p:cNvSpPr/>
          <p:nvPr/>
        </p:nvSpPr>
        <p:spPr>
          <a:xfrm>
            <a:off x="6875209" y="1104284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Sign 32"/>
          <p:cNvSpPr/>
          <p:nvPr/>
        </p:nvSpPr>
        <p:spPr>
          <a:xfrm>
            <a:off x="3410566" y="1050822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Sign 33"/>
          <p:cNvSpPr/>
          <p:nvPr/>
        </p:nvSpPr>
        <p:spPr>
          <a:xfrm>
            <a:off x="7797593" y="2159411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Sign 34"/>
          <p:cNvSpPr/>
          <p:nvPr/>
        </p:nvSpPr>
        <p:spPr>
          <a:xfrm>
            <a:off x="3422242" y="174399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Sign 35"/>
          <p:cNvSpPr/>
          <p:nvPr/>
        </p:nvSpPr>
        <p:spPr>
          <a:xfrm>
            <a:off x="5531875" y="934063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Sign 36"/>
          <p:cNvSpPr/>
          <p:nvPr/>
        </p:nvSpPr>
        <p:spPr>
          <a:xfrm>
            <a:off x="4929652" y="1987345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/>
          <p:cNvSpPr/>
          <p:nvPr/>
        </p:nvSpPr>
        <p:spPr>
          <a:xfrm>
            <a:off x="2541640" y="3056601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Sign 38"/>
          <p:cNvSpPr/>
          <p:nvPr/>
        </p:nvSpPr>
        <p:spPr>
          <a:xfrm>
            <a:off x="4078855" y="1916060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Sign 45"/>
          <p:cNvSpPr/>
          <p:nvPr/>
        </p:nvSpPr>
        <p:spPr>
          <a:xfrm>
            <a:off x="3111607" y="363670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Sign 46"/>
          <p:cNvSpPr/>
          <p:nvPr/>
        </p:nvSpPr>
        <p:spPr>
          <a:xfrm>
            <a:off x="7205507" y="173938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Sign 47"/>
          <p:cNvSpPr/>
          <p:nvPr/>
        </p:nvSpPr>
        <p:spPr>
          <a:xfrm>
            <a:off x="6699455" y="153444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Sign 48"/>
          <p:cNvSpPr/>
          <p:nvPr/>
        </p:nvSpPr>
        <p:spPr>
          <a:xfrm>
            <a:off x="3804780" y="121797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Sign 49"/>
          <p:cNvSpPr/>
          <p:nvPr/>
        </p:nvSpPr>
        <p:spPr>
          <a:xfrm>
            <a:off x="6299407" y="81546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inus Sign 50"/>
          <p:cNvSpPr/>
          <p:nvPr/>
        </p:nvSpPr>
        <p:spPr>
          <a:xfrm>
            <a:off x="2481422" y="1404783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Sign 51"/>
          <p:cNvSpPr/>
          <p:nvPr/>
        </p:nvSpPr>
        <p:spPr>
          <a:xfrm>
            <a:off x="5120149" y="341609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inus Sign 52"/>
          <p:cNvSpPr/>
          <p:nvPr/>
        </p:nvSpPr>
        <p:spPr>
          <a:xfrm>
            <a:off x="5713158" y="277576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inus Sign 53"/>
          <p:cNvSpPr/>
          <p:nvPr/>
        </p:nvSpPr>
        <p:spPr>
          <a:xfrm>
            <a:off x="6618339" y="2137289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Sign 54"/>
          <p:cNvSpPr/>
          <p:nvPr/>
        </p:nvSpPr>
        <p:spPr>
          <a:xfrm>
            <a:off x="4793233" y="2683280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Sign 55"/>
          <p:cNvSpPr/>
          <p:nvPr/>
        </p:nvSpPr>
        <p:spPr>
          <a:xfrm>
            <a:off x="7298917" y="122534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Sign 56"/>
          <p:cNvSpPr/>
          <p:nvPr/>
        </p:nvSpPr>
        <p:spPr>
          <a:xfrm>
            <a:off x="3653914" y="410435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Sign 57"/>
          <p:cNvSpPr/>
          <p:nvPr/>
        </p:nvSpPr>
        <p:spPr>
          <a:xfrm>
            <a:off x="6707753" y="267714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inus Sign 58"/>
          <p:cNvSpPr/>
          <p:nvPr/>
        </p:nvSpPr>
        <p:spPr>
          <a:xfrm>
            <a:off x="5943599" y="472747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inus Sign 59"/>
          <p:cNvSpPr/>
          <p:nvPr/>
        </p:nvSpPr>
        <p:spPr>
          <a:xfrm>
            <a:off x="6863222" y="284244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inus Sign 60"/>
          <p:cNvSpPr/>
          <p:nvPr/>
        </p:nvSpPr>
        <p:spPr>
          <a:xfrm>
            <a:off x="3258781" y="4972669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inus Sign 61"/>
          <p:cNvSpPr/>
          <p:nvPr/>
        </p:nvSpPr>
        <p:spPr>
          <a:xfrm>
            <a:off x="7917736" y="377374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inus Sign 62"/>
          <p:cNvSpPr/>
          <p:nvPr/>
        </p:nvSpPr>
        <p:spPr>
          <a:xfrm>
            <a:off x="5526657" y="2182760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Sign 63"/>
          <p:cNvSpPr/>
          <p:nvPr/>
        </p:nvSpPr>
        <p:spPr>
          <a:xfrm>
            <a:off x="4618090" y="387268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Sign 64"/>
          <p:cNvSpPr/>
          <p:nvPr/>
        </p:nvSpPr>
        <p:spPr>
          <a:xfrm>
            <a:off x="5988766" y="2415043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Sign 65"/>
          <p:cNvSpPr/>
          <p:nvPr/>
        </p:nvSpPr>
        <p:spPr>
          <a:xfrm>
            <a:off x="3920311" y="3727954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Sign 66"/>
          <p:cNvSpPr/>
          <p:nvPr/>
        </p:nvSpPr>
        <p:spPr>
          <a:xfrm>
            <a:off x="2873180" y="437412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inus Sign 67"/>
          <p:cNvSpPr/>
          <p:nvPr/>
        </p:nvSpPr>
        <p:spPr>
          <a:xfrm>
            <a:off x="7750287" y="99244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inus Sign 68"/>
          <p:cNvSpPr/>
          <p:nvPr/>
        </p:nvSpPr>
        <p:spPr>
          <a:xfrm>
            <a:off x="7415367" y="347078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inus Sign 69"/>
          <p:cNvSpPr/>
          <p:nvPr/>
        </p:nvSpPr>
        <p:spPr>
          <a:xfrm>
            <a:off x="5434171" y="355682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inus Sign 70"/>
          <p:cNvSpPr/>
          <p:nvPr/>
        </p:nvSpPr>
        <p:spPr>
          <a:xfrm>
            <a:off x="5865558" y="292816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inus Sign 71"/>
          <p:cNvSpPr/>
          <p:nvPr/>
        </p:nvSpPr>
        <p:spPr>
          <a:xfrm>
            <a:off x="3501512" y="451485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inus Sign 72"/>
          <p:cNvSpPr/>
          <p:nvPr/>
        </p:nvSpPr>
        <p:spPr>
          <a:xfrm>
            <a:off x="7399235" y="2565295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inus Sign 73"/>
          <p:cNvSpPr/>
          <p:nvPr/>
        </p:nvSpPr>
        <p:spPr>
          <a:xfrm>
            <a:off x="8392446" y="1584223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inus Sign 74"/>
          <p:cNvSpPr/>
          <p:nvPr/>
        </p:nvSpPr>
        <p:spPr>
          <a:xfrm>
            <a:off x="3984833" y="3420394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3468" y="345849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SAT Score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62691" y="6211621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Credit Cards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40942" y="6290188"/>
            <a:ext cx="186201" cy="186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45859" y="6575328"/>
            <a:ext cx="186201" cy="1862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0269" y="6216447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Population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87811" y="6486832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Population 2</a:t>
            </a:r>
          </a:p>
        </p:txBody>
      </p:sp>
    </p:spTree>
    <p:extLst>
      <p:ext uri="{BB962C8B-B14F-4D97-AF65-F5344CB8AC3E}">
        <p14:creationId xmlns:p14="http://schemas.microsoft.com/office/powerpoint/2010/main" val="14810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2421192" y="1253613"/>
            <a:ext cx="2460" cy="4830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21193" y="6081253"/>
            <a:ext cx="6226277" cy="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2814484" y="2231923"/>
            <a:ext cx="6354096" cy="3689552"/>
            <a:chOff x="290052" y="781666"/>
            <a:chExt cx="6354096" cy="368955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290052" y="781666"/>
              <a:ext cx="6354096" cy="368955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Minus Sign 50"/>
          <p:cNvSpPr/>
          <p:nvPr/>
        </p:nvSpPr>
        <p:spPr>
          <a:xfrm>
            <a:off x="4560944" y="5239364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3468" y="345849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SAT Score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62691" y="6211621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Credit Cards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40942" y="6290188"/>
            <a:ext cx="186201" cy="186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45859" y="6575328"/>
            <a:ext cx="186201" cy="1862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0269" y="6216447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Population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87811" y="6486832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Population 2</a:t>
            </a:r>
          </a:p>
        </p:txBody>
      </p:sp>
      <p:sp>
        <p:nvSpPr>
          <p:cNvPr id="79" name="Plus Sign 78"/>
          <p:cNvSpPr/>
          <p:nvPr/>
        </p:nvSpPr>
        <p:spPr>
          <a:xfrm>
            <a:off x="3380456" y="4892777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lus Sign 79"/>
          <p:cNvSpPr/>
          <p:nvPr/>
        </p:nvSpPr>
        <p:spPr>
          <a:xfrm>
            <a:off x="4886632" y="3719051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lus Sign 80"/>
          <p:cNvSpPr/>
          <p:nvPr/>
        </p:nvSpPr>
        <p:spPr>
          <a:xfrm>
            <a:off x="6646606" y="2886997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lus Sign 81"/>
          <p:cNvSpPr/>
          <p:nvPr/>
        </p:nvSpPr>
        <p:spPr>
          <a:xfrm>
            <a:off x="7780386" y="2643648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Plus Sign 82"/>
          <p:cNvSpPr/>
          <p:nvPr/>
        </p:nvSpPr>
        <p:spPr>
          <a:xfrm>
            <a:off x="5398057" y="3360168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inus Sign 83"/>
          <p:cNvSpPr/>
          <p:nvPr/>
        </p:nvSpPr>
        <p:spPr>
          <a:xfrm>
            <a:off x="5519730" y="4938866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Sign 84"/>
          <p:cNvSpPr/>
          <p:nvPr/>
        </p:nvSpPr>
        <p:spPr>
          <a:xfrm>
            <a:off x="7114636" y="4419601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inus Sign 85"/>
          <p:cNvSpPr/>
          <p:nvPr/>
        </p:nvSpPr>
        <p:spPr>
          <a:xfrm>
            <a:off x="7451390" y="4938867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inus Sign 86"/>
          <p:cNvSpPr/>
          <p:nvPr/>
        </p:nvSpPr>
        <p:spPr>
          <a:xfrm>
            <a:off x="7901141" y="4076700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 flipV="1">
            <a:off x="2421192" y="1253613"/>
            <a:ext cx="2460" cy="4830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21193" y="6081253"/>
            <a:ext cx="6226277" cy="2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us Sign 10"/>
          <p:cNvSpPr/>
          <p:nvPr/>
        </p:nvSpPr>
        <p:spPr>
          <a:xfrm>
            <a:off x="3248333" y="2743200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lus Sign 11"/>
          <p:cNvSpPr/>
          <p:nvPr/>
        </p:nvSpPr>
        <p:spPr>
          <a:xfrm>
            <a:off x="4316363" y="1526458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421192" y="781666"/>
            <a:ext cx="5746956" cy="3347883"/>
            <a:chOff x="897192" y="781665"/>
            <a:chExt cx="5746956" cy="3347883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897192" y="781665"/>
              <a:ext cx="5746956" cy="33478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Plus Sign 17"/>
          <p:cNvSpPr/>
          <p:nvPr/>
        </p:nvSpPr>
        <p:spPr>
          <a:xfrm>
            <a:off x="4543735" y="3131574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Sign 18"/>
          <p:cNvSpPr/>
          <p:nvPr/>
        </p:nvSpPr>
        <p:spPr>
          <a:xfrm>
            <a:off x="6067735" y="1404783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/>
          <p:cNvSpPr/>
          <p:nvPr/>
        </p:nvSpPr>
        <p:spPr>
          <a:xfrm>
            <a:off x="6753535" y="78166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/>
          <p:cNvSpPr/>
          <p:nvPr/>
        </p:nvSpPr>
        <p:spPr>
          <a:xfrm>
            <a:off x="3100237" y="3314699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Sign 21"/>
          <p:cNvSpPr/>
          <p:nvPr/>
        </p:nvSpPr>
        <p:spPr>
          <a:xfrm>
            <a:off x="4917361" y="757085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lus Sign 22"/>
          <p:cNvSpPr/>
          <p:nvPr/>
        </p:nvSpPr>
        <p:spPr>
          <a:xfrm>
            <a:off x="5946060" y="180667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Sign 23"/>
          <p:cNvSpPr/>
          <p:nvPr/>
        </p:nvSpPr>
        <p:spPr>
          <a:xfrm>
            <a:off x="7483580" y="4862052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Sign 24"/>
          <p:cNvSpPr/>
          <p:nvPr/>
        </p:nvSpPr>
        <p:spPr>
          <a:xfrm>
            <a:off x="3055990" y="1355007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Sign 25"/>
          <p:cNvSpPr/>
          <p:nvPr/>
        </p:nvSpPr>
        <p:spPr>
          <a:xfrm>
            <a:off x="5120150" y="1404783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/>
          <p:cNvSpPr/>
          <p:nvPr/>
        </p:nvSpPr>
        <p:spPr>
          <a:xfrm>
            <a:off x="4063182" y="2333932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Sign 27"/>
          <p:cNvSpPr/>
          <p:nvPr/>
        </p:nvSpPr>
        <p:spPr>
          <a:xfrm>
            <a:off x="2856888" y="2095497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lus Sign 28"/>
          <p:cNvSpPr/>
          <p:nvPr/>
        </p:nvSpPr>
        <p:spPr>
          <a:xfrm>
            <a:off x="5946059" y="929148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lus Sign 29"/>
          <p:cNvSpPr/>
          <p:nvPr/>
        </p:nvSpPr>
        <p:spPr>
          <a:xfrm>
            <a:off x="4496417" y="2133599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Sign 30"/>
          <p:cNvSpPr/>
          <p:nvPr/>
        </p:nvSpPr>
        <p:spPr>
          <a:xfrm>
            <a:off x="3532241" y="297671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Sign 31"/>
          <p:cNvSpPr/>
          <p:nvPr/>
        </p:nvSpPr>
        <p:spPr>
          <a:xfrm>
            <a:off x="6875209" y="1104284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Sign 32"/>
          <p:cNvSpPr/>
          <p:nvPr/>
        </p:nvSpPr>
        <p:spPr>
          <a:xfrm>
            <a:off x="3410566" y="1050822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Sign 33"/>
          <p:cNvSpPr/>
          <p:nvPr/>
        </p:nvSpPr>
        <p:spPr>
          <a:xfrm>
            <a:off x="7797593" y="2159411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Sign 34"/>
          <p:cNvSpPr/>
          <p:nvPr/>
        </p:nvSpPr>
        <p:spPr>
          <a:xfrm>
            <a:off x="3422242" y="1743996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Sign 35"/>
          <p:cNvSpPr/>
          <p:nvPr/>
        </p:nvSpPr>
        <p:spPr>
          <a:xfrm>
            <a:off x="5531875" y="934063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Sign 36"/>
          <p:cNvSpPr/>
          <p:nvPr/>
        </p:nvSpPr>
        <p:spPr>
          <a:xfrm>
            <a:off x="4929652" y="1987345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/>
          <p:cNvSpPr/>
          <p:nvPr/>
        </p:nvSpPr>
        <p:spPr>
          <a:xfrm>
            <a:off x="2541640" y="3056601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Plus Sign 38"/>
          <p:cNvSpPr/>
          <p:nvPr/>
        </p:nvSpPr>
        <p:spPr>
          <a:xfrm>
            <a:off x="4078855" y="1916060"/>
            <a:ext cx="243349" cy="243349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Sign 45"/>
          <p:cNvSpPr/>
          <p:nvPr/>
        </p:nvSpPr>
        <p:spPr>
          <a:xfrm>
            <a:off x="3111607" y="363670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Sign 46"/>
          <p:cNvSpPr/>
          <p:nvPr/>
        </p:nvSpPr>
        <p:spPr>
          <a:xfrm>
            <a:off x="7205507" y="173938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Sign 47"/>
          <p:cNvSpPr/>
          <p:nvPr/>
        </p:nvSpPr>
        <p:spPr>
          <a:xfrm>
            <a:off x="6699455" y="153444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Sign 48"/>
          <p:cNvSpPr/>
          <p:nvPr/>
        </p:nvSpPr>
        <p:spPr>
          <a:xfrm>
            <a:off x="3804780" y="121797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Sign 49"/>
          <p:cNvSpPr/>
          <p:nvPr/>
        </p:nvSpPr>
        <p:spPr>
          <a:xfrm>
            <a:off x="6299407" y="81546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inus Sign 50"/>
          <p:cNvSpPr/>
          <p:nvPr/>
        </p:nvSpPr>
        <p:spPr>
          <a:xfrm>
            <a:off x="2481422" y="1404783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Minus Sign 51"/>
          <p:cNvSpPr/>
          <p:nvPr/>
        </p:nvSpPr>
        <p:spPr>
          <a:xfrm>
            <a:off x="5120149" y="341609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Minus Sign 52"/>
          <p:cNvSpPr/>
          <p:nvPr/>
        </p:nvSpPr>
        <p:spPr>
          <a:xfrm>
            <a:off x="5713158" y="277576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Minus Sign 53"/>
          <p:cNvSpPr/>
          <p:nvPr/>
        </p:nvSpPr>
        <p:spPr>
          <a:xfrm>
            <a:off x="6618339" y="2137289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Sign 54"/>
          <p:cNvSpPr/>
          <p:nvPr/>
        </p:nvSpPr>
        <p:spPr>
          <a:xfrm>
            <a:off x="4793233" y="2683280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Sign 55"/>
          <p:cNvSpPr/>
          <p:nvPr/>
        </p:nvSpPr>
        <p:spPr>
          <a:xfrm>
            <a:off x="7298917" y="122534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Sign 56"/>
          <p:cNvSpPr/>
          <p:nvPr/>
        </p:nvSpPr>
        <p:spPr>
          <a:xfrm>
            <a:off x="3653914" y="410435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inus Sign 57"/>
          <p:cNvSpPr/>
          <p:nvPr/>
        </p:nvSpPr>
        <p:spPr>
          <a:xfrm>
            <a:off x="6707753" y="267714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inus Sign 58"/>
          <p:cNvSpPr/>
          <p:nvPr/>
        </p:nvSpPr>
        <p:spPr>
          <a:xfrm>
            <a:off x="5943599" y="472747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inus Sign 59"/>
          <p:cNvSpPr/>
          <p:nvPr/>
        </p:nvSpPr>
        <p:spPr>
          <a:xfrm>
            <a:off x="6863222" y="284244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inus Sign 60"/>
          <p:cNvSpPr/>
          <p:nvPr/>
        </p:nvSpPr>
        <p:spPr>
          <a:xfrm>
            <a:off x="3258781" y="4972669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inus Sign 61"/>
          <p:cNvSpPr/>
          <p:nvPr/>
        </p:nvSpPr>
        <p:spPr>
          <a:xfrm>
            <a:off x="7917736" y="377374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inus Sign 62"/>
          <p:cNvSpPr/>
          <p:nvPr/>
        </p:nvSpPr>
        <p:spPr>
          <a:xfrm>
            <a:off x="5526657" y="2182760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inus Sign 63"/>
          <p:cNvSpPr/>
          <p:nvPr/>
        </p:nvSpPr>
        <p:spPr>
          <a:xfrm>
            <a:off x="4618090" y="387268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inus Sign 64"/>
          <p:cNvSpPr/>
          <p:nvPr/>
        </p:nvSpPr>
        <p:spPr>
          <a:xfrm>
            <a:off x="5988766" y="2415043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inus Sign 65"/>
          <p:cNvSpPr/>
          <p:nvPr/>
        </p:nvSpPr>
        <p:spPr>
          <a:xfrm>
            <a:off x="3920311" y="3727954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inus Sign 66"/>
          <p:cNvSpPr/>
          <p:nvPr/>
        </p:nvSpPr>
        <p:spPr>
          <a:xfrm>
            <a:off x="2873180" y="4374128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Minus Sign 67"/>
          <p:cNvSpPr/>
          <p:nvPr/>
        </p:nvSpPr>
        <p:spPr>
          <a:xfrm>
            <a:off x="7750287" y="99244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inus Sign 68"/>
          <p:cNvSpPr/>
          <p:nvPr/>
        </p:nvSpPr>
        <p:spPr>
          <a:xfrm>
            <a:off x="7415367" y="347078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inus Sign 69"/>
          <p:cNvSpPr/>
          <p:nvPr/>
        </p:nvSpPr>
        <p:spPr>
          <a:xfrm>
            <a:off x="5434171" y="3556821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inus Sign 70"/>
          <p:cNvSpPr/>
          <p:nvPr/>
        </p:nvSpPr>
        <p:spPr>
          <a:xfrm>
            <a:off x="5865558" y="2928166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inus Sign 71"/>
          <p:cNvSpPr/>
          <p:nvPr/>
        </p:nvSpPr>
        <p:spPr>
          <a:xfrm>
            <a:off x="3501512" y="4514852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Minus Sign 72"/>
          <p:cNvSpPr/>
          <p:nvPr/>
        </p:nvSpPr>
        <p:spPr>
          <a:xfrm>
            <a:off x="7399235" y="2565295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Minus Sign 73"/>
          <p:cNvSpPr/>
          <p:nvPr/>
        </p:nvSpPr>
        <p:spPr>
          <a:xfrm>
            <a:off x="8392446" y="1584223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inus Sign 74"/>
          <p:cNvSpPr/>
          <p:nvPr/>
        </p:nvSpPr>
        <p:spPr>
          <a:xfrm>
            <a:off x="3984833" y="3420394"/>
            <a:ext cx="232900" cy="281449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3468" y="3458491"/>
            <a:ext cx="883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SAT Score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62691" y="6211621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Credit Cards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40942" y="6290188"/>
            <a:ext cx="186201" cy="186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045859" y="6575328"/>
            <a:ext cx="186201" cy="1862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0269" y="6216447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Population 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187811" y="6486832"/>
            <a:ext cx="1235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Population 2</a:t>
            </a:r>
          </a:p>
        </p:txBody>
      </p:sp>
      <p:sp>
        <p:nvSpPr>
          <p:cNvPr id="92" name="Minus Sign 91"/>
          <p:cNvSpPr/>
          <p:nvPr/>
        </p:nvSpPr>
        <p:spPr>
          <a:xfrm>
            <a:off x="4560944" y="5239364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Plus Sign 92"/>
          <p:cNvSpPr/>
          <p:nvPr/>
        </p:nvSpPr>
        <p:spPr>
          <a:xfrm>
            <a:off x="3380456" y="4892777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Plus Sign 93"/>
          <p:cNvSpPr/>
          <p:nvPr/>
        </p:nvSpPr>
        <p:spPr>
          <a:xfrm>
            <a:off x="4886632" y="3719051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Plus Sign 94"/>
          <p:cNvSpPr/>
          <p:nvPr/>
        </p:nvSpPr>
        <p:spPr>
          <a:xfrm>
            <a:off x="6646606" y="2886997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Plus Sign 95"/>
          <p:cNvSpPr/>
          <p:nvPr/>
        </p:nvSpPr>
        <p:spPr>
          <a:xfrm>
            <a:off x="7780386" y="2643648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Plus Sign 96"/>
          <p:cNvSpPr/>
          <p:nvPr/>
        </p:nvSpPr>
        <p:spPr>
          <a:xfrm>
            <a:off x="5398057" y="3360168"/>
            <a:ext cx="243349" cy="243349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Minus Sign 97"/>
          <p:cNvSpPr/>
          <p:nvPr/>
        </p:nvSpPr>
        <p:spPr>
          <a:xfrm>
            <a:off x="5519730" y="4938866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Sign 98"/>
          <p:cNvSpPr/>
          <p:nvPr/>
        </p:nvSpPr>
        <p:spPr>
          <a:xfrm>
            <a:off x="7114636" y="4419601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Sign 99"/>
          <p:cNvSpPr/>
          <p:nvPr/>
        </p:nvSpPr>
        <p:spPr>
          <a:xfrm>
            <a:off x="7451390" y="4938867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inus Sign 100"/>
          <p:cNvSpPr/>
          <p:nvPr/>
        </p:nvSpPr>
        <p:spPr>
          <a:xfrm>
            <a:off x="7901141" y="4076700"/>
            <a:ext cx="232900" cy="28144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2814484" y="2231923"/>
            <a:ext cx="6354096" cy="3689552"/>
            <a:chOff x="290052" y="781666"/>
            <a:chExt cx="6354096" cy="3689552"/>
          </a:xfrm>
        </p:grpSpPr>
        <p:cxnSp>
          <p:nvCxnSpPr>
            <p:cNvPr id="103" name="Straight Connector 102"/>
            <p:cNvCxnSpPr/>
            <p:nvPr/>
          </p:nvCxnSpPr>
          <p:spPr>
            <a:xfrm flipV="1">
              <a:off x="290052" y="781666"/>
              <a:ext cx="6354096" cy="3689552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3839498" y="2057400"/>
              <a:ext cx="170832" cy="22368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: Rounded Corners 6"/>
          <p:cNvSpPr/>
          <p:nvPr/>
        </p:nvSpPr>
        <p:spPr>
          <a:xfrm>
            <a:off x="2217174" y="4154129"/>
            <a:ext cx="8067368" cy="1442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Upshot: To be “fair”, the algorithm may need to </a:t>
            </a:r>
            <a:r>
              <a:rPr lang="en-US" sz="2000" i="1" dirty="0"/>
              <a:t>explicitly</a:t>
            </a:r>
            <a:r>
              <a:rPr lang="en-US" sz="2000" dirty="0"/>
              <a:t> take into account group membership.</a:t>
            </a:r>
          </a:p>
          <a:p>
            <a:pPr algn="ctr"/>
            <a:r>
              <a:rPr lang="en-US" sz="2000" dirty="0"/>
              <a:t>Else, optimizing accuracy fits the majority population. </a:t>
            </a:r>
          </a:p>
        </p:txBody>
      </p:sp>
    </p:spTree>
    <p:extLst>
      <p:ext uri="{BB962C8B-B14F-4D97-AF65-F5344CB8AC3E}">
        <p14:creationId xmlns:p14="http://schemas.microsoft.com/office/powerpoint/2010/main" val="33021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Violations are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362201"/>
            <a:ext cx="5419725" cy="435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4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Violations are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14" y="2286001"/>
            <a:ext cx="5543987" cy="4357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“privacy”?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“privacy”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is not hiding “personally identifiable information” (name, zip code, age, etc…)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345871"/>
            <a:ext cx="2844613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338945"/>
            <a:ext cx="3145035" cy="2528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7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“privacy” not?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is not releasing only “aggregate” statistics.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269670"/>
            <a:ext cx="3252355" cy="2556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77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is privacy?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Privacy is about promising people freedom from harm. </a:t>
            </a:r>
          </a:p>
          <a:p>
            <a:pPr lvl="1"/>
            <a:r>
              <a:rPr lang="en-US" dirty="0"/>
              <a:t>Attempt 1: “</a:t>
            </a:r>
            <a:r>
              <a:rPr lang="en-US" i="1" dirty="0"/>
              <a:t>An analysis of a dataset D is private if the data analyst knows no more about Alice after the analysis than he knew about Alice before the analysis.”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7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1725</Words>
  <Application>Microsoft Office PowerPoint</Application>
  <PresentationFormat>Widescreen</PresentationFormat>
  <Paragraphs>193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Thinking (and teaching) Quantitatively about Bias and Privacy</vt:lpstr>
      <vt:lpstr>Two important “Social” Issues in Technology</vt:lpstr>
      <vt:lpstr>Privacy Violations are Bad</vt:lpstr>
      <vt:lpstr>Privacy Violations are Bad</vt:lpstr>
      <vt:lpstr>Privacy Violations are Bad</vt:lpstr>
      <vt:lpstr>But what is “privacy”?</vt:lpstr>
      <vt:lpstr>But what is “privacy” not?</vt:lpstr>
      <vt:lpstr>But what is “privacy” not?</vt:lpstr>
      <vt:lpstr>So what is privacy?</vt:lpstr>
      <vt:lpstr>So what is privacy?</vt:lpstr>
      <vt:lpstr>So what is privacy?</vt:lpstr>
      <vt:lpstr>Differential Privacy [Dwork-McSherry-Nissim-Smith 06]</vt:lpstr>
      <vt:lpstr>Differential Privacy</vt:lpstr>
      <vt:lpstr>A Useful Property</vt:lpstr>
      <vt:lpstr>So…</vt:lpstr>
      <vt:lpstr>So…</vt:lpstr>
      <vt:lpstr>So…</vt:lpstr>
      <vt:lpstr>Can you do useful computations privately? </vt:lpstr>
      <vt:lpstr>Can you do useful computations privately? </vt:lpstr>
      <vt:lpstr>Can you do useful computations privately? </vt:lpstr>
      <vt:lpstr>Can you do useful computations privately? </vt:lpstr>
      <vt:lpstr>Can you do useful computations privately? </vt:lpstr>
      <vt:lpstr>Can you do useful computations privately? </vt:lpstr>
      <vt:lpstr>A decade later</vt:lpstr>
      <vt:lpstr>“Unfairness” is bad.</vt:lpstr>
      <vt:lpstr>A Case Study: the COMPAS recidivism prediction tool. </vt:lpstr>
      <vt:lpstr>A Case Study: the COMPAS recidivism prediction tool. </vt:lpstr>
      <vt:lpstr>Why does equalizing FP rates (sometimes) correspond to “fairness”? </vt:lpstr>
      <vt:lpstr>Why does equalizing FP rates (sometimes) correspond to “fairness”? </vt:lpstr>
      <vt:lpstr>And when does it not? </vt:lpstr>
      <vt:lpstr>And when does it not? </vt:lpstr>
      <vt:lpstr>Once we have precise definitions, we can explore tradeoffs. </vt:lpstr>
      <vt:lpstr>In Summary</vt:lpstr>
      <vt:lpstr>In Summary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(and teaching) Quantitatively about Bias and Privacy</dc:title>
  <dc:creator>Aaron Roth</dc:creator>
  <cp:lastModifiedBy>Aaron</cp:lastModifiedBy>
  <cp:revision>43</cp:revision>
  <dcterms:created xsi:type="dcterms:W3CDTF">2017-12-05T17:50:20Z</dcterms:created>
  <dcterms:modified xsi:type="dcterms:W3CDTF">2017-12-08T13:32:25Z</dcterms:modified>
</cp:coreProperties>
</file>