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76" r:id="rId7"/>
    <p:sldId id="261" r:id="rId8"/>
    <p:sldId id="262" r:id="rId9"/>
    <p:sldId id="263" r:id="rId10"/>
    <p:sldId id="277" r:id="rId11"/>
    <p:sldId id="264" r:id="rId12"/>
    <p:sldId id="265" r:id="rId13"/>
    <p:sldId id="278" r:id="rId14"/>
    <p:sldId id="279" r:id="rId15"/>
    <p:sldId id="282" r:id="rId16"/>
    <p:sldId id="283" r:id="rId17"/>
    <p:sldId id="284" r:id="rId18"/>
    <p:sldId id="269" r:id="rId19"/>
    <p:sldId id="285" r:id="rId20"/>
    <p:sldId id="286" r:id="rId21"/>
    <p:sldId id="271" r:id="rId22"/>
    <p:sldId id="291" r:id="rId23"/>
    <p:sldId id="292" r:id="rId24"/>
    <p:sldId id="287" r:id="rId25"/>
    <p:sldId id="288" r:id="rId26"/>
    <p:sldId id="272" r:id="rId27"/>
    <p:sldId id="280" r:id="rId28"/>
    <p:sldId id="274" r:id="rId29"/>
    <p:sldId id="281" r:id="rId30"/>
    <p:sldId id="293" r:id="rId31"/>
    <p:sldId id="290"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521" autoAdjust="0"/>
  </p:normalViewPr>
  <p:slideViewPr>
    <p:cSldViewPr snapToGrid="0" snapToObjects="1">
      <p:cViewPr>
        <p:scale>
          <a:sx n="100" d="100"/>
          <a:sy n="100" d="100"/>
        </p:scale>
        <p:origin x="-1608" y="-1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DF750-69FF-684A-B984-8B1F8F59EF31}" type="datetimeFigureOut">
              <a:rPr lang="en-US" smtClean="0"/>
              <a:t>3/23/18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398DA0-73B0-E045-AEBC-6CAA0BBFFAEF}" type="slidenum">
              <a:rPr lang="en-US" smtClean="0"/>
              <a:t>‹#›</a:t>
            </a:fld>
            <a:endParaRPr lang="en-US"/>
          </a:p>
        </p:txBody>
      </p:sp>
    </p:spTree>
    <p:extLst>
      <p:ext uri="{BB962C8B-B14F-4D97-AF65-F5344CB8AC3E}">
        <p14:creationId xmlns:p14="http://schemas.microsoft.com/office/powerpoint/2010/main" val="22457324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talk about reproducibility, we’re not just talking about ‘for the greater good’. We’re also talking about reproducibility for ‘future you’ and that is often the most motivating.</a:t>
            </a:r>
            <a:endParaRPr lang="en-US" dirty="0"/>
          </a:p>
        </p:txBody>
      </p:sp>
      <p:sp>
        <p:nvSpPr>
          <p:cNvPr id="4" name="Slide Number Placeholder 3"/>
          <p:cNvSpPr>
            <a:spLocks noGrp="1"/>
          </p:cNvSpPr>
          <p:nvPr>
            <p:ph type="sldNum" sz="quarter" idx="10"/>
          </p:nvPr>
        </p:nvSpPr>
        <p:spPr/>
        <p:txBody>
          <a:bodyPr/>
          <a:lstStyle/>
          <a:p>
            <a:fld id="{84398DA0-73B0-E045-AEBC-6CAA0BBFFAEF}" type="slidenum">
              <a:rPr lang="en-US" smtClean="0"/>
              <a:t>6</a:t>
            </a:fld>
            <a:endParaRPr lang="en-US"/>
          </a:p>
        </p:txBody>
      </p:sp>
    </p:spTree>
    <p:extLst>
      <p:ext uri="{BB962C8B-B14F-4D97-AF65-F5344CB8AC3E}">
        <p14:creationId xmlns:p14="http://schemas.microsoft.com/office/powerpoint/2010/main" val="1787243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much research</a:t>
            </a:r>
            <a:r>
              <a:rPr lang="en-US" baseline="0" dirty="0" smtClean="0"/>
              <a:t> on effectiveness of training in data science or computer science</a:t>
            </a:r>
            <a:endParaRPr lang="en-US" dirty="0"/>
          </a:p>
        </p:txBody>
      </p:sp>
      <p:sp>
        <p:nvSpPr>
          <p:cNvPr id="4" name="Slide Number Placeholder 3"/>
          <p:cNvSpPr>
            <a:spLocks noGrp="1"/>
          </p:cNvSpPr>
          <p:nvPr>
            <p:ph type="sldNum" sz="quarter" idx="10"/>
          </p:nvPr>
        </p:nvSpPr>
        <p:spPr/>
        <p:txBody>
          <a:bodyPr/>
          <a:lstStyle/>
          <a:p>
            <a:fld id="{84398DA0-73B0-E045-AEBC-6CAA0BBFFAEF}" type="slidenum">
              <a:rPr lang="en-US" smtClean="0"/>
              <a:t>18</a:t>
            </a:fld>
            <a:endParaRPr lang="en-US"/>
          </a:p>
        </p:txBody>
      </p:sp>
    </p:spTree>
    <p:extLst>
      <p:ext uri="{BB962C8B-B14F-4D97-AF65-F5344CB8AC3E}">
        <p14:creationId xmlns:p14="http://schemas.microsoft.com/office/powerpoint/2010/main" val="40240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2014 taught 857 workshops</a:t>
            </a:r>
            <a:r>
              <a:rPr lang="en-US" baseline="0" dirty="0" smtClean="0"/>
              <a:t> to over 17,000 learners</a:t>
            </a:r>
            <a:endParaRPr lang="en-US" dirty="0"/>
          </a:p>
        </p:txBody>
      </p:sp>
      <p:sp>
        <p:nvSpPr>
          <p:cNvPr id="4" name="Slide Number Placeholder 3"/>
          <p:cNvSpPr>
            <a:spLocks noGrp="1"/>
          </p:cNvSpPr>
          <p:nvPr>
            <p:ph type="sldNum" sz="quarter" idx="10"/>
          </p:nvPr>
        </p:nvSpPr>
        <p:spPr/>
        <p:txBody>
          <a:bodyPr/>
          <a:lstStyle/>
          <a:p>
            <a:fld id="{1215D4A6-59C7-9445-A121-6EFD220A6F72}" type="slidenum">
              <a:rPr lang="en-US" smtClean="0"/>
              <a:t>19</a:t>
            </a:fld>
            <a:endParaRPr lang="en-US"/>
          </a:p>
        </p:txBody>
      </p:sp>
    </p:spTree>
    <p:extLst>
      <p:ext uri="{BB962C8B-B14F-4D97-AF65-F5344CB8AC3E}">
        <p14:creationId xmlns:p14="http://schemas.microsoft.com/office/powerpoint/2010/main" val="2864193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they just like the workshop</a:t>
            </a:r>
            <a:r>
              <a:rPr lang="en-US" baseline="0" dirty="0" smtClean="0"/>
              <a:t>, feeling it was a good use of their time and that they would recommend it to a colleague or friend.</a:t>
            </a:r>
            <a:endParaRPr lang="en-US" dirty="0"/>
          </a:p>
        </p:txBody>
      </p:sp>
      <p:sp>
        <p:nvSpPr>
          <p:cNvPr id="4" name="Slide Number Placeholder 3"/>
          <p:cNvSpPr>
            <a:spLocks noGrp="1"/>
          </p:cNvSpPr>
          <p:nvPr>
            <p:ph type="sldNum" sz="quarter" idx="10"/>
          </p:nvPr>
        </p:nvSpPr>
        <p:spPr/>
        <p:txBody>
          <a:bodyPr/>
          <a:lstStyle/>
          <a:p>
            <a:fld id="{1215D4A6-59C7-9445-A121-6EFD220A6F72}" type="slidenum">
              <a:rPr lang="en-US" smtClean="0"/>
              <a:t>20</a:t>
            </a:fld>
            <a:endParaRPr lang="en-US"/>
          </a:p>
        </p:txBody>
      </p:sp>
    </p:spTree>
    <p:extLst>
      <p:ext uri="{BB962C8B-B14F-4D97-AF65-F5344CB8AC3E}">
        <p14:creationId xmlns:p14="http://schemas.microsoft.com/office/powerpoint/2010/main" val="2802283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latin typeface="+mn-lt"/>
                <a:ea typeface="+mn-ea"/>
                <a:cs typeface="+mn-cs"/>
              </a:rPr>
              <a:t>AnalysesEasier</a:t>
            </a:r>
            <a:r>
              <a:rPr lang="en-US" sz="1200" b="0" kern="1200" dirty="0" smtClean="0">
                <a:solidFill>
                  <a:schemeClr val="tx1"/>
                </a:solidFill>
                <a:latin typeface="+mn-lt"/>
                <a:ea typeface="+mn-ea"/>
                <a:cs typeface="+mn-cs"/>
              </a:rPr>
              <a:t>: Using a programming language (like R or Python) can make my analyses easier to reproduce.</a:t>
            </a:r>
          </a:p>
          <a:p>
            <a:r>
              <a:rPr lang="en-US" sz="1200" b="1" kern="1200" dirty="0" err="1" smtClean="0">
                <a:solidFill>
                  <a:schemeClr val="tx1"/>
                </a:solidFill>
                <a:latin typeface="+mn-lt"/>
                <a:ea typeface="+mn-ea"/>
                <a:cs typeface="+mn-cs"/>
              </a:rPr>
              <a:t>OvercomeProblem</a:t>
            </a:r>
            <a:r>
              <a:rPr lang="en-US" sz="1200" b="0" kern="1200" dirty="0" smtClean="0">
                <a:solidFill>
                  <a:schemeClr val="tx1"/>
                </a:solidFill>
                <a:latin typeface="+mn-lt"/>
                <a:ea typeface="+mn-ea"/>
                <a:cs typeface="+mn-cs"/>
              </a:rPr>
              <a:t>: While working on a programming project, if I get stuck, I can find ways of overcoming the problem.</a:t>
            </a:r>
          </a:p>
          <a:p>
            <a:r>
              <a:rPr lang="en-US" sz="1200" b="1" kern="1200" dirty="0" err="1" smtClean="0">
                <a:solidFill>
                  <a:schemeClr val="tx1"/>
                </a:solidFill>
                <a:latin typeface="+mn-lt"/>
                <a:ea typeface="+mn-ea"/>
                <a:cs typeface="+mn-cs"/>
              </a:rPr>
              <a:t>ProgrammingSoftware</a:t>
            </a:r>
            <a:r>
              <a:rPr lang="en-US" sz="1200" b="0" kern="1200" dirty="0" smtClean="0">
                <a:solidFill>
                  <a:schemeClr val="tx1"/>
                </a:solidFill>
                <a:latin typeface="+mn-lt"/>
                <a:ea typeface="+mn-ea"/>
                <a:cs typeface="+mn-cs"/>
              </a:rPr>
              <a:t>: I am confident in my ability to make use of programming software to work with data.</a:t>
            </a:r>
          </a:p>
          <a:p>
            <a:r>
              <a:rPr lang="en-US" sz="1200" b="1" kern="1200" dirty="0" err="1" smtClean="0">
                <a:solidFill>
                  <a:schemeClr val="tx1"/>
                </a:solidFill>
                <a:latin typeface="+mn-lt"/>
                <a:ea typeface="+mn-ea"/>
                <a:cs typeface="+mn-cs"/>
              </a:rPr>
              <a:t>RawData</a:t>
            </a:r>
            <a:r>
              <a:rPr lang="en-US" sz="1200" b="0" kern="1200" dirty="0" smtClean="0">
                <a:solidFill>
                  <a:schemeClr val="tx1"/>
                </a:solidFill>
                <a:latin typeface="+mn-lt"/>
                <a:ea typeface="+mn-ea"/>
                <a:cs typeface="+mn-cs"/>
              </a:rPr>
              <a:t>: Having access to the original, raw data is important to be able to repeat an analysis.</a:t>
            </a:r>
          </a:p>
          <a:p>
            <a:r>
              <a:rPr lang="en-US" sz="1200" b="1" kern="1200" dirty="0" err="1" smtClean="0">
                <a:solidFill>
                  <a:schemeClr val="tx1"/>
                </a:solidFill>
                <a:latin typeface="+mn-lt"/>
                <a:ea typeface="+mn-ea"/>
                <a:cs typeface="+mn-cs"/>
              </a:rPr>
              <a:t>SearchOnline</a:t>
            </a:r>
            <a:r>
              <a:rPr lang="en-US" sz="1200" b="0" kern="1200" dirty="0" smtClean="0">
                <a:solidFill>
                  <a:schemeClr val="tx1"/>
                </a:solidFill>
                <a:latin typeface="+mn-lt"/>
                <a:ea typeface="+mn-ea"/>
                <a:cs typeface="+mn-cs"/>
              </a:rPr>
              <a:t>: I know how to search for answers to my technical questions online.</a:t>
            </a:r>
          </a:p>
          <a:p>
            <a:r>
              <a:rPr lang="en-US" sz="1200" b="1" kern="1200" dirty="0" err="1" smtClean="0">
                <a:solidFill>
                  <a:schemeClr val="tx1"/>
                </a:solidFill>
                <a:latin typeface="+mn-lt"/>
                <a:ea typeface="+mn-ea"/>
                <a:cs typeface="+mn-cs"/>
              </a:rPr>
              <a:t>WriteScript</a:t>
            </a:r>
            <a:r>
              <a:rPr lang="en-US" sz="1200" b="0" kern="1200" dirty="0" smtClean="0">
                <a:solidFill>
                  <a:schemeClr val="tx1"/>
                </a:solidFill>
                <a:latin typeface="+mn-lt"/>
                <a:ea typeface="+mn-ea"/>
                <a:cs typeface="+mn-cs"/>
              </a:rPr>
              <a:t>: I can write a small program/script/macro to solve a problem in my own work.</a:t>
            </a:r>
            <a:endParaRPr lang="en-US" dirty="0" smtClean="0"/>
          </a:p>
          <a:p>
            <a:endParaRPr lang="en-US" dirty="0"/>
          </a:p>
        </p:txBody>
      </p:sp>
      <p:sp>
        <p:nvSpPr>
          <p:cNvPr id="4" name="Slide Number Placeholder 3"/>
          <p:cNvSpPr>
            <a:spLocks noGrp="1"/>
          </p:cNvSpPr>
          <p:nvPr>
            <p:ph type="sldNum" sz="quarter" idx="10"/>
          </p:nvPr>
        </p:nvSpPr>
        <p:spPr/>
        <p:txBody>
          <a:bodyPr/>
          <a:lstStyle/>
          <a:p>
            <a:fld id="{84398DA0-73B0-E045-AEBC-6CAA0BBFFAEF}" type="slidenum">
              <a:rPr lang="en-US" smtClean="0"/>
              <a:t>21</a:t>
            </a:fld>
            <a:endParaRPr lang="en-US"/>
          </a:p>
        </p:txBody>
      </p:sp>
    </p:spTree>
    <p:extLst>
      <p:ext uri="{BB962C8B-B14F-4D97-AF65-F5344CB8AC3E}">
        <p14:creationId xmlns:p14="http://schemas.microsoft.com/office/powerpoint/2010/main" val="4227782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latin typeface="+mn-lt"/>
                <a:ea typeface="+mn-ea"/>
                <a:cs typeface="+mn-cs"/>
              </a:rPr>
              <a:t>AnalysesEasier</a:t>
            </a:r>
            <a:r>
              <a:rPr lang="en-US" sz="1200" b="0" kern="1200" dirty="0" smtClean="0">
                <a:solidFill>
                  <a:schemeClr val="tx1"/>
                </a:solidFill>
                <a:latin typeface="+mn-lt"/>
                <a:ea typeface="+mn-ea"/>
                <a:cs typeface="+mn-cs"/>
              </a:rPr>
              <a:t>: Using a programming language (like R or Python) can make my analyses easier to reproduce.</a:t>
            </a:r>
          </a:p>
          <a:p>
            <a:r>
              <a:rPr lang="en-US" sz="1200" b="1" kern="1200" dirty="0" err="1" smtClean="0">
                <a:solidFill>
                  <a:schemeClr val="tx1"/>
                </a:solidFill>
                <a:latin typeface="+mn-lt"/>
                <a:ea typeface="+mn-ea"/>
                <a:cs typeface="+mn-cs"/>
              </a:rPr>
              <a:t>OvercomeProblem</a:t>
            </a:r>
            <a:r>
              <a:rPr lang="en-US" sz="1200" b="0" kern="1200" dirty="0" smtClean="0">
                <a:solidFill>
                  <a:schemeClr val="tx1"/>
                </a:solidFill>
                <a:latin typeface="+mn-lt"/>
                <a:ea typeface="+mn-ea"/>
                <a:cs typeface="+mn-cs"/>
              </a:rPr>
              <a:t>: While working on a programming project, if I get stuck, I can find ways of overcoming the problem.</a:t>
            </a:r>
          </a:p>
          <a:p>
            <a:r>
              <a:rPr lang="en-US" sz="1200" b="1" kern="1200" dirty="0" err="1" smtClean="0">
                <a:solidFill>
                  <a:schemeClr val="tx1"/>
                </a:solidFill>
                <a:latin typeface="+mn-lt"/>
                <a:ea typeface="+mn-ea"/>
                <a:cs typeface="+mn-cs"/>
              </a:rPr>
              <a:t>ProgrammingSoftware</a:t>
            </a:r>
            <a:r>
              <a:rPr lang="en-US" sz="1200" b="0" kern="1200" dirty="0" smtClean="0">
                <a:solidFill>
                  <a:schemeClr val="tx1"/>
                </a:solidFill>
                <a:latin typeface="+mn-lt"/>
                <a:ea typeface="+mn-ea"/>
                <a:cs typeface="+mn-cs"/>
              </a:rPr>
              <a:t>: I am confident in my ability to make use of programming software to work with data.</a:t>
            </a:r>
          </a:p>
          <a:p>
            <a:r>
              <a:rPr lang="en-US" sz="1200" b="1" kern="1200" dirty="0" err="1" smtClean="0">
                <a:solidFill>
                  <a:schemeClr val="tx1"/>
                </a:solidFill>
                <a:latin typeface="+mn-lt"/>
                <a:ea typeface="+mn-ea"/>
                <a:cs typeface="+mn-cs"/>
              </a:rPr>
              <a:t>RawData</a:t>
            </a:r>
            <a:r>
              <a:rPr lang="en-US" sz="1200" b="0" kern="1200" dirty="0" smtClean="0">
                <a:solidFill>
                  <a:schemeClr val="tx1"/>
                </a:solidFill>
                <a:latin typeface="+mn-lt"/>
                <a:ea typeface="+mn-ea"/>
                <a:cs typeface="+mn-cs"/>
              </a:rPr>
              <a:t>: Having access to the original, raw data is important to be able to repeat an analysis.</a:t>
            </a:r>
          </a:p>
          <a:p>
            <a:r>
              <a:rPr lang="en-US" sz="1200" b="1" kern="1200" dirty="0" err="1" smtClean="0">
                <a:solidFill>
                  <a:schemeClr val="tx1"/>
                </a:solidFill>
                <a:latin typeface="+mn-lt"/>
                <a:ea typeface="+mn-ea"/>
                <a:cs typeface="+mn-cs"/>
              </a:rPr>
              <a:t>SearchOnline</a:t>
            </a:r>
            <a:r>
              <a:rPr lang="en-US" sz="1200" b="0" kern="1200" dirty="0" smtClean="0">
                <a:solidFill>
                  <a:schemeClr val="tx1"/>
                </a:solidFill>
                <a:latin typeface="+mn-lt"/>
                <a:ea typeface="+mn-ea"/>
                <a:cs typeface="+mn-cs"/>
              </a:rPr>
              <a:t>: I know how to search for answers to my technical questions online.</a:t>
            </a:r>
          </a:p>
          <a:p>
            <a:r>
              <a:rPr lang="en-US" sz="1200" b="1" kern="1200" dirty="0" err="1" smtClean="0">
                <a:solidFill>
                  <a:schemeClr val="tx1"/>
                </a:solidFill>
                <a:latin typeface="+mn-lt"/>
                <a:ea typeface="+mn-ea"/>
                <a:cs typeface="+mn-cs"/>
              </a:rPr>
              <a:t>WriteScript</a:t>
            </a:r>
            <a:r>
              <a:rPr lang="en-US" sz="1200" b="0" kern="1200" dirty="0" smtClean="0">
                <a:solidFill>
                  <a:schemeClr val="tx1"/>
                </a:solidFill>
                <a:latin typeface="+mn-lt"/>
                <a:ea typeface="+mn-ea"/>
                <a:cs typeface="+mn-cs"/>
              </a:rPr>
              <a:t>: I can write a small program/script/macro to solve a problem in my own work.</a:t>
            </a:r>
            <a:endParaRPr lang="en-US" dirty="0" smtClean="0"/>
          </a:p>
          <a:p>
            <a:endParaRPr lang="en-US" dirty="0"/>
          </a:p>
        </p:txBody>
      </p:sp>
      <p:sp>
        <p:nvSpPr>
          <p:cNvPr id="4" name="Slide Number Placeholder 3"/>
          <p:cNvSpPr>
            <a:spLocks noGrp="1"/>
          </p:cNvSpPr>
          <p:nvPr>
            <p:ph type="sldNum" sz="quarter" idx="10"/>
          </p:nvPr>
        </p:nvSpPr>
        <p:spPr/>
        <p:txBody>
          <a:bodyPr/>
          <a:lstStyle/>
          <a:p>
            <a:fld id="{84398DA0-73B0-E045-AEBC-6CAA0BBFFAEF}" type="slidenum">
              <a:rPr lang="en-US" smtClean="0"/>
              <a:t>22</a:t>
            </a:fld>
            <a:endParaRPr lang="en-US"/>
          </a:p>
        </p:txBody>
      </p:sp>
    </p:spTree>
    <p:extLst>
      <p:ext uri="{BB962C8B-B14F-4D97-AF65-F5344CB8AC3E}">
        <p14:creationId xmlns:p14="http://schemas.microsoft.com/office/powerpoint/2010/main" val="4227782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latin typeface="+mn-lt"/>
                <a:ea typeface="+mn-ea"/>
                <a:cs typeface="+mn-cs"/>
              </a:rPr>
              <a:t>AnalysesEasier</a:t>
            </a:r>
            <a:r>
              <a:rPr lang="en-US" sz="1200" b="0" kern="1200" dirty="0" smtClean="0">
                <a:solidFill>
                  <a:schemeClr val="tx1"/>
                </a:solidFill>
                <a:latin typeface="+mn-lt"/>
                <a:ea typeface="+mn-ea"/>
                <a:cs typeface="+mn-cs"/>
              </a:rPr>
              <a:t>: Using a programming language (like R or Python) can make my analyses easier to reproduce.</a:t>
            </a:r>
          </a:p>
          <a:p>
            <a:r>
              <a:rPr lang="en-US" sz="1200" b="1" kern="1200" dirty="0" err="1" smtClean="0">
                <a:solidFill>
                  <a:schemeClr val="tx1"/>
                </a:solidFill>
                <a:latin typeface="+mn-lt"/>
                <a:ea typeface="+mn-ea"/>
                <a:cs typeface="+mn-cs"/>
              </a:rPr>
              <a:t>OvercomeProblem</a:t>
            </a:r>
            <a:r>
              <a:rPr lang="en-US" sz="1200" b="0" kern="1200" dirty="0" smtClean="0">
                <a:solidFill>
                  <a:schemeClr val="tx1"/>
                </a:solidFill>
                <a:latin typeface="+mn-lt"/>
                <a:ea typeface="+mn-ea"/>
                <a:cs typeface="+mn-cs"/>
              </a:rPr>
              <a:t>: While working on a programming project, if I get stuck, I can find ways of overcoming the problem.</a:t>
            </a:r>
          </a:p>
          <a:p>
            <a:r>
              <a:rPr lang="en-US" sz="1200" b="1" kern="1200" dirty="0" err="1" smtClean="0">
                <a:solidFill>
                  <a:schemeClr val="tx1"/>
                </a:solidFill>
                <a:latin typeface="+mn-lt"/>
                <a:ea typeface="+mn-ea"/>
                <a:cs typeface="+mn-cs"/>
              </a:rPr>
              <a:t>ProgrammingSoftware</a:t>
            </a:r>
            <a:r>
              <a:rPr lang="en-US" sz="1200" b="0" kern="1200" dirty="0" smtClean="0">
                <a:solidFill>
                  <a:schemeClr val="tx1"/>
                </a:solidFill>
                <a:latin typeface="+mn-lt"/>
                <a:ea typeface="+mn-ea"/>
                <a:cs typeface="+mn-cs"/>
              </a:rPr>
              <a:t>: I am confident in my ability to make use of programming software to work with data.</a:t>
            </a:r>
          </a:p>
          <a:p>
            <a:r>
              <a:rPr lang="en-US" sz="1200" b="1" kern="1200" dirty="0" err="1" smtClean="0">
                <a:solidFill>
                  <a:schemeClr val="tx1"/>
                </a:solidFill>
                <a:latin typeface="+mn-lt"/>
                <a:ea typeface="+mn-ea"/>
                <a:cs typeface="+mn-cs"/>
              </a:rPr>
              <a:t>RawData</a:t>
            </a:r>
            <a:r>
              <a:rPr lang="en-US" sz="1200" b="0" kern="1200" dirty="0" smtClean="0">
                <a:solidFill>
                  <a:schemeClr val="tx1"/>
                </a:solidFill>
                <a:latin typeface="+mn-lt"/>
                <a:ea typeface="+mn-ea"/>
                <a:cs typeface="+mn-cs"/>
              </a:rPr>
              <a:t>: Having access to the original, raw data is important to be able to repeat an analysis.</a:t>
            </a:r>
          </a:p>
          <a:p>
            <a:r>
              <a:rPr lang="en-US" sz="1200" b="1" kern="1200" dirty="0" err="1" smtClean="0">
                <a:solidFill>
                  <a:schemeClr val="tx1"/>
                </a:solidFill>
                <a:latin typeface="+mn-lt"/>
                <a:ea typeface="+mn-ea"/>
                <a:cs typeface="+mn-cs"/>
              </a:rPr>
              <a:t>SearchOnline</a:t>
            </a:r>
            <a:r>
              <a:rPr lang="en-US" sz="1200" b="0" kern="1200" dirty="0" smtClean="0">
                <a:solidFill>
                  <a:schemeClr val="tx1"/>
                </a:solidFill>
                <a:latin typeface="+mn-lt"/>
                <a:ea typeface="+mn-ea"/>
                <a:cs typeface="+mn-cs"/>
              </a:rPr>
              <a:t>: I know how to search for answers to my technical questions online.</a:t>
            </a:r>
          </a:p>
          <a:p>
            <a:r>
              <a:rPr lang="en-US" sz="1200" b="1" kern="1200" dirty="0" err="1" smtClean="0">
                <a:solidFill>
                  <a:schemeClr val="tx1"/>
                </a:solidFill>
                <a:latin typeface="+mn-lt"/>
                <a:ea typeface="+mn-ea"/>
                <a:cs typeface="+mn-cs"/>
              </a:rPr>
              <a:t>WriteScript</a:t>
            </a:r>
            <a:r>
              <a:rPr lang="en-US" sz="1200" b="0" kern="1200" dirty="0" smtClean="0">
                <a:solidFill>
                  <a:schemeClr val="tx1"/>
                </a:solidFill>
                <a:latin typeface="+mn-lt"/>
                <a:ea typeface="+mn-ea"/>
                <a:cs typeface="+mn-cs"/>
              </a:rPr>
              <a:t>: I can write a small program/script/macro to solve a problem in my own work.</a:t>
            </a:r>
            <a:endParaRPr lang="en-US" dirty="0" smtClean="0"/>
          </a:p>
          <a:p>
            <a:endParaRPr lang="en-US" dirty="0"/>
          </a:p>
        </p:txBody>
      </p:sp>
      <p:sp>
        <p:nvSpPr>
          <p:cNvPr id="4" name="Slide Number Placeholder 3"/>
          <p:cNvSpPr>
            <a:spLocks noGrp="1"/>
          </p:cNvSpPr>
          <p:nvPr>
            <p:ph type="sldNum" sz="quarter" idx="10"/>
          </p:nvPr>
        </p:nvSpPr>
        <p:spPr/>
        <p:txBody>
          <a:bodyPr/>
          <a:lstStyle/>
          <a:p>
            <a:fld id="{84398DA0-73B0-E045-AEBC-6CAA0BBFFAEF}" type="slidenum">
              <a:rPr lang="en-US" smtClean="0"/>
              <a:t>23</a:t>
            </a:fld>
            <a:endParaRPr lang="en-US"/>
          </a:p>
        </p:txBody>
      </p:sp>
    </p:spTree>
    <p:extLst>
      <p:ext uri="{BB962C8B-B14F-4D97-AF65-F5344CB8AC3E}">
        <p14:creationId xmlns:p14="http://schemas.microsoft.com/office/powerpoint/2010/main" val="4227782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 have made my analyses more reproducible as a result of completing the workshop.</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 have received professional recognition for my work as a result of using the tools I learned at the workshop.</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My research productivity has improved as a result of completing the workshop.</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 have been motivated to seek more knowledge about the tools I learned at the workshop.</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 have gained confidence in working with data as a result of completing the workshop.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 have improved my coding practices as a result of completing the workshop.</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 have used skills I learned at the workshop to advance my career.</a:t>
            </a:r>
          </a:p>
        </p:txBody>
      </p:sp>
      <p:sp>
        <p:nvSpPr>
          <p:cNvPr id="4" name="Slide Number Placeholder 3"/>
          <p:cNvSpPr>
            <a:spLocks noGrp="1"/>
          </p:cNvSpPr>
          <p:nvPr>
            <p:ph type="sldNum" sz="quarter" idx="10"/>
          </p:nvPr>
        </p:nvSpPr>
        <p:spPr/>
        <p:txBody>
          <a:bodyPr/>
          <a:lstStyle/>
          <a:p>
            <a:fld id="{84398DA0-73B0-E045-AEBC-6CAA0BBFFAEF}" type="slidenum">
              <a:rPr lang="en-US" smtClean="0"/>
              <a:t>25</a:t>
            </a:fld>
            <a:endParaRPr lang="en-US"/>
          </a:p>
        </p:txBody>
      </p:sp>
    </p:spTree>
    <p:extLst>
      <p:ext uri="{BB962C8B-B14F-4D97-AF65-F5344CB8AC3E}">
        <p14:creationId xmlns:p14="http://schemas.microsoft.com/office/powerpoint/2010/main" val="3130860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Accessible: discoverable</a:t>
            </a:r>
            <a:r>
              <a:rPr lang="en-US" baseline="0" dirty="0" smtClean="0"/>
              <a:t> and open, modular so that you can use elements of it and remix</a:t>
            </a:r>
          </a:p>
          <a:p>
            <a:r>
              <a:rPr lang="en-US" baseline="0" dirty="0" smtClean="0"/>
              <a:t>Approachable: the notes you would need to teach it without having to talk to the person</a:t>
            </a:r>
          </a:p>
          <a:p>
            <a:r>
              <a:rPr lang="en-US" baseline="0" dirty="0" smtClean="0"/>
              <a:t>Aligned: aligned with the needs of your learners</a:t>
            </a:r>
          </a:p>
          <a:p>
            <a:r>
              <a:rPr lang="en-US" baseline="0" dirty="0" smtClean="0"/>
              <a:t>Applicable: </a:t>
            </a:r>
            <a:endParaRPr lang="en-US" dirty="0"/>
          </a:p>
        </p:txBody>
      </p:sp>
      <p:sp>
        <p:nvSpPr>
          <p:cNvPr id="4" name="Slide Number Placeholder 3"/>
          <p:cNvSpPr>
            <a:spLocks noGrp="1"/>
          </p:cNvSpPr>
          <p:nvPr>
            <p:ph type="sldNum" sz="quarter" idx="10"/>
          </p:nvPr>
        </p:nvSpPr>
        <p:spPr/>
        <p:txBody>
          <a:bodyPr/>
          <a:lstStyle/>
          <a:p>
            <a:fld id="{84398DA0-73B0-E045-AEBC-6CAA0BBFFAEF}" type="slidenum">
              <a:rPr lang="en-US" smtClean="0"/>
              <a:t>27</a:t>
            </a:fld>
            <a:endParaRPr lang="en-US"/>
          </a:p>
        </p:txBody>
      </p:sp>
    </p:spTree>
    <p:extLst>
      <p:ext uri="{BB962C8B-B14F-4D97-AF65-F5344CB8AC3E}">
        <p14:creationId xmlns:p14="http://schemas.microsoft.com/office/powerpoint/2010/main" val="2188962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all building towards</a:t>
            </a:r>
            <a:r>
              <a:rPr lang="en-US" baseline="0" dirty="0" smtClean="0"/>
              <a:t> a community of practice. A community of learners and instructors and teaching each other</a:t>
            </a:r>
            <a:r>
              <a:rPr lang="en-US" dirty="0" smtClean="0"/>
              <a:t>. We</a:t>
            </a:r>
            <a:r>
              <a:rPr lang="en-US" baseline="0" dirty="0" smtClean="0"/>
              <a:t> talk about culture change, but I would talk about community of practice. </a:t>
            </a:r>
            <a:r>
              <a:rPr lang="en-US" dirty="0" smtClean="0"/>
              <a:t>Setting</a:t>
            </a:r>
            <a:r>
              <a:rPr lang="en-US" baseline="0" dirty="0" smtClean="0"/>
              <a:t> norms and standards for the community, but also improving practices and building a community of people who support each other in working this way and continuing to learn</a:t>
            </a:r>
            <a:endParaRPr lang="en-US" dirty="0"/>
          </a:p>
        </p:txBody>
      </p:sp>
      <p:sp>
        <p:nvSpPr>
          <p:cNvPr id="4" name="Slide Number Placeholder 3"/>
          <p:cNvSpPr>
            <a:spLocks noGrp="1"/>
          </p:cNvSpPr>
          <p:nvPr>
            <p:ph type="sldNum" sz="quarter" idx="10"/>
          </p:nvPr>
        </p:nvSpPr>
        <p:spPr/>
        <p:txBody>
          <a:bodyPr/>
          <a:lstStyle/>
          <a:p>
            <a:fld id="{84398DA0-73B0-E045-AEBC-6CAA0BBFFAEF}" type="slidenum">
              <a:rPr lang="en-US" smtClean="0"/>
              <a:t>28</a:t>
            </a:fld>
            <a:endParaRPr lang="en-US"/>
          </a:p>
        </p:txBody>
      </p:sp>
    </p:spTree>
    <p:extLst>
      <p:ext uri="{BB962C8B-B14F-4D97-AF65-F5344CB8AC3E}">
        <p14:creationId xmlns:p14="http://schemas.microsoft.com/office/powerpoint/2010/main" val="1132850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today’s world of increasing reliance on software and a growing trend towards data-driven work, we think these skills are very important and crucial for helping students reach their full potential in their career. But it’s not only the skills, but </a:t>
            </a:r>
            <a:r>
              <a:rPr lang="en-US" baseline="0" dirty="0" err="1" smtClean="0"/>
              <a:t>buildlng</a:t>
            </a:r>
            <a:r>
              <a:rPr lang="en-US" baseline="0" dirty="0" smtClean="0"/>
              <a:t> a community – a community of practice that uses these skills and continues to learn and support each other, and a community that teaches and mentors each other. So many people do want to learn these things, but are trying to learn them on their own or don’t have opportunities to </a:t>
            </a:r>
            <a:r>
              <a:rPr lang="en-US" baseline="0" dirty="0" err="1" smtClean="0"/>
              <a:t>learn.There’s</a:t>
            </a:r>
            <a:r>
              <a:rPr lang="en-US" baseline="0" dirty="0" smtClean="0"/>
              <a:t> a saying ‘if you want go fast, go alone, but if you want to go far go together’ and we’re focused on the going together to create life-long learners and a sustainable community. </a:t>
            </a:r>
            <a:endParaRPr lang="en-US" dirty="0"/>
          </a:p>
        </p:txBody>
      </p:sp>
      <p:sp>
        <p:nvSpPr>
          <p:cNvPr id="4" name="Slide Number Placeholder 3"/>
          <p:cNvSpPr>
            <a:spLocks noGrp="1"/>
          </p:cNvSpPr>
          <p:nvPr>
            <p:ph type="sldNum" sz="quarter" idx="10"/>
          </p:nvPr>
        </p:nvSpPr>
        <p:spPr/>
        <p:txBody>
          <a:bodyPr/>
          <a:lstStyle/>
          <a:p>
            <a:fld id="{1215D4A6-59C7-9445-A121-6EFD220A6F72}" type="slidenum">
              <a:rPr lang="en-US" smtClean="0"/>
              <a:t>29</a:t>
            </a:fld>
            <a:endParaRPr lang="en-US"/>
          </a:p>
        </p:txBody>
      </p:sp>
    </p:spTree>
    <p:extLst>
      <p:ext uri="{BB962C8B-B14F-4D97-AF65-F5344CB8AC3E}">
        <p14:creationId xmlns:p14="http://schemas.microsoft.com/office/powerpoint/2010/main" val="3070056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Addmittedly</a:t>
            </a:r>
            <a:r>
              <a:rPr lang="en-US" dirty="0" smtClean="0"/>
              <a:t> much in this survey is the skills to be able </a:t>
            </a:r>
            <a:endParaRPr lang="en-US" dirty="0"/>
          </a:p>
        </p:txBody>
      </p:sp>
      <p:sp>
        <p:nvSpPr>
          <p:cNvPr id="4" name="Slide Number Placeholder 3"/>
          <p:cNvSpPr>
            <a:spLocks noGrp="1"/>
          </p:cNvSpPr>
          <p:nvPr>
            <p:ph type="sldNum" sz="quarter" idx="10"/>
          </p:nvPr>
        </p:nvSpPr>
        <p:spPr/>
        <p:txBody>
          <a:bodyPr/>
          <a:lstStyle/>
          <a:p>
            <a:fld id="{84398DA0-73B0-E045-AEBC-6CAA0BBFFAEF}" type="slidenum">
              <a:rPr lang="en-US" smtClean="0"/>
              <a:t>9</a:t>
            </a:fld>
            <a:endParaRPr lang="en-US"/>
          </a:p>
        </p:txBody>
      </p:sp>
    </p:spTree>
    <p:extLst>
      <p:ext uri="{BB962C8B-B14F-4D97-AF65-F5344CB8AC3E}">
        <p14:creationId xmlns:p14="http://schemas.microsoft.com/office/powerpoint/2010/main" val="794651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we see in our workshops. Fill within hours. For instance a recent workshop at the NIH.</a:t>
            </a:r>
            <a:r>
              <a:rPr lang="en-US" baseline="0" dirty="0" smtClean="0"/>
              <a:t> Had 20 spots. Had a wait list of 84 people. </a:t>
            </a:r>
            <a:endParaRPr lang="en-US" dirty="0"/>
          </a:p>
        </p:txBody>
      </p:sp>
      <p:sp>
        <p:nvSpPr>
          <p:cNvPr id="4" name="Slide Number Placeholder 3"/>
          <p:cNvSpPr>
            <a:spLocks noGrp="1"/>
          </p:cNvSpPr>
          <p:nvPr>
            <p:ph type="sldNum" sz="quarter" idx="10"/>
          </p:nvPr>
        </p:nvSpPr>
        <p:spPr/>
        <p:txBody>
          <a:bodyPr/>
          <a:lstStyle/>
          <a:p>
            <a:fld id="{E79C3401-5844-C146-B4C6-D790C617A16E}" type="slidenum">
              <a:rPr lang="en-US" smtClean="0"/>
              <a:t>10</a:t>
            </a:fld>
            <a:endParaRPr lang="en-US"/>
          </a:p>
        </p:txBody>
      </p:sp>
    </p:spTree>
    <p:extLst>
      <p:ext uri="{BB962C8B-B14F-4D97-AF65-F5344CB8AC3E}">
        <p14:creationId xmlns:p14="http://schemas.microsoft.com/office/powerpoint/2010/main" val="4169501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How do we make sure that all people have the opportunity to ‘level up’ in their reproducible research practices and not just some people. If this is how we’re saying</a:t>
            </a:r>
            <a:r>
              <a:rPr lang="en-US" baseline="0" dirty="0" smtClean="0"/>
              <a:t> research must be done, we must make sure there’s equal access to opportunities and resources that make this possible. What can we be doing now?</a:t>
            </a:r>
            <a:endParaRPr lang="en-US" dirty="0" smtClean="0"/>
          </a:p>
          <a:p>
            <a:endParaRPr lang="en-US" dirty="0"/>
          </a:p>
        </p:txBody>
      </p:sp>
      <p:sp>
        <p:nvSpPr>
          <p:cNvPr id="4" name="Slide Number Placeholder 3"/>
          <p:cNvSpPr>
            <a:spLocks noGrp="1"/>
          </p:cNvSpPr>
          <p:nvPr>
            <p:ph type="sldNum" sz="quarter" idx="10"/>
          </p:nvPr>
        </p:nvSpPr>
        <p:spPr/>
        <p:txBody>
          <a:bodyPr/>
          <a:lstStyle/>
          <a:p>
            <a:fld id="{84398DA0-73B0-E045-AEBC-6CAA0BBFFAEF}" type="slidenum">
              <a:rPr lang="en-US" smtClean="0"/>
              <a:t>11</a:t>
            </a:fld>
            <a:endParaRPr lang="en-US"/>
          </a:p>
        </p:txBody>
      </p:sp>
    </p:spTree>
    <p:extLst>
      <p:ext uri="{BB962C8B-B14F-4D97-AF65-F5344CB8AC3E}">
        <p14:creationId xmlns:p14="http://schemas.microsoft.com/office/powerpoint/2010/main" val="4012400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Accessible: at a</a:t>
            </a:r>
            <a:r>
              <a:rPr lang="en-US" baseline="0" dirty="0" smtClean="0"/>
              <a:t> time and location when people can go, accessible for all learners, meeting accessibility </a:t>
            </a:r>
            <a:r>
              <a:rPr lang="en-US" baseline="0" dirty="0" err="1" smtClean="0"/>
              <a:t>requirments</a:t>
            </a:r>
            <a:r>
              <a:rPr lang="en-US" baseline="0" dirty="0" smtClean="0"/>
              <a:t>, available, findable as a resource</a:t>
            </a:r>
            <a:endParaRPr lang="en-US" dirty="0" smtClean="0"/>
          </a:p>
          <a:p>
            <a:r>
              <a:rPr lang="en-US" dirty="0" smtClean="0"/>
              <a:t>Approachable: meeting people where they are, friendly learning environment, approachable instructors</a:t>
            </a:r>
          </a:p>
          <a:p>
            <a:r>
              <a:rPr lang="en-US" baseline="0" dirty="0" smtClean="0"/>
              <a:t>Aligned: aligned with domain, interest and current needs</a:t>
            </a:r>
          </a:p>
          <a:p>
            <a:r>
              <a:rPr lang="en-US" baseline="0" dirty="0" smtClean="0"/>
              <a:t>Applicable: immediately applicable to their work </a:t>
            </a:r>
            <a:endParaRPr lang="en-US" dirty="0"/>
          </a:p>
        </p:txBody>
      </p:sp>
      <p:sp>
        <p:nvSpPr>
          <p:cNvPr id="4" name="Slide Number Placeholder 3"/>
          <p:cNvSpPr>
            <a:spLocks noGrp="1"/>
          </p:cNvSpPr>
          <p:nvPr>
            <p:ph type="sldNum" sz="quarter" idx="10"/>
          </p:nvPr>
        </p:nvSpPr>
        <p:spPr/>
        <p:txBody>
          <a:bodyPr/>
          <a:lstStyle/>
          <a:p>
            <a:fld id="{84398DA0-73B0-E045-AEBC-6CAA0BBFFAEF}" type="slidenum">
              <a:rPr lang="en-US" smtClean="0"/>
              <a:t>13</a:t>
            </a:fld>
            <a:endParaRPr lang="en-US"/>
          </a:p>
        </p:txBody>
      </p:sp>
    </p:spTree>
    <p:extLst>
      <p:ext uri="{BB962C8B-B14F-4D97-AF65-F5344CB8AC3E}">
        <p14:creationId xmlns:p14="http://schemas.microsoft.com/office/powerpoint/2010/main" val="2628612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a:t>
            </a:r>
            <a:r>
              <a:rPr lang="en-US" baseline="0" dirty="0" smtClean="0"/>
              <a:t> great efforts in different areas. Berkeley’s course, Data Camp, online videos</a:t>
            </a:r>
            <a:endParaRPr lang="en-US" dirty="0"/>
          </a:p>
        </p:txBody>
      </p:sp>
      <p:sp>
        <p:nvSpPr>
          <p:cNvPr id="4" name="Slide Number Placeholder 3"/>
          <p:cNvSpPr>
            <a:spLocks noGrp="1"/>
          </p:cNvSpPr>
          <p:nvPr>
            <p:ph type="sldNum" sz="quarter" idx="10"/>
          </p:nvPr>
        </p:nvSpPr>
        <p:spPr/>
        <p:txBody>
          <a:bodyPr/>
          <a:lstStyle/>
          <a:p>
            <a:fld id="{84398DA0-73B0-E045-AEBC-6CAA0BBFFAEF}" type="slidenum">
              <a:rPr lang="en-US" smtClean="0"/>
              <a:t>14</a:t>
            </a:fld>
            <a:endParaRPr lang="en-US"/>
          </a:p>
        </p:txBody>
      </p:sp>
    </p:spTree>
    <p:extLst>
      <p:ext uri="{BB962C8B-B14F-4D97-AF65-F5344CB8AC3E}">
        <p14:creationId xmlns:p14="http://schemas.microsoft.com/office/powerpoint/2010/main" val="3888798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Software and Data Carpentry are non-profit organizations that – train people in software development and data</a:t>
            </a:r>
            <a:r>
              <a:rPr lang="en-US" baseline="0" dirty="0" smtClean="0"/>
              <a:t> science skills for more effective research and work and for career development and – build community and local capacity for teaching and sharing these skills and perspectives</a:t>
            </a:r>
            <a:endParaRPr lang="en-US" dirty="0"/>
          </a:p>
        </p:txBody>
      </p:sp>
      <p:sp>
        <p:nvSpPr>
          <p:cNvPr id="4" name="Slide Number Placeholder 3"/>
          <p:cNvSpPr>
            <a:spLocks noGrp="1"/>
          </p:cNvSpPr>
          <p:nvPr>
            <p:ph type="sldNum" sz="quarter" idx="10"/>
          </p:nvPr>
        </p:nvSpPr>
        <p:spPr/>
        <p:txBody>
          <a:bodyPr/>
          <a:lstStyle/>
          <a:p>
            <a:fld id="{1215D4A6-59C7-9445-A121-6EFD220A6F72}" type="slidenum">
              <a:rPr lang="en-US" smtClean="0"/>
              <a:t>15</a:t>
            </a:fld>
            <a:endParaRPr lang="en-US"/>
          </a:p>
        </p:txBody>
      </p:sp>
    </p:spTree>
    <p:extLst>
      <p:ext uri="{BB962C8B-B14F-4D97-AF65-F5344CB8AC3E}">
        <p14:creationId xmlns:p14="http://schemas.microsoft.com/office/powerpoint/2010/main" val="1670494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Workshops are</a:t>
            </a:r>
            <a:r>
              <a:rPr lang="en-US" baseline="0" dirty="0" smtClean="0"/>
              <a:t> 2-day, hands-on, interactive, friendly learning environment (</a:t>
            </a:r>
            <a:r>
              <a:rPr lang="en-US" baseline="0" dirty="0" err="1" smtClean="0"/>
              <a:t>CoC</a:t>
            </a:r>
            <a:r>
              <a:rPr lang="en-US" baseline="0" dirty="0" smtClean="0"/>
              <a:t>), teaching the foundational skills and perspectives for working with software and data</a:t>
            </a:r>
            <a:endParaRPr lang="en-US" dirty="0"/>
          </a:p>
        </p:txBody>
      </p:sp>
      <p:sp>
        <p:nvSpPr>
          <p:cNvPr id="4" name="Slide Number Placeholder 3"/>
          <p:cNvSpPr>
            <a:spLocks noGrp="1"/>
          </p:cNvSpPr>
          <p:nvPr>
            <p:ph type="sldNum" sz="quarter" idx="10"/>
          </p:nvPr>
        </p:nvSpPr>
        <p:spPr/>
        <p:txBody>
          <a:bodyPr/>
          <a:lstStyle/>
          <a:p>
            <a:fld id="{1215D4A6-59C7-9445-A121-6EFD220A6F72}" type="slidenum">
              <a:rPr lang="en-US" smtClean="0"/>
              <a:t>16</a:t>
            </a:fld>
            <a:endParaRPr lang="en-US"/>
          </a:p>
        </p:txBody>
      </p:sp>
    </p:spTree>
    <p:extLst>
      <p:ext uri="{BB962C8B-B14F-4D97-AF65-F5344CB8AC3E}">
        <p14:creationId xmlns:p14="http://schemas.microsoft.com/office/powerpoint/2010/main" val="4284609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Goals of the</a:t>
            </a:r>
            <a:r>
              <a:rPr lang="en-US" baseline="0" dirty="0" smtClean="0"/>
              <a:t> workshop, aren’t just to teach the skills, but to build self-efficacy and increase confidence and create a positive learning experience. We know we can’t teach everything in two days, but we want to teach the foundational skills and get people started and give them the confidence to continue learning. Many people have had demotivating experience when learning things like coding or computational skills, and we want to change that perspective. </a:t>
            </a:r>
            <a:endParaRPr lang="en-US" dirty="0"/>
          </a:p>
        </p:txBody>
      </p:sp>
      <p:sp>
        <p:nvSpPr>
          <p:cNvPr id="4" name="Slide Number Placeholder 3"/>
          <p:cNvSpPr>
            <a:spLocks noGrp="1"/>
          </p:cNvSpPr>
          <p:nvPr>
            <p:ph type="sldNum" sz="quarter" idx="10"/>
          </p:nvPr>
        </p:nvSpPr>
        <p:spPr/>
        <p:txBody>
          <a:bodyPr/>
          <a:lstStyle/>
          <a:p>
            <a:fld id="{1215D4A6-59C7-9445-A121-6EFD220A6F72}" type="slidenum">
              <a:rPr lang="en-US" smtClean="0"/>
              <a:t>17</a:t>
            </a:fld>
            <a:endParaRPr lang="en-US"/>
          </a:p>
        </p:txBody>
      </p:sp>
    </p:spTree>
    <p:extLst>
      <p:ext uri="{BB962C8B-B14F-4D97-AF65-F5344CB8AC3E}">
        <p14:creationId xmlns:p14="http://schemas.microsoft.com/office/powerpoint/2010/main" val="1811875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80FCFD-61A9-5C4B-A8AE-90279872C72C}" type="datetimeFigureOut">
              <a:rPr lang="en-US" smtClean="0"/>
              <a:t>3/23/18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138FD8-011F-9340-83D8-348EBB9EC4C1}" type="slidenum">
              <a:rPr lang="en-US" smtClean="0"/>
              <a:t>‹#›</a:t>
            </a:fld>
            <a:endParaRPr lang="en-US"/>
          </a:p>
        </p:txBody>
      </p:sp>
    </p:spTree>
    <p:extLst>
      <p:ext uri="{BB962C8B-B14F-4D97-AF65-F5344CB8AC3E}">
        <p14:creationId xmlns:p14="http://schemas.microsoft.com/office/powerpoint/2010/main" val="3615445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80FCFD-61A9-5C4B-A8AE-90279872C72C}" type="datetimeFigureOut">
              <a:rPr lang="en-US" smtClean="0"/>
              <a:t>3/23/18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138FD8-011F-9340-83D8-348EBB9EC4C1}" type="slidenum">
              <a:rPr lang="en-US" smtClean="0"/>
              <a:t>‹#›</a:t>
            </a:fld>
            <a:endParaRPr lang="en-US"/>
          </a:p>
        </p:txBody>
      </p:sp>
    </p:spTree>
    <p:extLst>
      <p:ext uri="{BB962C8B-B14F-4D97-AF65-F5344CB8AC3E}">
        <p14:creationId xmlns:p14="http://schemas.microsoft.com/office/powerpoint/2010/main" val="3473191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80FCFD-61A9-5C4B-A8AE-90279872C72C}" type="datetimeFigureOut">
              <a:rPr lang="en-US" smtClean="0"/>
              <a:t>3/23/18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138FD8-011F-9340-83D8-348EBB9EC4C1}" type="slidenum">
              <a:rPr lang="en-US" smtClean="0"/>
              <a:t>‹#›</a:t>
            </a:fld>
            <a:endParaRPr lang="en-US"/>
          </a:p>
        </p:txBody>
      </p:sp>
    </p:spTree>
    <p:extLst>
      <p:ext uri="{BB962C8B-B14F-4D97-AF65-F5344CB8AC3E}">
        <p14:creationId xmlns:p14="http://schemas.microsoft.com/office/powerpoint/2010/main" val="760199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80FCFD-61A9-5C4B-A8AE-90279872C72C}" type="datetimeFigureOut">
              <a:rPr lang="en-US" smtClean="0"/>
              <a:t>3/23/18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138FD8-011F-9340-83D8-348EBB9EC4C1}" type="slidenum">
              <a:rPr lang="en-US" smtClean="0"/>
              <a:t>‹#›</a:t>
            </a:fld>
            <a:endParaRPr lang="en-US"/>
          </a:p>
        </p:txBody>
      </p:sp>
    </p:spTree>
    <p:extLst>
      <p:ext uri="{BB962C8B-B14F-4D97-AF65-F5344CB8AC3E}">
        <p14:creationId xmlns:p14="http://schemas.microsoft.com/office/powerpoint/2010/main" val="3062214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80FCFD-61A9-5C4B-A8AE-90279872C72C}" type="datetimeFigureOut">
              <a:rPr lang="en-US" smtClean="0"/>
              <a:t>3/23/18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138FD8-011F-9340-83D8-348EBB9EC4C1}" type="slidenum">
              <a:rPr lang="en-US" smtClean="0"/>
              <a:t>‹#›</a:t>
            </a:fld>
            <a:endParaRPr lang="en-US"/>
          </a:p>
        </p:txBody>
      </p:sp>
    </p:spTree>
    <p:extLst>
      <p:ext uri="{BB962C8B-B14F-4D97-AF65-F5344CB8AC3E}">
        <p14:creationId xmlns:p14="http://schemas.microsoft.com/office/powerpoint/2010/main" val="748264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80FCFD-61A9-5C4B-A8AE-90279872C72C}" type="datetimeFigureOut">
              <a:rPr lang="en-US" smtClean="0"/>
              <a:t>3/23/18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138FD8-011F-9340-83D8-348EBB9EC4C1}" type="slidenum">
              <a:rPr lang="en-US" smtClean="0"/>
              <a:t>‹#›</a:t>
            </a:fld>
            <a:endParaRPr lang="en-US"/>
          </a:p>
        </p:txBody>
      </p:sp>
    </p:spTree>
    <p:extLst>
      <p:ext uri="{BB962C8B-B14F-4D97-AF65-F5344CB8AC3E}">
        <p14:creationId xmlns:p14="http://schemas.microsoft.com/office/powerpoint/2010/main" val="2537994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80FCFD-61A9-5C4B-A8AE-90279872C72C}" type="datetimeFigureOut">
              <a:rPr lang="en-US" smtClean="0"/>
              <a:t>3/23/18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138FD8-011F-9340-83D8-348EBB9EC4C1}" type="slidenum">
              <a:rPr lang="en-US" smtClean="0"/>
              <a:t>‹#›</a:t>
            </a:fld>
            <a:endParaRPr lang="en-US"/>
          </a:p>
        </p:txBody>
      </p:sp>
    </p:spTree>
    <p:extLst>
      <p:ext uri="{BB962C8B-B14F-4D97-AF65-F5344CB8AC3E}">
        <p14:creationId xmlns:p14="http://schemas.microsoft.com/office/powerpoint/2010/main" val="930771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80FCFD-61A9-5C4B-A8AE-90279872C72C}" type="datetimeFigureOut">
              <a:rPr lang="en-US" smtClean="0"/>
              <a:t>3/23/18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138FD8-011F-9340-83D8-348EBB9EC4C1}" type="slidenum">
              <a:rPr lang="en-US" smtClean="0"/>
              <a:t>‹#›</a:t>
            </a:fld>
            <a:endParaRPr lang="en-US"/>
          </a:p>
        </p:txBody>
      </p:sp>
    </p:spTree>
    <p:extLst>
      <p:ext uri="{BB962C8B-B14F-4D97-AF65-F5344CB8AC3E}">
        <p14:creationId xmlns:p14="http://schemas.microsoft.com/office/powerpoint/2010/main" val="2950892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80FCFD-61A9-5C4B-A8AE-90279872C72C}" type="datetimeFigureOut">
              <a:rPr lang="en-US" smtClean="0"/>
              <a:t>3/23/18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138FD8-011F-9340-83D8-348EBB9EC4C1}" type="slidenum">
              <a:rPr lang="en-US" smtClean="0"/>
              <a:t>‹#›</a:t>
            </a:fld>
            <a:endParaRPr lang="en-US"/>
          </a:p>
        </p:txBody>
      </p:sp>
    </p:spTree>
    <p:extLst>
      <p:ext uri="{BB962C8B-B14F-4D97-AF65-F5344CB8AC3E}">
        <p14:creationId xmlns:p14="http://schemas.microsoft.com/office/powerpoint/2010/main" val="1060647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80FCFD-61A9-5C4B-A8AE-90279872C72C}" type="datetimeFigureOut">
              <a:rPr lang="en-US" smtClean="0"/>
              <a:t>3/23/18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138FD8-011F-9340-83D8-348EBB9EC4C1}" type="slidenum">
              <a:rPr lang="en-US" smtClean="0"/>
              <a:t>‹#›</a:t>
            </a:fld>
            <a:endParaRPr lang="en-US"/>
          </a:p>
        </p:txBody>
      </p:sp>
    </p:spTree>
    <p:extLst>
      <p:ext uri="{BB962C8B-B14F-4D97-AF65-F5344CB8AC3E}">
        <p14:creationId xmlns:p14="http://schemas.microsoft.com/office/powerpoint/2010/main" val="1684739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80FCFD-61A9-5C4B-A8AE-90279872C72C}" type="datetimeFigureOut">
              <a:rPr lang="en-US" smtClean="0"/>
              <a:t>3/23/18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138FD8-011F-9340-83D8-348EBB9EC4C1}" type="slidenum">
              <a:rPr lang="en-US" smtClean="0"/>
              <a:t>‹#›</a:t>
            </a:fld>
            <a:endParaRPr lang="en-US"/>
          </a:p>
        </p:txBody>
      </p:sp>
    </p:spTree>
    <p:extLst>
      <p:ext uri="{BB962C8B-B14F-4D97-AF65-F5344CB8AC3E}">
        <p14:creationId xmlns:p14="http://schemas.microsoft.com/office/powerpoint/2010/main" val="12310421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80FCFD-61A9-5C4B-A8AE-90279872C72C}" type="datetimeFigureOut">
              <a:rPr lang="en-US" smtClean="0"/>
              <a:t>3/23/18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138FD8-011F-9340-83D8-348EBB9EC4C1}" type="slidenum">
              <a:rPr lang="en-US" smtClean="0"/>
              <a:t>‹#›</a:t>
            </a:fld>
            <a:endParaRPr lang="en-US"/>
          </a:p>
        </p:txBody>
      </p:sp>
    </p:spTree>
    <p:extLst>
      <p:ext uri="{BB962C8B-B14F-4D97-AF65-F5344CB8AC3E}">
        <p14:creationId xmlns:p14="http://schemas.microsoft.com/office/powerpoint/2010/main" val="3739057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03145"/>
            <a:ext cx="7772400" cy="1470025"/>
          </a:xfrm>
        </p:spPr>
        <p:txBody>
          <a:bodyPr/>
          <a:lstStyle/>
          <a:p>
            <a:r>
              <a:rPr lang="en-US" dirty="0"/>
              <a:t>Training as a Pathway to Improve Reproducibility </a:t>
            </a:r>
          </a:p>
        </p:txBody>
      </p:sp>
      <p:sp>
        <p:nvSpPr>
          <p:cNvPr id="4" name="Subtitle 2"/>
          <p:cNvSpPr txBox="1">
            <a:spLocks/>
          </p:cNvSpPr>
          <p:nvPr/>
        </p:nvSpPr>
        <p:spPr>
          <a:xfrm>
            <a:off x="4321811" y="4094740"/>
            <a:ext cx="4686300" cy="112238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smtClean="0"/>
              <a:t>Tracy K. Teal, PhD</a:t>
            </a:r>
          </a:p>
          <a:p>
            <a:pPr algn="l"/>
            <a:r>
              <a:rPr lang="en-US" sz="2400" dirty="0" smtClean="0"/>
              <a:t>The Carpentries, Executive Director</a:t>
            </a:r>
            <a:endParaRPr lang="en-US" sz="2400" dirty="0"/>
          </a:p>
        </p:txBody>
      </p:sp>
      <p:pic>
        <p:nvPicPr>
          <p:cNvPr id="5" name="Picture 4"/>
          <p:cNvPicPr/>
          <p:nvPr/>
        </p:nvPicPr>
        <p:blipFill>
          <a:blip r:embed="rId2"/>
          <a:stretch/>
        </p:blipFill>
        <p:spPr>
          <a:xfrm>
            <a:off x="685800" y="5714187"/>
            <a:ext cx="1600546" cy="763214"/>
          </a:xfrm>
          <a:prstGeom prst="rect">
            <a:avLst/>
          </a:prstGeom>
          <a:ln>
            <a:noFill/>
          </a:ln>
        </p:spPr>
      </p:pic>
      <p:pic>
        <p:nvPicPr>
          <p:cNvPr id="6" name="Picture 5" descr="DC1_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794" y="5714187"/>
            <a:ext cx="1016406" cy="637979"/>
          </a:xfrm>
          <a:prstGeom prst="rect">
            <a:avLst/>
          </a:prstGeom>
        </p:spPr>
      </p:pic>
      <p:pic>
        <p:nvPicPr>
          <p:cNvPr id="7" name="Picture 6"/>
          <p:cNvPicPr>
            <a:picLocks noChangeAspect="1"/>
          </p:cNvPicPr>
          <p:nvPr/>
        </p:nvPicPr>
        <p:blipFill>
          <a:blip r:embed="rId4"/>
          <a:stretch>
            <a:fillRect/>
          </a:stretch>
        </p:blipFill>
        <p:spPr>
          <a:xfrm>
            <a:off x="3208474" y="5850923"/>
            <a:ext cx="3259021" cy="666664"/>
          </a:xfrm>
          <a:prstGeom prst="rect">
            <a:avLst/>
          </a:prstGeom>
        </p:spPr>
      </p:pic>
    </p:spTree>
    <p:extLst>
      <p:ext uri="{BB962C8B-B14F-4D97-AF65-F5344CB8AC3E}">
        <p14:creationId xmlns:p14="http://schemas.microsoft.com/office/powerpoint/2010/main" val="3168742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unmet needs</a:t>
            </a:r>
            <a:endParaRPr lang="en-US" dirty="0"/>
          </a:p>
        </p:txBody>
      </p:sp>
      <p:pic>
        <p:nvPicPr>
          <p:cNvPr id="4" name="Picture 3"/>
          <p:cNvPicPr>
            <a:picLocks noChangeAspect="1"/>
          </p:cNvPicPr>
          <p:nvPr/>
        </p:nvPicPr>
        <p:blipFill>
          <a:blip r:embed="rId3"/>
          <a:stretch>
            <a:fillRect/>
          </a:stretch>
        </p:blipFill>
        <p:spPr>
          <a:xfrm>
            <a:off x="0" y="1587500"/>
            <a:ext cx="9144000" cy="3663081"/>
          </a:xfrm>
          <a:prstGeom prst="rect">
            <a:avLst/>
          </a:prstGeom>
        </p:spPr>
      </p:pic>
      <p:sp>
        <p:nvSpPr>
          <p:cNvPr id="5" name="TextBox 4"/>
          <p:cNvSpPr txBox="1"/>
          <p:nvPr/>
        </p:nvSpPr>
        <p:spPr>
          <a:xfrm>
            <a:off x="635047" y="5525579"/>
            <a:ext cx="8092367" cy="1200329"/>
          </a:xfrm>
          <a:prstGeom prst="rect">
            <a:avLst/>
          </a:prstGeom>
          <a:noFill/>
        </p:spPr>
        <p:txBody>
          <a:bodyPr wrap="none" rtlCol="0">
            <a:spAutoFit/>
          </a:bodyPr>
          <a:lstStyle/>
          <a:p>
            <a:endParaRPr lang="en-US" dirty="0"/>
          </a:p>
          <a:p>
            <a:r>
              <a:rPr lang="en-US" dirty="0" err="1" smtClean="0"/>
              <a:t>Barone</a:t>
            </a:r>
            <a:r>
              <a:rPr lang="en-US" dirty="0" smtClean="0"/>
              <a:t> L,  Williams J and </a:t>
            </a:r>
            <a:r>
              <a:rPr lang="en-US" dirty="0" err="1" smtClean="0"/>
              <a:t>Micklos</a:t>
            </a:r>
            <a:r>
              <a:rPr lang="en-US" dirty="0" smtClean="0"/>
              <a:t> D. </a:t>
            </a:r>
            <a:r>
              <a:rPr lang="en-US" b="1" dirty="0"/>
              <a:t>Unmet Needs for Analyzing Biological Big Data: </a:t>
            </a:r>
            <a:endParaRPr lang="en-US" dirty="0"/>
          </a:p>
          <a:p>
            <a:r>
              <a:rPr lang="en-US" b="1" dirty="0"/>
              <a:t>A Survey of 704 NSF Principal Investigators </a:t>
            </a:r>
            <a:r>
              <a:rPr lang="en-US" dirty="0" smtClean="0"/>
              <a:t>(2017)</a:t>
            </a:r>
            <a:endParaRPr lang="en-US" dirty="0"/>
          </a:p>
          <a:p>
            <a:r>
              <a:rPr lang="en-US" dirty="0" smtClean="0"/>
              <a:t> </a:t>
            </a:r>
            <a:endParaRPr lang="en-US" dirty="0"/>
          </a:p>
        </p:txBody>
      </p:sp>
    </p:spTree>
    <p:extLst>
      <p:ext uri="{BB962C8B-B14F-4D97-AF65-F5344CB8AC3E}">
        <p14:creationId xmlns:p14="http://schemas.microsoft.com/office/powerpoint/2010/main" val="707413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09738"/>
            <a:ext cx="8229600" cy="2328862"/>
          </a:xfrm>
        </p:spPr>
        <p:txBody>
          <a:bodyPr>
            <a:normAutofit/>
          </a:bodyPr>
          <a:lstStyle/>
          <a:p>
            <a:r>
              <a:rPr lang="en-US" dirty="0" smtClean="0"/>
              <a:t>How do we scale training along with data production and reach all communities?</a:t>
            </a:r>
            <a:endParaRPr lang="en-US" dirty="0"/>
          </a:p>
        </p:txBody>
      </p:sp>
    </p:spTree>
    <p:extLst>
      <p:ext uri="{BB962C8B-B14F-4D97-AF65-F5344CB8AC3E}">
        <p14:creationId xmlns:p14="http://schemas.microsoft.com/office/powerpoint/2010/main" val="229568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66862"/>
          </a:xfrm>
        </p:spPr>
        <p:txBody>
          <a:bodyPr>
            <a:noAutofit/>
          </a:bodyPr>
          <a:lstStyle/>
          <a:p>
            <a:r>
              <a:rPr lang="en-US" sz="4000" dirty="0" smtClean="0"/>
              <a:t>Developing and providing </a:t>
            </a:r>
            <a:br>
              <a:rPr lang="en-US" sz="4000" dirty="0" smtClean="0"/>
            </a:br>
            <a:r>
              <a:rPr lang="en-US" sz="4000" dirty="0" smtClean="0"/>
              <a:t>scalable training</a:t>
            </a:r>
            <a:endParaRPr lang="en-US" sz="4000" dirty="0"/>
          </a:p>
        </p:txBody>
      </p:sp>
      <p:sp>
        <p:nvSpPr>
          <p:cNvPr id="5" name="Content Placeholder 2"/>
          <p:cNvSpPr>
            <a:spLocks noGrp="1"/>
          </p:cNvSpPr>
          <p:nvPr>
            <p:ph idx="1"/>
          </p:nvPr>
        </p:nvSpPr>
        <p:spPr>
          <a:xfrm>
            <a:off x="596900" y="2070101"/>
            <a:ext cx="8229600" cy="2362200"/>
          </a:xfrm>
        </p:spPr>
        <p:txBody>
          <a:bodyPr/>
          <a:lstStyle/>
          <a:p>
            <a:pPr marL="0" indent="0">
              <a:buNone/>
            </a:pPr>
            <a:r>
              <a:rPr lang="en-US" dirty="0" smtClean="0"/>
              <a:t>1. Training ‘in the gaps’</a:t>
            </a:r>
          </a:p>
          <a:p>
            <a:pPr marL="0" indent="0">
              <a:buNone/>
            </a:pPr>
            <a:r>
              <a:rPr lang="en-US" dirty="0" smtClean="0"/>
              <a:t>2. Collaborative and open educational resources</a:t>
            </a:r>
          </a:p>
          <a:p>
            <a:pPr marL="0" indent="0">
              <a:buNone/>
            </a:pPr>
            <a:r>
              <a:rPr lang="en-US" dirty="0" smtClean="0"/>
              <a:t>3. Building communities of practice</a:t>
            </a:r>
            <a:endParaRPr lang="en-US" dirty="0"/>
          </a:p>
        </p:txBody>
      </p:sp>
    </p:spTree>
    <p:extLst>
      <p:ext uri="{BB962C8B-B14F-4D97-AF65-F5344CB8AC3E}">
        <p14:creationId xmlns:p14="http://schemas.microsoft.com/office/powerpoint/2010/main" val="2797565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274638"/>
            <a:ext cx="8229600" cy="1143000"/>
          </a:xfrm>
        </p:spPr>
        <p:txBody>
          <a:bodyPr>
            <a:normAutofit fontScale="90000"/>
          </a:bodyPr>
          <a:lstStyle/>
          <a:p>
            <a:r>
              <a:rPr lang="en-US" dirty="0" smtClean="0"/>
              <a:t>1. Training in the Gaps</a:t>
            </a:r>
            <a:br>
              <a:rPr lang="en-US" dirty="0" smtClean="0"/>
            </a:br>
            <a:r>
              <a:rPr lang="en-US" dirty="0" smtClean="0"/>
              <a:t>Needs to Be…</a:t>
            </a:r>
            <a:endParaRPr lang="en-US" dirty="0"/>
          </a:p>
        </p:txBody>
      </p:sp>
      <p:sp>
        <p:nvSpPr>
          <p:cNvPr id="3" name="Content Placeholder 2"/>
          <p:cNvSpPr>
            <a:spLocks noGrp="1"/>
          </p:cNvSpPr>
          <p:nvPr>
            <p:ph idx="1"/>
          </p:nvPr>
        </p:nvSpPr>
        <p:spPr>
          <a:xfrm>
            <a:off x="3124200" y="2586039"/>
            <a:ext cx="5422900" cy="2671762"/>
          </a:xfrm>
        </p:spPr>
        <p:txBody>
          <a:bodyPr>
            <a:normAutofit/>
          </a:bodyPr>
          <a:lstStyle/>
          <a:p>
            <a:r>
              <a:rPr lang="en-US" dirty="0" smtClean="0"/>
              <a:t>Accessible</a:t>
            </a:r>
          </a:p>
          <a:p>
            <a:r>
              <a:rPr lang="en-US" dirty="0" smtClean="0"/>
              <a:t>A</a:t>
            </a:r>
            <a:r>
              <a:rPr lang="en-US" dirty="0" smtClean="0"/>
              <a:t>pproachable </a:t>
            </a:r>
          </a:p>
          <a:p>
            <a:r>
              <a:rPr lang="en-US" dirty="0" smtClean="0"/>
              <a:t>Aligned </a:t>
            </a:r>
          </a:p>
          <a:p>
            <a:r>
              <a:rPr lang="en-US" dirty="0" smtClean="0"/>
              <a:t>Applicable</a:t>
            </a:r>
          </a:p>
          <a:p>
            <a:pPr marL="0" indent="0">
              <a:buNone/>
            </a:pPr>
            <a:endParaRPr lang="en-US" dirty="0"/>
          </a:p>
        </p:txBody>
      </p:sp>
      <p:sp>
        <p:nvSpPr>
          <p:cNvPr id="4" name="Content Placeholder 2"/>
          <p:cNvSpPr txBox="1">
            <a:spLocks/>
          </p:cNvSpPr>
          <p:nvPr/>
        </p:nvSpPr>
        <p:spPr>
          <a:xfrm>
            <a:off x="2578100" y="1957396"/>
            <a:ext cx="5422900" cy="66992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smtClean="0"/>
              <a:t>The 4 A’s</a:t>
            </a:r>
          </a:p>
          <a:p>
            <a:pPr marL="0" indent="0">
              <a:buFont typeface="Arial"/>
              <a:buNone/>
            </a:pPr>
            <a:endParaRPr lang="en-US" dirty="0"/>
          </a:p>
        </p:txBody>
      </p:sp>
      <p:sp>
        <p:nvSpPr>
          <p:cNvPr id="5" name="Rectangle 4"/>
          <p:cNvSpPr/>
          <p:nvPr/>
        </p:nvSpPr>
        <p:spPr>
          <a:xfrm>
            <a:off x="1981200" y="1625600"/>
            <a:ext cx="5067300" cy="42037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4494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of the 4 A’s</a:t>
            </a:r>
            <a:endParaRPr lang="en-US" dirty="0"/>
          </a:p>
        </p:txBody>
      </p:sp>
      <p:sp>
        <p:nvSpPr>
          <p:cNvPr id="3" name="Content Placeholder 2"/>
          <p:cNvSpPr>
            <a:spLocks noGrp="1"/>
          </p:cNvSpPr>
          <p:nvPr>
            <p:ph idx="1"/>
          </p:nvPr>
        </p:nvSpPr>
        <p:spPr/>
        <p:txBody>
          <a:bodyPr/>
          <a:lstStyle/>
          <a:p>
            <a:r>
              <a:rPr lang="en-US" dirty="0" smtClean="0"/>
              <a:t>Integrating into existing courses</a:t>
            </a:r>
          </a:p>
          <a:p>
            <a:r>
              <a:rPr lang="en-US" dirty="0" smtClean="0"/>
              <a:t>Short courses and workshops</a:t>
            </a:r>
          </a:p>
          <a:p>
            <a:r>
              <a:rPr lang="en-US" dirty="0" smtClean="0"/>
              <a:t>MOOCs</a:t>
            </a:r>
          </a:p>
          <a:p>
            <a:r>
              <a:rPr lang="en-US" dirty="0" smtClean="0"/>
              <a:t>Online just-in-time training</a:t>
            </a:r>
            <a:endParaRPr lang="en-US" dirty="0"/>
          </a:p>
        </p:txBody>
      </p:sp>
    </p:spTree>
    <p:extLst>
      <p:ext uri="{BB962C8B-B14F-4D97-AF65-F5344CB8AC3E}">
        <p14:creationId xmlns:p14="http://schemas.microsoft.com/office/powerpoint/2010/main" val="3374830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200" y="1937424"/>
            <a:ext cx="8229600" cy="1440776"/>
          </a:xfrm>
        </p:spPr>
        <p:txBody>
          <a:bodyPr>
            <a:normAutofit fontScale="85000" lnSpcReduction="20000"/>
          </a:bodyPr>
          <a:lstStyle/>
          <a:p>
            <a:pPr marL="0" indent="0" algn="ctr">
              <a:buNone/>
            </a:pPr>
            <a:r>
              <a:rPr lang="en-US" dirty="0" smtClean="0"/>
              <a:t>Non-profit </a:t>
            </a:r>
            <a:r>
              <a:rPr lang="en-US" dirty="0" smtClean="0"/>
              <a:t>organization that develops curriculum, trains instructors and teaches workshops on the skills and perspectives to work effectively and reproducibly with software and data.</a:t>
            </a:r>
            <a:endParaRPr lang="en-US" dirty="0" smtClean="0"/>
          </a:p>
        </p:txBody>
      </p:sp>
      <p:pic>
        <p:nvPicPr>
          <p:cNvPr id="6" name="Picture 5"/>
          <p:cNvPicPr>
            <a:picLocks noChangeAspect="1"/>
          </p:cNvPicPr>
          <p:nvPr/>
        </p:nvPicPr>
        <p:blipFill>
          <a:blip r:embed="rId3"/>
          <a:stretch>
            <a:fillRect/>
          </a:stretch>
        </p:blipFill>
        <p:spPr>
          <a:xfrm>
            <a:off x="2239571" y="448487"/>
            <a:ext cx="4732729" cy="968125"/>
          </a:xfrm>
          <a:prstGeom prst="rect">
            <a:avLst/>
          </a:prstGeom>
        </p:spPr>
      </p:pic>
      <p:pic>
        <p:nvPicPr>
          <p:cNvPr id="5" name="Picture 4"/>
          <p:cNvPicPr/>
          <p:nvPr/>
        </p:nvPicPr>
        <p:blipFill>
          <a:blip r:embed="rId4"/>
          <a:stretch/>
        </p:blipFill>
        <p:spPr>
          <a:xfrm>
            <a:off x="241300" y="600833"/>
            <a:ext cx="1600546" cy="763214"/>
          </a:xfrm>
          <a:prstGeom prst="rect">
            <a:avLst/>
          </a:prstGeom>
          <a:ln>
            <a:noFill/>
          </a:ln>
        </p:spPr>
      </p:pic>
      <p:pic>
        <p:nvPicPr>
          <p:cNvPr id="7" name="Picture 6" descr="DC1_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194" y="651633"/>
            <a:ext cx="1016406" cy="637979"/>
          </a:xfrm>
          <a:prstGeom prst="rect">
            <a:avLst/>
          </a:prstGeom>
        </p:spPr>
      </p:pic>
      <p:pic>
        <p:nvPicPr>
          <p:cNvPr id="8" name="Picture 7" descr="people_crop4.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842290"/>
            <a:ext cx="9144000" cy="3015710"/>
          </a:xfrm>
          <a:prstGeom prst="rect">
            <a:avLst/>
          </a:prstGeom>
        </p:spPr>
      </p:pic>
    </p:spTree>
    <p:extLst>
      <p:ext uri="{BB962C8B-B14F-4D97-AF65-F5344CB8AC3E}">
        <p14:creationId xmlns:p14="http://schemas.microsoft.com/office/powerpoint/2010/main" val="1053821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Workshops</a:t>
            </a:r>
            <a:endParaRPr lang="en-US" dirty="0"/>
          </a:p>
        </p:txBody>
      </p:sp>
      <p:sp>
        <p:nvSpPr>
          <p:cNvPr id="3" name="Content Placeholder 2"/>
          <p:cNvSpPr>
            <a:spLocks noGrp="1"/>
          </p:cNvSpPr>
          <p:nvPr>
            <p:ph idx="1"/>
          </p:nvPr>
        </p:nvSpPr>
        <p:spPr>
          <a:xfrm>
            <a:off x="457200" y="1392239"/>
            <a:ext cx="8229600" cy="2311400"/>
          </a:xfrm>
        </p:spPr>
        <p:txBody>
          <a:bodyPr>
            <a:normAutofit fontScale="77500" lnSpcReduction="20000"/>
          </a:bodyPr>
          <a:lstStyle/>
          <a:p>
            <a:pPr>
              <a:buFont typeface="Wingdings" charset="2"/>
              <a:buChar char="§"/>
            </a:pPr>
            <a:r>
              <a:rPr lang="en-US" dirty="0" smtClean="0"/>
              <a:t>2-days, active learning</a:t>
            </a:r>
          </a:p>
          <a:p>
            <a:pPr>
              <a:buFont typeface="Wingdings" charset="2"/>
              <a:buChar char="§"/>
            </a:pPr>
            <a:r>
              <a:rPr lang="en-US" dirty="0" smtClean="0"/>
              <a:t>Feedback to learners throughout the workshop</a:t>
            </a:r>
          </a:p>
          <a:p>
            <a:pPr>
              <a:buFont typeface="Wingdings" charset="2"/>
              <a:buChar char="§"/>
            </a:pPr>
            <a:r>
              <a:rPr lang="en-US" dirty="0" smtClean="0"/>
              <a:t>Trained instructors</a:t>
            </a:r>
          </a:p>
          <a:p>
            <a:pPr>
              <a:buFont typeface="Wingdings" charset="2"/>
              <a:buChar char="§"/>
            </a:pPr>
            <a:r>
              <a:rPr lang="en-US" dirty="0" smtClean="0"/>
              <a:t>Friendly learning </a:t>
            </a:r>
            <a:r>
              <a:rPr lang="en-US" dirty="0" smtClean="0"/>
              <a:t>environment</a:t>
            </a:r>
          </a:p>
          <a:p>
            <a:pPr>
              <a:buFont typeface="Wingdings" charset="2"/>
              <a:buChar char="§"/>
            </a:pPr>
            <a:r>
              <a:rPr lang="en-US" dirty="0" smtClean="0"/>
              <a:t>Skills and perspectives applicable to data workflow and software development best practices.</a:t>
            </a:r>
            <a:endParaRPr lang="en-US" dirty="0"/>
          </a:p>
        </p:txBody>
      </p:sp>
      <p:pic>
        <p:nvPicPr>
          <p:cNvPr id="5" name="Picture 4"/>
          <p:cNvPicPr>
            <a:picLocks noChangeAspect="1"/>
          </p:cNvPicPr>
          <p:nvPr/>
        </p:nvPicPr>
        <p:blipFill rotWithShape="1">
          <a:blip r:embed="rId3"/>
          <a:srcRect b="24079"/>
          <a:stretch/>
        </p:blipFill>
        <p:spPr>
          <a:xfrm>
            <a:off x="0" y="4067676"/>
            <a:ext cx="9144000" cy="2803024"/>
          </a:xfrm>
          <a:prstGeom prst="rect">
            <a:avLst/>
          </a:prstGeom>
        </p:spPr>
      </p:pic>
    </p:spTree>
    <p:extLst>
      <p:ext uri="{BB962C8B-B14F-4D97-AF65-F5344CB8AC3E}">
        <p14:creationId xmlns:p14="http://schemas.microsoft.com/office/powerpoint/2010/main" val="6419831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Workshop goals</a:t>
            </a:r>
            <a:endParaRPr lang="en-US" dirty="0"/>
          </a:p>
        </p:txBody>
      </p:sp>
      <p:sp>
        <p:nvSpPr>
          <p:cNvPr id="3" name="Content Placeholder 2"/>
          <p:cNvSpPr>
            <a:spLocks noGrp="1"/>
          </p:cNvSpPr>
          <p:nvPr>
            <p:ph idx="1"/>
          </p:nvPr>
        </p:nvSpPr>
        <p:spPr/>
        <p:txBody>
          <a:bodyPr/>
          <a:lstStyle/>
          <a:p>
            <a:r>
              <a:rPr lang="en-US" dirty="0" smtClean="0"/>
              <a:t>Teach skills</a:t>
            </a:r>
          </a:p>
          <a:p>
            <a:r>
              <a:rPr lang="en-US" dirty="0" smtClean="0"/>
              <a:t>Get people started and introduce them to what’s possible</a:t>
            </a:r>
          </a:p>
          <a:p>
            <a:r>
              <a:rPr lang="en-US" dirty="0" smtClean="0"/>
              <a:t>Build confidence in using these skills</a:t>
            </a:r>
          </a:p>
          <a:p>
            <a:r>
              <a:rPr lang="en-US" dirty="0" smtClean="0"/>
              <a:t>Encourage people to continue learning</a:t>
            </a:r>
          </a:p>
          <a:p>
            <a:r>
              <a:rPr lang="en-US" dirty="0" smtClean="0"/>
              <a:t>Positive learning </a:t>
            </a:r>
            <a:r>
              <a:rPr lang="en-US" dirty="0" smtClean="0"/>
              <a:t>experience</a:t>
            </a:r>
          </a:p>
          <a:p>
            <a:endParaRPr lang="en-US" dirty="0"/>
          </a:p>
          <a:p>
            <a:pPr marL="457200" lvl="1" indent="0">
              <a:buNone/>
            </a:pPr>
            <a:r>
              <a:rPr lang="en-US" dirty="0" smtClean="0"/>
              <a:t>			</a:t>
            </a:r>
            <a:endParaRPr lang="en-US" dirty="0"/>
          </a:p>
        </p:txBody>
      </p:sp>
    </p:spTree>
    <p:extLst>
      <p:ext uri="{BB962C8B-B14F-4D97-AF65-F5344CB8AC3E}">
        <p14:creationId xmlns:p14="http://schemas.microsoft.com/office/powerpoint/2010/main" val="305478791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738438"/>
            <a:ext cx="8229600" cy="1143000"/>
          </a:xfrm>
        </p:spPr>
        <p:txBody>
          <a:bodyPr/>
          <a:lstStyle/>
          <a:p>
            <a:r>
              <a:rPr lang="en-US" dirty="0" smtClean="0"/>
              <a:t>Do Carpentries workshops work?</a:t>
            </a:r>
            <a:endParaRPr lang="en-US" dirty="0"/>
          </a:p>
        </p:txBody>
      </p:sp>
    </p:spTree>
    <p:extLst>
      <p:ext uri="{BB962C8B-B14F-4D97-AF65-F5344CB8AC3E}">
        <p14:creationId xmlns:p14="http://schemas.microsoft.com/office/powerpoint/2010/main" val="3301977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04-19 at 3.33.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9800"/>
            <a:ext cx="9144000" cy="4964687"/>
          </a:xfrm>
          <a:prstGeom prst="rect">
            <a:avLst/>
          </a:prstGeom>
        </p:spPr>
      </p:pic>
    </p:spTree>
    <p:extLst>
      <p:ext uri="{BB962C8B-B14F-4D97-AF65-F5344CB8AC3E}">
        <p14:creationId xmlns:p14="http://schemas.microsoft.com/office/powerpoint/2010/main" val="420622265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There is increasing awareness around reproducibility in research</a:t>
            </a:r>
            <a:endParaRPr lang="en-US" dirty="0"/>
          </a:p>
        </p:txBody>
      </p:sp>
      <p:pic>
        <p:nvPicPr>
          <p:cNvPr id="4" name="Picture 3" descr="Screen Shot 2018-03-23 at 7.09.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865" y="1791969"/>
            <a:ext cx="5706035" cy="4850130"/>
          </a:xfrm>
          <a:prstGeom prst="rect">
            <a:avLst/>
          </a:prstGeom>
        </p:spPr>
      </p:pic>
    </p:spTree>
    <p:extLst>
      <p:ext uri="{BB962C8B-B14F-4D97-AF65-F5344CB8AC3E}">
        <p14:creationId xmlns:p14="http://schemas.microsoft.com/office/powerpoint/2010/main" val="431033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like the workshops</a:t>
            </a:r>
            <a:endParaRPr lang="en-US" dirty="0"/>
          </a:p>
        </p:txBody>
      </p:sp>
      <p:pic>
        <p:nvPicPr>
          <p:cNvPr id="5" name="Picture 4" descr="recomme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239" y="1249343"/>
            <a:ext cx="5372315" cy="4025105"/>
          </a:xfrm>
          <a:prstGeom prst="rect">
            <a:avLst/>
          </a:prstGeom>
        </p:spPr>
      </p:pic>
      <p:pic>
        <p:nvPicPr>
          <p:cNvPr id="3" name="Picture 2" descr="Screen Shot 2018-03-21 at 8.23.3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70280"/>
            <a:ext cx="9144000" cy="1303464"/>
          </a:xfrm>
          <a:prstGeom prst="rect">
            <a:avLst/>
          </a:prstGeom>
        </p:spPr>
      </p:pic>
    </p:spTree>
    <p:extLst>
      <p:ext uri="{BB962C8B-B14F-4D97-AF65-F5344CB8AC3E}">
        <p14:creationId xmlns:p14="http://schemas.microsoft.com/office/powerpoint/2010/main" val="311580569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5738"/>
            <a:ext cx="3454400" cy="1143000"/>
          </a:xfrm>
        </p:spPr>
        <p:txBody>
          <a:bodyPr>
            <a:normAutofit fontScale="90000"/>
          </a:bodyPr>
          <a:lstStyle/>
          <a:p>
            <a:r>
              <a:rPr lang="en-US" dirty="0" smtClean="0"/>
              <a:t>Short term</a:t>
            </a:r>
            <a:br>
              <a:rPr lang="en-US" dirty="0" smtClean="0"/>
            </a:br>
            <a:r>
              <a:rPr lang="en-US" dirty="0" smtClean="0"/>
              <a:t>survey</a:t>
            </a:r>
            <a:endParaRPr lang="en-US" dirty="0"/>
          </a:p>
        </p:txBody>
      </p:sp>
      <p:pic>
        <p:nvPicPr>
          <p:cNvPr id="4" name="Picture 3" descr="Screen Shot 2018-03-23 at 8.46.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0856"/>
            <a:ext cx="9144000" cy="2709688"/>
          </a:xfrm>
          <a:prstGeom prst="rect">
            <a:avLst/>
          </a:prstGeom>
        </p:spPr>
      </p:pic>
      <p:pic>
        <p:nvPicPr>
          <p:cNvPr id="5" name="Picture 4"/>
          <p:cNvPicPr>
            <a:picLocks noChangeAspect="1"/>
          </p:cNvPicPr>
          <p:nvPr/>
        </p:nvPicPr>
        <p:blipFill>
          <a:blip r:embed="rId4"/>
          <a:stretch>
            <a:fillRect/>
          </a:stretch>
        </p:blipFill>
        <p:spPr>
          <a:xfrm>
            <a:off x="3390900" y="0"/>
            <a:ext cx="5461000" cy="3900715"/>
          </a:xfrm>
          <a:prstGeom prst="rect">
            <a:avLst/>
          </a:prstGeom>
        </p:spPr>
      </p:pic>
      <p:sp>
        <p:nvSpPr>
          <p:cNvPr id="6" name="Rectangle 5"/>
          <p:cNvSpPr/>
          <p:nvPr/>
        </p:nvSpPr>
        <p:spPr>
          <a:xfrm>
            <a:off x="1968500" y="4051300"/>
            <a:ext cx="1473200" cy="226924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457700" y="4051300"/>
            <a:ext cx="1473200" cy="226924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86944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185738"/>
            <a:ext cx="8902700" cy="1528762"/>
          </a:xfrm>
        </p:spPr>
        <p:txBody>
          <a:bodyPr>
            <a:normAutofit/>
          </a:bodyPr>
          <a:lstStyle/>
          <a:p>
            <a:r>
              <a:rPr lang="en-US" dirty="0" smtClean="0"/>
              <a:t>Confidence and self-perception to program change significantly</a:t>
            </a:r>
            <a:endParaRPr lang="en-US" dirty="0"/>
          </a:p>
        </p:txBody>
      </p:sp>
      <p:pic>
        <p:nvPicPr>
          <p:cNvPr id="4" name="Picture 3" descr="Screen Shot 2018-03-23 at 8.46.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29756"/>
            <a:ext cx="9144000" cy="2709688"/>
          </a:xfrm>
          <a:prstGeom prst="rect">
            <a:avLst/>
          </a:prstGeom>
        </p:spPr>
      </p:pic>
      <p:sp>
        <p:nvSpPr>
          <p:cNvPr id="6" name="Rectangle 5"/>
          <p:cNvSpPr/>
          <p:nvPr/>
        </p:nvSpPr>
        <p:spPr>
          <a:xfrm>
            <a:off x="1968500" y="2870200"/>
            <a:ext cx="1473200" cy="226924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457700" y="2870200"/>
            <a:ext cx="1473200" cy="226924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1968500" y="3810000"/>
            <a:ext cx="1485900" cy="317500"/>
          </a:xfrm>
          <a:prstGeom prst="rect">
            <a:avLst/>
          </a:prstGeom>
          <a:solidFill>
            <a:srgbClr val="0080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445000" y="3803650"/>
            <a:ext cx="1485900" cy="317500"/>
          </a:xfrm>
          <a:prstGeom prst="rect">
            <a:avLst/>
          </a:prstGeom>
          <a:solidFill>
            <a:srgbClr val="0080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968500" y="4724400"/>
            <a:ext cx="1485900" cy="317500"/>
          </a:xfrm>
          <a:prstGeom prst="rect">
            <a:avLst/>
          </a:prstGeom>
          <a:solidFill>
            <a:srgbClr val="0080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445000" y="4718050"/>
            <a:ext cx="1485900" cy="317500"/>
          </a:xfrm>
          <a:prstGeom prst="rect">
            <a:avLst/>
          </a:prstGeom>
          <a:solidFill>
            <a:srgbClr val="0080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712867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185738"/>
            <a:ext cx="8902700" cy="1528762"/>
          </a:xfrm>
        </p:spPr>
        <p:txBody>
          <a:bodyPr>
            <a:normAutofit/>
          </a:bodyPr>
          <a:lstStyle/>
          <a:p>
            <a:r>
              <a:rPr lang="en-US" dirty="0" smtClean="0"/>
              <a:t>Attitudes around reproducible research change</a:t>
            </a:r>
            <a:endParaRPr lang="en-US" dirty="0"/>
          </a:p>
        </p:txBody>
      </p:sp>
      <p:pic>
        <p:nvPicPr>
          <p:cNvPr id="4" name="Picture 3" descr="Screen Shot 2018-03-23 at 8.46.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29756"/>
            <a:ext cx="9144000" cy="2709688"/>
          </a:xfrm>
          <a:prstGeom prst="rect">
            <a:avLst/>
          </a:prstGeom>
        </p:spPr>
      </p:pic>
      <p:sp>
        <p:nvSpPr>
          <p:cNvPr id="6" name="Rectangle 5"/>
          <p:cNvSpPr/>
          <p:nvPr/>
        </p:nvSpPr>
        <p:spPr>
          <a:xfrm>
            <a:off x="1968500" y="2870200"/>
            <a:ext cx="1473200" cy="226924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457700" y="2870200"/>
            <a:ext cx="1473200" cy="226924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1968500" y="3238500"/>
            <a:ext cx="1485900" cy="317500"/>
          </a:xfrm>
          <a:prstGeom prst="rect">
            <a:avLst/>
          </a:prstGeom>
          <a:solidFill>
            <a:srgbClr val="0080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445000" y="3232150"/>
            <a:ext cx="1485900" cy="317500"/>
          </a:xfrm>
          <a:prstGeom prst="rect">
            <a:avLst/>
          </a:prstGeom>
          <a:solidFill>
            <a:srgbClr val="0080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968500" y="4140200"/>
            <a:ext cx="1485900" cy="317500"/>
          </a:xfrm>
          <a:prstGeom prst="rect">
            <a:avLst/>
          </a:prstGeom>
          <a:solidFill>
            <a:srgbClr val="0080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445000" y="4133850"/>
            <a:ext cx="1485900" cy="317500"/>
          </a:xfrm>
          <a:prstGeom prst="rect">
            <a:avLst/>
          </a:prstGeom>
          <a:solidFill>
            <a:srgbClr val="0080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3277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7800" y="1912257"/>
            <a:ext cx="6146800" cy="4390572"/>
          </a:xfrm>
          <a:prstGeom prst="rect">
            <a:avLst/>
          </a:prstGeom>
        </p:spPr>
      </p:pic>
      <p:sp>
        <p:nvSpPr>
          <p:cNvPr id="5" name="Title 1"/>
          <p:cNvSpPr>
            <a:spLocks noGrp="1"/>
          </p:cNvSpPr>
          <p:nvPr>
            <p:ph type="title"/>
          </p:nvPr>
        </p:nvSpPr>
        <p:spPr>
          <a:xfrm>
            <a:off x="457200" y="274637"/>
            <a:ext cx="8229600" cy="1508805"/>
          </a:xfrm>
        </p:spPr>
        <p:txBody>
          <a:bodyPr>
            <a:normAutofit/>
          </a:bodyPr>
          <a:lstStyle/>
          <a:p>
            <a:r>
              <a:rPr lang="en-US" sz="3600" dirty="0" smtClean="0"/>
              <a:t>Increased confidence and change in perspective persists longer term</a:t>
            </a:r>
            <a:endParaRPr lang="en-US" sz="3600" dirty="0"/>
          </a:p>
        </p:txBody>
      </p:sp>
    </p:spTree>
    <p:extLst>
      <p:ext uri="{BB962C8B-B14F-4D97-AF65-F5344CB8AC3E}">
        <p14:creationId xmlns:p14="http://schemas.microsoft.com/office/powerpoint/2010/main" val="568276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02921" y="469901"/>
            <a:ext cx="8450579" cy="6036128"/>
          </a:xfrm>
          <a:prstGeom prst="rect">
            <a:avLst/>
          </a:prstGeom>
        </p:spPr>
      </p:pic>
    </p:spTree>
    <p:extLst>
      <p:ext uri="{BB962C8B-B14F-4D97-AF65-F5344CB8AC3E}">
        <p14:creationId xmlns:p14="http://schemas.microsoft.com/office/powerpoint/2010/main" val="1917488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37"/>
            <a:ext cx="8229600" cy="1508805"/>
          </a:xfrm>
        </p:spPr>
        <p:txBody>
          <a:bodyPr>
            <a:normAutofit/>
          </a:bodyPr>
          <a:lstStyle/>
          <a:p>
            <a:r>
              <a:rPr lang="en-US" sz="3600" dirty="0" smtClean="0"/>
              <a:t>Also an impact on use of skills</a:t>
            </a:r>
            <a:endParaRPr lang="en-US" sz="3600" dirty="0"/>
          </a:p>
        </p:txBody>
      </p:sp>
      <p:pic>
        <p:nvPicPr>
          <p:cNvPr id="4" name="Picture 3"/>
          <p:cNvPicPr>
            <a:picLocks noChangeAspect="1"/>
          </p:cNvPicPr>
          <p:nvPr/>
        </p:nvPicPr>
        <p:blipFill>
          <a:blip r:embed="rId2"/>
          <a:stretch>
            <a:fillRect/>
          </a:stretch>
        </p:blipFill>
        <p:spPr>
          <a:xfrm>
            <a:off x="1727200" y="1783443"/>
            <a:ext cx="6184900" cy="4417786"/>
          </a:xfrm>
          <a:prstGeom prst="rect">
            <a:avLst/>
          </a:prstGeom>
        </p:spPr>
      </p:pic>
    </p:spTree>
    <p:extLst>
      <p:ext uri="{BB962C8B-B14F-4D97-AF65-F5344CB8AC3E}">
        <p14:creationId xmlns:p14="http://schemas.microsoft.com/office/powerpoint/2010/main" val="420714671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Collaborative and open </a:t>
            </a:r>
            <a:br>
              <a:rPr lang="en-US" dirty="0" smtClean="0"/>
            </a:br>
            <a:r>
              <a:rPr lang="en-US" dirty="0" smtClean="0"/>
              <a:t>educational resources</a:t>
            </a:r>
            <a:endParaRPr lang="en-US" dirty="0"/>
          </a:p>
        </p:txBody>
      </p:sp>
      <p:sp>
        <p:nvSpPr>
          <p:cNvPr id="4" name="Content Placeholder 2"/>
          <p:cNvSpPr>
            <a:spLocks noGrp="1"/>
          </p:cNvSpPr>
          <p:nvPr>
            <p:ph idx="1"/>
          </p:nvPr>
        </p:nvSpPr>
        <p:spPr>
          <a:xfrm>
            <a:off x="3124200" y="2586039"/>
            <a:ext cx="5422900" cy="2671762"/>
          </a:xfrm>
        </p:spPr>
        <p:txBody>
          <a:bodyPr>
            <a:normAutofit/>
          </a:bodyPr>
          <a:lstStyle/>
          <a:p>
            <a:r>
              <a:rPr lang="en-US" dirty="0" smtClean="0"/>
              <a:t>Accessible</a:t>
            </a:r>
          </a:p>
          <a:p>
            <a:r>
              <a:rPr lang="en-US" dirty="0" smtClean="0"/>
              <a:t>A</a:t>
            </a:r>
            <a:r>
              <a:rPr lang="en-US" dirty="0" smtClean="0"/>
              <a:t>pproachable </a:t>
            </a:r>
          </a:p>
          <a:p>
            <a:r>
              <a:rPr lang="en-US" dirty="0" smtClean="0"/>
              <a:t>Aligned </a:t>
            </a:r>
          </a:p>
          <a:p>
            <a:r>
              <a:rPr lang="en-US" dirty="0" smtClean="0"/>
              <a:t>Applicable</a:t>
            </a:r>
          </a:p>
          <a:p>
            <a:pPr marL="0" indent="0">
              <a:buNone/>
            </a:pPr>
            <a:endParaRPr lang="en-US" dirty="0"/>
          </a:p>
        </p:txBody>
      </p:sp>
      <p:sp>
        <p:nvSpPr>
          <p:cNvPr id="5" name="Content Placeholder 2"/>
          <p:cNvSpPr txBox="1">
            <a:spLocks/>
          </p:cNvSpPr>
          <p:nvPr/>
        </p:nvSpPr>
        <p:spPr>
          <a:xfrm>
            <a:off x="2578100" y="1957396"/>
            <a:ext cx="5422900" cy="66992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smtClean="0"/>
              <a:t>The 4 A’s</a:t>
            </a:r>
          </a:p>
          <a:p>
            <a:pPr marL="0" indent="0">
              <a:buFont typeface="Arial"/>
              <a:buNone/>
            </a:pPr>
            <a:endParaRPr lang="en-US" dirty="0"/>
          </a:p>
        </p:txBody>
      </p:sp>
      <p:sp>
        <p:nvSpPr>
          <p:cNvPr id="6" name="Rectangle 5"/>
          <p:cNvSpPr/>
          <p:nvPr/>
        </p:nvSpPr>
        <p:spPr>
          <a:xfrm>
            <a:off x="1981200" y="1625600"/>
            <a:ext cx="5067300" cy="42037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6109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8751" r="12361"/>
          <a:stretch/>
        </p:blipFill>
        <p:spPr>
          <a:xfrm>
            <a:off x="0" y="596900"/>
            <a:ext cx="9149417" cy="5626100"/>
          </a:xfrm>
          <a:prstGeom prst="rect">
            <a:avLst/>
          </a:prstGeom>
        </p:spPr>
      </p:pic>
      <p:sp>
        <p:nvSpPr>
          <p:cNvPr id="2" name="Title 1"/>
          <p:cNvSpPr>
            <a:spLocks noGrp="1"/>
          </p:cNvSpPr>
          <p:nvPr>
            <p:ph type="title"/>
          </p:nvPr>
        </p:nvSpPr>
        <p:spPr>
          <a:xfrm>
            <a:off x="457200" y="528638"/>
            <a:ext cx="8229600" cy="1143000"/>
          </a:xfrm>
        </p:spPr>
        <p:txBody>
          <a:bodyPr>
            <a:normAutofit/>
          </a:bodyPr>
          <a:lstStyle/>
          <a:p>
            <a:r>
              <a:rPr lang="en-US" dirty="0" smtClean="0">
                <a:solidFill>
                  <a:schemeClr val="bg1"/>
                </a:solidFill>
              </a:rPr>
              <a:t>Community of Practice</a:t>
            </a:r>
            <a:endParaRPr lang="en-US" dirty="0">
              <a:solidFill>
                <a:schemeClr val="bg1"/>
              </a:solidFill>
            </a:endParaRPr>
          </a:p>
        </p:txBody>
      </p:sp>
    </p:spTree>
    <p:extLst>
      <p:ext uri="{BB962C8B-B14F-4D97-AF65-F5344CB8AC3E}">
        <p14:creationId xmlns:p14="http://schemas.microsoft.com/office/powerpoint/2010/main" val="943425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inter-hike-1796562_19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513" y="0"/>
            <a:ext cx="10436455" cy="6957636"/>
          </a:xfrm>
          <a:prstGeom prst="rect">
            <a:avLst/>
          </a:prstGeom>
        </p:spPr>
      </p:pic>
      <p:sp>
        <p:nvSpPr>
          <p:cNvPr id="5" name="Title 1"/>
          <p:cNvSpPr>
            <a:spLocks noGrp="1"/>
          </p:cNvSpPr>
          <p:nvPr>
            <p:ph type="title"/>
          </p:nvPr>
        </p:nvSpPr>
        <p:spPr>
          <a:xfrm>
            <a:off x="808498" y="2391264"/>
            <a:ext cx="7582224" cy="2512855"/>
          </a:xfrm>
        </p:spPr>
        <p:txBody>
          <a:bodyPr>
            <a:normAutofit/>
          </a:bodyPr>
          <a:lstStyle/>
          <a:p>
            <a:r>
              <a:rPr lang="en-US" sz="3200" dirty="0" smtClean="0">
                <a:latin typeface="Lucida Calligraphy"/>
                <a:cs typeface="Lucida Calligraphy"/>
              </a:rPr>
              <a:t>If you want to go fast, go alone. </a:t>
            </a:r>
            <a:br>
              <a:rPr lang="en-US" sz="3200" dirty="0" smtClean="0">
                <a:latin typeface="Lucida Calligraphy"/>
                <a:cs typeface="Lucida Calligraphy"/>
              </a:rPr>
            </a:br>
            <a:r>
              <a:rPr lang="en-US" sz="3200" dirty="0" smtClean="0">
                <a:latin typeface="Lucida Calligraphy"/>
                <a:cs typeface="Lucida Calligraphy"/>
              </a:rPr>
              <a:t>If you want to go far, go together.</a:t>
            </a:r>
            <a:endParaRPr lang="en-US" sz="3200" dirty="0">
              <a:latin typeface="Lucida Calligraphy"/>
              <a:cs typeface="Lucida Calligraphy"/>
            </a:endParaRPr>
          </a:p>
        </p:txBody>
      </p:sp>
    </p:spTree>
    <p:extLst>
      <p:ext uri="{BB962C8B-B14F-4D97-AF65-F5344CB8AC3E}">
        <p14:creationId xmlns:p14="http://schemas.microsoft.com/office/powerpoint/2010/main" val="33597587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5938"/>
            <a:ext cx="8229600" cy="1630362"/>
          </a:xfrm>
        </p:spPr>
        <p:txBody>
          <a:bodyPr>
            <a:normAutofit fontScale="90000"/>
          </a:bodyPr>
          <a:lstStyle/>
          <a:p>
            <a:r>
              <a:rPr lang="en-US" dirty="0" smtClean="0"/>
              <a:t>With increasing awareness, there is increasing interest in working reproducibly</a:t>
            </a:r>
            <a:endParaRPr lang="en-US" dirty="0"/>
          </a:p>
        </p:txBody>
      </p:sp>
      <p:pic>
        <p:nvPicPr>
          <p:cNvPr id="4" name="Picture 3" descr="Screen Shot 2018-03-23 at 7.16.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2689781"/>
            <a:ext cx="8572500" cy="658756"/>
          </a:xfrm>
          <a:prstGeom prst="rect">
            <a:avLst/>
          </a:prstGeom>
        </p:spPr>
      </p:pic>
      <p:pic>
        <p:nvPicPr>
          <p:cNvPr id="6" name="Picture 5" descr="Screen Shot 2018-03-23 at 7.18.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3348537"/>
            <a:ext cx="5613400" cy="2469261"/>
          </a:xfrm>
          <a:prstGeom prst="rect">
            <a:avLst/>
          </a:prstGeom>
        </p:spPr>
      </p:pic>
      <p:pic>
        <p:nvPicPr>
          <p:cNvPr id="5" name="Picture 4" descr="Screen Shot 2018-03-23 at 7.17.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500" y="4499164"/>
            <a:ext cx="5334000" cy="2041864"/>
          </a:xfrm>
          <a:prstGeom prst="rect">
            <a:avLst/>
          </a:prstGeom>
        </p:spPr>
      </p:pic>
      <p:sp>
        <p:nvSpPr>
          <p:cNvPr id="7" name="Rectangle 6"/>
          <p:cNvSpPr/>
          <p:nvPr/>
        </p:nvSpPr>
        <p:spPr>
          <a:xfrm>
            <a:off x="152400" y="2527300"/>
            <a:ext cx="8801100" cy="42037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559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ittens-555822_128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977" y="345198"/>
            <a:ext cx="7836749" cy="4353069"/>
          </a:xfrm>
          <a:prstGeom prst="rect">
            <a:avLst/>
          </a:prstGeom>
        </p:spPr>
      </p:pic>
      <p:sp>
        <p:nvSpPr>
          <p:cNvPr id="5" name="Title 1"/>
          <p:cNvSpPr>
            <a:spLocks noGrp="1"/>
          </p:cNvSpPr>
          <p:nvPr>
            <p:ph type="title"/>
          </p:nvPr>
        </p:nvSpPr>
        <p:spPr>
          <a:xfrm>
            <a:off x="349107" y="4877100"/>
            <a:ext cx="8229600" cy="1744118"/>
          </a:xfrm>
        </p:spPr>
        <p:txBody>
          <a:bodyPr>
            <a:normAutofit fontScale="90000"/>
          </a:bodyPr>
          <a:lstStyle/>
          <a:p>
            <a:r>
              <a:rPr lang="en-US" sz="3200" dirty="0" smtClean="0">
                <a:latin typeface="Arial"/>
                <a:cs typeface="Arial"/>
              </a:rPr>
              <a:t>If you want to go fast, go alone.</a:t>
            </a:r>
            <a:br>
              <a:rPr lang="en-US" sz="3200" dirty="0" smtClean="0">
                <a:latin typeface="Arial"/>
                <a:cs typeface="Arial"/>
              </a:rPr>
            </a:br>
            <a:r>
              <a:rPr lang="en-US" sz="3200" dirty="0" smtClean="0">
                <a:latin typeface="Arial"/>
                <a:cs typeface="Arial"/>
              </a:rPr>
              <a:t>If you want to go in a lot of different uncoordinated directions at once, go together.</a:t>
            </a:r>
            <a:endParaRPr lang="en-US" sz="3200" dirty="0">
              <a:latin typeface="Arial"/>
              <a:cs typeface="Arial"/>
            </a:endParaRPr>
          </a:p>
        </p:txBody>
      </p:sp>
    </p:spTree>
    <p:extLst>
      <p:ext uri="{BB962C8B-B14F-4D97-AF65-F5344CB8AC3E}">
        <p14:creationId xmlns:p14="http://schemas.microsoft.com/office/powerpoint/2010/main" val="353464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n-lt"/>
              </a:rPr>
              <a:t>Support</a:t>
            </a:r>
            <a:endParaRPr lang="en-US" dirty="0">
              <a:latin typeface="+mn-lt"/>
            </a:endParaRPr>
          </a:p>
        </p:txBody>
      </p:sp>
      <p:pic>
        <p:nvPicPr>
          <p:cNvPr id="4" name="Picture 3"/>
          <p:cNvPicPr>
            <a:picLocks noChangeAspect="1"/>
          </p:cNvPicPr>
          <p:nvPr/>
        </p:nvPicPr>
        <p:blipFill>
          <a:blip r:embed="rId2"/>
          <a:stretch>
            <a:fillRect/>
          </a:stretch>
        </p:blipFill>
        <p:spPr>
          <a:xfrm>
            <a:off x="376128" y="2948370"/>
            <a:ext cx="2859728" cy="1082650"/>
          </a:xfrm>
          <a:prstGeom prst="rect">
            <a:avLst/>
          </a:prstGeom>
        </p:spPr>
      </p:pic>
      <p:pic>
        <p:nvPicPr>
          <p:cNvPr id="5" name="Picture 4"/>
          <p:cNvPicPr>
            <a:picLocks noChangeAspect="1"/>
          </p:cNvPicPr>
          <p:nvPr/>
        </p:nvPicPr>
        <p:blipFill>
          <a:blip r:embed="rId3"/>
          <a:stretch>
            <a:fillRect/>
          </a:stretch>
        </p:blipFill>
        <p:spPr>
          <a:xfrm>
            <a:off x="5024681" y="1417638"/>
            <a:ext cx="3043688" cy="1191008"/>
          </a:xfrm>
          <a:prstGeom prst="rect">
            <a:avLst/>
          </a:prstGeom>
        </p:spPr>
      </p:pic>
      <p:pic>
        <p:nvPicPr>
          <p:cNvPr id="6" name="Picture 5"/>
          <p:cNvPicPr>
            <a:picLocks noChangeAspect="1"/>
          </p:cNvPicPr>
          <p:nvPr/>
        </p:nvPicPr>
        <p:blipFill>
          <a:blip r:embed="rId4"/>
          <a:stretch>
            <a:fillRect/>
          </a:stretch>
        </p:blipFill>
        <p:spPr>
          <a:xfrm>
            <a:off x="6716108" y="3503970"/>
            <a:ext cx="1663700" cy="527050"/>
          </a:xfrm>
          <a:prstGeom prst="rect">
            <a:avLst/>
          </a:prstGeom>
        </p:spPr>
      </p:pic>
      <p:pic>
        <p:nvPicPr>
          <p:cNvPr id="7" name="Picture 6"/>
          <p:cNvPicPr>
            <a:picLocks noChangeAspect="1"/>
          </p:cNvPicPr>
          <p:nvPr/>
        </p:nvPicPr>
        <p:blipFill>
          <a:blip r:embed="rId5"/>
          <a:stretch>
            <a:fillRect/>
          </a:stretch>
        </p:blipFill>
        <p:spPr>
          <a:xfrm>
            <a:off x="376128" y="4166475"/>
            <a:ext cx="1962766" cy="598966"/>
          </a:xfrm>
          <a:prstGeom prst="rect">
            <a:avLst/>
          </a:prstGeom>
        </p:spPr>
      </p:pic>
      <p:pic>
        <p:nvPicPr>
          <p:cNvPr id="8" name="Picture 7"/>
          <p:cNvPicPr>
            <a:picLocks noChangeAspect="1"/>
          </p:cNvPicPr>
          <p:nvPr/>
        </p:nvPicPr>
        <p:blipFill rotWithShape="1">
          <a:blip r:embed="rId6"/>
          <a:srcRect r="56705"/>
          <a:stretch/>
        </p:blipFill>
        <p:spPr>
          <a:xfrm>
            <a:off x="2176259" y="3358656"/>
            <a:ext cx="1346835" cy="622165"/>
          </a:xfrm>
          <a:prstGeom prst="rect">
            <a:avLst/>
          </a:prstGeom>
        </p:spPr>
      </p:pic>
      <p:pic>
        <p:nvPicPr>
          <p:cNvPr id="9" name="Picture 8"/>
          <p:cNvPicPr>
            <a:picLocks noChangeAspect="1"/>
          </p:cNvPicPr>
          <p:nvPr/>
        </p:nvPicPr>
        <p:blipFill>
          <a:blip r:embed="rId7"/>
          <a:stretch>
            <a:fillRect/>
          </a:stretch>
        </p:blipFill>
        <p:spPr>
          <a:xfrm>
            <a:off x="3844600" y="3252470"/>
            <a:ext cx="2701925" cy="914004"/>
          </a:xfrm>
          <a:prstGeom prst="rect">
            <a:avLst/>
          </a:prstGeom>
        </p:spPr>
      </p:pic>
      <p:pic>
        <p:nvPicPr>
          <p:cNvPr id="10" name="Picture 9"/>
          <p:cNvPicPr>
            <a:picLocks noChangeAspect="1"/>
          </p:cNvPicPr>
          <p:nvPr/>
        </p:nvPicPr>
        <p:blipFill>
          <a:blip r:embed="rId8"/>
          <a:stretch>
            <a:fillRect/>
          </a:stretch>
        </p:blipFill>
        <p:spPr>
          <a:xfrm>
            <a:off x="2549245" y="4166475"/>
            <a:ext cx="2407668" cy="620983"/>
          </a:xfrm>
          <a:prstGeom prst="rect">
            <a:avLst/>
          </a:prstGeom>
        </p:spPr>
      </p:pic>
      <p:pic>
        <p:nvPicPr>
          <p:cNvPr id="14" name="Picture 13"/>
          <p:cNvPicPr>
            <a:picLocks noChangeAspect="1"/>
          </p:cNvPicPr>
          <p:nvPr/>
        </p:nvPicPr>
        <p:blipFill>
          <a:blip r:embed="rId9"/>
          <a:stretch>
            <a:fillRect/>
          </a:stretch>
        </p:blipFill>
        <p:spPr>
          <a:xfrm>
            <a:off x="5698800" y="4522176"/>
            <a:ext cx="2871508" cy="1685663"/>
          </a:xfrm>
          <a:prstGeom prst="rect">
            <a:avLst/>
          </a:prstGeom>
        </p:spPr>
      </p:pic>
      <p:sp>
        <p:nvSpPr>
          <p:cNvPr id="15" name="TextBox 14"/>
          <p:cNvSpPr txBox="1"/>
          <p:nvPr/>
        </p:nvSpPr>
        <p:spPr>
          <a:xfrm>
            <a:off x="281494" y="1295400"/>
            <a:ext cx="4114800" cy="1200329"/>
          </a:xfrm>
          <a:prstGeom prst="rect">
            <a:avLst/>
          </a:prstGeom>
          <a:noFill/>
        </p:spPr>
        <p:txBody>
          <a:bodyPr wrap="square" rtlCol="0">
            <a:spAutoFit/>
          </a:bodyPr>
          <a:lstStyle/>
          <a:p>
            <a:pPr algn="ctr"/>
            <a:r>
              <a:rPr lang="en-US" sz="3600" dirty="0" smtClean="0"/>
              <a:t>Our 61 Member organizations</a:t>
            </a:r>
            <a:endParaRPr lang="en-US" sz="3600" dirty="0"/>
          </a:p>
        </p:txBody>
      </p:sp>
    </p:spTree>
    <p:extLst>
      <p:ext uri="{BB962C8B-B14F-4D97-AF65-F5344CB8AC3E}">
        <p14:creationId xmlns:p14="http://schemas.microsoft.com/office/powerpoint/2010/main" val="32238243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138"/>
            <a:ext cx="8229600" cy="3027362"/>
          </a:xfrm>
        </p:spPr>
        <p:txBody>
          <a:bodyPr>
            <a:normAutofit/>
          </a:bodyPr>
          <a:lstStyle/>
          <a:p>
            <a:r>
              <a:rPr lang="en-US" dirty="0" smtClean="0"/>
              <a:t>Working reproducibly requires new skills and new ways of working. </a:t>
            </a:r>
            <a:br>
              <a:rPr lang="en-US" dirty="0" smtClean="0"/>
            </a:br>
            <a:r>
              <a:rPr lang="en-US" dirty="0"/>
              <a:t/>
            </a:r>
            <a:br>
              <a:rPr lang="en-US" dirty="0"/>
            </a:br>
            <a:r>
              <a:rPr lang="en-US" dirty="0" smtClean="0"/>
              <a:t>It’s not an easy shift.</a:t>
            </a:r>
            <a:endParaRPr lang="en-US" dirty="0"/>
          </a:p>
        </p:txBody>
      </p:sp>
    </p:spTree>
    <p:extLst>
      <p:ext uri="{BB962C8B-B14F-4D97-AF65-F5344CB8AC3E}">
        <p14:creationId xmlns:p14="http://schemas.microsoft.com/office/powerpoint/2010/main" val="2218197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9538"/>
            <a:ext cx="8229600" cy="3649662"/>
          </a:xfrm>
        </p:spPr>
        <p:txBody>
          <a:bodyPr>
            <a:normAutofit/>
          </a:bodyPr>
          <a:lstStyle/>
          <a:p>
            <a:r>
              <a:rPr lang="en-US" dirty="0" smtClean="0"/>
              <a:t>Researchers need to connect the theory of reproducibility with the practical skills and application.</a:t>
            </a:r>
            <a:endParaRPr lang="en-US" dirty="0"/>
          </a:p>
        </p:txBody>
      </p:sp>
    </p:spTree>
    <p:extLst>
      <p:ext uri="{BB962C8B-B14F-4D97-AF65-F5344CB8AC3E}">
        <p14:creationId xmlns:p14="http://schemas.microsoft.com/office/powerpoint/2010/main" val="3079165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792"/>
            <a:ext cx="8229600" cy="1667646"/>
          </a:xfrm>
        </p:spPr>
        <p:txBody>
          <a:bodyPr>
            <a:normAutofit/>
          </a:bodyPr>
          <a:lstStyle/>
          <a:p>
            <a:r>
              <a:rPr lang="en-US" dirty="0" smtClean="0"/>
              <a:t>Reproducibility for Future You</a:t>
            </a:r>
            <a:endParaRPr lang="en-US" dirty="0"/>
          </a:p>
        </p:txBody>
      </p:sp>
      <p:pic>
        <p:nvPicPr>
          <p:cNvPr id="4" name="Picture 3"/>
          <p:cNvPicPr>
            <a:picLocks noChangeAspect="1"/>
          </p:cNvPicPr>
          <p:nvPr/>
        </p:nvPicPr>
        <p:blipFill>
          <a:blip r:embed="rId3"/>
          <a:stretch>
            <a:fillRect/>
          </a:stretch>
        </p:blipFill>
        <p:spPr>
          <a:xfrm>
            <a:off x="762000" y="2344081"/>
            <a:ext cx="7620000" cy="3302000"/>
          </a:xfrm>
          <a:prstGeom prst="rect">
            <a:avLst/>
          </a:prstGeom>
        </p:spPr>
      </p:pic>
      <p:cxnSp>
        <p:nvCxnSpPr>
          <p:cNvPr id="6" name="Straight Connector 5"/>
          <p:cNvCxnSpPr/>
          <p:nvPr/>
        </p:nvCxnSpPr>
        <p:spPr>
          <a:xfrm>
            <a:off x="4106333" y="2929468"/>
            <a:ext cx="194734" cy="8467"/>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005667" y="3073403"/>
            <a:ext cx="1236133"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005667" y="3225803"/>
            <a:ext cx="1236133"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rot="2348334">
            <a:off x="4131215" y="3011106"/>
            <a:ext cx="481973" cy="276999"/>
          </a:xfrm>
          <a:prstGeom prst="rect">
            <a:avLst/>
          </a:prstGeom>
          <a:noFill/>
          <a:ln>
            <a:noFill/>
          </a:ln>
        </p:spPr>
        <p:txBody>
          <a:bodyPr wrap="none" rtlCol="0">
            <a:spAutoFit/>
          </a:bodyPr>
          <a:lstStyle/>
          <a:p>
            <a:r>
              <a:rPr lang="en-US" sz="1200" b="1" dirty="0" smtClean="0"/>
              <a:t>YOU</a:t>
            </a:r>
            <a:endParaRPr lang="en-US" sz="1200" b="1" dirty="0"/>
          </a:p>
        </p:txBody>
      </p:sp>
    </p:spTree>
    <p:extLst>
      <p:ext uri="{BB962C8B-B14F-4D97-AF65-F5344CB8AC3E}">
        <p14:creationId xmlns:p14="http://schemas.microsoft.com/office/powerpoint/2010/main" val="656065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7638"/>
            <a:ext cx="8229600" cy="3992562"/>
          </a:xfrm>
        </p:spPr>
        <p:txBody>
          <a:bodyPr>
            <a:normAutofit/>
          </a:bodyPr>
          <a:lstStyle/>
          <a:p>
            <a:r>
              <a:rPr lang="en-US" dirty="0" smtClean="0"/>
              <a:t>Motivated researchers </a:t>
            </a:r>
            <a:br>
              <a:rPr lang="en-US" dirty="0" smtClean="0"/>
            </a:br>
            <a:r>
              <a:rPr lang="en-US" dirty="0" smtClean="0"/>
              <a:t>+ </a:t>
            </a:r>
            <a:br>
              <a:rPr lang="en-US" dirty="0" smtClean="0"/>
            </a:br>
            <a:r>
              <a:rPr lang="en-US" i="1" dirty="0" smtClean="0"/>
              <a:t>What? </a:t>
            </a:r>
            <a:r>
              <a:rPr lang="en-US" dirty="0" smtClean="0"/>
              <a:t/>
            </a:r>
            <a:br>
              <a:rPr lang="en-US" dirty="0" smtClean="0"/>
            </a:br>
            <a:r>
              <a:rPr lang="en-US" dirty="0" smtClean="0"/>
              <a:t>=</a:t>
            </a:r>
            <a:r>
              <a:rPr lang="en-US" dirty="0"/>
              <a:t/>
            </a:r>
            <a:br>
              <a:rPr lang="en-US" dirty="0"/>
            </a:br>
            <a:r>
              <a:rPr lang="en-US" dirty="0" smtClean="0"/>
              <a:t> Reproducible Research</a:t>
            </a:r>
            <a:endParaRPr lang="en-US" dirty="0"/>
          </a:p>
        </p:txBody>
      </p:sp>
    </p:spTree>
    <p:extLst>
      <p:ext uri="{BB962C8B-B14F-4D97-AF65-F5344CB8AC3E}">
        <p14:creationId xmlns:p14="http://schemas.microsoft.com/office/powerpoint/2010/main" val="939034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0238"/>
            <a:ext cx="8229600" cy="2925762"/>
          </a:xfrm>
        </p:spPr>
        <p:txBody>
          <a:bodyPr>
            <a:normAutofit/>
          </a:bodyPr>
          <a:lstStyle/>
          <a:p>
            <a:r>
              <a:rPr lang="en-US" i="1" dirty="0" smtClean="0"/>
              <a:t>What? </a:t>
            </a:r>
            <a:r>
              <a:rPr lang="en-US" dirty="0" smtClean="0"/>
              <a:t>=</a:t>
            </a:r>
            <a:r>
              <a:rPr lang="en-US" dirty="0"/>
              <a:t> </a:t>
            </a:r>
            <a:r>
              <a:rPr lang="en-US" dirty="0" smtClean="0"/>
              <a:t>Training</a:t>
            </a:r>
            <a:endParaRPr lang="en-US" dirty="0"/>
          </a:p>
        </p:txBody>
      </p:sp>
    </p:spTree>
    <p:extLst>
      <p:ext uri="{BB962C8B-B14F-4D97-AF65-F5344CB8AC3E}">
        <p14:creationId xmlns:p14="http://schemas.microsoft.com/office/powerpoint/2010/main" val="3816128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want to learn the skills</a:t>
            </a:r>
            <a:endParaRPr lang="en-US" dirty="0"/>
          </a:p>
        </p:txBody>
      </p:sp>
      <p:sp>
        <p:nvSpPr>
          <p:cNvPr id="4" name="TextBox 3"/>
          <p:cNvSpPr txBox="1"/>
          <p:nvPr/>
        </p:nvSpPr>
        <p:spPr>
          <a:xfrm>
            <a:off x="3855373" y="6452071"/>
            <a:ext cx="5288627" cy="523220"/>
          </a:xfrm>
          <a:prstGeom prst="rect">
            <a:avLst/>
          </a:prstGeom>
          <a:noFill/>
        </p:spPr>
        <p:txBody>
          <a:bodyPr wrap="none" rtlCol="0">
            <a:spAutoFit/>
          </a:bodyPr>
          <a:lstStyle/>
          <a:p>
            <a:r>
              <a:rPr lang="en-US" sz="1400" dirty="0"/>
              <a:t>http://</a:t>
            </a:r>
            <a:r>
              <a:rPr lang="en-US" sz="1400" dirty="0" err="1"/>
              <a:t>braembl.org.au</a:t>
            </a:r>
            <a:r>
              <a:rPr lang="en-US" sz="1400" dirty="0"/>
              <a:t>/news/braembl-community-survey-report-2013</a:t>
            </a:r>
          </a:p>
          <a:p>
            <a:endParaRPr lang="en-US" sz="1400" dirty="0"/>
          </a:p>
        </p:txBody>
      </p:sp>
      <p:pic>
        <p:nvPicPr>
          <p:cNvPr id="5" name="Picture 4" descr="braemb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184" y="1939270"/>
            <a:ext cx="5520436" cy="4326828"/>
          </a:xfrm>
          <a:prstGeom prst="rect">
            <a:avLst/>
          </a:prstGeom>
        </p:spPr>
      </p:pic>
    </p:spTree>
    <p:extLst>
      <p:ext uri="{BB962C8B-B14F-4D97-AF65-F5344CB8AC3E}">
        <p14:creationId xmlns:p14="http://schemas.microsoft.com/office/powerpoint/2010/main" val="3611598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183</TotalTime>
  <Words>1526</Words>
  <Application>Microsoft Macintosh PowerPoint</Application>
  <PresentationFormat>On-screen Show (4:3)</PresentationFormat>
  <Paragraphs>132</Paragraphs>
  <Slides>31</Slides>
  <Notes>19</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Training as a Pathway to Improve Reproducibility </vt:lpstr>
      <vt:lpstr>There is increasing awareness around reproducibility in research</vt:lpstr>
      <vt:lpstr>With increasing awareness, there is increasing interest in working reproducibly</vt:lpstr>
      <vt:lpstr>Working reproducibly requires new skills and new ways of working.   It’s not an easy shift.</vt:lpstr>
      <vt:lpstr>Researchers need to connect the theory of reproducibility with the practical skills and application.</vt:lpstr>
      <vt:lpstr>Reproducibility for Future You</vt:lpstr>
      <vt:lpstr>Motivated researchers  +  What?  =  Reproducible Research</vt:lpstr>
      <vt:lpstr>What? = Training</vt:lpstr>
      <vt:lpstr>People want to learn the skills</vt:lpstr>
      <vt:lpstr>Current unmet needs</vt:lpstr>
      <vt:lpstr>How do we scale training along with data production and reach all communities?</vt:lpstr>
      <vt:lpstr>Developing and providing  scalable training</vt:lpstr>
      <vt:lpstr>1. Training in the Gaps Needs to Be…</vt:lpstr>
      <vt:lpstr>Delivery of the 4 A’s</vt:lpstr>
      <vt:lpstr>PowerPoint Presentation</vt:lpstr>
      <vt:lpstr>Workshops</vt:lpstr>
      <vt:lpstr>Workshop goals</vt:lpstr>
      <vt:lpstr>Do Carpentries workshops work?</vt:lpstr>
      <vt:lpstr>PowerPoint Presentation</vt:lpstr>
      <vt:lpstr>People like the workshops</vt:lpstr>
      <vt:lpstr>Short term survey</vt:lpstr>
      <vt:lpstr>Confidence and self-perception to program change significantly</vt:lpstr>
      <vt:lpstr>Attitudes around reproducible research change</vt:lpstr>
      <vt:lpstr>Increased confidence and change in perspective persists longer term</vt:lpstr>
      <vt:lpstr>PowerPoint Presentation</vt:lpstr>
      <vt:lpstr>Also an impact on use of skills</vt:lpstr>
      <vt:lpstr>2. Collaborative and open  educational resources</vt:lpstr>
      <vt:lpstr>Community of Practice</vt:lpstr>
      <vt:lpstr>If you want to go fast, go alone.  If you want to go far, go together.</vt:lpstr>
      <vt:lpstr>If you want to go fast, go alone. If you want to go in a lot of different uncoordinated directions at once, go together.</vt:lpstr>
      <vt:lpstr>Support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as a Pathway to Improve Reproducibility </dc:title>
  <dc:creator>Tracy Teal</dc:creator>
  <cp:lastModifiedBy>Tracy Teal</cp:lastModifiedBy>
  <cp:revision>27</cp:revision>
  <dcterms:created xsi:type="dcterms:W3CDTF">2018-03-23T13:38:16Z</dcterms:created>
  <dcterms:modified xsi:type="dcterms:W3CDTF">2018-03-23T16:41:52Z</dcterms:modified>
</cp:coreProperties>
</file>