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3" r:id="rId3"/>
  </p:sldMasterIdLst>
  <p:notesMasterIdLst>
    <p:notesMasterId r:id="rId37"/>
  </p:notesMasterIdLst>
  <p:sldIdLst>
    <p:sldId id="257" r:id="rId4"/>
    <p:sldId id="278" r:id="rId5"/>
    <p:sldId id="258" r:id="rId6"/>
    <p:sldId id="275" r:id="rId7"/>
    <p:sldId id="260" r:id="rId8"/>
    <p:sldId id="261" r:id="rId9"/>
    <p:sldId id="273" r:id="rId10"/>
    <p:sldId id="274" r:id="rId11"/>
    <p:sldId id="296" r:id="rId12"/>
    <p:sldId id="295" r:id="rId13"/>
    <p:sldId id="266" r:id="rId14"/>
    <p:sldId id="267" r:id="rId15"/>
    <p:sldId id="268" r:id="rId16"/>
    <p:sldId id="272" r:id="rId17"/>
    <p:sldId id="291" r:id="rId18"/>
    <p:sldId id="292" r:id="rId19"/>
    <p:sldId id="293" r:id="rId20"/>
    <p:sldId id="262" r:id="rId21"/>
    <p:sldId id="280" r:id="rId22"/>
    <p:sldId id="263" r:id="rId23"/>
    <p:sldId id="282" r:id="rId24"/>
    <p:sldId id="264" r:id="rId25"/>
    <p:sldId id="265" r:id="rId26"/>
    <p:sldId id="281" r:id="rId27"/>
    <p:sldId id="286" r:id="rId28"/>
    <p:sldId id="283" r:id="rId29"/>
    <p:sldId id="284" r:id="rId30"/>
    <p:sldId id="285" r:id="rId31"/>
    <p:sldId id="287" r:id="rId32"/>
    <p:sldId id="294" r:id="rId33"/>
    <p:sldId id="289" r:id="rId34"/>
    <p:sldId id="290"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7200" autoAdjust="0"/>
  </p:normalViewPr>
  <p:slideViewPr>
    <p:cSldViewPr snapToGrid="0">
      <p:cViewPr varScale="1">
        <p:scale>
          <a:sx n="49" d="100"/>
          <a:sy n="49" d="100"/>
        </p:scale>
        <p:origin x="1152" y="40"/>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24805-4531-443F-AD49-8E7E4D757915}"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EF203-7533-4390-9BF3-71001BB39686}" type="slidenum">
              <a:rPr lang="en-US" smtClean="0"/>
              <a:t>‹#›</a:t>
            </a:fld>
            <a:endParaRPr lang="en-US"/>
          </a:p>
        </p:txBody>
      </p:sp>
    </p:spTree>
    <p:extLst>
      <p:ext uri="{BB962C8B-B14F-4D97-AF65-F5344CB8AC3E}">
        <p14:creationId xmlns:p14="http://schemas.microsoft.com/office/powerpoint/2010/main" val="11421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7318">
              <a:defRPr/>
            </a:pPr>
            <a:endParaRPr lang="en-US" sz="1400" b="1" dirty="0">
              <a:solidFill>
                <a:srgbClr val="FF0000"/>
              </a:solidFill>
              <a:cs typeface="Arial" panose="020B0604020202020204" pitchFamily="34" charset="0"/>
            </a:endParaRPr>
          </a:p>
          <a:p>
            <a:pPr defTabSz="474141">
              <a:defRPr/>
            </a:pPr>
            <a:endParaRPr lang="en-US" sz="1400" b="1" dirty="0">
              <a:solidFill>
                <a:srgbClr val="FF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F58E8-515C-43D7-B4B1-94FCB0AFDF8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69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EF203-7533-4390-9BF3-71001BB39686}" type="slidenum">
              <a:rPr lang="en-US" smtClean="0"/>
              <a:t>26</a:t>
            </a:fld>
            <a:endParaRPr lang="en-US"/>
          </a:p>
        </p:txBody>
      </p:sp>
    </p:spTree>
    <p:extLst>
      <p:ext uri="{BB962C8B-B14F-4D97-AF65-F5344CB8AC3E}">
        <p14:creationId xmlns:p14="http://schemas.microsoft.com/office/powerpoint/2010/main" val="152168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EF203-7533-4390-9BF3-71001BB39686}" type="slidenum">
              <a:rPr lang="en-US" smtClean="0"/>
              <a:t>27</a:t>
            </a:fld>
            <a:endParaRPr lang="en-US"/>
          </a:p>
        </p:txBody>
      </p:sp>
    </p:spTree>
    <p:extLst>
      <p:ext uri="{BB962C8B-B14F-4D97-AF65-F5344CB8AC3E}">
        <p14:creationId xmlns:p14="http://schemas.microsoft.com/office/powerpoint/2010/main" val="172780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8EC77-5913-4381-92A9-C72BB51F480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5A8372A-F8CA-4F1F-8D34-DAEAC6A91123}"/>
              </a:ext>
            </a:extLst>
          </p:cNvPr>
          <p:cNvSpPr>
            <a:spLocks noGrp="1"/>
          </p:cNvSpPr>
          <p:nvPr>
            <p:ph type="ftr" sz="quarter" idx="12"/>
          </p:nvPr>
        </p:nvSpPr>
        <p:spPr/>
        <p:txBody>
          <a:bodyPr/>
          <a:lstStyle/>
          <a:p>
            <a:r>
              <a:rPr lang="en-US"/>
              <a:t>EAWG October 2017</a:t>
            </a:r>
          </a:p>
        </p:txBody>
      </p:sp>
    </p:spTree>
    <p:extLst>
      <p:ext uri="{BB962C8B-B14F-4D97-AF65-F5344CB8AC3E}">
        <p14:creationId xmlns:p14="http://schemas.microsoft.com/office/powerpoint/2010/main" val="302678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03C8B4-D30F-438A-A850-916C015999BF}"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03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878" rtl="0" eaLnBrk="1" fontAlgn="auto" latinLnBrk="0" hangingPunct="1">
              <a:lnSpc>
                <a:spcPct val="100000"/>
              </a:lnSpc>
              <a:spcBef>
                <a:spcPts val="0"/>
              </a:spcBef>
              <a:spcAft>
                <a:spcPts val="0"/>
              </a:spcAft>
              <a:buClrTx/>
              <a:buSzTx/>
              <a:buFontTx/>
              <a:buNone/>
              <a:tabLst/>
              <a:defRPr/>
            </a:pPr>
            <a:fld id="{9000A20D-918A-40BC-A342-FBA5E203EA30}"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248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810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00D6-B08C-4A6C-B4F2-A7CD21ACC5B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90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8">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0A20D-918A-40BC-A342-FBA5E203EA3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2590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0A20D-918A-40BC-A342-FBA5E203EA3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9118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00D6-B08C-4A6C-B4F2-A7CD21ACC5B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79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A7058-713A-4A8C-B920-1B0F39B353F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62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A7058-713A-4A8C-B920-1B0F39B353F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79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900F37-A7A8-4036-87C2-316391DE23B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3/22/2018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61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6089" y="995888"/>
            <a:ext cx="8890000" cy="2072432"/>
          </a:xfrm>
          <a:prstGeom prst="rect">
            <a:avLst/>
          </a:prstGeom>
        </p:spPr>
        <p:txBody>
          <a:bodyPr lIns="0" tIns="0" rIns="0" bIns="0"/>
          <a:lstStyle>
            <a:lvl1pPr algn="l">
              <a:defRPr sz="3900" b="1">
                <a:solidFill>
                  <a:schemeClr val="bg1"/>
                </a:solidFill>
                <a:latin typeface="Arial"/>
                <a:cs typeface="Arial"/>
              </a:defRPr>
            </a:lvl1pPr>
          </a:lstStyle>
          <a:p>
            <a:r>
              <a:rPr lang="en-US"/>
              <a:t>Click to Add Title</a:t>
            </a:r>
          </a:p>
        </p:txBody>
      </p:sp>
      <p:sp>
        <p:nvSpPr>
          <p:cNvPr id="5" name="Text Placeholder 4"/>
          <p:cNvSpPr>
            <a:spLocks noGrp="1"/>
          </p:cNvSpPr>
          <p:nvPr>
            <p:ph type="body" sz="quarter" idx="10" hasCustomPrompt="1"/>
          </p:nvPr>
        </p:nvSpPr>
        <p:spPr>
          <a:xfrm>
            <a:off x="4910667" y="3175000"/>
            <a:ext cx="4402667" cy="1358900"/>
          </a:xfrm>
          <a:prstGeom prst="rect">
            <a:avLst/>
          </a:prstGeom>
        </p:spPr>
        <p:txBody>
          <a:bodyPr vert="horz" lIns="0" tIns="0" rIns="0" bIns="0"/>
          <a:lstStyle>
            <a:lvl1pPr marL="0" indent="0">
              <a:buNone/>
              <a:defRPr sz="2000" b="1" i="0">
                <a:solidFill>
                  <a:schemeClr val="bg1"/>
                </a:solidFill>
                <a:latin typeface="Arial"/>
                <a:cs typeface="Arial"/>
              </a:defRPr>
            </a:lvl1pPr>
            <a:lvl2pPr marL="0" indent="0">
              <a:buNone/>
              <a:defRPr sz="1500">
                <a:solidFill>
                  <a:schemeClr val="bg1"/>
                </a:solidFill>
                <a:latin typeface="Arial"/>
                <a:cs typeface="Arial"/>
              </a:defRPr>
            </a:lvl2pPr>
            <a:lvl3pPr marL="0" indent="0">
              <a:buNone/>
              <a:defRPr sz="1500">
                <a:solidFill>
                  <a:schemeClr val="bg1"/>
                </a:solidFill>
                <a:latin typeface="Arial"/>
                <a:cs typeface="Arial"/>
              </a:defRPr>
            </a:lvl3pPr>
            <a:lvl4pPr marL="0" indent="0">
              <a:buNone/>
              <a:defRPr sz="1500">
                <a:solidFill>
                  <a:schemeClr val="bg1"/>
                </a:solidFill>
                <a:latin typeface="Arial"/>
                <a:cs typeface="Arial"/>
              </a:defRPr>
            </a:lvl4pPr>
            <a:lvl5pPr marL="0" indent="0">
              <a:buNone/>
              <a:defRPr sz="1500">
                <a:latin typeface="Arial"/>
                <a:cs typeface="Arial"/>
              </a:defRPr>
            </a:lvl5pPr>
          </a:lstStyle>
          <a:p>
            <a:pPr lvl="0"/>
            <a:r>
              <a:rPr lang="en-US"/>
              <a:t>Speaker Name</a:t>
            </a:r>
          </a:p>
          <a:p>
            <a:pPr lvl="1"/>
            <a:r>
              <a:rPr lang="en-US"/>
              <a:t>Speaker Title</a:t>
            </a:r>
          </a:p>
          <a:p>
            <a:pPr lvl="2"/>
            <a:r>
              <a:rPr lang="en-US"/>
              <a:t>Affiliation Name</a:t>
            </a:r>
          </a:p>
          <a:p>
            <a:pPr lvl="3"/>
            <a:r>
              <a:rPr lang="en-US"/>
              <a:t>Date (optional)</a:t>
            </a:r>
          </a:p>
        </p:txBody>
      </p:sp>
    </p:spTree>
    <p:extLst>
      <p:ext uri="{BB962C8B-B14F-4D97-AF65-F5344CB8AC3E}">
        <p14:creationId xmlns:p14="http://schemas.microsoft.com/office/powerpoint/2010/main" val="207400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2"/>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1375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4267" y="1397000"/>
            <a:ext cx="6705600" cy="2133601"/>
          </a:xfrm>
          <a:prstGeom prst="rect">
            <a:avLst/>
          </a:prstGeom>
        </p:spPr>
        <p:txBody>
          <a:bodyPr lIns="0" tIns="0" rIns="0" bIns="0"/>
          <a:lstStyle>
            <a:lvl1pPr algn="l">
              <a:defRPr sz="3000">
                <a:solidFill>
                  <a:schemeClr val="bg1"/>
                </a:solidFill>
                <a:latin typeface="Arial"/>
                <a:cs typeface="Arial"/>
              </a:defRPr>
            </a:lvl1pPr>
          </a:lstStyle>
          <a:p>
            <a:r>
              <a:rPr lang="en-US"/>
              <a:t>Contact Name</a:t>
            </a:r>
            <a:br>
              <a:rPr lang="en-US"/>
            </a:br>
            <a:r>
              <a:rPr lang="en-US"/>
              <a:t>Contact Phone/E-mail</a:t>
            </a:r>
            <a:br>
              <a:rPr lang="en-US"/>
            </a:br>
            <a:br>
              <a:rPr lang="en-US"/>
            </a:br>
            <a:r>
              <a:rPr lang="en-US"/>
              <a:t>http://www.nigms.nih.gov</a:t>
            </a:r>
          </a:p>
        </p:txBody>
      </p:sp>
    </p:spTree>
    <p:extLst>
      <p:ext uri="{BB962C8B-B14F-4D97-AF65-F5344CB8AC3E}">
        <p14:creationId xmlns:p14="http://schemas.microsoft.com/office/powerpoint/2010/main" val="334873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g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66938"/>
            <a:ext cx="109728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dirty="0"/>
              <a:t>Click to add text </a:t>
            </a:r>
            <a:br>
              <a:rPr lang="en-US" dirty="0"/>
            </a:br>
            <a:r>
              <a:rPr lang="en-US" dirty="0"/>
              <a:t>(such as Questions?, NIGMS: Investing in Discovery) </a:t>
            </a:r>
          </a:p>
        </p:txBody>
      </p:sp>
    </p:spTree>
    <p:extLst>
      <p:ext uri="{BB962C8B-B14F-4D97-AF65-F5344CB8AC3E}">
        <p14:creationId xmlns:p14="http://schemas.microsoft.com/office/powerpoint/2010/main" val="296838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cxnSp>
        <p:nvCxnSpPr>
          <p:cNvPr id="5" name="Straight Connector 4"/>
          <p:cNvCxnSpPr/>
          <p:nvPr userDrawn="1"/>
        </p:nvCxnSpPr>
        <p:spPr>
          <a:xfrm>
            <a:off x="626533" y="91750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974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43892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626533" y="917505"/>
            <a:ext cx="1105746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26320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6269925" y="976313"/>
            <a:ext cx="5414075"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51255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cxnSp>
        <p:nvCxnSpPr>
          <p:cNvPr id="6" name="Straight Connector 5"/>
          <p:cNvCxnSpPr/>
          <p:nvPr userDrawn="1"/>
        </p:nvCxnSpPr>
        <p:spPr>
          <a:xfrm>
            <a:off x="5502304" y="917505"/>
            <a:ext cx="6181697"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22557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5502303" y="274639"/>
            <a:ext cx="6181696"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1" y="274639"/>
            <a:ext cx="474427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3"/>
          </p:nvPr>
        </p:nvSpPr>
        <p:spPr>
          <a:xfrm>
            <a:off x="5502302" y="976313"/>
            <a:ext cx="6181697"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98404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CA8CDB93-234C-0340-9B57-41D0DB9972A1}" type="slidenum">
              <a:rPr lang="en-US" altLang="en-US"/>
              <a:pPr/>
              <a:t>‹#›</a:t>
            </a:fld>
            <a:endParaRPr lang="en-US" altLang="en-US"/>
          </a:p>
        </p:txBody>
      </p:sp>
    </p:spTree>
    <p:extLst>
      <p:ext uri="{BB962C8B-B14F-4D97-AF65-F5344CB8AC3E}">
        <p14:creationId xmlns:p14="http://schemas.microsoft.com/office/powerpoint/2010/main" val="140492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609600" y="6248400"/>
            <a:ext cx="2844800" cy="457200"/>
          </a:xfrm>
          <a:prstGeom prst="rect">
            <a:avLst/>
          </a:prstGeom>
        </p:spPr>
        <p:txBody>
          <a:bodyPr/>
          <a:lstStyle>
            <a:lvl1pPr defTabSz="457200"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3" name="Rectangle 9"/>
          <p:cNvSpPr>
            <a:spLocks noGrp="1" noChangeArrowheads="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defTabSz="914400">
              <a:defRPr/>
            </a:lvl1pPr>
          </a:lstStyle>
          <a:p>
            <a:fld id="{8E74A53B-A68B-9345-8D7D-2B86854058FB}" type="slidenum">
              <a:rPr lang="en-US" altLang="en-US"/>
              <a:pPr/>
              <a:t>‹#›</a:t>
            </a:fld>
            <a:endParaRPr lang="en-US" altLang="en-US"/>
          </a:p>
        </p:txBody>
      </p:sp>
    </p:spTree>
    <p:extLst>
      <p:ext uri="{BB962C8B-B14F-4D97-AF65-F5344CB8AC3E}">
        <p14:creationId xmlns:p14="http://schemas.microsoft.com/office/powerpoint/2010/main" val="153615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TitleSlid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420767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4"/>
          </p:nvPr>
        </p:nvSpPr>
        <p:spPr>
          <a:xfrm>
            <a:off x="141207" y="6356351"/>
            <a:ext cx="654373"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pPr/>
              <a:t>‹#›</a:t>
            </a:fld>
            <a:endParaRPr lang="en-US"/>
          </a:p>
        </p:txBody>
      </p:sp>
      <p:cxnSp>
        <p:nvCxnSpPr>
          <p:cNvPr id="5" name="Straight Connector 4"/>
          <p:cNvCxnSpPr/>
          <p:nvPr userDrawn="1"/>
        </p:nvCxnSpPr>
        <p:spPr>
          <a:xfrm>
            <a:off x="959549" y="6438909"/>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4881821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ontact-TaglineSli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1408738"/>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nature.com/news/1-500-scientists-lift-the-lid-on-reproducibility-1.199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pa-files/PAR-17-096.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www.nature.com/news/1-500-scientists-lift-the-lid-on-reproducibility-1.1997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86" y="568903"/>
            <a:ext cx="11980985" cy="2227889"/>
          </a:xfrm>
        </p:spPr>
        <p:txBody>
          <a:bodyPr/>
          <a:lstStyle/>
          <a:p>
            <a:pPr algn="ctr"/>
            <a:r>
              <a:rPr lang="en-US" sz="4000" dirty="0">
                <a:solidFill>
                  <a:schemeClr val="tx1"/>
                </a:solidFill>
                <a:latin typeface="+mj-lt"/>
              </a:rPr>
              <a:t>Perspectives on Enhancing </a:t>
            </a:r>
            <a:br>
              <a:rPr lang="en-US" sz="4000" dirty="0">
                <a:solidFill>
                  <a:schemeClr val="tx1"/>
                </a:solidFill>
                <a:latin typeface="+mj-lt"/>
              </a:rPr>
            </a:br>
            <a:r>
              <a:rPr lang="en-US" sz="4000" dirty="0">
                <a:solidFill>
                  <a:schemeClr val="tx1"/>
                </a:solidFill>
                <a:latin typeface="+mj-lt"/>
              </a:rPr>
              <a:t>Rigor and Reproducibility </a:t>
            </a:r>
            <a:br>
              <a:rPr lang="en-US" sz="4000" dirty="0">
                <a:solidFill>
                  <a:schemeClr val="tx1"/>
                </a:solidFill>
                <a:latin typeface="+mj-lt"/>
              </a:rPr>
            </a:br>
            <a:r>
              <a:rPr lang="en-US" sz="4000" dirty="0">
                <a:solidFill>
                  <a:schemeClr val="tx1"/>
                </a:solidFill>
                <a:latin typeface="+mj-lt"/>
              </a:rPr>
              <a:t>in Biomedical Research Through Training</a:t>
            </a:r>
          </a:p>
        </p:txBody>
      </p:sp>
      <p:sp>
        <p:nvSpPr>
          <p:cNvPr id="3" name="Text Placeholder 2"/>
          <p:cNvSpPr>
            <a:spLocks noGrp="1"/>
          </p:cNvSpPr>
          <p:nvPr>
            <p:ph type="body" sz="quarter" idx="10"/>
          </p:nvPr>
        </p:nvSpPr>
        <p:spPr>
          <a:xfrm>
            <a:off x="1770673" y="3326269"/>
            <a:ext cx="8679614" cy="1552206"/>
          </a:xfrm>
        </p:spPr>
        <p:txBody>
          <a:bodyPr/>
          <a:lstStyle/>
          <a:p>
            <a:pPr algn="ctr"/>
            <a:r>
              <a:rPr lang="en-US" sz="2600" b="0" dirty="0">
                <a:solidFill>
                  <a:schemeClr val="tx1"/>
                </a:solidFill>
                <a:latin typeface="+mj-lt"/>
              </a:rPr>
              <a:t>Alison Gammie, Ph.D. </a:t>
            </a:r>
          </a:p>
          <a:p>
            <a:pPr algn="ctr"/>
            <a:r>
              <a:rPr lang="en-US" sz="2600" b="0" dirty="0">
                <a:solidFill>
                  <a:schemeClr val="tx1"/>
                </a:solidFill>
                <a:latin typeface="+mj-lt"/>
              </a:rPr>
              <a:t>Director of Training, Workforce Development and Diversity</a:t>
            </a:r>
          </a:p>
        </p:txBody>
      </p:sp>
      <p:pic>
        <p:nvPicPr>
          <p:cNvPr id="5" name="Picture 4" descr="A close up of a logo&#10;&#10;Description generated with very high confidence">
            <a:extLst>
              <a:ext uri="{FF2B5EF4-FFF2-40B4-BE49-F238E27FC236}">
                <a16:creationId xmlns:a16="http://schemas.microsoft.com/office/drawing/2014/main" id="{D3C75F32-8B0B-4DA3-A0DF-1AF2AE723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516" y="4981605"/>
            <a:ext cx="5759927" cy="1173011"/>
          </a:xfrm>
          <a:prstGeom prst="rect">
            <a:avLst/>
          </a:prstGeom>
        </p:spPr>
      </p:pic>
    </p:spTree>
    <p:extLst>
      <p:ext uri="{BB962C8B-B14F-4D97-AF65-F5344CB8AC3E}">
        <p14:creationId xmlns:p14="http://schemas.microsoft.com/office/powerpoint/2010/main" val="31805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2B40-CA8C-4E73-9DB7-249C06EA42ED}"/>
              </a:ext>
            </a:extLst>
          </p:cNvPr>
          <p:cNvSpPr>
            <a:spLocks noGrp="1"/>
          </p:cNvSpPr>
          <p:nvPr>
            <p:ph type="title"/>
          </p:nvPr>
        </p:nvSpPr>
        <p:spPr>
          <a:xfrm>
            <a:off x="609599" y="274637"/>
            <a:ext cx="11073319" cy="1476341"/>
          </a:xfrm>
        </p:spPr>
        <p:txBody>
          <a:bodyPr/>
          <a:lstStyle/>
          <a:p>
            <a:r>
              <a:rPr lang="en-US" dirty="0"/>
              <a:t>NIGMS MIRA Awards </a:t>
            </a:r>
          </a:p>
        </p:txBody>
      </p:sp>
      <p:sp>
        <p:nvSpPr>
          <p:cNvPr id="5" name="Slide Number Placeholder 4">
            <a:extLst>
              <a:ext uri="{FF2B5EF4-FFF2-40B4-BE49-F238E27FC236}">
                <a16:creationId xmlns:a16="http://schemas.microsoft.com/office/drawing/2014/main" id="{D222C851-EF3E-497C-922E-34A97131D7D6}"/>
              </a:ext>
            </a:extLst>
          </p:cNvPr>
          <p:cNvSpPr>
            <a:spLocks noGrp="1"/>
          </p:cNvSpPr>
          <p:nvPr>
            <p:ph type="sldNum" sz="quarter" idx="12"/>
          </p:nvPr>
        </p:nvSpPr>
        <p:spPr/>
        <p:txBody>
          <a:bodyPr/>
          <a:lstStyle/>
          <a:p>
            <a:fld id="{CA8CDB93-234C-0340-9B57-41D0DB9972A1}" type="slidenum">
              <a:rPr lang="en-US" altLang="en-US" smtClean="0"/>
              <a:pPr/>
              <a:t>10</a:t>
            </a:fld>
            <a:endParaRPr lang="en-US" altLang="en-US"/>
          </a:p>
        </p:txBody>
      </p:sp>
      <p:pic>
        <p:nvPicPr>
          <p:cNvPr id="1026" name="Picture 2" descr="Image result for MIRA Lorsch">
            <a:extLst>
              <a:ext uri="{FF2B5EF4-FFF2-40B4-BE49-F238E27FC236}">
                <a16:creationId xmlns:a16="http://schemas.microsoft.com/office/drawing/2014/main" id="{BFB25E72-CAFC-40E8-BD87-79B4FC201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686" y="1191910"/>
            <a:ext cx="9640111" cy="54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4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966483" y="3957682"/>
            <a:ext cx="1465466" cy="830997"/>
          </a:xfrm>
          <a:prstGeom prst="rect">
            <a:avLst/>
          </a:prstGeom>
          <a:noFill/>
        </p:spPr>
        <p:txBody>
          <a:bodyPr wrap="none" rtlCol="0">
            <a:spAutoFit/>
          </a:bodyPr>
          <a:lstStyle/>
          <a:p>
            <a:pPr algn="ctr" defTabSz="457200"/>
            <a:r>
              <a:rPr lang="en-US" sz="2400" b="1" dirty="0">
                <a:solidFill>
                  <a:prstClr val="black"/>
                </a:solidFill>
                <a:latin typeface="Calibri"/>
              </a:rPr>
              <a:t>Sociology </a:t>
            </a:r>
          </a:p>
          <a:p>
            <a:pPr algn="ctr" defTabSz="457200"/>
            <a:r>
              <a:rPr lang="en-US" sz="2400" b="1" dirty="0">
                <a:solidFill>
                  <a:prstClr val="black"/>
                </a:solidFill>
                <a:latin typeface="Calibri"/>
              </a:rPr>
              <a:t>of science</a:t>
            </a:r>
          </a:p>
        </p:txBody>
      </p:sp>
      <p:sp>
        <p:nvSpPr>
          <p:cNvPr id="4" name="TextBox 3"/>
          <p:cNvSpPr txBox="1"/>
          <p:nvPr/>
        </p:nvSpPr>
        <p:spPr>
          <a:xfrm>
            <a:off x="2725647" y="3949998"/>
            <a:ext cx="2860591" cy="1200329"/>
          </a:xfrm>
          <a:prstGeom prst="rect">
            <a:avLst/>
          </a:prstGeom>
          <a:noFill/>
        </p:spPr>
        <p:txBody>
          <a:bodyPr wrap="none" rtlCol="0">
            <a:spAutoFit/>
          </a:bodyPr>
          <a:lstStyle/>
          <a:p>
            <a:pPr algn="ctr" defTabSz="457200"/>
            <a:r>
              <a:rPr lang="en-US" sz="2400" b="1" dirty="0">
                <a:solidFill>
                  <a:srgbClr val="0070C0"/>
                </a:solidFill>
                <a:latin typeface="Calibri"/>
              </a:rPr>
              <a:t>Methodology</a:t>
            </a:r>
          </a:p>
          <a:p>
            <a:pPr algn="ctr" defTabSz="457200"/>
            <a:r>
              <a:rPr lang="en-US" sz="2400" b="1" dirty="0">
                <a:solidFill>
                  <a:srgbClr val="0070C0"/>
                </a:solidFill>
                <a:latin typeface="Calibri"/>
              </a:rPr>
              <a:t>experimental design,</a:t>
            </a:r>
          </a:p>
          <a:p>
            <a:pPr algn="ctr" defTabSz="457200"/>
            <a:r>
              <a:rPr lang="en-US" sz="2400" b="1" dirty="0">
                <a:solidFill>
                  <a:srgbClr val="0070C0"/>
                </a:solidFill>
                <a:latin typeface="Calibri"/>
              </a:rPr>
              <a:t>reporting</a:t>
            </a:r>
          </a:p>
        </p:txBody>
      </p:sp>
      <p:sp>
        <p:nvSpPr>
          <p:cNvPr id="5" name="TextBox 4"/>
          <p:cNvSpPr txBox="1"/>
          <p:nvPr/>
        </p:nvSpPr>
        <p:spPr>
          <a:xfrm>
            <a:off x="5084279" y="1535045"/>
            <a:ext cx="2010615" cy="830997"/>
          </a:xfrm>
          <a:prstGeom prst="rect">
            <a:avLst/>
          </a:prstGeom>
          <a:noFill/>
        </p:spPr>
        <p:txBody>
          <a:bodyPr wrap="none" rtlCol="0">
            <a:spAutoFit/>
          </a:bodyPr>
          <a:lstStyle/>
          <a:p>
            <a:pPr algn="ctr" defTabSz="457200"/>
            <a:r>
              <a:rPr lang="en-US" sz="2400" b="1" dirty="0">
                <a:solidFill>
                  <a:prstClr val="black"/>
                </a:solidFill>
                <a:latin typeface="Calibri"/>
              </a:rPr>
              <a:t>Training </a:t>
            </a:r>
          </a:p>
          <a:p>
            <a:pPr algn="ctr" defTabSz="457200"/>
            <a:r>
              <a:rPr lang="en-US" sz="2400" b="1" dirty="0">
                <a:solidFill>
                  <a:prstClr val="black"/>
                </a:solidFill>
                <a:latin typeface="Calibri"/>
              </a:rPr>
              <a:t>and education</a:t>
            </a:r>
          </a:p>
        </p:txBody>
      </p:sp>
      <p:cxnSp>
        <p:nvCxnSpPr>
          <p:cNvPr id="14" name="Straight Arrow Connector 13"/>
          <p:cNvCxnSpPr>
            <a:cxnSpLocks noChangeAspect="1"/>
          </p:cNvCxnSpPr>
          <p:nvPr/>
        </p:nvCxnSpPr>
        <p:spPr>
          <a:xfrm flipH="1" flipV="1">
            <a:off x="6617279" y="2483780"/>
            <a:ext cx="756200" cy="1393228"/>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p:cNvCxnSpPr>
          <p:nvPr/>
        </p:nvCxnSpPr>
        <p:spPr>
          <a:xfrm flipV="1">
            <a:off x="4811499" y="2476097"/>
            <a:ext cx="751333" cy="1384263"/>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flipH="1">
            <a:off x="5181600" y="4296339"/>
            <a:ext cx="1645920"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0028" y="315177"/>
            <a:ext cx="7458891" cy="584775"/>
          </a:xfrm>
          <a:prstGeom prst="rect">
            <a:avLst/>
          </a:prstGeom>
          <a:noFill/>
        </p:spPr>
        <p:txBody>
          <a:bodyPr wrap="square" rtlCol="0">
            <a:spAutoFit/>
          </a:bodyPr>
          <a:lstStyle/>
          <a:p>
            <a:pPr algn="ctr" defTabSz="457200"/>
            <a:r>
              <a:rPr lang="en-US" sz="3200" b="1" dirty="0">
                <a:solidFill>
                  <a:srgbClr val="1F497D"/>
                </a:solidFill>
                <a:latin typeface="Calibri"/>
              </a:rPr>
              <a:t>The “Reproducibility Problem”</a:t>
            </a:r>
          </a:p>
        </p:txBody>
      </p:sp>
      <p:sp>
        <p:nvSpPr>
          <p:cNvPr id="6" name="TextBox 5"/>
          <p:cNvSpPr txBox="1"/>
          <p:nvPr/>
        </p:nvSpPr>
        <p:spPr>
          <a:xfrm>
            <a:off x="4386974" y="849324"/>
            <a:ext cx="3418052" cy="369332"/>
          </a:xfrm>
          <a:prstGeom prst="rect">
            <a:avLst/>
          </a:prstGeom>
          <a:noFill/>
        </p:spPr>
        <p:txBody>
          <a:bodyPr wrap="none" rtlCol="0">
            <a:spAutoFit/>
          </a:bodyPr>
          <a:lstStyle/>
          <a:p>
            <a:pPr defTabSz="457200"/>
            <a:r>
              <a:rPr lang="en-US" dirty="0">
                <a:solidFill>
                  <a:prstClr val="black"/>
                </a:solidFill>
                <a:latin typeface="Calibri"/>
              </a:rPr>
              <a:t>Issues related to three main areas:</a:t>
            </a:r>
          </a:p>
        </p:txBody>
      </p:sp>
      <p:cxnSp>
        <p:nvCxnSpPr>
          <p:cNvPr id="12" name="Straight Arrow Connector 11">
            <a:extLst>
              <a:ext uri="{FF2B5EF4-FFF2-40B4-BE49-F238E27FC236}">
                <a16:creationId xmlns:a16="http://schemas.microsoft.com/office/drawing/2014/main" id="{159824A5-CF2C-460E-B791-AC1BBAD5110C}"/>
              </a:ext>
            </a:extLst>
          </p:cNvPr>
          <p:cNvCxnSpPr>
            <a:cxnSpLocks/>
          </p:cNvCxnSpPr>
          <p:nvPr/>
        </p:nvCxnSpPr>
        <p:spPr>
          <a:xfrm>
            <a:off x="6655591" y="4296339"/>
            <a:ext cx="310893"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ACE3D35-CEE1-4968-AB1C-675814C586CD}"/>
              </a:ext>
            </a:extLst>
          </p:cNvPr>
          <p:cNvCxnSpPr>
            <a:cxnSpLocks/>
          </p:cNvCxnSpPr>
          <p:nvPr/>
        </p:nvCxnSpPr>
        <p:spPr>
          <a:xfrm flipH="1" flipV="1">
            <a:off x="6474071" y="2302440"/>
            <a:ext cx="78501" cy="127202"/>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5E8D4D-C6E0-4836-8F80-5EDD950CB2BB}"/>
              </a:ext>
            </a:extLst>
          </p:cNvPr>
          <p:cNvCxnSpPr>
            <a:cxnSpLocks/>
          </p:cNvCxnSpPr>
          <p:nvPr/>
        </p:nvCxnSpPr>
        <p:spPr>
          <a:xfrm flipV="1">
            <a:off x="5565574" y="2259256"/>
            <a:ext cx="102764" cy="254404"/>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60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20629" y="1902461"/>
            <a:ext cx="4586801" cy="4586801"/>
          </a:xfrm>
          <a:prstGeom prst="rect">
            <a:avLst/>
          </a:prstGeom>
        </p:spPr>
      </p:pic>
      <p:sp>
        <p:nvSpPr>
          <p:cNvPr id="4" name="Rectangle 3"/>
          <p:cNvSpPr/>
          <p:nvPr/>
        </p:nvSpPr>
        <p:spPr>
          <a:xfrm>
            <a:off x="924128" y="653603"/>
            <a:ext cx="10778246" cy="3933384"/>
          </a:xfrm>
          <a:prstGeom prst="rect">
            <a:avLst/>
          </a:prstGeom>
        </p:spPr>
        <p:txBody>
          <a:bodyPr wrap="square">
            <a:spAutoFit/>
          </a:bodyPr>
          <a:lstStyle/>
          <a:p>
            <a:pPr marL="684213" indent="-223838" defTabSz="457200">
              <a:buFont typeface="Arial" panose="020B0604020202020204" pitchFamily="34" charset="0"/>
              <a:buChar char="•"/>
            </a:pPr>
            <a:r>
              <a:rPr lang="en-US" sz="2800" b="1" dirty="0">
                <a:solidFill>
                  <a:prstClr val="black"/>
                </a:solidFill>
                <a:latin typeface="Calibri"/>
              </a:rPr>
              <a:t> </a:t>
            </a:r>
            <a:r>
              <a:rPr lang="en-US" sz="2400" b="1" dirty="0">
                <a:solidFill>
                  <a:prstClr val="black"/>
                </a:solidFill>
                <a:latin typeface="Calibri"/>
              </a:rPr>
              <a:t>Cell line contamination &amp; misidentification</a:t>
            </a:r>
          </a:p>
          <a:p>
            <a:pPr lvl="1" defTabSz="457200">
              <a:lnSpc>
                <a:spcPct val="80000"/>
              </a:lnSpc>
            </a:pPr>
            <a:endParaRPr lang="en-US" sz="1200" b="1" dirty="0">
              <a:solidFill>
                <a:prstClr val="black"/>
              </a:solidFill>
              <a:latin typeface="Calibri"/>
            </a:endParaRPr>
          </a:p>
          <a:p>
            <a:pPr marL="1082675" lvl="2" indent="-168275" defTabSz="457200">
              <a:lnSpc>
                <a:spcPct val="80000"/>
              </a:lnSpc>
              <a:spcAft>
                <a:spcPts val="600"/>
              </a:spcAft>
              <a:buFont typeface="Calibri" panose="020F0502020204030204" pitchFamily="34" charset="0"/>
              <a:buChar char="­"/>
            </a:pPr>
            <a:r>
              <a:rPr lang="en-US" sz="2000" dirty="0">
                <a:solidFill>
                  <a:prstClr val="black"/>
                </a:solidFill>
                <a:latin typeface="Calibri"/>
              </a:rPr>
              <a:t>~70% of researchers surveyed in 2014 had never checked the identity of their cell lines</a:t>
            </a:r>
          </a:p>
          <a:p>
            <a:pPr marL="1082675" lvl="2" indent="-168275" defTabSz="457200">
              <a:lnSpc>
                <a:spcPct val="80000"/>
              </a:lnSpc>
              <a:buFont typeface="Calibri" panose="020F0502020204030204" pitchFamily="34" charset="0"/>
              <a:buChar char="­"/>
            </a:pPr>
            <a:r>
              <a:rPr lang="en-US" sz="2000" dirty="0">
                <a:solidFill>
                  <a:prstClr val="black"/>
                </a:solidFill>
                <a:latin typeface="Calibri"/>
              </a:rPr>
              <a:t>Major repositories report that 14-30% of submissions are contaminated</a:t>
            </a:r>
            <a:endParaRPr lang="en-US" sz="2400" b="1" dirty="0">
              <a:solidFill>
                <a:prstClr val="black"/>
              </a:solidFill>
              <a:latin typeface="Calibri"/>
            </a:endParaRPr>
          </a:p>
          <a:p>
            <a:pPr lvl="1" defTabSz="457200">
              <a:lnSpc>
                <a:spcPct val="80000"/>
              </a:lnSpc>
            </a:pPr>
            <a:endParaRPr lang="en-US" sz="2800" b="1" dirty="0">
              <a:solidFill>
                <a:prstClr val="black"/>
              </a:solidFill>
              <a:latin typeface="Calibri"/>
            </a:endParaRPr>
          </a:p>
          <a:p>
            <a:pPr marL="742950" lvl="1" indent="-285750" defTabSz="457200">
              <a:lnSpc>
                <a:spcPct val="80000"/>
              </a:lnSpc>
              <a:buFont typeface="Arial"/>
              <a:buChar char="•"/>
            </a:pPr>
            <a:r>
              <a:rPr lang="en-US" sz="2400" b="1" dirty="0">
                <a:solidFill>
                  <a:prstClr val="black"/>
                </a:solidFill>
                <a:latin typeface="Calibri"/>
              </a:rPr>
              <a:t>Genomic instabilit</a:t>
            </a:r>
            <a:r>
              <a:rPr lang="en-US" sz="2800" b="1" dirty="0">
                <a:solidFill>
                  <a:prstClr val="black"/>
                </a:solidFill>
                <a:latin typeface="Calibri"/>
              </a:rPr>
              <a:t>y </a:t>
            </a:r>
          </a:p>
          <a:p>
            <a:pPr marL="285750" indent="-285750" defTabSz="457200">
              <a:lnSpc>
                <a:spcPct val="80000"/>
              </a:lnSpc>
              <a:buFont typeface="Arial"/>
              <a:buChar char="•"/>
            </a:pPr>
            <a:endParaRPr lang="en-US" sz="2800" b="1" dirty="0">
              <a:solidFill>
                <a:prstClr val="black"/>
              </a:solidFill>
              <a:latin typeface="Calibri"/>
            </a:endParaRPr>
          </a:p>
          <a:p>
            <a:pPr marL="742950" lvl="1" indent="-285750" defTabSz="457200">
              <a:lnSpc>
                <a:spcPct val="80000"/>
              </a:lnSpc>
              <a:spcAft>
                <a:spcPts val="1200"/>
              </a:spcAft>
              <a:buFont typeface="Arial"/>
              <a:buChar char="•"/>
            </a:pPr>
            <a:r>
              <a:rPr lang="en-US" sz="2400" b="1" dirty="0">
                <a:solidFill>
                  <a:prstClr val="black"/>
                </a:solidFill>
                <a:latin typeface="Calibri"/>
              </a:rPr>
              <a:t>Infections in stocks</a:t>
            </a:r>
          </a:p>
          <a:p>
            <a:pPr marL="1082675" lvl="2" indent="-168275" defTabSz="457200">
              <a:lnSpc>
                <a:spcPct val="80000"/>
              </a:lnSpc>
              <a:spcAft>
                <a:spcPts val="600"/>
              </a:spcAft>
              <a:buFont typeface="Calibri" panose="020F0502020204030204" pitchFamily="34" charset="0"/>
              <a:buChar char="­"/>
            </a:pPr>
            <a:r>
              <a:rPr lang="en-US" sz="2000" dirty="0">
                <a:solidFill>
                  <a:prstClr val="black"/>
                </a:solidFill>
                <a:latin typeface="Calibri"/>
              </a:rPr>
              <a:t>Mycoplasma</a:t>
            </a:r>
          </a:p>
          <a:p>
            <a:pPr marL="1082675" lvl="2" indent="-168275" defTabSz="457200">
              <a:lnSpc>
                <a:spcPct val="80000"/>
              </a:lnSpc>
              <a:buFont typeface="Calibri" panose="020F0502020204030204" pitchFamily="34" charset="0"/>
              <a:buChar char="­"/>
            </a:pPr>
            <a:r>
              <a:rPr lang="en-US" sz="2000" dirty="0">
                <a:solidFill>
                  <a:prstClr val="black"/>
                </a:solidFill>
                <a:latin typeface="Calibri"/>
              </a:rPr>
              <a:t>Viruses</a:t>
            </a:r>
          </a:p>
          <a:p>
            <a:pPr marL="285750" indent="-285750" defTabSz="457200">
              <a:lnSpc>
                <a:spcPct val="80000"/>
              </a:lnSpc>
              <a:buFont typeface="Arial"/>
              <a:buChar char="•"/>
            </a:pPr>
            <a:endParaRPr lang="en-US" sz="2800" b="1" dirty="0">
              <a:solidFill>
                <a:prstClr val="black"/>
              </a:solidFill>
              <a:latin typeface="Calibri"/>
            </a:endParaRPr>
          </a:p>
          <a:p>
            <a:pPr marL="742950" lvl="1" indent="-285750" defTabSz="457200">
              <a:lnSpc>
                <a:spcPct val="80000"/>
              </a:lnSpc>
              <a:spcAft>
                <a:spcPts val="1200"/>
              </a:spcAft>
              <a:buFont typeface="Arial"/>
              <a:buChar char="•"/>
            </a:pPr>
            <a:r>
              <a:rPr lang="en-US" sz="2400" b="1" dirty="0">
                <a:solidFill>
                  <a:prstClr val="black"/>
                </a:solidFill>
                <a:latin typeface="Calibri"/>
              </a:rPr>
              <a:t>Variability of growth conditions</a:t>
            </a:r>
          </a:p>
        </p:txBody>
      </p:sp>
      <p:sp>
        <p:nvSpPr>
          <p:cNvPr id="6" name="Rectangle 5"/>
          <p:cNvSpPr/>
          <p:nvPr/>
        </p:nvSpPr>
        <p:spPr>
          <a:xfrm>
            <a:off x="1548336" y="124443"/>
            <a:ext cx="9119664" cy="507831"/>
          </a:xfrm>
          <a:prstGeom prst="rect">
            <a:avLst/>
          </a:prstGeom>
        </p:spPr>
        <p:txBody>
          <a:bodyPr wrap="square">
            <a:spAutoFit/>
          </a:bodyPr>
          <a:lstStyle/>
          <a:p>
            <a:pPr defTabSz="457200"/>
            <a:r>
              <a:rPr lang="en-US" sz="2700" b="1" dirty="0">
                <a:solidFill>
                  <a:srgbClr val="1F497D"/>
                </a:solidFill>
                <a:latin typeface="Calibri"/>
              </a:rPr>
              <a:t>Cell Culture: A Case Study in the Challenges of Reproducibility</a:t>
            </a:r>
            <a:endParaRPr lang="en-US" sz="2700" dirty="0">
              <a:solidFill>
                <a:srgbClr val="1F497D"/>
              </a:solidFill>
              <a:latin typeface="Calibri"/>
            </a:endParaRPr>
          </a:p>
        </p:txBody>
      </p:sp>
    </p:spTree>
    <p:extLst>
      <p:ext uri="{BB962C8B-B14F-4D97-AF65-F5344CB8AC3E}">
        <p14:creationId xmlns:p14="http://schemas.microsoft.com/office/powerpoint/2010/main" val="21878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a:stretch>
            <a:fillRect/>
          </a:stretch>
        </p:blipFill>
        <p:spPr>
          <a:xfrm>
            <a:off x="1398274" y="942135"/>
            <a:ext cx="9463689" cy="5676511"/>
          </a:xfrm>
          <a:prstGeom prst="rect">
            <a:avLst/>
          </a:prstGeom>
        </p:spPr>
      </p:pic>
      <p:sp>
        <p:nvSpPr>
          <p:cNvPr id="6" name="Rectangle 5"/>
          <p:cNvSpPr/>
          <p:nvPr/>
        </p:nvSpPr>
        <p:spPr>
          <a:xfrm>
            <a:off x="1855013" y="256522"/>
            <a:ext cx="8351261" cy="523220"/>
          </a:xfrm>
          <a:prstGeom prst="rect">
            <a:avLst/>
          </a:prstGeom>
        </p:spPr>
        <p:txBody>
          <a:bodyPr wrap="none">
            <a:spAutoFit/>
          </a:bodyPr>
          <a:lstStyle/>
          <a:p>
            <a:pPr defTabSz="457200"/>
            <a:r>
              <a:rPr lang="en-US" sz="2800" b="1" dirty="0">
                <a:solidFill>
                  <a:srgbClr val="1F497D"/>
                </a:solidFill>
                <a:latin typeface="Calibri"/>
              </a:rPr>
              <a:t>A Call for New Tools to Improve Cell Line Identification</a:t>
            </a:r>
            <a:endParaRPr lang="en-US" sz="2800" dirty="0">
              <a:solidFill>
                <a:srgbClr val="1F497D"/>
              </a:solidFill>
              <a:latin typeface="Calibri"/>
            </a:endParaRPr>
          </a:p>
        </p:txBody>
      </p:sp>
    </p:spTree>
    <p:extLst>
      <p:ext uri="{BB962C8B-B14F-4D97-AF65-F5344CB8AC3E}">
        <p14:creationId xmlns:p14="http://schemas.microsoft.com/office/powerpoint/2010/main" val="336230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r="75577" b="73332"/>
          <a:stretch/>
        </p:blipFill>
        <p:spPr>
          <a:xfrm>
            <a:off x="383137" y="232867"/>
            <a:ext cx="2596337" cy="1828964"/>
          </a:xfrm>
          <a:prstGeom prst="rect">
            <a:avLst/>
          </a:prstGeom>
        </p:spPr>
      </p:pic>
      <p:pic>
        <p:nvPicPr>
          <p:cNvPr id="4" name="Picture 3">
            <a:extLst>
              <a:ext uri="{FF2B5EF4-FFF2-40B4-BE49-F238E27FC236}">
                <a16:creationId xmlns:a16="http://schemas.microsoft.com/office/drawing/2014/main" id="{668744E0-F610-4953-96C3-31A941E15BB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6596" r="75760" b="13126"/>
          <a:stretch/>
        </p:blipFill>
        <p:spPr>
          <a:xfrm>
            <a:off x="3728369" y="0"/>
            <a:ext cx="4298031" cy="6895158"/>
          </a:xfrm>
          <a:prstGeom prst="rect">
            <a:avLst/>
          </a:prstGeom>
        </p:spPr>
      </p:pic>
      <p:pic>
        <p:nvPicPr>
          <p:cNvPr id="6" name="Picture 5">
            <a:extLst>
              <a:ext uri="{FF2B5EF4-FFF2-40B4-BE49-F238E27FC236}">
                <a16:creationId xmlns:a16="http://schemas.microsoft.com/office/drawing/2014/main" id="{8C2CD0AE-27E9-4140-BB33-9E01D291BD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87567" r="75760" b="1"/>
          <a:stretch/>
        </p:blipFill>
        <p:spPr>
          <a:xfrm>
            <a:off x="8676289" y="5618479"/>
            <a:ext cx="3306405" cy="1094037"/>
          </a:xfrm>
          <a:prstGeom prst="rect">
            <a:avLst/>
          </a:prstGeom>
        </p:spPr>
      </p:pic>
    </p:spTree>
    <p:custDataLst>
      <p:tags r:id="rId1"/>
    </p:custDataLst>
    <p:extLst>
      <p:ext uri="{BB962C8B-B14F-4D97-AF65-F5344CB8AC3E}">
        <p14:creationId xmlns:p14="http://schemas.microsoft.com/office/powerpoint/2010/main" val="280925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5F641E-DD51-4193-B147-57BF18376A7E}"/>
              </a:ext>
            </a:extLst>
          </p:cNvPr>
          <p:cNvSpPr>
            <a:spLocks noGrp="1"/>
          </p:cNvSpPr>
          <p:nvPr>
            <p:ph type="sldNum" sz="quarter" idx="12"/>
          </p:nvPr>
        </p:nvSpPr>
        <p:spPr/>
        <p:txBody>
          <a:bodyPr/>
          <a:lstStyle/>
          <a:p>
            <a:fld id="{CA8CDB93-234C-0340-9B57-41D0DB9972A1}" type="slidenum">
              <a:rPr lang="en-US" altLang="en-US" smtClean="0"/>
              <a:pPr/>
              <a:t>15</a:t>
            </a:fld>
            <a:endParaRPr lang="en-US" altLang="en-US"/>
          </a:p>
        </p:txBody>
      </p:sp>
      <p:pic>
        <p:nvPicPr>
          <p:cNvPr id="6" name="Picture 5">
            <a:extLst>
              <a:ext uri="{FF2B5EF4-FFF2-40B4-BE49-F238E27FC236}">
                <a16:creationId xmlns:a16="http://schemas.microsoft.com/office/drawing/2014/main" id="{47A1C7FF-8EF3-4FAB-9944-2854A15256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735" b="59434"/>
          <a:stretch/>
        </p:blipFill>
        <p:spPr>
          <a:xfrm>
            <a:off x="141207" y="2033753"/>
            <a:ext cx="11922157" cy="4145405"/>
          </a:xfrm>
          <a:prstGeom prst="rect">
            <a:avLst/>
          </a:prstGeom>
        </p:spPr>
      </p:pic>
      <p:pic>
        <p:nvPicPr>
          <p:cNvPr id="7" name="Picture 6">
            <a:extLst>
              <a:ext uri="{FF2B5EF4-FFF2-40B4-BE49-F238E27FC236}">
                <a16:creationId xmlns:a16="http://schemas.microsoft.com/office/drawing/2014/main" id="{86A585F7-B38C-4E3E-851E-E4EBDEA7E0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75577" b="73332"/>
          <a:stretch/>
        </p:blipFill>
        <p:spPr>
          <a:xfrm>
            <a:off x="114648" y="27597"/>
            <a:ext cx="2596337" cy="1828964"/>
          </a:xfrm>
          <a:prstGeom prst="rect">
            <a:avLst/>
          </a:prstGeom>
        </p:spPr>
      </p:pic>
    </p:spTree>
    <p:extLst>
      <p:ext uri="{BB962C8B-B14F-4D97-AF65-F5344CB8AC3E}">
        <p14:creationId xmlns:p14="http://schemas.microsoft.com/office/powerpoint/2010/main" val="37604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F16793-C0A2-4B28-9B89-F7EE3C87D80B}"/>
              </a:ext>
            </a:extLst>
          </p:cNvPr>
          <p:cNvSpPr>
            <a:spLocks noGrp="1"/>
          </p:cNvSpPr>
          <p:nvPr>
            <p:ph type="sldNum" sz="quarter" idx="12"/>
          </p:nvPr>
        </p:nvSpPr>
        <p:spPr/>
        <p:txBody>
          <a:bodyPr/>
          <a:lstStyle/>
          <a:p>
            <a:fld id="{CA8CDB93-234C-0340-9B57-41D0DB9972A1}" type="slidenum">
              <a:rPr lang="en-US" altLang="en-US" smtClean="0"/>
              <a:pPr/>
              <a:t>16</a:t>
            </a:fld>
            <a:endParaRPr lang="en-US" altLang="en-US"/>
          </a:p>
        </p:txBody>
      </p:sp>
      <p:pic>
        <p:nvPicPr>
          <p:cNvPr id="6" name="Picture 5">
            <a:extLst>
              <a:ext uri="{FF2B5EF4-FFF2-40B4-BE49-F238E27FC236}">
                <a16:creationId xmlns:a16="http://schemas.microsoft.com/office/drawing/2014/main" id="{56C175E8-9E36-4EBA-84B9-0DFD512F6A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5887" t="39999" b="22271"/>
          <a:stretch/>
        </p:blipFill>
        <p:spPr>
          <a:xfrm>
            <a:off x="564203" y="2071992"/>
            <a:ext cx="10988927" cy="3608962"/>
          </a:xfrm>
          <a:prstGeom prst="rect">
            <a:avLst/>
          </a:prstGeom>
        </p:spPr>
      </p:pic>
      <p:pic>
        <p:nvPicPr>
          <p:cNvPr id="7" name="Picture 6">
            <a:extLst>
              <a:ext uri="{FF2B5EF4-FFF2-40B4-BE49-F238E27FC236}">
                <a16:creationId xmlns:a16="http://schemas.microsoft.com/office/drawing/2014/main" id="{6F55AD0F-2F3E-4EA0-8072-1AB1B62CD9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75577" b="73332"/>
          <a:stretch/>
        </p:blipFill>
        <p:spPr>
          <a:xfrm>
            <a:off x="114648" y="27597"/>
            <a:ext cx="2596337" cy="1828964"/>
          </a:xfrm>
          <a:prstGeom prst="rect">
            <a:avLst/>
          </a:prstGeom>
        </p:spPr>
      </p:pic>
      <p:sp>
        <p:nvSpPr>
          <p:cNvPr id="8" name="Rectangle 7">
            <a:extLst>
              <a:ext uri="{FF2B5EF4-FFF2-40B4-BE49-F238E27FC236}">
                <a16:creationId xmlns:a16="http://schemas.microsoft.com/office/drawing/2014/main" id="{D05B376C-320D-418A-AE61-5F3A68E873A6}"/>
              </a:ext>
            </a:extLst>
          </p:cNvPr>
          <p:cNvSpPr/>
          <p:nvPr/>
        </p:nvSpPr>
        <p:spPr>
          <a:xfrm>
            <a:off x="252919" y="4649821"/>
            <a:ext cx="6877455" cy="1284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48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E87734-7324-4C36-8B53-4C139AE9522B}"/>
              </a:ext>
            </a:extLst>
          </p:cNvPr>
          <p:cNvSpPr>
            <a:spLocks noGrp="1"/>
          </p:cNvSpPr>
          <p:nvPr>
            <p:ph type="sldNum" sz="quarter" idx="12"/>
          </p:nvPr>
        </p:nvSpPr>
        <p:spPr/>
        <p:txBody>
          <a:bodyPr/>
          <a:lstStyle/>
          <a:p>
            <a:fld id="{CA8CDB93-234C-0340-9B57-41D0DB9972A1}" type="slidenum">
              <a:rPr lang="en-US" altLang="en-US" smtClean="0"/>
              <a:pPr/>
              <a:t>17</a:t>
            </a:fld>
            <a:endParaRPr lang="en-US" altLang="en-US"/>
          </a:p>
        </p:txBody>
      </p:sp>
      <p:grpSp>
        <p:nvGrpSpPr>
          <p:cNvPr id="9" name="Group 8">
            <a:extLst>
              <a:ext uri="{FF2B5EF4-FFF2-40B4-BE49-F238E27FC236}">
                <a16:creationId xmlns:a16="http://schemas.microsoft.com/office/drawing/2014/main" id="{7B476E35-C214-4B2F-8C26-1AD8080CCBBB}"/>
              </a:ext>
            </a:extLst>
          </p:cNvPr>
          <p:cNvGrpSpPr/>
          <p:nvPr/>
        </p:nvGrpSpPr>
        <p:grpSpPr>
          <a:xfrm>
            <a:off x="468393" y="2052320"/>
            <a:ext cx="11807923" cy="3850640"/>
            <a:chOff x="1544320" y="2092960"/>
            <a:chExt cx="8412480" cy="2743364"/>
          </a:xfrm>
        </p:grpSpPr>
        <p:pic>
          <p:nvPicPr>
            <p:cNvPr id="6" name="Picture 5">
              <a:extLst>
                <a:ext uri="{FF2B5EF4-FFF2-40B4-BE49-F238E27FC236}">
                  <a16:creationId xmlns:a16="http://schemas.microsoft.com/office/drawing/2014/main" id="{1B9A79BB-EE43-493C-9CF1-04E1C61A2B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970" t="66665"/>
            <a:stretch/>
          </p:blipFill>
          <p:spPr>
            <a:xfrm>
              <a:off x="1544320" y="2550160"/>
              <a:ext cx="7976344" cy="2286164"/>
            </a:xfrm>
            <a:prstGeom prst="rect">
              <a:avLst/>
            </a:prstGeom>
          </p:spPr>
        </p:pic>
        <p:sp>
          <p:nvSpPr>
            <p:cNvPr id="7" name="Rectangle 6">
              <a:extLst>
                <a:ext uri="{FF2B5EF4-FFF2-40B4-BE49-F238E27FC236}">
                  <a16:creationId xmlns:a16="http://schemas.microsoft.com/office/drawing/2014/main" id="{EDB87B16-E8E8-4877-B398-0B157E3F7B3A}"/>
                </a:ext>
              </a:extLst>
            </p:cNvPr>
            <p:cNvSpPr/>
            <p:nvPr/>
          </p:nvSpPr>
          <p:spPr>
            <a:xfrm>
              <a:off x="6360160" y="2092960"/>
              <a:ext cx="3596640" cy="1280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003EF9AB-BC1C-4AA2-971F-F66C4E68D6D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75577" b="73332"/>
          <a:stretch/>
        </p:blipFill>
        <p:spPr>
          <a:xfrm>
            <a:off x="468393" y="446227"/>
            <a:ext cx="2596337" cy="1828964"/>
          </a:xfrm>
          <a:prstGeom prst="rect">
            <a:avLst/>
          </a:prstGeom>
        </p:spPr>
      </p:pic>
    </p:spTree>
    <p:extLst>
      <p:ext uri="{BB962C8B-B14F-4D97-AF65-F5344CB8AC3E}">
        <p14:creationId xmlns:p14="http://schemas.microsoft.com/office/powerpoint/2010/main" val="268535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966483" y="3957682"/>
            <a:ext cx="1465466" cy="830997"/>
          </a:xfrm>
          <a:prstGeom prst="rect">
            <a:avLst/>
          </a:prstGeom>
          <a:noFill/>
        </p:spPr>
        <p:txBody>
          <a:bodyPr wrap="none" rtlCol="0">
            <a:spAutoFit/>
          </a:bodyPr>
          <a:lstStyle/>
          <a:p>
            <a:pPr algn="ctr" defTabSz="457200"/>
            <a:r>
              <a:rPr lang="en-US" sz="2400" b="1" dirty="0">
                <a:solidFill>
                  <a:prstClr val="black"/>
                </a:solidFill>
                <a:latin typeface="Calibri"/>
              </a:rPr>
              <a:t>Sociology </a:t>
            </a:r>
          </a:p>
          <a:p>
            <a:pPr algn="ctr" defTabSz="457200"/>
            <a:r>
              <a:rPr lang="en-US" sz="2400" b="1" dirty="0">
                <a:solidFill>
                  <a:prstClr val="black"/>
                </a:solidFill>
                <a:latin typeface="Calibri"/>
              </a:rPr>
              <a:t>of science</a:t>
            </a:r>
          </a:p>
        </p:txBody>
      </p:sp>
      <p:sp>
        <p:nvSpPr>
          <p:cNvPr id="4" name="TextBox 3"/>
          <p:cNvSpPr txBox="1"/>
          <p:nvPr/>
        </p:nvSpPr>
        <p:spPr>
          <a:xfrm>
            <a:off x="2974273" y="3949997"/>
            <a:ext cx="2363339" cy="1077218"/>
          </a:xfrm>
          <a:prstGeom prst="rect">
            <a:avLst/>
          </a:prstGeom>
          <a:noFill/>
        </p:spPr>
        <p:txBody>
          <a:bodyPr wrap="none" rtlCol="0">
            <a:spAutoFit/>
          </a:bodyPr>
          <a:lstStyle/>
          <a:p>
            <a:pPr algn="ctr" defTabSz="457200"/>
            <a:r>
              <a:rPr lang="en-US" sz="2400" b="1" dirty="0">
                <a:solidFill>
                  <a:prstClr val="black"/>
                </a:solidFill>
                <a:latin typeface="Calibri"/>
              </a:rPr>
              <a:t>Methodology</a:t>
            </a:r>
          </a:p>
          <a:p>
            <a:pPr algn="ctr" defTabSz="457200"/>
            <a:r>
              <a:rPr lang="en-US" sz="2000" dirty="0">
                <a:solidFill>
                  <a:prstClr val="black"/>
                </a:solidFill>
                <a:latin typeface="Calibri"/>
              </a:rPr>
              <a:t>experimental design,</a:t>
            </a:r>
          </a:p>
          <a:p>
            <a:pPr algn="ctr" defTabSz="457200"/>
            <a:r>
              <a:rPr lang="en-US" sz="2000" dirty="0">
                <a:solidFill>
                  <a:prstClr val="black"/>
                </a:solidFill>
                <a:latin typeface="Calibri"/>
              </a:rPr>
              <a:t>reporting</a:t>
            </a:r>
          </a:p>
        </p:txBody>
      </p:sp>
      <p:sp>
        <p:nvSpPr>
          <p:cNvPr id="5" name="TextBox 4"/>
          <p:cNvSpPr txBox="1"/>
          <p:nvPr/>
        </p:nvSpPr>
        <p:spPr>
          <a:xfrm>
            <a:off x="5084279" y="1535045"/>
            <a:ext cx="2010615" cy="830997"/>
          </a:xfrm>
          <a:prstGeom prst="rect">
            <a:avLst/>
          </a:prstGeom>
          <a:noFill/>
        </p:spPr>
        <p:txBody>
          <a:bodyPr wrap="none" rtlCol="0">
            <a:spAutoFit/>
          </a:bodyPr>
          <a:lstStyle/>
          <a:p>
            <a:pPr algn="ctr" defTabSz="457200"/>
            <a:r>
              <a:rPr lang="en-US" sz="2400" b="1" dirty="0">
                <a:solidFill>
                  <a:srgbClr val="0070C0"/>
                </a:solidFill>
                <a:latin typeface="Calibri"/>
              </a:rPr>
              <a:t>Training </a:t>
            </a:r>
          </a:p>
          <a:p>
            <a:pPr algn="ctr" defTabSz="457200"/>
            <a:r>
              <a:rPr lang="en-US" sz="2400" b="1" dirty="0">
                <a:solidFill>
                  <a:srgbClr val="0070C0"/>
                </a:solidFill>
                <a:latin typeface="Calibri"/>
              </a:rPr>
              <a:t>and education</a:t>
            </a:r>
          </a:p>
        </p:txBody>
      </p:sp>
      <p:cxnSp>
        <p:nvCxnSpPr>
          <p:cNvPr id="14" name="Straight Arrow Connector 13"/>
          <p:cNvCxnSpPr>
            <a:cxnSpLocks noChangeAspect="1"/>
          </p:cNvCxnSpPr>
          <p:nvPr/>
        </p:nvCxnSpPr>
        <p:spPr>
          <a:xfrm flipH="1" flipV="1">
            <a:off x="6617279" y="2483780"/>
            <a:ext cx="756200" cy="1393228"/>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p:cNvCxnSpPr>
          <p:nvPr/>
        </p:nvCxnSpPr>
        <p:spPr>
          <a:xfrm flipV="1">
            <a:off x="4811499" y="2476097"/>
            <a:ext cx="751333" cy="1384263"/>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flipH="1">
            <a:off x="5181600" y="4296339"/>
            <a:ext cx="1645920"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0028" y="315177"/>
            <a:ext cx="7458891" cy="584775"/>
          </a:xfrm>
          <a:prstGeom prst="rect">
            <a:avLst/>
          </a:prstGeom>
          <a:noFill/>
        </p:spPr>
        <p:txBody>
          <a:bodyPr wrap="square" rtlCol="0">
            <a:spAutoFit/>
          </a:bodyPr>
          <a:lstStyle/>
          <a:p>
            <a:pPr algn="ctr" defTabSz="457200"/>
            <a:r>
              <a:rPr lang="en-US" sz="3200" b="1" dirty="0">
                <a:solidFill>
                  <a:srgbClr val="1F497D"/>
                </a:solidFill>
                <a:latin typeface="Calibri"/>
              </a:rPr>
              <a:t>The “Reproducibility Problem”</a:t>
            </a:r>
          </a:p>
        </p:txBody>
      </p:sp>
      <p:sp>
        <p:nvSpPr>
          <p:cNvPr id="6" name="TextBox 5"/>
          <p:cNvSpPr txBox="1"/>
          <p:nvPr/>
        </p:nvSpPr>
        <p:spPr>
          <a:xfrm>
            <a:off x="4386974" y="849324"/>
            <a:ext cx="3418052" cy="369332"/>
          </a:xfrm>
          <a:prstGeom prst="rect">
            <a:avLst/>
          </a:prstGeom>
          <a:noFill/>
        </p:spPr>
        <p:txBody>
          <a:bodyPr wrap="none" rtlCol="0">
            <a:spAutoFit/>
          </a:bodyPr>
          <a:lstStyle/>
          <a:p>
            <a:pPr defTabSz="457200"/>
            <a:r>
              <a:rPr lang="en-US" dirty="0">
                <a:solidFill>
                  <a:prstClr val="black"/>
                </a:solidFill>
                <a:latin typeface="Calibri"/>
              </a:rPr>
              <a:t>Issues related to three main areas:</a:t>
            </a:r>
          </a:p>
        </p:txBody>
      </p:sp>
      <p:cxnSp>
        <p:nvCxnSpPr>
          <p:cNvPr id="12" name="Straight Arrow Connector 11">
            <a:extLst>
              <a:ext uri="{FF2B5EF4-FFF2-40B4-BE49-F238E27FC236}">
                <a16:creationId xmlns:a16="http://schemas.microsoft.com/office/drawing/2014/main" id="{159824A5-CF2C-460E-B791-AC1BBAD5110C}"/>
              </a:ext>
            </a:extLst>
          </p:cNvPr>
          <p:cNvCxnSpPr>
            <a:cxnSpLocks/>
          </p:cNvCxnSpPr>
          <p:nvPr/>
        </p:nvCxnSpPr>
        <p:spPr>
          <a:xfrm>
            <a:off x="6655591" y="4296339"/>
            <a:ext cx="310893"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ACE3D35-CEE1-4968-AB1C-675814C586CD}"/>
              </a:ext>
            </a:extLst>
          </p:cNvPr>
          <p:cNvCxnSpPr>
            <a:cxnSpLocks/>
          </p:cNvCxnSpPr>
          <p:nvPr/>
        </p:nvCxnSpPr>
        <p:spPr>
          <a:xfrm flipH="1" flipV="1">
            <a:off x="6474071" y="2302440"/>
            <a:ext cx="78501" cy="127202"/>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5E8D4D-C6E0-4836-8F80-5EDD950CB2BB}"/>
              </a:ext>
            </a:extLst>
          </p:cNvPr>
          <p:cNvCxnSpPr>
            <a:cxnSpLocks/>
          </p:cNvCxnSpPr>
          <p:nvPr/>
        </p:nvCxnSpPr>
        <p:spPr>
          <a:xfrm flipV="1">
            <a:off x="5565574" y="2259256"/>
            <a:ext cx="102764" cy="254404"/>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5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5"/>
                                        </p:tgtEl>
                                        <p:attrNameLst>
                                          <p:attrName>style.color</p:attrName>
                                        </p:attrNameLst>
                                      </p:cBhvr>
                                      <p:to>
                                        <p:clrVal>
                                          <a:srgbClr val="0070C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14513" y="134515"/>
            <a:ext cx="5232521" cy="6561415"/>
          </a:xfrm>
          <a:prstGeom prst="rect">
            <a:avLst/>
          </a:prstGeom>
        </p:spPr>
      </p:pic>
      <p:sp>
        <p:nvSpPr>
          <p:cNvPr id="9" name="TextBox 8"/>
          <p:cNvSpPr txBox="1"/>
          <p:nvPr/>
        </p:nvSpPr>
        <p:spPr>
          <a:xfrm>
            <a:off x="868220" y="1355937"/>
            <a:ext cx="4655126"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n-ea"/>
                <a:cs typeface="+mn-cs"/>
              </a:rPr>
              <a:t>Survey Indicates </a:t>
            </a:r>
            <a:r>
              <a:rPr lang="en-US" sz="2800" b="1" dirty="0">
                <a:solidFill>
                  <a:srgbClr val="1F497D"/>
                </a:solidFill>
                <a:latin typeface="Calibri"/>
              </a:rPr>
              <a:t>Training Can Play a Role in Enhancing Reproducibility</a:t>
            </a:r>
            <a:endParaRPr kumimoji="0" lang="en-US" sz="2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91CAABF-EC53-40E6-8A95-F8F9FEB2C79D}"/>
              </a:ext>
            </a:extLst>
          </p:cNvPr>
          <p:cNvSpPr/>
          <p:nvPr/>
        </p:nvSpPr>
        <p:spPr>
          <a:xfrm>
            <a:off x="181252" y="6434320"/>
            <a:ext cx="6387738"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http://www.nature.com/news/1-500-scientists-lift-the-lid-on-reproducibility-1.19970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85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4B04-66AB-4054-A78F-26D326DBA60C}"/>
              </a:ext>
            </a:extLst>
          </p:cNvPr>
          <p:cNvSpPr>
            <a:spLocks noGrp="1"/>
          </p:cNvSpPr>
          <p:nvPr>
            <p:ph type="ctrTitle"/>
          </p:nvPr>
        </p:nvSpPr>
        <p:spPr>
          <a:xfrm>
            <a:off x="2203225" y="2737267"/>
            <a:ext cx="8890000" cy="2072432"/>
          </a:xfrm>
        </p:spPr>
        <p:txBody>
          <a:bodyPr/>
          <a:lstStyle/>
          <a:p>
            <a:r>
              <a:rPr lang="en-US" dirty="0">
                <a:solidFill>
                  <a:schemeClr val="tx1"/>
                </a:solidFill>
              </a:rPr>
              <a:t>No Conflict of Interest to Report</a:t>
            </a:r>
          </a:p>
        </p:txBody>
      </p:sp>
    </p:spTree>
    <p:extLst>
      <p:ext uri="{BB962C8B-B14F-4D97-AF65-F5344CB8AC3E}">
        <p14:creationId xmlns:p14="http://schemas.microsoft.com/office/powerpoint/2010/main" val="29866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48337" y="1418"/>
            <a:ext cx="9119664" cy="954107"/>
          </a:xfrm>
          <a:prstGeom prst="rect">
            <a:avLst/>
          </a:prstGeom>
        </p:spPr>
        <p:txBody>
          <a:bodyPr wrap="square">
            <a:spAutoFit/>
          </a:bodyPr>
          <a:lstStyle/>
          <a:p>
            <a:pPr algn="ctr" defTabSz="457200"/>
            <a:r>
              <a:rPr lang="en-US" sz="2800" b="1" dirty="0">
                <a:solidFill>
                  <a:srgbClr val="1F497D"/>
                </a:solidFill>
                <a:latin typeface="Calibri"/>
              </a:rPr>
              <a:t>New NIH Resources for Training and Education in Reproducibility and Transparency</a:t>
            </a:r>
            <a:endParaRPr lang="en-US" sz="2800" dirty="0">
              <a:solidFill>
                <a:srgbClr val="1F497D"/>
              </a:solidFill>
              <a:latin typeface="Calibri"/>
            </a:endParaRPr>
          </a:p>
        </p:txBody>
      </p:sp>
      <p:sp>
        <p:nvSpPr>
          <p:cNvPr id="4" name="TextBox 3"/>
          <p:cNvSpPr txBox="1"/>
          <p:nvPr/>
        </p:nvSpPr>
        <p:spPr>
          <a:xfrm>
            <a:off x="635661" y="1636883"/>
            <a:ext cx="11474564" cy="1938992"/>
          </a:xfrm>
          <a:prstGeom prst="rect">
            <a:avLst/>
          </a:prstGeom>
          <a:noFill/>
        </p:spPr>
        <p:txBody>
          <a:bodyPr wrap="square" rtlCol="0">
            <a:spAutoFit/>
          </a:bodyPr>
          <a:lstStyle/>
          <a:p>
            <a:pPr defTabSz="457200"/>
            <a:r>
              <a:rPr lang="en-US" sz="2400" dirty="0">
                <a:solidFill>
                  <a:prstClr val="black"/>
                </a:solidFill>
                <a:latin typeface="Calibri"/>
              </a:rPr>
              <a:t>NIGMS clearinghouse: home for trans-NIH initiative to develop educational resources</a:t>
            </a:r>
          </a:p>
          <a:p>
            <a:pPr marL="342900" indent="-342900" defTabSz="457200">
              <a:buFont typeface="Arial" panose="020B0604020202020204" pitchFamily="34" charset="0"/>
              <a:buChar char="•"/>
            </a:pPr>
            <a:endParaRPr lang="en-US" sz="800" dirty="0">
              <a:solidFill>
                <a:prstClr val="black"/>
              </a:solidFill>
              <a:latin typeface="Calibri"/>
            </a:endParaRPr>
          </a:p>
          <a:p>
            <a:pPr marL="342900" indent="-342900" defTabSz="457200">
              <a:buFont typeface="Arial" panose="020B0604020202020204" pitchFamily="34" charset="0"/>
              <a:buChar char="•"/>
            </a:pPr>
            <a:endParaRPr lang="en-US" sz="800" dirty="0">
              <a:solidFill>
                <a:prstClr val="black"/>
              </a:solidFill>
              <a:latin typeface="Calibri"/>
            </a:endParaRPr>
          </a:p>
          <a:p>
            <a:pPr marL="800100" lvl="1" indent="-342900" defTabSz="457200">
              <a:buFont typeface="Arial" panose="020B0604020202020204" pitchFamily="34" charset="0"/>
              <a:buChar char="•"/>
            </a:pPr>
            <a:r>
              <a:rPr lang="en-US" sz="2000" dirty="0">
                <a:solidFill>
                  <a:prstClr val="black"/>
                </a:solidFill>
                <a:latin typeface="Calibri"/>
              </a:rPr>
              <a:t>Experimental design</a:t>
            </a:r>
          </a:p>
          <a:p>
            <a:pPr marL="800100" lvl="1" indent="-342900" defTabSz="457200">
              <a:buFont typeface="Arial" panose="020B0604020202020204" pitchFamily="34" charset="0"/>
              <a:buChar char="•"/>
            </a:pPr>
            <a:r>
              <a:rPr lang="en-US" sz="2000" dirty="0">
                <a:solidFill>
                  <a:prstClr val="black"/>
                </a:solidFill>
                <a:latin typeface="Calibri"/>
              </a:rPr>
              <a:t>Laboratory practices</a:t>
            </a:r>
          </a:p>
          <a:p>
            <a:pPr marL="800100" lvl="1" indent="-342900" defTabSz="457200">
              <a:buFont typeface="Arial" panose="020B0604020202020204" pitchFamily="34" charset="0"/>
              <a:buChar char="•"/>
            </a:pPr>
            <a:r>
              <a:rPr lang="en-US" sz="2000" dirty="0">
                <a:solidFill>
                  <a:prstClr val="black"/>
                </a:solidFill>
                <a:latin typeface="Calibri"/>
              </a:rPr>
              <a:t>Analysis and reporting</a:t>
            </a:r>
          </a:p>
          <a:p>
            <a:pPr marL="800100" lvl="1" indent="-342900" defTabSz="457200">
              <a:buFont typeface="Arial" panose="020B0604020202020204" pitchFamily="34" charset="0"/>
              <a:buChar char="•"/>
            </a:pPr>
            <a:r>
              <a:rPr lang="en-US" sz="2000" dirty="0">
                <a:solidFill>
                  <a:prstClr val="black"/>
                </a:solidFill>
                <a:latin typeface="Calibri"/>
              </a:rPr>
              <a:t>Culture of science</a:t>
            </a:r>
            <a:endParaRPr lang="en-US" sz="2400"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5674879" y="2896885"/>
            <a:ext cx="4342902" cy="244169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F76D84B3-F7AA-4FA4-B15F-5D56D583E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61" y="5425566"/>
            <a:ext cx="5759927" cy="1173011"/>
          </a:xfrm>
          <a:prstGeom prst="rect">
            <a:avLst/>
          </a:prstGeom>
        </p:spPr>
      </p:pic>
    </p:spTree>
    <p:extLst>
      <p:ext uri="{BB962C8B-B14F-4D97-AF65-F5344CB8AC3E}">
        <p14:creationId xmlns:p14="http://schemas.microsoft.com/office/powerpoint/2010/main" val="50071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1644BD-1684-4160-8F06-E07356DED932}"/>
              </a:ext>
            </a:extLst>
          </p:cNvPr>
          <p:cNvSpPr>
            <a:spLocks noGrp="1"/>
          </p:cNvSpPr>
          <p:nvPr>
            <p:ph type="sldNum" sz="quarter" idx="12"/>
          </p:nvPr>
        </p:nvSpPr>
        <p:spPr/>
        <p:txBody>
          <a:bodyPr/>
          <a:lstStyle/>
          <a:p>
            <a:fld id="{8E74A53B-A68B-9345-8D7D-2B86854058FB}" type="slidenum">
              <a:rPr lang="en-US" altLang="en-US" smtClean="0"/>
              <a:pPr/>
              <a:t>21</a:t>
            </a:fld>
            <a:endParaRPr lang="en-US" altLang="en-US"/>
          </a:p>
        </p:txBody>
      </p:sp>
      <p:sp>
        <p:nvSpPr>
          <p:cNvPr id="4" name="TextBox 3">
            <a:extLst>
              <a:ext uri="{FF2B5EF4-FFF2-40B4-BE49-F238E27FC236}">
                <a16:creationId xmlns:a16="http://schemas.microsoft.com/office/drawing/2014/main" id="{66924D13-8838-41A1-BF99-53AD62AF9C25}"/>
              </a:ext>
            </a:extLst>
          </p:cNvPr>
          <p:cNvSpPr txBox="1"/>
          <p:nvPr/>
        </p:nvSpPr>
        <p:spPr>
          <a:xfrm>
            <a:off x="795580" y="1811468"/>
            <a:ext cx="10977771" cy="2000548"/>
          </a:xfrm>
          <a:prstGeom prst="rect">
            <a:avLst/>
          </a:prstGeom>
          <a:noFill/>
        </p:spPr>
        <p:txBody>
          <a:bodyPr wrap="square" rtlCol="0">
            <a:spAutoFit/>
          </a:bodyPr>
          <a:lstStyle/>
          <a:p>
            <a:pPr defTabSz="457200"/>
            <a:r>
              <a:rPr lang="en-US" sz="2400" dirty="0">
                <a:solidFill>
                  <a:prstClr val="black"/>
                </a:solidFill>
                <a:latin typeface="Calibri"/>
              </a:rPr>
              <a:t>NIGMS T32 administrative supplements to develop new local courses in experimental design and analysis:</a:t>
            </a:r>
          </a:p>
          <a:p>
            <a:pPr marL="342900" indent="-342900" defTabSz="457200">
              <a:buFont typeface="Arial" panose="020B0604020202020204" pitchFamily="34" charset="0"/>
              <a:buChar char="•"/>
            </a:pPr>
            <a:endParaRPr lang="en-US" sz="800" dirty="0">
              <a:solidFill>
                <a:prstClr val="black"/>
              </a:solidFill>
              <a:latin typeface="Calibri"/>
            </a:endParaRPr>
          </a:p>
          <a:p>
            <a:pPr marL="742950" indent="-285750" defTabSz="457200">
              <a:buFont typeface="Arial" panose="020B0604020202020204" pitchFamily="34" charset="0"/>
              <a:buChar char="•"/>
            </a:pPr>
            <a:r>
              <a:rPr lang="en-US" sz="2000" dirty="0">
                <a:solidFill>
                  <a:prstClr val="black"/>
                </a:solidFill>
                <a:latin typeface="Calibri"/>
              </a:rPr>
              <a:t>RFA-GM-15-006 </a:t>
            </a:r>
            <a:r>
              <a:rPr lang="en-US" sz="2000" dirty="0">
                <a:solidFill>
                  <a:prstClr val="black"/>
                </a:solidFill>
              </a:rPr>
              <a:t>and RFA-GM-18-002 - </a:t>
            </a:r>
            <a:r>
              <a:rPr lang="en-US" sz="2000" dirty="0">
                <a:solidFill>
                  <a:prstClr val="black"/>
                </a:solidFill>
                <a:latin typeface="Calibri"/>
              </a:rPr>
              <a:t>to develop training modules to enhance data reproducibility</a:t>
            </a:r>
          </a:p>
          <a:p>
            <a:pPr marL="457200" defTabSz="457200"/>
            <a:endParaRPr lang="en-US" sz="800" dirty="0">
              <a:solidFill>
                <a:prstClr val="black"/>
              </a:solidFill>
              <a:latin typeface="Calibri"/>
            </a:endParaRPr>
          </a:p>
          <a:p>
            <a:pPr marL="742950" indent="-285750" defTabSz="457200">
              <a:buFont typeface="Arial" panose="020B0604020202020204" pitchFamily="34" charset="0"/>
              <a:buChar char="•"/>
            </a:pPr>
            <a:r>
              <a:rPr lang="en-US" sz="2000" dirty="0">
                <a:solidFill>
                  <a:prstClr val="black"/>
                </a:solidFill>
                <a:latin typeface="Calibri"/>
              </a:rPr>
              <a:t>PA-15-136 and PA-16-060 - to develop local courses in experimental design &amp; analysis</a:t>
            </a:r>
          </a:p>
        </p:txBody>
      </p:sp>
      <p:sp>
        <p:nvSpPr>
          <p:cNvPr id="5" name="Rectangle 4">
            <a:extLst>
              <a:ext uri="{FF2B5EF4-FFF2-40B4-BE49-F238E27FC236}">
                <a16:creationId xmlns:a16="http://schemas.microsoft.com/office/drawing/2014/main" id="{634C3F69-55EE-4E4F-AD14-EC1FF4D124FE}"/>
              </a:ext>
            </a:extLst>
          </p:cNvPr>
          <p:cNvSpPr/>
          <p:nvPr/>
        </p:nvSpPr>
        <p:spPr>
          <a:xfrm>
            <a:off x="141207" y="128908"/>
            <a:ext cx="11632144" cy="523220"/>
          </a:xfrm>
          <a:prstGeom prst="rect">
            <a:avLst/>
          </a:prstGeom>
        </p:spPr>
        <p:txBody>
          <a:bodyPr wrap="square">
            <a:spAutoFit/>
          </a:bodyPr>
          <a:lstStyle/>
          <a:p>
            <a:pPr algn="ctr" defTabSz="457200"/>
            <a:r>
              <a:rPr lang="en-US" sz="2800" b="1" dirty="0">
                <a:solidFill>
                  <a:srgbClr val="1F497D"/>
                </a:solidFill>
                <a:latin typeface="Calibri"/>
              </a:rPr>
              <a:t>Resources for Training and Education in Reproducibility and Transparency</a:t>
            </a:r>
            <a:endParaRPr lang="en-US" sz="2800" dirty="0">
              <a:solidFill>
                <a:srgbClr val="1F497D"/>
              </a:solidFill>
              <a:latin typeface="Calibri"/>
            </a:endParaRPr>
          </a:p>
        </p:txBody>
      </p:sp>
      <p:pic>
        <p:nvPicPr>
          <p:cNvPr id="6" name="Picture 5" descr="A close up of a logo&#10;&#10;Description generated with very high confidence">
            <a:extLst>
              <a:ext uri="{FF2B5EF4-FFF2-40B4-BE49-F238E27FC236}">
                <a16:creationId xmlns:a16="http://schemas.microsoft.com/office/drawing/2014/main" id="{9E5500FA-B9D3-41A0-B779-0E833D60B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74" y="4988787"/>
            <a:ext cx="5759927" cy="1173011"/>
          </a:xfrm>
          <a:prstGeom prst="rect">
            <a:avLst/>
          </a:prstGeom>
        </p:spPr>
      </p:pic>
    </p:spTree>
    <p:extLst>
      <p:ext uri="{BB962C8B-B14F-4D97-AF65-F5344CB8AC3E}">
        <p14:creationId xmlns:p14="http://schemas.microsoft.com/office/powerpoint/2010/main" val="350393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0548B5-F706-471D-9564-EA67958170FD}"/>
              </a:ext>
            </a:extLst>
          </p:cNvPr>
          <p:cNvPicPr>
            <a:picLocks noChangeAspect="1"/>
          </p:cNvPicPr>
          <p:nvPr/>
        </p:nvPicPr>
        <p:blipFill>
          <a:blip r:embed="rId3"/>
          <a:stretch>
            <a:fillRect/>
          </a:stretch>
        </p:blipFill>
        <p:spPr>
          <a:xfrm>
            <a:off x="1067954" y="766599"/>
            <a:ext cx="10657883" cy="5704220"/>
          </a:xfrm>
          <a:prstGeom prst="rect">
            <a:avLst/>
          </a:prstGeom>
        </p:spPr>
      </p:pic>
      <p:sp>
        <p:nvSpPr>
          <p:cNvPr id="3" name="Rectangle 2">
            <a:extLst>
              <a:ext uri="{FF2B5EF4-FFF2-40B4-BE49-F238E27FC236}">
                <a16:creationId xmlns:a16="http://schemas.microsoft.com/office/drawing/2014/main" id="{55F38E70-A5D8-41A3-9216-9C5E6A005EA8}"/>
              </a:ext>
            </a:extLst>
          </p:cNvPr>
          <p:cNvSpPr/>
          <p:nvPr/>
        </p:nvSpPr>
        <p:spPr>
          <a:xfrm>
            <a:off x="1322522" y="215404"/>
            <a:ext cx="9531458" cy="461665"/>
          </a:xfrm>
          <a:prstGeom prst="rect">
            <a:avLst/>
          </a:prstGeom>
        </p:spPr>
        <p:txBody>
          <a:bodyPr wrap="square">
            <a:spAutoFit/>
          </a:bodyPr>
          <a:lstStyle/>
          <a:p>
            <a:pPr algn="ctr" defTabSz="457200"/>
            <a:r>
              <a:rPr lang="en-US" sz="2400" b="1" dirty="0">
                <a:solidFill>
                  <a:srgbClr val="1F497D"/>
                </a:solidFill>
                <a:latin typeface="Calibri"/>
              </a:rPr>
              <a:t>Training Modules and Local Courses in Experimental Design and Analysis</a:t>
            </a:r>
          </a:p>
        </p:txBody>
      </p:sp>
      <p:pic>
        <p:nvPicPr>
          <p:cNvPr id="4" name="Picture 3" descr="A close up of a logo&#10;&#10;Description generated with very high confidence">
            <a:extLst>
              <a:ext uri="{FF2B5EF4-FFF2-40B4-BE49-F238E27FC236}">
                <a16:creationId xmlns:a16="http://schemas.microsoft.com/office/drawing/2014/main" id="{E2E781AD-69F3-45FA-B377-25466B527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77" y="5790901"/>
            <a:ext cx="4523362" cy="921184"/>
          </a:xfrm>
          <a:prstGeom prst="rect">
            <a:avLst/>
          </a:prstGeom>
        </p:spPr>
      </p:pic>
    </p:spTree>
    <p:extLst>
      <p:ext uri="{BB962C8B-B14F-4D97-AF65-F5344CB8AC3E}">
        <p14:creationId xmlns:p14="http://schemas.microsoft.com/office/powerpoint/2010/main" val="140215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01478"/>
            <a:ext cx="8229600" cy="687630"/>
          </a:xfrm>
        </p:spPr>
        <p:txBody>
          <a:bodyPr/>
          <a:lstStyle/>
          <a:p>
            <a:pPr algn="ctr"/>
            <a:r>
              <a:rPr lang="en-US" dirty="0">
                <a:solidFill>
                  <a:srgbClr val="1F497D"/>
                </a:solidFill>
                <a:latin typeface="Calibri"/>
                <a:ea typeface="ＭＳ Ｐゴシック" charset="0"/>
              </a:rPr>
              <a:t>Graduate Training </a:t>
            </a:r>
          </a:p>
        </p:txBody>
      </p:sp>
      <p:sp>
        <p:nvSpPr>
          <p:cNvPr id="4" name="Content Placeholder 3"/>
          <p:cNvSpPr>
            <a:spLocks noGrp="1"/>
          </p:cNvSpPr>
          <p:nvPr>
            <p:ph sz="quarter" idx="12"/>
          </p:nvPr>
        </p:nvSpPr>
        <p:spPr>
          <a:xfrm>
            <a:off x="721468" y="1770270"/>
            <a:ext cx="10749063" cy="3997995"/>
          </a:xfrm>
        </p:spPr>
        <p:txBody>
          <a:bodyPr/>
          <a:lstStyle/>
          <a:p>
            <a:pPr marL="0" indent="0">
              <a:buNone/>
            </a:pPr>
            <a:r>
              <a:rPr lang="en-US" dirty="0">
                <a:solidFill>
                  <a:srgbClr val="1F497D"/>
                </a:solidFill>
                <a:latin typeface="+mn-lt"/>
                <a:hlinkClick r:id="rId3"/>
              </a:rPr>
              <a:t>Jointly Sponsored Neuroscience T32</a:t>
            </a:r>
            <a:r>
              <a:rPr lang="en-US" dirty="0">
                <a:solidFill>
                  <a:srgbClr val="1F497D"/>
                </a:solidFill>
                <a:latin typeface="+mn-lt"/>
              </a:rPr>
              <a:t> (</a:t>
            </a:r>
            <a:r>
              <a:rPr lang="en-US" dirty="0">
                <a:solidFill>
                  <a:srgbClr val="1F497D"/>
                </a:solidFill>
                <a:latin typeface="+mn-lt"/>
                <a:hlinkClick r:id="rId3"/>
              </a:rPr>
              <a:t>PAR-17-076</a:t>
            </a:r>
            <a:r>
              <a:rPr lang="en-US" dirty="0">
                <a:solidFill>
                  <a:srgbClr val="1F497D"/>
                </a:solidFill>
                <a:latin typeface="+mn-lt"/>
              </a:rPr>
              <a:t>)</a:t>
            </a:r>
          </a:p>
          <a:p>
            <a:pPr lvl="1"/>
            <a:r>
              <a:rPr lang="en-US" sz="1800" dirty="0">
                <a:latin typeface="+mj-lt"/>
              </a:rPr>
              <a:t>Formal instruction in the strict application of the scientific method to ensure that trainees understand the practices that underlie robust and unbiased experimental approaches, methods, analyses, data interpretation and transparent reporting of results.</a:t>
            </a:r>
          </a:p>
          <a:p>
            <a:pPr lvl="1"/>
            <a:r>
              <a:rPr lang="en-US" sz="1800" dirty="0">
                <a:latin typeface="+mn-lt"/>
              </a:rPr>
              <a:t>Plan for training in statistical methodology that emphasizes the importance of considering statistical principles in research design; the appropriate use of statistics in data analysis, interpretation of results and forming conclusions; and the practical application of statistics to data in different experimental paradigms.</a:t>
            </a:r>
          </a:p>
        </p:txBody>
      </p:sp>
    </p:spTree>
    <p:extLst>
      <p:ext uri="{BB962C8B-B14F-4D97-AF65-F5344CB8AC3E}">
        <p14:creationId xmlns:p14="http://schemas.microsoft.com/office/powerpoint/2010/main" val="50969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AFF50-D8CF-4CAD-ABE8-D29BAFBB36B0}"/>
              </a:ext>
            </a:extLst>
          </p:cNvPr>
          <p:cNvSpPr>
            <a:spLocks noGrp="1"/>
          </p:cNvSpPr>
          <p:nvPr>
            <p:ph type="sldNum" sz="quarter" idx="11"/>
          </p:nvPr>
        </p:nvSpPr>
        <p:spPr/>
        <p:txBody>
          <a:bodyPr/>
          <a:lstStyle/>
          <a:p>
            <a:fld id="{0E672CBA-1F15-4F34-9466-2A2663F0CC35}" type="slidenum">
              <a:rPr lang="en-US" smtClean="0"/>
              <a:pPr/>
              <a:t>24</a:t>
            </a:fld>
            <a:endParaRPr lang="en-US"/>
          </a:p>
        </p:txBody>
      </p:sp>
      <p:pic>
        <p:nvPicPr>
          <p:cNvPr id="5" name="Picture 4">
            <a:extLst>
              <a:ext uri="{FF2B5EF4-FFF2-40B4-BE49-F238E27FC236}">
                <a16:creationId xmlns:a16="http://schemas.microsoft.com/office/drawing/2014/main" id="{15563C52-30A8-4FF7-B575-E93B7BD91402}"/>
              </a:ext>
            </a:extLst>
          </p:cNvPr>
          <p:cNvPicPr>
            <a:picLocks noChangeAspect="1"/>
          </p:cNvPicPr>
          <p:nvPr/>
        </p:nvPicPr>
        <p:blipFill>
          <a:blip r:embed="rId2"/>
          <a:stretch>
            <a:fillRect/>
          </a:stretch>
        </p:blipFill>
        <p:spPr>
          <a:xfrm>
            <a:off x="468393" y="2365832"/>
            <a:ext cx="11058525" cy="3810000"/>
          </a:xfrm>
          <a:prstGeom prst="rect">
            <a:avLst/>
          </a:prstGeom>
        </p:spPr>
      </p:pic>
      <p:sp>
        <p:nvSpPr>
          <p:cNvPr id="7" name="Title 6">
            <a:extLst>
              <a:ext uri="{FF2B5EF4-FFF2-40B4-BE49-F238E27FC236}">
                <a16:creationId xmlns:a16="http://schemas.microsoft.com/office/drawing/2014/main" id="{FF0B6CD6-A033-491F-A07B-258DC8C2BD53}"/>
              </a:ext>
            </a:extLst>
          </p:cNvPr>
          <p:cNvSpPr>
            <a:spLocks noGrp="1"/>
          </p:cNvSpPr>
          <p:nvPr>
            <p:ph type="title"/>
          </p:nvPr>
        </p:nvSpPr>
        <p:spPr/>
        <p:txBody>
          <a:bodyPr/>
          <a:lstStyle/>
          <a:p>
            <a:r>
              <a:rPr lang="en-US" dirty="0"/>
              <a:t>New NIGMS predoctoral T32 training grant mechanism emphasizing an integrated approach to improving rigor and transparency</a:t>
            </a:r>
            <a:br>
              <a:rPr lang="en-US" dirty="0"/>
            </a:br>
            <a:r>
              <a:rPr lang="en-US" dirty="0"/>
              <a:t>    </a:t>
            </a:r>
          </a:p>
        </p:txBody>
      </p:sp>
      <p:pic>
        <p:nvPicPr>
          <p:cNvPr id="6" name="Picture 5" descr="A close up of a logo&#10;&#10;Description generated with very high confidence">
            <a:extLst>
              <a:ext uri="{FF2B5EF4-FFF2-40B4-BE49-F238E27FC236}">
                <a16:creationId xmlns:a16="http://schemas.microsoft.com/office/drawing/2014/main" id="{FCA8234A-2DAE-4EC9-B296-C71A18681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5589326"/>
            <a:ext cx="5759927" cy="1173011"/>
          </a:xfrm>
          <a:prstGeom prst="rect">
            <a:avLst/>
          </a:prstGeom>
        </p:spPr>
      </p:pic>
    </p:spTree>
    <p:extLst>
      <p:ext uri="{BB962C8B-B14F-4D97-AF65-F5344CB8AC3E}">
        <p14:creationId xmlns:p14="http://schemas.microsoft.com/office/powerpoint/2010/main" val="286038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7221A0-8F33-4058-9A6F-152CA9399799}"/>
              </a:ext>
            </a:extLst>
          </p:cNvPr>
          <p:cNvSpPr>
            <a:spLocks noGrp="1"/>
          </p:cNvSpPr>
          <p:nvPr>
            <p:ph type="title"/>
          </p:nvPr>
        </p:nvSpPr>
        <p:spPr/>
        <p:txBody>
          <a:bodyPr/>
          <a:lstStyle/>
          <a:p>
            <a:r>
              <a:rPr lang="en-US" dirty="0"/>
              <a:t>New NIGMS predoctoral T32 training grant mechanism</a:t>
            </a:r>
          </a:p>
        </p:txBody>
      </p:sp>
      <p:sp>
        <p:nvSpPr>
          <p:cNvPr id="4" name="Content Placeholder 3">
            <a:extLst>
              <a:ext uri="{FF2B5EF4-FFF2-40B4-BE49-F238E27FC236}">
                <a16:creationId xmlns:a16="http://schemas.microsoft.com/office/drawing/2014/main" id="{2742D0BB-2296-41FC-8618-5766C3820D59}"/>
              </a:ext>
            </a:extLst>
          </p:cNvPr>
          <p:cNvSpPr>
            <a:spLocks noGrp="1"/>
          </p:cNvSpPr>
          <p:nvPr>
            <p:ph sz="quarter" idx="12"/>
          </p:nvPr>
        </p:nvSpPr>
        <p:spPr>
          <a:xfrm>
            <a:off x="932986" y="1997410"/>
            <a:ext cx="11074400" cy="5029200"/>
          </a:xfrm>
        </p:spPr>
        <p:txBody>
          <a:bodyPr/>
          <a:lstStyle/>
          <a:p>
            <a:pPr marL="0" indent="0">
              <a:buNone/>
            </a:pPr>
            <a:r>
              <a:rPr lang="en-US" dirty="0"/>
              <a:t>The </a:t>
            </a:r>
            <a:r>
              <a:rPr lang="en-US" b="1" dirty="0"/>
              <a:t>Overarching Objective</a:t>
            </a:r>
            <a:r>
              <a:rPr lang="en-US" dirty="0"/>
              <a:t> of the NIGMS Predoctoral Institutional Research Training Grant (T32) program is to develop a diverse pool of well-trained scientists who have the following technical, operational and professional skills:</a:t>
            </a:r>
          </a:p>
        </p:txBody>
      </p:sp>
      <p:sp>
        <p:nvSpPr>
          <p:cNvPr id="6" name="Footer Placeholder 4">
            <a:extLst>
              <a:ext uri="{FF2B5EF4-FFF2-40B4-BE49-F238E27FC236}">
                <a16:creationId xmlns:a16="http://schemas.microsoft.com/office/drawing/2014/main" id="{8A74E903-AFA7-4614-BAEB-68E1088B2AC7}"/>
              </a:ext>
            </a:extLst>
          </p:cNvPr>
          <p:cNvSpPr txBox="1">
            <a:spLocks/>
          </p:cNvSpPr>
          <p:nvPr/>
        </p:nvSpPr>
        <p:spPr>
          <a:xfrm>
            <a:off x="2374900" y="5241389"/>
            <a:ext cx="51689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a:solidFill>
                  <a:prstClr val="white"/>
                </a:solidFill>
                <a:latin typeface="Arial" pitchFamily="34" charset="0"/>
                <a:cs typeface="Arial" pitchFamily="34" charset="0"/>
              </a:rPr>
              <a:t>EAWG October 2017</a:t>
            </a:r>
            <a:endParaRPr lang="en-US" sz="1400" dirty="0">
              <a:solidFill>
                <a:prstClr val="white"/>
              </a:solidFill>
              <a:latin typeface="Arial" pitchFamily="34" charset="0"/>
              <a:cs typeface="Arial" pitchFamily="34" charset="0"/>
            </a:endParaRPr>
          </a:p>
        </p:txBody>
      </p:sp>
      <p:sp>
        <p:nvSpPr>
          <p:cNvPr id="7" name="Slide Number Placeholder 2">
            <a:extLst>
              <a:ext uri="{FF2B5EF4-FFF2-40B4-BE49-F238E27FC236}">
                <a16:creationId xmlns:a16="http://schemas.microsoft.com/office/drawing/2014/main" id="{9A5EFDC7-D31F-4DF3-B670-3DE5F82F2183}"/>
              </a:ext>
            </a:extLst>
          </p:cNvPr>
          <p:cNvSpPr txBox="1">
            <a:spLocks/>
          </p:cNvSpPr>
          <p:nvPr/>
        </p:nvSpPr>
        <p:spPr>
          <a:xfrm>
            <a:off x="1828801" y="5241388"/>
            <a:ext cx="66357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A2DE8D4-5C71-6048-BDEE-1A8FCB4B67B4}" type="slidenum">
              <a:rPr lang="en-US" sz="1400">
                <a:solidFill>
                  <a:prstClr val="white"/>
                </a:solidFill>
                <a:latin typeface="Calibri"/>
              </a:rPr>
              <a:pPr>
                <a:defRPr/>
              </a:pPr>
              <a:t>25</a:t>
            </a:fld>
            <a:r>
              <a:rPr lang="en-US" sz="1400" dirty="0">
                <a:solidFill>
                  <a:prstClr val="white"/>
                </a:solidFill>
                <a:latin typeface="Calibri"/>
              </a:rPr>
              <a:t>   |</a:t>
            </a:r>
          </a:p>
        </p:txBody>
      </p:sp>
      <p:sp>
        <p:nvSpPr>
          <p:cNvPr id="8" name="Rectangle 7">
            <a:extLst>
              <a:ext uri="{FF2B5EF4-FFF2-40B4-BE49-F238E27FC236}">
                <a16:creationId xmlns:a16="http://schemas.microsoft.com/office/drawing/2014/main" id="{E7599D80-7831-47D1-BBC9-1273F3941B0B}"/>
              </a:ext>
            </a:extLst>
          </p:cNvPr>
          <p:cNvSpPr/>
          <p:nvPr/>
        </p:nvSpPr>
        <p:spPr>
          <a:xfrm>
            <a:off x="1858767" y="4644312"/>
            <a:ext cx="8474467" cy="155927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a:extLst>
              <a:ext uri="{FF2B5EF4-FFF2-40B4-BE49-F238E27FC236}">
                <a16:creationId xmlns:a16="http://schemas.microsoft.com/office/drawing/2014/main" id="{BBFC9FB3-D879-4213-9F97-B497398DC956}"/>
              </a:ext>
            </a:extLst>
          </p:cNvPr>
          <p:cNvSpPr txBox="1"/>
          <p:nvPr/>
        </p:nvSpPr>
        <p:spPr>
          <a:xfrm>
            <a:off x="1908815" y="4962285"/>
            <a:ext cx="1287532" cy="923330"/>
          </a:xfrm>
          <a:prstGeom prst="rect">
            <a:avLst/>
          </a:prstGeom>
          <a:noFill/>
        </p:spPr>
        <p:txBody>
          <a:bodyPr wrap="none" rtlCol="0">
            <a:spAutoFit/>
          </a:bodyPr>
          <a:lstStyle/>
          <a:p>
            <a:pPr algn="ctr">
              <a:defRPr/>
            </a:pPr>
            <a:r>
              <a:rPr lang="en-US" b="1" dirty="0">
                <a:solidFill>
                  <a:prstClr val="white"/>
                </a:solidFill>
                <a:latin typeface="Calibri"/>
              </a:rPr>
              <a:t>Methods </a:t>
            </a:r>
          </a:p>
          <a:p>
            <a:pPr algn="ctr">
              <a:defRPr/>
            </a:pPr>
            <a:r>
              <a:rPr lang="en-US" b="1" dirty="0">
                <a:solidFill>
                  <a:prstClr val="white"/>
                </a:solidFill>
                <a:latin typeface="Calibri"/>
              </a:rPr>
              <a:t>&amp; </a:t>
            </a:r>
          </a:p>
          <a:p>
            <a:pPr algn="ctr">
              <a:defRPr/>
            </a:pPr>
            <a:r>
              <a:rPr lang="en-US" b="1" dirty="0">
                <a:solidFill>
                  <a:prstClr val="white"/>
                </a:solidFill>
                <a:latin typeface="Calibri"/>
              </a:rPr>
              <a:t>Technology</a:t>
            </a:r>
          </a:p>
        </p:txBody>
      </p:sp>
      <p:sp>
        <p:nvSpPr>
          <p:cNvPr id="10" name="TextBox 9">
            <a:extLst>
              <a:ext uri="{FF2B5EF4-FFF2-40B4-BE49-F238E27FC236}">
                <a16:creationId xmlns:a16="http://schemas.microsoft.com/office/drawing/2014/main" id="{E3020976-04B7-4B8B-865D-BEE5F35CFBF4}"/>
              </a:ext>
            </a:extLst>
          </p:cNvPr>
          <p:cNvSpPr txBox="1"/>
          <p:nvPr/>
        </p:nvSpPr>
        <p:spPr>
          <a:xfrm>
            <a:off x="4822929" y="4823787"/>
            <a:ext cx="2358751" cy="1200329"/>
          </a:xfrm>
          <a:prstGeom prst="rect">
            <a:avLst/>
          </a:prstGeom>
          <a:noFill/>
        </p:spPr>
        <p:txBody>
          <a:bodyPr wrap="none" rtlCol="0">
            <a:spAutoFit/>
          </a:bodyPr>
          <a:lstStyle/>
          <a:p>
            <a:pPr algn="ctr">
              <a:defRPr/>
            </a:pPr>
            <a:r>
              <a:rPr lang="en-US" b="1" dirty="0">
                <a:solidFill>
                  <a:prstClr val="white"/>
                </a:solidFill>
                <a:latin typeface="Calibri"/>
              </a:rPr>
              <a:t>Acquiring Information,</a:t>
            </a:r>
          </a:p>
          <a:p>
            <a:pPr algn="ctr">
              <a:defRPr/>
            </a:pPr>
            <a:r>
              <a:rPr lang="en-US" b="1" dirty="0">
                <a:solidFill>
                  <a:prstClr val="white"/>
                </a:solidFill>
                <a:latin typeface="Calibri"/>
              </a:rPr>
              <a:t>Experimental Design</a:t>
            </a:r>
          </a:p>
          <a:p>
            <a:pPr algn="ctr">
              <a:defRPr/>
            </a:pPr>
            <a:r>
              <a:rPr lang="en-US" b="1" dirty="0">
                <a:solidFill>
                  <a:prstClr val="white"/>
                </a:solidFill>
                <a:latin typeface="Calibri"/>
              </a:rPr>
              <a:t>&amp;</a:t>
            </a:r>
          </a:p>
          <a:p>
            <a:pPr algn="ctr">
              <a:defRPr/>
            </a:pPr>
            <a:r>
              <a:rPr lang="en-US" b="1" dirty="0">
                <a:solidFill>
                  <a:prstClr val="white"/>
                </a:solidFill>
                <a:latin typeface="Calibri"/>
              </a:rPr>
              <a:t>Data Interpretation</a:t>
            </a:r>
          </a:p>
        </p:txBody>
      </p:sp>
      <p:sp>
        <p:nvSpPr>
          <p:cNvPr id="11" name="TextBox 10">
            <a:extLst>
              <a:ext uri="{FF2B5EF4-FFF2-40B4-BE49-F238E27FC236}">
                <a16:creationId xmlns:a16="http://schemas.microsoft.com/office/drawing/2014/main" id="{FA700555-02B6-497B-94C3-D4D80ED4DEE0}"/>
              </a:ext>
            </a:extLst>
          </p:cNvPr>
          <p:cNvSpPr txBox="1"/>
          <p:nvPr/>
        </p:nvSpPr>
        <p:spPr>
          <a:xfrm>
            <a:off x="3221389" y="4962285"/>
            <a:ext cx="1614181" cy="923330"/>
          </a:xfrm>
          <a:prstGeom prst="rect">
            <a:avLst/>
          </a:prstGeom>
          <a:noFill/>
        </p:spPr>
        <p:txBody>
          <a:bodyPr wrap="none" rtlCol="0">
            <a:spAutoFit/>
          </a:bodyPr>
          <a:lstStyle/>
          <a:p>
            <a:pPr algn="ctr">
              <a:defRPr/>
            </a:pPr>
            <a:r>
              <a:rPr lang="en-US" b="1" dirty="0">
                <a:solidFill>
                  <a:prstClr val="white"/>
                </a:solidFill>
                <a:latin typeface="Calibri"/>
              </a:rPr>
              <a:t>Quantitative</a:t>
            </a:r>
          </a:p>
          <a:p>
            <a:pPr algn="ctr">
              <a:defRPr/>
            </a:pPr>
            <a:r>
              <a:rPr lang="en-US" b="1" dirty="0">
                <a:solidFill>
                  <a:prstClr val="white"/>
                </a:solidFill>
                <a:latin typeface="Calibri"/>
              </a:rPr>
              <a:t>&amp;</a:t>
            </a:r>
          </a:p>
          <a:p>
            <a:pPr algn="ctr">
              <a:defRPr/>
            </a:pPr>
            <a:r>
              <a:rPr lang="en-US" b="1" dirty="0">
                <a:solidFill>
                  <a:prstClr val="white"/>
                </a:solidFill>
                <a:latin typeface="Calibri"/>
              </a:rPr>
              <a:t>Computational</a:t>
            </a:r>
          </a:p>
        </p:txBody>
      </p:sp>
      <p:sp>
        <p:nvSpPr>
          <p:cNvPr id="12" name="TextBox 11">
            <a:extLst>
              <a:ext uri="{FF2B5EF4-FFF2-40B4-BE49-F238E27FC236}">
                <a16:creationId xmlns:a16="http://schemas.microsoft.com/office/drawing/2014/main" id="{D2733FA1-8CAA-49D2-9401-32E0B41ED7BD}"/>
              </a:ext>
            </a:extLst>
          </p:cNvPr>
          <p:cNvSpPr txBox="1"/>
          <p:nvPr/>
        </p:nvSpPr>
        <p:spPr>
          <a:xfrm>
            <a:off x="7151100" y="4962285"/>
            <a:ext cx="1471714" cy="923330"/>
          </a:xfrm>
          <a:prstGeom prst="rect">
            <a:avLst/>
          </a:prstGeom>
          <a:noFill/>
        </p:spPr>
        <p:txBody>
          <a:bodyPr wrap="none" rtlCol="0">
            <a:spAutoFit/>
          </a:bodyPr>
          <a:lstStyle/>
          <a:p>
            <a:pPr algn="ctr">
              <a:defRPr/>
            </a:pPr>
            <a:r>
              <a:rPr lang="en-US" b="1" dirty="0">
                <a:solidFill>
                  <a:prstClr val="white"/>
                </a:solidFill>
                <a:latin typeface="Calibri"/>
              </a:rPr>
              <a:t>Management</a:t>
            </a:r>
          </a:p>
          <a:p>
            <a:pPr algn="ctr">
              <a:defRPr/>
            </a:pPr>
            <a:r>
              <a:rPr lang="en-US" b="1" dirty="0">
                <a:solidFill>
                  <a:prstClr val="white"/>
                </a:solidFill>
                <a:latin typeface="Calibri"/>
              </a:rPr>
              <a:t>&amp;</a:t>
            </a:r>
          </a:p>
          <a:p>
            <a:pPr algn="ctr">
              <a:defRPr/>
            </a:pPr>
            <a:r>
              <a:rPr lang="en-US" b="1" dirty="0">
                <a:solidFill>
                  <a:prstClr val="white"/>
                </a:solidFill>
                <a:latin typeface="Calibri"/>
              </a:rPr>
              <a:t>Leadership</a:t>
            </a:r>
          </a:p>
        </p:txBody>
      </p:sp>
      <p:cxnSp>
        <p:nvCxnSpPr>
          <p:cNvPr id="13" name="Straight Connector 12">
            <a:extLst>
              <a:ext uri="{FF2B5EF4-FFF2-40B4-BE49-F238E27FC236}">
                <a16:creationId xmlns:a16="http://schemas.microsoft.com/office/drawing/2014/main" id="{0D9F7380-7ADA-4E75-B878-2E164A7C447B}"/>
              </a:ext>
            </a:extLst>
          </p:cNvPr>
          <p:cNvCxnSpPr/>
          <p:nvPr/>
        </p:nvCxnSpPr>
        <p:spPr>
          <a:xfrm>
            <a:off x="3196347" y="5178741"/>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5A9DFE9-340E-4187-BB86-D85F4F749C99}"/>
              </a:ext>
            </a:extLst>
          </p:cNvPr>
          <p:cNvCxnSpPr/>
          <p:nvPr/>
        </p:nvCxnSpPr>
        <p:spPr>
          <a:xfrm>
            <a:off x="4857507" y="5178741"/>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3627D59-F49A-471C-959B-ED94F76C598F}"/>
              </a:ext>
            </a:extLst>
          </p:cNvPr>
          <p:cNvCxnSpPr/>
          <p:nvPr/>
        </p:nvCxnSpPr>
        <p:spPr>
          <a:xfrm>
            <a:off x="7134744" y="5178741"/>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CB88BEF-CCAB-4001-8A8E-A08E1F79F540}"/>
              </a:ext>
            </a:extLst>
          </p:cNvPr>
          <p:cNvCxnSpPr/>
          <p:nvPr/>
        </p:nvCxnSpPr>
        <p:spPr>
          <a:xfrm>
            <a:off x="8632455" y="5178741"/>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Left-Right Arrow 14">
            <a:extLst>
              <a:ext uri="{FF2B5EF4-FFF2-40B4-BE49-F238E27FC236}">
                <a16:creationId xmlns:a16="http://schemas.microsoft.com/office/drawing/2014/main" id="{911E26AA-68D7-42D4-A236-307B596B3EA1}"/>
              </a:ext>
            </a:extLst>
          </p:cNvPr>
          <p:cNvSpPr/>
          <p:nvPr/>
        </p:nvSpPr>
        <p:spPr>
          <a:xfrm>
            <a:off x="1858767" y="3826947"/>
            <a:ext cx="8474467" cy="685830"/>
          </a:xfrm>
          <a:prstGeom prst="leftRightArrow">
            <a:avLst/>
          </a:prstGeom>
          <a:gradFill flip="none" rotWithShape="1">
            <a:gsLst>
              <a:gs pos="0">
                <a:srgbClr val="008000"/>
              </a:gs>
              <a:gs pos="100000">
                <a:schemeClr val="accent5">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b="1">
              <a:solidFill>
                <a:prstClr val="white"/>
              </a:solidFill>
              <a:latin typeface="Calibri"/>
            </a:endParaRPr>
          </a:p>
        </p:txBody>
      </p:sp>
      <p:sp>
        <p:nvSpPr>
          <p:cNvPr id="18" name="TextBox 17">
            <a:extLst>
              <a:ext uri="{FF2B5EF4-FFF2-40B4-BE49-F238E27FC236}">
                <a16:creationId xmlns:a16="http://schemas.microsoft.com/office/drawing/2014/main" id="{1BE76D00-22BA-49A0-95EA-50EA47C32C89}"/>
              </a:ext>
            </a:extLst>
          </p:cNvPr>
          <p:cNvSpPr txBox="1"/>
          <p:nvPr/>
        </p:nvSpPr>
        <p:spPr>
          <a:xfrm>
            <a:off x="2273688" y="3965602"/>
            <a:ext cx="1066292" cy="369332"/>
          </a:xfrm>
          <a:prstGeom prst="rect">
            <a:avLst/>
          </a:prstGeom>
          <a:noFill/>
        </p:spPr>
        <p:txBody>
          <a:bodyPr wrap="none" rtlCol="0">
            <a:spAutoFit/>
          </a:bodyPr>
          <a:lstStyle/>
          <a:p>
            <a:pPr>
              <a:defRPr/>
            </a:pPr>
            <a:r>
              <a:rPr lang="en-US" b="1" dirty="0">
                <a:solidFill>
                  <a:prstClr val="white"/>
                </a:solidFill>
                <a:latin typeface="Calibri"/>
              </a:rPr>
              <a:t>Technical</a:t>
            </a:r>
          </a:p>
        </p:txBody>
      </p:sp>
      <p:sp>
        <p:nvSpPr>
          <p:cNvPr id="19" name="TextBox 18">
            <a:extLst>
              <a:ext uri="{FF2B5EF4-FFF2-40B4-BE49-F238E27FC236}">
                <a16:creationId xmlns:a16="http://schemas.microsoft.com/office/drawing/2014/main" id="{C998CFE1-FF07-4AF9-B745-BEF1E9D5B0C9}"/>
              </a:ext>
            </a:extLst>
          </p:cNvPr>
          <p:cNvSpPr txBox="1"/>
          <p:nvPr/>
        </p:nvSpPr>
        <p:spPr>
          <a:xfrm>
            <a:off x="5329020" y="3965602"/>
            <a:ext cx="1320426" cy="369332"/>
          </a:xfrm>
          <a:prstGeom prst="rect">
            <a:avLst/>
          </a:prstGeom>
          <a:noFill/>
        </p:spPr>
        <p:txBody>
          <a:bodyPr wrap="none" rtlCol="0">
            <a:spAutoFit/>
          </a:bodyPr>
          <a:lstStyle/>
          <a:p>
            <a:pPr>
              <a:defRPr/>
            </a:pPr>
            <a:r>
              <a:rPr lang="en-US" b="1" dirty="0">
                <a:solidFill>
                  <a:prstClr val="black"/>
                </a:solidFill>
                <a:latin typeface="Calibri"/>
              </a:rPr>
              <a:t>Operational</a:t>
            </a:r>
          </a:p>
        </p:txBody>
      </p:sp>
      <p:sp>
        <p:nvSpPr>
          <p:cNvPr id="20" name="TextBox 19">
            <a:extLst>
              <a:ext uri="{FF2B5EF4-FFF2-40B4-BE49-F238E27FC236}">
                <a16:creationId xmlns:a16="http://schemas.microsoft.com/office/drawing/2014/main" id="{55B68F4E-5272-4E6A-B2B2-3136A0B7CC50}"/>
              </a:ext>
            </a:extLst>
          </p:cNvPr>
          <p:cNvSpPr txBox="1"/>
          <p:nvPr/>
        </p:nvSpPr>
        <p:spPr>
          <a:xfrm>
            <a:off x="8635841" y="3965602"/>
            <a:ext cx="1351204" cy="369332"/>
          </a:xfrm>
          <a:prstGeom prst="rect">
            <a:avLst/>
          </a:prstGeom>
          <a:noFill/>
        </p:spPr>
        <p:txBody>
          <a:bodyPr wrap="none" rtlCol="0">
            <a:spAutoFit/>
          </a:bodyPr>
          <a:lstStyle/>
          <a:p>
            <a:pPr>
              <a:defRPr/>
            </a:pPr>
            <a:r>
              <a:rPr lang="en-US" b="1" dirty="0">
                <a:solidFill>
                  <a:prstClr val="black"/>
                </a:solidFill>
                <a:latin typeface="Calibri"/>
              </a:rPr>
              <a:t>Professional</a:t>
            </a:r>
          </a:p>
        </p:txBody>
      </p:sp>
      <p:sp>
        <p:nvSpPr>
          <p:cNvPr id="21" name="TextBox 20">
            <a:extLst>
              <a:ext uri="{FF2B5EF4-FFF2-40B4-BE49-F238E27FC236}">
                <a16:creationId xmlns:a16="http://schemas.microsoft.com/office/drawing/2014/main" id="{4E690C63-CC9C-4E49-A3BA-1A8AD27EC876}"/>
              </a:ext>
            </a:extLst>
          </p:cNvPr>
          <p:cNvSpPr txBox="1"/>
          <p:nvPr/>
        </p:nvSpPr>
        <p:spPr>
          <a:xfrm>
            <a:off x="8610600" y="4962285"/>
            <a:ext cx="1704576" cy="923330"/>
          </a:xfrm>
          <a:prstGeom prst="rect">
            <a:avLst/>
          </a:prstGeom>
          <a:noFill/>
        </p:spPr>
        <p:txBody>
          <a:bodyPr wrap="none" rtlCol="0">
            <a:spAutoFit/>
          </a:bodyPr>
          <a:lstStyle/>
          <a:p>
            <a:pPr algn="ctr">
              <a:defRPr/>
            </a:pPr>
            <a:r>
              <a:rPr lang="en-US" b="1" dirty="0">
                <a:solidFill>
                  <a:prstClr val="white"/>
                </a:solidFill>
                <a:latin typeface="Calibri"/>
              </a:rPr>
              <a:t>Communication</a:t>
            </a:r>
          </a:p>
          <a:p>
            <a:pPr algn="ctr">
              <a:defRPr/>
            </a:pPr>
            <a:r>
              <a:rPr lang="en-US" b="1" dirty="0">
                <a:solidFill>
                  <a:prstClr val="white"/>
                </a:solidFill>
                <a:latin typeface="Calibri"/>
              </a:rPr>
              <a:t>&amp; </a:t>
            </a:r>
          </a:p>
          <a:p>
            <a:pPr algn="ctr">
              <a:defRPr/>
            </a:pPr>
            <a:r>
              <a:rPr lang="en-US" b="1" dirty="0">
                <a:solidFill>
                  <a:prstClr val="white"/>
                </a:solidFill>
                <a:latin typeface="Calibri"/>
              </a:rPr>
              <a:t>Teamwork</a:t>
            </a:r>
          </a:p>
        </p:txBody>
      </p:sp>
    </p:spTree>
    <p:extLst>
      <p:ext uri="{BB962C8B-B14F-4D97-AF65-F5344CB8AC3E}">
        <p14:creationId xmlns:p14="http://schemas.microsoft.com/office/powerpoint/2010/main" val="162344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Proposed </a:t>
            </a:r>
            <a:r>
              <a:rPr lang="en-US" sz="3200" i="1" dirty="0"/>
              <a:t>Trainee</a:t>
            </a:r>
            <a:r>
              <a:rPr lang="en-US" sz="3200" dirty="0"/>
              <a:t> Focused Objectives: </a:t>
            </a:r>
            <a:br>
              <a:rPr lang="en-US" sz="3200" dirty="0"/>
            </a:br>
            <a:r>
              <a:rPr lang="en-US" sz="3200" dirty="0"/>
              <a:t>Technical/Operational Skills</a:t>
            </a:r>
          </a:p>
        </p:txBody>
      </p:sp>
      <p:sp>
        <p:nvSpPr>
          <p:cNvPr id="4" name="Content Placeholder 3"/>
          <p:cNvSpPr>
            <a:spLocks noGrp="1"/>
          </p:cNvSpPr>
          <p:nvPr>
            <p:ph sz="quarter" idx="12"/>
          </p:nvPr>
        </p:nvSpPr>
        <p:spPr>
          <a:xfrm>
            <a:off x="609600" y="1725137"/>
            <a:ext cx="11074400" cy="3062287"/>
          </a:xfrm>
        </p:spPr>
        <p:txBody>
          <a:bodyPr>
            <a:normAutofit/>
          </a:bodyPr>
          <a:lstStyle/>
          <a:p>
            <a:pPr>
              <a:lnSpc>
                <a:spcPct val="100000"/>
              </a:lnSpc>
            </a:pPr>
            <a:r>
              <a:rPr lang="en-US" dirty="0"/>
              <a:t>A broad understanding across biomedical disciplines and the skills to independently acquire the knowledge needed to advance their chosen field</a:t>
            </a:r>
          </a:p>
          <a:p>
            <a:pPr>
              <a:lnSpc>
                <a:spcPct val="100000"/>
              </a:lnSpc>
            </a:pPr>
            <a:r>
              <a:rPr lang="en-US" dirty="0"/>
              <a:t>The ability to think critically, independently and to identify important biomedical research questions and approaches that push forward the boundaries of their area of study</a:t>
            </a:r>
          </a:p>
          <a:p>
            <a:endParaRPr lang="en-US" dirty="0"/>
          </a:p>
        </p:txBody>
      </p:sp>
      <p:sp>
        <p:nvSpPr>
          <p:cNvPr id="5" name="Footer Placeholder 4"/>
          <p:cNvSpPr>
            <a:spLocks noGrp="1"/>
          </p:cNvSpPr>
          <p:nvPr>
            <p:ph type="ftr" sz="quarter" idx="13"/>
          </p:nvPr>
        </p:nvSpPr>
        <p:spPr>
          <a:xfrm>
            <a:off x="2131709" y="5441015"/>
            <a:ext cx="5168900" cy="365125"/>
          </a:xfrm>
        </p:spPr>
        <p:txBody>
          <a:bodyPr/>
          <a:lstStyle/>
          <a:p>
            <a:pPr>
              <a:defRPr/>
            </a:pPr>
            <a:r>
              <a:rPr lang="en-US" sz="1400">
                <a:solidFill>
                  <a:prstClr val="white"/>
                </a:solidFill>
                <a:latin typeface="Arial" pitchFamily="34" charset="0"/>
                <a:cs typeface="Arial" pitchFamily="34" charset="0"/>
              </a:rPr>
              <a:t>EAWG October 2017</a:t>
            </a:r>
            <a:endParaRPr lang="en-US" sz="1400" dirty="0">
              <a:solidFill>
                <a:prstClr val="white"/>
              </a:solidFill>
              <a:latin typeface="Arial" pitchFamily="34" charset="0"/>
              <a:cs typeface="Arial" pitchFamily="34" charset="0"/>
            </a:endParaRPr>
          </a:p>
        </p:txBody>
      </p:sp>
      <p:sp>
        <p:nvSpPr>
          <p:cNvPr id="6" name="Slide Number Placeholder 2"/>
          <p:cNvSpPr txBox="1">
            <a:spLocks/>
          </p:cNvSpPr>
          <p:nvPr/>
        </p:nvSpPr>
        <p:spPr>
          <a:xfrm>
            <a:off x="1585610" y="5441014"/>
            <a:ext cx="66357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A2DE8D4-5C71-6048-BDEE-1A8FCB4B67B4}" type="slidenum">
              <a:rPr lang="en-US" sz="1400">
                <a:solidFill>
                  <a:prstClr val="white"/>
                </a:solidFill>
                <a:latin typeface="Calibri"/>
              </a:rPr>
              <a:pPr>
                <a:defRPr/>
              </a:pPr>
              <a:t>26</a:t>
            </a:fld>
            <a:r>
              <a:rPr lang="en-US" sz="1400" dirty="0">
                <a:solidFill>
                  <a:prstClr val="white"/>
                </a:solidFill>
                <a:latin typeface="Calibri"/>
              </a:rPr>
              <a:t>   |</a:t>
            </a:r>
          </a:p>
        </p:txBody>
      </p:sp>
      <p:sp>
        <p:nvSpPr>
          <p:cNvPr id="8" name="Rectangle 7"/>
          <p:cNvSpPr/>
          <p:nvPr/>
        </p:nvSpPr>
        <p:spPr>
          <a:xfrm>
            <a:off x="1615576" y="4815415"/>
            <a:ext cx="8474467" cy="155927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1665624" y="5161911"/>
            <a:ext cx="1287532" cy="923330"/>
          </a:xfrm>
          <a:prstGeom prst="rect">
            <a:avLst/>
          </a:prstGeom>
          <a:noFill/>
        </p:spPr>
        <p:txBody>
          <a:bodyPr wrap="none" rtlCol="0">
            <a:spAutoFit/>
          </a:bodyPr>
          <a:lstStyle/>
          <a:p>
            <a:pPr algn="ctr">
              <a:defRPr/>
            </a:pPr>
            <a:r>
              <a:rPr lang="en-US" b="1" dirty="0">
                <a:solidFill>
                  <a:prstClr val="white"/>
                </a:solidFill>
                <a:latin typeface="Calibri"/>
              </a:rPr>
              <a:t>Methods </a:t>
            </a:r>
          </a:p>
          <a:p>
            <a:pPr algn="ctr">
              <a:defRPr/>
            </a:pPr>
            <a:r>
              <a:rPr lang="en-US" b="1" dirty="0">
                <a:solidFill>
                  <a:prstClr val="white"/>
                </a:solidFill>
                <a:latin typeface="Calibri"/>
              </a:rPr>
              <a:t>&amp; </a:t>
            </a:r>
          </a:p>
          <a:p>
            <a:pPr algn="ctr">
              <a:defRPr/>
            </a:pPr>
            <a:r>
              <a:rPr lang="en-US" b="1" dirty="0">
                <a:solidFill>
                  <a:prstClr val="white"/>
                </a:solidFill>
                <a:latin typeface="Calibri"/>
              </a:rPr>
              <a:t>Technology</a:t>
            </a:r>
          </a:p>
        </p:txBody>
      </p:sp>
      <p:sp>
        <p:nvSpPr>
          <p:cNvPr id="10" name="TextBox 9"/>
          <p:cNvSpPr txBox="1"/>
          <p:nvPr/>
        </p:nvSpPr>
        <p:spPr>
          <a:xfrm>
            <a:off x="4579738" y="5023413"/>
            <a:ext cx="2358751" cy="1200329"/>
          </a:xfrm>
          <a:prstGeom prst="rect">
            <a:avLst/>
          </a:prstGeom>
          <a:noFill/>
        </p:spPr>
        <p:txBody>
          <a:bodyPr wrap="none" rtlCol="0">
            <a:spAutoFit/>
          </a:bodyPr>
          <a:lstStyle/>
          <a:p>
            <a:pPr algn="ctr">
              <a:defRPr/>
            </a:pPr>
            <a:r>
              <a:rPr lang="en-US" b="1" dirty="0">
                <a:solidFill>
                  <a:prstClr val="white"/>
                </a:solidFill>
                <a:latin typeface="Calibri"/>
              </a:rPr>
              <a:t>Acquiring Information,</a:t>
            </a:r>
          </a:p>
          <a:p>
            <a:pPr algn="ctr">
              <a:defRPr/>
            </a:pPr>
            <a:r>
              <a:rPr lang="en-US" b="1" dirty="0">
                <a:solidFill>
                  <a:prstClr val="white"/>
                </a:solidFill>
                <a:latin typeface="Calibri"/>
              </a:rPr>
              <a:t>Experimental Design</a:t>
            </a:r>
          </a:p>
          <a:p>
            <a:pPr algn="ctr">
              <a:defRPr/>
            </a:pPr>
            <a:r>
              <a:rPr lang="en-US" b="1" dirty="0">
                <a:solidFill>
                  <a:prstClr val="white"/>
                </a:solidFill>
                <a:latin typeface="Calibri"/>
              </a:rPr>
              <a:t>&amp;</a:t>
            </a:r>
          </a:p>
          <a:p>
            <a:pPr algn="ctr">
              <a:defRPr/>
            </a:pPr>
            <a:r>
              <a:rPr lang="en-US" b="1" dirty="0">
                <a:solidFill>
                  <a:prstClr val="white"/>
                </a:solidFill>
                <a:latin typeface="Calibri"/>
              </a:rPr>
              <a:t>Data Interpretation</a:t>
            </a:r>
          </a:p>
        </p:txBody>
      </p:sp>
      <p:sp>
        <p:nvSpPr>
          <p:cNvPr id="11" name="TextBox 10"/>
          <p:cNvSpPr txBox="1"/>
          <p:nvPr/>
        </p:nvSpPr>
        <p:spPr>
          <a:xfrm>
            <a:off x="2978198" y="5161911"/>
            <a:ext cx="1614181" cy="923330"/>
          </a:xfrm>
          <a:prstGeom prst="rect">
            <a:avLst/>
          </a:prstGeom>
          <a:noFill/>
        </p:spPr>
        <p:txBody>
          <a:bodyPr wrap="none" rtlCol="0">
            <a:spAutoFit/>
          </a:bodyPr>
          <a:lstStyle/>
          <a:p>
            <a:pPr algn="ctr">
              <a:defRPr/>
            </a:pPr>
            <a:r>
              <a:rPr lang="en-US" b="1" dirty="0">
                <a:solidFill>
                  <a:prstClr val="white"/>
                </a:solidFill>
                <a:latin typeface="Calibri"/>
              </a:rPr>
              <a:t>Quantitative</a:t>
            </a:r>
          </a:p>
          <a:p>
            <a:pPr algn="ctr">
              <a:defRPr/>
            </a:pPr>
            <a:r>
              <a:rPr lang="en-US" b="1" dirty="0">
                <a:solidFill>
                  <a:prstClr val="white"/>
                </a:solidFill>
                <a:latin typeface="Calibri"/>
              </a:rPr>
              <a:t>&amp;</a:t>
            </a:r>
          </a:p>
          <a:p>
            <a:pPr algn="ctr">
              <a:defRPr/>
            </a:pPr>
            <a:r>
              <a:rPr lang="en-US" b="1" dirty="0">
                <a:solidFill>
                  <a:prstClr val="white"/>
                </a:solidFill>
                <a:latin typeface="Calibri"/>
              </a:rPr>
              <a:t>Computational</a:t>
            </a:r>
          </a:p>
        </p:txBody>
      </p:sp>
      <p:sp>
        <p:nvSpPr>
          <p:cNvPr id="12" name="TextBox 11"/>
          <p:cNvSpPr txBox="1"/>
          <p:nvPr/>
        </p:nvSpPr>
        <p:spPr>
          <a:xfrm>
            <a:off x="6907909" y="5161911"/>
            <a:ext cx="1471714" cy="923330"/>
          </a:xfrm>
          <a:prstGeom prst="rect">
            <a:avLst/>
          </a:prstGeom>
          <a:noFill/>
        </p:spPr>
        <p:txBody>
          <a:bodyPr wrap="none" rtlCol="0">
            <a:spAutoFit/>
          </a:bodyPr>
          <a:lstStyle/>
          <a:p>
            <a:pPr algn="ctr">
              <a:defRPr/>
            </a:pPr>
            <a:r>
              <a:rPr lang="en-US" b="1" dirty="0">
                <a:solidFill>
                  <a:prstClr val="white"/>
                </a:solidFill>
                <a:latin typeface="Calibri"/>
              </a:rPr>
              <a:t>Management</a:t>
            </a:r>
          </a:p>
          <a:p>
            <a:pPr algn="ctr">
              <a:defRPr/>
            </a:pPr>
            <a:r>
              <a:rPr lang="en-US" b="1" dirty="0">
                <a:solidFill>
                  <a:prstClr val="white"/>
                </a:solidFill>
                <a:latin typeface="Calibri"/>
              </a:rPr>
              <a:t>&amp;</a:t>
            </a:r>
          </a:p>
          <a:p>
            <a:pPr algn="ctr">
              <a:defRPr/>
            </a:pPr>
            <a:r>
              <a:rPr lang="en-US" b="1" dirty="0">
                <a:solidFill>
                  <a:prstClr val="white"/>
                </a:solidFill>
                <a:latin typeface="Calibri"/>
              </a:rPr>
              <a:t>Leadership</a:t>
            </a:r>
          </a:p>
        </p:txBody>
      </p:sp>
      <p:cxnSp>
        <p:nvCxnSpPr>
          <p:cNvPr id="13" name="Straight Connector 12"/>
          <p:cNvCxnSpPr/>
          <p:nvPr/>
        </p:nvCxnSpPr>
        <p:spPr>
          <a:xfrm>
            <a:off x="2953156" y="5378367"/>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14316" y="5378367"/>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91553" y="5378367"/>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89264" y="5378367"/>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Left-Right Arrow 14"/>
          <p:cNvSpPr/>
          <p:nvPr/>
        </p:nvSpPr>
        <p:spPr>
          <a:xfrm>
            <a:off x="1615576" y="4026573"/>
            <a:ext cx="8474467" cy="685830"/>
          </a:xfrm>
          <a:prstGeom prst="leftRightArrow">
            <a:avLst/>
          </a:prstGeom>
          <a:gradFill flip="none" rotWithShape="1">
            <a:gsLst>
              <a:gs pos="0">
                <a:srgbClr val="008000"/>
              </a:gs>
              <a:gs pos="100000">
                <a:schemeClr val="accent5">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b="1">
              <a:solidFill>
                <a:prstClr val="white"/>
              </a:solidFill>
              <a:latin typeface="Calibri"/>
            </a:endParaRPr>
          </a:p>
        </p:txBody>
      </p:sp>
      <p:sp>
        <p:nvSpPr>
          <p:cNvPr id="18" name="TextBox 17"/>
          <p:cNvSpPr txBox="1"/>
          <p:nvPr/>
        </p:nvSpPr>
        <p:spPr>
          <a:xfrm>
            <a:off x="2030497" y="4165228"/>
            <a:ext cx="1066292" cy="369332"/>
          </a:xfrm>
          <a:prstGeom prst="rect">
            <a:avLst/>
          </a:prstGeom>
          <a:noFill/>
        </p:spPr>
        <p:txBody>
          <a:bodyPr wrap="none" rtlCol="0">
            <a:spAutoFit/>
          </a:bodyPr>
          <a:lstStyle/>
          <a:p>
            <a:pPr>
              <a:defRPr/>
            </a:pPr>
            <a:r>
              <a:rPr lang="en-US" b="1" dirty="0">
                <a:solidFill>
                  <a:prstClr val="white"/>
                </a:solidFill>
                <a:latin typeface="Calibri"/>
              </a:rPr>
              <a:t>Technical</a:t>
            </a:r>
          </a:p>
        </p:txBody>
      </p:sp>
      <p:sp>
        <p:nvSpPr>
          <p:cNvPr id="19" name="TextBox 18"/>
          <p:cNvSpPr txBox="1"/>
          <p:nvPr/>
        </p:nvSpPr>
        <p:spPr>
          <a:xfrm>
            <a:off x="5085829" y="4165228"/>
            <a:ext cx="1320426" cy="369332"/>
          </a:xfrm>
          <a:prstGeom prst="rect">
            <a:avLst/>
          </a:prstGeom>
          <a:noFill/>
        </p:spPr>
        <p:txBody>
          <a:bodyPr wrap="none" rtlCol="0">
            <a:spAutoFit/>
          </a:bodyPr>
          <a:lstStyle/>
          <a:p>
            <a:pPr>
              <a:defRPr/>
            </a:pPr>
            <a:r>
              <a:rPr lang="en-US" b="1" dirty="0">
                <a:solidFill>
                  <a:prstClr val="black"/>
                </a:solidFill>
                <a:latin typeface="Calibri"/>
              </a:rPr>
              <a:t>Operational</a:t>
            </a:r>
          </a:p>
        </p:txBody>
      </p:sp>
      <p:sp>
        <p:nvSpPr>
          <p:cNvPr id="20" name="TextBox 19"/>
          <p:cNvSpPr txBox="1"/>
          <p:nvPr/>
        </p:nvSpPr>
        <p:spPr>
          <a:xfrm>
            <a:off x="8392650" y="4165228"/>
            <a:ext cx="1351204" cy="369332"/>
          </a:xfrm>
          <a:prstGeom prst="rect">
            <a:avLst/>
          </a:prstGeom>
          <a:noFill/>
        </p:spPr>
        <p:txBody>
          <a:bodyPr wrap="none" rtlCol="0">
            <a:spAutoFit/>
          </a:bodyPr>
          <a:lstStyle/>
          <a:p>
            <a:pPr>
              <a:defRPr/>
            </a:pPr>
            <a:r>
              <a:rPr lang="en-US" b="1" dirty="0">
                <a:solidFill>
                  <a:prstClr val="black"/>
                </a:solidFill>
                <a:latin typeface="Calibri"/>
              </a:rPr>
              <a:t>Professional</a:t>
            </a:r>
          </a:p>
        </p:txBody>
      </p:sp>
      <p:sp>
        <p:nvSpPr>
          <p:cNvPr id="21" name="TextBox 20"/>
          <p:cNvSpPr txBox="1"/>
          <p:nvPr/>
        </p:nvSpPr>
        <p:spPr>
          <a:xfrm>
            <a:off x="8367409" y="5161911"/>
            <a:ext cx="1704576" cy="923330"/>
          </a:xfrm>
          <a:prstGeom prst="rect">
            <a:avLst/>
          </a:prstGeom>
          <a:noFill/>
        </p:spPr>
        <p:txBody>
          <a:bodyPr wrap="none" rtlCol="0">
            <a:spAutoFit/>
          </a:bodyPr>
          <a:lstStyle/>
          <a:p>
            <a:pPr algn="ctr">
              <a:defRPr/>
            </a:pPr>
            <a:r>
              <a:rPr lang="en-US" b="1" dirty="0">
                <a:solidFill>
                  <a:prstClr val="white"/>
                </a:solidFill>
                <a:latin typeface="Calibri"/>
              </a:rPr>
              <a:t>Communication</a:t>
            </a:r>
          </a:p>
          <a:p>
            <a:pPr algn="ctr">
              <a:defRPr/>
            </a:pPr>
            <a:r>
              <a:rPr lang="en-US" b="1" dirty="0">
                <a:solidFill>
                  <a:prstClr val="white"/>
                </a:solidFill>
                <a:latin typeface="Calibri"/>
              </a:rPr>
              <a:t>&amp; </a:t>
            </a:r>
          </a:p>
          <a:p>
            <a:pPr algn="ctr">
              <a:defRPr/>
            </a:pPr>
            <a:r>
              <a:rPr lang="en-US" b="1" dirty="0">
                <a:solidFill>
                  <a:prstClr val="white"/>
                </a:solidFill>
                <a:latin typeface="Calibri"/>
              </a:rPr>
              <a:t>Teamwork</a:t>
            </a:r>
          </a:p>
        </p:txBody>
      </p:sp>
      <p:sp>
        <p:nvSpPr>
          <p:cNvPr id="7" name="Slide Number Placeholder 6">
            <a:extLst>
              <a:ext uri="{FF2B5EF4-FFF2-40B4-BE49-F238E27FC236}">
                <a16:creationId xmlns:a16="http://schemas.microsoft.com/office/drawing/2014/main" id="{339D574A-83E3-4B37-B2C7-A9C1175E187B}"/>
              </a:ext>
            </a:extLst>
          </p:cNvPr>
          <p:cNvSpPr>
            <a:spLocks noGrp="1"/>
          </p:cNvSpPr>
          <p:nvPr>
            <p:ph type="sldNum" sz="quarter" idx="11"/>
          </p:nvPr>
        </p:nvSpPr>
        <p:spPr>
          <a:xfrm>
            <a:off x="-101984" y="6009569"/>
            <a:ext cx="654373" cy="365125"/>
          </a:xfrm>
        </p:spPr>
        <p:txBody>
          <a:bodyPr/>
          <a:lstStyle/>
          <a:p>
            <a:fld id="{0E672CBA-1F15-4F34-9466-2A2663F0CC35}" type="slidenum">
              <a:rPr lang="en-US" smtClean="0"/>
              <a:pPr/>
              <a:t>26</a:t>
            </a:fld>
            <a:endParaRPr lang="en-US"/>
          </a:p>
        </p:txBody>
      </p:sp>
    </p:spTree>
    <p:extLst>
      <p:ext uri="{BB962C8B-B14F-4D97-AF65-F5344CB8AC3E}">
        <p14:creationId xmlns:p14="http://schemas.microsoft.com/office/powerpoint/2010/main" val="25695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Proposed </a:t>
            </a:r>
            <a:r>
              <a:rPr lang="en-US" sz="3200" i="1" dirty="0"/>
              <a:t>Trainee</a:t>
            </a:r>
            <a:r>
              <a:rPr lang="en-US" sz="3200" dirty="0"/>
              <a:t> Focused Objectives: </a:t>
            </a:r>
            <a:br>
              <a:rPr lang="en-US" sz="3200" dirty="0"/>
            </a:br>
            <a:r>
              <a:rPr lang="en-US" sz="3200" dirty="0"/>
              <a:t>Technical/Operational Skills</a:t>
            </a:r>
          </a:p>
        </p:txBody>
      </p:sp>
      <p:sp>
        <p:nvSpPr>
          <p:cNvPr id="4" name="Content Placeholder 3"/>
          <p:cNvSpPr>
            <a:spLocks noGrp="1"/>
          </p:cNvSpPr>
          <p:nvPr>
            <p:ph sz="quarter" idx="12"/>
          </p:nvPr>
        </p:nvSpPr>
        <p:spPr>
          <a:xfrm>
            <a:off x="702526" y="1541323"/>
            <a:ext cx="10981473" cy="5029200"/>
          </a:xfrm>
        </p:spPr>
        <p:txBody>
          <a:bodyPr>
            <a:normAutofit/>
          </a:bodyPr>
          <a:lstStyle/>
          <a:p>
            <a:pPr>
              <a:lnSpc>
                <a:spcPct val="100000"/>
              </a:lnSpc>
            </a:pPr>
            <a:r>
              <a:rPr lang="en-US" dirty="0"/>
              <a:t>A strong foundation in rigorous research design, experimental methods, quantitative literacy &amp; reasoning skills, data analysis &amp; interpretation </a:t>
            </a:r>
          </a:p>
          <a:p>
            <a:pPr>
              <a:lnSpc>
                <a:spcPct val="100000"/>
              </a:lnSpc>
            </a:pPr>
            <a:r>
              <a:rPr lang="en-US" dirty="0"/>
              <a:t>A commitment to approaching and conducting biomedical research responsibly and with integrity</a:t>
            </a:r>
          </a:p>
          <a:p>
            <a:pPr>
              <a:lnSpc>
                <a:spcPct val="100000"/>
              </a:lnSpc>
            </a:pPr>
            <a:r>
              <a:rPr lang="en-US" dirty="0"/>
              <a:t>Experience initiating, conducting, interpreting, and presenting rigorous and reproducible biomedical research with increasing self-direction</a:t>
            </a:r>
          </a:p>
        </p:txBody>
      </p:sp>
      <p:grpSp>
        <p:nvGrpSpPr>
          <p:cNvPr id="2" name="Group 1"/>
          <p:cNvGrpSpPr/>
          <p:nvPr/>
        </p:nvGrpSpPr>
        <p:grpSpPr>
          <a:xfrm>
            <a:off x="1862080" y="4100896"/>
            <a:ext cx="8474467" cy="685830"/>
            <a:chOff x="334766" y="4373355"/>
            <a:chExt cx="8474467" cy="685830"/>
          </a:xfrm>
        </p:grpSpPr>
        <p:sp>
          <p:nvSpPr>
            <p:cNvPr id="18" name="Left-Right Arrow 14"/>
            <p:cNvSpPr/>
            <p:nvPr/>
          </p:nvSpPr>
          <p:spPr>
            <a:xfrm>
              <a:off x="334766" y="4373355"/>
              <a:ext cx="8474467" cy="685830"/>
            </a:xfrm>
            <a:prstGeom prst="leftRightArrow">
              <a:avLst/>
            </a:prstGeom>
            <a:gradFill flip="none" rotWithShape="1">
              <a:gsLst>
                <a:gs pos="0">
                  <a:srgbClr val="008000"/>
                </a:gs>
                <a:gs pos="100000">
                  <a:schemeClr val="accent5">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b="1">
                <a:solidFill>
                  <a:prstClr val="white"/>
                </a:solidFill>
                <a:latin typeface="Calibri"/>
              </a:endParaRPr>
            </a:p>
          </p:txBody>
        </p:sp>
        <p:sp>
          <p:nvSpPr>
            <p:cNvPr id="19" name="TextBox 18"/>
            <p:cNvSpPr txBox="1"/>
            <p:nvPr/>
          </p:nvSpPr>
          <p:spPr>
            <a:xfrm>
              <a:off x="749688" y="4512010"/>
              <a:ext cx="1066292" cy="369332"/>
            </a:xfrm>
            <a:prstGeom prst="rect">
              <a:avLst/>
            </a:prstGeom>
            <a:noFill/>
          </p:spPr>
          <p:txBody>
            <a:bodyPr wrap="none" rtlCol="0">
              <a:spAutoFit/>
            </a:bodyPr>
            <a:lstStyle/>
            <a:p>
              <a:pPr>
                <a:defRPr/>
              </a:pPr>
              <a:r>
                <a:rPr lang="en-US" b="1" dirty="0">
                  <a:solidFill>
                    <a:prstClr val="white"/>
                  </a:solidFill>
                  <a:latin typeface="Calibri"/>
                </a:rPr>
                <a:t>Technical</a:t>
              </a:r>
            </a:p>
          </p:txBody>
        </p:sp>
        <p:sp>
          <p:nvSpPr>
            <p:cNvPr id="20" name="TextBox 19"/>
            <p:cNvSpPr txBox="1"/>
            <p:nvPr/>
          </p:nvSpPr>
          <p:spPr>
            <a:xfrm>
              <a:off x="3805020" y="4512010"/>
              <a:ext cx="1320426" cy="369332"/>
            </a:xfrm>
            <a:prstGeom prst="rect">
              <a:avLst/>
            </a:prstGeom>
            <a:noFill/>
          </p:spPr>
          <p:txBody>
            <a:bodyPr wrap="none" rtlCol="0">
              <a:spAutoFit/>
            </a:bodyPr>
            <a:lstStyle/>
            <a:p>
              <a:pPr>
                <a:defRPr/>
              </a:pPr>
              <a:r>
                <a:rPr lang="en-US" b="1" dirty="0">
                  <a:solidFill>
                    <a:prstClr val="black"/>
                  </a:solidFill>
                  <a:latin typeface="Calibri"/>
                </a:rPr>
                <a:t>Operational</a:t>
              </a:r>
            </a:p>
          </p:txBody>
        </p:sp>
        <p:sp>
          <p:nvSpPr>
            <p:cNvPr id="21" name="TextBox 20"/>
            <p:cNvSpPr txBox="1"/>
            <p:nvPr/>
          </p:nvSpPr>
          <p:spPr>
            <a:xfrm>
              <a:off x="7111841" y="4512010"/>
              <a:ext cx="1351204" cy="369332"/>
            </a:xfrm>
            <a:prstGeom prst="rect">
              <a:avLst/>
            </a:prstGeom>
            <a:noFill/>
          </p:spPr>
          <p:txBody>
            <a:bodyPr wrap="none" rtlCol="0">
              <a:spAutoFit/>
            </a:bodyPr>
            <a:lstStyle/>
            <a:p>
              <a:pPr>
                <a:defRPr/>
              </a:pPr>
              <a:r>
                <a:rPr lang="en-US" b="1" dirty="0">
                  <a:solidFill>
                    <a:prstClr val="black"/>
                  </a:solidFill>
                  <a:latin typeface="Calibri"/>
                </a:rPr>
                <a:t>Professional</a:t>
              </a:r>
            </a:p>
          </p:txBody>
        </p:sp>
      </p:grpSp>
      <p:sp>
        <p:nvSpPr>
          <p:cNvPr id="9" name="Footer Placeholder 4"/>
          <p:cNvSpPr>
            <a:spLocks noGrp="1"/>
          </p:cNvSpPr>
          <p:nvPr>
            <p:ph type="ftr" sz="quarter" idx="13"/>
          </p:nvPr>
        </p:nvSpPr>
        <p:spPr>
          <a:xfrm>
            <a:off x="2374900" y="5642830"/>
            <a:ext cx="5168900" cy="365125"/>
          </a:xfrm>
        </p:spPr>
        <p:txBody>
          <a:bodyPr/>
          <a:lstStyle/>
          <a:p>
            <a:pPr>
              <a:defRPr/>
            </a:pPr>
            <a:r>
              <a:rPr lang="en-US" sz="1400">
                <a:solidFill>
                  <a:prstClr val="white"/>
                </a:solidFill>
                <a:latin typeface="Arial" pitchFamily="34" charset="0"/>
                <a:cs typeface="Arial" pitchFamily="34" charset="0"/>
              </a:rPr>
              <a:t>EAWG October 2017</a:t>
            </a:r>
            <a:endParaRPr lang="en-US" sz="1400" dirty="0">
              <a:solidFill>
                <a:prstClr val="white"/>
              </a:solidFill>
              <a:latin typeface="Arial" pitchFamily="34" charset="0"/>
              <a:cs typeface="Arial" pitchFamily="34" charset="0"/>
            </a:endParaRPr>
          </a:p>
        </p:txBody>
      </p:sp>
      <p:sp>
        <p:nvSpPr>
          <p:cNvPr id="10" name="Slide Number Placeholder 2"/>
          <p:cNvSpPr txBox="1">
            <a:spLocks/>
          </p:cNvSpPr>
          <p:nvPr/>
        </p:nvSpPr>
        <p:spPr>
          <a:xfrm>
            <a:off x="1828801" y="5642829"/>
            <a:ext cx="66357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A2DE8D4-5C71-6048-BDEE-1A8FCB4B67B4}" type="slidenum">
              <a:rPr lang="en-US" sz="1400">
                <a:solidFill>
                  <a:prstClr val="white"/>
                </a:solidFill>
                <a:latin typeface="Calibri"/>
              </a:rPr>
              <a:pPr>
                <a:defRPr/>
              </a:pPr>
              <a:t>27</a:t>
            </a:fld>
            <a:r>
              <a:rPr lang="en-US" sz="1400" dirty="0">
                <a:solidFill>
                  <a:prstClr val="white"/>
                </a:solidFill>
                <a:latin typeface="Calibri"/>
              </a:rPr>
              <a:t>   |</a:t>
            </a:r>
          </a:p>
        </p:txBody>
      </p:sp>
      <p:sp>
        <p:nvSpPr>
          <p:cNvPr id="11" name="Rectangle 10"/>
          <p:cNvSpPr/>
          <p:nvPr/>
        </p:nvSpPr>
        <p:spPr>
          <a:xfrm>
            <a:off x="1858767" y="5045753"/>
            <a:ext cx="8474467" cy="155927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TextBox 11"/>
          <p:cNvSpPr txBox="1"/>
          <p:nvPr/>
        </p:nvSpPr>
        <p:spPr>
          <a:xfrm>
            <a:off x="1908815" y="5363726"/>
            <a:ext cx="1287532" cy="923330"/>
          </a:xfrm>
          <a:prstGeom prst="rect">
            <a:avLst/>
          </a:prstGeom>
          <a:noFill/>
        </p:spPr>
        <p:txBody>
          <a:bodyPr wrap="none" rtlCol="0">
            <a:spAutoFit/>
          </a:bodyPr>
          <a:lstStyle/>
          <a:p>
            <a:pPr algn="ctr">
              <a:defRPr/>
            </a:pPr>
            <a:r>
              <a:rPr lang="en-US" b="1" dirty="0">
                <a:solidFill>
                  <a:prstClr val="white"/>
                </a:solidFill>
                <a:latin typeface="Calibri"/>
              </a:rPr>
              <a:t>Methods </a:t>
            </a:r>
          </a:p>
          <a:p>
            <a:pPr algn="ctr">
              <a:defRPr/>
            </a:pPr>
            <a:r>
              <a:rPr lang="en-US" b="1" dirty="0">
                <a:solidFill>
                  <a:prstClr val="white"/>
                </a:solidFill>
                <a:latin typeface="Calibri"/>
              </a:rPr>
              <a:t>&amp; </a:t>
            </a:r>
          </a:p>
          <a:p>
            <a:pPr algn="ctr">
              <a:defRPr/>
            </a:pPr>
            <a:r>
              <a:rPr lang="en-US" b="1" dirty="0">
                <a:solidFill>
                  <a:prstClr val="white"/>
                </a:solidFill>
                <a:latin typeface="Calibri"/>
              </a:rPr>
              <a:t>Technology</a:t>
            </a:r>
          </a:p>
        </p:txBody>
      </p:sp>
      <p:sp>
        <p:nvSpPr>
          <p:cNvPr id="13" name="TextBox 12"/>
          <p:cNvSpPr txBox="1"/>
          <p:nvPr/>
        </p:nvSpPr>
        <p:spPr>
          <a:xfrm>
            <a:off x="4822929" y="5225228"/>
            <a:ext cx="2358751" cy="1200329"/>
          </a:xfrm>
          <a:prstGeom prst="rect">
            <a:avLst/>
          </a:prstGeom>
          <a:noFill/>
        </p:spPr>
        <p:txBody>
          <a:bodyPr wrap="none" rtlCol="0">
            <a:spAutoFit/>
          </a:bodyPr>
          <a:lstStyle/>
          <a:p>
            <a:pPr algn="ctr">
              <a:defRPr/>
            </a:pPr>
            <a:r>
              <a:rPr lang="en-US" b="1" dirty="0">
                <a:solidFill>
                  <a:prstClr val="white"/>
                </a:solidFill>
                <a:latin typeface="Calibri"/>
              </a:rPr>
              <a:t>Acquiring Information,</a:t>
            </a:r>
          </a:p>
          <a:p>
            <a:pPr algn="ctr">
              <a:defRPr/>
            </a:pPr>
            <a:r>
              <a:rPr lang="en-US" b="1" dirty="0">
                <a:solidFill>
                  <a:prstClr val="white"/>
                </a:solidFill>
                <a:latin typeface="Calibri"/>
              </a:rPr>
              <a:t>Experimental Design</a:t>
            </a:r>
          </a:p>
          <a:p>
            <a:pPr algn="ctr">
              <a:defRPr/>
            </a:pPr>
            <a:r>
              <a:rPr lang="en-US" b="1" dirty="0">
                <a:solidFill>
                  <a:prstClr val="white"/>
                </a:solidFill>
                <a:latin typeface="Calibri"/>
              </a:rPr>
              <a:t>&amp;</a:t>
            </a:r>
          </a:p>
          <a:p>
            <a:pPr algn="ctr">
              <a:defRPr/>
            </a:pPr>
            <a:r>
              <a:rPr lang="en-US" b="1" dirty="0">
                <a:solidFill>
                  <a:prstClr val="white"/>
                </a:solidFill>
                <a:latin typeface="Calibri"/>
              </a:rPr>
              <a:t>Data Interpretation</a:t>
            </a:r>
          </a:p>
        </p:txBody>
      </p:sp>
      <p:sp>
        <p:nvSpPr>
          <p:cNvPr id="14" name="TextBox 13"/>
          <p:cNvSpPr txBox="1"/>
          <p:nvPr/>
        </p:nvSpPr>
        <p:spPr>
          <a:xfrm>
            <a:off x="3221389" y="5363726"/>
            <a:ext cx="1614181" cy="923330"/>
          </a:xfrm>
          <a:prstGeom prst="rect">
            <a:avLst/>
          </a:prstGeom>
          <a:noFill/>
        </p:spPr>
        <p:txBody>
          <a:bodyPr wrap="none" rtlCol="0">
            <a:spAutoFit/>
          </a:bodyPr>
          <a:lstStyle/>
          <a:p>
            <a:pPr algn="ctr">
              <a:defRPr/>
            </a:pPr>
            <a:r>
              <a:rPr lang="en-US" b="1" dirty="0">
                <a:solidFill>
                  <a:prstClr val="white"/>
                </a:solidFill>
                <a:latin typeface="Calibri"/>
              </a:rPr>
              <a:t>Quantitative</a:t>
            </a:r>
          </a:p>
          <a:p>
            <a:pPr algn="ctr">
              <a:defRPr/>
            </a:pPr>
            <a:r>
              <a:rPr lang="en-US" b="1" dirty="0">
                <a:solidFill>
                  <a:prstClr val="white"/>
                </a:solidFill>
                <a:latin typeface="Calibri"/>
              </a:rPr>
              <a:t>&amp;</a:t>
            </a:r>
          </a:p>
          <a:p>
            <a:pPr algn="ctr">
              <a:defRPr/>
            </a:pPr>
            <a:r>
              <a:rPr lang="en-US" b="1" dirty="0">
                <a:solidFill>
                  <a:prstClr val="white"/>
                </a:solidFill>
                <a:latin typeface="Calibri"/>
              </a:rPr>
              <a:t>Computational</a:t>
            </a:r>
          </a:p>
        </p:txBody>
      </p:sp>
      <p:sp>
        <p:nvSpPr>
          <p:cNvPr id="15" name="TextBox 14"/>
          <p:cNvSpPr txBox="1"/>
          <p:nvPr/>
        </p:nvSpPr>
        <p:spPr>
          <a:xfrm>
            <a:off x="7151100" y="5363726"/>
            <a:ext cx="1471714" cy="923330"/>
          </a:xfrm>
          <a:prstGeom prst="rect">
            <a:avLst/>
          </a:prstGeom>
          <a:noFill/>
        </p:spPr>
        <p:txBody>
          <a:bodyPr wrap="none" rtlCol="0">
            <a:spAutoFit/>
          </a:bodyPr>
          <a:lstStyle/>
          <a:p>
            <a:pPr algn="ctr">
              <a:defRPr/>
            </a:pPr>
            <a:r>
              <a:rPr lang="en-US" b="1" dirty="0">
                <a:solidFill>
                  <a:prstClr val="white"/>
                </a:solidFill>
                <a:latin typeface="Calibri"/>
              </a:rPr>
              <a:t>Management</a:t>
            </a:r>
          </a:p>
          <a:p>
            <a:pPr algn="ctr">
              <a:defRPr/>
            </a:pPr>
            <a:r>
              <a:rPr lang="en-US" b="1" dirty="0">
                <a:solidFill>
                  <a:prstClr val="white"/>
                </a:solidFill>
                <a:latin typeface="Calibri"/>
              </a:rPr>
              <a:t>&amp;</a:t>
            </a:r>
          </a:p>
          <a:p>
            <a:pPr algn="ctr">
              <a:defRPr/>
            </a:pPr>
            <a:r>
              <a:rPr lang="en-US" b="1" dirty="0">
                <a:solidFill>
                  <a:prstClr val="white"/>
                </a:solidFill>
                <a:latin typeface="Calibri"/>
              </a:rPr>
              <a:t>Leadership</a:t>
            </a:r>
          </a:p>
        </p:txBody>
      </p:sp>
      <p:cxnSp>
        <p:nvCxnSpPr>
          <p:cNvPr id="16" name="Straight Connector 15"/>
          <p:cNvCxnSpPr/>
          <p:nvPr/>
        </p:nvCxnSpPr>
        <p:spPr>
          <a:xfrm>
            <a:off x="3196347" y="5580182"/>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57507" y="5580182"/>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134744" y="5580182"/>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632455" y="5580182"/>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610600" y="5363726"/>
            <a:ext cx="1704576" cy="923330"/>
          </a:xfrm>
          <a:prstGeom prst="rect">
            <a:avLst/>
          </a:prstGeom>
          <a:noFill/>
        </p:spPr>
        <p:txBody>
          <a:bodyPr wrap="none" rtlCol="0">
            <a:spAutoFit/>
          </a:bodyPr>
          <a:lstStyle/>
          <a:p>
            <a:pPr algn="ctr">
              <a:defRPr/>
            </a:pPr>
            <a:r>
              <a:rPr lang="en-US" b="1" dirty="0">
                <a:solidFill>
                  <a:prstClr val="white"/>
                </a:solidFill>
                <a:latin typeface="Calibri"/>
              </a:rPr>
              <a:t>Communication</a:t>
            </a:r>
          </a:p>
          <a:p>
            <a:pPr algn="ctr">
              <a:defRPr/>
            </a:pPr>
            <a:r>
              <a:rPr lang="en-US" b="1" dirty="0">
                <a:solidFill>
                  <a:prstClr val="white"/>
                </a:solidFill>
                <a:latin typeface="Calibri"/>
              </a:rPr>
              <a:t>&amp; </a:t>
            </a:r>
          </a:p>
          <a:p>
            <a:pPr algn="ctr">
              <a:defRPr/>
            </a:pPr>
            <a:r>
              <a:rPr lang="en-US" b="1" dirty="0">
                <a:solidFill>
                  <a:prstClr val="white"/>
                </a:solidFill>
                <a:latin typeface="Calibri"/>
              </a:rPr>
              <a:t>Teamwork</a:t>
            </a:r>
          </a:p>
        </p:txBody>
      </p:sp>
      <p:sp>
        <p:nvSpPr>
          <p:cNvPr id="6" name="Slide Number Placeholder 5">
            <a:extLst>
              <a:ext uri="{FF2B5EF4-FFF2-40B4-BE49-F238E27FC236}">
                <a16:creationId xmlns:a16="http://schemas.microsoft.com/office/drawing/2014/main" id="{0C9CA15B-1D0C-44AE-A16D-788981E9F2CD}"/>
              </a:ext>
            </a:extLst>
          </p:cNvPr>
          <p:cNvSpPr>
            <a:spLocks noGrp="1"/>
          </p:cNvSpPr>
          <p:nvPr>
            <p:ph type="sldNum" sz="quarter" idx="11"/>
          </p:nvPr>
        </p:nvSpPr>
        <p:spPr>
          <a:xfrm>
            <a:off x="141207" y="6211384"/>
            <a:ext cx="654373" cy="365125"/>
          </a:xfrm>
        </p:spPr>
        <p:txBody>
          <a:bodyPr/>
          <a:lstStyle/>
          <a:p>
            <a:fld id="{0E672CBA-1F15-4F34-9466-2A2663F0CC35}" type="slidenum">
              <a:rPr lang="en-US" smtClean="0"/>
              <a:pPr/>
              <a:t>27</a:t>
            </a:fld>
            <a:endParaRPr lang="en-US"/>
          </a:p>
        </p:txBody>
      </p:sp>
    </p:spTree>
    <p:extLst>
      <p:ext uri="{BB962C8B-B14F-4D97-AF65-F5344CB8AC3E}">
        <p14:creationId xmlns:p14="http://schemas.microsoft.com/office/powerpoint/2010/main" val="28981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862" y="327353"/>
            <a:ext cx="10976559" cy="642867"/>
          </a:xfrm>
        </p:spPr>
        <p:txBody>
          <a:bodyPr>
            <a:normAutofit fontScale="90000"/>
          </a:bodyPr>
          <a:lstStyle/>
          <a:p>
            <a:r>
              <a:rPr lang="en-US" sz="3200" dirty="0"/>
              <a:t>Proposed </a:t>
            </a:r>
            <a:r>
              <a:rPr lang="en-US" sz="3200" i="1" dirty="0"/>
              <a:t>Trainee</a:t>
            </a:r>
            <a:r>
              <a:rPr lang="en-US" sz="3200" dirty="0"/>
              <a:t> Focused Objectives: Professional Skills</a:t>
            </a:r>
          </a:p>
        </p:txBody>
      </p:sp>
      <p:sp>
        <p:nvSpPr>
          <p:cNvPr id="4" name="Content Placeholder 3"/>
          <p:cNvSpPr>
            <a:spLocks noGrp="1"/>
          </p:cNvSpPr>
          <p:nvPr>
            <p:ph sz="quarter" idx="12"/>
          </p:nvPr>
        </p:nvSpPr>
        <p:spPr>
          <a:xfrm>
            <a:off x="434899" y="1333485"/>
            <a:ext cx="11318486" cy="5029200"/>
          </a:xfrm>
        </p:spPr>
        <p:txBody>
          <a:bodyPr>
            <a:normAutofit/>
          </a:bodyPr>
          <a:lstStyle/>
          <a:p>
            <a:pPr>
              <a:lnSpc>
                <a:spcPct val="100000"/>
              </a:lnSpc>
            </a:pPr>
            <a:r>
              <a:rPr lang="en-US" sz="2000" dirty="0"/>
              <a:t>The ability to work effectively in teams with colleagues from a variety of cultural and scientific backgrounds, and to promote inclusive and supportive scientific research environments</a:t>
            </a:r>
          </a:p>
          <a:p>
            <a:pPr>
              <a:lnSpc>
                <a:spcPct val="100000"/>
              </a:lnSpc>
            </a:pPr>
            <a:r>
              <a:rPr lang="en-US" sz="2000" dirty="0"/>
              <a:t>The skills to teach and communicate scientific research methodologies and findings to a wide variety of audiences (e.g., discipline-specific, across disciplines, and the public)</a:t>
            </a:r>
          </a:p>
          <a:p>
            <a:pPr>
              <a:lnSpc>
                <a:spcPct val="100000"/>
              </a:lnSpc>
            </a:pPr>
            <a:r>
              <a:rPr lang="en-US" sz="2000" dirty="0"/>
              <a:t>The knowledge, professional skills and experiences required to identify and transition into careers in the biomedical research workforce</a:t>
            </a:r>
          </a:p>
        </p:txBody>
      </p:sp>
      <p:grpSp>
        <p:nvGrpSpPr>
          <p:cNvPr id="25" name="Group 24"/>
          <p:cNvGrpSpPr/>
          <p:nvPr/>
        </p:nvGrpSpPr>
        <p:grpSpPr>
          <a:xfrm>
            <a:off x="1720873" y="3841364"/>
            <a:ext cx="8474467" cy="685830"/>
            <a:chOff x="334766" y="4373355"/>
            <a:chExt cx="8474467" cy="685830"/>
          </a:xfrm>
        </p:grpSpPr>
        <p:sp>
          <p:nvSpPr>
            <p:cNvPr id="26" name="Left-Right Arrow 14"/>
            <p:cNvSpPr/>
            <p:nvPr/>
          </p:nvSpPr>
          <p:spPr>
            <a:xfrm>
              <a:off x="334766" y="4373355"/>
              <a:ext cx="8474467" cy="685830"/>
            </a:xfrm>
            <a:prstGeom prst="leftRightArrow">
              <a:avLst/>
            </a:prstGeom>
            <a:gradFill flip="none" rotWithShape="1">
              <a:gsLst>
                <a:gs pos="0">
                  <a:srgbClr val="008000"/>
                </a:gs>
                <a:gs pos="100000">
                  <a:schemeClr val="accent5">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b="1">
                <a:solidFill>
                  <a:prstClr val="white"/>
                </a:solidFill>
                <a:latin typeface="Calibri"/>
              </a:endParaRPr>
            </a:p>
          </p:txBody>
        </p:sp>
        <p:sp>
          <p:nvSpPr>
            <p:cNvPr id="27" name="TextBox 26"/>
            <p:cNvSpPr txBox="1"/>
            <p:nvPr/>
          </p:nvSpPr>
          <p:spPr>
            <a:xfrm>
              <a:off x="749688" y="4512010"/>
              <a:ext cx="1066292" cy="369332"/>
            </a:xfrm>
            <a:prstGeom prst="rect">
              <a:avLst/>
            </a:prstGeom>
            <a:noFill/>
          </p:spPr>
          <p:txBody>
            <a:bodyPr wrap="none" rtlCol="0">
              <a:spAutoFit/>
            </a:bodyPr>
            <a:lstStyle/>
            <a:p>
              <a:pPr>
                <a:defRPr/>
              </a:pPr>
              <a:r>
                <a:rPr lang="en-US" b="1" dirty="0">
                  <a:solidFill>
                    <a:prstClr val="white"/>
                  </a:solidFill>
                  <a:latin typeface="Calibri"/>
                </a:rPr>
                <a:t>Technical</a:t>
              </a:r>
            </a:p>
          </p:txBody>
        </p:sp>
        <p:sp>
          <p:nvSpPr>
            <p:cNvPr id="28" name="TextBox 27"/>
            <p:cNvSpPr txBox="1"/>
            <p:nvPr/>
          </p:nvSpPr>
          <p:spPr>
            <a:xfrm>
              <a:off x="3805020" y="4512010"/>
              <a:ext cx="1320426" cy="369332"/>
            </a:xfrm>
            <a:prstGeom prst="rect">
              <a:avLst/>
            </a:prstGeom>
            <a:noFill/>
          </p:spPr>
          <p:txBody>
            <a:bodyPr wrap="none" rtlCol="0">
              <a:spAutoFit/>
            </a:bodyPr>
            <a:lstStyle/>
            <a:p>
              <a:pPr>
                <a:defRPr/>
              </a:pPr>
              <a:r>
                <a:rPr lang="en-US" b="1" dirty="0">
                  <a:solidFill>
                    <a:prstClr val="black"/>
                  </a:solidFill>
                  <a:latin typeface="Calibri"/>
                </a:rPr>
                <a:t>Operational</a:t>
              </a:r>
            </a:p>
          </p:txBody>
        </p:sp>
        <p:sp>
          <p:nvSpPr>
            <p:cNvPr id="29" name="TextBox 28"/>
            <p:cNvSpPr txBox="1"/>
            <p:nvPr/>
          </p:nvSpPr>
          <p:spPr>
            <a:xfrm>
              <a:off x="7111841" y="4512010"/>
              <a:ext cx="1351204" cy="369332"/>
            </a:xfrm>
            <a:prstGeom prst="rect">
              <a:avLst/>
            </a:prstGeom>
            <a:noFill/>
          </p:spPr>
          <p:txBody>
            <a:bodyPr wrap="none" rtlCol="0">
              <a:spAutoFit/>
            </a:bodyPr>
            <a:lstStyle/>
            <a:p>
              <a:pPr>
                <a:defRPr/>
              </a:pPr>
              <a:r>
                <a:rPr lang="en-US" b="1" dirty="0">
                  <a:solidFill>
                    <a:prstClr val="black"/>
                  </a:solidFill>
                  <a:latin typeface="Calibri"/>
                </a:rPr>
                <a:t>Professional</a:t>
              </a:r>
            </a:p>
          </p:txBody>
        </p:sp>
      </p:grpSp>
      <p:sp>
        <p:nvSpPr>
          <p:cNvPr id="30" name="Footer Placeholder 4"/>
          <p:cNvSpPr>
            <a:spLocks noGrp="1"/>
          </p:cNvSpPr>
          <p:nvPr>
            <p:ph type="ftr" sz="quarter" idx="13"/>
          </p:nvPr>
        </p:nvSpPr>
        <p:spPr>
          <a:xfrm>
            <a:off x="2233693" y="5207934"/>
            <a:ext cx="5168900" cy="365125"/>
          </a:xfrm>
        </p:spPr>
        <p:txBody>
          <a:bodyPr/>
          <a:lstStyle/>
          <a:p>
            <a:pPr>
              <a:defRPr/>
            </a:pPr>
            <a:r>
              <a:rPr lang="en-US" sz="1400">
                <a:solidFill>
                  <a:prstClr val="white"/>
                </a:solidFill>
                <a:latin typeface="Arial" pitchFamily="34" charset="0"/>
                <a:cs typeface="Arial" pitchFamily="34" charset="0"/>
              </a:rPr>
              <a:t>EAWG October 2017</a:t>
            </a:r>
            <a:endParaRPr lang="en-US" sz="1400" dirty="0">
              <a:solidFill>
                <a:prstClr val="white"/>
              </a:solidFill>
              <a:latin typeface="Arial" pitchFamily="34" charset="0"/>
              <a:cs typeface="Arial" pitchFamily="34" charset="0"/>
            </a:endParaRPr>
          </a:p>
        </p:txBody>
      </p:sp>
      <p:sp>
        <p:nvSpPr>
          <p:cNvPr id="31" name="Slide Number Placeholder 2"/>
          <p:cNvSpPr txBox="1">
            <a:spLocks/>
          </p:cNvSpPr>
          <p:nvPr/>
        </p:nvSpPr>
        <p:spPr>
          <a:xfrm>
            <a:off x="1687594" y="5207933"/>
            <a:ext cx="66357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A2DE8D4-5C71-6048-BDEE-1A8FCB4B67B4}" type="slidenum">
              <a:rPr lang="en-US" sz="1400">
                <a:solidFill>
                  <a:prstClr val="white"/>
                </a:solidFill>
                <a:latin typeface="Calibri"/>
              </a:rPr>
              <a:pPr>
                <a:defRPr/>
              </a:pPr>
              <a:t>28</a:t>
            </a:fld>
            <a:r>
              <a:rPr lang="en-US" sz="1400" dirty="0">
                <a:solidFill>
                  <a:prstClr val="white"/>
                </a:solidFill>
                <a:latin typeface="Calibri"/>
              </a:rPr>
              <a:t>   |</a:t>
            </a:r>
          </a:p>
        </p:txBody>
      </p:sp>
      <p:sp>
        <p:nvSpPr>
          <p:cNvPr id="32" name="Rectangle 31"/>
          <p:cNvSpPr/>
          <p:nvPr/>
        </p:nvSpPr>
        <p:spPr>
          <a:xfrm>
            <a:off x="1717560" y="4610857"/>
            <a:ext cx="8474467" cy="155927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3" name="TextBox 32"/>
          <p:cNvSpPr txBox="1"/>
          <p:nvPr/>
        </p:nvSpPr>
        <p:spPr>
          <a:xfrm>
            <a:off x="1767608" y="4928830"/>
            <a:ext cx="1287532" cy="923330"/>
          </a:xfrm>
          <a:prstGeom prst="rect">
            <a:avLst/>
          </a:prstGeom>
          <a:noFill/>
        </p:spPr>
        <p:txBody>
          <a:bodyPr wrap="none" rtlCol="0">
            <a:spAutoFit/>
          </a:bodyPr>
          <a:lstStyle/>
          <a:p>
            <a:pPr algn="ctr">
              <a:defRPr/>
            </a:pPr>
            <a:r>
              <a:rPr lang="en-US" b="1" dirty="0">
                <a:solidFill>
                  <a:prstClr val="white"/>
                </a:solidFill>
                <a:latin typeface="Calibri"/>
              </a:rPr>
              <a:t>Methods </a:t>
            </a:r>
          </a:p>
          <a:p>
            <a:pPr algn="ctr">
              <a:defRPr/>
            </a:pPr>
            <a:r>
              <a:rPr lang="en-US" b="1" dirty="0">
                <a:solidFill>
                  <a:prstClr val="white"/>
                </a:solidFill>
                <a:latin typeface="Calibri"/>
              </a:rPr>
              <a:t>&amp; </a:t>
            </a:r>
          </a:p>
          <a:p>
            <a:pPr algn="ctr">
              <a:defRPr/>
            </a:pPr>
            <a:r>
              <a:rPr lang="en-US" b="1" dirty="0">
                <a:solidFill>
                  <a:prstClr val="white"/>
                </a:solidFill>
                <a:latin typeface="Calibri"/>
              </a:rPr>
              <a:t>Technology</a:t>
            </a:r>
          </a:p>
        </p:txBody>
      </p:sp>
      <p:sp>
        <p:nvSpPr>
          <p:cNvPr id="34" name="TextBox 33"/>
          <p:cNvSpPr txBox="1"/>
          <p:nvPr/>
        </p:nvSpPr>
        <p:spPr>
          <a:xfrm>
            <a:off x="4681722" y="4790332"/>
            <a:ext cx="2358751" cy="1200329"/>
          </a:xfrm>
          <a:prstGeom prst="rect">
            <a:avLst/>
          </a:prstGeom>
          <a:noFill/>
        </p:spPr>
        <p:txBody>
          <a:bodyPr wrap="none" rtlCol="0">
            <a:spAutoFit/>
          </a:bodyPr>
          <a:lstStyle/>
          <a:p>
            <a:pPr algn="ctr">
              <a:defRPr/>
            </a:pPr>
            <a:r>
              <a:rPr lang="en-US" b="1" dirty="0">
                <a:solidFill>
                  <a:prstClr val="white"/>
                </a:solidFill>
                <a:latin typeface="Calibri"/>
              </a:rPr>
              <a:t>Acquiring Information,</a:t>
            </a:r>
          </a:p>
          <a:p>
            <a:pPr algn="ctr">
              <a:defRPr/>
            </a:pPr>
            <a:r>
              <a:rPr lang="en-US" b="1" dirty="0">
                <a:solidFill>
                  <a:prstClr val="white"/>
                </a:solidFill>
                <a:latin typeface="Calibri"/>
              </a:rPr>
              <a:t>Experimental Design</a:t>
            </a:r>
          </a:p>
          <a:p>
            <a:pPr algn="ctr">
              <a:defRPr/>
            </a:pPr>
            <a:r>
              <a:rPr lang="en-US" b="1" dirty="0">
                <a:solidFill>
                  <a:prstClr val="white"/>
                </a:solidFill>
                <a:latin typeface="Calibri"/>
              </a:rPr>
              <a:t>&amp;</a:t>
            </a:r>
          </a:p>
          <a:p>
            <a:pPr algn="ctr">
              <a:defRPr/>
            </a:pPr>
            <a:r>
              <a:rPr lang="en-US" b="1" dirty="0">
                <a:solidFill>
                  <a:prstClr val="white"/>
                </a:solidFill>
                <a:latin typeface="Calibri"/>
              </a:rPr>
              <a:t>Data Interpretation</a:t>
            </a:r>
          </a:p>
        </p:txBody>
      </p:sp>
      <p:sp>
        <p:nvSpPr>
          <p:cNvPr id="35" name="TextBox 34"/>
          <p:cNvSpPr txBox="1"/>
          <p:nvPr/>
        </p:nvSpPr>
        <p:spPr>
          <a:xfrm>
            <a:off x="3080182" y="4928830"/>
            <a:ext cx="1614181" cy="923330"/>
          </a:xfrm>
          <a:prstGeom prst="rect">
            <a:avLst/>
          </a:prstGeom>
          <a:noFill/>
        </p:spPr>
        <p:txBody>
          <a:bodyPr wrap="none" rtlCol="0">
            <a:spAutoFit/>
          </a:bodyPr>
          <a:lstStyle/>
          <a:p>
            <a:pPr algn="ctr">
              <a:defRPr/>
            </a:pPr>
            <a:r>
              <a:rPr lang="en-US" b="1" dirty="0">
                <a:solidFill>
                  <a:prstClr val="white"/>
                </a:solidFill>
                <a:latin typeface="Calibri"/>
              </a:rPr>
              <a:t>Quantitative</a:t>
            </a:r>
          </a:p>
          <a:p>
            <a:pPr algn="ctr">
              <a:defRPr/>
            </a:pPr>
            <a:r>
              <a:rPr lang="en-US" b="1" dirty="0">
                <a:solidFill>
                  <a:prstClr val="white"/>
                </a:solidFill>
                <a:latin typeface="Calibri"/>
              </a:rPr>
              <a:t>&amp;</a:t>
            </a:r>
          </a:p>
          <a:p>
            <a:pPr algn="ctr">
              <a:defRPr/>
            </a:pPr>
            <a:r>
              <a:rPr lang="en-US" b="1" dirty="0">
                <a:solidFill>
                  <a:prstClr val="white"/>
                </a:solidFill>
                <a:latin typeface="Calibri"/>
              </a:rPr>
              <a:t>Computational</a:t>
            </a:r>
          </a:p>
        </p:txBody>
      </p:sp>
      <p:sp>
        <p:nvSpPr>
          <p:cNvPr id="36" name="TextBox 35"/>
          <p:cNvSpPr txBox="1"/>
          <p:nvPr/>
        </p:nvSpPr>
        <p:spPr>
          <a:xfrm>
            <a:off x="7009893" y="4928830"/>
            <a:ext cx="1471714" cy="923330"/>
          </a:xfrm>
          <a:prstGeom prst="rect">
            <a:avLst/>
          </a:prstGeom>
          <a:noFill/>
        </p:spPr>
        <p:txBody>
          <a:bodyPr wrap="none" rtlCol="0">
            <a:spAutoFit/>
          </a:bodyPr>
          <a:lstStyle/>
          <a:p>
            <a:pPr algn="ctr">
              <a:defRPr/>
            </a:pPr>
            <a:r>
              <a:rPr lang="en-US" b="1" dirty="0">
                <a:solidFill>
                  <a:prstClr val="white"/>
                </a:solidFill>
                <a:latin typeface="Calibri"/>
              </a:rPr>
              <a:t>Management</a:t>
            </a:r>
          </a:p>
          <a:p>
            <a:pPr algn="ctr">
              <a:defRPr/>
            </a:pPr>
            <a:r>
              <a:rPr lang="en-US" b="1" dirty="0">
                <a:solidFill>
                  <a:prstClr val="white"/>
                </a:solidFill>
                <a:latin typeface="Calibri"/>
              </a:rPr>
              <a:t>&amp;</a:t>
            </a:r>
          </a:p>
          <a:p>
            <a:pPr algn="ctr">
              <a:defRPr/>
            </a:pPr>
            <a:r>
              <a:rPr lang="en-US" b="1" dirty="0">
                <a:solidFill>
                  <a:prstClr val="white"/>
                </a:solidFill>
                <a:latin typeface="Calibri"/>
              </a:rPr>
              <a:t>Leadership</a:t>
            </a:r>
          </a:p>
        </p:txBody>
      </p:sp>
      <p:cxnSp>
        <p:nvCxnSpPr>
          <p:cNvPr id="37" name="Straight Connector 36"/>
          <p:cNvCxnSpPr/>
          <p:nvPr/>
        </p:nvCxnSpPr>
        <p:spPr>
          <a:xfrm>
            <a:off x="3055140" y="5145286"/>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716300" y="5145286"/>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993537" y="5145286"/>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491248" y="5145286"/>
            <a:ext cx="0" cy="4904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469393" y="4928830"/>
            <a:ext cx="1704576" cy="923330"/>
          </a:xfrm>
          <a:prstGeom prst="rect">
            <a:avLst/>
          </a:prstGeom>
          <a:noFill/>
        </p:spPr>
        <p:txBody>
          <a:bodyPr wrap="none" rtlCol="0">
            <a:spAutoFit/>
          </a:bodyPr>
          <a:lstStyle/>
          <a:p>
            <a:pPr algn="ctr">
              <a:defRPr/>
            </a:pPr>
            <a:r>
              <a:rPr lang="en-US" b="1" dirty="0">
                <a:solidFill>
                  <a:prstClr val="white"/>
                </a:solidFill>
                <a:latin typeface="Calibri"/>
              </a:rPr>
              <a:t>Communication</a:t>
            </a:r>
          </a:p>
          <a:p>
            <a:pPr algn="ctr">
              <a:defRPr/>
            </a:pPr>
            <a:r>
              <a:rPr lang="en-US" b="1" dirty="0">
                <a:solidFill>
                  <a:prstClr val="white"/>
                </a:solidFill>
                <a:latin typeface="Calibri"/>
              </a:rPr>
              <a:t>&amp; </a:t>
            </a:r>
          </a:p>
          <a:p>
            <a:pPr algn="ctr">
              <a:defRPr/>
            </a:pPr>
            <a:r>
              <a:rPr lang="en-US" b="1" dirty="0">
                <a:solidFill>
                  <a:prstClr val="white"/>
                </a:solidFill>
                <a:latin typeface="Calibri"/>
              </a:rPr>
              <a:t>Teamwork</a:t>
            </a:r>
          </a:p>
        </p:txBody>
      </p:sp>
    </p:spTree>
    <p:extLst>
      <p:ext uri="{BB962C8B-B14F-4D97-AF65-F5344CB8AC3E}">
        <p14:creationId xmlns:p14="http://schemas.microsoft.com/office/powerpoint/2010/main" val="41632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07EDF8-EC0C-4DA4-8EC4-6BB5210E9CDD}"/>
              </a:ext>
            </a:extLst>
          </p:cNvPr>
          <p:cNvSpPr>
            <a:spLocks noGrp="1"/>
          </p:cNvSpPr>
          <p:nvPr>
            <p:ph type="sldNum" sz="quarter" idx="11"/>
          </p:nvPr>
        </p:nvSpPr>
        <p:spPr/>
        <p:txBody>
          <a:bodyPr/>
          <a:lstStyle/>
          <a:p>
            <a:fld id="{0E672CBA-1F15-4F34-9466-2A2663F0CC35}" type="slidenum">
              <a:rPr lang="en-US" smtClean="0"/>
              <a:pPr/>
              <a:t>29</a:t>
            </a:fld>
            <a:endParaRPr lang="en-US"/>
          </a:p>
        </p:txBody>
      </p:sp>
      <p:sp>
        <p:nvSpPr>
          <p:cNvPr id="3" name="Title 2">
            <a:extLst>
              <a:ext uri="{FF2B5EF4-FFF2-40B4-BE49-F238E27FC236}">
                <a16:creationId xmlns:a16="http://schemas.microsoft.com/office/drawing/2014/main" id="{2BCC84C1-88D6-4042-81A2-70BE1DF15313}"/>
              </a:ext>
            </a:extLst>
          </p:cNvPr>
          <p:cNvSpPr>
            <a:spLocks noGrp="1"/>
          </p:cNvSpPr>
          <p:nvPr>
            <p:ph type="title"/>
          </p:nvPr>
        </p:nvSpPr>
        <p:spPr/>
        <p:txBody>
          <a:bodyPr/>
          <a:lstStyle/>
          <a:p>
            <a:r>
              <a:rPr lang="en-US" dirty="0"/>
              <a:t>New NIGMS predoctoral T32 training grant mechanism emphasizing an integrated approach to improving rigor and transparency</a:t>
            </a:r>
          </a:p>
        </p:txBody>
      </p:sp>
      <p:sp>
        <p:nvSpPr>
          <p:cNvPr id="4" name="Content Placeholder 3">
            <a:extLst>
              <a:ext uri="{FF2B5EF4-FFF2-40B4-BE49-F238E27FC236}">
                <a16:creationId xmlns:a16="http://schemas.microsoft.com/office/drawing/2014/main" id="{6DDC26CE-66A1-4F04-8823-5B8CB7113E60}"/>
              </a:ext>
            </a:extLst>
          </p:cNvPr>
          <p:cNvSpPr>
            <a:spLocks noGrp="1"/>
          </p:cNvSpPr>
          <p:nvPr>
            <p:ph sz="quarter" idx="12"/>
          </p:nvPr>
        </p:nvSpPr>
        <p:spPr>
          <a:xfrm>
            <a:off x="795580" y="2158343"/>
            <a:ext cx="11074400" cy="5029200"/>
          </a:xfrm>
        </p:spPr>
        <p:txBody>
          <a:bodyPr/>
          <a:lstStyle/>
          <a:p>
            <a:r>
              <a:rPr lang="en-US" dirty="0"/>
              <a:t>Principal Investigator(s) and Program Faculty must have a record of using rigorous and transparent methods in experimental design, data collection, analysis and reporting</a:t>
            </a:r>
          </a:p>
          <a:p>
            <a:pPr lvl="1"/>
            <a:r>
              <a:rPr lang="en-US" b="1" dirty="0"/>
              <a:t>Biographical sketch.</a:t>
            </a:r>
            <a:r>
              <a:rPr lang="en-US" dirty="0"/>
              <a:t> The personal statement should describe a commitment to </a:t>
            </a:r>
            <a:r>
              <a:rPr lang="en-US" dirty="0">
                <a:highlight>
                  <a:srgbClr val="FFFF00"/>
                </a:highlight>
              </a:rPr>
              <a:t>scientific rigor</a:t>
            </a:r>
            <a:r>
              <a:rPr lang="en-US" dirty="0"/>
              <a:t>, training, mentoring, as well as to promoting inclusive and supportive scientific environments.</a:t>
            </a:r>
          </a:p>
          <a:p>
            <a:r>
              <a:rPr lang="en-US" dirty="0"/>
              <a:t>Program plans should describe how the program will ensure that program faculty employ the highest standards of scientific rigor and impart those standards to their trainees</a:t>
            </a:r>
          </a:p>
          <a:p>
            <a:endParaRPr lang="en-US" dirty="0"/>
          </a:p>
          <a:p>
            <a:pPr marL="457200" lvl="1" indent="0">
              <a:buNone/>
            </a:pPr>
            <a:endParaRPr lang="en-US" dirty="0"/>
          </a:p>
        </p:txBody>
      </p:sp>
    </p:spTree>
    <p:extLst>
      <p:ext uri="{BB962C8B-B14F-4D97-AF65-F5344CB8AC3E}">
        <p14:creationId xmlns:p14="http://schemas.microsoft.com/office/powerpoint/2010/main" val="4731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DFE0DA2-6666-4866-8811-0A4CD324FB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971" r="11729"/>
          <a:stretch/>
        </p:blipFill>
        <p:spPr>
          <a:xfrm>
            <a:off x="8204604" y="2211345"/>
            <a:ext cx="3147548" cy="1895434"/>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2761" y="1173480"/>
            <a:ext cx="3627969" cy="1160626"/>
          </a:xfrm>
          <a:prstGeom prst="rect">
            <a:avLst/>
          </a:prstGeom>
          <a:effectLst>
            <a:outerShdw blurRad="292100" dist="139700" dir="2700000" algn="tl" rotWithShape="0">
              <a:prstClr val="black">
                <a:alpha val="65000"/>
              </a:prstClr>
            </a:outerShdw>
          </a:effec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5301" y="2570619"/>
            <a:ext cx="3117534" cy="872970"/>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059794" y="1227695"/>
            <a:ext cx="3072419" cy="983650"/>
          </a:xfrm>
          <a:prstGeom prst="rect">
            <a:avLst/>
          </a:prstGeom>
          <a:ln>
            <a:noFill/>
          </a:ln>
          <a:effectLst>
            <a:outerShdw blurRad="292100" dist="139700" dir="2700000" algn="tl" rotWithShape="0">
              <a:srgbClr val="333333">
                <a:alpha val="65000"/>
              </a:srgbClr>
            </a:outerShdw>
          </a:effectLst>
          <a:extLst/>
        </p:spPr>
      </p:pic>
      <p:pic>
        <p:nvPicPr>
          <p:cNvPr id="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23204" y="4954344"/>
            <a:ext cx="3995051" cy="733537"/>
          </a:xfrm>
          <a:prstGeom prst="rect">
            <a:avLst/>
          </a:prstGeom>
          <a:ln>
            <a:noFill/>
          </a:ln>
          <a:effectLst>
            <a:outerShdw blurRad="292100" dist="139700" dir="2700000" algn="tl" rotWithShape="0">
              <a:srgbClr val="333333">
                <a:alpha val="65000"/>
              </a:srgbClr>
            </a:outerShdw>
          </a:effectLst>
          <a:extLst/>
        </p:spPr>
      </p:pic>
      <p:pic>
        <p:nvPicPr>
          <p:cNvPr id="11"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06745" y="3653858"/>
            <a:ext cx="2957195" cy="781060"/>
          </a:xfrm>
          <a:prstGeom prst="rect">
            <a:avLst/>
          </a:prstGeom>
          <a:ln>
            <a:noFill/>
          </a:ln>
          <a:effectLst>
            <a:outerShdw blurRad="292100" dist="139700" dir="2700000" algn="tl" rotWithShape="0">
              <a:srgbClr val="333333">
                <a:alpha val="65000"/>
              </a:srgbClr>
            </a:outerShdw>
          </a:effectLst>
          <a:extLst/>
        </p:spPr>
      </p:pic>
      <p:pic>
        <p:nvPicPr>
          <p:cNvPr id="15"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03310" y="6207308"/>
            <a:ext cx="5320526" cy="367163"/>
          </a:xfrm>
          <a:prstGeom prst="rect">
            <a:avLst/>
          </a:prstGeom>
          <a:ln>
            <a:noFill/>
          </a:ln>
          <a:effectLst>
            <a:outerShdw blurRad="292100" dist="139700" dir="2700000" algn="tl" rotWithShape="0">
              <a:srgbClr val="333333">
                <a:alpha val="65000"/>
              </a:srgbClr>
            </a:outerShdw>
          </a:effectLst>
          <a:extLst/>
        </p:spPr>
      </p:pic>
      <p:pic>
        <p:nvPicPr>
          <p:cNvPr id="20" name="Picture 13" descr="LA Times.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234040" y="1190185"/>
            <a:ext cx="4748575" cy="7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how_science_goes_wrong.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55970" y="3899893"/>
            <a:ext cx="1795600" cy="23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txBox="1">
            <a:spLocks/>
          </p:cNvSpPr>
          <p:nvPr/>
        </p:nvSpPr>
        <p:spPr>
          <a:xfrm>
            <a:off x="141208" y="114537"/>
            <a:ext cx="11370854" cy="1143000"/>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b="1" dirty="0">
                <a:solidFill>
                  <a:srgbClr val="1F497D"/>
                </a:solidFill>
                <a:latin typeface="Calibri"/>
              </a:rPr>
              <a:t>A Growing Challenge: </a:t>
            </a:r>
          </a:p>
          <a:p>
            <a:r>
              <a:rPr lang="en-US" sz="3200" b="1" dirty="0">
                <a:solidFill>
                  <a:srgbClr val="1F497D"/>
                </a:solidFill>
                <a:latin typeface="Calibri"/>
              </a:rPr>
              <a:t>Ensuring the Rigor and Reproducibility of Biomedical Research</a:t>
            </a:r>
            <a:endParaRPr lang="en-US" sz="3200" b="1" dirty="0">
              <a:solidFill>
                <a:prstClr val="black"/>
              </a:solidFill>
              <a:latin typeface="Calibri"/>
            </a:endParaRPr>
          </a:p>
        </p:txBody>
      </p:sp>
      <p:pic>
        <p:nvPicPr>
          <p:cNvPr id="16" name="Picture 2" descr="\\psf\Home\Desktop\reproducibility of psychological science.tiff"/>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6730" t="12798" r="13360" b="43065"/>
          <a:stretch/>
        </p:blipFill>
        <p:spPr bwMode="auto">
          <a:xfrm>
            <a:off x="4569110" y="2024032"/>
            <a:ext cx="2917977" cy="1225734"/>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000111" y="4289030"/>
            <a:ext cx="2982504" cy="1031075"/>
          </a:xfrm>
          <a:prstGeom prst="rect">
            <a:avLst/>
          </a:prstGeom>
          <a:effectLst>
            <a:outerShdw blurRad="292100" dist="139700" dir="2700000" algn="tl" rotWithShape="0">
              <a:prstClr val="black">
                <a:alpha val="65000"/>
              </a:prstClr>
            </a:outerShdw>
          </a:effectLst>
        </p:spPr>
      </p:pic>
      <p:pic>
        <p:nvPicPr>
          <p:cNvPr id="7"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112256" y="3916625"/>
            <a:ext cx="2967493" cy="959359"/>
          </a:xfrm>
          <a:prstGeom prst="rect">
            <a:avLst/>
          </a:prstGeom>
          <a:ln>
            <a:noFill/>
          </a:ln>
          <a:effectLst>
            <a:outerShdw blurRad="292100" dist="139700" dir="2700000" algn="tl" rotWithShape="0">
              <a:srgbClr val="333333">
                <a:alpha val="65000"/>
              </a:srgbClr>
            </a:outerShdw>
          </a:effectLst>
          <a:extLst/>
        </p:spPr>
      </p:pic>
      <p:pic>
        <p:nvPicPr>
          <p:cNvPr id="12" name="Picture 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571176" y="5926627"/>
            <a:ext cx="3467368" cy="82319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824712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B8A3D-6908-4D03-ABE6-CABCADDCAE82}"/>
              </a:ext>
            </a:extLst>
          </p:cNvPr>
          <p:cNvSpPr>
            <a:spLocks noGrp="1"/>
          </p:cNvSpPr>
          <p:nvPr>
            <p:ph type="sldNum" sz="quarter" idx="11"/>
          </p:nvPr>
        </p:nvSpPr>
        <p:spPr/>
        <p:txBody>
          <a:bodyPr/>
          <a:lstStyle/>
          <a:p>
            <a:fld id="{0E672CBA-1F15-4F34-9466-2A2663F0CC35}" type="slidenum">
              <a:rPr lang="en-US" smtClean="0"/>
              <a:pPr/>
              <a:t>30</a:t>
            </a:fld>
            <a:endParaRPr lang="en-US"/>
          </a:p>
        </p:txBody>
      </p:sp>
      <p:sp>
        <p:nvSpPr>
          <p:cNvPr id="3" name="Title 2">
            <a:extLst>
              <a:ext uri="{FF2B5EF4-FFF2-40B4-BE49-F238E27FC236}">
                <a16:creationId xmlns:a16="http://schemas.microsoft.com/office/drawing/2014/main" id="{DC3D7A9B-0421-41C8-AC24-35D5ECDE4572}"/>
              </a:ext>
            </a:extLst>
          </p:cNvPr>
          <p:cNvSpPr>
            <a:spLocks noGrp="1"/>
          </p:cNvSpPr>
          <p:nvPr>
            <p:ph type="title"/>
          </p:nvPr>
        </p:nvSpPr>
        <p:spPr/>
        <p:txBody>
          <a:bodyPr/>
          <a:lstStyle/>
          <a:p>
            <a:r>
              <a:rPr lang="en-US" dirty="0"/>
              <a:t>A Required Plan for Instruction in Methods for Enhancing Reproducibility</a:t>
            </a:r>
            <a:br>
              <a:rPr lang="en-US" dirty="0"/>
            </a:br>
            <a:endParaRPr lang="en-US" dirty="0"/>
          </a:p>
        </p:txBody>
      </p:sp>
      <p:sp>
        <p:nvSpPr>
          <p:cNvPr id="4" name="Content Placeholder 3">
            <a:extLst>
              <a:ext uri="{FF2B5EF4-FFF2-40B4-BE49-F238E27FC236}">
                <a16:creationId xmlns:a16="http://schemas.microsoft.com/office/drawing/2014/main" id="{FE9C93B8-3698-4CA4-85FC-CDDC68329D6A}"/>
              </a:ext>
            </a:extLst>
          </p:cNvPr>
          <p:cNvSpPr>
            <a:spLocks noGrp="1"/>
          </p:cNvSpPr>
          <p:nvPr>
            <p:ph sz="quarter" idx="12"/>
          </p:nvPr>
        </p:nvSpPr>
        <p:spPr>
          <a:xfrm>
            <a:off x="355600" y="1509713"/>
            <a:ext cx="11836400" cy="5029200"/>
          </a:xfrm>
        </p:spPr>
        <p:txBody>
          <a:bodyPr/>
          <a:lstStyle/>
          <a:p>
            <a:pPr>
              <a:buFont typeface="Arial" panose="020B0604020202020204" pitchFamily="34" charset="0"/>
              <a:buChar char="•"/>
            </a:pPr>
            <a:r>
              <a:rPr lang="en-US" dirty="0"/>
              <a:t>How trainees will be instructed in principles important for enhancing research reproducibility </a:t>
            </a:r>
          </a:p>
          <a:p>
            <a:pPr lvl="1">
              <a:buFont typeface="Arial" panose="020B0604020202020204" pitchFamily="34" charset="0"/>
              <a:buChar char="•"/>
            </a:pPr>
            <a:r>
              <a:rPr lang="en-US" dirty="0"/>
              <a:t>evaluation of foundational research underlying a project (i.e., scientific premise)</a:t>
            </a:r>
          </a:p>
          <a:p>
            <a:pPr lvl="1">
              <a:buFont typeface="Arial" panose="020B0604020202020204" pitchFamily="34" charset="0"/>
              <a:buChar char="•"/>
            </a:pPr>
            <a:r>
              <a:rPr lang="en-US" dirty="0"/>
              <a:t>rigorous experimental design and data interpretation</a:t>
            </a:r>
          </a:p>
          <a:p>
            <a:pPr lvl="1">
              <a:buFont typeface="Arial" panose="020B0604020202020204" pitchFamily="34" charset="0"/>
              <a:buChar char="•"/>
            </a:pPr>
            <a:r>
              <a:rPr lang="en-US" dirty="0"/>
              <a:t>consideration of relevant biological variables such as sex</a:t>
            </a:r>
          </a:p>
          <a:p>
            <a:pPr lvl="1">
              <a:buFont typeface="Arial" panose="020B0604020202020204" pitchFamily="34" charset="0"/>
              <a:buChar char="•"/>
            </a:pPr>
            <a:r>
              <a:rPr lang="en-US" dirty="0"/>
              <a:t>authentication of key biological and/or chemical resources</a:t>
            </a:r>
          </a:p>
          <a:p>
            <a:pPr lvl="1">
              <a:buFont typeface="Arial" panose="020B0604020202020204" pitchFamily="34" charset="0"/>
              <a:buChar char="•"/>
            </a:pPr>
            <a:r>
              <a:rPr lang="en-US" dirty="0"/>
              <a:t>data and material sharing, record keeping, and transparency in reporting  </a:t>
            </a:r>
          </a:p>
          <a:p>
            <a:pPr lvl="0">
              <a:buFont typeface="Arial" panose="020B0604020202020204" pitchFamily="34" charset="0"/>
              <a:buChar char="•"/>
            </a:pPr>
            <a:r>
              <a:rPr lang="en-US" dirty="0">
                <a:solidFill>
                  <a:prstClr val="black"/>
                </a:solidFill>
              </a:rPr>
              <a:t>How</a:t>
            </a:r>
            <a:r>
              <a:rPr lang="en-US" dirty="0"/>
              <a:t> instruction strategies are sufficiently well integrated into the overall curriculum</a:t>
            </a:r>
          </a:p>
          <a:p>
            <a:pPr lvl="1">
              <a:buFont typeface="Arial" panose="020B0604020202020204" pitchFamily="34" charset="0"/>
              <a:buChar char="•"/>
            </a:pPr>
            <a:r>
              <a:rPr lang="en-US" dirty="0"/>
              <a:t>taught at multiple stages of trainee development and in a variety of formats and contexts</a:t>
            </a:r>
          </a:p>
          <a:p>
            <a:pPr lvl="1">
              <a:buFont typeface="Arial" panose="020B0604020202020204" pitchFamily="34" charset="0"/>
              <a:buChar char="•"/>
            </a:pPr>
            <a:r>
              <a:rPr lang="en-US" dirty="0"/>
              <a:t>program faculty will reiterate and augment key elements of methods for enhancing reproducibility when trainees are performing research in their laboratories. </a:t>
            </a:r>
          </a:p>
          <a:p>
            <a:endParaRPr lang="en-US" dirty="0"/>
          </a:p>
        </p:txBody>
      </p:sp>
    </p:spTree>
    <p:extLst>
      <p:ext uri="{BB962C8B-B14F-4D97-AF65-F5344CB8AC3E}">
        <p14:creationId xmlns:p14="http://schemas.microsoft.com/office/powerpoint/2010/main" val="261728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6E71D-9A48-46A9-BA59-2E7071EB951B}"/>
              </a:ext>
            </a:extLst>
          </p:cNvPr>
          <p:cNvSpPr>
            <a:spLocks noGrp="1"/>
          </p:cNvSpPr>
          <p:nvPr>
            <p:ph type="sldNum" sz="quarter" idx="11"/>
          </p:nvPr>
        </p:nvSpPr>
        <p:spPr/>
        <p:txBody>
          <a:bodyPr/>
          <a:lstStyle/>
          <a:p>
            <a:fld id="{0E672CBA-1F15-4F34-9466-2A2663F0CC35}" type="slidenum">
              <a:rPr lang="en-US" smtClean="0"/>
              <a:pPr/>
              <a:t>31</a:t>
            </a:fld>
            <a:endParaRPr lang="en-US"/>
          </a:p>
        </p:txBody>
      </p:sp>
      <p:sp>
        <p:nvSpPr>
          <p:cNvPr id="3" name="Title 2">
            <a:extLst>
              <a:ext uri="{FF2B5EF4-FFF2-40B4-BE49-F238E27FC236}">
                <a16:creationId xmlns:a16="http://schemas.microsoft.com/office/drawing/2014/main" id="{96F909B7-F255-490A-B743-B92907277D24}"/>
              </a:ext>
            </a:extLst>
          </p:cNvPr>
          <p:cNvSpPr>
            <a:spLocks noGrp="1"/>
          </p:cNvSpPr>
          <p:nvPr>
            <p:ph type="title"/>
          </p:nvPr>
        </p:nvSpPr>
        <p:spPr/>
        <p:txBody>
          <a:bodyPr/>
          <a:lstStyle/>
          <a:p>
            <a:r>
              <a:rPr lang="en-US" dirty="0"/>
              <a:t>Letter of Institutional Support</a:t>
            </a:r>
          </a:p>
        </p:txBody>
      </p:sp>
      <p:sp>
        <p:nvSpPr>
          <p:cNvPr id="4" name="Content Placeholder 3">
            <a:extLst>
              <a:ext uri="{FF2B5EF4-FFF2-40B4-BE49-F238E27FC236}">
                <a16:creationId xmlns:a16="http://schemas.microsoft.com/office/drawing/2014/main" id="{C689D8E0-8FBC-4538-9AC0-A59328C8468E}"/>
              </a:ext>
            </a:extLst>
          </p:cNvPr>
          <p:cNvSpPr>
            <a:spLocks noGrp="1"/>
          </p:cNvSpPr>
          <p:nvPr>
            <p:ph sz="quarter" idx="12"/>
          </p:nvPr>
        </p:nvSpPr>
        <p:spPr>
          <a:xfrm>
            <a:off x="609600" y="957709"/>
            <a:ext cx="11132260" cy="1964689"/>
          </a:xfrm>
        </p:spPr>
        <p:txBody>
          <a:bodyPr/>
          <a:lstStyle/>
          <a:p>
            <a:pPr marL="0" indent="0">
              <a:buNone/>
            </a:pPr>
            <a:r>
              <a:rPr lang="en-US" dirty="0"/>
              <a:t>The letter should describe the commitment to “……developing and promoting a culture in which the highest standards of scientific rigor, reproducibility and responsible conduct are advanced.”</a:t>
            </a:r>
          </a:p>
        </p:txBody>
      </p:sp>
      <p:sp>
        <p:nvSpPr>
          <p:cNvPr id="6" name="TextBox 4">
            <a:extLst>
              <a:ext uri="{FF2B5EF4-FFF2-40B4-BE49-F238E27FC236}">
                <a16:creationId xmlns:a16="http://schemas.microsoft.com/office/drawing/2014/main" id="{96183CB8-860E-41DD-8343-48CECDE65118}"/>
              </a:ext>
            </a:extLst>
          </p:cNvPr>
          <p:cNvSpPr txBox="1">
            <a:spLocks noChangeArrowheads="1"/>
          </p:cNvSpPr>
          <p:nvPr/>
        </p:nvSpPr>
        <p:spPr bwMode="auto">
          <a:xfrm>
            <a:off x="3097859" y="3538473"/>
            <a:ext cx="214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Publish or perish!</a:t>
            </a:r>
          </a:p>
        </p:txBody>
      </p:sp>
      <p:sp>
        <p:nvSpPr>
          <p:cNvPr id="7" name="TextBox 5">
            <a:extLst>
              <a:ext uri="{FF2B5EF4-FFF2-40B4-BE49-F238E27FC236}">
                <a16:creationId xmlns:a16="http://schemas.microsoft.com/office/drawing/2014/main" id="{23D1FBA7-1F16-43B7-992F-7AD32889E57B}"/>
              </a:ext>
            </a:extLst>
          </p:cNvPr>
          <p:cNvSpPr txBox="1">
            <a:spLocks noChangeArrowheads="1"/>
          </p:cNvSpPr>
          <p:nvPr/>
        </p:nvSpPr>
        <p:spPr bwMode="auto">
          <a:xfrm rot="20102603">
            <a:off x="8050776" y="3049872"/>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srgbClr val="0070C0"/>
                </a:solidFill>
              </a:rPr>
              <a:t>Unstable funding</a:t>
            </a:r>
          </a:p>
        </p:txBody>
      </p:sp>
      <p:sp>
        <p:nvSpPr>
          <p:cNvPr id="8" name="TextBox 6">
            <a:extLst>
              <a:ext uri="{FF2B5EF4-FFF2-40B4-BE49-F238E27FC236}">
                <a16:creationId xmlns:a16="http://schemas.microsoft.com/office/drawing/2014/main" id="{BFD8EFCB-2D46-44F2-AA74-2C42AAEEB3D7}"/>
              </a:ext>
            </a:extLst>
          </p:cNvPr>
          <p:cNvSpPr txBox="1">
            <a:spLocks noChangeArrowheads="1"/>
          </p:cNvSpPr>
          <p:nvPr/>
        </p:nvSpPr>
        <p:spPr bwMode="auto">
          <a:xfrm>
            <a:off x="3545008" y="458976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Impact factor</a:t>
            </a:r>
          </a:p>
        </p:txBody>
      </p:sp>
      <p:sp>
        <p:nvSpPr>
          <p:cNvPr id="9" name="TextBox 7">
            <a:extLst>
              <a:ext uri="{FF2B5EF4-FFF2-40B4-BE49-F238E27FC236}">
                <a16:creationId xmlns:a16="http://schemas.microsoft.com/office/drawing/2014/main" id="{E230075F-1560-4D0B-B7BF-920F07C8E889}"/>
              </a:ext>
            </a:extLst>
          </p:cNvPr>
          <p:cNvSpPr txBox="1">
            <a:spLocks noChangeArrowheads="1"/>
          </p:cNvSpPr>
          <p:nvPr/>
        </p:nvSpPr>
        <p:spPr bwMode="auto">
          <a:xfrm>
            <a:off x="8911642" y="4756576"/>
            <a:ext cx="1576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“Innovation”</a:t>
            </a:r>
          </a:p>
        </p:txBody>
      </p:sp>
      <p:sp>
        <p:nvSpPr>
          <p:cNvPr id="10" name="TextBox 8">
            <a:extLst>
              <a:ext uri="{FF2B5EF4-FFF2-40B4-BE49-F238E27FC236}">
                <a16:creationId xmlns:a16="http://schemas.microsoft.com/office/drawing/2014/main" id="{10F9700E-3322-40A6-89E9-5DE8CB273B97}"/>
              </a:ext>
            </a:extLst>
          </p:cNvPr>
          <p:cNvSpPr txBox="1">
            <a:spLocks noChangeArrowheads="1"/>
          </p:cNvSpPr>
          <p:nvPr/>
        </p:nvSpPr>
        <p:spPr bwMode="auto">
          <a:xfrm rot="2143426">
            <a:off x="4361898" y="2951331"/>
            <a:ext cx="2512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Push for large labs</a:t>
            </a:r>
          </a:p>
        </p:txBody>
      </p:sp>
      <p:sp>
        <p:nvSpPr>
          <p:cNvPr id="11" name="TextBox 9">
            <a:extLst>
              <a:ext uri="{FF2B5EF4-FFF2-40B4-BE49-F238E27FC236}">
                <a16:creationId xmlns:a16="http://schemas.microsoft.com/office/drawing/2014/main" id="{69987634-C493-4451-85F9-D49AA11EFDC8}"/>
              </a:ext>
            </a:extLst>
          </p:cNvPr>
          <p:cNvSpPr txBox="1">
            <a:spLocks noChangeArrowheads="1"/>
          </p:cNvSpPr>
          <p:nvPr/>
        </p:nvSpPr>
        <p:spPr bwMode="auto">
          <a:xfrm>
            <a:off x="8935440" y="5621136"/>
            <a:ext cx="124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“Novelty”</a:t>
            </a:r>
          </a:p>
        </p:txBody>
      </p:sp>
      <p:sp>
        <p:nvSpPr>
          <p:cNvPr id="12" name="TextBox 9">
            <a:extLst>
              <a:ext uri="{FF2B5EF4-FFF2-40B4-BE49-F238E27FC236}">
                <a16:creationId xmlns:a16="http://schemas.microsoft.com/office/drawing/2014/main" id="{AA5B91EB-82DE-4EED-810E-9C6B5A7029BC}"/>
              </a:ext>
            </a:extLst>
          </p:cNvPr>
          <p:cNvSpPr txBox="1">
            <a:spLocks noChangeArrowheads="1"/>
          </p:cNvSpPr>
          <p:nvPr/>
        </p:nvSpPr>
        <p:spPr bwMode="auto">
          <a:xfrm>
            <a:off x="3071300" y="4866220"/>
            <a:ext cx="2448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“One-word journals”</a:t>
            </a:r>
          </a:p>
        </p:txBody>
      </p:sp>
      <p:sp>
        <p:nvSpPr>
          <p:cNvPr id="13" name="TextBox 9">
            <a:extLst>
              <a:ext uri="{FF2B5EF4-FFF2-40B4-BE49-F238E27FC236}">
                <a16:creationId xmlns:a16="http://schemas.microsoft.com/office/drawing/2014/main" id="{2367EC5F-32A6-4EF0-BA7D-6D666CDB67B3}"/>
              </a:ext>
            </a:extLst>
          </p:cNvPr>
          <p:cNvSpPr txBox="1">
            <a:spLocks noChangeArrowheads="1"/>
          </p:cNvSpPr>
          <p:nvPr/>
        </p:nvSpPr>
        <p:spPr bwMode="auto">
          <a:xfrm>
            <a:off x="2920161" y="5678496"/>
            <a:ext cx="2649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Networking pressure</a:t>
            </a:r>
          </a:p>
        </p:txBody>
      </p:sp>
      <p:sp>
        <p:nvSpPr>
          <p:cNvPr id="14" name="TextBox 13">
            <a:extLst>
              <a:ext uri="{FF2B5EF4-FFF2-40B4-BE49-F238E27FC236}">
                <a16:creationId xmlns:a16="http://schemas.microsoft.com/office/drawing/2014/main" id="{641E4FC1-C7D4-4773-95CF-A0ABF5B4FA25}"/>
              </a:ext>
            </a:extLst>
          </p:cNvPr>
          <p:cNvSpPr txBox="1"/>
          <p:nvPr/>
        </p:nvSpPr>
        <p:spPr>
          <a:xfrm>
            <a:off x="2883479" y="3804681"/>
            <a:ext cx="2634054" cy="369332"/>
          </a:xfrm>
          <a:prstGeom prst="rect">
            <a:avLst/>
          </a:prstGeom>
          <a:noFill/>
        </p:spPr>
        <p:txBody>
          <a:bodyPr wrap="none" rtlCol="0">
            <a:spAutoFit/>
          </a:bodyPr>
          <a:lstStyle/>
          <a:p>
            <a:pPr defTabSz="457200"/>
            <a:r>
              <a:rPr lang="en-US" b="1" dirty="0">
                <a:solidFill>
                  <a:prstClr val="black"/>
                </a:solidFill>
                <a:latin typeface="Arial" charset="0"/>
                <a:ea typeface="Arial" charset="0"/>
                <a:cs typeface="Arial" charset="0"/>
              </a:rPr>
              <a:t>(Except negative data)</a:t>
            </a:r>
          </a:p>
        </p:txBody>
      </p:sp>
      <p:sp>
        <p:nvSpPr>
          <p:cNvPr id="15" name="TextBox 14">
            <a:extLst>
              <a:ext uri="{FF2B5EF4-FFF2-40B4-BE49-F238E27FC236}">
                <a16:creationId xmlns:a16="http://schemas.microsoft.com/office/drawing/2014/main" id="{11ECAB93-A700-4226-ACA4-5B1342D49693}"/>
              </a:ext>
            </a:extLst>
          </p:cNvPr>
          <p:cNvSpPr txBox="1"/>
          <p:nvPr/>
        </p:nvSpPr>
        <p:spPr>
          <a:xfrm>
            <a:off x="8907396" y="3878821"/>
            <a:ext cx="2531462" cy="369332"/>
          </a:xfrm>
          <a:prstGeom prst="rect">
            <a:avLst/>
          </a:prstGeom>
          <a:noFill/>
        </p:spPr>
        <p:txBody>
          <a:bodyPr wrap="none" rtlCol="0">
            <a:spAutoFit/>
          </a:bodyPr>
          <a:lstStyle/>
          <a:p>
            <a:pPr defTabSz="457200"/>
            <a:r>
              <a:rPr lang="en-US" b="1" dirty="0">
                <a:solidFill>
                  <a:prstClr val="black"/>
                </a:solidFill>
                <a:latin typeface="Arial" charset="0"/>
                <a:ea typeface="Arial" charset="0"/>
                <a:cs typeface="Arial" charset="0"/>
              </a:rPr>
              <a:t>Soft money positions</a:t>
            </a:r>
          </a:p>
        </p:txBody>
      </p:sp>
      <p:pic>
        <p:nvPicPr>
          <p:cNvPr id="16" name="Picture 15">
            <a:extLst>
              <a:ext uri="{FF2B5EF4-FFF2-40B4-BE49-F238E27FC236}">
                <a16:creationId xmlns:a16="http://schemas.microsoft.com/office/drawing/2014/main" id="{E1F26F78-D910-42F8-BBEC-160557877C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45445" y="3755254"/>
            <a:ext cx="3468129" cy="2601097"/>
          </a:xfrm>
          <a:prstGeom prst="rect">
            <a:avLst/>
          </a:prstGeom>
        </p:spPr>
      </p:pic>
      <p:sp>
        <p:nvSpPr>
          <p:cNvPr id="17" name="TextBox 16">
            <a:extLst>
              <a:ext uri="{FF2B5EF4-FFF2-40B4-BE49-F238E27FC236}">
                <a16:creationId xmlns:a16="http://schemas.microsoft.com/office/drawing/2014/main" id="{DEC4CF4E-7855-4BAE-A367-ABC52145777A}"/>
              </a:ext>
            </a:extLst>
          </p:cNvPr>
          <p:cNvSpPr txBox="1"/>
          <p:nvPr/>
        </p:nvSpPr>
        <p:spPr>
          <a:xfrm>
            <a:off x="6637221" y="2929318"/>
            <a:ext cx="1607000" cy="646331"/>
          </a:xfrm>
          <a:prstGeom prst="rect">
            <a:avLst/>
          </a:prstGeom>
          <a:noFill/>
        </p:spPr>
        <p:txBody>
          <a:bodyPr wrap="square" rtlCol="0">
            <a:spAutoFit/>
          </a:bodyPr>
          <a:lstStyle/>
          <a:p>
            <a:pPr defTabSz="457200"/>
            <a:r>
              <a:rPr lang="en-US" b="1" dirty="0">
                <a:solidFill>
                  <a:srgbClr val="0070C0"/>
                </a:solidFill>
                <a:latin typeface="Arial" charset="0"/>
                <a:ea typeface="Arial" charset="0"/>
                <a:cs typeface="Arial" charset="0"/>
              </a:rPr>
              <a:t>Tenure and promotion</a:t>
            </a:r>
          </a:p>
        </p:txBody>
      </p:sp>
    </p:spTree>
    <p:extLst>
      <p:ext uri="{BB962C8B-B14F-4D97-AF65-F5344CB8AC3E}">
        <p14:creationId xmlns:p14="http://schemas.microsoft.com/office/powerpoint/2010/main" val="196363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2B34B-B267-4B99-9B75-97EA9FAD84B5}"/>
              </a:ext>
            </a:extLst>
          </p:cNvPr>
          <p:cNvSpPr>
            <a:spLocks noGrp="1"/>
          </p:cNvSpPr>
          <p:nvPr>
            <p:ph type="sldNum" sz="quarter" idx="11"/>
          </p:nvPr>
        </p:nvSpPr>
        <p:spPr/>
        <p:txBody>
          <a:bodyPr/>
          <a:lstStyle/>
          <a:p>
            <a:fld id="{0E672CBA-1F15-4F34-9466-2A2663F0CC35}" type="slidenum">
              <a:rPr lang="en-US" smtClean="0"/>
              <a:pPr/>
              <a:t>32</a:t>
            </a:fld>
            <a:endParaRPr lang="en-US"/>
          </a:p>
        </p:txBody>
      </p:sp>
      <p:sp>
        <p:nvSpPr>
          <p:cNvPr id="3" name="Title 2">
            <a:extLst>
              <a:ext uri="{FF2B5EF4-FFF2-40B4-BE49-F238E27FC236}">
                <a16:creationId xmlns:a16="http://schemas.microsoft.com/office/drawing/2014/main" id="{ADCF0A34-E5F4-43CB-A100-3D46E70217C4}"/>
              </a:ext>
            </a:extLst>
          </p:cNvPr>
          <p:cNvSpPr>
            <a:spLocks noGrp="1"/>
          </p:cNvSpPr>
          <p:nvPr>
            <p:ph type="title"/>
          </p:nvPr>
        </p:nvSpPr>
        <p:spPr>
          <a:xfrm>
            <a:off x="609600" y="199584"/>
            <a:ext cx="11074400" cy="642867"/>
          </a:xfrm>
        </p:spPr>
        <p:txBody>
          <a:bodyPr/>
          <a:lstStyle/>
          <a:p>
            <a:r>
              <a:rPr lang="en-US" dirty="0"/>
              <a:t>Review Criteria – Overall Impact Score</a:t>
            </a:r>
          </a:p>
        </p:txBody>
      </p:sp>
      <p:sp>
        <p:nvSpPr>
          <p:cNvPr id="4" name="Content Placeholder 3">
            <a:extLst>
              <a:ext uri="{FF2B5EF4-FFF2-40B4-BE49-F238E27FC236}">
                <a16:creationId xmlns:a16="http://schemas.microsoft.com/office/drawing/2014/main" id="{290694CA-10CA-4028-B6B4-86652BAC23E3}"/>
              </a:ext>
            </a:extLst>
          </p:cNvPr>
          <p:cNvSpPr>
            <a:spLocks noGrp="1"/>
          </p:cNvSpPr>
          <p:nvPr>
            <p:ph sz="quarter" idx="12"/>
          </p:nvPr>
        </p:nvSpPr>
        <p:spPr>
          <a:xfrm>
            <a:off x="254000" y="976313"/>
            <a:ext cx="11785600" cy="4469447"/>
          </a:xfrm>
        </p:spPr>
        <p:txBody>
          <a:bodyPr/>
          <a:lstStyle/>
          <a:p>
            <a:pPr marL="0" indent="0">
              <a:buNone/>
            </a:pPr>
            <a:r>
              <a:rPr lang="en-US" dirty="0"/>
              <a:t>Will the training program produce a diverse pool of well-trained scientists with the skills necessary to conduct rigorous and reproducible research, and transition into careers in the biomedical research workforce? </a:t>
            </a:r>
          </a:p>
          <a:p>
            <a:pPr marL="0" indent="0">
              <a:buNone/>
            </a:pPr>
            <a:r>
              <a:rPr lang="en-US" dirty="0"/>
              <a:t>Skills include:</a:t>
            </a:r>
          </a:p>
          <a:p>
            <a:r>
              <a:rPr lang="en-US" dirty="0"/>
              <a:t>technical (e.g., appropriate methods, technologies, and quantitative/computational approaches), </a:t>
            </a:r>
          </a:p>
          <a:p>
            <a:r>
              <a:rPr lang="en-US" dirty="0"/>
              <a:t>operational (e.g., independent knowledge acquisition, rigorous experimental design, and interpretation of data), and </a:t>
            </a:r>
          </a:p>
          <a:p>
            <a:r>
              <a:rPr lang="en-US" dirty="0"/>
              <a:t>professional (e.g. management, leadership, communication, and teamwork) </a:t>
            </a:r>
          </a:p>
        </p:txBody>
      </p:sp>
    </p:spTree>
    <p:extLst>
      <p:ext uri="{BB962C8B-B14F-4D97-AF65-F5344CB8AC3E}">
        <p14:creationId xmlns:p14="http://schemas.microsoft.com/office/powerpoint/2010/main" val="5651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689904"/>
            <a:ext cx="9062977" cy="2430683"/>
          </a:xfrm>
        </p:spPr>
        <p:txBody>
          <a:bodyPr/>
          <a:lstStyle/>
          <a:p>
            <a:r>
              <a:rPr lang="en-US" sz="4000" b="1" dirty="0">
                <a:solidFill>
                  <a:schemeClr val="tx1"/>
                </a:solidFill>
                <a:latin typeface="+mj-lt"/>
              </a:rPr>
              <a:t>Questions &amp; Comments?</a:t>
            </a:r>
            <a:br>
              <a:rPr lang="en-US" sz="1800" b="1" dirty="0">
                <a:solidFill>
                  <a:schemeClr val="tx1"/>
                </a:solidFill>
              </a:rPr>
            </a:br>
            <a:br>
              <a:rPr lang="en-US" sz="2800" b="1" dirty="0">
                <a:solidFill>
                  <a:schemeClr val="tx1"/>
                </a:solidFill>
                <a:latin typeface="+mn-lt"/>
              </a:rPr>
            </a:br>
            <a:r>
              <a:rPr lang="en-US" sz="2800" b="1" dirty="0">
                <a:solidFill>
                  <a:schemeClr val="tx1"/>
                </a:solidFill>
                <a:latin typeface="+mn-lt"/>
              </a:rPr>
              <a:t>alison.gammie@nih.gov</a:t>
            </a:r>
            <a:br>
              <a:rPr lang="en-US" sz="4000" b="1" dirty="0">
                <a:solidFill>
                  <a:schemeClr val="tx1"/>
                </a:solidFill>
              </a:rPr>
            </a:br>
            <a:endParaRPr lang="en-US" sz="4000" b="1" dirty="0">
              <a:solidFill>
                <a:schemeClr val="tx1"/>
              </a:solidFill>
            </a:endParaRPr>
          </a:p>
        </p:txBody>
      </p:sp>
      <p:pic>
        <p:nvPicPr>
          <p:cNvPr id="3" name="Picture 2" descr="A close up of a logo&#10;&#10;Description generated with very high confidence">
            <a:extLst>
              <a:ext uri="{FF2B5EF4-FFF2-40B4-BE49-F238E27FC236}">
                <a16:creationId xmlns:a16="http://schemas.microsoft.com/office/drawing/2014/main" id="{CDDE0FD9-F79C-4CEE-B529-BF8B492EE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525" y="3668371"/>
            <a:ext cx="5759927" cy="1173011"/>
          </a:xfrm>
          <a:prstGeom prst="rect">
            <a:avLst/>
          </a:prstGeom>
        </p:spPr>
      </p:pic>
    </p:spTree>
    <p:extLst>
      <p:ext uri="{BB962C8B-B14F-4D97-AF65-F5344CB8AC3E}">
        <p14:creationId xmlns:p14="http://schemas.microsoft.com/office/powerpoint/2010/main" val="20801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2064689" y="63610"/>
            <a:ext cx="8340918" cy="1160891"/>
          </a:xfrm>
        </p:spPr>
        <p:txBody>
          <a:bodyPr anchor="ctr"/>
          <a:lstStyle/>
          <a:p>
            <a:pPr algn="ctr">
              <a:lnSpc>
                <a:spcPts val="3600"/>
              </a:lnSpc>
            </a:pPr>
            <a:r>
              <a:rPr lang="en-US" sz="4000" dirty="0">
                <a:solidFill>
                  <a:schemeClr val="tx2"/>
                </a:solidFill>
                <a:latin typeface="+mj-lt"/>
              </a:rPr>
              <a:t>Media Coverage</a:t>
            </a:r>
            <a:br>
              <a:rPr lang="en-US" sz="4000" dirty="0">
                <a:solidFill>
                  <a:schemeClr val="tx2"/>
                </a:solidFill>
                <a:latin typeface="+mj-lt"/>
              </a:rPr>
            </a:br>
            <a:r>
              <a:rPr lang="en-US" sz="1800" dirty="0">
                <a:solidFill>
                  <a:schemeClr val="tx2"/>
                </a:solidFill>
                <a:latin typeface="+mn-lt"/>
              </a:rPr>
              <a:t>(The Wall Street Journal Review, April 8-9, 2017</a:t>
            </a:r>
            <a:r>
              <a:rPr lang="en-US" sz="1800" dirty="0">
                <a:latin typeface="+mn-lt"/>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355" y="1522398"/>
            <a:ext cx="3029784" cy="4279788"/>
          </a:xfrm>
          <a:prstGeom prst="rect">
            <a:avLst/>
          </a:prstGeom>
        </p:spPr>
      </p:pic>
      <p:pic>
        <p:nvPicPr>
          <p:cNvPr id="8" name="Picture 7"/>
          <p:cNvPicPr>
            <a:picLocks noChangeAspect="1"/>
          </p:cNvPicPr>
          <p:nvPr/>
        </p:nvPicPr>
        <p:blipFill>
          <a:blip r:embed="rId3"/>
          <a:stretch>
            <a:fillRect/>
          </a:stretch>
        </p:blipFill>
        <p:spPr>
          <a:xfrm>
            <a:off x="2215763" y="3197698"/>
            <a:ext cx="4197953" cy="2604489"/>
          </a:xfrm>
          <a:prstGeom prst="rect">
            <a:avLst/>
          </a:prstGeom>
        </p:spPr>
      </p:pic>
      <p:sp>
        <p:nvSpPr>
          <p:cNvPr id="9" name="TextBox 8"/>
          <p:cNvSpPr txBox="1"/>
          <p:nvPr/>
        </p:nvSpPr>
        <p:spPr>
          <a:xfrm>
            <a:off x="2215762" y="1362909"/>
            <a:ext cx="4197952" cy="1477328"/>
          </a:xfrm>
          <a:prstGeom prst="rect">
            <a:avLst/>
          </a:prstGeom>
          <a:noFill/>
        </p:spPr>
        <p:txBody>
          <a:bodyPr wrap="square" rtlCol="0">
            <a:spAutoFit/>
          </a:bodyPr>
          <a:lstStyle/>
          <a:p>
            <a:pPr defTabSz="457200"/>
            <a:r>
              <a:rPr lang="en-US" b="1" dirty="0">
                <a:solidFill>
                  <a:prstClr val="black"/>
                </a:solidFill>
                <a:latin typeface="Calibri"/>
              </a:rPr>
              <a:t>The Breakdown in Biomedical Research </a:t>
            </a:r>
          </a:p>
          <a:p>
            <a:pPr defTabSz="457200"/>
            <a:r>
              <a:rPr lang="en-US" dirty="0">
                <a:solidFill>
                  <a:prstClr val="black"/>
                </a:solidFill>
                <a:latin typeface="Calibri"/>
              </a:rPr>
              <a:t>“Contaminated samples, faulty studies, and inadequate training have created a crisis in laboratories and industry, slowing the quest for new treatments and cures”</a:t>
            </a:r>
          </a:p>
        </p:txBody>
      </p:sp>
    </p:spTree>
    <p:extLst>
      <p:ext uri="{BB962C8B-B14F-4D97-AF65-F5344CB8AC3E}">
        <p14:creationId xmlns:p14="http://schemas.microsoft.com/office/powerpoint/2010/main" val="17404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250" y="0"/>
            <a:ext cx="4640207" cy="6901387"/>
          </a:xfrm>
          <a:prstGeom prst="rect">
            <a:avLst/>
          </a:prstGeom>
        </p:spPr>
      </p:pic>
      <p:sp>
        <p:nvSpPr>
          <p:cNvPr id="9" name="TextBox 8"/>
          <p:cNvSpPr txBox="1"/>
          <p:nvPr/>
        </p:nvSpPr>
        <p:spPr>
          <a:xfrm>
            <a:off x="5804262" y="1918997"/>
            <a:ext cx="5196247" cy="954107"/>
          </a:xfrm>
          <a:prstGeom prst="rect">
            <a:avLst/>
          </a:prstGeom>
          <a:noFill/>
        </p:spPr>
        <p:txBody>
          <a:bodyPr wrap="square" rtlCol="0">
            <a:spAutoFit/>
          </a:bodyPr>
          <a:lstStyle/>
          <a:p>
            <a:pPr algn="ctr" defTabSz="457200"/>
            <a:r>
              <a:rPr lang="en-US" sz="2800" b="1" dirty="0">
                <a:solidFill>
                  <a:srgbClr val="1F497D"/>
                </a:solidFill>
                <a:latin typeface="Calibri"/>
              </a:rPr>
              <a:t>Survey Indicates a Number of Causes Contribute to the Problem</a:t>
            </a:r>
          </a:p>
        </p:txBody>
      </p:sp>
      <p:sp>
        <p:nvSpPr>
          <p:cNvPr id="10" name="Rectangle 9">
            <a:extLst>
              <a:ext uri="{FF2B5EF4-FFF2-40B4-BE49-F238E27FC236}">
                <a16:creationId xmlns:a16="http://schemas.microsoft.com/office/drawing/2014/main" id="{891CAABF-EC53-40E6-8A95-F8F9FEB2C79D}"/>
              </a:ext>
            </a:extLst>
          </p:cNvPr>
          <p:cNvSpPr/>
          <p:nvPr/>
        </p:nvSpPr>
        <p:spPr>
          <a:xfrm>
            <a:off x="5804262" y="6462029"/>
            <a:ext cx="6387738" cy="523220"/>
          </a:xfrm>
          <a:prstGeom prst="rect">
            <a:avLst/>
          </a:prstGeom>
        </p:spPr>
        <p:txBody>
          <a:bodyPr wrap="square">
            <a:spAutoFit/>
          </a:bodyPr>
          <a:lstStyle/>
          <a:p>
            <a:pPr defTabSz="457200"/>
            <a:r>
              <a:rPr lang="en-US" sz="1400" dirty="0">
                <a:solidFill>
                  <a:prstClr val="black"/>
                </a:solidFill>
                <a:latin typeface="Calibri"/>
                <a:hlinkClick r:id="rId4"/>
              </a:rPr>
              <a:t>http://www.nature.com/news/1-500-scientists-lift-the-lid-on-reproducibility-1.19970</a:t>
            </a:r>
            <a:endParaRPr lang="en-US" sz="1400" dirty="0">
              <a:solidFill>
                <a:prstClr val="black"/>
              </a:solidFill>
              <a:latin typeface="Calibri"/>
            </a:endParaRPr>
          </a:p>
          <a:p>
            <a:pPr defTabSz="457200"/>
            <a:endParaRPr lang="en-US" sz="1400" dirty="0">
              <a:solidFill>
                <a:prstClr val="black"/>
              </a:solidFill>
              <a:latin typeface="Calibri"/>
            </a:endParaRPr>
          </a:p>
        </p:txBody>
      </p:sp>
    </p:spTree>
    <p:extLst>
      <p:ext uri="{BB962C8B-B14F-4D97-AF65-F5344CB8AC3E}">
        <p14:creationId xmlns:p14="http://schemas.microsoft.com/office/powerpoint/2010/main" val="88908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966483" y="3957682"/>
            <a:ext cx="1465466" cy="830997"/>
          </a:xfrm>
          <a:prstGeom prst="rect">
            <a:avLst/>
          </a:prstGeom>
          <a:noFill/>
        </p:spPr>
        <p:txBody>
          <a:bodyPr wrap="none" rtlCol="0">
            <a:spAutoFit/>
          </a:bodyPr>
          <a:lstStyle/>
          <a:p>
            <a:pPr algn="ctr" defTabSz="457200"/>
            <a:r>
              <a:rPr lang="en-US" sz="2400" b="1" dirty="0">
                <a:solidFill>
                  <a:prstClr val="black"/>
                </a:solidFill>
                <a:latin typeface="Calibri"/>
              </a:rPr>
              <a:t>Sociology </a:t>
            </a:r>
          </a:p>
          <a:p>
            <a:pPr algn="ctr" defTabSz="457200"/>
            <a:r>
              <a:rPr lang="en-US" sz="2400" b="1" dirty="0">
                <a:solidFill>
                  <a:prstClr val="black"/>
                </a:solidFill>
                <a:latin typeface="Calibri"/>
              </a:rPr>
              <a:t>of science</a:t>
            </a:r>
          </a:p>
        </p:txBody>
      </p:sp>
      <p:sp>
        <p:nvSpPr>
          <p:cNvPr id="4" name="TextBox 3"/>
          <p:cNvSpPr txBox="1"/>
          <p:nvPr/>
        </p:nvSpPr>
        <p:spPr>
          <a:xfrm>
            <a:off x="2974273" y="3949997"/>
            <a:ext cx="2363339" cy="1077218"/>
          </a:xfrm>
          <a:prstGeom prst="rect">
            <a:avLst/>
          </a:prstGeom>
          <a:noFill/>
        </p:spPr>
        <p:txBody>
          <a:bodyPr wrap="none" rtlCol="0">
            <a:spAutoFit/>
          </a:bodyPr>
          <a:lstStyle/>
          <a:p>
            <a:pPr algn="ctr" defTabSz="457200"/>
            <a:r>
              <a:rPr lang="en-US" sz="2400" b="1" dirty="0">
                <a:solidFill>
                  <a:prstClr val="black"/>
                </a:solidFill>
                <a:latin typeface="Calibri"/>
              </a:rPr>
              <a:t>Methodology</a:t>
            </a:r>
          </a:p>
          <a:p>
            <a:pPr algn="ctr" defTabSz="457200"/>
            <a:r>
              <a:rPr lang="en-US" sz="2000" dirty="0">
                <a:solidFill>
                  <a:prstClr val="black"/>
                </a:solidFill>
                <a:latin typeface="Calibri"/>
              </a:rPr>
              <a:t>experimental design,</a:t>
            </a:r>
          </a:p>
          <a:p>
            <a:pPr algn="ctr" defTabSz="457200"/>
            <a:r>
              <a:rPr lang="en-US" sz="2000" dirty="0">
                <a:solidFill>
                  <a:prstClr val="black"/>
                </a:solidFill>
                <a:latin typeface="Calibri"/>
              </a:rPr>
              <a:t>reporting</a:t>
            </a:r>
          </a:p>
        </p:txBody>
      </p:sp>
      <p:sp>
        <p:nvSpPr>
          <p:cNvPr id="5" name="TextBox 4"/>
          <p:cNvSpPr txBox="1"/>
          <p:nvPr/>
        </p:nvSpPr>
        <p:spPr>
          <a:xfrm>
            <a:off x="5084279" y="1535045"/>
            <a:ext cx="2010615" cy="830997"/>
          </a:xfrm>
          <a:prstGeom prst="rect">
            <a:avLst/>
          </a:prstGeom>
          <a:noFill/>
        </p:spPr>
        <p:txBody>
          <a:bodyPr wrap="none" rtlCol="0">
            <a:spAutoFit/>
          </a:bodyPr>
          <a:lstStyle/>
          <a:p>
            <a:pPr algn="ctr" defTabSz="457200"/>
            <a:r>
              <a:rPr lang="en-US" sz="2400" b="1" dirty="0">
                <a:solidFill>
                  <a:prstClr val="black"/>
                </a:solidFill>
                <a:latin typeface="Calibri"/>
              </a:rPr>
              <a:t>Training </a:t>
            </a:r>
          </a:p>
          <a:p>
            <a:pPr algn="ctr" defTabSz="457200"/>
            <a:r>
              <a:rPr lang="en-US" sz="2400" b="1" dirty="0">
                <a:solidFill>
                  <a:prstClr val="black"/>
                </a:solidFill>
                <a:latin typeface="Calibri"/>
              </a:rPr>
              <a:t>and education</a:t>
            </a:r>
          </a:p>
        </p:txBody>
      </p:sp>
      <p:cxnSp>
        <p:nvCxnSpPr>
          <p:cNvPr id="14" name="Straight Arrow Connector 13"/>
          <p:cNvCxnSpPr>
            <a:cxnSpLocks noChangeAspect="1"/>
          </p:cNvCxnSpPr>
          <p:nvPr/>
        </p:nvCxnSpPr>
        <p:spPr>
          <a:xfrm flipH="1" flipV="1">
            <a:off x="6617279" y="2483780"/>
            <a:ext cx="756200" cy="1393228"/>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p:cNvCxnSpPr>
          <p:nvPr/>
        </p:nvCxnSpPr>
        <p:spPr>
          <a:xfrm flipV="1">
            <a:off x="4811499" y="2476097"/>
            <a:ext cx="751333" cy="1384263"/>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flipH="1">
            <a:off x="5181600" y="4296339"/>
            <a:ext cx="1645920"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0028" y="315177"/>
            <a:ext cx="7458891" cy="584775"/>
          </a:xfrm>
          <a:prstGeom prst="rect">
            <a:avLst/>
          </a:prstGeom>
          <a:noFill/>
        </p:spPr>
        <p:txBody>
          <a:bodyPr wrap="square" rtlCol="0">
            <a:spAutoFit/>
          </a:bodyPr>
          <a:lstStyle/>
          <a:p>
            <a:pPr algn="ctr" defTabSz="457200"/>
            <a:r>
              <a:rPr lang="en-US" sz="3200" b="1" dirty="0">
                <a:solidFill>
                  <a:srgbClr val="1F497D"/>
                </a:solidFill>
                <a:latin typeface="Calibri"/>
              </a:rPr>
              <a:t>The “Reproducibility Problem”</a:t>
            </a:r>
          </a:p>
        </p:txBody>
      </p:sp>
      <p:sp>
        <p:nvSpPr>
          <p:cNvPr id="6" name="TextBox 5"/>
          <p:cNvSpPr txBox="1"/>
          <p:nvPr/>
        </p:nvSpPr>
        <p:spPr>
          <a:xfrm>
            <a:off x="4386974" y="849324"/>
            <a:ext cx="3418052" cy="369332"/>
          </a:xfrm>
          <a:prstGeom prst="rect">
            <a:avLst/>
          </a:prstGeom>
          <a:noFill/>
        </p:spPr>
        <p:txBody>
          <a:bodyPr wrap="none" rtlCol="0">
            <a:spAutoFit/>
          </a:bodyPr>
          <a:lstStyle/>
          <a:p>
            <a:pPr defTabSz="457200"/>
            <a:r>
              <a:rPr lang="en-US" dirty="0">
                <a:solidFill>
                  <a:prstClr val="black"/>
                </a:solidFill>
                <a:latin typeface="Calibri"/>
              </a:rPr>
              <a:t>Issues related to three main areas:</a:t>
            </a:r>
          </a:p>
        </p:txBody>
      </p:sp>
      <p:cxnSp>
        <p:nvCxnSpPr>
          <p:cNvPr id="12" name="Straight Arrow Connector 11">
            <a:extLst>
              <a:ext uri="{FF2B5EF4-FFF2-40B4-BE49-F238E27FC236}">
                <a16:creationId xmlns:a16="http://schemas.microsoft.com/office/drawing/2014/main" id="{159824A5-CF2C-460E-B791-AC1BBAD5110C}"/>
              </a:ext>
            </a:extLst>
          </p:cNvPr>
          <p:cNvCxnSpPr>
            <a:cxnSpLocks/>
          </p:cNvCxnSpPr>
          <p:nvPr/>
        </p:nvCxnSpPr>
        <p:spPr>
          <a:xfrm>
            <a:off x="6655591" y="4296339"/>
            <a:ext cx="310893"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ACE3D35-CEE1-4968-AB1C-675814C586CD}"/>
              </a:ext>
            </a:extLst>
          </p:cNvPr>
          <p:cNvCxnSpPr>
            <a:cxnSpLocks/>
          </p:cNvCxnSpPr>
          <p:nvPr/>
        </p:nvCxnSpPr>
        <p:spPr>
          <a:xfrm flipH="1" flipV="1">
            <a:off x="6474071" y="2302440"/>
            <a:ext cx="78501" cy="127202"/>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5E8D4D-C6E0-4836-8F80-5EDD950CB2BB}"/>
              </a:ext>
            </a:extLst>
          </p:cNvPr>
          <p:cNvCxnSpPr>
            <a:cxnSpLocks/>
          </p:cNvCxnSpPr>
          <p:nvPr/>
        </p:nvCxnSpPr>
        <p:spPr>
          <a:xfrm flipV="1">
            <a:off x="5565574" y="2259256"/>
            <a:ext cx="102764" cy="254404"/>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45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966483" y="3957682"/>
            <a:ext cx="1465466" cy="830997"/>
          </a:xfrm>
          <a:prstGeom prst="rect">
            <a:avLst/>
          </a:prstGeom>
          <a:noFill/>
        </p:spPr>
        <p:txBody>
          <a:bodyPr wrap="none" rtlCol="0">
            <a:spAutoFit/>
          </a:bodyPr>
          <a:lstStyle/>
          <a:p>
            <a:pPr algn="ctr">
              <a:defRPr/>
            </a:pPr>
            <a:r>
              <a:rPr lang="en-US" sz="2400" b="1" dirty="0">
                <a:solidFill>
                  <a:srgbClr val="0070C0"/>
                </a:solidFill>
                <a:latin typeface="Calibri"/>
              </a:rPr>
              <a:t>Sociology </a:t>
            </a:r>
          </a:p>
          <a:p>
            <a:pPr algn="ctr">
              <a:defRPr/>
            </a:pPr>
            <a:r>
              <a:rPr lang="en-US" sz="2400" b="1" dirty="0">
                <a:solidFill>
                  <a:srgbClr val="0070C0"/>
                </a:solidFill>
                <a:latin typeface="Calibri"/>
              </a:rPr>
              <a:t>of science</a:t>
            </a:r>
          </a:p>
        </p:txBody>
      </p:sp>
      <p:sp>
        <p:nvSpPr>
          <p:cNvPr id="4" name="TextBox 3"/>
          <p:cNvSpPr txBox="1"/>
          <p:nvPr/>
        </p:nvSpPr>
        <p:spPr>
          <a:xfrm>
            <a:off x="2974273" y="3949997"/>
            <a:ext cx="2363339" cy="1077218"/>
          </a:xfrm>
          <a:prstGeom prst="rect">
            <a:avLst/>
          </a:prstGeom>
          <a:noFill/>
        </p:spPr>
        <p:txBody>
          <a:bodyPr wrap="none" rtlCol="0">
            <a:spAutoFit/>
          </a:bodyPr>
          <a:lstStyle/>
          <a:p>
            <a:pPr algn="ctr" defTabSz="457200"/>
            <a:r>
              <a:rPr lang="en-US" sz="2400" b="1" dirty="0">
                <a:solidFill>
                  <a:prstClr val="black"/>
                </a:solidFill>
                <a:latin typeface="Calibri"/>
              </a:rPr>
              <a:t>Methodology</a:t>
            </a:r>
          </a:p>
          <a:p>
            <a:pPr algn="ctr" defTabSz="457200"/>
            <a:r>
              <a:rPr lang="en-US" sz="2000" dirty="0">
                <a:solidFill>
                  <a:prstClr val="black"/>
                </a:solidFill>
                <a:latin typeface="Calibri"/>
              </a:rPr>
              <a:t>experimental design,</a:t>
            </a:r>
          </a:p>
          <a:p>
            <a:pPr algn="ctr" defTabSz="457200"/>
            <a:r>
              <a:rPr lang="en-US" sz="2000" dirty="0">
                <a:solidFill>
                  <a:prstClr val="black"/>
                </a:solidFill>
                <a:latin typeface="Calibri"/>
              </a:rPr>
              <a:t>reporting</a:t>
            </a:r>
          </a:p>
        </p:txBody>
      </p:sp>
      <p:sp>
        <p:nvSpPr>
          <p:cNvPr id="5" name="TextBox 4"/>
          <p:cNvSpPr txBox="1"/>
          <p:nvPr/>
        </p:nvSpPr>
        <p:spPr>
          <a:xfrm>
            <a:off x="5084279" y="1535045"/>
            <a:ext cx="2010615" cy="830997"/>
          </a:xfrm>
          <a:prstGeom prst="rect">
            <a:avLst/>
          </a:prstGeom>
          <a:noFill/>
        </p:spPr>
        <p:txBody>
          <a:bodyPr wrap="none" rtlCol="0">
            <a:spAutoFit/>
          </a:bodyPr>
          <a:lstStyle/>
          <a:p>
            <a:pPr algn="ctr" defTabSz="457200"/>
            <a:r>
              <a:rPr lang="en-US" sz="2400" b="1" dirty="0">
                <a:solidFill>
                  <a:prstClr val="black"/>
                </a:solidFill>
                <a:latin typeface="Calibri"/>
              </a:rPr>
              <a:t>Training </a:t>
            </a:r>
          </a:p>
          <a:p>
            <a:pPr algn="ctr" defTabSz="457200"/>
            <a:r>
              <a:rPr lang="en-US" sz="2400" b="1" dirty="0">
                <a:solidFill>
                  <a:prstClr val="black"/>
                </a:solidFill>
                <a:latin typeface="Calibri"/>
              </a:rPr>
              <a:t>and education</a:t>
            </a:r>
          </a:p>
        </p:txBody>
      </p:sp>
      <p:cxnSp>
        <p:nvCxnSpPr>
          <p:cNvPr id="14" name="Straight Arrow Connector 13"/>
          <p:cNvCxnSpPr>
            <a:cxnSpLocks noChangeAspect="1"/>
          </p:cNvCxnSpPr>
          <p:nvPr/>
        </p:nvCxnSpPr>
        <p:spPr>
          <a:xfrm flipH="1" flipV="1">
            <a:off x="6617279" y="2483780"/>
            <a:ext cx="756200" cy="1393228"/>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p:cNvCxnSpPr>
          <p:nvPr/>
        </p:nvCxnSpPr>
        <p:spPr>
          <a:xfrm flipV="1">
            <a:off x="4811499" y="2476097"/>
            <a:ext cx="751333" cy="1384263"/>
          </a:xfrm>
          <a:prstGeom prst="straightConnector1">
            <a:avLst/>
          </a:prstGeom>
          <a:ln w="127000">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flipH="1">
            <a:off x="5181600" y="4296339"/>
            <a:ext cx="1645920"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0028" y="315177"/>
            <a:ext cx="7458891" cy="584775"/>
          </a:xfrm>
          <a:prstGeom prst="rect">
            <a:avLst/>
          </a:prstGeom>
          <a:noFill/>
        </p:spPr>
        <p:txBody>
          <a:bodyPr wrap="square" rtlCol="0">
            <a:spAutoFit/>
          </a:bodyPr>
          <a:lstStyle/>
          <a:p>
            <a:pPr algn="ctr" defTabSz="457200"/>
            <a:r>
              <a:rPr lang="en-US" sz="3200" b="1" dirty="0">
                <a:solidFill>
                  <a:srgbClr val="1F497D"/>
                </a:solidFill>
                <a:latin typeface="Calibri"/>
              </a:rPr>
              <a:t>The “Reproducibility Problem”</a:t>
            </a:r>
          </a:p>
        </p:txBody>
      </p:sp>
      <p:sp>
        <p:nvSpPr>
          <p:cNvPr id="6" name="TextBox 5"/>
          <p:cNvSpPr txBox="1"/>
          <p:nvPr/>
        </p:nvSpPr>
        <p:spPr>
          <a:xfrm>
            <a:off x="4386974" y="849324"/>
            <a:ext cx="3418052" cy="369332"/>
          </a:xfrm>
          <a:prstGeom prst="rect">
            <a:avLst/>
          </a:prstGeom>
          <a:noFill/>
        </p:spPr>
        <p:txBody>
          <a:bodyPr wrap="none" rtlCol="0">
            <a:spAutoFit/>
          </a:bodyPr>
          <a:lstStyle/>
          <a:p>
            <a:pPr defTabSz="457200"/>
            <a:r>
              <a:rPr lang="en-US" dirty="0">
                <a:solidFill>
                  <a:prstClr val="black"/>
                </a:solidFill>
                <a:latin typeface="Calibri"/>
              </a:rPr>
              <a:t>Issues related to three main areas:</a:t>
            </a:r>
          </a:p>
        </p:txBody>
      </p:sp>
      <p:cxnSp>
        <p:nvCxnSpPr>
          <p:cNvPr id="12" name="Straight Arrow Connector 11">
            <a:extLst>
              <a:ext uri="{FF2B5EF4-FFF2-40B4-BE49-F238E27FC236}">
                <a16:creationId xmlns:a16="http://schemas.microsoft.com/office/drawing/2014/main" id="{159824A5-CF2C-460E-B791-AC1BBAD5110C}"/>
              </a:ext>
            </a:extLst>
          </p:cNvPr>
          <p:cNvCxnSpPr>
            <a:cxnSpLocks/>
          </p:cNvCxnSpPr>
          <p:nvPr/>
        </p:nvCxnSpPr>
        <p:spPr>
          <a:xfrm>
            <a:off x="6655591" y="4296339"/>
            <a:ext cx="310893" cy="0"/>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ACE3D35-CEE1-4968-AB1C-675814C586CD}"/>
              </a:ext>
            </a:extLst>
          </p:cNvPr>
          <p:cNvCxnSpPr>
            <a:cxnSpLocks/>
          </p:cNvCxnSpPr>
          <p:nvPr/>
        </p:nvCxnSpPr>
        <p:spPr>
          <a:xfrm flipH="1" flipV="1">
            <a:off x="6474071" y="2302440"/>
            <a:ext cx="78501" cy="127202"/>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5E8D4D-C6E0-4836-8F80-5EDD950CB2BB}"/>
              </a:ext>
            </a:extLst>
          </p:cNvPr>
          <p:cNvCxnSpPr>
            <a:cxnSpLocks/>
          </p:cNvCxnSpPr>
          <p:nvPr/>
        </p:nvCxnSpPr>
        <p:spPr>
          <a:xfrm flipV="1">
            <a:off x="5565574" y="2259256"/>
            <a:ext cx="102764" cy="254404"/>
          </a:xfrm>
          <a:prstGeom prst="straightConnector1">
            <a:avLst/>
          </a:prstGeom>
          <a:ln w="127000">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24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8505"/>
            <a:ext cx="9225280" cy="1466390"/>
          </a:xfrm>
        </p:spPr>
        <p:txBody>
          <a:bodyPr>
            <a:noAutofit/>
          </a:bodyPr>
          <a:lstStyle/>
          <a:p>
            <a:r>
              <a:rPr lang="en-US" sz="3200" b="1" dirty="0">
                <a:solidFill>
                  <a:srgbClr val="1F497D"/>
                </a:solidFill>
                <a:latin typeface="Calibri"/>
                <a:cs typeface="Calibri"/>
              </a:rPr>
              <a:t>Some Underlying Systemic Issues</a:t>
            </a:r>
            <a:r>
              <a:rPr lang="en-US" sz="3200" b="1">
                <a:solidFill>
                  <a:srgbClr val="1F497D"/>
                </a:solidFill>
                <a:latin typeface="Calibri"/>
                <a:cs typeface="Calibri"/>
              </a:rPr>
              <a:t>: </a:t>
            </a:r>
            <a:br>
              <a:rPr lang="en-US" sz="3200" b="1">
                <a:solidFill>
                  <a:srgbClr val="1F497D"/>
                </a:solidFill>
                <a:latin typeface="Calibri"/>
                <a:cs typeface="Calibri"/>
              </a:rPr>
            </a:br>
            <a:r>
              <a:rPr lang="en-US" sz="3200" b="1">
                <a:solidFill>
                  <a:srgbClr val="1F497D"/>
                </a:solidFill>
                <a:latin typeface="Calibri"/>
                <a:cs typeface="Calibri"/>
              </a:rPr>
              <a:t>The </a:t>
            </a:r>
            <a:r>
              <a:rPr lang="en-US" sz="3200" b="1" dirty="0">
                <a:solidFill>
                  <a:srgbClr val="1F497D"/>
                </a:solidFill>
                <a:latin typeface="Calibri"/>
                <a:cs typeface="Calibri"/>
              </a:rPr>
              <a:t>Biomedical Research </a:t>
            </a:r>
            <a:r>
              <a:rPr lang="en-US" sz="3200" b="1">
                <a:solidFill>
                  <a:srgbClr val="1F497D"/>
                </a:solidFill>
                <a:latin typeface="Calibri"/>
                <a:cs typeface="Calibri"/>
              </a:rPr>
              <a:t>Incentive Structure</a:t>
            </a:r>
            <a:endParaRPr lang="en-US" sz="3200" b="1" dirty="0">
              <a:solidFill>
                <a:srgbClr val="1F497D"/>
              </a:solidFill>
              <a:latin typeface="Calibri"/>
              <a:cs typeface="Calibri"/>
            </a:endParaRPr>
          </a:p>
        </p:txBody>
      </p:sp>
      <p:sp>
        <p:nvSpPr>
          <p:cNvPr id="8" name="TextBox 4"/>
          <p:cNvSpPr txBox="1">
            <a:spLocks noChangeArrowheads="1"/>
          </p:cNvSpPr>
          <p:nvPr/>
        </p:nvSpPr>
        <p:spPr bwMode="auto">
          <a:xfrm>
            <a:off x="1980259" y="2903170"/>
            <a:ext cx="214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Publish or perish!</a:t>
            </a:r>
          </a:p>
        </p:txBody>
      </p:sp>
      <p:sp>
        <p:nvSpPr>
          <p:cNvPr id="9" name="TextBox 5"/>
          <p:cNvSpPr txBox="1">
            <a:spLocks noChangeArrowheads="1"/>
          </p:cNvSpPr>
          <p:nvPr/>
        </p:nvSpPr>
        <p:spPr bwMode="auto">
          <a:xfrm rot="20102603">
            <a:off x="6933176" y="2414569"/>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Unstable funding</a:t>
            </a:r>
          </a:p>
        </p:txBody>
      </p:sp>
      <p:sp>
        <p:nvSpPr>
          <p:cNvPr id="10" name="TextBox 6"/>
          <p:cNvSpPr txBox="1">
            <a:spLocks noChangeArrowheads="1"/>
          </p:cNvSpPr>
          <p:nvPr/>
        </p:nvSpPr>
        <p:spPr bwMode="auto">
          <a:xfrm>
            <a:off x="2427408" y="3954457"/>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Impact factor</a:t>
            </a:r>
          </a:p>
        </p:txBody>
      </p:sp>
      <p:sp>
        <p:nvSpPr>
          <p:cNvPr id="11" name="TextBox 7"/>
          <p:cNvSpPr txBox="1">
            <a:spLocks noChangeArrowheads="1"/>
          </p:cNvSpPr>
          <p:nvPr/>
        </p:nvSpPr>
        <p:spPr bwMode="auto">
          <a:xfrm>
            <a:off x="7794042" y="4121273"/>
            <a:ext cx="1576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“Innovation”</a:t>
            </a:r>
          </a:p>
        </p:txBody>
      </p:sp>
      <p:sp>
        <p:nvSpPr>
          <p:cNvPr id="13" name="TextBox 9"/>
          <p:cNvSpPr txBox="1">
            <a:spLocks noChangeArrowheads="1"/>
          </p:cNvSpPr>
          <p:nvPr/>
        </p:nvSpPr>
        <p:spPr bwMode="auto">
          <a:xfrm>
            <a:off x="7817840" y="4985833"/>
            <a:ext cx="124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“Novelty”</a:t>
            </a:r>
          </a:p>
        </p:txBody>
      </p:sp>
      <p:sp>
        <p:nvSpPr>
          <p:cNvPr id="14" name="TextBox 9"/>
          <p:cNvSpPr txBox="1">
            <a:spLocks noChangeArrowheads="1"/>
          </p:cNvSpPr>
          <p:nvPr/>
        </p:nvSpPr>
        <p:spPr bwMode="auto">
          <a:xfrm>
            <a:off x="1953700" y="4230917"/>
            <a:ext cx="2448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“One-word journals”</a:t>
            </a:r>
          </a:p>
        </p:txBody>
      </p:sp>
      <p:sp>
        <p:nvSpPr>
          <p:cNvPr id="16" name="TextBox 9"/>
          <p:cNvSpPr txBox="1">
            <a:spLocks noChangeArrowheads="1"/>
          </p:cNvSpPr>
          <p:nvPr/>
        </p:nvSpPr>
        <p:spPr bwMode="auto">
          <a:xfrm>
            <a:off x="1802561" y="5043193"/>
            <a:ext cx="2649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Networking pressure</a:t>
            </a:r>
          </a:p>
        </p:txBody>
      </p:sp>
      <p:sp>
        <p:nvSpPr>
          <p:cNvPr id="3" name="TextBox 2"/>
          <p:cNvSpPr txBox="1"/>
          <p:nvPr/>
        </p:nvSpPr>
        <p:spPr>
          <a:xfrm>
            <a:off x="1765879" y="3169378"/>
            <a:ext cx="2634054" cy="369332"/>
          </a:xfrm>
          <a:prstGeom prst="rect">
            <a:avLst/>
          </a:prstGeom>
          <a:noFill/>
        </p:spPr>
        <p:txBody>
          <a:bodyPr wrap="none" rtlCol="0">
            <a:spAutoFit/>
          </a:bodyPr>
          <a:lstStyle/>
          <a:p>
            <a:pPr defTabSz="457200"/>
            <a:r>
              <a:rPr lang="en-US" b="1" dirty="0">
                <a:solidFill>
                  <a:prstClr val="black"/>
                </a:solidFill>
                <a:latin typeface="Arial" charset="0"/>
                <a:ea typeface="Arial" charset="0"/>
                <a:cs typeface="Arial" charset="0"/>
              </a:rPr>
              <a:t>(Except negative data)</a:t>
            </a:r>
          </a:p>
        </p:txBody>
      </p:sp>
      <p:sp>
        <p:nvSpPr>
          <p:cNvPr id="4" name="TextBox 3"/>
          <p:cNvSpPr txBox="1"/>
          <p:nvPr/>
        </p:nvSpPr>
        <p:spPr>
          <a:xfrm>
            <a:off x="7789796" y="3243518"/>
            <a:ext cx="2531462" cy="369332"/>
          </a:xfrm>
          <a:prstGeom prst="rect">
            <a:avLst/>
          </a:prstGeom>
          <a:noFill/>
        </p:spPr>
        <p:txBody>
          <a:bodyPr wrap="none" rtlCol="0">
            <a:spAutoFit/>
          </a:bodyPr>
          <a:lstStyle/>
          <a:p>
            <a:pPr defTabSz="457200"/>
            <a:r>
              <a:rPr lang="en-US" b="1" dirty="0">
                <a:solidFill>
                  <a:prstClr val="black"/>
                </a:solidFill>
                <a:latin typeface="Arial" charset="0"/>
                <a:ea typeface="Arial" charset="0"/>
                <a:cs typeface="Arial" charset="0"/>
              </a:rPr>
              <a:t>Soft money positions</a:t>
            </a:r>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7845" y="3119951"/>
            <a:ext cx="3468129" cy="2601097"/>
          </a:xfrm>
          <a:prstGeom prst="rect">
            <a:avLst/>
          </a:prstGeom>
        </p:spPr>
      </p:pic>
      <p:sp>
        <p:nvSpPr>
          <p:cNvPr id="15" name="TextBox 8">
            <a:extLst>
              <a:ext uri="{FF2B5EF4-FFF2-40B4-BE49-F238E27FC236}">
                <a16:creationId xmlns:a16="http://schemas.microsoft.com/office/drawing/2014/main" id="{2A75E1CE-2B48-4891-882B-7B83A96B34B7}"/>
              </a:ext>
            </a:extLst>
          </p:cNvPr>
          <p:cNvSpPr txBox="1">
            <a:spLocks noChangeArrowheads="1"/>
          </p:cNvSpPr>
          <p:nvPr/>
        </p:nvSpPr>
        <p:spPr bwMode="auto">
          <a:xfrm rot="2143426">
            <a:off x="3181552" y="2207399"/>
            <a:ext cx="2512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b="1" dirty="0">
                <a:solidFill>
                  <a:prstClr val="black"/>
                </a:solidFill>
              </a:rPr>
              <a:t>Push for large labs</a:t>
            </a:r>
          </a:p>
        </p:txBody>
      </p:sp>
      <p:sp>
        <p:nvSpPr>
          <p:cNvPr id="17" name="TextBox 16">
            <a:extLst>
              <a:ext uri="{FF2B5EF4-FFF2-40B4-BE49-F238E27FC236}">
                <a16:creationId xmlns:a16="http://schemas.microsoft.com/office/drawing/2014/main" id="{E4C7F437-1871-40C5-9DB6-0B8AB52BE2F5}"/>
              </a:ext>
            </a:extLst>
          </p:cNvPr>
          <p:cNvSpPr txBox="1"/>
          <p:nvPr/>
        </p:nvSpPr>
        <p:spPr>
          <a:xfrm>
            <a:off x="5456875" y="2185386"/>
            <a:ext cx="1607000" cy="646331"/>
          </a:xfrm>
          <a:prstGeom prst="rect">
            <a:avLst/>
          </a:prstGeom>
          <a:noFill/>
        </p:spPr>
        <p:txBody>
          <a:bodyPr wrap="square" rtlCol="0">
            <a:spAutoFit/>
          </a:bodyPr>
          <a:lstStyle/>
          <a:p>
            <a:pPr defTabSz="457200"/>
            <a:r>
              <a:rPr lang="en-US" b="1" dirty="0">
                <a:solidFill>
                  <a:prstClr val="black"/>
                </a:solidFill>
                <a:latin typeface="Arial" charset="0"/>
                <a:ea typeface="Arial" charset="0"/>
                <a:cs typeface="Arial" charset="0"/>
              </a:rPr>
              <a:t>Tenure and promotion</a:t>
            </a:r>
          </a:p>
        </p:txBody>
      </p:sp>
      <p:sp>
        <p:nvSpPr>
          <p:cNvPr id="6" name="TextBox 5">
            <a:extLst>
              <a:ext uri="{FF2B5EF4-FFF2-40B4-BE49-F238E27FC236}">
                <a16:creationId xmlns:a16="http://schemas.microsoft.com/office/drawing/2014/main" id="{8023E3EE-BC42-43C6-9998-3403D557F666}"/>
              </a:ext>
            </a:extLst>
          </p:cNvPr>
          <p:cNvSpPr txBox="1"/>
          <p:nvPr/>
        </p:nvSpPr>
        <p:spPr>
          <a:xfrm>
            <a:off x="739302" y="61089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86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627AEE-6994-41F7-AE6E-76EFD2C264C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4FCFFAC-A1EB-464B-AE18-DA6B0F222F72}"/>
              </a:ext>
            </a:extLst>
          </p:cNvPr>
          <p:cNvSpPr>
            <a:spLocks noGrp="1"/>
          </p:cNvSpPr>
          <p:nvPr>
            <p:ph type="sldNum" sz="quarter" idx="12"/>
          </p:nvPr>
        </p:nvSpPr>
        <p:spPr/>
        <p:txBody>
          <a:bodyPr/>
          <a:lstStyle/>
          <a:p>
            <a:fld id="{CA8CDB93-234C-0340-9B57-41D0DB9972A1}" type="slidenum">
              <a:rPr lang="en-US" altLang="en-US" smtClean="0"/>
              <a:pPr/>
              <a:t>9</a:t>
            </a:fld>
            <a:endParaRPr lang="en-US" altLang="en-US"/>
          </a:p>
        </p:txBody>
      </p:sp>
      <p:pic>
        <p:nvPicPr>
          <p:cNvPr id="6" name="Picture 5">
            <a:extLst>
              <a:ext uri="{FF2B5EF4-FFF2-40B4-BE49-F238E27FC236}">
                <a16:creationId xmlns:a16="http://schemas.microsoft.com/office/drawing/2014/main" id="{0283F8EA-5AF7-40C1-A033-23494B42F6FF}"/>
              </a:ext>
            </a:extLst>
          </p:cNvPr>
          <p:cNvPicPr>
            <a:picLocks noChangeAspect="1"/>
          </p:cNvPicPr>
          <p:nvPr/>
        </p:nvPicPr>
        <p:blipFill rotWithShape="1">
          <a:blip r:embed="rId2"/>
          <a:srcRect l="910"/>
          <a:stretch/>
        </p:blipFill>
        <p:spPr>
          <a:xfrm>
            <a:off x="1682885" y="180975"/>
            <a:ext cx="8711626" cy="6677025"/>
          </a:xfrm>
          <a:prstGeom prst="rect">
            <a:avLst/>
          </a:prstGeom>
        </p:spPr>
      </p:pic>
    </p:spTree>
    <p:extLst>
      <p:ext uri="{BB962C8B-B14F-4D97-AF65-F5344CB8AC3E}">
        <p14:creationId xmlns:p14="http://schemas.microsoft.com/office/powerpoint/2010/main" val="2202625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IGMS-PowerPoint-Templat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act-Taglin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1186</Words>
  <Application>Microsoft Office PowerPoint</Application>
  <PresentationFormat>Widescreen</PresentationFormat>
  <Paragraphs>262</Paragraphs>
  <Slides>33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ＭＳ Ｐゴシック</vt:lpstr>
      <vt:lpstr>Arial</vt:lpstr>
      <vt:lpstr>Calibri</vt:lpstr>
      <vt:lpstr>Courier New</vt:lpstr>
      <vt:lpstr>NIGMS-PowerPoint-Template-A</vt:lpstr>
      <vt:lpstr>Interior Slide</vt:lpstr>
      <vt:lpstr>Contact-Tagline Slide</vt:lpstr>
      <vt:lpstr>Perspectives on Enhancing  Rigor and Reproducibility  in Biomedical Research Through Training</vt:lpstr>
      <vt:lpstr>No Conflict of Interest to Report</vt:lpstr>
      <vt:lpstr>PowerPoint Presentation</vt:lpstr>
      <vt:lpstr>Media Coverage (The Wall Street Journal Review, April 8-9, 2017)</vt:lpstr>
      <vt:lpstr>PowerPoint Presentation</vt:lpstr>
      <vt:lpstr>PowerPoint Presentation</vt:lpstr>
      <vt:lpstr>PowerPoint Presentation</vt:lpstr>
      <vt:lpstr>Some Underlying Systemic Issues:  The Biomedical Research Incentive Structure</vt:lpstr>
      <vt:lpstr>PowerPoint Presentation</vt:lpstr>
      <vt:lpstr>NIGMS MIRA Awards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Graduate Training </vt:lpstr>
      <vt:lpstr>New NIGMS predoctoral T32 training grant mechanism emphasizing an integrated approach to improving rigor and transparency     </vt:lpstr>
      <vt:lpstr>New NIGMS predoctoral T32 training grant mechanism</vt:lpstr>
      <vt:lpstr>Proposed Trainee Focused Objectives:  Technical/Operational Skills</vt:lpstr>
      <vt:lpstr>Proposed Trainee Focused Objectives:  Technical/Operational Skills</vt:lpstr>
      <vt:lpstr>Proposed Trainee Focused Objectives: Professional Skills</vt:lpstr>
      <vt:lpstr>New NIGMS predoctoral T32 training grant mechanism emphasizing an integrated approach to improving rigor and transparency</vt:lpstr>
      <vt:lpstr>A Required Plan for Instruction in Methods for Enhancing Reproducibility </vt:lpstr>
      <vt:lpstr>Letter of Institutional Support</vt:lpstr>
      <vt:lpstr>Review Criteria – Overall Impact Score</vt:lpstr>
      <vt:lpstr>Questions &amp; Comments?  alison.gammie@nih.gov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Gammie, Alison (NIH/NIGMS) [E]</dc:creator>
  <cp:lastModifiedBy>Gammie, Alison (NIH/NIGMS) [E]</cp:lastModifiedBy>
  <cp:revision>51</cp:revision>
  <dcterms:created xsi:type="dcterms:W3CDTF">2017-10-05T18:11:15Z</dcterms:created>
  <dcterms:modified xsi:type="dcterms:W3CDTF">2018-03-23T00:57:33Z</dcterms:modified>
</cp:coreProperties>
</file>