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919" r:id="rId2"/>
    <p:sldMasterId id="2147483927" r:id="rId3"/>
  </p:sldMasterIdLst>
  <p:notesMasterIdLst>
    <p:notesMasterId r:id="rId33"/>
  </p:notesMasterIdLst>
  <p:handoutMasterIdLst>
    <p:handoutMasterId r:id="rId34"/>
  </p:handoutMasterIdLst>
  <p:sldIdLst>
    <p:sldId id="595" r:id="rId4"/>
    <p:sldId id="948" r:id="rId5"/>
    <p:sldId id="268" r:id="rId6"/>
    <p:sldId id="269" r:id="rId7"/>
    <p:sldId id="271" r:id="rId8"/>
    <p:sldId id="272" r:id="rId9"/>
    <p:sldId id="935" r:id="rId10"/>
    <p:sldId id="899" r:id="rId11"/>
    <p:sldId id="949" r:id="rId12"/>
    <p:sldId id="936" r:id="rId13"/>
    <p:sldId id="954" r:id="rId14"/>
    <p:sldId id="900" r:id="rId15"/>
    <p:sldId id="939" r:id="rId16"/>
    <p:sldId id="946" r:id="rId17"/>
    <p:sldId id="945" r:id="rId18"/>
    <p:sldId id="277" r:id="rId19"/>
    <p:sldId id="278" r:id="rId20"/>
    <p:sldId id="302" r:id="rId21"/>
    <p:sldId id="901" r:id="rId22"/>
    <p:sldId id="953" r:id="rId23"/>
    <p:sldId id="286" r:id="rId24"/>
    <p:sldId id="951" r:id="rId25"/>
    <p:sldId id="275" r:id="rId26"/>
    <p:sldId id="279" r:id="rId27"/>
    <p:sldId id="280" r:id="rId28"/>
    <p:sldId id="281" r:id="rId29"/>
    <p:sldId id="303" r:id="rId30"/>
    <p:sldId id="304" r:id="rId31"/>
    <p:sldId id="952" r:id="rId32"/>
  </p:sldIdLst>
  <p:sldSz cx="9144000" cy="5143500" type="screen16x9"/>
  <p:notesSz cx="7315200" cy="9601200"/>
  <p:defaultTextStyle>
    <a:defPPr>
      <a:defRPr lang="en-US"/>
    </a:defPPr>
    <a:lvl1pPr algn="l" defTabSz="40565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05656" algn="l" defTabSz="40565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811316" algn="l" defTabSz="40565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216965" algn="l" defTabSz="40565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622632" algn="l" defTabSz="40565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028291" algn="l" defTabSz="811316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433944" algn="l" defTabSz="811316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2839610" algn="l" defTabSz="811316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245272" algn="l" defTabSz="811316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0000A7"/>
    <a:srgbClr val="00CC00"/>
    <a:srgbClr val="FF6600"/>
    <a:srgbClr val="482A7E"/>
    <a:srgbClr val="D7A900"/>
    <a:srgbClr val="3B1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4" autoAdjust="0"/>
    <p:restoredTop sz="83073" autoAdjust="0"/>
  </p:normalViewPr>
  <p:slideViewPr>
    <p:cSldViewPr snapToObjects="1">
      <p:cViewPr varScale="1">
        <p:scale>
          <a:sx n="128" d="100"/>
          <a:sy n="128" d="100"/>
        </p:scale>
        <p:origin x="960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71" d="100"/>
          <a:sy n="71" d="100"/>
        </p:scale>
        <p:origin x="330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C1DA6523-A7AD-4338-9DEC-10790D1F6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45056"/>
      </p:ext>
    </p:extLst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EE4E239C-D459-4BA4-9720-6A7A9B2D7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84834"/>
      </p:ext>
    </p:extLst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05656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811316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21696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622632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028291" algn="l" defTabSz="81131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33944" algn="l" defTabSz="81131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39610" algn="l" defTabSz="81131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45272" algn="l" defTabSz="81131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97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$2.8 million over 5 years, nearly all for students</a:t>
            </a:r>
          </a:p>
          <a:p>
            <a:r>
              <a:rPr lang="en-US" dirty="0"/>
              <a:t>Two year fellowships</a:t>
            </a:r>
          </a:p>
          <a:p>
            <a:r>
              <a:rPr lang="en-US" dirty="0"/>
              <a:t>Four cohorts of students: 5, 6, 6, and 5 </a:t>
            </a:r>
          </a:p>
          <a:p>
            <a:r>
              <a:rPr lang="en-US" dirty="0"/>
              <a:t>But we ended-up with 2, 4, ?, ?, ?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36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>
              <a:spcBef>
                <a:spcPts val="330"/>
              </a:spcBef>
              <a:spcAft>
                <a:spcPts val="0"/>
              </a:spcAft>
              <a:buNone/>
            </a:pPr>
            <a:r>
              <a:rPr lang="en-US"/>
              <a:t>Rounded 486 to “nearly 500”. So average is 54 attendees / seminar</a:t>
            </a:r>
            <a:endParaRPr/>
          </a:p>
        </p:txBody>
      </p:sp>
      <p:sp>
        <p:nvSpPr>
          <p:cNvPr id="488" name="Shape 48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8529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1930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Shape 75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0222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8" name="Shape 588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Master’s program: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1F497D"/>
                </a:solidFill>
              </a:rPr>
              <a:t>This academic year, </a:t>
            </a:r>
            <a:r>
              <a:rPr lang="en-US" b="1">
                <a:solidFill>
                  <a:srgbClr val="1F497D"/>
                </a:solidFill>
              </a:rPr>
              <a:t>22 students graduated from the program</a:t>
            </a:r>
            <a:r>
              <a:rPr lang="en-US">
                <a:solidFill>
                  <a:srgbClr val="1F497D"/>
                </a:solidFill>
              </a:rPr>
              <a:t>. This is approximately half of the first cohort of students, the others are enrolled part-time and most will graduate next year.</a:t>
            </a:r>
            <a:endParaRPr>
              <a:solidFill>
                <a:srgbClr val="1F497D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1F497D"/>
                </a:solidFill>
              </a:rPr>
              <a:t> </a:t>
            </a:r>
            <a:endParaRPr>
              <a:solidFill>
                <a:srgbClr val="1F497D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1F497D"/>
                </a:solidFill>
              </a:rPr>
              <a:t>An additional </a:t>
            </a:r>
            <a:r>
              <a:rPr lang="en-US" b="1">
                <a:solidFill>
                  <a:srgbClr val="1F497D"/>
                </a:solidFill>
              </a:rPr>
              <a:t>56 students will be continuing in the program next year</a:t>
            </a:r>
            <a:r>
              <a:rPr lang="en-US">
                <a:solidFill>
                  <a:srgbClr val="1F497D"/>
                </a:solidFill>
              </a:rPr>
              <a:t>.</a:t>
            </a:r>
            <a:endParaRPr>
              <a:solidFill>
                <a:srgbClr val="1F497D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1F497D"/>
                </a:solidFill>
              </a:rPr>
              <a:t> </a:t>
            </a:r>
            <a:endParaRPr>
              <a:solidFill>
                <a:srgbClr val="1F497D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1F497D"/>
                </a:solidFill>
              </a:rPr>
              <a:t>In September, </a:t>
            </a:r>
            <a:r>
              <a:rPr lang="en-US" b="1">
                <a:solidFill>
                  <a:srgbClr val="1F497D"/>
                </a:solidFill>
              </a:rPr>
              <a:t>44 new students will enroll in the program</a:t>
            </a:r>
            <a:r>
              <a:rPr lang="en-US">
                <a:solidFill>
                  <a:srgbClr val="1F497D"/>
                </a:solidFill>
              </a:rPr>
              <a:t>. There will be 110 students in the program during fall and winter quarters, many will graduate in March 2019.</a:t>
            </a:r>
            <a:endParaRPr>
              <a:solidFill>
                <a:srgbClr val="1F497D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1F497D"/>
                </a:solidFill>
              </a:rPr>
              <a:t> </a:t>
            </a:r>
            <a:endParaRPr>
              <a:solidFill>
                <a:srgbClr val="1F497D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1F497D"/>
                </a:solidFill>
              </a:rPr>
              <a:t>This year we received </a:t>
            </a:r>
            <a:r>
              <a:rPr lang="en-US" b="1">
                <a:solidFill>
                  <a:srgbClr val="1F497D"/>
                </a:solidFill>
              </a:rPr>
              <a:t>753 applications</a:t>
            </a:r>
            <a:r>
              <a:rPr lang="en-US">
                <a:solidFill>
                  <a:srgbClr val="1F497D"/>
                </a:solidFill>
              </a:rPr>
              <a:t>, up from </a:t>
            </a:r>
            <a:r>
              <a:rPr lang="en-US" b="1">
                <a:solidFill>
                  <a:srgbClr val="1F497D"/>
                </a:solidFill>
              </a:rPr>
              <a:t>513</a:t>
            </a:r>
            <a:r>
              <a:rPr lang="en-US">
                <a:solidFill>
                  <a:srgbClr val="1F497D"/>
                </a:solidFill>
              </a:rPr>
              <a:t> applications the previous year.</a:t>
            </a:r>
            <a:endParaRPr>
              <a:solidFill>
                <a:srgbClr val="1F497D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1F497D"/>
                </a:solidFill>
              </a:rPr>
              <a:t> </a:t>
            </a:r>
            <a:endParaRPr>
              <a:solidFill>
                <a:srgbClr val="1F497D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rgbClr val="1F497D"/>
                </a:solidFill>
              </a:rPr>
              <a:t>98 offers of admission</a:t>
            </a:r>
            <a:r>
              <a:rPr lang="en-US">
                <a:solidFill>
                  <a:srgbClr val="1F497D"/>
                </a:solidFill>
              </a:rPr>
              <a:t> were made, so the yield rate is about 44.9%</a:t>
            </a:r>
            <a:endParaRPr>
              <a:solidFill>
                <a:srgbClr val="1F497D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1F497D"/>
                </a:solidFill>
              </a:rPr>
              <a:t> </a:t>
            </a:r>
            <a:endParaRPr>
              <a:solidFill>
                <a:srgbClr val="1F497D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F497D"/>
                </a:solidFill>
              </a:rPr>
              <a:t>Is there any other information you would like?</a:t>
            </a:r>
            <a:endParaRPr/>
          </a:p>
        </p:txBody>
      </p:sp>
      <p:sp>
        <p:nvSpPr>
          <p:cNvPr id="589" name="Shape 589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Shape 590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Shape 591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1466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hape 8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5" name="Shape 8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Shape 82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5499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Shape 460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Shape 461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Shape 462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Shape 463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1420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2" name="Shape 512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rtl="0"/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1) Software Carpentry: 4*60 = 240</a:t>
            </a:r>
            <a:endParaRPr lang="en-US" dirty="0">
              <a:effectLst/>
            </a:endParaRPr>
          </a:p>
          <a:p>
            <a:pPr rtl="0"/>
            <a:r>
              <a:rPr lang="en-US" dirty="0"/>
              <a:t/>
            </a:r>
            <a:br>
              <a:rPr lang="en-US" dirty="0"/>
            </a:b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2) Software/Data Carpentry Instructor Training @ 40 people with 2 events</a:t>
            </a:r>
            <a:endParaRPr lang="en-US" dirty="0">
              <a:effectLst/>
            </a:endParaRPr>
          </a:p>
          <a:p>
            <a:pPr rtl="0"/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2.1) May 21st-22nd @ 17 participants</a:t>
            </a:r>
            <a:endParaRPr lang="en-US" dirty="0">
              <a:effectLst/>
            </a:endParaRPr>
          </a:p>
          <a:p>
            <a:pPr rtl="0"/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2.2) West Big Data Innovation Hub, Software/Data Carpentry Instructor Training (23 participants from six different areas around the Western USA) in March.</a:t>
            </a:r>
            <a:endParaRPr lang="en-US" dirty="0">
              <a:effectLst/>
            </a:endParaRPr>
          </a:p>
          <a:p>
            <a:pPr rtl="0"/>
            <a:r>
              <a:rPr lang="en-US" dirty="0"/>
              <a:t/>
            </a:r>
            <a:br>
              <a:rPr lang="en-US" dirty="0"/>
            </a:b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3) Data carpentry 1 event @ 25 people → Already counted in software carpentry</a:t>
            </a:r>
            <a:endParaRPr lang="en-US" dirty="0">
              <a:effectLst/>
            </a:endParaRPr>
          </a:p>
          <a:p>
            <a:pPr rtl="0"/>
            <a:r>
              <a:rPr lang="en-US" dirty="0"/>
              <a:t/>
            </a:r>
            <a:br>
              <a:rPr lang="en-US" dirty="0"/>
            </a:b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4) Cloud workshops: 4 events with &gt; 50 people</a:t>
            </a:r>
            <a:endParaRPr lang="en-US" dirty="0">
              <a:effectLst/>
            </a:endParaRPr>
          </a:p>
          <a:p>
            <a:pPr rtl="0"/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Feb 13, 2018: Google Cloud Platform, Cloud 101 - approx. 20 people</a:t>
            </a:r>
            <a:endParaRPr lang="en-US" dirty="0">
              <a:effectLst/>
            </a:endParaRPr>
          </a:p>
          <a:p>
            <a:pPr rtl="0"/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Nov. 15, 2017: GCP Cloud 101 - 10 people</a:t>
            </a:r>
            <a:endParaRPr lang="en-US" dirty="0">
              <a:effectLst/>
            </a:endParaRPr>
          </a:p>
          <a:p>
            <a:pPr rtl="0"/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Nov. 14, 2017: Azure Cloud 101 - 6 people</a:t>
            </a:r>
            <a:endParaRPr lang="en-US" dirty="0">
              <a:effectLst/>
            </a:endParaRPr>
          </a:p>
          <a:p>
            <a:pPr rtl="0"/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Nov 13, 2017: AWS Cloud 101 -  15 people</a:t>
            </a:r>
            <a:endParaRPr lang="en-US" dirty="0">
              <a:effectLst/>
            </a:endParaRPr>
          </a:p>
          <a:p>
            <a:pPr rtl="0"/>
            <a:r>
              <a:rPr lang="en-US" dirty="0"/>
              <a:t/>
            </a:r>
            <a:br>
              <a:rPr lang="en-US" dirty="0"/>
            </a:b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5) Advanced Git workshop which had about 20 people</a:t>
            </a:r>
            <a:endParaRPr lang="en-US" dirty="0">
              <a:effectLst/>
            </a:endParaRPr>
          </a:p>
          <a:p>
            <a:pPr rtl="0"/>
            <a:r>
              <a:rPr lang="en-US" dirty="0"/>
              <a:t/>
            </a:r>
            <a:br>
              <a:rPr lang="en-US" dirty="0"/>
            </a:b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6) Intro to </a:t>
            </a:r>
            <a:r>
              <a:rPr lang="en-US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Git&amp;Github</a:t>
            </a: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(tutorial), Cabled Array </a:t>
            </a:r>
            <a:r>
              <a:rPr lang="en-US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Hackweek</a:t>
            </a: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, Seattle, 2018 (~25)</a:t>
            </a:r>
            <a:endParaRPr lang="en-US" dirty="0">
              <a:effectLst/>
            </a:endParaRPr>
          </a:p>
          <a:p>
            <a:pPr rtl="0"/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7) Intermediate </a:t>
            </a:r>
            <a:r>
              <a:rPr lang="en-US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Git&amp;Github</a:t>
            </a: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(tutorial with </a:t>
            </a:r>
            <a:r>
              <a:rPr lang="en-US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Bernease</a:t>
            </a: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), Winter, 2018 (~18) </a:t>
            </a:r>
            <a:endParaRPr lang="en-US" dirty="0">
              <a:effectLst/>
            </a:endParaRPr>
          </a:p>
          <a:p>
            <a:pPr rtl="0"/>
            <a:r>
              <a:rPr lang="en-US" dirty="0"/>
              <a:t/>
            </a:r>
            <a:br>
              <a:rPr lang="en-US" dirty="0"/>
            </a:b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Total:</a:t>
            </a:r>
            <a:endParaRPr lang="en-US" dirty="0">
              <a:effectLst/>
            </a:endParaRPr>
          </a:p>
          <a:p>
            <a:pPr rtl="0"/>
            <a:r>
              <a:rPr lang="en-US" dirty="0"/>
              <a:t/>
            </a:r>
            <a:br>
              <a:rPr lang="en-US" dirty="0"/>
            </a:b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13 workshops @ ~390 people.</a:t>
            </a:r>
            <a:endParaRPr lang="en-US" dirty="0">
              <a:effectLst/>
            </a:endParaRPr>
          </a:p>
          <a:p>
            <a:pPr rtl="0"/>
            <a:endParaRPr lang="en-US" dirty="0">
              <a:effectLst/>
            </a:endParaRPr>
          </a:p>
          <a:p>
            <a:pPr rtl="0"/>
            <a:endParaRPr lang="en-US" dirty="0">
              <a:effectLst/>
            </a:endParaRPr>
          </a:p>
        </p:txBody>
      </p:sp>
      <p:sp>
        <p:nvSpPr>
          <p:cNvPr id="513" name="Shape 513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Shape 514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Shape 515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6159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Started with astro-hack, then neuro-hack, and most recently geo-hack week. Some will become two weeks.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Shape 525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Shape 526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Shape 527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2539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8" name="Shape 538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Started with astro-hack, then neuro-hack, and most recently geo-hack week. Some will become two weeks.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Shape 539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Shape 540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Shape 541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0960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At the UW, we founded our…</a:t>
            </a:r>
          </a:p>
          <a:p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Dean of University Libraries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85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Shape 768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Shape 769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62365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Shape 777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Shape 77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0718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Shape 316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Shape 317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Shape 318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8599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5359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Shape 417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Shape 418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Shape 419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1549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Shape 427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Shape 428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Shape 429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Shape 430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5035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hape 8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5" name="Shape 8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Shape 82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2209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hape 8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5" name="Shape 8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Shape 82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6427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hape 8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5" name="Shape 8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Shape 82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4282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B185A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125" tIns="40566" rIns="81125" bIns="40566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  <a:ea typeface="ＭＳ Ｐゴシック" pitchFamily="-112" charset="-128"/>
            </a:endParaRPr>
          </a:p>
        </p:txBody>
      </p:sp>
      <p:pic>
        <p:nvPicPr>
          <p:cNvPr id="5" name="Picture 7" descr="UW.Signature_lef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8" y="172694"/>
            <a:ext cx="3578225" cy="21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71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05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2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2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3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39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45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1603B85-BCC9-4FB6-964E-71265CDA91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8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6286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57300"/>
            <a:ext cx="8229600" cy="33373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A3EE0-2423-42D8-B61C-A9BF1475A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71500"/>
            <a:ext cx="2057400" cy="40231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71500"/>
            <a:ext cx="6019800" cy="40231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A94F6-FA65-42CC-BECC-8BD3F9E36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9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20718"/>
            <a:ext cx="6813884" cy="122960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500">
                <a:solidFill>
                  <a:srgbClr val="E09E1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33917"/>
            <a:ext cx="6400800" cy="8351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003262"/>
                </a:solidFill>
              </a:defRPr>
            </a:lvl1pPr>
            <a:lvl2pPr marL="405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0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6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1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27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2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38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43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43300" y="4869706"/>
            <a:ext cx="600700" cy="273844"/>
          </a:xfrm>
          <a:prstGeom prst="rect">
            <a:avLst/>
          </a:prstGeom>
        </p:spPr>
        <p:txBody>
          <a:bodyPr vert="horz" lIns="81125" tIns="40566" rIns="81125" bIns="4056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00465-59C3-D74A-B522-3691C8400B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775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2"/>
            <a:ext cx="8446168" cy="5524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9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123959"/>
            <a:ext cx="8446168" cy="2826419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43300" y="4869706"/>
            <a:ext cx="600700" cy="273844"/>
          </a:xfrm>
          <a:prstGeom prst="rect">
            <a:avLst/>
          </a:prstGeom>
        </p:spPr>
        <p:txBody>
          <a:bodyPr vert="horz" lIns="81125" tIns="40566" rIns="81125" bIns="4056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00465-59C3-D74A-B522-3691C8400B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787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417849"/>
            <a:ext cx="7772400" cy="149743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500" b="0" cap="none"/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669433"/>
            <a:ext cx="7772400" cy="67176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900">
                <a:solidFill>
                  <a:srgbClr val="003262"/>
                </a:solidFill>
              </a:defRPr>
            </a:lvl1pPr>
            <a:lvl2pPr marL="4054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09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164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2198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2748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329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3847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4396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43300" y="4869706"/>
            <a:ext cx="600700" cy="273844"/>
          </a:xfrm>
          <a:prstGeom prst="rect">
            <a:avLst/>
          </a:prstGeom>
        </p:spPr>
        <p:txBody>
          <a:bodyPr vert="horz" lIns="81125" tIns="40566" rIns="81125" bIns="4056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00465-59C3-D74A-B522-3691C8400B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521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655909"/>
            <a:ext cx="7951537" cy="8572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73349"/>
            <a:ext cx="4038600" cy="263773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4495812" y="1573349"/>
            <a:ext cx="3912937" cy="263773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43300" y="4869706"/>
            <a:ext cx="600700" cy="273844"/>
          </a:xfrm>
          <a:prstGeom prst="rect">
            <a:avLst/>
          </a:prstGeom>
        </p:spPr>
        <p:txBody>
          <a:bodyPr vert="horz" lIns="81125" tIns="40566" rIns="81125" bIns="4056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00465-59C3-D74A-B522-3691C8400B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216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7929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000" y="2690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00"/>
            </a:lvl1pPr>
            <a:lvl2pPr marL="405494" indent="0">
              <a:buNone/>
              <a:defRPr sz="2500"/>
            </a:lvl2pPr>
            <a:lvl3pPr marL="810990" indent="0">
              <a:buNone/>
              <a:defRPr sz="2100"/>
            </a:lvl3pPr>
            <a:lvl4pPr marL="1216482" indent="0">
              <a:buNone/>
              <a:defRPr sz="1800"/>
            </a:lvl4pPr>
            <a:lvl5pPr marL="1621986" indent="0">
              <a:buNone/>
              <a:defRPr sz="1800"/>
            </a:lvl5pPr>
            <a:lvl6pPr marL="2027480" indent="0">
              <a:buNone/>
              <a:defRPr sz="1800"/>
            </a:lvl6pPr>
            <a:lvl7pPr marL="2432971" indent="0">
              <a:buNone/>
              <a:defRPr sz="1800"/>
            </a:lvl7pPr>
            <a:lvl8pPr marL="2838472" indent="0">
              <a:buNone/>
              <a:defRPr sz="1800"/>
            </a:lvl8pPr>
            <a:lvl9pPr marL="3243969" indent="0">
              <a:buNone/>
              <a:defRPr sz="18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3812976"/>
            <a:ext cx="5486400" cy="357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405494" indent="0">
              <a:buNone/>
              <a:defRPr sz="1100"/>
            </a:lvl2pPr>
            <a:lvl3pPr marL="810990" indent="0">
              <a:buNone/>
              <a:defRPr sz="900"/>
            </a:lvl3pPr>
            <a:lvl4pPr marL="1216482" indent="0">
              <a:buNone/>
              <a:defRPr sz="800"/>
            </a:lvl4pPr>
            <a:lvl5pPr marL="1621986" indent="0">
              <a:buNone/>
              <a:defRPr sz="800"/>
            </a:lvl5pPr>
            <a:lvl6pPr marL="2027480" indent="0">
              <a:buNone/>
              <a:defRPr sz="800"/>
            </a:lvl6pPr>
            <a:lvl7pPr marL="2432971" indent="0">
              <a:buNone/>
              <a:defRPr sz="800"/>
            </a:lvl7pPr>
            <a:lvl8pPr marL="2838472" indent="0">
              <a:buNone/>
              <a:defRPr sz="800"/>
            </a:lvl8pPr>
            <a:lvl9pPr marL="3243969" indent="0">
              <a:buNone/>
              <a:defRPr sz="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43300" y="4869706"/>
            <a:ext cx="600700" cy="273844"/>
          </a:xfrm>
          <a:prstGeom prst="rect">
            <a:avLst/>
          </a:prstGeom>
        </p:spPr>
        <p:txBody>
          <a:bodyPr vert="horz" lIns="81125" tIns="40566" rIns="81125" bIns="4056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00465-59C3-D74A-B522-3691C8400B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631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71" y="781499"/>
            <a:ext cx="3008313" cy="30374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5053" y="781499"/>
            <a:ext cx="5111750" cy="322903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3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71" y="1148743"/>
            <a:ext cx="3008313" cy="2861788"/>
          </a:xfrm>
        </p:spPr>
        <p:txBody>
          <a:bodyPr/>
          <a:lstStyle>
            <a:lvl1pPr marL="0" indent="0">
              <a:buNone/>
              <a:defRPr sz="1300"/>
            </a:lvl1pPr>
            <a:lvl2pPr marL="405494" indent="0">
              <a:buNone/>
              <a:defRPr sz="1100"/>
            </a:lvl2pPr>
            <a:lvl3pPr marL="810990" indent="0">
              <a:buNone/>
              <a:defRPr sz="900"/>
            </a:lvl3pPr>
            <a:lvl4pPr marL="1216482" indent="0">
              <a:buNone/>
              <a:defRPr sz="800"/>
            </a:lvl4pPr>
            <a:lvl5pPr marL="1621986" indent="0">
              <a:buNone/>
              <a:defRPr sz="800"/>
            </a:lvl5pPr>
            <a:lvl6pPr marL="2027480" indent="0">
              <a:buNone/>
              <a:defRPr sz="800"/>
            </a:lvl6pPr>
            <a:lvl7pPr marL="2432971" indent="0">
              <a:buNone/>
              <a:defRPr sz="800"/>
            </a:lvl7pPr>
            <a:lvl8pPr marL="2838472" indent="0">
              <a:buNone/>
              <a:defRPr sz="800"/>
            </a:lvl8pPr>
            <a:lvl9pPr marL="3243969" indent="0">
              <a:buNone/>
              <a:defRPr sz="800"/>
            </a:lvl9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43300" y="4869706"/>
            <a:ext cx="600700" cy="273844"/>
          </a:xfrm>
          <a:prstGeom prst="rect">
            <a:avLst/>
          </a:prstGeom>
        </p:spPr>
        <p:txBody>
          <a:bodyPr vert="horz" lIns="81125" tIns="40566" rIns="81125" bIns="4056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00465-59C3-D74A-B522-3691C8400B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624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20718"/>
            <a:ext cx="6813884" cy="122960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500">
                <a:solidFill>
                  <a:srgbClr val="E09E1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33917"/>
            <a:ext cx="6400800" cy="8351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003262"/>
                </a:solidFill>
              </a:defRPr>
            </a:lvl1pPr>
            <a:lvl2pPr marL="405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1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2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28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3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39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45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43300" y="4869703"/>
            <a:ext cx="600700" cy="273844"/>
          </a:xfrm>
          <a:prstGeom prst="rect">
            <a:avLst/>
          </a:prstGeom>
        </p:spPr>
        <p:txBody>
          <a:bodyPr vert="horz" lIns="81154" tIns="40578" rIns="81154" bIns="4057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00465-59C3-D74A-B522-3691C8400B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56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2"/>
            <a:ext cx="8446168" cy="5524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9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123959"/>
            <a:ext cx="8446168" cy="2826419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43300" y="4869703"/>
            <a:ext cx="600700" cy="273844"/>
          </a:xfrm>
          <a:prstGeom prst="rect">
            <a:avLst/>
          </a:prstGeom>
        </p:spPr>
        <p:txBody>
          <a:bodyPr vert="horz" lIns="81154" tIns="40578" rIns="81154" bIns="4057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00465-59C3-D74A-B522-3691C8400B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676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274320"/>
          </a:xfrm>
          <a:prstGeom prst="rect">
            <a:avLst/>
          </a:prstGeom>
          <a:solidFill>
            <a:srgbClr val="3B185A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125" tIns="40566" rIns="81125" bIns="40566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5071110"/>
            <a:ext cx="9144000" cy="91440"/>
          </a:xfrm>
          <a:prstGeom prst="rect">
            <a:avLst/>
          </a:prstGeom>
          <a:solidFill>
            <a:srgbClr val="D7A9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125" tIns="40566" rIns="81125" bIns="40566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6858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32230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7" descr="UW.Signature_lef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" y="57150"/>
            <a:ext cx="2279609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312"/>
            <a:ext cx="28956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312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613BD-F793-4F76-B893-E21E30E48F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1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417849"/>
            <a:ext cx="7772400" cy="149743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500" b="0" cap="none"/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669430"/>
            <a:ext cx="7772400" cy="67176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900">
                <a:solidFill>
                  <a:srgbClr val="003262"/>
                </a:solidFill>
              </a:defRPr>
            </a:lvl1pPr>
            <a:lvl2pPr marL="4056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12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1691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2256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2820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3383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3948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4512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43300" y="4869703"/>
            <a:ext cx="600700" cy="273844"/>
          </a:xfrm>
          <a:prstGeom prst="rect">
            <a:avLst/>
          </a:prstGeom>
        </p:spPr>
        <p:txBody>
          <a:bodyPr vert="horz" lIns="81154" tIns="40578" rIns="81154" bIns="4057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00465-59C3-D74A-B522-3691C8400B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19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655909"/>
            <a:ext cx="7951537" cy="8572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73349"/>
            <a:ext cx="4038600" cy="263773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4495812" y="1573349"/>
            <a:ext cx="3912937" cy="263773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43300" y="4869703"/>
            <a:ext cx="600700" cy="273844"/>
          </a:xfrm>
          <a:prstGeom prst="rect">
            <a:avLst/>
          </a:prstGeom>
        </p:spPr>
        <p:txBody>
          <a:bodyPr vert="horz" lIns="81154" tIns="40578" rIns="81154" bIns="4057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00465-59C3-D74A-B522-3691C8400B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259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7929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000" y="2690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00"/>
            </a:lvl1pPr>
            <a:lvl2pPr marL="405639" indent="0">
              <a:buNone/>
              <a:defRPr sz="2500"/>
            </a:lvl2pPr>
            <a:lvl3pPr marL="811279" indent="0">
              <a:buNone/>
              <a:defRPr sz="2100"/>
            </a:lvl3pPr>
            <a:lvl4pPr marL="1216918" indent="0">
              <a:buNone/>
              <a:defRPr sz="1800"/>
            </a:lvl4pPr>
            <a:lvl5pPr marL="1622564" indent="0">
              <a:buNone/>
              <a:defRPr sz="1800"/>
            </a:lvl5pPr>
            <a:lvl6pPr marL="2028204" indent="0">
              <a:buNone/>
              <a:defRPr sz="1800"/>
            </a:lvl6pPr>
            <a:lvl7pPr marL="2433837" indent="0">
              <a:buNone/>
              <a:defRPr sz="1800"/>
            </a:lvl7pPr>
            <a:lvl8pPr marL="2839485" indent="0">
              <a:buNone/>
              <a:defRPr sz="1800"/>
            </a:lvl8pPr>
            <a:lvl9pPr marL="3245126" indent="0">
              <a:buNone/>
              <a:defRPr sz="18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3812976"/>
            <a:ext cx="5486400" cy="357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405639" indent="0">
              <a:buNone/>
              <a:defRPr sz="1100"/>
            </a:lvl2pPr>
            <a:lvl3pPr marL="811279" indent="0">
              <a:buNone/>
              <a:defRPr sz="900"/>
            </a:lvl3pPr>
            <a:lvl4pPr marL="1216918" indent="0">
              <a:buNone/>
              <a:defRPr sz="800"/>
            </a:lvl4pPr>
            <a:lvl5pPr marL="1622564" indent="0">
              <a:buNone/>
              <a:defRPr sz="800"/>
            </a:lvl5pPr>
            <a:lvl6pPr marL="2028204" indent="0">
              <a:buNone/>
              <a:defRPr sz="800"/>
            </a:lvl6pPr>
            <a:lvl7pPr marL="2433837" indent="0">
              <a:buNone/>
              <a:defRPr sz="800"/>
            </a:lvl7pPr>
            <a:lvl8pPr marL="2839485" indent="0">
              <a:buNone/>
              <a:defRPr sz="800"/>
            </a:lvl8pPr>
            <a:lvl9pPr marL="3245126" indent="0">
              <a:buNone/>
              <a:defRPr sz="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43300" y="4869703"/>
            <a:ext cx="600700" cy="273844"/>
          </a:xfrm>
          <a:prstGeom prst="rect">
            <a:avLst/>
          </a:prstGeom>
        </p:spPr>
        <p:txBody>
          <a:bodyPr vert="horz" lIns="81154" tIns="40578" rIns="81154" bIns="4057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00465-59C3-D74A-B522-3691C8400B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821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67" y="781499"/>
            <a:ext cx="3008313" cy="30374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5053" y="781499"/>
            <a:ext cx="5111750" cy="322903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3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67" y="1148743"/>
            <a:ext cx="3008313" cy="2861788"/>
          </a:xfrm>
        </p:spPr>
        <p:txBody>
          <a:bodyPr/>
          <a:lstStyle>
            <a:lvl1pPr marL="0" indent="0">
              <a:buNone/>
              <a:defRPr sz="1300"/>
            </a:lvl1pPr>
            <a:lvl2pPr marL="405639" indent="0">
              <a:buNone/>
              <a:defRPr sz="1100"/>
            </a:lvl2pPr>
            <a:lvl3pPr marL="811279" indent="0">
              <a:buNone/>
              <a:defRPr sz="900"/>
            </a:lvl3pPr>
            <a:lvl4pPr marL="1216918" indent="0">
              <a:buNone/>
              <a:defRPr sz="800"/>
            </a:lvl4pPr>
            <a:lvl5pPr marL="1622564" indent="0">
              <a:buNone/>
              <a:defRPr sz="800"/>
            </a:lvl5pPr>
            <a:lvl6pPr marL="2028204" indent="0">
              <a:buNone/>
              <a:defRPr sz="800"/>
            </a:lvl6pPr>
            <a:lvl7pPr marL="2433837" indent="0">
              <a:buNone/>
              <a:defRPr sz="800"/>
            </a:lvl7pPr>
            <a:lvl8pPr marL="2839485" indent="0">
              <a:buNone/>
              <a:defRPr sz="800"/>
            </a:lvl8pPr>
            <a:lvl9pPr marL="3245126" indent="0">
              <a:buNone/>
              <a:defRPr sz="800"/>
            </a:lvl9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43300" y="4869703"/>
            <a:ext cx="600700" cy="273844"/>
          </a:xfrm>
          <a:prstGeom prst="rect">
            <a:avLst/>
          </a:prstGeom>
        </p:spPr>
        <p:txBody>
          <a:bodyPr vert="horz" lIns="81154" tIns="40578" rIns="81154" bIns="4057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00465-59C3-D74A-B522-3691C8400B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351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56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56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1696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2263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2829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3394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3961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4527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83E7F-2C73-403C-A904-4D2BB747F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7300"/>
            <a:ext cx="4038600" cy="333732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7300"/>
            <a:ext cx="4038600" cy="333732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CB32F-D4B4-4B74-9DEE-397D1F2DA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4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7347"/>
            <a:ext cx="4040188" cy="373856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5656" indent="0">
              <a:buNone/>
              <a:defRPr sz="1800" b="1"/>
            </a:lvl2pPr>
            <a:lvl3pPr marL="811316" indent="0">
              <a:buNone/>
              <a:defRPr sz="1600" b="1"/>
            </a:lvl3pPr>
            <a:lvl4pPr marL="1216965" indent="0">
              <a:buNone/>
              <a:defRPr sz="1400" b="1"/>
            </a:lvl4pPr>
            <a:lvl5pPr marL="1622632" indent="0">
              <a:buNone/>
              <a:defRPr sz="1400" b="1"/>
            </a:lvl5pPr>
            <a:lvl6pPr marL="2028291" indent="0">
              <a:buNone/>
              <a:defRPr sz="1400" b="1"/>
            </a:lvl6pPr>
            <a:lvl7pPr marL="2433944" indent="0">
              <a:buNone/>
              <a:defRPr sz="1400" b="1"/>
            </a:lvl7pPr>
            <a:lvl8pPr marL="2839610" indent="0">
              <a:buNone/>
              <a:defRPr sz="1400" b="1"/>
            </a:lvl8pPr>
            <a:lvl9pPr marL="324527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60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57299"/>
            <a:ext cx="4041775" cy="373857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5656" indent="0">
              <a:buNone/>
              <a:defRPr sz="1800" b="1"/>
            </a:lvl2pPr>
            <a:lvl3pPr marL="811316" indent="0">
              <a:buNone/>
              <a:defRPr sz="1600" b="1"/>
            </a:lvl3pPr>
            <a:lvl4pPr marL="1216965" indent="0">
              <a:buNone/>
              <a:defRPr sz="1400" b="1"/>
            </a:lvl4pPr>
            <a:lvl5pPr marL="1622632" indent="0">
              <a:buNone/>
              <a:defRPr sz="1400" b="1"/>
            </a:lvl5pPr>
            <a:lvl6pPr marL="2028291" indent="0">
              <a:buNone/>
              <a:defRPr sz="1400" b="1"/>
            </a:lvl6pPr>
            <a:lvl7pPr marL="2433944" indent="0">
              <a:buNone/>
              <a:defRPr sz="1400" b="1"/>
            </a:lvl7pPr>
            <a:lvl8pPr marL="2839610" indent="0">
              <a:buNone/>
              <a:defRPr sz="1400" b="1"/>
            </a:lvl8pPr>
            <a:lvl9pPr marL="324527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60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37705-AFE7-4A08-9F30-474006718F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5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7109F-9200-4E12-B467-C422A2C2E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3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DAA66-486A-47F1-AB6B-2CF46D51D5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2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9" y="571500"/>
            <a:ext cx="3008313" cy="57150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71500"/>
            <a:ext cx="5111750" cy="402312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69" y="1257300"/>
            <a:ext cx="3008313" cy="3337322"/>
          </a:xfrm>
        </p:spPr>
        <p:txBody>
          <a:bodyPr/>
          <a:lstStyle>
            <a:lvl1pPr marL="0" indent="0">
              <a:buNone/>
              <a:defRPr sz="1300"/>
            </a:lvl1pPr>
            <a:lvl2pPr marL="405656" indent="0">
              <a:buNone/>
              <a:defRPr sz="1100"/>
            </a:lvl2pPr>
            <a:lvl3pPr marL="811316" indent="0">
              <a:buNone/>
              <a:defRPr sz="900"/>
            </a:lvl3pPr>
            <a:lvl4pPr marL="1216965" indent="0">
              <a:buNone/>
              <a:defRPr sz="800"/>
            </a:lvl4pPr>
            <a:lvl5pPr marL="1622632" indent="0">
              <a:buNone/>
              <a:defRPr sz="800"/>
            </a:lvl5pPr>
            <a:lvl6pPr marL="2028291" indent="0">
              <a:buNone/>
              <a:defRPr sz="800"/>
            </a:lvl6pPr>
            <a:lvl7pPr marL="2433944" indent="0">
              <a:buNone/>
              <a:defRPr sz="800"/>
            </a:lvl7pPr>
            <a:lvl8pPr marL="2839610" indent="0">
              <a:buNone/>
              <a:defRPr sz="800"/>
            </a:lvl8pPr>
            <a:lvl9pPr marL="324527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658B4-BD57-4FC2-9C1A-C040E9EA57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7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3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71551"/>
            <a:ext cx="5486400" cy="2974181"/>
          </a:xfrm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5656" indent="0">
              <a:buNone/>
              <a:defRPr sz="2500"/>
            </a:lvl2pPr>
            <a:lvl3pPr marL="811316" indent="0">
              <a:buNone/>
              <a:defRPr sz="2100"/>
            </a:lvl3pPr>
            <a:lvl4pPr marL="1216965" indent="0">
              <a:buNone/>
              <a:defRPr sz="1800"/>
            </a:lvl4pPr>
            <a:lvl5pPr marL="1622632" indent="0">
              <a:buNone/>
              <a:defRPr sz="1800"/>
            </a:lvl5pPr>
            <a:lvl6pPr marL="2028291" indent="0">
              <a:buNone/>
              <a:defRPr sz="1800"/>
            </a:lvl6pPr>
            <a:lvl7pPr marL="2433944" indent="0">
              <a:buNone/>
              <a:defRPr sz="1800"/>
            </a:lvl7pPr>
            <a:lvl8pPr marL="2839610" indent="0">
              <a:buNone/>
              <a:defRPr sz="1800"/>
            </a:lvl8pPr>
            <a:lvl9pPr marL="3245272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6"/>
          </a:xfrm>
        </p:spPr>
        <p:txBody>
          <a:bodyPr/>
          <a:lstStyle>
            <a:lvl1pPr marL="0" indent="0">
              <a:buNone/>
              <a:defRPr sz="1300"/>
            </a:lvl1pPr>
            <a:lvl2pPr marL="405656" indent="0">
              <a:buNone/>
              <a:defRPr sz="1100"/>
            </a:lvl2pPr>
            <a:lvl3pPr marL="811316" indent="0">
              <a:buNone/>
              <a:defRPr sz="900"/>
            </a:lvl3pPr>
            <a:lvl4pPr marL="1216965" indent="0">
              <a:buNone/>
              <a:defRPr sz="800"/>
            </a:lvl4pPr>
            <a:lvl5pPr marL="1622632" indent="0">
              <a:buNone/>
              <a:defRPr sz="800"/>
            </a:lvl5pPr>
            <a:lvl6pPr marL="2028291" indent="0">
              <a:buNone/>
              <a:defRPr sz="800"/>
            </a:lvl6pPr>
            <a:lvl7pPr marL="2433944" indent="0">
              <a:buNone/>
              <a:defRPr sz="800"/>
            </a:lvl7pPr>
            <a:lvl8pPr marL="2839610" indent="0">
              <a:buNone/>
              <a:defRPr sz="800"/>
            </a:lvl8pPr>
            <a:lvl9pPr marL="324527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613BD-F793-4F76-B893-E21E30E48F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571500"/>
            <a:ext cx="8229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125" tIns="40566" rIns="81125" bIns="4056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57300"/>
            <a:ext cx="8229600" cy="333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125" tIns="40566" rIns="81125" bIns="405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312"/>
            <a:ext cx="2133600" cy="273844"/>
          </a:xfrm>
          <a:prstGeom prst="rect">
            <a:avLst/>
          </a:prstGeom>
        </p:spPr>
        <p:txBody>
          <a:bodyPr vert="horz" wrap="square" lIns="81125" tIns="40566" rIns="81125" bIns="40566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312"/>
            <a:ext cx="2895600" cy="273844"/>
          </a:xfrm>
          <a:prstGeom prst="rect">
            <a:avLst/>
          </a:prstGeom>
        </p:spPr>
        <p:txBody>
          <a:bodyPr vert="horz" wrap="square" lIns="81125" tIns="40566" rIns="81125" bIns="40566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898989"/>
                </a:solidFill>
                <a:latin typeface="Calibri" pitchFamily="-112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312"/>
            <a:ext cx="2133600" cy="273844"/>
          </a:xfrm>
          <a:prstGeom prst="rect">
            <a:avLst/>
          </a:prstGeom>
        </p:spPr>
        <p:txBody>
          <a:bodyPr vert="horz" wrap="square" lIns="81125" tIns="40566" rIns="81125" bIns="40566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5AB4410D-178C-4124-A544-943488933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ctr" defTabSz="405656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1pPr>
      <a:lvl2pPr algn="ctr" defTabSz="405656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charset="0"/>
        </a:defRPr>
      </a:lvl2pPr>
      <a:lvl3pPr algn="ctr" defTabSz="405656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charset="0"/>
        </a:defRPr>
      </a:lvl3pPr>
      <a:lvl4pPr algn="ctr" defTabSz="405656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charset="0"/>
        </a:defRPr>
      </a:lvl4pPr>
      <a:lvl5pPr algn="ctr" defTabSz="405656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charset="0"/>
        </a:defRPr>
      </a:lvl5pPr>
      <a:lvl6pPr marL="405656" algn="ctr" defTabSz="405656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6pPr>
      <a:lvl7pPr marL="811316" algn="ctr" defTabSz="405656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7pPr>
      <a:lvl8pPr marL="1216965" algn="ctr" defTabSz="405656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8pPr>
      <a:lvl9pPr marL="1622632" algn="ctr" defTabSz="405656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-112" charset="0"/>
          <a:ea typeface="ＭＳ Ｐゴシック" pitchFamily="-112" charset="-128"/>
        </a:defRPr>
      </a:lvl9pPr>
    </p:titleStyle>
    <p:bodyStyle>
      <a:lvl1pPr marL="304243" indent="-304243" algn="l" defTabSz="40565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 kern="1200">
          <a:solidFill>
            <a:schemeClr val="tx1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1pPr>
      <a:lvl2pPr marL="659195" indent="-253537" algn="l" defTabSz="40565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500" kern="1200">
          <a:solidFill>
            <a:schemeClr val="tx1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2pPr>
      <a:lvl3pPr marL="1014141" indent="-202834" algn="l" defTabSz="40565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3pPr>
      <a:lvl4pPr marL="1419806" indent="-202834" algn="l" defTabSz="40565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4pPr>
      <a:lvl5pPr marL="1825460" indent="-202834" algn="l" defTabSz="405656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5pPr>
      <a:lvl6pPr marL="2231122" indent="-202834" algn="l" defTabSz="405656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36784" indent="-202834" algn="l" defTabSz="405656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2437" indent="-202834" algn="l" defTabSz="405656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48097" indent="-202834" algn="l" defTabSz="405656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56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5656" algn="l" defTabSz="4056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1316" algn="l" defTabSz="4056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965" algn="l" defTabSz="4056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2632" algn="l" defTabSz="4056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8291" algn="l" defTabSz="4056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3944" algn="l" defTabSz="4056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39610" algn="l" defTabSz="4056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45272" algn="l" defTabSz="4056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4629150"/>
            <a:ext cx="9144000" cy="514350"/>
          </a:xfrm>
          <a:prstGeom prst="rect">
            <a:avLst/>
          </a:prstGeom>
          <a:solidFill>
            <a:srgbClr val="003262"/>
          </a:solidFill>
          <a:ln>
            <a:solidFill>
              <a:srgbClr val="00326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095" tIns="40551" rIns="81095" bIns="40551" rtlCol="0" anchor="ctr"/>
          <a:lstStyle/>
          <a:p>
            <a:pPr algn="ctr" defTabSz="40549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267408" y="3980476"/>
            <a:ext cx="163774" cy="358893"/>
          </a:xfrm>
          <a:prstGeom prst="rect">
            <a:avLst/>
          </a:prstGeom>
          <a:noFill/>
        </p:spPr>
        <p:txBody>
          <a:bodyPr wrap="none" lIns="81095" tIns="40551" rIns="81095" bIns="40551" rtlCol="0">
            <a:spAutoFit/>
          </a:bodyPr>
          <a:lstStyle/>
          <a:p>
            <a:pPr defTabSz="405494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67371" y="823092"/>
            <a:ext cx="8419432" cy="857250"/>
          </a:xfrm>
          <a:prstGeom prst="rect">
            <a:avLst/>
          </a:prstGeom>
        </p:spPr>
        <p:txBody>
          <a:bodyPr vert="horz" lIns="81095" tIns="40551" rIns="81095" bIns="40551" rtlCol="0" anchor="ctr">
            <a:normAutofit/>
          </a:bodyPr>
          <a:lstStyle/>
          <a:p>
            <a:r>
              <a:rPr lang="en-US" dirty="0"/>
              <a:t>Project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84684"/>
            <a:ext cx="8229600" cy="1894814"/>
          </a:xfrm>
          <a:prstGeom prst="rect">
            <a:avLst/>
          </a:prstGeom>
        </p:spPr>
        <p:txBody>
          <a:bodyPr vert="horz" lIns="81095" tIns="40551" rIns="81095" bIns="40551" rtlCol="0">
            <a:normAutofit/>
          </a:bodyPr>
          <a:lstStyle/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987803" y="4767608"/>
            <a:ext cx="1219200" cy="279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74508" y="11"/>
            <a:ext cx="2869492" cy="1784685"/>
          </a:xfrm>
          <a:prstGeom prst="rect">
            <a:avLst/>
          </a:prstGeom>
        </p:spPr>
      </p:pic>
      <p:pic>
        <p:nvPicPr>
          <p:cNvPr id="17" name="Picture 16" descr="nyu_long_white.pn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67376" y="4707494"/>
            <a:ext cx="2741908" cy="354232"/>
          </a:xfrm>
          <a:prstGeom prst="rect">
            <a:avLst/>
          </a:prstGeom>
        </p:spPr>
      </p:pic>
      <p:pic>
        <p:nvPicPr>
          <p:cNvPr id="19" name="Picture 9" descr="UW.Wordmark_ctr.jpg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6519570" y="4837814"/>
            <a:ext cx="2434003" cy="12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1" descr="UW_W-Logo_RGB.pn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6001137" y="4767608"/>
            <a:ext cx="453152" cy="2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43300" y="4869706"/>
            <a:ext cx="600700" cy="273844"/>
          </a:xfrm>
          <a:prstGeom prst="rect">
            <a:avLst/>
          </a:prstGeom>
        </p:spPr>
        <p:txBody>
          <a:bodyPr vert="horz" lIns="81125" tIns="40566" rIns="81125" bIns="4056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5494" fontAlgn="auto">
              <a:spcBef>
                <a:spcPts val="0"/>
              </a:spcBef>
              <a:spcAft>
                <a:spcPts val="0"/>
              </a:spcAft>
            </a:pPr>
            <a:fld id="{95600465-59C3-D74A-B522-3691C8400B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charset="0"/>
              </a:rPr>
              <a:pPr defTabSz="40549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81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405494" rtl="0" eaLnBrk="1" latinLnBrk="0" hangingPunct="1">
        <a:spcBef>
          <a:spcPct val="0"/>
        </a:spcBef>
        <a:buNone/>
        <a:defRPr sz="4500" kern="1200">
          <a:solidFill>
            <a:srgbClr val="E09E19"/>
          </a:solidFill>
          <a:latin typeface="Georgia"/>
          <a:ea typeface="+mj-ea"/>
          <a:cs typeface="Georgia"/>
        </a:defRPr>
      </a:lvl1pPr>
    </p:titleStyle>
    <p:bodyStyle>
      <a:lvl1pPr marL="304122" indent="-304122" algn="l" defTabSz="405494" rtl="0" eaLnBrk="1" latinLnBrk="0" hangingPunct="1">
        <a:spcBef>
          <a:spcPct val="20000"/>
        </a:spcBef>
        <a:buFont typeface="Arial"/>
        <a:buChar char="•"/>
        <a:defRPr sz="1900" kern="1200">
          <a:solidFill>
            <a:srgbClr val="003262"/>
          </a:solidFill>
          <a:latin typeface="Calibri"/>
          <a:ea typeface="+mn-ea"/>
          <a:cs typeface="Calibri"/>
        </a:defRPr>
      </a:lvl1pPr>
      <a:lvl2pPr marL="658932" indent="-253435" algn="l" defTabSz="405494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3262"/>
          </a:solidFill>
          <a:latin typeface="Calibri"/>
          <a:ea typeface="+mn-ea"/>
          <a:cs typeface="Calibri"/>
        </a:defRPr>
      </a:lvl2pPr>
      <a:lvl3pPr marL="1013734" indent="-202753" algn="l" defTabSz="405494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003262"/>
          </a:solidFill>
          <a:latin typeface="Calibri"/>
          <a:ea typeface="+mn-ea"/>
          <a:cs typeface="Calibri"/>
        </a:defRPr>
      </a:lvl3pPr>
      <a:lvl4pPr marL="1419240" indent="-202753" algn="l" defTabSz="405494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3262"/>
          </a:solidFill>
          <a:latin typeface="Calibri"/>
          <a:ea typeface="+mn-ea"/>
          <a:cs typeface="Calibri"/>
        </a:defRPr>
      </a:lvl4pPr>
      <a:lvl5pPr marL="1824731" indent="-202753" algn="l" defTabSz="405494" rtl="0" eaLnBrk="1" latinLnBrk="0" hangingPunct="1">
        <a:spcBef>
          <a:spcPct val="20000"/>
        </a:spcBef>
        <a:buFont typeface="Arial"/>
        <a:buChar char="»"/>
        <a:defRPr sz="1300" kern="1200">
          <a:solidFill>
            <a:srgbClr val="003262"/>
          </a:solidFill>
          <a:latin typeface="Calibri"/>
          <a:ea typeface="+mn-ea"/>
          <a:cs typeface="Calibri"/>
        </a:defRPr>
      </a:lvl5pPr>
      <a:lvl6pPr marL="2230227" indent="-202753" algn="l" defTabSz="40549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35733" indent="-202753" algn="l" defTabSz="40549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1221" indent="-202753" algn="l" defTabSz="40549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46719" indent="-202753" algn="l" defTabSz="40549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54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5494" algn="l" defTabSz="4054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0990" algn="l" defTabSz="4054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482" algn="l" defTabSz="4054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1986" algn="l" defTabSz="4054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7480" algn="l" defTabSz="4054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2971" algn="l" defTabSz="4054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38472" algn="l" defTabSz="4054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43969" algn="l" defTabSz="4054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4629150"/>
            <a:ext cx="9144000" cy="514350"/>
          </a:xfrm>
          <a:prstGeom prst="rect">
            <a:avLst/>
          </a:prstGeom>
          <a:solidFill>
            <a:srgbClr val="003262"/>
          </a:solidFill>
          <a:ln>
            <a:solidFill>
              <a:srgbClr val="00326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124" tIns="40566" rIns="81124" bIns="40566" rtlCol="0" anchor="ctr"/>
          <a:lstStyle/>
          <a:p>
            <a:pPr algn="ctr" defTabSz="405639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267406" y="3980473"/>
            <a:ext cx="163832" cy="358923"/>
          </a:xfrm>
          <a:prstGeom prst="rect">
            <a:avLst/>
          </a:prstGeom>
          <a:noFill/>
        </p:spPr>
        <p:txBody>
          <a:bodyPr wrap="none" lIns="81124" tIns="40566" rIns="81124" bIns="40566" rtlCol="0">
            <a:spAutoFit/>
          </a:bodyPr>
          <a:lstStyle/>
          <a:p>
            <a:pPr defTabSz="405639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67371" y="823092"/>
            <a:ext cx="8419432" cy="857250"/>
          </a:xfrm>
          <a:prstGeom prst="rect">
            <a:avLst/>
          </a:prstGeom>
        </p:spPr>
        <p:txBody>
          <a:bodyPr vert="horz" lIns="81124" tIns="40566" rIns="81124" bIns="40566" rtlCol="0" anchor="ctr">
            <a:normAutofit/>
          </a:bodyPr>
          <a:lstStyle/>
          <a:p>
            <a:r>
              <a:rPr lang="en-US" dirty="0"/>
              <a:t>Project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84684"/>
            <a:ext cx="8229600" cy="1894814"/>
          </a:xfrm>
          <a:prstGeom prst="rect">
            <a:avLst/>
          </a:prstGeom>
        </p:spPr>
        <p:txBody>
          <a:bodyPr vert="horz" lIns="81124" tIns="40566" rIns="81124" bIns="40566" rtlCol="0">
            <a:normAutofit/>
          </a:bodyPr>
          <a:lstStyle/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987803" y="4767606"/>
            <a:ext cx="1219200" cy="279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74508" y="11"/>
            <a:ext cx="2869492" cy="1784685"/>
          </a:xfrm>
          <a:prstGeom prst="rect">
            <a:avLst/>
          </a:prstGeom>
        </p:spPr>
      </p:pic>
      <p:pic>
        <p:nvPicPr>
          <p:cNvPr id="17" name="Picture 16" descr="nyu_long_white.pn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67376" y="4707494"/>
            <a:ext cx="2741908" cy="354232"/>
          </a:xfrm>
          <a:prstGeom prst="rect">
            <a:avLst/>
          </a:prstGeom>
        </p:spPr>
      </p:pic>
      <p:pic>
        <p:nvPicPr>
          <p:cNvPr id="19" name="Picture 9" descr="UW.Wordmark_ctr.jpg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6519566" y="4837814"/>
            <a:ext cx="2434003" cy="12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1" descr="UW_W-Logo_RGB.pn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6001137" y="4767606"/>
            <a:ext cx="453152" cy="2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43300" y="4869703"/>
            <a:ext cx="600700" cy="273844"/>
          </a:xfrm>
          <a:prstGeom prst="rect">
            <a:avLst/>
          </a:prstGeom>
        </p:spPr>
        <p:txBody>
          <a:bodyPr vert="horz" lIns="81154" tIns="40578" rIns="81154" bIns="4057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5639" fontAlgn="auto">
              <a:spcBef>
                <a:spcPts val="0"/>
              </a:spcBef>
              <a:spcAft>
                <a:spcPts val="0"/>
              </a:spcAft>
            </a:pPr>
            <a:fld id="{95600465-59C3-D74A-B522-3691C8400B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charset="0"/>
              </a:rPr>
              <a:pPr defTabSz="405639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59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405639" rtl="0" eaLnBrk="1" latinLnBrk="0" hangingPunct="1">
        <a:spcBef>
          <a:spcPct val="0"/>
        </a:spcBef>
        <a:buNone/>
        <a:defRPr sz="4500" kern="1200">
          <a:solidFill>
            <a:srgbClr val="E09E19"/>
          </a:solidFill>
          <a:latin typeface="Georgia"/>
          <a:ea typeface="+mj-ea"/>
          <a:cs typeface="Georgia"/>
        </a:defRPr>
      </a:lvl1pPr>
    </p:titleStyle>
    <p:bodyStyle>
      <a:lvl1pPr marL="304230" indent="-304230" algn="l" defTabSz="405639" rtl="0" eaLnBrk="1" latinLnBrk="0" hangingPunct="1">
        <a:spcBef>
          <a:spcPct val="20000"/>
        </a:spcBef>
        <a:buFont typeface="Arial"/>
        <a:buChar char="•"/>
        <a:defRPr sz="1900" kern="1200">
          <a:solidFill>
            <a:srgbClr val="003262"/>
          </a:solidFill>
          <a:latin typeface="Calibri"/>
          <a:ea typeface="+mn-ea"/>
          <a:cs typeface="Calibri"/>
        </a:defRPr>
      </a:lvl1pPr>
      <a:lvl2pPr marL="659166" indent="-253525" algn="l" defTabSz="405639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3262"/>
          </a:solidFill>
          <a:latin typeface="Calibri"/>
          <a:ea typeface="+mn-ea"/>
          <a:cs typeface="Calibri"/>
        </a:defRPr>
      </a:lvl2pPr>
      <a:lvl3pPr marL="1014098" indent="-202824" algn="l" defTabSz="405639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003262"/>
          </a:solidFill>
          <a:latin typeface="Calibri"/>
          <a:ea typeface="+mn-ea"/>
          <a:cs typeface="Calibri"/>
        </a:defRPr>
      </a:lvl3pPr>
      <a:lvl4pPr marL="1419744" indent="-202824" algn="l" defTabSz="405639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3262"/>
          </a:solidFill>
          <a:latin typeface="Calibri"/>
          <a:ea typeface="+mn-ea"/>
          <a:cs typeface="Calibri"/>
        </a:defRPr>
      </a:lvl4pPr>
      <a:lvl5pPr marL="1825381" indent="-202824" algn="l" defTabSz="405639" rtl="0" eaLnBrk="1" latinLnBrk="0" hangingPunct="1">
        <a:spcBef>
          <a:spcPct val="20000"/>
        </a:spcBef>
        <a:buFont typeface="Arial"/>
        <a:buChar char="»"/>
        <a:defRPr sz="1300" kern="1200">
          <a:solidFill>
            <a:srgbClr val="003262"/>
          </a:solidFill>
          <a:latin typeface="Calibri"/>
          <a:ea typeface="+mn-ea"/>
          <a:cs typeface="Calibri"/>
        </a:defRPr>
      </a:lvl5pPr>
      <a:lvl6pPr marL="2231021" indent="-202824" algn="l" defTabSz="40563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36672" indent="-202824" algn="l" defTabSz="40563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2304" indent="-202824" algn="l" defTabSz="40563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47949" indent="-202824" algn="l" defTabSz="40563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56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5639" algn="l" defTabSz="4056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1279" algn="l" defTabSz="4056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918" algn="l" defTabSz="4056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2564" algn="l" defTabSz="4056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8204" algn="l" defTabSz="4056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3837" algn="l" defTabSz="4056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39485" algn="l" defTabSz="4056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45126" algn="l" defTabSz="4056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jp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jpg"/><Relationship Id="rId5" Type="http://schemas.openxmlformats.org/officeDocument/2006/relationships/image" Target="../media/image15.png"/><Relationship Id="rId15" Type="http://schemas.openxmlformats.org/officeDocument/2006/relationships/image" Target="../media/image2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Relationship Id="rId14" Type="http://schemas.openxmlformats.org/officeDocument/2006/relationships/image" Target="../media/image2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Science_Logo_RGB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121"/>
            <a:ext cx="4414345" cy="1066800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 bwMode="auto">
          <a:xfrm>
            <a:off x="501869" y="2266950"/>
            <a:ext cx="8229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125" tIns="40566" rIns="81125" bIns="40566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04243" indent="-304243" algn="l" defTabSz="405656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charset="0"/>
              </a:defRPr>
            </a:lvl1pPr>
            <a:lvl2pPr marL="659195" indent="-253537" algn="l" defTabSz="405656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2pPr>
            <a:lvl3pPr marL="1014141" indent="-202834" algn="l" defTabSz="405656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3pPr>
            <a:lvl4pPr marL="1419806" indent="-202834" algn="l" defTabSz="405656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4pPr>
            <a:lvl5pPr marL="1825460" indent="-202834" algn="l" defTabSz="405656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5pPr>
            <a:lvl6pPr marL="2231122" indent="-202834" algn="l" defTabSz="405656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6784" indent="-202834" algn="l" defTabSz="405656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42437" indent="-202834" algn="l" defTabSz="405656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8097" indent="-202834" algn="l" defTabSz="405656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/>
              <a:t>Data Science Specializations in PhD Programs at UW</a:t>
            </a:r>
          </a:p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r>
              <a:rPr lang="en-US" sz="2800" dirty="0"/>
              <a:t>Magdalena Balazinska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Professor, Paul G. Allen School of Computer Science &amp;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Eng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Director, eScience Institute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University of Washington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Shape 278" descr="UW.Signature_ctr_269 2[2](1).png">
            <a:extLst>
              <a:ext uri="{FF2B5EF4-FFF2-40B4-BE49-F238E27FC236}">
                <a16:creationId xmlns:a16="http://schemas.microsoft.com/office/drawing/2014/main" id="{A8BA843B-867C-9541-B489-61A0FB9386B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7000" y="351436"/>
            <a:ext cx="2528290" cy="13907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A21DB0-12AF-A740-8123-1B6B9E8FF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74E93C-34F5-CC4C-AFB3-E54EC1A20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A613BD-F793-4F76-B893-E21E30E48FA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4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Shape 821"/>
          <p:cNvSpPr txBox="1">
            <a:spLocks noGrp="1"/>
          </p:cNvSpPr>
          <p:nvPr>
            <p:ph type="sldNum" idx="12"/>
          </p:nvPr>
        </p:nvSpPr>
        <p:spPr>
          <a:xfrm>
            <a:off x="5007666" y="4672580"/>
            <a:ext cx="1805811" cy="273844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r">
              <a:spcBef>
                <a:spcPts val="0"/>
              </a:spcBef>
              <a:buSzPct val="25000"/>
            </a:pPr>
            <a:r>
              <a:rPr lang="en-US" sz="2400"/>
              <a:t>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1000" y="491725"/>
            <a:ext cx="7026965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Formal Data Science Education Programs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80999" y="1252902"/>
            <a:ext cx="2212872" cy="7621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PhD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1000" y="3315427"/>
            <a:ext cx="2212874" cy="77120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Professional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1001" y="2323272"/>
            <a:ext cx="2212874" cy="60628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Undergraduate</a:t>
            </a:r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2743200" y="1252902"/>
            <a:ext cx="4480883" cy="33968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Advanced Data Science Option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743200" y="1675315"/>
            <a:ext cx="4480883" cy="33968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Data Science Option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743200" y="2456571"/>
            <a:ext cx="4480883" cy="33968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Data Science Option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743200" y="3315426"/>
            <a:ext cx="4480883" cy="33968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Data Science Master’s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81000" y="4400550"/>
            <a:ext cx="7026964" cy="4340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Together with Many Departments/Schools/Colleges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743200" y="3746945"/>
            <a:ext cx="4480883" cy="33968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Professional Certificates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E97937-7DFF-F448-99D4-CAD737551FE4}"/>
              </a:ext>
            </a:extLst>
          </p:cNvPr>
          <p:cNvSpPr txBox="1"/>
          <p:nvPr/>
        </p:nvSpPr>
        <p:spPr>
          <a:xfrm>
            <a:off x="7315200" y="948925"/>
            <a:ext cx="1818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Track: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2013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Option: 2015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1304B7-370F-6140-BA58-54C63CBA7427}"/>
              </a:ext>
            </a:extLst>
          </p:cNvPr>
          <p:cNvSpPr/>
          <p:nvPr/>
        </p:nvSpPr>
        <p:spPr>
          <a:xfrm>
            <a:off x="7543800" y="438150"/>
            <a:ext cx="1410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Launched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FED873-C5EE-6D45-B3CB-3A64F7B43333}"/>
              </a:ext>
            </a:extLst>
          </p:cNvPr>
          <p:cNvSpPr txBox="1"/>
          <p:nvPr/>
        </p:nvSpPr>
        <p:spPr>
          <a:xfrm>
            <a:off x="7471495" y="241488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8F58AF-4F59-A842-AAB4-77E4A3CF0018}"/>
              </a:ext>
            </a:extLst>
          </p:cNvPr>
          <p:cNvSpPr txBox="1"/>
          <p:nvPr/>
        </p:nvSpPr>
        <p:spPr>
          <a:xfrm>
            <a:off x="7467978" y="3276702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9E96BABB-C7CB-E549-A5F1-AA0859D44640}"/>
              </a:ext>
            </a:extLst>
          </p:cNvPr>
          <p:cNvSpPr/>
          <p:nvPr/>
        </p:nvSpPr>
        <p:spPr>
          <a:xfrm>
            <a:off x="7239000" y="978753"/>
            <a:ext cx="198497" cy="830997"/>
          </a:xfrm>
          <a:prstGeom prst="lef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2BD3F0F7-5E7B-A84D-A77F-17B2BBAB9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0C64A5-CB92-7746-B73E-9642B7ADE92E}"/>
              </a:ext>
            </a:extLst>
          </p:cNvPr>
          <p:cNvSpPr txBox="1"/>
          <p:nvPr/>
        </p:nvSpPr>
        <p:spPr>
          <a:xfrm>
            <a:off x="7467978" y="165735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04600597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5C469-7CB5-7E49-A7BA-10034FCBF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PhD Data Science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073B7-63AE-264C-9D37-5455DEF88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6350"/>
            <a:ext cx="8458200" cy="3223022"/>
          </a:xfrm>
        </p:spPr>
        <p:txBody>
          <a:bodyPr/>
          <a:lstStyle/>
          <a:p>
            <a:r>
              <a:rPr lang="en-US" dirty="0"/>
              <a:t>Option: specialization within existing major</a:t>
            </a:r>
          </a:p>
          <a:p>
            <a:r>
              <a:rPr lang="en-US" dirty="0"/>
              <a:t>Student first admitted to participating department</a:t>
            </a:r>
          </a:p>
          <a:p>
            <a:r>
              <a:rPr lang="en-US" dirty="0"/>
              <a:t>Student elects to pursue the option</a:t>
            </a:r>
          </a:p>
          <a:p>
            <a:r>
              <a:rPr lang="en-US" dirty="0"/>
              <a:t>Single framework under eScience umbrella</a:t>
            </a:r>
          </a:p>
          <a:p>
            <a:r>
              <a:rPr lang="en-US" dirty="0"/>
              <a:t>Central steering committee</a:t>
            </a:r>
          </a:p>
          <a:p>
            <a:pPr lvl="1"/>
            <a:r>
              <a:rPr lang="en-US" dirty="0"/>
              <a:t>One representative from each department/school</a:t>
            </a:r>
          </a:p>
          <a:p>
            <a:r>
              <a:rPr lang="en-US" dirty="0"/>
              <a:t>But otherwise managed by individual departments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C5AD10-B9F5-0940-9958-55812AF4C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B3F195-7D54-A34B-8BBF-9B5B965CA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A613BD-F793-4F76-B893-E21E30E48FA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4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73" y="438912"/>
            <a:ext cx="8828927" cy="6858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Advanced Data Science Option (</a:t>
            </a:r>
            <a:r>
              <a:rPr lang="en-US" dirty="0" err="1">
                <a:solidFill>
                  <a:srgbClr val="0000FF"/>
                </a:solidFill>
              </a:rPr>
              <a:t>Transcriptable</a:t>
            </a:r>
            <a:r>
              <a:rPr lang="en-US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1158460"/>
            <a:ext cx="8839200" cy="1384912"/>
          </a:xfrm>
        </p:spPr>
        <p:txBody>
          <a:bodyPr/>
          <a:lstStyle/>
          <a:p>
            <a:r>
              <a:rPr lang="en-US" sz="2400" dirty="0"/>
              <a:t>Bootstrapped with an NSF IGERT grant </a:t>
            </a:r>
          </a:p>
          <a:p>
            <a:r>
              <a:rPr lang="en-US" sz="2400" dirty="0"/>
              <a:t>Designed for tool builders</a:t>
            </a:r>
          </a:p>
          <a:p>
            <a:r>
              <a:rPr lang="en-US" sz="2400" dirty="0"/>
              <a:t>Grad courses in CSE &amp; Stats + Seminar + Specialized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67723" y="3028838"/>
            <a:ext cx="1371600" cy="7621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Machine Learning</a:t>
            </a: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228600" y="3016749"/>
            <a:ext cx="1371600" cy="7621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Stats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113697" y="3016749"/>
            <a:ext cx="1371600" cy="7621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Data </a:t>
            </a:r>
            <a:r>
              <a:rPr lang="en-US" sz="2400" dirty="0" err="1"/>
              <a:t>Mgmt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4577651" y="3016749"/>
            <a:ext cx="1371600" cy="7621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Data </a:t>
            </a:r>
            <a:r>
              <a:rPr lang="en-US" sz="2400" dirty="0" err="1"/>
              <a:t>Viz</a:t>
            </a:r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6035553" y="3014710"/>
            <a:ext cx="1371600" cy="7621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eScience</a:t>
            </a:r>
            <a:r>
              <a:rPr lang="en-US" sz="2400" dirty="0"/>
              <a:t> Seminar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5949251" y="4248150"/>
            <a:ext cx="1355446" cy="533400"/>
          </a:xfrm>
          <a:prstGeom prst="wedgeEllipseCallout">
            <a:avLst>
              <a:gd name="adj1" fmla="val 9075"/>
              <a:gd name="adj2" fmla="val -11441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/>
              <a:t>4 quarters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43800" y="3014710"/>
            <a:ext cx="1371600" cy="7621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Dept</a:t>
            </a:r>
            <a:r>
              <a:rPr lang="en-US" sz="2400" dirty="0"/>
              <a:t> Specific</a:t>
            </a:r>
          </a:p>
        </p:txBody>
      </p:sp>
      <p:sp>
        <p:nvSpPr>
          <p:cNvPr id="11" name="Right Brace 10"/>
          <p:cNvSpPr/>
          <p:nvPr/>
        </p:nvSpPr>
        <p:spPr>
          <a:xfrm rot="5400000">
            <a:off x="2761047" y="1138026"/>
            <a:ext cx="599932" cy="5949079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72139" y="444628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Three out of four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B1D3359-A3B1-7E4E-88C3-B85D8FAAE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FE7F6C0-4B6E-9948-A66B-869DF3FB9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A613BD-F793-4F76-B893-E21E30E48FA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438912"/>
            <a:ext cx="8229600" cy="6858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Data Science Option (</a:t>
            </a:r>
            <a:r>
              <a:rPr lang="en-US" dirty="0" err="1">
                <a:solidFill>
                  <a:srgbClr val="0000FF"/>
                </a:solidFill>
              </a:rPr>
              <a:t>Transcriptable</a:t>
            </a:r>
            <a:r>
              <a:rPr lang="en-US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047750"/>
            <a:ext cx="8534400" cy="1863499"/>
          </a:xfrm>
        </p:spPr>
        <p:txBody>
          <a:bodyPr/>
          <a:lstStyle/>
          <a:p>
            <a:r>
              <a:rPr lang="en-US" sz="2400" dirty="0"/>
              <a:t>Common framework with specialized instantiations</a:t>
            </a:r>
          </a:p>
          <a:p>
            <a:r>
              <a:rPr lang="en-US" sz="2400" dirty="0"/>
              <a:t>Designed for tool users</a:t>
            </a:r>
          </a:p>
          <a:p>
            <a:pPr lvl="1"/>
            <a:r>
              <a:rPr lang="en-US" dirty="0"/>
              <a:t>Courses with limited pre-</a:t>
            </a:r>
            <a:r>
              <a:rPr lang="en-US" dirty="0" err="1"/>
              <a:t>reqs</a:t>
            </a:r>
            <a:r>
              <a:rPr lang="en-US" dirty="0"/>
              <a:t>, designed for everyone</a:t>
            </a:r>
          </a:p>
          <a:p>
            <a:pPr lvl="1"/>
            <a:r>
              <a:rPr lang="en-US" dirty="0"/>
              <a:t>Courses by CSE, </a:t>
            </a:r>
            <a:r>
              <a:rPr lang="en-US" dirty="0" err="1"/>
              <a:t>iSchool</a:t>
            </a:r>
            <a:r>
              <a:rPr lang="en-US" dirty="0"/>
              <a:t>, HCDE, Stats, </a:t>
            </a:r>
            <a:r>
              <a:rPr lang="en-US" dirty="0" err="1"/>
              <a:t>ChemE</a:t>
            </a:r>
            <a:r>
              <a:rPr lang="en-US" dirty="0"/>
              <a:t>, other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226809" y="3044170"/>
            <a:ext cx="1371600" cy="7621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Machine Learning</a:t>
            </a:r>
            <a:endParaRPr lang="en-US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2226809" y="3844423"/>
            <a:ext cx="1371600" cy="7621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Stats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672783" y="3032081"/>
            <a:ext cx="1371600" cy="7621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Data </a:t>
            </a:r>
            <a:r>
              <a:rPr lang="en-US" sz="2400" dirty="0" err="1"/>
              <a:t>Mgmt</a:t>
            </a:r>
            <a:endParaRPr lang="en-US" sz="2400" dirty="0"/>
          </a:p>
        </p:txBody>
      </p:sp>
      <p:sp>
        <p:nvSpPr>
          <p:cNvPr id="12" name="Rounded Rectangle 11"/>
          <p:cNvSpPr/>
          <p:nvPr/>
        </p:nvSpPr>
        <p:spPr>
          <a:xfrm>
            <a:off x="3686334" y="3864473"/>
            <a:ext cx="1371600" cy="7621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Data </a:t>
            </a:r>
            <a:r>
              <a:rPr lang="en-US" sz="2400" dirty="0" err="1"/>
              <a:t>Viz</a:t>
            </a:r>
            <a:endParaRPr lang="en-US" sz="2400" dirty="0"/>
          </a:p>
        </p:txBody>
      </p:sp>
      <p:sp>
        <p:nvSpPr>
          <p:cNvPr id="13" name="Rounded Rectangle 12"/>
          <p:cNvSpPr/>
          <p:nvPr/>
        </p:nvSpPr>
        <p:spPr>
          <a:xfrm>
            <a:off x="6859627" y="3051468"/>
            <a:ext cx="1371600" cy="7621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eScience</a:t>
            </a:r>
            <a:r>
              <a:rPr lang="en-US" sz="2400" dirty="0"/>
              <a:t> Seminar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6773325" y="4284908"/>
            <a:ext cx="1355446" cy="533400"/>
          </a:xfrm>
          <a:prstGeom prst="wedgeEllipseCallout">
            <a:avLst>
              <a:gd name="adj1" fmla="val 9075"/>
              <a:gd name="adj2" fmla="val -11441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2 quarters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118757" y="3055041"/>
            <a:ext cx="1371600" cy="7621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Dept</a:t>
            </a:r>
            <a:r>
              <a:rPr lang="en-US" sz="2400" dirty="0"/>
              <a:t> Specific</a:t>
            </a:r>
          </a:p>
        </p:txBody>
      </p:sp>
      <p:sp>
        <p:nvSpPr>
          <p:cNvPr id="16" name="Right Brace 15"/>
          <p:cNvSpPr/>
          <p:nvPr/>
        </p:nvSpPr>
        <p:spPr>
          <a:xfrm rot="5400000">
            <a:off x="3284173" y="1725977"/>
            <a:ext cx="599932" cy="5949079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693878" y="4719308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Three out of four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65881" y="3024032"/>
            <a:ext cx="1371600" cy="7621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Software Dev.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58A85-12CA-3543-8852-E7A65FA3C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28858" y="4785195"/>
            <a:ext cx="2895600" cy="273844"/>
          </a:xfrm>
        </p:spPr>
        <p:txBody>
          <a:bodyPr/>
          <a:lstStyle/>
          <a:p>
            <a:pPr>
              <a:defRPr/>
            </a:pPr>
            <a:r>
              <a:rPr lang="en-US" dirty="0"/>
              <a:t>University of Washington - eScience Institute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8CB9F-0288-524B-93EC-D3934A946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A613BD-F793-4F76-B893-E21E30E48FA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1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B6114-8FC8-0B45-A797-13181800B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UW Big Data IGERT Program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538EE-080C-DD49-BC7B-6758FEC20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Core data science curriculum</a:t>
            </a:r>
          </a:p>
          <a:p>
            <a:pPr lvl="1"/>
            <a:r>
              <a:rPr lang="en-US" sz="1800" dirty="0"/>
              <a:t>Data management, machine learning, statistics, and data visualization</a:t>
            </a:r>
          </a:p>
          <a:p>
            <a:pPr lvl="1"/>
            <a:r>
              <a:rPr lang="en-US" sz="1800" dirty="0"/>
              <a:t>Weekly seminar for everyone in the UW data science environment</a:t>
            </a:r>
          </a:p>
          <a:p>
            <a:r>
              <a:rPr lang="en-US" sz="2000" dirty="0"/>
              <a:t>Multidisciplinary Supervision</a:t>
            </a:r>
          </a:p>
          <a:p>
            <a:pPr lvl="1"/>
            <a:r>
              <a:rPr lang="en-US" sz="1800" dirty="0"/>
              <a:t>Primary advisor from participating department</a:t>
            </a:r>
          </a:p>
          <a:p>
            <a:pPr lvl="1"/>
            <a:r>
              <a:rPr lang="en-US" sz="1800" dirty="0"/>
              <a:t>Secondary advisor in a complementary field</a:t>
            </a:r>
          </a:p>
          <a:p>
            <a:r>
              <a:rPr lang="en-US" sz="2000" dirty="0"/>
              <a:t>Data science tools</a:t>
            </a:r>
          </a:p>
          <a:p>
            <a:pPr lvl="1"/>
            <a:r>
              <a:rPr lang="en-US" sz="1800" dirty="0"/>
              <a:t>Either use or build new tools</a:t>
            </a:r>
          </a:p>
          <a:p>
            <a:r>
              <a:rPr lang="en-US" sz="2000" dirty="0"/>
              <a:t>Industrial Practical Training</a:t>
            </a:r>
          </a:p>
          <a:p>
            <a:endParaRPr lang="en-US" sz="1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99CDE4-F5C7-E242-BF2D-52CEBF4F6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4D8D7-3E7E-E842-ABAE-239198C0E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A613BD-F793-4F76-B893-E21E30E48FA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0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CBE2C-4D0D-914B-8B8B-D78D7874E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685800"/>
          </a:xfrm>
        </p:spPr>
        <p:txBody>
          <a:bodyPr/>
          <a:lstStyle/>
          <a:p>
            <a:r>
              <a:rPr lang="en-US" dirty="0"/>
              <a:t>Networking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EE4B2-4B39-864F-BD4C-50105FB1F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3950"/>
            <a:ext cx="8534400" cy="3223022"/>
          </a:xfrm>
        </p:spPr>
        <p:txBody>
          <a:bodyPr/>
          <a:lstStyle/>
          <a:p>
            <a:r>
              <a:rPr lang="en-US" sz="2200" dirty="0"/>
              <a:t>Annual retreat</a:t>
            </a:r>
          </a:p>
          <a:p>
            <a:r>
              <a:rPr lang="en-US" sz="2200" dirty="0"/>
              <a:t>NSF Data Science Workshop</a:t>
            </a:r>
          </a:p>
          <a:p>
            <a:r>
              <a:rPr lang="en-US" sz="2200" dirty="0"/>
              <a:t>Now annual “UW Data Science Summit”</a:t>
            </a:r>
          </a:p>
          <a:p>
            <a:r>
              <a:rPr lang="en-US" sz="2200" dirty="0"/>
              <a:t>Student-lead working seminars</a:t>
            </a:r>
          </a:p>
          <a:p>
            <a:r>
              <a:rPr lang="en-US" sz="2200" dirty="0"/>
              <a:t>Advanced data science seminar: Topics in data science</a:t>
            </a:r>
          </a:p>
          <a:p>
            <a:r>
              <a:rPr lang="en-US" sz="2200" dirty="0"/>
              <a:t>Quarterly program lunches and bi-weekly lunches with postdocs</a:t>
            </a:r>
          </a:p>
          <a:p>
            <a:r>
              <a:rPr lang="en-US" sz="2200" dirty="0"/>
              <a:t>Formal program evaluation</a:t>
            </a:r>
          </a:p>
          <a:p>
            <a:r>
              <a:rPr lang="en-US" sz="2200" dirty="0"/>
              <a:t>Career Fair</a:t>
            </a:r>
          </a:p>
          <a:p>
            <a:pPr lvl="1"/>
            <a:endParaRPr lang="en-US" sz="1600" dirty="0"/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622BE-8288-D44C-9925-F1704E707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3F87A-05B5-0843-991A-0CA66A83B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A613BD-F793-4F76-B893-E21E30E48FA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1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>
            <a:spLocks noGrp="1"/>
          </p:cNvSpPr>
          <p:nvPr>
            <p:ph type="title"/>
          </p:nvPr>
        </p:nvSpPr>
        <p:spPr>
          <a:xfrm>
            <a:off x="152400" y="293277"/>
            <a:ext cx="8229600" cy="59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125" tIns="40550" rIns="81125" bIns="40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eScience Seminars</a:t>
            </a:r>
            <a:endParaRPr/>
          </a:p>
        </p:txBody>
      </p:sp>
      <p:pic>
        <p:nvPicPr>
          <p:cNvPr id="491" name="Shape 4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7825" y="370597"/>
            <a:ext cx="5138301" cy="3950879"/>
          </a:xfrm>
          <a:prstGeom prst="rect">
            <a:avLst/>
          </a:prstGeom>
          <a:noFill/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2" name="Shape 4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40222"/>
            <a:ext cx="3613023" cy="3033259"/>
          </a:xfrm>
          <a:prstGeom prst="rect">
            <a:avLst/>
          </a:prstGeom>
          <a:noFill/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93" name="Shape 493"/>
          <p:cNvSpPr/>
          <p:nvPr/>
        </p:nvSpPr>
        <p:spPr>
          <a:xfrm>
            <a:off x="3917825" y="370600"/>
            <a:ext cx="1730100" cy="369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Shape 494"/>
          <p:cNvSpPr/>
          <p:nvPr/>
        </p:nvSpPr>
        <p:spPr>
          <a:xfrm>
            <a:off x="152400" y="1040225"/>
            <a:ext cx="1449000" cy="1554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Shape 495"/>
          <p:cNvSpPr txBox="1"/>
          <p:nvPr/>
        </p:nvSpPr>
        <p:spPr>
          <a:xfrm>
            <a:off x="3917825" y="4369075"/>
            <a:ext cx="51384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9 speakers in 2017-18 for a total of nearly 500 attendee-hours</a:t>
            </a:r>
            <a:endParaRPr sz="1400" b="1" dirty="0"/>
          </a:p>
        </p:txBody>
      </p:sp>
      <p:sp>
        <p:nvSpPr>
          <p:cNvPr id="496" name="Shape 496"/>
          <p:cNvSpPr txBox="1"/>
          <p:nvPr/>
        </p:nvSpPr>
        <p:spPr>
          <a:xfrm>
            <a:off x="152400" y="4152700"/>
            <a:ext cx="3826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Weekly seminar * 3 quarters</a:t>
            </a:r>
            <a:endParaRPr sz="14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Typically, approximately 40-45 attendees</a:t>
            </a:r>
            <a:endParaRPr sz="14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Approximately 1000 attendee-hours </a:t>
            </a:r>
            <a:endParaRPr sz="1400" dirty="0"/>
          </a:p>
        </p:txBody>
      </p:sp>
      <p:sp>
        <p:nvSpPr>
          <p:cNvPr id="497" name="Shape 49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81125" tIns="40550" rIns="81125" bIns="4055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E32890-B1BB-2444-A325-E924EA15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</p:spTree>
    <p:extLst>
      <p:ext uri="{BB962C8B-B14F-4D97-AF65-F5344CB8AC3E}">
        <p14:creationId xmlns:p14="http://schemas.microsoft.com/office/powerpoint/2010/main" val="315955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 txBox="1">
            <a:spLocks noGrp="1"/>
          </p:cNvSpPr>
          <p:nvPr>
            <p:ph type="title"/>
          </p:nvPr>
        </p:nvSpPr>
        <p:spPr>
          <a:xfrm>
            <a:off x="152400" y="293277"/>
            <a:ext cx="8229600" cy="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125" tIns="40550" rIns="81125" bIns="40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eScience Seminars</a:t>
            </a:r>
            <a:endParaRPr/>
          </a:p>
        </p:txBody>
      </p:sp>
      <p:pic>
        <p:nvPicPr>
          <p:cNvPr id="503" name="Shape 5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7825" y="370597"/>
            <a:ext cx="5138301" cy="3950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Shape 5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40222"/>
            <a:ext cx="3613023" cy="3033259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Shape 506"/>
          <p:cNvSpPr/>
          <p:nvPr/>
        </p:nvSpPr>
        <p:spPr>
          <a:xfrm>
            <a:off x="2972072" y="952925"/>
            <a:ext cx="1707900" cy="213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Shape 508"/>
          <p:cNvSpPr txBox="1"/>
          <p:nvPr/>
        </p:nvSpPr>
        <p:spPr>
          <a:xfrm>
            <a:off x="152400" y="4163472"/>
            <a:ext cx="3352800" cy="6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~15-25 attendees</a:t>
            </a:r>
            <a:endParaRPr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each week in first offering</a:t>
            </a:r>
            <a:endParaRPr dirty="0"/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81125" tIns="40550" rIns="81125" bIns="4055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86A72A6-8440-194E-AB97-BA03C7134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  <p:pic>
        <p:nvPicPr>
          <p:cNvPr id="505" name="Shape 5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2072" y="952925"/>
            <a:ext cx="4038328" cy="3950873"/>
          </a:xfrm>
          <a:prstGeom prst="rect">
            <a:avLst/>
          </a:prstGeom>
          <a:noFill/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06225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hape 760"/>
          <p:cNvSpPr txBox="1">
            <a:spLocks noGrp="1"/>
          </p:cNvSpPr>
          <p:nvPr>
            <p:ph type="title"/>
          </p:nvPr>
        </p:nvSpPr>
        <p:spPr>
          <a:xfrm>
            <a:off x="170468" y="299377"/>
            <a:ext cx="8229600" cy="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125" tIns="40550" rIns="81125" bIns="40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Career Building</a:t>
            </a:r>
            <a:endParaRPr dirty="0"/>
          </a:p>
        </p:txBody>
      </p:sp>
      <p:pic>
        <p:nvPicPr>
          <p:cNvPr id="761" name="Shape 7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0228" y="3111600"/>
            <a:ext cx="2739838" cy="1795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Shape 7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482" y="893925"/>
            <a:ext cx="3383479" cy="269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Shape 7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46866" y="538325"/>
            <a:ext cx="4156364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Shape 764"/>
          <p:cNvSpPr txBox="1"/>
          <p:nvPr/>
        </p:nvSpPr>
        <p:spPr>
          <a:xfrm>
            <a:off x="211675" y="3642075"/>
            <a:ext cx="40641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Nearly 900 students and 45 companies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Shape 765"/>
          <p:cNvSpPr txBox="1"/>
          <p:nvPr/>
        </p:nvSpPr>
        <p:spPr>
          <a:xfrm>
            <a:off x="4139125" y="2502363"/>
            <a:ext cx="40641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255 attendees, although only 216 spots!</a:t>
            </a:r>
            <a:endParaRPr/>
          </a:p>
        </p:txBody>
      </p:sp>
      <p:sp>
        <p:nvSpPr>
          <p:cNvPr id="766" name="Shape 76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81125" tIns="40550" rIns="81125" bIns="4055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1E0968-630E-9440-99FC-0C08FAC37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</p:spTree>
    <p:extLst>
      <p:ext uri="{BB962C8B-B14F-4D97-AF65-F5344CB8AC3E}">
        <p14:creationId xmlns:p14="http://schemas.microsoft.com/office/powerpoint/2010/main" val="248303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203" y="607863"/>
            <a:ext cx="8229600" cy="685800"/>
          </a:xfrm>
        </p:spPr>
        <p:txBody>
          <a:bodyPr/>
          <a:lstStyle/>
          <a:p>
            <a:pPr algn="l"/>
            <a:r>
              <a:rPr lang="en-US" sz="3200" dirty="0"/>
              <a:t>Participating Departments</a:t>
            </a:r>
            <a:br>
              <a:rPr lang="en-US" sz="3200" dirty="0"/>
            </a:br>
            <a:r>
              <a:rPr lang="en-US" sz="3200" dirty="0"/>
              <a:t>(many others pending approval)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279983" y="2856644"/>
            <a:ext cx="1485900" cy="76210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/>
              <a:t>Genome Sciences</a:t>
            </a:r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5187373" y="3790950"/>
            <a:ext cx="1485900" cy="76210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Astronomy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97903" y="3771044"/>
            <a:ext cx="1485900" cy="76210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Statistics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86973" y="3787954"/>
            <a:ext cx="1485900" cy="76210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Computer </a:t>
            </a:r>
            <a:r>
              <a:rPr lang="en-US" sz="2400" dirty="0" err="1"/>
              <a:t>Sci</a:t>
            </a:r>
            <a:r>
              <a:rPr lang="en-US" sz="2400" dirty="0"/>
              <a:t> &amp; </a:t>
            </a:r>
            <a:r>
              <a:rPr lang="en-US" sz="2400" dirty="0" err="1"/>
              <a:t>Eng</a:t>
            </a:r>
            <a:endParaRPr lang="en-US" sz="2400" dirty="0"/>
          </a:p>
        </p:txBody>
      </p:sp>
      <p:sp>
        <p:nvSpPr>
          <p:cNvPr id="12" name="Rounded Rectangle 11"/>
          <p:cNvSpPr/>
          <p:nvPr/>
        </p:nvSpPr>
        <p:spPr>
          <a:xfrm>
            <a:off x="3598303" y="3784315"/>
            <a:ext cx="1485900" cy="76210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Chemical Eng.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808122" y="3790950"/>
            <a:ext cx="1485900" cy="76210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Biology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912503" y="2856644"/>
            <a:ext cx="1485900" cy="76210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Math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545023" y="2853005"/>
            <a:ext cx="1485900" cy="76210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Applied Math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54212" y="2853005"/>
            <a:ext cx="1485900" cy="76210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/>
              <a:t>iSchool</a:t>
            </a:r>
            <a:endParaRPr lang="en-US" sz="2400" dirty="0"/>
          </a:p>
        </p:txBody>
      </p:sp>
      <p:sp>
        <p:nvSpPr>
          <p:cNvPr id="21" name="Rounded Rectangle 20"/>
          <p:cNvSpPr/>
          <p:nvPr/>
        </p:nvSpPr>
        <p:spPr>
          <a:xfrm>
            <a:off x="2046601" y="1872058"/>
            <a:ext cx="1485900" cy="76210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/>
              <a:t>Psychology</a:t>
            </a:r>
            <a:endParaRPr lang="en-US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3839757" y="1872058"/>
            <a:ext cx="1485900" cy="76210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HCDE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0DF92962-8193-EA46-9EF4-1C5D3C66200F}"/>
              </a:ext>
            </a:extLst>
          </p:cNvPr>
          <p:cNvSpPr/>
          <p:nvPr/>
        </p:nvSpPr>
        <p:spPr>
          <a:xfrm>
            <a:off x="5598761" y="1872058"/>
            <a:ext cx="1485900" cy="76210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ACMS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6B79A5-BDD6-D248-BDDD-C3E77E7C6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0FA66-0C76-5D4C-966D-BC36D26F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A613BD-F793-4F76-B893-E21E30E48FA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14396A4-8A4D-4842-98E3-E775A571D4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00" t="10000" r="6000" b="12000"/>
          <a:stretch/>
        </p:blipFill>
        <p:spPr>
          <a:xfrm>
            <a:off x="6019800" y="1980893"/>
            <a:ext cx="3124200" cy="2971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68DB32-AC6D-7F4C-B7CD-B93A6624B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096" y="382753"/>
            <a:ext cx="4697104" cy="991840"/>
          </a:xfrm>
        </p:spPr>
        <p:txBody>
          <a:bodyPr/>
          <a:lstStyle/>
          <a:p>
            <a:r>
              <a:rPr lang="en-US" dirty="0"/>
              <a:t>UW eScience Institute Since 2008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B6C0C-B78E-4841-8598-6F5AECDE1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2016355"/>
            <a:ext cx="5943600" cy="271167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eScience Institute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empowers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researchers and students in all fields to answer fundamental questions through the use of large, complex, and noisy data.  As the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hub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data-intensive discovery on campus, we lead a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innovators in the techniques,  technologies, and best practices of data science and the fields that depend on them</a:t>
            </a: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11D684-A0DB-1B45-B097-AA4F805C1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7D4858-6135-C04F-BD09-2B459A7A5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A613BD-F793-4F76-B893-E21E30E48FA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8" name="Shape 310" descr="photo.JPG">
            <a:extLst>
              <a:ext uri="{FF2B5EF4-FFF2-40B4-BE49-F238E27FC236}">
                <a16:creationId xmlns:a16="http://schemas.microsoft.com/office/drawing/2014/main" id="{76B75F68-F6E6-A844-A83E-26DCA100B2A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1676" y="395548"/>
            <a:ext cx="2209924" cy="165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307">
            <a:extLst>
              <a:ext uri="{FF2B5EF4-FFF2-40B4-BE49-F238E27FC236}">
                <a16:creationId xmlns:a16="http://schemas.microsoft.com/office/drawing/2014/main" id="{E72A7655-9665-0542-A828-431A379A96A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535" y="382753"/>
            <a:ext cx="2397865" cy="135079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28B11F-AD17-A249-8F8A-698D7A434F00}"/>
              </a:ext>
            </a:extLst>
          </p:cNvPr>
          <p:cNvSpPr/>
          <p:nvPr/>
        </p:nvSpPr>
        <p:spPr>
          <a:xfrm>
            <a:off x="2743200" y="1455124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http://</a:t>
            </a:r>
            <a:r>
              <a:rPr lang="en-US" dirty="0" err="1">
                <a:solidFill>
                  <a:srgbClr val="0000FF"/>
                </a:solidFill>
              </a:rPr>
              <a:t>escience.washington.edu</a:t>
            </a:r>
            <a:r>
              <a:rPr lang="en-US" dirty="0">
                <a:solidFill>
                  <a:srgbClr val="0000FF"/>
                </a:solidFill>
              </a:rPr>
              <a:t>/</a:t>
            </a:r>
          </a:p>
        </p:txBody>
      </p:sp>
      <p:pic>
        <p:nvPicPr>
          <p:cNvPr id="10" name="Picture 2" descr="Birthday Cake With Candles lot of birthday candles images">
            <a:extLst>
              <a:ext uri="{FF2B5EF4-FFF2-40B4-BE49-F238E27FC236}">
                <a16:creationId xmlns:a16="http://schemas.microsoft.com/office/drawing/2014/main" id="{1CBCC980-BAED-E349-9486-48EC0E926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25" y="4220133"/>
            <a:ext cx="1073158" cy="82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36C2FE9-5500-794B-BCBD-6774BF590A9C}"/>
              </a:ext>
            </a:extLst>
          </p:cNvPr>
          <p:cNvSpPr/>
          <p:nvPr/>
        </p:nvSpPr>
        <p:spPr>
          <a:xfrm>
            <a:off x="895343" y="4287421"/>
            <a:ext cx="277706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 years!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906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CBE2C-4D0D-914B-8B8B-D78D7874E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685800"/>
          </a:xfrm>
        </p:spPr>
        <p:txBody>
          <a:bodyPr/>
          <a:lstStyle/>
          <a:p>
            <a:r>
              <a:rPr lang="en-US" dirty="0"/>
              <a:t>Integration with eScience a Key to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EE4B2-4B39-864F-BD4C-50105FB1F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223022"/>
          </a:xfrm>
        </p:spPr>
        <p:txBody>
          <a:bodyPr/>
          <a:lstStyle/>
          <a:p>
            <a:r>
              <a:rPr lang="en-US" sz="2200" dirty="0"/>
              <a:t>Three eScience seminar series</a:t>
            </a:r>
            <a:endParaRPr lang="en-US" sz="1800" dirty="0"/>
          </a:p>
          <a:p>
            <a:r>
              <a:rPr lang="en-US" sz="2200" dirty="0"/>
              <a:t>eScience short courses &amp; hack weeks</a:t>
            </a:r>
          </a:p>
          <a:p>
            <a:r>
              <a:rPr lang="en-US" sz="2200" dirty="0"/>
              <a:t>eScience social events </a:t>
            </a:r>
          </a:p>
          <a:p>
            <a:r>
              <a:rPr lang="en-US" sz="2200" dirty="0"/>
              <a:t>Interactions with eScience postdocs</a:t>
            </a:r>
          </a:p>
          <a:p>
            <a:r>
              <a:rPr lang="en-US" sz="2200" dirty="0"/>
              <a:t>Interactions with eScience research and data scientists</a:t>
            </a:r>
          </a:p>
          <a:p>
            <a:r>
              <a:rPr lang="en-US" sz="2200" dirty="0"/>
              <a:t>Use of Data Science Studio for activities</a:t>
            </a:r>
          </a:p>
          <a:p>
            <a:r>
              <a:rPr lang="en-US" sz="2200" b="1" dirty="0"/>
              <a:t>Natural &amp; neutral hub for the program</a:t>
            </a:r>
          </a:p>
          <a:p>
            <a:pPr lvl="1"/>
            <a:endParaRPr lang="en-US" sz="1600" dirty="0"/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622BE-8288-D44C-9925-F1704E707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3F87A-05B5-0843-991A-0CA66A83B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A613BD-F793-4F76-B893-E21E30E48FA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1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 txBox="1">
            <a:spLocks noGrp="1"/>
          </p:cNvSpPr>
          <p:nvPr>
            <p:ph type="title"/>
          </p:nvPr>
        </p:nvSpPr>
        <p:spPr>
          <a:xfrm>
            <a:off x="381000" y="43815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125" tIns="40550" rIns="81125" bIns="40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Enrollments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Shape 594"/>
          <p:cNvSpPr txBox="1">
            <a:spLocks noGrp="1"/>
          </p:cNvSpPr>
          <p:nvPr>
            <p:ph type="body" idx="1"/>
          </p:nvPr>
        </p:nvSpPr>
        <p:spPr>
          <a:xfrm>
            <a:off x="457200" y="1225300"/>
            <a:ext cx="8458200" cy="3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125" tIns="40550" rIns="81125" bIns="40550" anchor="t" anchorCtr="0">
            <a:noAutofit/>
          </a:bodyPr>
          <a:lstStyle/>
          <a:p>
            <a:pPr marL="304242" lvl="0" indent="-304242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80000"/>
              </a:buClr>
              <a:buSzPts val="2000"/>
              <a:buFont typeface="Arial"/>
              <a:buChar char="•"/>
            </a:pPr>
            <a:r>
              <a:rPr lang="en-US" sz="2000" b="1" dirty="0">
                <a:solidFill>
                  <a:srgbClr val="980000"/>
                </a:solidFill>
              </a:rPr>
              <a:t>PhD Options (10 units &amp; growing)</a:t>
            </a:r>
            <a:endParaRPr sz="2000" b="1" dirty="0">
              <a:solidFill>
                <a:srgbClr val="980000"/>
              </a:solidFill>
            </a:endParaRPr>
          </a:p>
          <a:p>
            <a:pPr marL="659194" lvl="1" indent="-253536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</a:pPr>
            <a:r>
              <a:rPr lang="en-US" sz="1800" dirty="0"/>
              <a:t>Between 2 and 27 students per unit, except for one</a:t>
            </a:r>
            <a:endParaRPr sz="1800" dirty="0"/>
          </a:p>
          <a:p>
            <a:pPr marL="659194" lvl="1" indent="-253536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</a:pPr>
            <a:r>
              <a:rPr lang="en-US" sz="1800" dirty="0"/>
              <a:t>Total of over 60 students</a:t>
            </a:r>
            <a:endParaRPr sz="1800" b="1" dirty="0"/>
          </a:p>
          <a:p>
            <a:pPr marL="304242" lvl="0" indent="-304242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8761D"/>
              </a:buClr>
              <a:buSzPts val="2000"/>
              <a:buFont typeface="Arial"/>
              <a:buChar char="•"/>
            </a:pPr>
            <a:r>
              <a:rPr lang="en-US" sz="2000" b="1" dirty="0">
                <a:solidFill>
                  <a:srgbClr val="38761D"/>
                </a:solidFill>
              </a:rPr>
              <a:t>Undergraduate Options (5 units &amp; growing)</a:t>
            </a:r>
          </a:p>
          <a:p>
            <a:pPr marL="659194" lvl="1" indent="-253536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</a:pPr>
            <a:r>
              <a:rPr lang="en-US" sz="1800" dirty="0"/>
              <a:t>Over 200 students across three units (CSE ~82, </a:t>
            </a:r>
            <a:r>
              <a:rPr lang="en-US" sz="1800" dirty="0" err="1"/>
              <a:t>iSchool</a:t>
            </a:r>
            <a:r>
              <a:rPr lang="en-US" sz="1800" dirty="0"/>
              <a:t> ~74, ACMS ~45)</a:t>
            </a:r>
          </a:p>
          <a:p>
            <a:pPr marL="659194" lvl="1" indent="-253536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</a:pPr>
            <a:r>
              <a:rPr lang="en-US" sz="1800" dirty="0"/>
              <a:t>HCDE and Stats recently joined and several others are working on joining</a:t>
            </a:r>
            <a:endParaRPr lang="en-US" sz="1600" b="1" dirty="0">
              <a:solidFill>
                <a:srgbClr val="674EA7"/>
              </a:solidFill>
            </a:endParaRPr>
          </a:p>
          <a:p>
            <a:pPr marL="304242" lvl="0" indent="-304242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674EA7"/>
              </a:buClr>
              <a:buSzPts val="2000"/>
              <a:buFont typeface="Arial"/>
              <a:buChar char="•"/>
            </a:pPr>
            <a:r>
              <a:rPr lang="en-US" sz="2000" b="1" dirty="0">
                <a:solidFill>
                  <a:srgbClr val="674EA7"/>
                </a:solidFill>
              </a:rPr>
              <a:t>Professional Master’s:</a:t>
            </a:r>
            <a:endParaRPr sz="2000" b="1" dirty="0">
              <a:solidFill>
                <a:srgbClr val="674EA7"/>
              </a:solidFill>
            </a:endParaRPr>
          </a:p>
          <a:p>
            <a:pPr marL="659194" lvl="1" indent="-253536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</a:pPr>
            <a:r>
              <a:rPr lang="en-US" sz="1800" dirty="0"/>
              <a:t>22 graduated this year &amp; 44 new students enrolled</a:t>
            </a:r>
            <a:endParaRPr sz="1800" dirty="0"/>
          </a:p>
          <a:p>
            <a:pPr marL="659194" lvl="1" indent="-253536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</a:pPr>
            <a:r>
              <a:rPr lang="en-US" sz="1800" dirty="0"/>
              <a:t>110 students currently enrolled (or starting in September)</a:t>
            </a:r>
            <a:endParaRPr sz="1800" dirty="0"/>
          </a:p>
          <a:p>
            <a:pPr marL="659194" lvl="1" indent="-253536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</a:pPr>
            <a:r>
              <a:rPr lang="en-US" sz="1800" dirty="0"/>
              <a:t>Received 753 applications this year</a:t>
            </a:r>
            <a:endParaRPr sz="1800" dirty="0"/>
          </a:p>
        </p:txBody>
      </p:sp>
      <p:sp>
        <p:nvSpPr>
          <p:cNvPr id="595" name="Shape 59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81125" tIns="40550" rIns="81125" bIns="4055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2B42F3-704C-1947-9682-C636414F2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</p:spTree>
    <p:extLst>
      <p:ext uri="{BB962C8B-B14F-4D97-AF65-F5344CB8AC3E}">
        <p14:creationId xmlns:p14="http://schemas.microsoft.com/office/powerpoint/2010/main" val="27405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Shape 821"/>
          <p:cNvSpPr txBox="1">
            <a:spLocks noGrp="1"/>
          </p:cNvSpPr>
          <p:nvPr>
            <p:ph type="sldNum" idx="12"/>
          </p:nvPr>
        </p:nvSpPr>
        <p:spPr>
          <a:xfrm>
            <a:off x="6057901" y="4767264"/>
            <a:ext cx="1600199" cy="273844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r">
              <a:spcBef>
                <a:spcPts val="0"/>
              </a:spcBef>
              <a:buSzPct val="25000"/>
            </a:pPr>
            <a:r>
              <a:rPr lang="en-US"/>
              <a:t>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32502" y="1654038"/>
            <a:ext cx="2623931" cy="161013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Formal Programs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45935" y="1654038"/>
            <a:ext cx="2721665" cy="1610139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Short Courses,  Workshops, &amp; Seminars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0" y="791017"/>
            <a:ext cx="4398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“Data Science for ALL”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31235" y="3562350"/>
            <a:ext cx="6226865" cy="55856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eScience</a:t>
            </a:r>
            <a:r>
              <a:rPr lang="en-US" sz="2800" dirty="0"/>
              <a:t> Education Working Group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B1137C-DEDB-4640-AF90-355AF144C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</p:spTree>
    <p:extLst>
      <p:ext uri="{BB962C8B-B14F-4D97-AF65-F5344CB8AC3E}">
        <p14:creationId xmlns:p14="http://schemas.microsoft.com/office/powerpoint/2010/main" val="325254002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/>
          <p:nvPr/>
        </p:nvSpPr>
        <p:spPr>
          <a:xfrm rot="10800000" flipH="1">
            <a:off x="0" y="1268730"/>
            <a:ext cx="5678446" cy="3874770"/>
          </a:xfrm>
          <a:custGeom>
            <a:avLst/>
            <a:gdLst/>
            <a:ahLst/>
            <a:cxnLst/>
            <a:rect l="0" t="0" r="0" b="0"/>
            <a:pathLst>
              <a:path w="7571262" h="5166360" extrusionOk="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6" name="Shape 466"/>
          <p:cNvPicPr preferRelativeResize="0"/>
          <p:nvPr/>
        </p:nvPicPr>
        <p:blipFill rotWithShape="1">
          <a:blip r:embed="rId3">
            <a:alphaModFix/>
          </a:blip>
          <a:srcRect t="20641" r="2" b="2"/>
          <a:stretch/>
        </p:blipFill>
        <p:spPr>
          <a:xfrm>
            <a:off x="4940497" y="1268016"/>
            <a:ext cx="4203503" cy="1876378"/>
          </a:xfrm>
          <a:custGeom>
            <a:avLst/>
            <a:gdLst/>
            <a:ahLst/>
            <a:cxnLst/>
            <a:rect l="0" t="0" r="0" b="0"/>
            <a:pathLst>
              <a:path w="5604670" h="2501837" extrusionOk="0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67" name="Shape 467" descr="photo-1.jpg"/>
          <p:cNvPicPr preferRelativeResize="0"/>
          <p:nvPr/>
        </p:nvPicPr>
        <p:blipFill rotWithShape="1">
          <a:blip r:embed="rId4">
            <a:alphaModFix/>
          </a:blip>
          <a:srcRect t="13495" r="-2" b="-2"/>
          <a:stretch/>
        </p:blipFill>
        <p:spPr>
          <a:xfrm>
            <a:off x="3593306" y="3267837"/>
            <a:ext cx="3428068" cy="1875663"/>
          </a:xfrm>
          <a:custGeom>
            <a:avLst/>
            <a:gdLst/>
            <a:ahLst/>
            <a:cxnLst/>
            <a:rect l="0" t="0" r="0" b="0"/>
            <a:pathLst>
              <a:path w="4570758" h="2500884" extrusionOk="0">
                <a:moveTo>
                  <a:pt x="1717230" y="0"/>
                </a:moveTo>
                <a:lnTo>
                  <a:pt x="4570758" y="0"/>
                </a:lnTo>
                <a:lnTo>
                  <a:pt x="3411951" y="2500884"/>
                </a:lnTo>
                <a:lnTo>
                  <a:pt x="3405728" y="2500884"/>
                </a:lnTo>
                <a:lnTo>
                  <a:pt x="2215937" y="2500884"/>
                </a:lnTo>
                <a:lnTo>
                  <a:pt x="565892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68" name="Shape 468"/>
          <p:cNvPicPr preferRelativeResize="0"/>
          <p:nvPr/>
        </p:nvPicPr>
        <p:blipFill rotWithShape="1">
          <a:blip r:embed="rId5">
            <a:alphaModFix/>
          </a:blip>
          <a:srcRect r="1743" b="-3"/>
          <a:stretch/>
        </p:blipFill>
        <p:spPr>
          <a:xfrm>
            <a:off x="5867755" y="3267837"/>
            <a:ext cx="3276245" cy="1875663"/>
          </a:xfrm>
          <a:custGeom>
            <a:avLst/>
            <a:gdLst/>
            <a:ahLst/>
            <a:cxnLst/>
            <a:rect l="0" t="0" r="0" b="0"/>
            <a:pathLst>
              <a:path w="4368327" h="2500884" extrusionOk="0">
                <a:moveTo>
                  <a:pt x="1717230" y="0"/>
                </a:moveTo>
                <a:lnTo>
                  <a:pt x="4368327" y="0"/>
                </a:lnTo>
                <a:lnTo>
                  <a:pt x="4368327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69" name="Shape 469"/>
          <p:cNvSpPr txBox="1">
            <a:spLocks noGrp="1"/>
          </p:cNvSpPr>
          <p:nvPr>
            <p:ph type="body" idx="1"/>
          </p:nvPr>
        </p:nvSpPr>
        <p:spPr>
          <a:xfrm>
            <a:off x="0" y="1511550"/>
            <a:ext cx="5526000" cy="30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125" tIns="40550" rIns="81125" bIns="40550" anchor="t" anchorCtr="0">
            <a:noAutofit/>
          </a:bodyPr>
          <a:lstStyle/>
          <a:p>
            <a:pPr marL="304242" marR="0" lvl="0" indent="-32329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lt1"/>
                </a:solidFill>
                <a:ea typeface="Calibri"/>
                <a:sym typeface="Calibri"/>
              </a:rPr>
              <a:t>Open Office Hours</a:t>
            </a:r>
            <a:endParaRPr lang="en-US" sz="2000" dirty="0">
              <a:solidFill>
                <a:schemeClr val="lt1"/>
              </a:solidFill>
              <a:sym typeface="Calibri"/>
            </a:endParaRPr>
          </a:p>
          <a:p>
            <a:pPr marL="304242" marR="0" lvl="0" indent="-32329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lt1"/>
                </a:solidFill>
                <a:ea typeface="Calibri"/>
                <a:sym typeface="Calibri"/>
              </a:rPr>
              <a:t>Seminars</a:t>
            </a:r>
          </a:p>
          <a:p>
            <a:pPr marL="304242" marR="0" lvl="0" indent="-32329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lt1"/>
                </a:solidFill>
                <a:ea typeface="Calibri"/>
                <a:sym typeface="Calibri"/>
              </a:rPr>
              <a:t>Tutorials, workshops, and hack weeks</a:t>
            </a:r>
            <a:endParaRPr sz="2000" dirty="0"/>
          </a:p>
          <a:p>
            <a:pPr marL="659194" marR="0" lvl="1" indent="-272586" algn="l" rtl="0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</a:pPr>
            <a:r>
              <a:rPr lang="en-US" sz="2000" b="0" i="0" u="none" strike="noStrike" cap="none" dirty="0" err="1">
                <a:solidFill>
                  <a:schemeClr val="lt1"/>
                </a:solidFill>
                <a:ea typeface="Calibri"/>
                <a:sym typeface="Calibri"/>
              </a:rPr>
              <a:t>Astrohack</a:t>
            </a:r>
            <a:r>
              <a:rPr lang="en-US" sz="2000" b="0" i="0" u="none" strike="noStrike" cap="none" dirty="0">
                <a:solidFill>
                  <a:schemeClr val="lt1"/>
                </a:solidFill>
                <a:ea typeface="Calibri"/>
                <a:sym typeface="Calibri"/>
              </a:rPr>
              <a:t>,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ea typeface="Calibri"/>
                <a:sym typeface="Calibri"/>
              </a:rPr>
              <a:t>neurohack</a:t>
            </a:r>
            <a:r>
              <a:rPr lang="en-US" sz="2000" b="0" i="0" u="none" strike="noStrike" cap="none" dirty="0">
                <a:solidFill>
                  <a:schemeClr val="lt1"/>
                </a:solidFill>
                <a:ea typeface="Calibri"/>
                <a:sym typeface="Calibri"/>
              </a:rPr>
              <a:t>,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ea typeface="Calibri"/>
                <a:sym typeface="Calibri"/>
              </a:rPr>
              <a:t>geohack</a:t>
            </a:r>
            <a:r>
              <a:rPr lang="en-US" sz="2000" b="0" i="0" u="none" strike="noStrike" cap="none" dirty="0">
                <a:solidFill>
                  <a:schemeClr val="lt1"/>
                </a:solidFill>
                <a:ea typeface="Calibri"/>
                <a:sym typeface="Calibri"/>
              </a:rPr>
              <a:t>,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ea typeface="Calibri"/>
                <a:sym typeface="Calibri"/>
              </a:rPr>
              <a:t>oceanhack</a:t>
            </a:r>
            <a:r>
              <a:rPr lang="en-US" sz="2000" b="0" i="0" u="none" strike="noStrike" cap="none" dirty="0">
                <a:solidFill>
                  <a:schemeClr val="lt1"/>
                </a:solidFill>
                <a:ea typeface="Calibri"/>
                <a:sym typeface="Calibri"/>
              </a:rPr>
              <a:t>,...</a:t>
            </a:r>
            <a:endParaRPr sz="2000" dirty="0">
              <a:solidFill>
                <a:schemeClr val="lt1"/>
              </a:solidFill>
            </a:endParaRPr>
          </a:p>
          <a:p>
            <a:pPr marL="659194" marR="0" lvl="1" indent="-272586" algn="l" rtl="0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</a:pPr>
            <a:r>
              <a:rPr lang="en-US" sz="2000" b="0" i="0" u="none" strike="noStrike" cap="none" dirty="0">
                <a:solidFill>
                  <a:schemeClr val="lt1"/>
                </a:solidFill>
                <a:ea typeface="Calibri"/>
                <a:sym typeface="Calibri"/>
              </a:rPr>
              <a:t>Software &amp; data carpentry </a:t>
            </a:r>
            <a:endParaRPr sz="2000" dirty="0">
              <a:solidFill>
                <a:schemeClr val="lt1"/>
              </a:solidFill>
            </a:endParaRPr>
          </a:p>
          <a:p>
            <a:pPr marL="659194" marR="0" lvl="1" indent="-272586" algn="l" rtl="0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</a:pPr>
            <a:r>
              <a:rPr lang="en-US" sz="2000" dirty="0">
                <a:solidFill>
                  <a:schemeClr val="lt1"/>
                </a:solidFill>
              </a:rPr>
              <a:t>Cloud 101</a:t>
            </a:r>
          </a:p>
          <a:p>
            <a:pPr marL="659194" marR="0" lvl="1" indent="-272586" algn="l" rtl="0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</a:pPr>
            <a:r>
              <a:rPr lang="en-US" sz="2000" dirty="0">
                <a:solidFill>
                  <a:schemeClr val="lt1"/>
                </a:solidFill>
              </a:rPr>
              <a:t>…</a:t>
            </a:r>
            <a:endParaRPr sz="2000" dirty="0">
              <a:solidFill>
                <a:schemeClr val="lt1"/>
              </a:solidFill>
            </a:endParaRPr>
          </a:p>
        </p:txBody>
      </p:sp>
      <p:sp>
        <p:nvSpPr>
          <p:cNvPr id="470" name="Shape 470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125" tIns="40550" rIns="81125" bIns="40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ea typeface="Calibri"/>
                <a:sym typeface="Calibri"/>
              </a:rPr>
              <a:t>Informal Data Science Education</a:t>
            </a:r>
            <a:endParaRPr sz="2800" dirty="0"/>
          </a:p>
        </p:txBody>
      </p:sp>
      <p:sp>
        <p:nvSpPr>
          <p:cNvPr id="471" name="Shape 471"/>
          <p:cNvSpPr txBox="1"/>
          <p:nvPr/>
        </p:nvSpPr>
        <p:spPr>
          <a:xfrm>
            <a:off x="2286000" y="-47625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Shape 47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81125" tIns="40550" rIns="81125" bIns="4055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FBC1EF-4C7E-D741-8E1A-F1DA61348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</p:spTree>
    <p:extLst>
      <p:ext uri="{BB962C8B-B14F-4D97-AF65-F5344CB8AC3E}">
        <p14:creationId xmlns:p14="http://schemas.microsoft.com/office/powerpoint/2010/main" val="428773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title"/>
          </p:nvPr>
        </p:nvSpPr>
        <p:spPr>
          <a:xfrm>
            <a:off x="381000" y="284379"/>
            <a:ext cx="849367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125" tIns="40550" rIns="81125" bIns="40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Various s</a:t>
            </a:r>
            <a:r>
              <a:rPr lang="en-US" sz="2800" b="0" i="0" u="none" strike="noStrike" cap="none" dirty="0">
                <a:solidFill>
                  <a:schemeClr val="dk1"/>
                </a:solidFill>
                <a:ea typeface="Calibri"/>
                <a:sym typeface="Calibri"/>
              </a:rPr>
              <a:t>hort</a:t>
            </a:r>
            <a:r>
              <a:rPr lang="en-US" sz="2800" dirty="0"/>
              <a:t> </a:t>
            </a:r>
            <a:r>
              <a:rPr lang="en-US" sz="2800" b="0" i="0" u="none" strike="noStrike" cap="none" dirty="0">
                <a:solidFill>
                  <a:schemeClr val="dk1"/>
                </a:solidFill>
                <a:ea typeface="Calibri"/>
                <a:sym typeface="Calibri"/>
              </a:rPr>
              <a:t>courses and workshops</a:t>
            </a:r>
            <a:endParaRPr sz="2800" dirty="0"/>
          </a:p>
        </p:txBody>
      </p:sp>
      <p:pic>
        <p:nvPicPr>
          <p:cNvPr id="518" name="Shape 5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320" y="926542"/>
            <a:ext cx="3718908" cy="3881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Shape 5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0553" y="970163"/>
            <a:ext cx="4534128" cy="2711388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20" name="Shape 520"/>
          <p:cNvSpPr txBox="1"/>
          <p:nvPr/>
        </p:nvSpPr>
        <p:spPr>
          <a:xfrm>
            <a:off x="4340550" y="3789450"/>
            <a:ext cx="4534200" cy="10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Courses are typically </a:t>
            </a:r>
            <a:r>
              <a:rPr lang="en-US" dirty="0">
                <a:solidFill>
                  <a:schemeClr val="dk1"/>
                </a:solidFill>
              </a:rPr>
              <a:t>10</a:t>
            </a:r>
            <a:r>
              <a:rPr lang="en-US" sz="1800" dirty="0">
                <a:solidFill>
                  <a:schemeClr val="dk1"/>
                </a:solidFill>
              </a:rPr>
              <a:t>-60 people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Total for this academic year over 12 events and </a:t>
            </a:r>
            <a:r>
              <a:rPr lang="en-US" dirty="0">
                <a:solidFill>
                  <a:schemeClr val="dk1"/>
                </a:solidFill>
              </a:rPr>
              <a:t>~400</a:t>
            </a:r>
            <a:r>
              <a:rPr lang="en-US" sz="1800" dirty="0">
                <a:solidFill>
                  <a:schemeClr val="dk1"/>
                </a:solidFill>
              </a:rPr>
              <a:t> attendees</a:t>
            </a:r>
            <a:endParaRPr sz="1800" dirty="0"/>
          </a:p>
        </p:txBody>
      </p:sp>
      <p:sp>
        <p:nvSpPr>
          <p:cNvPr id="521" name="Shape 5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81125" tIns="40550" rIns="81125" bIns="4055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EB0234-A2CC-9244-B3BC-7485122AE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</p:spTree>
    <p:extLst>
      <p:ext uri="{BB962C8B-B14F-4D97-AF65-F5344CB8AC3E}">
        <p14:creationId xmlns:p14="http://schemas.microsoft.com/office/powerpoint/2010/main" val="191853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 txBox="1">
            <a:spLocks noGrp="1"/>
          </p:cNvSpPr>
          <p:nvPr>
            <p:ph type="title"/>
          </p:nvPr>
        </p:nvSpPr>
        <p:spPr>
          <a:xfrm>
            <a:off x="381000" y="284379"/>
            <a:ext cx="8493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125" tIns="40550" rIns="81125" bIns="40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H</a:t>
            </a:r>
            <a:r>
              <a:rPr lang="en-US" sz="2800" b="0" i="0" u="none" strike="noStrike" cap="none" dirty="0">
                <a:solidFill>
                  <a:schemeClr val="dk1"/>
                </a:solidFill>
                <a:ea typeface="Calibri"/>
                <a:sym typeface="Calibri"/>
              </a:rPr>
              <a:t>ack Weeks</a:t>
            </a:r>
            <a:endParaRPr sz="2800" dirty="0"/>
          </a:p>
        </p:txBody>
      </p:sp>
      <p:pic>
        <p:nvPicPr>
          <p:cNvPr id="530" name="Shape 5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4247" y="477574"/>
            <a:ext cx="2921726" cy="219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Shape 5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3900" y="897423"/>
            <a:ext cx="847425" cy="7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Shape 5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4135" y="2821275"/>
            <a:ext cx="1885036" cy="216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Shape 5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875" y="1144288"/>
            <a:ext cx="6390860" cy="3245136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Shape 5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81125" tIns="40550" rIns="81125" bIns="4055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1AA1B5-47FD-AB49-9CCE-56CE7DCBA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</p:spTree>
    <p:extLst>
      <p:ext uri="{BB962C8B-B14F-4D97-AF65-F5344CB8AC3E}">
        <p14:creationId xmlns:p14="http://schemas.microsoft.com/office/powerpoint/2010/main" val="337271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 txBox="1">
            <a:spLocks noGrp="1"/>
          </p:cNvSpPr>
          <p:nvPr>
            <p:ph type="title"/>
          </p:nvPr>
        </p:nvSpPr>
        <p:spPr>
          <a:xfrm>
            <a:off x="381000" y="284379"/>
            <a:ext cx="8493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125" tIns="40550" rIns="81125" bIns="40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H</a:t>
            </a:r>
            <a:r>
              <a:rPr lang="en-US" sz="2800" b="0" i="0" u="none" strike="noStrike" cap="none" dirty="0">
                <a:solidFill>
                  <a:schemeClr val="dk1"/>
                </a:solidFill>
                <a:ea typeface="Calibri"/>
                <a:sym typeface="Calibri"/>
              </a:rPr>
              <a:t>ack Weeks</a:t>
            </a:r>
            <a:endParaRPr sz="2800" dirty="0"/>
          </a:p>
        </p:txBody>
      </p:sp>
      <p:pic>
        <p:nvPicPr>
          <p:cNvPr id="545" name="Shape 5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92775"/>
            <a:ext cx="6581716" cy="3798326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Shape 546"/>
          <p:cNvSpPr txBox="1"/>
          <p:nvPr/>
        </p:nvSpPr>
        <p:spPr>
          <a:xfrm>
            <a:off x="6553201" y="514350"/>
            <a:ext cx="2514770" cy="18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Participants</a:t>
            </a:r>
            <a:endParaRPr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 err="1"/>
              <a:t>AstroHack</a:t>
            </a:r>
            <a:r>
              <a:rPr lang="en-US" dirty="0"/>
              <a:t>: ~45</a:t>
            </a:r>
            <a:endParaRPr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 err="1"/>
              <a:t>NeuroHack</a:t>
            </a:r>
            <a:r>
              <a:rPr lang="en-US" dirty="0"/>
              <a:t>: ~50</a:t>
            </a:r>
            <a:endParaRPr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 err="1">
                <a:solidFill>
                  <a:schemeClr val="dk1"/>
                </a:solidFill>
              </a:rPr>
              <a:t>GeoHack</a:t>
            </a:r>
            <a:r>
              <a:rPr lang="en-US" dirty="0">
                <a:solidFill>
                  <a:schemeClr val="dk1"/>
                </a:solidFill>
              </a:rPr>
              <a:t>: ~50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 err="1"/>
              <a:t>OceanHack</a:t>
            </a:r>
            <a:r>
              <a:rPr lang="en-US" dirty="0"/>
              <a:t>: 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/>
              <a:t>Cabled-array hack: 25</a:t>
            </a:r>
            <a:endParaRPr dirty="0"/>
          </a:p>
        </p:txBody>
      </p:sp>
      <p:sp>
        <p:nvSpPr>
          <p:cNvPr id="547" name="Shape 5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81125" tIns="40550" rIns="81125" bIns="4055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309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Shape 7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3725" y="3339825"/>
            <a:ext cx="4141374" cy="163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Shape 7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601" y="314200"/>
            <a:ext cx="4141374" cy="474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Shape 7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389450"/>
            <a:ext cx="4178650" cy="2985701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Shape 774"/>
          <p:cNvSpPr txBox="1">
            <a:spLocks noGrp="1"/>
          </p:cNvSpPr>
          <p:nvPr>
            <p:ph type="title"/>
          </p:nvPr>
        </p:nvSpPr>
        <p:spPr>
          <a:xfrm>
            <a:off x="19061" y="314207"/>
            <a:ext cx="1332611" cy="6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81125" tIns="40550" rIns="81125" bIns="40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Working Groups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Shape 77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81125" tIns="40550" rIns="81125" bIns="4055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591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 txBox="1">
            <a:spLocks noGrp="1"/>
          </p:cNvSpPr>
          <p:nvPr>
            <p:ph type="title"/>
          </p:nvPr>
        </p:nvSpPr>
        <p:spPr>
          <a:xfrm>
            <a:off x="19016" y="314200"/>
            <a:ext cx="7829583" cy="6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81125" tIns="40550" rIns="81125" bIns="40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New Research-Themed </a:t>
            </a:r>
            <a:r>
              <a:rPr lang="en-US" sz="2800" b="0" i="0" u="none" strike="noStrike" cap="none" dirty="0">
                <a:solidFill>
                  <a:schemeClr val="dk1"/>
                </a:solidFill>
                <a:ea typeface="Calibri"/>
                <a:sym typeface="Calibri"/>
              </a:rPr>
              <a:t>Working Groups</a:t>
            </a:r>
            <a:endParaRPr sz="2800" b="0" i="0" u="none" strike="noStrike" cap="none" dirty="0">
              <a:solidFill>
                <a:schemeClr val="dk1"/>
              </a:solidFill>
              <a:ea typeface="Calibri"/>
              <a:sym typeface="Calibri"/>
            </a:endParaRPr>
          </a:p>
        </p:txBody>
      </p:sp>
      <p:pic>
        <p:nvPicPr>
          <p:cNvPr id="781" name="Shape 7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5738" y="1148475"/>
            <a:ext cx="4632525" cy="3203725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Shape 78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81125" tIns="40550" rIns="81125" bIns="4055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521666-D2D7-E848-A954-9BD6EA845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71C429-F0C3-C147-8D70-5ECB4BE8156F}"/>
              </a:ext>
            </a:extLst>
          </p:cNvPr>
          <p:cNvSpPr/>
          <p:nvPr/>
        </p:nvSpPr>
        <p:spPr>
          <a:xfrm>
            <a:off x="1800207" y="2750337"/>
            <a:ext cx="213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NSF Tripods</a:t>
            </a:r>
          </a:p>
        </p:txBody>
      </p:sp>
    </p:spTree>
    <p:extLst>
      <p:ext uri="{BB962C8B-B14F-4D97-AF65-F5344CB8AC3E}">
        <p14:creationId xmlns:p14="http://schemas.microsoft.com/office/powerpoint/2010/main" val="124612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B1380-BDFD-ED47-81D5-2574BC28B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09EDE-B9A9-DE44-A520-F116FC034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science specializations</a:t>
            </a:r>
          </a:p>
          <a:p>
            <a:pPr lvl="1"/>
            <a:r>
              <a:rPr lang="en-US" dirty="0"/>
              <a:t>To ensure “data science for all” goal</a:t>
            </a:r>
          </a:p>
          <a:p>
            <a:pPr lvl="1"/>
            <a:r>
              <a:rPr lang="en-US" dirty="0"/>
              <a:t>Enables individual departments/schools to advertise</a:t>
            </a:r>
          </a:p>
          <a:p>
            <a:r>
              <a:rPr lang="en-US" dirty="0"/>
              <a:t>Formal education with extra activities</a:t>
            </a:r>
          </a:p>
          <a:p>
            <a:r>
              <a:rPr lang="en-US" dirty="0"/>
              <a:t>Focus on community, networking, and career</a:t>
            </a:r>
          </a:p>
          <a:p>
            <a:r>
              <a:rPr lang="en-US" dirty="0"/>
              <a:t>Data science institute, eScience, core of program</a:t>
            </a:r>
          </a:p>
          <a:p>
            <a:pPr lvl="1"/>
            <a:r>
              <a:rPr lang="en-US" dirty="0"/>
              <a:t>eScience is natural home, core, and leader of program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ACAE3-E481-DD4F-990C-CF6000B29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514C6-C1BD-684B-9320-8DC8E21A9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A613BD-F793-4F76-B893-E21E30E48FA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 descr="eScience_Logo_RGB.eps">
            <a:extLst>
              <a:ext uri="{FF2B5EF4-FFF2-40B4-BE49-F238E27FC236}">
                <a16:creationId xmlns:a16="http://schemas.microsoft.com/office/drawing/2014/main" id="{60184D23-C7D4-0B47-BB71-E5AB1AE75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05844"/>
            <a:ext cx="2913814" cy="704172"/>
          </a:xfrm>
          <a:prstGeom prst="rect">
            <a:avLst/>
          </a:prstGeom>
        </p:spPr>
      </p:pic>
      <p:pic>
        <p:nvPicPr>
          <p:cNvPr id="7" name="Shape 278" descr="UW.Signature_ctr_269 2[2](1).png">
            <a:extLst>
              <a:ext uri="{FF2B5EF4-FFF2-40B4-BE49-F238E27FC236}">
                <a16:creationId xmlns:a16="http://schemas.microsoft.com/office/drawing/2014/main" id="{0D30056F-DC17-2A46-9672-8541D8DD2FB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438150"/>
            <a:ext cx="1696980" cy="933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09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Shape 320"/>
          <p:cNvGrpSpPr/>
          <p:nvPr/>
        </p:nvGrpSpPr>
        <p:grpSpPr>
          <a:xfrm>
            <a:off x="7671203" y="2092103"/>
            <a:ext cx="1319684" cy="1595311"/>
            <a:chOff x="666947" y="1796288"/>
            <a:chExt cx="1319684" cy="1595311"/>
          </a:xfrm>
        </p:grpSpPr>
        <p:sp>
          <p:nvSpPr>
            <p:cNvPr id="321" name="Shape 321"/>
            <p:cNvSpPr txBox="1"/>
            <p:nvPr/>
          </p:nvSpPr>
          <p:spPr>
            <a:xfrm>
              <a:off x="666947" y="2684387"/>
              <a:ext cx="1319684" cy="707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750" tIns="45375" rIns="90750" bIns="45375" anchor="t" anchorCtr="0">
              <a:noAutofit/>
            </a:bodyPr>
            <a:lstStyle/>
            <a:p>
              <a:pPr marL="112380" marR="0" lvl="0" indent="-11238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Jake VanderPlas</a:t>
              </a:r>
              <a:endPara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2380" marR="0" lvl="0" indent="-11238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Director of Open</a:t>
              </a:r>
              <a:endParaRPr/>
            </a:p>
            <a:p>
              <a:pPr marL="112380" marR="0" lvl="0" indent="-11238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Software</a:t>
              </a:r>
              <a:endParaRPr/>
            </a:p>
            <a:p>
              <a:pPr marL="112380" marR="0" lvl="0" indent="-11238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Ph.D. Astronomy</a:t>
              </a:r>
              <a:endParaRPr/>
            </a:p>
          </p:txBody>
        </p:sp>
        <p:pic>
          <p:nvPicPr>
            <p:cNvPr id="322" name="Shape 322" descr="Jake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1735" y="1796288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3" name="Shape 323"/>
          <p:cNvGrpSpPr/>
          <p:nvPr/>
        </p:nvGrpSpPr>
        <p:grpSpPr>
          <a:xfrm>
            <a:off x="6461784" y="2092103"/>
            <a:ext cx="1199480" cy="1621612"/>
            <a:chOff x="5101604" y="1610260"/>
            <a:chExt cx="1199480" cy="1621612"/>
          </a:xfrm>
        </p:grpSpPr>
        <p:pic>
          <p:nvPicPr>
            <p:cNvPr id="324" name="Shape 324" descr="Valentina copy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186404" y="1610260"/>
              <a:ext cx="755904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5" name="Shape 325"/>
            <p:cNvSpPr txBox="1"/>
            <p:nvPr/>
          </p:nvSpPr>
          <p:spPr>
            <a:xfrm>
              <a:off x="5101604" y="2524660"/>
              <a:ext cx="1199480" cy="707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750" tIns="45375" rIns="90750" bIns="453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Valentina Staneva</a:t>
              </a:r>
              <a:endPara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0801" marR="0" lvl="0" indent="-110801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Ph.D. Applied</a:t>
              </a:r>
              <a:endParaRPr/>
            </a:p>
            <a:p>
              <a:pPr marL="110801" marR="0" lvl="0" indent="-110801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Mathematics and</a:t>
              </a:r>
              <a:endParaRPr/>
            </a:p>
            <a:p>
              <a:pPr marL="110801" marR="0" lvl="0" indent="-110801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Statistics</a:t>
              </a:r>
              <a:endParaRPr/>
            </a:p>
          </p:txBody>
        </p:sp>
      </p:grpSp>
      <p:grpSp>
        <p:nvGrpSpPr>
          <p:cNvPr id="326" name="Shape 326"/>
          <p:cNvGrpSpPr/>
          <p:nvPr/>
        </p:nvGrpSpPr>
        <p:grpSpPr>
          <a:xfrm>
            <a:off x="6410539" y="637962"/>
            <a:ext cx="1407930" cy="1436792"/>
            <a:chOff x="6431150" y="1475230"/>
            <a:chExt cx="1407930" cy="1436792"/>
          </a:xfrm>
        </p:grpSpPr>
        <p:pic>
          <p:nvPicPr>
            <p:cNvPr id="327" name="Shape 327"/>
            <p:cNvPicPr preferRelativeResize="0"/>
            <p:nvPr/>
          </p:nvPicPr>
          <p:blipFill rotWithShape="1">
            <a:blip r:embed="rId5">
              <a:alphaModFix/>
            </a:blip>
            <a:srcRect l="13360" t="5301" r="23245" b="23130"/>
            <a:stretch/>
          </p:blipFill>
          <p:spPr>
            <a:xfrm>
              <a:off x="6526314" y="1475230"/>
              <a:ext cx="809981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8" name="Shape 328"/>
            <p:cNvSpPr txBox="1"/>
            <p:nvPr/>
          </p:nvSpPr>
          <p:spPr>
            <a:xfrm>
              <a:off x="6431150" y="2358699"/>
              <a:ext cx="1407930" cy="5533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750" tIns="45375" rIns="90750" bIns="453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Bernease Herman</a:t>
              </a:r>
              <a:endPara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0801" marR="0" lvl="0" indent="-110801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B.S. Statistics</a:t>
              </a:r>
              <a:endParaRPr/>
            </a:p>
            <a:p>
              <a:pPr marL="110801" marR="0" lvl="0" indent="-110801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Formerly SE at Amazon</a:t>
              </a:r>
              <a:endParaRPr/>
            </a:p>
          </p:txBody>
        </p:sp>
      </p:grpSp>
      <p:grpSp>
        <p:nvGrpSpPr>
          <p:cNvPr id="329" name="Shape 329"/>
          <p:cNvGrpSpPr/>
          <p:nvPr/>
        </p:nvGrpSpPr>
        <p:grpSpPr>
          <a:xfrm>
            <a:off x="3689689" y="3320173"/>
            <a:ext cx="1319746" cy="1613777"/>
            <a:chOff x="8367421" y="867631"/>
            <a:chExt cx="1319746" cy="1613777"/>
          </a:xfrm>
        </p:grpSpPr>
        <p:pic>
          <p:nvPicPr>
            <p:cNvPr id="330" name="Shape 33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30225" y="867631"/>
              <a:ext cx="88783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Shape 331"/>
            <p:cNvSpPr txBox="1"/>
            <p:nvPr/>
          </p:nvSpPr>
          <p:spPr>
            <a:xfrm>
              <a:off x="8367421" y="1774196"/>
              <a:ext cx="1319746" cy="707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750" tIns="45375" rIns="90750" bIns="453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Rob Fatland</a:t>
              </a:r>
              <a:endPara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9063" marR="0" lvl="0" indent="-109538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Director of Cloud &amp;</a:t>
              </a:r>
              <a:endParaRPr/>
            </a:p>
            <a:p>
              <a:pPr marL="119063" marR="0" lvl="0" indent="-109538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Data Solutions</a:t>
              </a:r>
              <a:endParaRPr/>
            </a:p>
            <a:p>
              <a:pPr marL="110801" marR="0" lvl="0" indent="-110801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Ph.D. Geophysics</a:t>
              </a:r>
              <a:endParaRPr/>
            </a:p>
          </p:txBody>
        </p:sp>
      </p:grpSp>
      <p:sp>
        <p:nvSpPr>
          <p:cNvPr id="332" name="Shape 332"/>
          <p:cNvSpPr txBox="1"/>
          <p:nvPr/>
        </p:nvSpPr>
        <p:spPr>
          <a:xfrm>
            <a:off x="2326800" y="1368857"/>
            <a:ext cx="1558393" cy="3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Executive Directors</a:t>
            </a:r>
            <a:endParaRPr/>
          </a:p>
        </p:txBody>
      </p:sp>
      <p:grpSp>
        <p:nvGrpSpPr>
          <p:cNvPr id="333" name="Shape 333"/>
          <p:cNvGrpSpPr/>
          <p:nvPr/>
        </p:nvGrpSpPr>
        <p:grpSpPr>
          <a:xfrm>
            <a:off x="7642812" y="630127"/>
            <a:ext cx="1204129" cy="1294337"/>
            <a:chOff x="1596347" y="1653202"/>
            <a:chExt cx="1204129" cy="1294337"/>
          </a:xfrm>
        </p:grpSpPr>
        <p:sp>
          <p:nvSpPr>
            <p:cNvPr id="334" name="Shape 334"/>
            <p:cNvSpPr txBox="1"/>
            <p:nvPr/>
          </p:nvSpPr>
          <p:spPr>
            <a:xfrm>
              <a:off x="1596347" y="2548104"/>
              <a:ext cx="1204129" cy="3994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750" tIns="45375" rIns="90750" bIns="453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Ariel Rokem</a:t>
              </a:r>
              <a:endPara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Ph.D. Neuroscience</a:t>
              </a:r>
              <a:endParaRPr/>
            </a:p>
          </p:txBody>
        </p:sp>
        <p:pic>
          <p:nvPicPr>
            <p:cNvPr id="335" name="Shape 335"/>
            <p:cNvPicPr preferRelativeResize="0"/>
            <p:nvPr/>
          </p:nvPicPr>
          <p:blipFill rotWithShape="1">
            <a:blip r:embed="rId7">
              <a:alphaModFix/>
            </a:blip>
            <a:srcRect r="12110"/>
            <a:stretch/>
          </p:blipFill>
          <p:spPr>
            <a:xfrm>
              <a:off x="1668113" y="1653202"/>
              <a:ext cx="803658" cy="914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6" name="Shape 3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57400" y="16573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Shape 3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14723" y="1657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 txBox="1"/>
          <p:nvPr/>
        </p:nvSpPr>
        <p:spPr>
          <a:xfrm>
            <a:off x="1889499" y="2591692"/>
            <a:ext cx="1475342" cy="39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Micaela Parker</a:t>
            </a:r>
            <a:endParaRPr/>
          </a:p>
          <a:p>
            <a:pPr marL="110801" marR="0" lvl="0" indent="-110801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Ph.D. Oceanography</a:t>
            </a:r>
            <a:endParaRPr/>
          </a:p>
        </p:txBody>
      </p:sp>
      <p:sp>
        <p:nvSpPr>
          <p:cNvPr id="339" name="Shape 339"/>
          <p:cNvSpPr txBox="1"/>
          <p:nvPr/>
        </p:nvSpPr>
        <p:spPr>
          <a:xfrm>
            <a:off x="3127420" y="2588289"/>
            <a:ext cx="1475342" cy="39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Sarah Stone</a:t>
            </a:r>
            <a:endParaRPr/>
          </a:p>
          <a:p>
            <a:pPr marL="110801" marR="0" lvl="0" indent="-110801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Ph.D. Oceanography</a:t>
            </a:r>
            <a:endParaRPr/>
          </a:p>
        </p:txBody>
      </p:sp>
      <p:sp>
        <p:nvSpPr>
          <p:cNvPr id="340" name="Shape 340"/>
          <p:cNvSpPr/>
          <p:nvPr/>
        </p:nvSpPr>
        <p:spPr>
          <a:xfrm>
            <a:off x="1868556" y="1393938"/>
            <a:ext cx="2438400" cy="1597189"/>
          </a:xfrm>
          <a:prstGeom prst="rect">
            <a:avLst/>
          </a:prstGeom>
          <a:noFill/>
          <a:ln w="254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Shape 341"/>
          <p:cNvSpPr txBox="1">
            <a:spLocks noGrp="1"/>
          </p:cNvSpPr>
          <p:nvPr>
            <p:ph type="title"/>
          </p:nvPr>
        </p:nvSpPr>
        <p:spPr>
          <a:xfrm>
            <a:off x="384048" y="438912"/>
            <a:ext cx="3200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125" tIns="40550" rIns="81125" bIns="40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We Are?</a:t>
            </a:r>
            <a:endParaRPr/>
          </a:p>
        </p:txBody>
      </p:sp>
      <p:pic>
        <p:nvPicPr>
          <p:cNvPr id="342" name="Shape 34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88291" y="3303832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Shape 343"/>
          <p:cNvSpPr txBox="1"/>
          <p:nvPr/>
        </p:nvSpPr>
        <p:spPr>
          <a:xfrm>
            <a:off x="4925947" y="4207858"/>
            <a:ext cx="1351335" cy="70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Amanda Tan</a:t>
            </a:r>
            <a:endParaRPr/>
          </a:p>
          <a:p>
            <a:pPr marL="119063" marR="0" lvl="0" indent="-1095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Cloud Technology Lead Developer</a:t>
            </a:r>
            <a:endParaRPr/>
          </a:p>
          <a:p>
            <a:pPr marL="119063" marR="0" lvl="0" indent="-1095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Ph.D. Civil &amp; Env. Eng.</a:t>
            </a:r>
            <a:endParaRPr/>
          </a:p>
        </p:txBody>
      </p:sp>
      <p:sp>
        <p:nvSpPr>
          <p:cNvPr id="344" name="Shape 344"/>
          <p:cNvSpPr/>
          <p:nvPr/>
        </p:nvSpPr>
        <p:spPr>
          <a:xfrm>
            <a:off x="3603133" y="3055005"/>
            <a:ext cx="2558160" cy="1876316"/>
          </a:xfrm>
          <a:prstGeom prst="rect">
            <a:avLst/>
          </a:prstGeom>
          <a:noFill/>
          <a:ln w="254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Shape 345"/>
          <p:cNvSpPr txBox="1"/>
          <p:nvPr/>
        </p:nvSpPr>
        <p:spPr>
          <a:xfrm>
            <a:off x="4243766" y="3042746"/>
            <a:ext cx="1428186" cy="3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Cloud Solutions</a:t>
            </a:r>
            <a:endParaRPr/>
          </a:p>
        </p:txBody>
      </p:sp>
      <p:sp>
        <p:nvSpPr>
          <p:cNvPr id="346" name="Shape 346"/>
          <p:cNvSpPr txBox="1"/>
          <p:nvPr/>
        </p:nvSpPr>
        <p:spPr>
          <a:xfrm>
            <a:off x="7032402" y="283237"/>
            <a:ext cx="1315663" cy="3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Scientists</a:t>
            </a:r>
            <a:endParaRPr/>
          </a:p>
        </p:txBody>
      </p:sp>
      <p:sp>
        <p:nvSpPr>
          <p:cNvPr id="347" name="Shape 347"/>
          <p:cNvSpPr/>
          <p:nvPr/>
        </p:nvSpPr>
        <p:spPr>
          <a:xfrm>
            <a:off x="6410539" y="285750"/>
            <a:ext cx="2514228" cy="4658954"/>
          </a:xfrm>
          <a:prstGeom prst="rect">
            <a:avLst/>
          </a:prstGeom>
          <a:noFill/>
          <a:ln w="254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Shape 348"/>
          <p:cNvSpPr txBox="1"/>
          <p:nvPr/>
        </p:nvSpPr>
        <p:spPr>
          <a:xfrm>
            <a:off x="382241" y="4436444"/>
            <a:ext cx="1421409" cy="39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Rachael Murray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Program Specialist</a:t>
            </a:r>
            <a:endParaRPr/>
          </a:p>
        </p:txBody>
      </p:sp>
      <p:sp>
        <p:nvSpPr>
          <p:cNvPr id="349" name="Shape 349"/>
          <p:cNvSpPr txBox="1"/>
          <p:nvPr/>
        </p:nvSpPr>
        <p:spPr>
          <a:xfrm>
            <a:off x="386138" y="3054962"/>
            <a:ext cx="1431765" cy="3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Events</a:t>
            </a:r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356078" y="3046328"/>
            <a:ext cx="1442277" cy="1887622"/>
          </a:xfrm>
          <a:prstGeom prst="rect">
            <a:avLst/>
          </a:prstGeom>
          <a:noFill/>
          <a:ln w="254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Shape 351"/>
          <p:cNvSpPr txBox="1"/>
          <p:nvPr/>
        </p:nvSpPr>
        <p:spPr>
          <a:xfrm>
            <a:off x="4435404" y="1382955"/>
            <a:ext cx="1660596" cy="3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Director of Research</a:t>
            </a:r>
            <a:endParaRPr/>
          </a:p>
        </p:txBody>
      </p:sp>
      <p:sp>
        <p:nvSpPr>
          <p:cNvPr id="352" name="Shape 352"/>
          <p:cNvSpPr txBox="1"/>
          <p:nvPr/>
        </p:nvSpPr>
        <p:spPr>
          <a:xfrm>
            <a:off x="4419600" y="2470627"/>
            <a:ext cx="1734839" cy="553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David Beck</a:t>
            </a:r>
            <a:endParaRPr/>
          </a:p>
          <a:p>
            <a:pPr marL="110801" marR="0" lvl="0" indent="-110801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Ph.D. 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Medicinal Chemistry,</a:t>
            </a:r>
            <a:endParaRPr/>
          </a:p>
          <a:p>
            <a:pPr marL="110801" marR="0" lvl="0" indent="-110801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Biomolecular Struct. &amp; Design</a:t>
            </a: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/>
          <p:nvPr/>
        </p:nvSpPr>
        <p:spPr>
          <a:xfrm>
            <a:off x="4369781" y="1400459"/>
            <a:ext cx="1779204" cy="1592122"/>
          </a:xfrm>
          <a:prstGeom prst="rect">
            <a:avLst/>
          </a:prstGeom>
          <a:noFill/>
          <a:ln w="254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4" name="Shape 354" descr="avid Beck"/>
          <p:cNvPicPr preferRelativeResize="0"/>
          <p:nvPr/>
        </p:nvPicPr>
        <p:blipFill rotWithShape="1">
          <a:blip r:embed="rId11">
            <a:alphaModFix/>
          </a:blip>
          <a:srcRect b="21002"/>
          <a:stretch/>
        </p:blipFill>
        <p:spPr>
          <a:xfrm>
            <a:off x="4810109" y="1652782"/>
            <a:ext cx="704959" cy="83535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Shape 355"/>
          <p:cNvSpPr/>
          <p:nvPr/>
        </p:nvSpPr>
        <p:spPr>
          <a:xfrm>
            <a:off x="1975173" y="3054962"/>
            <a:ext cx="1453732" cy="1889742"/>
          </a:xfrm>
          <a:prstGeom prst="rect">
            <a:avLst/>
          </a:prstGeom>
          <a:noFill/>
          <a:ln w="254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Shape 356"/>
          <p:cNvPicPr preferRelativeResize="0"/>
          <p:nvPr/>
        </p:nvPicPr>
        <p:blipFill rotWithShape="1">
          <a:blip r:embed="rId12">
            <a:alphaModFix/>
          </a:blip>
          <a:srcRect l="33277" t="20772" r="39890" b="53985"/>
          <a:stretch/>
        </p:blipFill>
        <p:spPr>
          <a:xfrm>
            <a:off x="2176832" y="3361962"/>
            <a:ext cx="1007534" cy="947776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Shape 357"/>
          <p:cNvSpPr txBox="1"/>
          <p:nvPr/>
        </p:nvSpPr>
        <p:spPr>
          <a:xfrm>
            <a:off x="1981200" y="3040145"/>
            <a:ext cx="1431765" cy="3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Communications</a:t>
            </a:r>
            <a:endParaRPr/>
          </a:p>
        </p:txBody>
      </p:sp>
      <p:sp>
        <p:nvSpPr>
          <p:cNvPr id="358" name="Shape 358"/>
          <p:cNvSpPr txBox="1"/>
          <p:nvPr/>
        </p:nvSpPr>
        <p:spPr>
          <a:xfrm>
            <a:off x="2091380" y="4353555"/>
            <a:ext cx="1065819" cy="553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Robin Brooks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Communications Associate</a:t>
            </a:r>
            <a:endParaRPr/>
          </a:p>
        </p:txBody>
      </p:sp>
      <p:pic>
        <p:nvPicPr>
          <p:cNvPr id="359" name="Shape 359" descr="https://www.cs.washington.edu/public_files/portraits/magda_sm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00033" y="1635272"/>
            <a:ext cx="746760" cy="9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Shape 360"/>
          <p:cNvSpPr txBox="1"/>
          <p:nvPr/>
        </p:nvSpPr>
        <p:spPr>
          <a:xfrm>
            <a:off x="685681" y="1360794"/>
            <a:ext cx="894651" cy="3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Director</a:t>
            </a:r>
            <a:endParaRPr/>
          </a:p>
        </p:txBody>
      </p:sp>
      <p:sp>
        <p:nvSpPr>
          <p:cNvPr id="361" name="Shape 361"/>
          <p:cNvSpPr txBox="1"/>
          <p:nvPr/>
        </p:nvSpPr>
        <p:spPr>
          <a:xfrm>
            <a:off x="352204" y="2571750"/>
            <a:ext cx="1734839" cy="39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Magdalena Balazinska</a:t>
            </a: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0801" marR="0" lvl="0" indent="-110801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Ph.D. 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Computer Science</a:t>
            </a:r>
            <a:endParaRPr/>
          </a:p>
        </p:txBody>
      </p:sp>
      <p:sp>
        <p:nvSpPr>
          <p:cNvPr id="362" name="Shape 362"/>
          <p:cNvSpPr/>
          <p:nvPr/>
        </p:nvSpPr>
        <p:spPr>
          <a:xfrm>
            <a:off x="350316" y="1400459"/>
            <a:ext cx="1448040" cy="1583997"/>
          </a:xfrm>
          <a:prstGeom prst="rect">
            <a:avLst/>
          </a:prstGeom>
          <a:noFill/>
          <a:ln w="254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Shape 363" descr="https://www.cs.washington.edu/public_files/portraits/lazowska_sm.jpg"/>
          <p:cNvPicPr preferRelativeResize="0"/>
          <p:nvPr/>
        </p:nvPicPr>
        <p:blipFill rotWithShape="1">
          <a:blip r:embed="rId14">
            <a:alphaModFix/>
          </a:blip>
          <a:srcRect l="14208" t="17183" r="16130" b="19168"/>
          <a:stretch/>
        </p:blipFill>
        <p:spPr>
          <a:xfrm>
            <a:off x="2430058" y="437934"/>
            <a:ext cx="746322" cy="857762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Shape 364"/>
          <p:cNvSpPr/>
          <p:nvPr/>
        </p:nvSpPr>
        <p:spPr>
          <a:xfrm>
            <a:off x="2363387" y="397284"/>
            <a:ext cx="3251174" cy="924671"/>
          </a:xfrm>
          <a:prstGeom prst="rect">
            <a:avLst/>
          </a:prstGeom>
          <a:noFill/>
          <a:ln w="254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Shape 365"/>
          <p:cNvSpPr txBox="1"/>
          <p:nvPr/>
        </p:nvSpPr>
        <p:spPr>
          <a:xfrm>
            <a:off x="3153651" y="392944"/>
            <a:ext cx="1515419" cy="3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Founding Director</a:t>
            </a:r>
            <a:endParaRPr sz="1400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Shape 366"/>
          <p:cNvSpPr txBox="1"/>
          <p:nvPr/>
        </p:nvSpPr>
        <p:spPr>
          <a:xfrm>
            <a:off x="3153651" y="664548"/>
            <a:ext cx="1734839" cy="39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 Lazowska</a:t>
            </a: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0801" marR="0" lvl="0" indent="-110801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Ph.D. 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Computer Science</a:t>
            </a:r>
            <a:endParaRPr/>
          </a:p>
        </p:txBody>
      </p:sp>
      <p:pic>
        <p:nvPicPr>
          <p:cNvPr id="367" name="Shape 367" descr="http://escience.washington.edu/wp-content/uploads/2018/04/Rachael-Murray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82539" y="3403022"/>
            <a:ext cx="97155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Shape 368"/>
          <p:cNvSpPr txBox="1"/>
          <p:nvPr/>
        </p:nvSpPr>
        <p:spPr>
          <a:xfrm>
            <a:off x="7430284" y="4361802"/>
            <a:ext cx="1801500" cy="3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Jose Hernandez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PhD Measurement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&amp; Statistics</a:t>
            </a:r>
            <a:endParaRPr/>
          </a:p>
        </p:txBody>
      </p:sp>
      <p:pic>
        <p:nvPicPr>
          <p:cNvPr id="369" name="Shape 369"/>
          <p:cNvPicPr preferRelativeResize="0"/>
          <p:nvPr/>
        </p:nvPicPr>
        <p:blipFill rotWithShape="1">
          <a:blip r:embed="rId16">
            <a:alphaModFix/>
          </a:blip>
          <a:srcRect l="17545" r="19679" b="16366"/>
          <a:stretch/>
        </p:blipFill>
        <p:spPr>
          <a:xfrm>
            <a:off x="6580050" y="3713725"/>
            <a:ext cx="816880" cy="1088624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Shape 37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81125" tIns="40550" rIns="81125" bIns="4055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F372BD-B676-FA4C-8CF9-55142F55C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</p:spTree>
    <p:extLst>
      <p:ext uri="{BB962C8B-B14F-4D97-AF65-F5344CB8AC3E}">
        <p14:creationId xmlns:p14="http://schemas.microsoft.com/office/powerpoint/2010/main" val="221087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Shape 377"/>
          <p:cNvGrpSpPr/>
          <p:nvPr/>
        </p:nvGrpSpPr>
        <p:grpSpPr>
          <a:xfrm>
            <a:off x="2971800" y="1178304"/>
            <a:ext cx="1509714" cy="1438466"/>
            <a:chOff x="4819527" y="3845539"/>
            <a:chExt cx="1509714" cy="1438466"/>
          </a:xfrm>
        </p:grpSpPr>
        <p:pic>
          <p:nvPicPr>
            <p:cNvPr id="378" name="Shape 37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17388" y="3845539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9" name="Shape 379"/>
            <p:cNvSpPr txBox="1"/>
            <p:nvPr/>
          </p:nvSpPr>
          <p:spPr>
            <a:xfrm>
              <a:off x="4819527" y="4730682"/>
              <a:ext cx="1509714" cy="5533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750" tIns="45375" rIns="90750" bIns="453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Bryna Hazelton</a:t>
              </a:r>
              <a:endPara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0801" marR="0" lvl="0" indent="-110801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Ph.D. Astrophysics</a:t>
              </a:r>
              <a:endParaRPr/>
            </a:p>
            <a:p>
              <a:pPr marL="110801" marR="0" lvl="0" indent="-110801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Physics</a:t>
              </a:r>
              <a:endParaRPr/>
            </a:p>
          </p:txBody>
        </p:sp>
      </p:grpSp>
      <p:grpSp>
        <p:nvGrpSpPr>
          <p:cNvPr id="380" name="Shape 380"/>
          <p:cNvGrpSpPr/>
          <p:nvPr/>
        </p:nvGrpSpPr>
        <p:grpSpPr>
          <a:xfrm>
            <a:off x="5710926" y="1178304"/>
            <a:ext cx="1463792" cy="1443527"/>
            <a:chOff x="6125771" y="3839292"/>
            <a:chExt cx="1463792" cy="1443526"/>
          </a:xfrm>
        </p:grpSpPr>
        <p:pic>
          <p:nvPicPr>
            <p:cNvPr id="381" name="Shape 381"/>
            <p:cNvPicPr preferRelativeResize="0"/>
            <p:nvPr/>
          </p:nvPicPr>
          <p:blipFill rotWithShape="1">
            <a:blip r:embed="rId4">
              <a:alphaModFix/>
            </a:blip>
            <a:srcRect b="18431"/>
            <a:stretch/>
          </p:blipFill>
          <p:spPr>
            <a:xfrm>
              <a:off x="6232139" y="3839292"/>
              <a:ext cx="747343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2" name="Shape 382"/>
            <p:cNvSpPr txBox="1"/>
            <p:nvPr/>
          </p:nvSpPr>
          <p:spPr>
            <a:xfrm>
              <a:off x="6125771" y="4729495"/>
              <a:ext cx="1463792" cy="5533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750" tIns="45375" rIns="90750" bIns="453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Vaughn Iverson</a:t>
              </a:r>
              <a:endPara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0801" marR="0" lvl="0" indent="-110801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Ph.D. Oceanography</a:t>
              </a:r>
              <a:endParaRPr/>
            </a:p>
            <a:p>
              <a:pPr marL="110801" marR="0" lvl="0" indent="-110801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Oceanography</a:t>
              </a:r>
              <a:endParaRPr/>
            </a:p>
          </p:txBody>
        </p:sp>
      </p:grpSp>
      <p:grpSp>
        <p:nvGrpSpPr>
          <p:cNvPr id="383" name="Shape 383"/>
          <p:cNvGrpSpPr/>
          <p:nvPr/>
        </p:nvGrpSpPr>
        <p:grpSpPr>
          <a:xfrm>
            <a:off x="4196810" y="1178304"/>
            <a:ext cx="1865142" cy="1598481"/>
            <a:chOff x="4391367" y="1614358"/>
            <a:chExt cx="1865142" cy="1598481"/>
          </a:xfrm>
        </p:grpSpPr>
        <p:sp>
          <p:nvSpPr>
            <p:cNvPr id="384" name="Shape 384"/>
            <p:cNvSpPr txBox="1"/>
            <p:nvPr/>
          </p:nvSpPr>
          <p:spPr>
            <a:xfrm>
              <a:off x="4391367" y="2505627"/>
              <a:ext cx="1865142" cy="707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750" tIns="45375" rIns="90750" bIns="45375" anchor="t" anchorCtr="0">
              <a:noAutofit/>
            </a:bodyPr>
            <a:lstStyle/>
            <a:p>
              <a:pPr marL="112380" marR="0" lvl="0" indent="-11238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Joe Hellerstein</a:t>
              </a:r>
              <a:endParaRPr/>
            </a:p>
            <a:p>
              <a:pPr marL="112380" marR="0" lvl="0" indent="-11238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Ph.D. Computer Science</a:t>
              </a:r>
              <a:endParaRPr/>
            </a:p>
            <a:p>
              <a:pPr marL="112380" marR="0" lvl="0" indent="-11238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IBM Research, Microsoft Research, Google (ret.)</a:t>
              </a:r>
              <a:endParaRPr/>
            </a:p>
          </p:txBody>
        </p:sp>
        <p:pic>
          <p:nvPicPr>
            <p:cNvPr id="385" name="Shape 385" descr="large_Hellerstein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478097" y="1614358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6" name="Shape 38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80319" y="1178304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Shape 387"/>
          <p:cNvSpPr txBox="1"/>
          <p:nvPr/>
        </p:nvSpPr>
        <p:spPr>
          <a:xfrm>
            <a:off x="1803174" y="2063447"/>
            <a:ext cx="1352676" cy="553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Anthony Arendt</a:t>
            </a:r>
            <a:endParaRPr/>
          </a:p>
          <a:p>
            <a:pPr marL="110801" marR="0" lvl="0" indent="-110801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Ph.D. Geophysics</a:t>
            </a:r>
            <a:endParaRPr/>
          </a:p>
          <a:p>
            <a:pPr marL="110801" marR="0" lvl="0" indent="-110801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APL</a:t>
            </a:r>
            <a:endParaRPr/>
          </a:p>
        </p:txBody>
      </p:sp>
      <p:sp>
        <p:nvSpPr>
          <p:cNvPr id="388" name="Shape 388"/>
          <p:cNvSpPr/>
          <p:nvPr/>
        </p:nvSpPr>
        <p:spPr>
          <a:xfrm>
            <a:off x="1752600" y="895350"/>
            <a:ext cx="5257800" cy="2392927"/>
          </a:xfrm>
          <a:prstGeom prst="rect">
            <a:avLst/>
          </a:prstGeom>
          <a:noFill/>
          <a:ln w="254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Shape 389"/>
          <p:cNvSpPr txBox="1"/>
          <p:nvPr/>
        </p:nvSpPr>
        <p:spPr>
          <a:xfrm>
            <a:off x="1753343" y="870544"/>
            <a:ext cx="3612768" cy="3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Research Scientists</a:t>
            </a:r>
            <a:endParaRPr/>
          </a:p>
        </p:txBody>
      </p:sp>
      <p:sp>
        <p:nvSpPr>
          <p:cNvPr id="390" name="Shape 39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81125" tIns="40550" rIns="81125" bIns="4055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281EF5-848A-B446-8783-DDB3D4C38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</p:spTree>
    <p:extLst>
      <p:ext uri="{BB962C8B-B14F-4D97-AF65-F5344CB8AC3E}">
        <p14:creationId xmlns:p14="http://schemas.microsoft.com/office/powerpoint/2010/main" val="48184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>
            <a:spLocks noGrp="1"/>
          </p:cNvSpPr>
          <p:nvPr>
            <p:ph type="title"/>
          </p:nvPr>
        </p:nvSpPr>
        <p:spPr>
          <a:xfrm>
            <a:off x="304800" y="285750"/>
            <a:ext cx="380695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125" tIns="40550" rIns="81125" bIns="40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Executive Committee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Shape 422"/>
          <p:cNvPicPr preferRelativeResize="0"/>
          <p:nvPr/>
        </p:nvPicPr>
        <p:blipFill rotWithShape="1">
          <a:blip r:embed="rId3">
            <a:alphaModFix/>
          </a:blip>
          <a:srcRect l="3846" r="3846" b="50560"/>
          <a:stretch/>
        </p:blipFill>
        <p:spPr>
          <a:xfrm>
            <a:off x="454151" y="666750"/>
            <a:ext cx="4267231" cy="415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Shape 423"/>
          <p:cNvPicPr preferRelativeResize="0"/>
          <p:nvPr/>
        </p:nvPicPr>
        <p:blipFill rotWithShape="1">
          <a:blip r:embed="rId3">
            <a:alphaModFix/>
          </a:blip>
          <a:srcRect l="3845" t="51086"/>
          <a:stretch/>
        </p:blipFill>
        <p:spPr>
          <a:xfrm>
            <a:off x="4648200" y="742950"/>
            <a:ext cx="4445032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Shape 4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81125" tIns="40550" rIns="81125" bIns="4055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6" name="Shape 421">
            <a:extLst>
              <a:ext uri="{FF2B5EF4-FFF2-40B4-BE49-F238E27FC236}">
                <a16:creationId xmlns:a16="http://schemas.microsoft.com/office/drawing/2014/main" id="{A109669B-93DB-EC4A-8D03-650E205FCEB8}"/>
              </a:ext>
            </a:extLst>
          </p:cNvPr>
          <p:cNvSpPr txBox="1">
            <a:spLocks/>
          </p:cNvSpPr>
          <p:nvPr/>
        </p:nvSpPr>
        <p:spPr bwMode="auto">
          <a:xfrm>
            <a:off x="3580473" y="285750"/>
            <a:ext cx="670712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81125" tIns="40550" rIns="81125" bIns="40550" numCol="1" anchor="ctr" anchorCtr="0" compatLnSpc="1">
            <a:prstTxWarp prst="textNoShape">
              <a:avLst/>
            </a:prstTxWarp>
            <a:noAutofit/>
          </a:bodyPr>
          <a:lstStyle>
            <a:lvl1pPr algn="ctr" defTabSz="405656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defRPr>
            </a:lvl1pPr>
            <a:lvl2pPr algn="ctr" defTabSz="405656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  <a:cs typeface="ＭＳ Ｐゴシック" charset="0"/>
              </a:defRPr>
            </a:lvl2pPr>
            <a:lvl3pPr algn="ctr" defTabSz="405656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  <a:cs typeface="ＭＳ Ｐゴシック" charset="0"/>
              </a:defRPr>
            </a:lvl3pPr>
            <a:lvl4pPr algn="ctr" defTabSz="405656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  <a:cs typeface="ＭＳ Ｐゴシック" charset="0"/>
              </a:defRPr>
            </a:lvl4pPr>
            <a:lvl5pPr algn="ctr" defTabSz="405656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  <a:cs typeface="ＭＳ Ｐゴシック" charset="0"/>
              </a:defRPr>
            </a:lvl5pPr>
            <a:lvl6pPr marL="405656" algn="ctr" defTabSz="405656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</a:defRPr>
            </a:lvl6pPr>
            <a:lvl7pPr marL="811316" algn="ctr" defTabSz="405656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</a:defRPr>
            </a:lvl7pPr>
            <a:lvl8pPr marL="1216965" algn="ctr" defTabSz="405656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</a:defRPr>
            </a:lvl8pPr>
            <a:lvl9pPr marL="1622632" algn="ctr" defTabSz="405656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-112" charset="0"/>
                <a:ea typeface="ＭＳ Ｐゴシック" pitchFamily="-112" charset="-128"/>
              </a:defRPr>
            </a:lvl9pPr>
          </a:lstStyle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100+ affiliated faculty from around UW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0438E7-320B-F244-8A3C-F658DB575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</p:spTree>
    <p:extLst>
      <p:ext uri="{BB962C8B-B14F-4D97-AF65-F5344CB8AC3E}">
        <p14:creationId xmlns:p14="http://schemas.microsoft.com/office/powerpoint/2010/main" val="347377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 txBox="1">
            <a:spLocks noGrp="1"/>
          </p:cNvSpPr>
          <p:nvPr>
            <p:ph type="title"/>
          </p:nvPr>
        </p:nvSpPr>
        <p:spPr>
          <a:xfrm>
            <a:off x="2383443" y="1263692"/>
            <a:ext cx="1828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125" tIns="40550" rIns="81125" bIns="40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Postdocs</a:t>
            </a:r>
            <a:b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b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PhD Students</a:t>
            </a:r>
            <a:endParaRPr/>
          </a:p>
        </p:txBody>
      </p:sp>
      <p:pic>
        <p:nvPicPr>
          <p:cNvPr id="433" name="Shape 4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3259" y="340783"/>
            <a:ext cx="2493276" cy="2831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Shape 4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7441" y="340783"/>
            <a:ext cx="2483267" cy="295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Shape 4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184" y="461221"/>
            <a:ext cx="2398346" cy="294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Shape 436"/>
          <p:cNvPicPr preferRelativeResize="0"/>
          <p:nvPr/>
        </p:nvPicPr>
        <p:blipFill rotWithShape="1">
          <a:blip r:embed="rId6">
            <a:alphaModFix/>
          </a:blip>
          <a:srcRect b="67206"/>
          <a:stretch/>
        </p:blipFill>
        <p:spPr>
          <a:xfrm>
            <a:off x="33329" y="3476486"/>
            <a:ext cx="2332608" cy="970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Shape 437"/>
          <p:cNvPicPr preferRelativeResize="0"/>
          <p:nvPr/>
        </p:nvPicPr>
        <p:blipFill rotWithShape="1">
          <a:blip r:embed="rId6">
            <a:alphaModFix/>
          </a:blip>
          <a:srcRect t="32965" b="33218"/>
          <a:stretch/>
        </p:blipFill>
        <p:spPr>
          <a:xfrm>
            <a:off x="2431739" y="3476486"/>
            <a:ext cx="230986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Shape 438"/>
          <p:cNvPicPr preferRelativeResize="0"/>
          <p:nvPr/>
        </p:nvPicPr>
        <p:blipFill rotWithShape="1">
          <a:blip r:embed="rId6">
            <a:alphaModFix/>
          </a:blip>
          <a:srcRect t="66483" r="45869"/>
          <a:stretch/>
        </p:blipFill>
        <p:spPr>
          <a:xfrm>
            <a:off x="4807401" y="3458588"/>
            <a:ext cx="1250337" cy="98182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Shape 4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81125" tIns="40550" rIns="81125" bIns="4055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BEDCBC-0DB5-7141-AE36-9B30F6E94495}"/>
              </a:ext>
            </a:extLst>
          </p:cNvPr>
          <p:cNvSpPr/>
          <p:nvPr/>
        </p:nvSpPr>
        <p:spPr>
          <a:xfrm>
            <a:off x="0" y="44404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Moore/Sloan &amp; WRF Innovation in Data Science Postdoctoral Fellows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142E8C-808A-1949-8A48-5151D042A433}"/>
              </a:ext>
            </a:extLst>
          </p:cNvPr>
          <p:cNvSpPr/>
          <p:nvPr/>
        </p:nvSpPr>
        <p:spPr>
          <a:xfrm>
            <a:off x="6858000" y="3172130"/>
            <a:ext cx="2104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NSF IGERT</a:t>
            </a:r>
          </a:p>
          <a:p>
            <a:r>
              <a:rPr lang="en-US" b="1" dirty="0"/>
              <a:t>(awarded in 2013)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3370CB-9F92-4249-AC5F-9BE3C4BFF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8139" y="4779158"/>
            <a:ext cx="2895600" cy="273844"/>
          </a:xfrm>
        </p:spPr>
        <p:txBody>
          <a:bodyPr/>
          <a:lstStyle/>
          <a:p>
            <a:pPr>
              <a:defRPr/>
            </a:pPr>
            <a:r>
              <a:rPr lang="en-US" dirty="0"/>
              <a:t>University of Washington - eScience Institute</a:t>
            </a:r>
          </a:p>
        </p:txBody>
      </p:sp>
    </p:spTree>
    <p:extLst>
      <p:ext uri="{BB962C8B-B14F-4D97-AF65-F5344CB8AC3E}">
        <p14:creationId xmlns:p14="http://schemas.microsoft.com/office/powerpoint/2010/main" val="406029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Shape 821"/>
          <p:cNvSpPr txBox="1">
            <a:spLocks noGrp="1"/>
          </p:cNvSpPr>
          <p:nvPr>
            <p:ph type="sldNum" idx="12"/>
          </p:nvPr>
        </p:nvSpPr>
        <p:spPr>
          <a:xfrm>
            <a:off x="6057901" y="4767264"/>
            <a:ext cx="1600199" cy="273844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r">
              <a:spcBef>
                <a:spcPts val="0"/>
              </a:spcBef>
              <a:buSzPct val="25000"/>
            </a:pPr>
            <a:r>
              <a:rPr lang="en-US"/>
              <a:t>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32502" y="1654038"/>
            <a:ext cx="2623931" cy="161013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Formal Programs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45935" y="1654038"/>
            <a:ext cx="2721665" cy="161013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Short Courses,  Workshops, &amp; Seminars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0" y="791017"/>
            <a:ext cx="4398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“Data Science for ALL”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31235" y="3562350"/>
            <a:ext cx="6226865" cy="55856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eScience</a:t>
            </a:r>
            <a:r>
              <a:rPr lang="en-US" sz="2800" dirty="0"/>
              <a:t> Education Working Group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7FD6AC-821F-B840-865F-F9A28115D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438912"/>
            <a:ext cx="8229600" cy="685800"/>
          </a:xfrm>
        </p:spPr>
        <p:txBody>
          <a:bodyPr/>
          <a:lstStyle/>
          <a:p>
            <a:pPr algn="l"/>
            <a:r>
              <a:rPr lang="en-US" sz="3200" dirty="0"/>
              <a:t>Educational objectives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25296"/>
            <a:ext cx="8686800" cy="322302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</a:rPr>
              <a:t>Goal 1: Educate ALL UW students in data science</a:t>
            </a:r>
          </a:p>
          <a:p>
            <a:r>
              <a:rPr lang="en-US" sz="2400" dirty="0"/>
              <a:t>Many need to learn how to </a:t>
            </a:r>
            <a:r>
              <a:rPr lang="en-US" sz="2400" b="1" dirty="0"/>
              <a:t>use</a:t>
            </a:r>
            <a:r>
              <a:rPr lang="en-US" sz="2400" dirty="0"/>
              <a:t> data science tools</a:t>
            </a:r>
          </a:p>
          <a:p>
            <a:r>
              <a:rPr lang="en-US" sz="2400" dirty="0"/>
              <a:t>Some need to learn how to </a:t>
            </a:r>
            <a:r>
              <a:rPr lang="en-US" sz="2400" b="1" dirty="0"/>
              <a:t>build</a:t>
            </a:r>
            <a:r>
              <a:rPr lang="en-US" sz="2400" dirty="0"/>
              <a:t> data science tools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</a:rPr>
              <a:t>Goal 2: Create a community of data science students</a:t>
            </a:r>
          </a:p>
          <a:p>
            <a:r>
              <a:rPr lang="en-US" sz="2400" dirty="0"/>
              <a:t>Inter-disciplinary community of students</a:t>
            </a:r>
          </a:p>
          <a:p>
            <a:r>
              <a:rPr lang="en-US" sz="2400" dirty="0"/>
              <a:t>Tied to </a:t>
            </a:r>
            <a:r>
              <a:rPr lang="en-US" sz="2400" dirty="0" err="1"/>
              <a:t>eScience</a:t>
            </a:r>
            <a:r>
              <a:rPr lang="en-US" sz="2400" dirty="0"/>
              <a:t> Institute community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8792FA-510D-F34F-9873-6165D5474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F2CE5-6A37-6843-A0F1-FEE626C5F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A613BD-F793-4F76-B893-E21E30E48FA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Shape 821"/>
          <p:cNvSpPr txBox="1">
            <a:spLocks noGrp="1"/>
          </p:cNvSpPr>
          <p:nvPr>
            <p:ph type="sldNum" idx="12"/>
          </p:nvPr>
        </p:nvSpPr>
        <p:spPr>
          <a:xfrm>
            <a:off x="6057901" y="4767264"/>
            <a:ext cx="1600199" cy="273844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r">
              <a:spcBef>
                <a:spcPts val="0"/>
              </a:spcBef>
              <a:buSzPct val="25000"/>
            </a:pPr>
            <a:r>
              <a:rPr lang="en-US"/>
              <a:t>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32502" y="1654038"/>
            <a:ext cx="2623931" cy="1610139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Formal Programs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45935" y="1654038"/>
            <a:ext cx="2721665" cy="161013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Short Courses,  Workshops, &amp; Seminars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0" y="791017"/>
            <a:ext cx="4398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“Data Science for ALL”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31235" y="3562350"/>
            <a:ext cx="6226865" cy="55856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eScience</a:t>
            </a:r>
            <a:r>
              <a:rPr lang="en-US" sz="2800" dirty="0"/>
              <a:t> Education Working Group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A41B66-9B45-DC42-B90E-2A17ABE4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Washington - eScience Institute</a:t>
            </a:r>
          </a:p>
        </p:txBody>
      </p:sp>
    </p:spTree>
    <p:extLst>
      <p:ext uri="{BB962C8B-B14F-4D97-AF65-F5344CB8AC3E}">
        <p14:creationId xmlns:p14="http://schemas.microsoft.com/office/powerpoint/2010/main" val="150912263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27501</TotalTime>
  <Words>1410</Words>
  <Application>Microsoft Office PowerPoint</Application>
  <PresentationFormat>On-screen Show (16:9)</PresentationFormat>
  <Paragraphs>335</Paragraphs>
  <Slides>29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ＭＳ Ｐゴシック</vt:lpstr>
      <vt:lpstr>Arial</vt:lpstr>
      <vt:lpstr>Calibri</vt:lpstr>
      <vt:lpstr>Georgia</vt:lpstr>
      <vt:lpstr>Office Theme</vt:lpstr>
      <vt:lpstr>1_Custom Design</vt:lpstr>
      <vt:lpstr>2_Custom Design</vt:lpstr>
      <vt:lpstr>PowerPoint Presentation</vt:lpstr>
      <vt:lpstr>UW eScience Institute Since 2008</vt:lpstr>
      <vt:lpstr>Who We Are?</vt:lpstr>
      <vt:lpstr>PowerPoint Presentation</vt:lpstr>
      <vt:lpstr>Executive Committee</vt:lpstr>
      <vt:lpstr>Postdocs and PhD Students</vt:lpstr>
      <vt:lpstr>PowerPoint Presentation</vt:lpstr>
      <vt:lpstr>Educational objectives</vt:lpstr>
      <vt:lpstr>PowerPoint Presentation</vt:lpstr>
      <vt:lpstr>PowerPoint Presentation</vt:lpstr>
      <vt:lpstr>PhD Data Science Options</vt:lpstr>
      <vt:lpstr>Advanced Data Science Option (Transcriptable)</vt:lpstr>
      <vt:lpstr>Data Science Option (Transcriptable)</vt:lpstr>
      <vt:lpstr>UW Big Data IGERT Program Details</vt:lpstr>
      <vt:lpstr>Networking Activities</vt:lpstr>
      <vt:lpstr>eScience Seminars</vt:lpstr>
      <vt:lpstr>eScience Seminars</vt:lpstr>
      <vt:lpstr>Career Building</vt:lpstr>
      <vt:lpstr>Participating Departments (many others pending approval)</vt:lpstr>
      <vt:lpstr>Integration with eScience a Key to Success</vt:lpstr>
      <vt:lpstr>Enrollments</vt:lpstr>
      <vt:lpstr>PowerPoint Presentation</vt:lpstr>
      <vt:lpstr>Informal Data Science Education</vt:lpstr>
      <vt:lpstr>Various short courses and workshops</vt:lpstr>
      <vt:lpstr>Hack Weeks</vt:lpstr>
      <vt:lpstr>Hack Weeks</vt:lpstr>
      <vt:lpstr>Working Groups</vt:lpstr>
      <vt:lpstr>New Research-Themed Working Groups</vt:lpstr>
      <vt:lpstr>Conclusion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Tricia Caparas</dc:creator>
  <cp:lastModifiedBy>Patel, Janki</cp:lastModifiedBy>
  <cp:revision>1603</cp:revision>
  <cp:lastPrinted>2018-06-13T11:46:09Z</cp:lastPrinted>
  <dcterms:created xsi:type="dcterms:W3CDTF">2008-11-13T20:30:08Z</dcterms:created>
  <dcterms:modified xsi:type="dcterms:W3CDTF">2018-06-13T16:52:57Z</dcterms:modified>
</cp:coreProperties>
</file>