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8" name="Shape 1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3" name="Shape 143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 will develop a masters program as soon as the Academic Unit.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b="1" sz="2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5" name="“Type a quote here.”"/>
          <p:cNvSpPr txBox="1"/>
          <p:nvPr>
            <p:ph type="body" sz="quarter" idx="14"/>
          </p:nvPr>
        </p:nvSpPr>
        <p:spPr>
          <a:xfrm>
            <a:off x="1270000" y="4254500"/>
            <a:ext cx="10464800" cy="7112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  <a:defRPr sz="4000"/>
            </a:lvl1pPr>
          </a:lstStyle>
          <a:p>
            <a:pPr/>
            <a:r>
              <a:t>“Type a quote here.”</a:t>
            </a:r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0020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762000"/>
            <a:ext cx="5334000" cy="8242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101600" y="63500"/>
            <a:ext cx="12801600" cy="121607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119856" y="1522462"/>
            <a:ext cx="12765088" cy="803354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8" name="dsi-logo-rgb-96dpi.jpg" descr="dsi-logo-rgb-96dpi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753108" y="9098849"/>
            <a:ext cx="1225499" cy="629770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8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Image"/>
          <p:cNvSpPr/>
          <p:nvPr>
            <p:ph type="pic" sz="quarter" idx="13"/>
          </p:nvPr>
        </p:nvSpPr>
        <p:spPr>
          <a:xfrm>
            <a:off x="6718300" y="5092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quarter" idx="14"/>
          </p:nvPr>
        </p:nvSpPr>
        <p:spPr>
          <a:xfrm>
            <a:off x="6718300" y="762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Image"/>
          <p:cNvSpPr/>
          <p:nvPr>
            <p:ph type="pic" sz="half" idx="15"/>
          </p:nvPr>
        </p:nvSpPr>
        <p:spPr>
          <a:xfrm>
            <a:off x="952500" y="762884"/>
            <a:ext cx="5334000" cy="8229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7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45599"/>
            <a:ext cx="368504" cy="3810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Data Science  University of California Davis"/>
          <p:cNvSpPr txBox="1"/>
          <p:nvPr>
            <p:ph type="ctrTitle"/>
          </p:nvPr>
        </p:nvSpPr>
        <p:spPr>
          <a:xfrm>
            <a:off x="1178445" y="647700"/>
            <a:ext cx="10647910" cy="4540449"/>
          </a:xfrm>
          <a:prstGeom prst="rect">
            <a:avLst/>
          </a:prstGeom>
        </p:spPr>
        <p:txBody>
          <a:bodyPr/>
          <a:lstStyle/>
          <a:p>
            <a:pPr/>
            <a:r>
              <a:t>Data Science </a:t>
            </a:r>
            <a:br/>
            <a:r>
              <a:t>University of California Davis</a:t>
            </a:r>
          </a:p>
        </p:txBody>
      </p:sp>
      <p:sp>
        <p:nvSpPr>
          <p:cNvPr id="121" name="Duncan Temple Lang Director, Data Science Initiative Professor, Statistics"/>
          <p:cNvSpPr txBox="1"/>
          <p:nvPr>
            <p:ph type="subTitle" sz="quarter" idx="1"/>
          </p:nvPr>
        </p:nvSpPr>
        <p:spPr>
          <a:xfrm>
            <a:off x="1384300" y="7112000"/>
            <a:ext cx="10464800" cy="1130300"/>
          </a:xfrm>
          <a:prstGeom prst="rect">
            <a:avLst/>
          </a:prstGeom>
        </p:spPr>
        <p:txBody>
          <a:bodyPr/>
          <a:lstStyle/>
          <a:p>
            <a:pPr defTabSz="414781">
              <a:defRPr sz="2272"/>
            </a:pPr>
            <a:r>
              <a:t>Duncan Temple Lang</a:t>
            </a:r>
            <a:br/>
            <a:r>
              <a:t>Director, Data Science Initiative</a:t>
            </a:r>
            <a:br/>
            <a:r>
              <a:t>Professor, Statistics</a:t>
            </a:r>
          </a:p>
        </p:txBody>
      </p:sp>
      <p:sp>
        <p:nvSpPr>
          <p:cNvPr id="122" name="Graduate Programs"/>
          <p:cNvSpPr txBox="1"/>
          <p:nvPr/>
        </p:nvSpPr>
        <p:spPr>
          <a:xfrm>
            <a:off x="4317707" y="5372100"/>
            <a:ext cx="4369386" cy="685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Graduate Programs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Inclusive Graduate Group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pPr/>
            <a:r>
              <a:t>Inclusive Graduate Groups</a:t>
            </a:r>
          </a:p>
        </p:txBody>
      </p:sp>
      <p:sp>
        <p:nvSpPr>
          <p:cNvPr id="152" name="UC Davis is highly interdisciplinar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UC Davis is highly interdisciplinary </a:t>
            </a:r>
          </a:p>
          <a:p>
            <a:pPr/>
            <a:r>
              <a:t>Has institutional structure to enable it</a:t>
            </a:r>
          </a:p>
          <a:p>
            <a:pPr/>
            <a:r>
              <a:t>Faculty can advise in many different PhD programs</a:t>
            </a:r>
          </a:p>
          <a:p>
            <a:pPr lvl="1"/>
            <a:r>
              <a:t>separate from their home department</a:t>
            </a:r>
          </a:p>
          <a:p>
            <a:pPr/>
            <a:r>
              <a:t>Bidirectional</a:t>
            </a:r>
          </a:p>
          <a:p>
            <a:pPr lvl="1"/>
            <a:r>
              <a:t>Can advise student in X doing data science &amp; vice versa.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it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31622">
              <a:defRPr sz="7280"/>
            </a:pPr>
          </a:p>
        </p:txBody>
      </p:sp>
      <p:sp>
        <p:nvSpPr>
          <p:cNvPr id="155" name="Why a Data Science PhD, if all PhDs use data to do Science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Why a Data Science PhD, if all PhDs use data to do Science?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Need for PhD in Data Science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19937">
              <a:defRPr sz="7119"/>
            </a:lvl1pPr>
          </a:lstStyle>
          <a:p>
            <a:pPr/>
            <a:r>
              <a:t>Need for PhD in Data Science?</a:t>
            </a:r>
          </a:p>
        </p:txBody>
      </p:sp>
      <p:sp>
        <p:nvSpPr>
          <p:cNvPr id="158" name="Existing PhD programs are already quite flexibl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Existing PhD programs are already quite flexible</a:t>
            </a:r>
          </a:p>
          <a:p>
            <a:pPr lvl="1"/>
            <a:r>
              <a:t>Data Science research in Stat, Math, CS programs</a:t>
            </a:r>
          </a:p>
          <a:p>
            <a:pPr/>
            <a:r>
              <a:t>Are the degree requirements different for Data Science students? Or general foundational topics?</a:t>
            </a:r>
          </a:p>
          <a:p>
            <a:pPr/>
            <a:r>
              <a:t>Need first-class home for critical mass of like-minded Data Science students that emphasizes multi-disciplinarity</a:t>
            </a:r>
          </a:p>
          <a:p>
            <a:pPr/>
            <a:r>
              <a:t>Emphasize data science process and entire pipeline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Different Research Topic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pPr/>
            <a:r>
              <a:t>Different Research Topics</a:t>
            </a:r>
          </a:p>
        </p:txBody>
      </p:sp>
      <p:sp>
        <p:nvSpPr>
          <p:cNvPr id="161" name="How common are non-traditional topics relative to within-discipline topics?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38327" indent="-338327" defTabSz="432308">
              <a:spcBef>
                <a:spcPts val="3100"/>
              </a:spcBef>
              <a:defRPr sz="2812"/>
            </a:pPr>
          </a:p>
          <a:p>
            <a:pPr marL="338327" indent="-338327" defTabSz="432308">
              <a:spcBef>
                <a:spcPts val="3100"/>
              </a:spcBef>
              <a:defRPr sz="2812"/>
            </a:pPr>
            <a:r>
              <a:t>How common are non-traditional topics relative to within-discipline topics?</a:t>
            </a:r>
          </a:p>
          <a:p>
            <a:pPr marL="338327" indent="-338327" defTabSz="432308">
              <a:spcBef>
                <a:spcPts val="3100"/>
              </a:spcBef>
              <a:defRPr sz="2812"/>
            </a:pPr>
            <a:r>
              <a:t>Where is systematic research in </a:t>
            </a:r>
          </a:p>
          <a:p>
            <a:pPr lvl="1" marL="676655" indent="-338327" defTabSz="432308">
              <a:spcBef>
                <a:spcPts val="3100"/>
              </a:spcBef>
              <a:defRPr sz="2812"/>
            </a:pPr>
            <a:r>
              <a:t>workflows, </a:t>
            </a:r>
          </a:p>
          <a:p>
            <a:pPr lvl="1" marL="676655" indent="-338327" defTabSz="432308">
              <a:spcBef>
                <a:spcPts val="3100"/>
              </a:spcBef>
              <a:defRPr sz="2812"/>
            </a:pPr>
            <a:r>
              <a:t>framing data science problems, </a:t>
            </a:r>
          </a:p>
          <a:p>
            <a:pPr lvl="1" marL="676655" indent="-338327" defTabSz="432308">
              <a:spcBef>
                <a:spcPts val="3100"/>
              </a:spcBef>
              <a:defRPr sz="2812"/>
            </a:pPr>
            <a:r>
              <a:t>computational environments for data analysis</a:t>
            </a:r>
          </a:p>
          <a:p>
            <a:pPr lvl="1" marL="676655" indent="-338327" defTabSz="432308">
              <a:spcBef>
                <a:spcPts val="3100"/>
              </a:spcBef>
              <a:defRPr sz="2812"/>
            </a:pPr>
            <a:r>
              <a:t>Data visualization</a:t>
            </a:r>
          </a:p>
          <a:p>
            <a:pPr lvl="1" marL="676655" indent="-338327" defTabSz="432308">
              <a:spcBef>
                <a:spcPts val="3100"/>
              </a:spcBef>
              <a:defRPr sz="2812"/>
            </a:pPr>
            <a:r>
              <a:t>Data sources and fusion</a:t>
            </a:r>
          </a:p>
          <a:p>
            <a:pPr lvl="1" marL="676655" indent="-338327" defTabSz="432308">
              <a:spcBef>
                <a:spcPts val="3100"/>
              </a:spcBef>
              <a:defRPr sz="2812"/>
            </a:pPr>
            <a:r>
              <a:t>Reproducibility</a:t>
            </a:r>
          </a:p>
          <a:p>
            <a:pPr lvl="1" marL="676655" indent="-338327" defTabSz="432308">
              <a:spcBef>
                <a:spcPts val="3100"/>
              </a:spcBef>
              <a:defRPr sz="2812"/>
            </a:pPr>
            <a:r>
              <a:t>Ethics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31622">
              <a:defRPr sz="7280"/>
            </a:pPr>
          </a:p>
        </p:txBody>
      </p:sp>
      <p:sp>
        <p:nvSpPr>
          <p:cNvPr id="164" name="How will such scholars fit into traditional disciplines?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How will such scholars fit into traditional disciplines?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Futu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pPr/>
            <a:r>
              <a:t>Future</a:t>
            </a:r>
          </a:p>
        </p:txBody>
      </p:sp>
      <p:sp>
        <p:nvSpPr>
          <p:cNvPr id="167" name="Create new Academic Uni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84047" indent="-384047" defTabSz="490727">
              <a:spcBef>
                <a:spcPts val="3500"/>
              </a:spcBef>
              <a:defRPr sz="3191"/>
            </a:pPr>
          </a:p>
          <a:p>
            <a:pPr marL="384047" indent="-384047" defTabSz="490727">
              <a:spcBef>
                <a:spcPts val="3500"/>
              </a:spcBef>
              <a:defRPr sz="3191"/>
            </a:pPr>
            <a:r>
              <a:t>Create new Academic Unit</a:t>
            </a:r>
          </a:p>
          <a:p>
            <a:pPr marL="384047" indent="-384047" defTabSz="490727">
              <a:spcBef>
                <a:spcPts val="3500"/>
              </a:spcBef>
              <a:defRPr sz="3191"/>
            </a:pPr>
            <a:r>
              <a:t>Continue separate complementary Data Science Initiative</a:t>
            </a:r>
          </a:p>
          <a:p>
            <a:pPr marL="384047" indent="-384047" defTabSz="490727">
              <a:spcBef>
                <a:spcPts val="3500"/>
              </a:spcBef>
              <a:defRPr sz="3191"/>
            </a:pPr>
            <a:r>
              <a:t>Develop </a:t>
            </a:r>
          </a:p>
          <a:p>
            <a:pPr lvl="1" marL="768095" indent="-384047" defTabSz="490727">
              <a:spcBef>
                <a:spcPts val="3500"/>
              </a:spcBef>
              <a:defRPr sz="3191"/>
            </a:pPr>
            <a:r>
              <a:t>Major</a:t>
            </a:r>
          </a:p>
          <a:p>
            <a:pPr lvl="1" marL="768095" indent="-384047" defTabSz="490727">
              <a:spcBef>
                <a:spcPts val="3500"/>
              </a:spcBef>
              <a:defRPr sz="3191"/>
            </a:pPr>
            <a:r>
              <a:t>DE &amp; GAC</a:t>
            </a:r>
          </a:p>
          <a:p>
            <a:pPr lvl="1" marL="768095" indent="-384047" defTabSz="490727">
              <a:spcBef>
                <a:spcPts val="3500"/>
              </a:spcBef>
              <a:defRPr sz="3191"/>
            </a:pPr>
            <a:r>
              <a:t>Minors with different focii</a:t>
            </a:r>
          </a:p>
          <a:p>
            <a:pPr lvl="1" marL="768095" indent="-384047" defTabSz="490727">
              <a:spcBef>
                <a:spcPts val="3500"/>
              </a:spcBef>
              <a:defRPr sz="3191"/>
            </a:pPr>
            <a:r>
              <a:t>Masters</a:t>
            </a:r>
          </a:p>
          <a:p>
            <a:pPr lvl="1" marL="768095" indent="-384047" defTabSz="490727">
              <a:spcBef>
                <a:spcPts val="3500"/>
              </a:spcBef>
              <a:defRPr sz="3191"/>
            </a:pPr>
            <a:r>
              <a:t>PhD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Data Science - Distinct Discipline"/>
          <p:cNvSpPr txBox="1"/>
          <p:nvPr>
            <p:ph type="title"/>
          </p:nvPr>
        </p:nvSpPr>
        <p:spPr>
          <a:xfrm>
            <a:off x="46781" y="60672"/>
            <a:ext cx="12911238" cy="1288307"/>
          </a:xfrm>
          <a:prstGeom prst="rect">
            <a:avLst/>
          </a:prstGeom>
        </p:spPr>
        <p:txBody>
          <a:bodyPr/>
          <a:lstStyle>
            <a:lvl1pPr defTabSz="490727">
              <a:defRPr sz="6719"/>
            </a:lvl1pPr>
          </a:lstStyle>
          <a:p>
            <a:pPr/>
            <a:r>
              <a:t>Data Science - Distinct Discipline</a:t>
            </a:r>
          </a:p>
        </p:txBody>
      </p:sp>
      <p:sp>
        <p:nvSpPr>
          <p:cNvPr id="125" name="Data Science is a new, distinct academic discipline…"/>
          <p:cNvSpPr txBox="1"/>
          <p:nvPr>
            <p:ph type="body" idx="1"/>
          </p:nvPr>
        </p:nvSpPr>
        <p:spPr>
          <a:xfrm>
            <a:off x="90983" y="1347092"/>
            <a:ext cx="12822834" cy="8268942"/>
          </a:xfrm>
          <a:prstGeom prst="rect">
            <a:avLst/>
          </a:prstGeom>
        </p:spPr>
        <p:txBody>
          <a:bodyPr/>
          <a:lstStyle/>
          <a:p>
            <a:pPr/>
            <a:r>
              <a:t>Data Science is a new, distinct academic discipline</a:t>
            </a:r>
          </a:p>
          <a:p>
            <a:pPr lvl="1"/>
            <a:r>
              <a:t>Focus on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process</a:t>
            </a:r>
            <a:r>
              <a:t> of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data-enabled research</a:t>
            </a:r>
          </a:p>
          <a:p>
            <a:pPr lvl="1"/>
            <a:r>
              <a:t>Breadth of entire data pipeline</a:t>
            </a:r>
          </a:p>
          <a:p>
            <a:pPr lvl="1"/>
            <a:r>
              <a:rPr i="1">
                <a:latin typeface="Helvetica"/>
                <a:ea typeface="Helvetica"/>
                <a:cs typeface="Helvetica"/>
                <a:sym typeface="Helvetica"/>
              </a:rPr>
              <a:t>Integrates</a:t>
            </a:r>
            <a:r>
              <a:t> Math, CS, Stat</a:t>
            </a:r>
          </a:p>
          <a:p>
            <a:pPr/>
            <a:r>
              <a:t>Engage &amp; Impact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all</a:t>
            </a:r>
            <a:r>
              <a:t> disciplines</a:t>
            </a:r>
          </a:p>
          <a:p>
            <a:pPr lvl="1"/>
            <a:r>
              <a:t>from Engineering to Religious Studies</a:t>
            </a:r>
          </a:p>
          <a:p>
            <a:pPr lvl="1"/>
            <a:r>
              <a:t>“outward” &amp; “inward” looking</a:t>
            </a:r>
          </a:p>
        </p:txBody>
      </p:sp>
      <p:pic>
        <p:nvPicPr>
          <p:cNvPr id="126" name="dsi-logo-rgb-96dpi.jpg" descr="dsi-logo-rgb-96dpi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720615" y="9094763"/>
            <a:ext cx="1241075" cy="6377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Data Science Initiativ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pPr/>
            <a:r>
              <a:t>Data Science Initiative </a:t>
            </a:r>
          </a:p>
        </p:txBody>
      </p:sp>
      <p:sp>
        <p:nvSpPr>
          <p:cNvPr id="129" name="Provost-funded initiative to explore best structure for Data Scienc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Provost-funded initiative to explore best structure for Data Science</a:t>
            </a:r>
          </a:p>
          <a:p>
            <a:pPr lvl="1"/>
            <a:r>
              <a:t>Engage, enable and evangelize</a:t>
            </a:r>
          </a:p>
          <a:p>
            <a:pPr lvl="1"/>
            <a:r>
              <a:t>Training, Consulting, Collaborative research, Community</a:t>
            </a:r>
          </a:p>
          <a:p>
            <a:pPr lvl="1"/>
            <a:r>
              <a:t>Dedicated space in the Library to connect people with diverse backgrounds.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New Academic Un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pPr/>
            <a:r>
              <a:t>New Academic Unit</a:t>
            </a:r>
          </a:p>
        </p:txBody>
      </p:sp>
      <p:sp>
        <p:nvSpPr>
          <p:cNvPr id="132" name="Create new Academic Unit for Data Scienc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Create new Academic Unit for Data Science</a:t>
            </a:r>
          </a:p>
          <a:p>
            <a:pPr lvl="2"/>
            <a:r>
              <a:t>Process in progress - complete 2018-19</a:t>
            </a:r>
          </a:p>
          <a:p>
            <a:pPr lvl="2"/>
            <a:r>
              <a:t>4 new faculty positions</a:t>
            </a:r>
          </a:p>
          <a:p>
            <a:pPr lvl="3"/>
            <a:r>
              <a:t>One in Data Studies, joint with Science and Technology Studies.</a:t>
            </a:r>
          </a:p>
          <a:p>
            <a:pPr lvl="2"/>
            <a:r>
              <a:t>Opportunity for new perspective and culture in research and education.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Who’s Involved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pPr/>
            <a:r>
              <a:t>Who’s Involved?</a:t>
            </a:r>
          </a:p>
        </p:txBody>
      </p:sp>
      <p:sp>
        <p:nvSpPr>
          <p:cNvPr id="135" name="Multidisciplinary coalition of faculty fro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Multidisciplinary coalition of faculty from</a:t>
            </a:r>
          </a:p>
          <a:p>
            <a:pPr lvl="1"/>
            <a:r>
              <a:t>Economics, Computer Science, English, Statistics</a:t>
            </a:r>
          </a:p>
          <a:p>
            <a:pPr lvl="1"/>
            <a:r>
              <a:t>Anthropology, Engineering, Environmental Sciences, Biological Sciences, Medicine, </a:t>
            </a:r>
          </a:p>
          <a:p>
            <a:pPr lvl="1"/>
            <a:r>
              <a:t>Business School, Veterinary Medicine, Physics, </a:t>
            </a:r>
          </a:p>
          <a:p>
            <a:pPr lvl="1"/>
            <a:r>
              <a:t>Earth Sciences, Education, Political Science, 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Data Science for PhD Student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25779">
              <a:defRPr sz="7200"/>
            </a:lvl1pPr>
          </a:lstStyle>
          <a:p>
            <a:pPr/>
            <a:r>
              <a:t>Data Science for PhD Students</a:t>
            </a:r>
          </a:p>
        </p:txBody>
      </p:sp>
      <p:sp>
        <p:nvSpPr>
          <p:cNvPr id="138" name="3 categories of PhD student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3 categories of PhD students</a:t>
            </a:r>
          </a:p>
          <a:p>
            <a:pPr lvl="1" marL="1371600" indent="-685800">
              <a:buSzPct val="100000"/>
              <a:buAutoNum type="arabicPeriod" startAt="1"/>
            </a:pPr>
            <a:r>
              <a:t>PhD in Data Science</a:t>
            </a:r>
          </a:p>
          <a:p>
            <a:pPr lvl="1" marL="1371600" indent="-685800">
              <a:buSzPct val="100000"/>
              <a:buAutoNum type="arabicPeriod" startAt="1"/>
            </a:pPr>
            <a:r>
              <a:t>PhD in pillar fields - CS, Stat, Math</a:t>
            </a:r>
          </a:p>
          <a:p>
            <a:pPr lvl="1" marL="1371600" indent="-685800">
              <a:buSzPct val="100000"/>
              <a:buAutoNum type="arabicPeriod" startAt="1"/>
            </a:pPr>
            <a:r>
              <a:t>PhD in domain disciplines</a:t>
            </a:r>
          </a:p>
          <a:p>
            <a:pPr/>
            <a:r>
              <a:t>Increasing in size, by order of magnitude.</a:t>
            </a:r>
          </a:p>
          <a:p>
            <a:pPr/>
            <a:r>
              <a:t>Immediate focus on 2 &amp; 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Developing Degree Opt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pPr/>
            <a:r>
              <a:t>Developing Degree Options</a:t>
            </a:r>
          </a:p>
        </p:txBody>
      </p:sp>
      <p:sp>
        <p:nvSpPr>
          <p:cNvPr id="141" name="2 UC-mechanisms for Graduate add-on degrees for PhD student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 UC-mechanisms for Graduate add-on degrees for PhD students</a:t>
            </a:r>
          </a:p>
          <a:p>
            <a:pPr lvl="1"/>
            <a:r>
              <a:t>Designated Emphasis (DE)</a:t>
            </a:r>
          </a:p>
          <a:p>
            <a:pPr lvl="1"/>
            <a:r>
              <a:t>Graduate Academic Certificate (GAC)</a:t>
            </a:r>
          </a:p>
          <a:p>
            <a:pPr/>
            <a:r>
              <a:t>Available to students enrolled in other programs</a:t>
            </a:r>
          </a:p>
          <a:p>
            <a:pPr/>
            <a:r>
              <a:t>Give student formal credentials in Data Science</a:t>
            </a:r>
          </a:p>
          <a:p>
            <a:pPr lvl="1"/>
            <a:r>
              <a:t>Often already taking many courses for research in ad hoc path.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DE &amp; GAC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pPr/>
            <a:r>
              <a:t>DE &amp; GAC</a:t>
            </a:r>
          </a:p>
        </p:txBody>
      </p:sp>
      <p:sp>
        <p:nvSpPr>
          <p:cNvPr id="146" name="Both involve 4 or 5 cours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Both involve 4 or 5 courses</a:t>
            </a:r>
          </a:p>
          <a:p>
            <a:pPr lvl="1"/>
            <a:r>
              <a:t>Survey of Statistical Machine Learning</a:t>
            </a:r>
          </a:p>
          <a:p>
            <a:pPr lvl="1"/>
            <a:r>
              <a:t>Data Technologies &amp; Computational Reasoning</a:t>
            </a:r>
          </a:p>
          <a:p>
            <a:pPr lvl="1"/>
            <a:r>
              <a:t>Elective course</a:t>
            </a:r>
          </a:p>
          <a:p>
            <a:pPr lvl="1"/>
            <a:r>
              <a:t>Capstone/project - doing data science</a:t>
            </a:r>
          </a:p>
          <a:p>
            <a:pPr/>
            <a:r>
              <a:t>DE involves additional components for thesis and exams.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tudents &amp; Career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7280"/>
            </a:lvl1pPr>
          </a:lstStyle>
          <a:p>
            <a:pPr/>
            <a:r>
              <a:t>Students &amp; Careers</a:t>
            </a:r>
          </a:p>
        </p:txBody>
      </p:sp>
      <p:sp>
        <p:nvSpPr>
          <p:cNvPr id="149" name="Attractive to students in both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Attractive to students in both</a:t>
            </a:r>
          </a:p>
          <a:p>
            <a:pPr lvl="1"/>
            <a:r>
              <a:t>Core disciplines to broaden their own degree (real data science problem experience)</a:t>
            </a:r>
          </a:p>
          <a:p>
            <a:pPr lvl="1"/>
            <a:r>
              <a:t>Domain sciences</a:t>
            </a:r>
          </a:p>
          <a:p>
            <a:pPr/>
            <a:r>
              <a:t>Provides credentials for non-academic career</a:t>
            </a:r>
          </a:p>
          <a:p>
            <a:pPr/>
            <a:r>
              <a:t>Develop new type of professors to bring data science to disciplines.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