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68" r:id="rId4"/>
    <p:sldId id="271" r:id="rId5"/>
    <p:sldId id="259" r:id="rId6"/>
    <p:sldId id="261" r:id="rId7"/>
    <p:sldId id="273" r:id="rId8"/>
    <p:sldId id="265" r:id="rId9"/>
    <p:sldId id="264" r:id="rId10"/>
    <p:sldId id="263" r:id="rId11"/>
    <p:sldId id="267" r:id="rId12"/>
    <p:sldId id="266" r:id="rId13"/>
    <p:sldId id="275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13" autoAdjust="0"/>
    <p:restoredTop sz="94660"/>
  </p:normalViewPr>
  <p:slideViewPr>
    <p:cSldViewPr>
      <p:cViewPr>
        <p:scale>
          <a:sx n="80" d="100"/>
          <a:sy n="80" d="100"/>
        </p:scale>
        <p:origin x="99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ld%20X1\datascience\Copy%20of%20Fall%202018%20PhD%20Average%20GRE%20Sco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ld%20X1\datascience\Copy%20of%20Fall%202018%20PhD%20Average%20GRE%20Sco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ld%20X1\datascience\Copy%20of%20Fall%202018%20PhD%20Average%20GRE%20Sco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ld%20X1\datascience\Copy%20of%20Fall%202018%20PhD%20Average%20GRE%20Sco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ld%20X1\datascience\Copy%20of%20Fall%202018%20PhD%20Average%20GRE%20Sco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ld%20X1\datascience\Copy%20of%20Fall%202018%20PhD%20Average%20GRE%20Sco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old%20X1\datascience\Copy%20of%20Fall%202018%20PhD%20Average%20GRE%20Sco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Country</a:t>
            </a:r>
          </a:p>
        </c:rich>
      </c:tx>
      <c:layout>
        <c:manualLayout>
          <c:xMode val="edge"/>
          <c:yMode val="edge"/>
          <c:x val="0.4190832736816989"/>
          <c:y val="0.10256410256410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FF-4815-ACA6-BA98E23FA9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FF-4815-ACA6-BA98E23FA9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FF-4815-ACA6-BA98E23FA9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FF-4815-ACA6-BA98E23FA9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FF-4815-ACA6-BA98E23FA9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FF-4815-ACA6-BA98E23FA99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FF-4815-ACA6-BA98E23FA9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demographics!$A$14:$A$20</c:f>
              <c:strCache>
                <c:ptCount val="7"/>
                <c:pt idx="0">
                  <c:v>US</c:v>
                </c:pt>
                <c:pt idx="1">
                  <c:v>Canada</c:v>
                </c:pt>
                <c:pt idx="2">
                  <c:v>Mexico</c:v>
                </c:pt>
                <c:pt idx="3">
                  <c:v>China</c:v>
                </c:pt>
                <c:pt idx="4">
                  <c:v>India</c:v>
                </c:pt>
                <c:pt idx="5">
                  <c:v>Korea</c:v>
                </c:pt>
                <c:pt idx="6">
                  <c:v>Other</c:v>
                </c:pt>
              </c:strCache>
            </c:strRef>
          </c:cat>
          <c:val>
            <c:numRef>
              <c:f>demographics!$C$14:$C$20</c:f>
              <c:numCache>
                <c:formatCode>0%</c:formatCode>
                <c:ptCount val="7"/>
                <c:pt idx="0">
                  <c:v>0.2262210796915167</c:v>
                </c:pt>
                <c:pt idx="1">
                  <c:v>1.0282776349614395E-2</c:v>
                </c:pt>
                <c:pt idx="2">
                  <c:v>5.1413881748071976E-3</c:v>
                </c:pt>
                <c:pt idx="3">
                  <c:v>0.34447300771208228</c:v>
                </c:pt>
                <c:pt idx="4">
                  <c:v>0.12596401028277635</c:v>
                </c:pt>
                <c:pt idx="5">
                  <c:v>3.8560411311053984E-2</c:v>
                </c:pt>
                <c:pt idx="6">
                  <c:v>0.24935732647814909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FF-4815-ACA6-BA98E23FA99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093901967837775"/>
          <c:y val="8.262913241776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demographics!$C$1</c:f>
              <c:strCache>
                <c:ptCount val="1"/>
                <c:pt idx="0">
                  <c:v>Discipline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9B-472E-86F8-136C93E2B6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9B-472E-86F8-136C93E2B6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9B-472E-86F8-136C93E2B6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9B-472E-86F8-136C93E2B6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9B-472E-86F8-136C93E2B6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9B-472E-86F8-136C93E2B6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demographics!$A$2:$A$7</c:f>
              <c:strCache>
                <c:ptCount val="6"/>
                <c:pt idx="0">
                  <c:v>Statitics</c:v>
                </c:pt>
                <c:pt idx="1">
                  <c:v>Computer Science</c:v>
                </c:pt>
                <c:pt idx="2">
                  <c:v>Math</c:v>
                </c:pt>
                <c:pt idx="3">
                  <c:v>Physics</c:v>
                </c:pt>
                <c:pt idx="4">
                  <c:v>Economics</c:v>
                </c:pt>
                <c:pt idx="5">
                  <c:v>Other (Enng, Bio, Business, etc)</c:v>
                </c:pt>
              </c:strCache>
            </c:strRef>
          </c:cat>
          <c:val>
            <c:numRef>
              <c:f>demographics!$C$2:$C$7</c:f>
              <c:numCache>
                <c:formatCode>0%</c:formatCode>
                <c:ptCount val="6"/>
                <c:pt idx="0">
                  <c:v>7.0129870129870125E-2</c:v>
                </c:pt>
                <c:pt idx="1">
                  <c:v>0.16363636363636364</c:v>
                </c:pt>
                <c:pt idx="2">
                  <c:v>0.15324675324675324</c:v>
                </c:pt>
                <c:pt idx="3">
                  <c:v>4.1558441558441558E-2</c:v>
                </c:pt>
                <c:pt idx="4">
                  <c:v>3.3766233766233764E-2</c:v>
                </c:pt>
                <c:pt idx="5">
                  <c:v>0.53766233766233762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9B-472E-86F8-136C93E2B61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Gender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demographics!$A$10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demographics!$D$9:$E$9</c:f>
              <c:strCache>
                <c:ptCount val="2"/>
                <c:pt idx="0">
                  <c:v>All</c:v>
                </c:pt>
                <c:pt idx="1">
                  <c:v>Admitted</c:v>
                </c:pt>
              </c:strCache>
            </c:strRef>
          </c:cat>
          <c:val>
            <c:numRef>
              <c:f>demographics!$D$10:$E$10</c:f>
              <c:numCache>
                <c:formatCode>0%</c:formatCode>
                <c:ptCount val="2"/>
                <c:pt idx="0">
                  <c:v>0.2416452442159383</c:v>
                </c:pt>
                <c:pt idx="1">
                  <c:v>0.31428571428571428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9-4F4E-A21C-FC5039D64D2D}"/>
            </c:ext>
          </c:extLst>
        </c:ser>
        <c:ser>
          <c:idx val="1"/>
          <c:order val="1"/>
          <c:tx>
            <c:strRef>
              <c:f>demographics!$A$11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demographics!$D$9:$E$9</c:f>
              <c:strCache>
                <c:ptCount val="2"/>
                <c:pt idx="0">
                  <c:v>All</c:v>
                </c:pt>
                <c:pt idx="1">
                  <c:v>Admitted</c:v>
                </c:pt>
              </c:strCache>
            </c:strRef>
          </c:cat>
          <c:val>
            <c:numRef>
              <c:f>demographics!$D$11:$E$11</c:f>
              <c:numCache>
                <c:formatCode>0%</c:formatCode>
                <c:ptCount val="2"/>
                <c:pt idx="0">
                  <c:v>0.75835475578406175</c:v>
                </c:pt>
                <c:pt idx="1">
                  <c:v>0.68571428571428572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9-4F4E-A21C-FC5039D64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7137088"/>
        <c:axId val="957141680"/>
      </c:barChart>
      <c:catAx>
        <c:axId val="95713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141680"/>
        <c:crosses val="autoZero"/>
        <c:auto val="1"/>
        <c:lblAlgn val="ctr"/>
        <c:lblOffset val="100"/>
        <c:noMultiLvlLbl val="0"/>
      </c:catAx>
      <c:valAx>
        <c:axId val="95714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13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Quant</a:t>
            </a:r>
          </a:p>
        </c:rich>
      </c:tx>
      <c:layout>
        <c:manualLayout>
          <c:xMode val="edge"/>
          <c:yMode val="edge"/>
          <c:x val="0.4429141532747003"/>
          <c:y val="0.20138899900973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267394207303037E-2"/>
          <c:y val="0.19870818931285927"/>
          <c:w val="0.91929011066599131"/>
          <c:h val="0.662372657512844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quant!$C$1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quant!$A$2:$A$12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quant!$C$2:$C$12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1.0498687664041995E-2</c:v>
                </c:pt>
                <c:pt idx="4">
                  <c:v>0</c:v>
                </c:pt>
                <c:pt idx="5">
                  <c:v>1.0498687664041995E-2</c:v>
                </c:pt>
                <c:pt idx="6">
                  <c:v>2.3622047244094488E-2</c:v>
                </c:pt>
                <c:pt idx="7">
                  <c:v>5.774278215223097E-2</c:v>
                </c:pt>
                <c:pt idx="8">
                  <c:v>5.774278215223097E-2</c:v>
                </c:pt>
                <c:pt idx="9">
                  <c:v>0.18372703412073491</c:v>
                </c:pt>
                <c:pt idx="10">
                  <c:v>0.65616797900262469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F-4B40-875B-AF0F94F30C3B}"/>
            </c:ext>
          </c:extLst>
        </c:ser>
        <c:ser>
          <c:idx val="2"/>
          <c:order val="1"/>
          <c:tx>
            <c:strRef>
              <c:f>quant!$D$1</c:f>
              <c:strCache>
                <c:ptCount val="1"/>
                <c:pt idx="0">
                  <c:v>Admitted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quant!$A$2:$A$12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quant!$D$2:$D$12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2.8571428571428571E-2</c:v>
                </c:pt>
                <c:pt idx="8">
                  <c:v>0</c:v>
                </c:pt>
                <c:pt idx="9">
                  <c:v>0.31428571428571428</c:v>
                </c:pt>
                <c:pt idx="10">
                  <c:v>0.65714285714285714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0F-4B40-875B-AF0F94F30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5527512"/>
        <c:axId val="845525872"/>
      </c:barChart>
      <c:catAx>
        <c:axId val="84552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525872"/>
        <c:crosses val="autoZero"/>
        <c:auto val="1"/>
        <c:lblAlgn val="ctr"/>
        <c:lblOffset val="100"/>
        <c:noMultiLvlLbl val="0"/>
      </c:catAx>
      <c:valAx>
        <c:axId val="84552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52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62155607742005E-2"/>
          <c:y val="0.2464918233223006"/>
          <c:w val="0.14865082654141917"/>
          <c:h val="5.1546758731229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Verbal</a:t>
            </a:r>
          </a:p>
        </c:rich>
      </c:tx>
      <c:layout>
        <c:manualLayout>
          <c:xMode val="edge"/>
          <c:yMode val="edge"/>
          <c:x val="0.4390757128810226"/>
          <c:y val="0.17134447816214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791884421526956E-2"/>
          <c:y val="0.19051819536071504"/>
          <c:w val="0.91857586385772572"/>
          <c:h val="0.710052138752926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verbal!$C$1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verbal!$A$2:$A$12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verbal!$C$2:$C$12</c:f>
              <c:numCache>
                <c:formatCode>0%</c:formatCode>
                <c:ptCount val="11"/>
                <c:pt idx="0">
                  <c:v>0</c:v>
                </c:pt>
                <c:pt idx="1">
                  <c:v>1.8372703412073491E-2</c:v>
                </c:pt>
                <c:pt idx="2">
                  <c:v>1.5748031496062992E-2</c:v>
                </c:pt>
                <c:pt idx="3">
                  <c:v>4.4619422572178477E-2</c:v>
                </c:pt>
                <c:pt idx="4">
                  <c:v>3.1496062992125984E-2</c:v>
                </c:pt>
                <c:pt idx="5">
                  <c:v>6.5616797900262466E-2</c:v>
                </c:pt>
                <c:pt idx="6">
                  <c:v>9.4488188976377951E-2</c:v>
                </c:pt>
                <c:pt idx="7">
                  <c:v>0.17060367454068243</c:v>
                </c:pt>
                <c:pt idx="8">
                  <c:v>0.17585301837270342</c:v>
                </c:pt>
                <c:pt idx="9">
                  <c:v>0.14698162729658792</c:v>
                </c:pt>
                <c:pt idx="10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D-4328-B0FA-146E5160ECD0}"/>
            </c:ext>
          </c:extLst>
        </c:ser>
        <c:ser>
          <c:idx val="2"/>
          <c:order val="1"/>
          <c:tx>
            <c:strRef>
              <c:f>verbal!$D$1</c:f>
              <c:strCache>
                <c:ptCount val="1"/>
                <c:pt idx="0">
                  <c:v>Admitted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verbal!$A$2:$A$12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verbal!$D$2:$D$12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5.7142857142857141E-2</c:v>
                </c:pt>
                <c:pt idx="7">
                  <c:v>8.5714285714285715E-2</c:v>
                </c:pt>
                <c:pt idx="8">
                  <c:v>5.7142857142857141E-2</c:v>
                </c:pt>
                <c:pt idx="9">
                  <c:v>0.25714285714285712</c:v>
                </c:pt>
                <c:pt idx="10">
                  <c:v>0.54285714285714282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D-4328-B0FA-146E5160E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4194552"/>
        <c:axId val="629563744"/>
      </c:barChart>
      <c:catAx>
        <c:axId val="84419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563744"/>
        <c:crosses val="autoZero"/>
        <c:auto val="1"/>
        <c:lblAlgn val="ctr"/>
        <c:lblOffset val="100"/>
        <c:noMultiLvlLbl val="0"/>
      </c:catAx>
      <c:valAx>
        <c:axId val="62956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194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64406661556686E-2"/>
          <c:y val="0.2072152526682414"/>
          <c:w val="0.18776948330747278"/>
          <c:h val="5.867056208640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Writing</a:t>
            </a:r>
          </a:p>
        </c:rich>
      </c:tx>
      <c:layout>
        <c:manualLayout>
          <c:xMode val="edge"/>
          <c:yMode val="edge"/>
          <c:x val="0.43024217176341334"/>
          <c:y val="9.6153846153846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006958432521515E-2"/>
          <c:y val="3.5208459519483142E-2"/>
          <c:w val="0.91989470792895078"/>
          <c:h val="0.821108144090684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writing!$D$1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writing!$A$2:$A$9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writing!$D$2:$D$9</c:f>
              <c:numCache>
                <c:formatCode>0%</c:formatCode>
                <c:ptCount val="8"/>
                <c:pt idx="0">
                  <c:v>0</c:v>
                </c:pt>
                <c:pt idx="1">
                  <c:v>1.8372703412073491E-2</c:v>
                </c:pt>
                <c:pt idx="2">
                  <c:v>9.1863517060367453E-2</c:v>
                </c:pt>
                <c:pt idx="3">
                  <c:v>0.16010498687664043</c:v>
                </c:pt>
                <c:pt idx="4">
                  <c:v>0.17060367454068243</c:v>
                </c:pt>
                <c:pt idx="5">
                  <c:v>0.17585301837270342</c:v>
                </c:pt>
                <c:pt idx="6">
                  <c:v>0.14698162729658792</c:v>
                </c:pt>
                <c:pt idx="7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4-43D0-9244-265793FE152A}"/>
            </c:ext>
          </c:extLst>
        </c:ser>
        <c:ser>
          <c:idx val="2"/>
          <c:order val="1"/>
          <c:tx>
            <c:strRef>
              <c:f>writing!$E$1</c:f>
              <c:strCache>
                <c:ptCount val="1"/>
                <c:pt idx="0">
                  <c:v>Admitted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writing!$A$2:$A$9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writing!$E$2:$E$9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5.7142857142857141E-2</c:v>
                </c:pt>
                <c:pt idx="4">
                  <c:v>8.5714285714285715E-2</c:v>
                </c:pt>
                <c:pt idx="5">
                  <c:v>5.7142857142857141E-2</c:v>
                </c:pt>
                <c:pt idx="6">
                  <c:v>0.25714285714285712</c:v>
                </c:pt>
                <c:pt idx="7">
                  <c:v>0.54285714285714282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4-43D0-9244-265793FE1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7388848"/>
        <c:axId val="847389176"/>
      </c:barChart>
      <c:catAx>
        <c:axId val="84738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389176"/>
        <c:crosses val="autoZero"/>
        <c:auto val="1"/>
        <c:lblAlgn val="ctr"/>
        <c:lblOffset val="100"/>
        <c:noMultiLvlLbl val="0"/>
      </c:catAx>
      <c:valAx>
        <c:axId val="84738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38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091192089360929E-2"/>
          <c:y val="0.1772244094488189"/>
          <c:w val="0.13325971868195377"/>
          <c:h val="9.0362040134484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49" y="0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C5942B89-A361-445E-8F88-63F0C1870E3C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3A2BF74A-8CD0-4739-87BF-28F57ADC9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E8951-5AAC-46BE-8411-630E0C3D6BE8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5915C-CC90-4E45-92C0-FAAEC8F4B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94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5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88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84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5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01792" y="2111809"/>
            <a:ext cx="8315700" cy="4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176711" y="305319"/>
            <a:ext cx="2740800" cy="3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49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748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01792" y="2111809"/>
            <a:ext cx="3810900" cy="4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72577" y="950131"/>
            <a:ext cx="4480500" cy="5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6176711" y="305319"/>
            <a:ext cx="2740800" cy="3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49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49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394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8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D6C2-E889-417B-A823-7328EBBC62EE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2040-D79D-44C9-A809-355828E9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26" Type="http://schemas.openxmlformats.org/officeDocument/2006/relationships/image" Target="../media/image29.jpg"/><Relationship Id="rId3" Type="http://schemas.openxmlformats.org/officeDocument/2006/relationships/image" Target="../media/image6.jpg"/><Relationship Id="rId21" Type="http://schemas.openxmlformats.org/officeDocument/2006/relationships/image" Target="../media/image24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eg"/><Relationship Id="rId25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24" Type="http://schemas.openxmlformats.org/officeDocument/2006/relationships/image" Target="../media/image27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jpg"/><Relationship Id="rId27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NYU PhD Program in Data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820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Vasant Dhar</a:t>
            </a:r>
          </a:p>
          <a:p>
            <a:r>
              <a:rPr lang="en-US" b="1" dirty="0" smtClean="0"/>
              <a:t>Professor</a:t>
            </a:r>
          </a:p>
          <a:p>
            <a:r>
              <a:rPr lang="en-US" b="1" dirty="0" smtClean="0"/>
              <a:t>NYU </a:t>
            </a:r>
            <a:r>
              <a:rPr lang="en-US" b="1" dirty="0"/>
              <a:t>Center for Data </a:t>
            </a:r>
            <a:r>
              <a:rPr lang="en-US" b="1" dirty="0" smtClean="0"/>
              <a:t>Science &amp; Stern School of Business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/>
              <a:t>     </a:t>
            </a:r>
            <a:r>
              <a:rPr lang="en-US" sz="3600" b="1" i="1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@</a:t>
            </a:r>
            <a:r>
              <a:rPr lang="en-US" sz="3600" b="1" i="1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vasantdhar</a:t>
            </a:r>
            <a:endParaRPr lang="en-US" dirty="0" smtClean="0"/>
          </a:p>
        </p:txBody>
      </p:sp>
      <p:sp>
        <p:nvSpPr>
          <p:cNvPr id="5" name="AutoShape 2" descr="Image result for nyu logo"/>
          <p:cNvSpPr>
            <a:spLocks noChangeAspect="1" noChangeArrowheads="1"/>
          </p:cNvSpPr>
          <p:nvPr/>
        </p:nvSpPr>
        <p:spPr bwMode="auto">
          <a:xfrm>
            <a:off x="1524000" y="838200"/>
            <a:ext cx="1600200" cy="16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ny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ny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981200"/>
            <a:ext cx="1955962" cy="12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plitthisrock.org/images/uploads/twitt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38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6096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</a:rPr>
              <a:t>Admitable</a:t>
            </a: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Pool Profile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399155"/>
              </p:ext>
            </p:extLst>
          </p:nvPr>
        </p:nvGraphicFramePr>
        <p:xfrm>
          <a:off x="1314450" y="1066801"/>
          <a:ext cx="6515100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095308"/>
              </p:ext>
            </p:extLst>
          </p:nvPr>
        </p:nvGraphicFramePr>
        <p:xfrm>
          <a:off x="1371600" y="2868216"/>
          <a:ext cx="6457950" cy="192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572267"/>
              </p:ext>
            </p:extLst>
          </p:nvPr>
        </p:nvGraphicFramePr>
        <p:xfrm>
          <a:off x="1371600" y="4827985"/>
          <a:ext cx="6553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280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</a:t>
            </a:r>
            <a:r>
              <a:rPr lang="en-US" dirty="0"/>
              <a:t>r</a:t>
            </a:r>
            <a:r>
              <a:rPr lang="en-US" dirty="0" smtClean="0"/>
              <a:t>eadiness varies considerably: some very </a:t>
            </a:r>
            <a:r>
              <a:rPr lang="en-US" dirty="0" smtClean="0"/>
              <a:t>smart students </a:t>
            </a:r>
            <a:r>
              <a:rPr lang="en-US" dirty="0" smtClean="0"/>
              <a:t>have</a:t>
            </a:r>
            <a:r>
              <a:rPr lang="en-US" dirty="0" smtClean="0"/>
              <a:t> </a:t>
            </a:r>
            <a:r>
              <a:rPr lang="en-US" dirty="0" smtClean="0"/>
              <a:t>no grounding in what it means to </a:t>
            </a:r>
            <a:r>
              <a:rPr lang="en-US" dirty="0" smtClean="0"/>
              <a:t>conduct inquiry</a:t>
            </a:r>
            <a:endParaRPr lang="en-US" dirty="0" smtClean="0"/>
          </a:p>
          <a:p>
            <a:pPr lvl="1"/>
            <a:r>
              <a:rPr lang="en-US" dirty="0" smtClean="0"/>
              <a:t>What’s a good question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grounding </a:t>
            </a:r>
            <a:r>
              <a:rPr lang="en-US" dirty="0" smtClean="0"/>
              <a:t>in History/Philosophy of </a:t>
            </a:r>
            <a:r>
              <a:rPr lang="en-US" dirty="0" smtClean="0"/>
              <a:t>Science would help</a:t>
            </a:r>
            <a:endParaRPr lang="en-US" dirty="0" smtClean="0"/>
          </a:p>
          <a:p>
            <a:r>
              <a:rPr lang="en-US" dirty="0" smtClean="0"/>
              <a:t>Enforcement/Expectations</a:t>
            </a:r>
          </a:p>
          <a:p>
            <a:pPr lvl="1"/>
            <a:r>
              <a:rPr lang="en-US" dirty="0" smtClean="0"/>
              <a:t>Mechanisms/Processes are still developing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6096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Some “Startup” Experience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keeping track of formal changes to the program we want to consider going forward</a:t>
            </a:r>
          </a:p>
          <a:p>
            <a:pPr lvl="1"/>
            <a:r>
              <a:rPr lang="en-US" dirty="0" smtClean="0"/>
              <a:t>i.e. Formal requirements for Ethics (which is currently a “soft” requirement)</a:t>
            </a:r>
          </a:p>
          <a:p>
            <a:r>
              <a:rPr lang="en-US" dirty="0" smtClean="0"/>
              <a:t>Changes will be incorporated into the next version filed with the </a:t>
            </a:r>
            <a:r>
              <a:rPr lang="en-US" dirty="0" smtClean="0"/>
              <a:t>State in 2018-2019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67056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 Change </a:t>
            </a:r>
            <a:r>
              <a:rPr lang="en-US" sz="3500" dirty="0" smtClean="0">
                <a:solidFill>
                  <a:schemeClr val="bg1"/>
                </a:solidFill>
              </a:rPr>
              <a:t>Management &amp; Open Issues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132966" y="899900"/>
            <a:ext cx="3000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dirty="0"/>
              <a:t>https://cds.nyu.edu/research/</a:t>
            </a:r>
            <a:endParaRPr dirty="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4" y="1370600"/>
            <a:ext cx="2919600" cy="173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25" y="3165525"/>
            <a:ext cx="2792523" cy="16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1924" y="1457450"/>
            <a:ext cx="2627882" cy="16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9524" y="3253800"/>
            <a:ext cx="2786884" cy="17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2200" y="1447800"/>
            <a:ext cx="2635811" cy="16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8800" y="3263450"/>
            <a:ext cx="2744559" cy="17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47800" y="5719299"/>
            <a:ext cx="67056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Questions?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929727" y="820336"/>
            <a:ext cx="5304000" cy="2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/>
            <a:r>
              <a:rPr lang="en">
                <a:solidFill>
                  <a:srgbClr val="FFFFFF"/>
                </a:solidFill>
              </a:rPr>
              <a:t>Center for Data Science Space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466925" y="5367898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98989"/>
              </a:buClr>
            </a:pPr>
            <a:r>
              <a:rPr lang="en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2286000"/>
            <a:ext cx="3803728" cy="253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175" y="2325300"/>
            <a:ext cx="3685746" cy="245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8826" y="1739886"/>
            <a:ext cx="2418647" cy="36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04800"/>
            <a:ext cx="5715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 Why A Separate “Unit?”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1525" y="5407213"/>
            <a:ext cx="2950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Forbes Building </a:t>
            </a:r>
          </a:p>
          <a:p>
            <a:pPr algn="ctr"/>
            <a:r>
              <a:rPr lang="en-US" sz="3200" dirty="0" smtClean="0"/>
              <a:t>60 5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Avenue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06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5715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 Why A Separate “Unit?”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Science is perceived as its own area of study that cuts across disciplines</a:t>
            </a:r>
          </a:p>
          <a:p>
            <a:r>
              <a:rPr lang="en-US" dirty="0" smtClean="0"/>
              <a:t>The act of creating a separate school is a clear signal from NYU about its commitment to Data Science</a:t>
            </a:r>
          </a:p>
          <a:p>
            <a:r>
              <a:rPr lang="en-US" dirty="0" smtClean="0"/>
              <a:t>The goal is to “integrate” the data science element from across disciplines and create more than the sum of the </a:t>
            </a:r>
            <a:r>
              <a:rPr lang="en-US" dirty="0" smtClean="0"/>
              <a:t>parts</a:t>
            </a:r>
          </a:p>
          <a:p>
            <a:r>
              <a:rPr lang="en-US" dirty="0" smtClean="0"/>
              <a:t>Dedicated space fosters integration</a:t>
            </a:r>
          </a:p>
          <a:p>
            <a:r>
              <a:rPr lang="en-US" dirty="0"/>
              <a:t>F</a:t>
            </a:r>
            <a:r>
              <a:rPr lang="en-US" dirty="0" smtClean="0"/>
              <a:t>aculty lines are currently split with other schools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47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73313" y="5441611"/>
            <a:ext cx="2440637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98989"/>
              </a:buClr>
            </a:pPr>
            <a:r>
              <a:rPr lang="en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17" y="274300"/>
            <a:ext cx="1178108" cy="128468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56179" y="1655724"/>
            <a:ext cx="1145164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Afonso Bandeira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Mathematics and Data Science</a:t>
            </a:r>
            <a:endParaRPr sz="800"/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12679"/>
          <a:stretch/>
        </p:blipFill>
        <p:spPr>
          <a:xfrm>
            <a:off x="1307592" y="274300"/>
            <a:ext cx="1178108" cy="12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305024" y="1655724"/>
            <a:ext cx="1227525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Richard Bonneau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Biology and Computer Science</a:t>
            </a:r>
            <a:endParaRPr sz="800"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5">
            <a:alphaModFix/>
          </a:blip>
          <a:srcRect b="4689"/>
          <a:stretch/>
        </p:blipFill>
        <p:spPr>
          <a:xfrm>
            <a:off x="2451672" y="274300"/>
            <a:ext cx="1352497" cy="12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451707" y="1655724"/>
            <a:ext cx="135244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Sam Bowman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Linguistics and Data Science</a:t>
            </a:r>
            <a:endParaRPr sz="800"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6">
            <a:alphaModFix/>
          </a:blip>
          <a:srcRect b="8692"/>
          <a:stretch/>
        </p:blipFill>
        <p:spPr>
          <a:xfrm>
            <a:off x="3774997" y="298363"/>
            <a:ext cx="1352497" cy="12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3775032" y="1686474"/>
            <a:ext cx="135244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Joan Bruna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Computer Science and Data Science</a:t>
            </a:r>
            <a:endParaRPr sz="800"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7">
            <a:alphaModFix/>
          </a:blip>
          <a:srcRect l="6941" r="10317" b="14361"/>
          <a:stretch/>
        </p:blipFill>
        <p:spPr>
          <a:xfrm>
            <a:off x="5098332" y="304800"/>
            <a:ext cx="1352440" cy="12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5098357" y="1686474"/>
            <a:ext cx="135244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Kyunghyun Cho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Computer Science and Data Science</a:t>
            </a:r>
            <a:endParaRPr sz="800"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8">
            <a:alphaModFix/>
          </a:blip>
          <a:srcRect r="7969" b="4743"/>
          <a:stretch/>
        </p:blipFill>
        <p:spPr>
          <a:xfrm>
            <a:off x="6421607" y="304800"/>
            <a:ext cx="1352440" cy="12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421682" y="1655724"/>
            <a:ext cx="135244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Kyle Cranmer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Physics</a:t>
            </a:r>
            <a:endParaRPr sz="800"/>
          </a:p>
        </p:txBody>
      </p:sp>
      <p:pic>
        <p:nvPicPr>
          <p:cNvPr id="85" name="Shape 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4074" y="310411"/>
            <a:ext cx="1227525" cy="12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7745007" y="1655724"/>
            <a:ext cx="135244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Vasant Dhar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Data Science and Information Systems</a:t>
            </a:r>
            <a:endParaRPr sz="800"/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10">
            <a:alphaModFix/>
          </a:blip>
          <a:srcRect b="13971"/>
          <a:stretch/>
        </p:blipFill>
        <p:spPr>
          <a:xfrm>
            <a:off x="156179" y="2088474"/>
            <a:ext cx="1145164" cy="11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41779" y="3274924"/>
            <a:ext cx="1145164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Rob Fergus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Computer Science</a:t>
            </a:r>
            <a:endParaRPr sz="800"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11">
            <a:alphaModFix/>
          </a:blip>
          <a:srcRect l="5440" r="17600" b="11504"/>
          <a:stretch/>
        </p:blipFill>
        <p:spPr>
          <a:xfrm>
            <a:off x="1278399" y="2088474"/>
            <a:ext cx="1227525" cy="11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139832" y="3322074"/>
            <a:ext cx="135244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Carlos Fernandez-Granda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Mathematics and Data Science</a:t>
            </a:r>
            <a:endParaRPr sz="80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12">
            <a:alphaModFix/>
          </a:blip>
          <a:srcRect r="11292"/>
          <a:stretch/>
        </p:blipFill>
        <p:spPr>
          <a:xfrm>
            <a:off x="2470874" y="2081799"/>
            <a:ext cx="1227525" cy="11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2470874" y="3322074"/>
            <a:ext cx="1227525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Juliana Freire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Computer Science and Engineering &amp; Data Science</a:t>
            </a:r>
            <a:endParaRPr sz="800"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13">
            <a:alphaModFix/>
          </a:blip>
          <a:srcRect b="25661"/>
          <a:stretch/>
        </p:blipFill>
        <p:spPr>
          <a:xfrm>
            <a:off x="3718847" y="2088474"/>
            <a:ext cx="1352497" cy="11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3718857" y="3352824"/>
            <a:ext cx="135244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Jennifer Hill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Applied Statistics and Data Science</a:t>
            </a:r>
            <a:endParaRPr sz="800"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14">
            <a:alphaModFix/>
          </a:blip>
          <a:srcRect b="7097"/>
          <a:stretch/>
        </p:blipFill>
        <p:spPr>
          <a:xfrm>
            <a:off x="5049687" y="2091622"/>
            <a:ext cx="1399768" cy="11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5077645" y="3322074"/>
            <a:ext cx="135244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David Hogg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Physics</a:t>
            </a:r>
            <a:endParaRPr sz="800"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15">
            <a:alphaModFix/>
          </a:blip>
          <a:srcRect b="14893"/>
          <a:stretch/>
        </p:blipFill>
        <p:spPr>
          <a:xfrm>
            <a:off x="6421607" y="2082624"/>
            <a:ext cx="1352440" cy="11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6248019" y="3322074"/>
            <a:ext cx="1564861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Panos Ipeirotis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Information, Operations, and Management Sciences &amp; Data Science</a:t>
            </a:r>
            <a:endParaRPr sz="800"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16">
            <a:alphaModFix/>
          </a:blip>
          <a:srcRect b="20609"/>
          <a:stretch/>
        </p:blipFill>
        <p:spPr>
          <a:xfrm>
            <a:off x="7764076" y="2094776"/>
            <a:ext cx="1227524" cy="113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7764074" y="3322074"/>
            <a:ext cx="1227525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Julia Kempe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Incoming Director</a:t>
            </a:r>
            <a:endParaRPr sz="800"/>
          </a:p>
        </p:txBody>
      </p:sp>
      <p:pic>
        <p:nvPicPr>
          <p:cNvPr id="2050" name="Picture 2" descr="https://lh5.googleusercontent.com/iRmHdSv6lR-xgtECb518mcCb0DgFz9qh1d9m4sZCPCvSAm7KKnZyEU9OIG72jriZhK__ro07RoklEo9NxtjFdJFdR7Zm1i3qxYmctozPIv_sXV9-NgNm3_anNBYWubsgTtbMVkcEa8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309"/>
            <a:ext cx="1127184" cy="12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hape 108"/>
          <p:cNvSpPr txBox="1"/>
          <p:nvPr/>
        </p:nvSpPr>
        <p:spPr>
          <a:xfrm>
            <a:off x="82497" y="5166497"/>
            <a:ext cx="1227525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Brenden Lake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Psychology and Data Science</a:t>
            </a:r>
            <a:endParaRPr sz="800"/>
          </a:p>
        </p:txBody>
      </p:sp>
      <p:sp>
        <p:nvSpPr>
          <p:cNvPr id="35" name="Shape 109"/>
          <p:cNvSpPr txBox="1"/>
          <p:nvPr/>
        </p:nvSpPr>
        <p:spPr>
          <a:xfrm>
            <a:off x="1253385" y="5166497"/>
            <a:ext cx="1227525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Mik Laver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Politics and Data Science</a:t>
            </a:r>
            <a:endParaRPr sz="800"/>
          </a:p>
        </p:txBody>
      </p:sp>
      <p:sp>
        <p:nvSpPr>
          <p:cNvPr id="36" name="Shape 110"/>
          <p:cNvSpPr txBox="1"/>
          <p:nvPr/>
        </p:nvSpPr>
        <p:spPr>
          <a:xfrm>
            <a:off x="2405080" y="5197247"/>
            <a:ext cx="135244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Yann LeCun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Founding Director;  Computer Science </a:t>
            </a:r>
            <a:endParaRPr sz="800"/>
          </a:p>
        </p:txBody>
      </p:sp>
      <p:sp>
        <p:nvSpPr>
          <p:cNvPr id="37" name="Shape 111"/>
          <p:cNvSpPr txBox="1"/>
          <p:nvPr/>
        </p:nvSpPr>
        <p:spPr>
          <a:xfrm>
            <a:off x="3728405" y="5226647"/>
            <a:ext cx="135244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Foster Provost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Information Systems and Data Science</a:t>
            </a:r>
            <a:endParaRPr sz="800"/>
          </a:p>
        </p:txBody>
      </p:sp>
      <p:sp>
        <p:nvSpPr>
          <p:cNvPr id="38" name="Shape 112"/>
          <p:cNvSpPr txBox="1"/>
          <p:nvPr/>
        </p:nvSpPr>
        <p:spPr>
          <a:xfrm>
            <a:off x="5051730" y="5197247"/>
            <a:ext cx="135244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Rajesh Ranganath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Computer Science </a:t>
            </a:r>
            <a:endParaRPr sz="800"/>
          </a:p>
        </p:txBody>
      </p:sp>
      <p:sp>
        <p:nvSpPr>
          <p:cNvPr id="39" name="Shape 113"/>
          <p:cNvSpPr txBox="1"/>
          <p:nvPr/>
        </p:nvSpPr>
        <p:spPr>
          <a:xfrm>
            <a:off x="6375055" y="5197247"/>
            <a:ext cx="135244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Cristina Savin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-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Neural Science and Data Science</a:t>
            </a:r>
            <a:endParaRPr sz="800"/>
          </a:p>
        </p:txBody>
      </p:sp>
      <p:sp>
        <p:nvSpPr>
          <p:cNvPr id="40" name="Shape 114"/>
          <p:cNvSpPr txBox="1"/>
          <p:nvPr/>
        </p:nvSpPr>
        <p:spPr>
          <a:xfrm>
            <a:off x="7616551" y="5225060"/>
            <a:ext cx="1437889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>
                <a:solidFill>
                  <a:schemeClr val="dk1"/>
                </a:solidFill>
                <a:highlight>
                  <a:srgbClr val="FFFFFF"/>
                </a:highlight>
              </a:rPr>
              <a:t>Claudio Silva 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-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Computer Science and Engineering &amp; Data Science</a:t>
            </a:r>
            <a:endParaRPr sz="800"/>
          </a:p>
        </p:txBody>
      </p:sp>
      <p:sp>
        <p:nvSpPr>
          <p:cNvPr id="41" name="Shape 115"/>
          <p:cNvSpPr txBox="1"/>
          <p:nvPr/>
        </p:nvSpPr>
        <p:spPr>
          <a:xfrm>
            <a:off x="1416105" y="6053496"/>
            <a:ext cx="1145164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 dirty="0">
                <a:solidFill>
                  <a:schemeClr val="dk1"/>
                </a:solidFill>
                <a:highlight>
                  <a:srgbClr val="FFFFFF"/>
                </a:highlight>
              </a:rPr>
              <a:t>Eero Simoncelli </a:t>
            </a: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</a:rPr>
              <a:t> - Neural Science, Math, Data Science &amp; Psychology</a:t>
            </a:r>
            <a:endParaRPr sz="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endParaRPr sz="8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2" name="Shape 116"/>
          <p:cNvSpPr txBox="1"/>
          <p:nvPr/>
        </p:nvSpPr>
        <p:spPr>
          <a:xfrm>
            <a:off x="4915263" y="6007050"/>
            <a:ext cx="135244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 dirty="0">
                <a:solidFill>
                  <a:schemeClr val="dk1"/>
                </a:solidFill>
                <a:highlight>
                  <a:srgbClr val="FFFFFF"/>
                </a:highlight>
              </a:rPr>
              <a:t>Arthur Spirling - </a:t>
            </a: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</a:rPr>
              <a:t>Politics and Data Science</a:t>
            </a:r>
            <a:endParaRPr sz="800" dirty="0"/>
          </a:p>
        </p:txBody>
      </p:sp>
      <p:sp>
        <p:nvSpPr>
          <p:cNvPr id="43" name="Shape 117"/>
          <p:cNvSpPr txBox="1"/>
          <p:nvPr/>
        </p:nvSpPr>
        <p:spPr>
          <a:xfrm>
            <a:off x="6498276" y="6007050"/>
            <a:ext cx="135244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800" b="1" dirty="0">
                <a:solidFill>
                  <a:schemeClr val="dk1"/>
                </a:solidFill>
                <a:highlight>
                  <a:srgbClr val="FFFFFF"/>
                </a:highlight>
              </a:rPr>
              <a:t>S.R. Srinavasa Varadhan</a:t>
            </a:r>
            <a:r>
              <a:rPr lang="en" sz="800" dirty="0">
                <a:solidFill>
                  <a:schemeClr val="dk1"/>
                </a:solidFill>
                <a:highlight>
                  <a:srgbClr val="FFFFFF"/>
                </a:highlight>
              </a:rPr>
              <a:t> - Mathematics and Data Science</a:t>
            </a:r>
            <a:endParaRPr sz="800" dirty="0"/>
          </a:p>
        </p:txBody>
      </p:sp>
      <p:pic>
        <p:nvPicPr>
          <p:cNvPr id="44" name="Shape 119"/>
          <p:cNvPicPr preferRelativeResize="0"/>
          <p:nvPr/>
        </p:nvPicPr>
        <p:blipFill rotWithShape="1">
          <a:blip r:embed="rId18">
            <a:alphaModFix/>
          </a:blip>
          <a:srcRect r="9239" b="2610"/>
          <a:stretch/>
        </p:blipFill>
        <p:spPr>
          <a:xfrm>
            <a:off x="96897" y="3815822"/>
            <a:ext cx="1227525" cy="128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120"/>
          <p:cNvPicPr preferRelativeResize="0"/>
          <p:nvPr/>
        </p:nvPicPr>
        <p:blipFill rotWithShape="1">
          <a:blip r:embed="rId19">
            <a:alphaModFix/>
          </a:blip>
          <a:srcRect l="8503" r="7968"/>
          <a:stretch/>
        </p:blipFill>
        <p:spPr>
          <a:xfrm>
            <a:off x="1260572" y="3815823"/>
            <a:ext cx="1227525" cy="12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121"/>
          <p:cNvPicPr preferRelativeResize="0"/>
          <p:nvPr/>
        </p:nvPicPr>
        <p:blipFill rotWithShape="1">
          <a:blip r:embed="rId20">
            <a:alphaModFix/>
          </a:blip>
          <a:srcRect b="9280"/>
          <a:stretch/>
        </p:blipFill>
        <p:spPr>
          <a:xfrm>
            <a:off x="2424247" y="3813123"/>
            <a:ext cx="1227525" cy="12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122"/>
          <p:cNvPicPr preferRelativeResize="0"/>
          <p:nvPr/>
        </p:nvPicPr>
        <p:blipFill rotWithShape="1">
          <a:blip r:embed="rId21">
            <a:alphaModFix/>
          </a:blip>
          <a:srcRect b="9551"/>
          <a:stretch/>
        </p:blipFill>
        <p:spPr>
          <a:xfrm>
            <a:off x="3584392" y="3813123"/>
            <a:ext cx="1437947" cy="12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123"/>
          <p:cNvPicPr preferRelativeResize="0"/>
          <p:nvPr/>
        </p:nvPicPr>
        <p:blipFill rotWithShape="1">
          <a:blip r:embed="rId22">
            <a:alphaModFix/>
          </a:blip>
          <a:srcRect b="10626"/>
          <a:stretch/>
        </p:blipFill>
        <p:spPr>
          <a:xfrm>
            <a:off x="4973117" y="3813123"/>
            <a:ext cx="1437947" cy="12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124"/>
          <p:cNvPicPr preferRelativeResize="0"/>
          <p:nvPr/>
        </p:nvPicPr>
        <p:blipFill rotWithShape="1">
          <a:blip r:embed="rId23">
            <a:alphaModFix/>
          </a:blip>
          <a:srcRect b="16065"/>
          <a:stretch/>
        </p:blipFill>
        <p:spPr>
          <a:xfrm>
            <a:off x="6374970" y="3813123"/>
            <a:ext cx="1352497" cy="12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125"/>
          <p:cNvPicPr preferRelativeResize="0"/>
          <p:nvPr/>
        </p:nvPicPr>
        <p:blipFill rotWithShape="1">
          <a:blip r:embed="rId24">
            <a:alphaModFix/>
          </a:blip>
          <a:srcRect r="8508"/>
          <a:stretch/>
        </p:blipFill>
        <p:spPr>
          <a:xfrm>
            <a:off x="7709401" y="3815823"/>
            <a:ext cx="1280717" cy="127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126"/>
          <p:cNvPicPr preferRelativeResize="0"/>
          <p:nvPr/>
        </p:nvPicPr>
        <p:blipFill rotWithShape="1">
          <a:blip r:embed="rId25">
            <a:alphaModFix/>
          </a:blip>
          <a:srcRect r="21556"/>
          <a:stretch/>
        </p:blipFill>
        <p:spPr>
          <a:xfrm>
            <a:off x="96897" y="5673046"/>
            <a:ext cx="1097133" cy="10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12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08292" y="5606625"/>
            <a:ext cx="1192500" cy="11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128"/>
          <p:cNvPicPr preferRelativeResize="0"/>
          <p:nvPr/>
        </p:nvPicPr>
        <p:blipFill rotWithShape="1">
          <a:blip r:embed="rId27">
            <a:alphaModFix/>
          </a:blip>
          <a:srcRect t="13928" b="15440"/>
          <a:stretch/>
        </p:blipFill>
        <p:spPr>
          <a:xfrm>
            <a:off x="7745007" y="5617806"/>
            <a:ext cx="1259709" cy="113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4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8" grpId="0"/>
      <p:bldP spid="80" grpId="0"/>
      <p:bldP spid="82" grpId="0"/>
      <p:bldP spid="84" grpId="0"/>
      <p:bldP spid="86" grpId="0"/>
      <p:bldP spid="88" grpId="0"/>
      <p:bldP spid="90" grpId="0"/>
      <p:bldP spid="92" grpId="0"/>
      <p:bldP spid="94" grpId="0"/>
      <p:bldP spid="96" grpId="0"/>
      <p:bldP spid="98" grpId="0"/>
      <p:bldP spid="10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Center for Data Science is set up a </a:t>
            </a:r>
            <a:r>
              <a:rPr lang="en-US" dirty="0" err="1" smtClean="0"/>
              <a:t>Provostial</a:t>
            </a:r>
            <a:r>
              <a:rPr lang="en-US" dirty="0" smtClean="0"/>
              <a:t> </a:t>
            </a:r>
            <a:r>
              <a:rPr lang="en-US" dirty="0" smtClean="0"/>
              <a:t>Institute where the Director reports to the Provost</a:t>
            </a:r>
            <a:endParaRPr lang="en-US" dirty="0" smtClean="0"/>
          </a:p>
          <a:p>
            <a:r>
              <a:rPr lang="en-US" dirty="0" smtClean="0"/>
              <a:t>NYU </a:t>
            </a:r>
            <a:r>
              <a:rPr lang="en-US" dirty="0" smtClean="0"/>
              <a:t>CDS admitted </a:t>
            </a:r>
            <a:r>
              <a:rPr lang="en-US" dirty="0" smtClean="0"/>
              <a:t>its </a:t>
            </a:r>
            <a:r>
              <a:rPr lang="en-US" dirty="0" smtClean="0"/>
              <a:t>MSDS </a:t>
            </a:r>
            <a:r>
              <a:rPr lang="en-US" dirty="0" smtClean="0"/>
              <a:t>cohort in 2013</a:t>
            </a:r>
          </a:p>
          <a:p>
            <a:r>
              <a:rPr lang="en-US" dirty="0" smtClean="0"/>
              <a:t>Admitted PhD first cohort in 2017, second cohort admissions completed in Feb 2018</a:t>
            </a:r>
          </a:p>
          <a:p>
            <a:r>
              <a:rPr lang="en-US" dirty="0"/>
              <a:t>M</a:t>
            </a:r>
            <a:r>
              <a:rPr lang="en-US" dirty="0" smtClean="0"/>
              <a:t>ix of engineering and social science flavors where students have </a:t>
            </a:r>
            <a:r>
              <a:rPr lang="en-US" dirty="0" smtClean="0"/>
              <a:t>some flexibility </a:t>
            </a:r>
            <a:r>
              <a:rPr lang="en-US" dirty="0" smtClean="0"/>
              <a:t>and time to develop a thesis topic and advisor</a:t>
            </a:r>
          </a:p>
          <a:p>
            <a:r>
              <a:rPr lang="en-US" dirty="0" smtClean="0"/>
              <a:t>Funding: mix of university and grant funding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5715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 Structure and Key Facts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157411" cy="37338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Courses: Set of “core” courses and electives in CDS and across the university </a:t>
            </a:r>
          </a:p>
          <a:p>
            <a:pPr marL="457200" lvl="1" indent="0">
              <a:buNone/>
            </a:pPr>
            <a:r>
              <a:rPr lang="en-US" dirty="0" smtClean="0"/>
              <a:t>Research “rotations:” students work on research projects </a:t>
            </a:r>
            <a:r>
              <a:rPr lang="en-US" dirty="0" smtClean="0"/>
              <a:t>with faculty from </a:t>
            </a:r>
            <a:r>
              <a:rPr lang="en-US" dirty="0" smtClean="0"/>
              <a:t>day 1 (counts towards credit and has formal requirements)</a:t>
            </a:r>
          </a:p>
          <a:p>
            <a:pPr marL="457200" lvl="1" indent="0">
              <a:buNone/>
            </a:pPr>
            <a:r>
              <a:rPr lang="en-US" dirty="0" smtClean="0"/>
              <a:t>Depth Qualifying exam, end of year 1</a:t>
            </a:r>
          </a:p>
          <a:p>
            <a:pPr marL="457200" lvl="1" indent="0">
              <a:buNone/>
            </a:pPr>
            <a:r>
              <a:rPr lang="en-US" dirty="0" smtClean="0"/>
              <a:t>Comprehensive exam, end of year 2</a:t>
            </a:r>
          </a:p>
          <a:p>
            <a:pPr marL="457200" lvl="1" indent="0">
              <a:buNone/>
            </a:pPr>
            <a:r>
              <a:rPr lang="en-US" dirty="0" smtClean="0"/>
              <a:t>Dissertation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6096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 </a:t>
            </a:r>
            <a:r>
              <a:rPr lang="en-US" sz="3500" dirty="0" smtClean="0">
                <a:solidFill>
                  <a:schemeClr val="bg1"/>
                </a:solidFill>
              </a:rPr>
              <a:t>Curriculum Structure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5" name="Shape 1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810" y="1171942"/>
            <a:ext cx="2919600" cy="1730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>
            <a:off x="4038600" y="1600200"/>
            <a:ext cx="1066800" cy="609600"/>
          </a:xfrm>
          <a:prstGeom prst="rightArrow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6590" y="1674167"/>
            <a:ext cx="330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2018 cohort: 15 students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79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52400" y="1318086"/>
            <a:ext cx="8800800" cy="53875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304800">
              <a:buClr>
                <a:schemeClr val="dk1"/>
              </a:buClr>
              <a:buSzPts val="1200"/>
              <a:buChar char="●"/>
            </a:pPr>
            <a:r>
              <a:rPr lang="en" sz="1600" b="0" dirty="0"/>
              <a:t>15 Credits of </a:t>
            </a:r>
            <a:r>
              <a:rPr lang="en" sz="1600" b="0" dirty="0" smtClean="0"/>
              <a:t>CORE </a:t>
            </a:r>
            <a:r>
              <a:rPr lang="en" sz="1600" b="0" dirty="0"/>
              <a:t>Courses - </a:t>
            </a:r>
            <a:endParaRPr sz="1600" b="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1001 Introduction to Data Science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1002 Probability and Statistics for Data Science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1003 Machine Learning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1004 Big Data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1005 Inference and Representation</a:t>
            </a:r>
            <a:endParaRPr sz="1600" dirty="0"/>
          </a:p>
          <a:p>
            <a:pPr indent="-304800">
              <a:buClr>
                <a:schemeClr val="dk1"/>
              </a:buClr>
              <a:buSzPts val="1200"/>
              <a:buChar char="●"/>
            </a:pPr>
            <a:r>
              <a:rPr lang="en" sz="1600" b="0" dirty="0"/>
              <a:t>57 Credits of </a:t>
            </a:r>
            <a:r>
              <a:rPr lang="en" sz="1600" b="0" dirty="0" smtClean="0"/>
              <a:t>ELECTIVES </a:t>
            </a:r>
            <a:r>
              <a:rPr lang="en" sz="1600" b="0" dirty="0"/>
              <a:t>- Current CDS offerings (below) + approved courses from other NYU departments</a:t>
            </a:r>
            <a:endParaRPr sz="1600" b="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2001 Research Rotation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1008 Deep Learning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1011 NLP with Representation Learning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1012 Natural Language Understanding and Computational Semantics 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1013 Optimization-based Data Analysis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1014 Optimization and Computational Linear Algebra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1015 Text as Data </a:t>
            </a:r>
            <a:endParaRPr sz="1600" dirty="0"/>
          </a:p>
          <a:p>
            <a:pPr lvl="1" indent="-304800">
              <a:buSzPts val="1200"/>
              <a:buChar char="○"/>
            </a:pPr>
            <a:r>
              <a:rPr lang="en" sz="1600" dirty="0"/>
              <a:t>DS-GA 3001 Special Topics in Data Science</a:t>
            </a:r>
            <a:endParaRPr sz="1600" dirty="0"/>
          </a:p>
          <a:p>
            <a:pPr lvl="2" indent="-304800">
              <a:buSzPts val="1200"/>
              <a:buChar char="■"/>
            </a:pPr>
            <a:r>
              <a:rPr lang="en" sz="1600" dirty="0"/>
              <a:t>Modeling Time Series</a:t>
            </a:r>
            <a:endParaRPr sz="1600" dirty="0"/>
          </a:p>
          <a:p>
            <a:pPr lvl="2" indent="-304800">
              <a:buSzPts val="1200"/>
              <a:buChar char="■"/>
            </a:pPr>
            <a:r>
              <a:rPr lang="en" sz="1600" dirty="0"/>
              <a:t>Mathematics of Data Science: Graphs and Networks</a:t>
            </a:r>
            <a:endParaRPr sz="1600" dirty="0"/>
          </a:p>
          <a:p>
            <a:pPr lvl="2" indent="-304800">
              <a:buSzPts val="1200"/>
              <a:buChar char="■"/>
            </a:pPr>
            <a:r>
              <a:rPr lang="en" sz="1600" dirty="0"/>
              <a:t>Causal Inference for Data Scientists</a:t>
            </a:r>
            <a:endParaRPr sz="1600" dirty="0"/>
          </a:p>
          <a:p>
            <a:pPr lvl="2" indent="-304800">
              <a:buSzPts val="1200"/>
              <a:buChar char="■"/>
            </a:pPr>
            <a:r>
              <a:rPr lang="en" sz="1600" dirty="0"/>
              <a:t>Computational Cognitive Modeling</a:t>
            </a:r>
            <a:endParaRPr sz="1600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707700" y="1076950"/>
            <a:ext cx="6437100" cy="2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/>
            <a:r>
              <a:rPr lang="en">
                <a:solidFill>
                  <a:srgbClr val="FFFFFF"/>
                </a:solidFill>
              </a:rPr>
              <a:t>PhD in Data Science Required Courses and Electives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5715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Courses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Admissions is an intensive effort requiring teamwork and </a:t>
            </a:r>
            <a:r>
              <a:rPr lang="en-US" dirty="0" smtClean="0"/>
              <a:t>coordination</a:t>
            </a:r>
          </a:p>
          <a:p>
            <a:pPr lvl="1"/>
            <a:r>
              <a:rPr lang="en-US" dirty="0" smtClean="0"/>
              <a:t>Two open houses during the academic year</a:t>
            </a:r>
            <a:endParaRPr lang="en-US" dirty="0"/>
          </a:p>
          <a:p>
            <a:pPr lvl="1"/>
            <a:r>
              <a:rPr lang="en-US" dirty="0"/>
              <a:t>Intensive </a:t>
            </a:r>
            <a:r>
              <a:rPr lang="en-US" dirty="0" smtClean="0"/>
              <a:t>application review </a:t>
            </a:r>
            <a:r>
              <a:rPr lang="en-US" dirty="0"/>
              <a:t>period in </a:t>
            </a:r>
            <a:r>
              <a:rPr lang="en-US" dirty="0" smtClean="0"/>
              <a:t>January-February (~400 </a:t>
            </a:r>
            <a:r>
              <a:rPr lang="en-US" dirty="0"/>
              <a:t>applicants in last cohort)</a:t>
            </a:r>
          </a:p>
          <a:p>
            <a:pPr lvl="1"/>
            <a:r>
              <a:rPr lang="en-US" dirty="0"/>
              <a:t>Each application is reviewed by two CDS faculty!</a:t>
            </a:r>
          </a:p>
          <a:p>
            <a:pPr lvl="1"/>
            <a:r>
              <a:rPr lang="en-US" dirty="0" smtClean="0"/>
              <a:t>One month </a:t>
            </a:r>
            <a:r>
              <a:rPr lang="en-US" dirty="0"/>
              <a:t>turnaround</a:t>
            </a:r>
          </a:p>
          <a:p>
            <a:r>
              <a:rPr lang="en-US" dirty="0" smtClean="0"/>
              <a:t>Campus visits/skype interviews for “acceptable” students that are part of the evaluation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6096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 PhD Program Admissions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824462"/>
              </p:ext>
            </p:extLst>
          </p:nvPr>
        </p:nvGraphicFramePr>
        <p:xfrm>
          <a:off x="685800" y="1219200"/>
          <a:ext cx="3752850" cy="338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977732"/>
              </p:ext>
            </p:extLst>
          </p:nvPr>
        </p:nvGraphicFramePr>
        <p:xfrm>
          <a:off x="4572000" y="3733800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304800"/>
            <a:ext cx="6096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500" dirty="0" smtClean="0">
                <a:solidFill>
                  <a:schemeClr val="bg1"/>
                </a:solidFill>
              </a:rPr>
              <a:t> Applicant/Admitted Pool Profile 2018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309015"/>
              </p:ext>
            </p:extLst>
          </p:nvPr>
        </p:nvGraphicFramePr>
        <p:xfrm>
          <a:off x="530679" y="3744686"/>
          <a:ext cx="3752850" cy="317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107853"/>
              </p:ext>
            </p:extLst>
          </p:nvPr>
        </p:nvGraphicFramePr>
        <p:xfrm>
          <a:off x="2286000" y="1219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51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30690</TotalTime>
  <Words>730</Words>
  <Application>Microsoft Office PowerPoint</Application>
  <PresentationFormat>On-screen Show (4:3)</PresentationFormat>
  <Paragraphs>109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Noto Sans Symbols</vt:lpstr>
      <vt:lpstr>Office Theme</vt:lpstr>
      <vt:lpstr>NYU PhD Program in Data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Stern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Program in Data Science</dc:title>
  <dc:creator>Windows User</dc:creator>
  <cp:lastModifiedBy>Vasant Dhar</cp:lastModifiedBy>
  <cp:revision>52</cp:revision>
  <cp:lastPrinted>2018-06-13T04:40:17Z</cp:lastPrinted>
  <dcterms:created xsi:type="dcterms:W3CDTF">2015-12-17T18:59:44Z</dcterms:created>
  <dcterms:modified xsi:type="dcterms:W3CDTF">2018-06-13T13:01:39Z</dcterms:modified>
</cp:coreProperties>
</file>