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74" r:id="rId2"/>
    <p:sldId id="326" r:id="rId3"/>
    <p:sldId id="365" r:id="rId4"/>
    <p:sldId id="334" r:id="rId5"/>
    <p:sldId id="360" r:id="rId6"/>
    <p:sldId id="366" r:id="rId7"/>
    <p:sldId id="370" r:id="rId8"/>
    <p:sldId id="361" r:id="rId9"/>
    <p:sldId id="364" r:id="rId10"/>
    <p:sldId id="359" r:id="rId11"/>
    <p:sldId id="355" r:id="rId12"/>
    <p:sldId id="368" r:id="rId13"/>
    <p:sldId id="367"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71" autoAdjust="0"/>
    <p:restoredTop sz="74586" autoAdjust="0"/>
  </p:normalViewPr>
  <p:slideViewPr>
    <p:cSldViewPr snapToGrid="0">
      <p:cViewPr varScale="1">
        <p:scale>
          <a:sx n="87" d="100"/>
          <a:sy n="87" d="100"/>
        </p:scale>
        <p:origin x="160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88278424468698E-2"/>
          <c:y val="9.3003608923884526E-2"/>
          <c:w val="0.85221224988622635"/>
          <c:h val="0.7191685804899387"/>
        </c:manualLayout>
      </c:layout>
      <c:barChart>
        <c:barDir val="col"/>
        <c:grouping val="stacked"/>
        <c:varyColors val="0"/>
        <c:ser>
          <c:idx val="0"/>
          <c:order val="0"/>
          <c:tx>
            <c:strRef>
              <c:f>Sheet1!$A$2</c:f>
              <c:strCache>
                <c:ptCount val="1"/>
                <c:pt idx="0">
                  <c:v>ICE</c:v>
                </c:pt>
              </c:strCache>
            </c:strRef>
          </c:tx>
          <c:spPr>
            <a:solidFill>
              <a:schemeClr val="accent1"/>
            </a:solidFill>
            <a:ln>
              <a:noFill/>
            </a:ln>
            <a:effectLst/>
          </c:spPr>
          <c:invertIfNegative val="0"/>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Sheet1!$B$2:$U$2</c:f>
              <c:numCache>
                <c:formatCode>General</c:formatCode>
                <c:ptCount val="20"/>
                <c:pt idx="0">
                  <c:v>69159595</c:v>
                </c:pt>
                <c:pt idx="1">
                  <c:v>69243470</c:v>
                </c:pt>
                <c:pt idx="2">
                  <c:v>68589038</c:v>
                </c:pt>
                <c:pt idx="3">
                  <c:v>66768266</c:v>
                </c:pt>
                <c:pt idx="4">
                  <c:v>61603977</c:v>
                </c:pt>
                <c:pt idx="5">
                  <c:v>58355316</c:v>
                </c:pt>
                <c:pt idx="6">
                  <c:v>52865715</c:v>
                </c:pt>
                <c:pt idx="7">
                  <c:v>46960505</c:v>
                </c:pt>
                <c:pt idx="8">
                  <c:v>39876785</c:v>
                </c:pt>
                <c:pt idx="9">
                  <c:v>33993601</c:v>
                </c:pt>
                <c:pt idx="10">
                  <c:v>30779476</c:v>
                </c:pt>
                <c:pt idx="11">
                  <c:v>27382735</c:v>
                </c:pt>
                <c:pt idx="12">
                  <c:v>24974351</c:v>
                </c:pt>
                <c:pt idx="13">
                  <c:v>23494797</c:v>
                </c:pt>
                <c:pt idx="14">
                  <c:v>23128109</c:v>
                </c:pt>
                <c:pt idx="15">
                  <c:v>22468357</c:v>
                </c:pt>
                <c:pt idx="16">
                  <c:v>21741791</c:v>
                </c:pt>
                <c:pt idx="17">
                  <c:v>21858867</c:v>
                </c:pt>
                <c:pt idx="18">
                  <c:v>21936572</c:v>
                </c:pt>
                <c:pt idx="19">
                  <c:v>22197943</c:v>
                </c:pt>
              </c:numCache>
            </c:numRef>
          </c:val>
          <c:extLst>
            <c:ext xmlns:c16="http://schemas.microsoft.com/office/drawing/2014/chart" uri="{C3380CC4-5D6E-409C-BE32-E72D297353CC}">
              <c16:uniqueId val="{00000000-101E-4253-891F-D92D6B698448}"/>
            </c:ext>
          </c:extLst>
        </c:ser>
        <c:ser>
          <c:idx val="1"/>
          <c:order val="1"/>
          <c:tx>
            <c:strRef>
              <c:f>Sheet1!$A$3</c:f>
              <c:strCache>
                <c:ptCount val="1"/>
                <c:pt idx="0">
                  <c:v>ICE: Stop/Start</c:v>
                </c:pt>
              </c:strCache>
            </c:strRef>
          </c:tx>
          <c:spPr>
            <a:solidFill>
              <a:schemeClr val="accent2"/>
            </a:solidFill>
            <a:ln>
              <a:noFill/>
            </a:ln>
            <a:effectLst/>
          </c:spPr>
          <c:invertIfNegative val="0"/>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Sheet1!$B$3:$U$3</c:f>
              <c:numCache>
                <c:formatCode>General</c:formatCode>
                <c:ptCount val="20"/>
                <c:pt idx="0">
                  <c:v>6620434</c:v>
                </c:pt>
                <c:pt idx="1">
                  <c:v>10395960</c:v>
                </c:pt>
                <c:pt idx="2">
                  <c:v>14032199</c:v>
                </c:pt>
                <c:pt idx="3">
                  <c:v>18349344</c:v>
                </c:pt>
                <c:pt idx="4">
                  <c:v>24799623</c:v>
                </c:pt>
                <c:pt idx="5">
                  <c:v>31520602</c:v>
                </c:pt>
                <c:pt idx="6">
                  <c:v>38089040</c:v>
                </c:pt>
                <c:pt idx="7">
                  <c:v>44163817</c:v>
                </c:pt>
                <c:pt idx="8">
                  <c:v>50542873</c:v>
                </c:pt>
                <c:pt idx="9">
                  <c:v>54367685</c:v>
                </c:pt>
                <c:pt idx="10">
                  <c:v>55482993</c:v>
                </c:pt>
                <c:pt idx="11">
                  <c:v>55795615</c:v>
                </c:pt>
                <c:pt idx="12">
                  <c:v>54125640</c:v>
                </c:pt>
                <c:pt idx="13">
                  <c:v>50283832</c:v>
                </c:pt>
                <c:pt idx="14">
                  <c:v>46332527</c:v>
                </c:pt>
                <c:pt idx="15">
                  <c:v>42401388</c:v>
                </c:pt>
                <c:pt idx="16">
                  <c:v>40341508</c:v>
                </c:pt>
                <c:pt idx="17">
                  <c:v>38635675</c:v>
                </c:pt>
                <c:pt idx="18">
                  <c:v>37341175</c:v>
                </c:pt>
                <c:pt idx="19">
                  <c:v>36765170</c:v>
                </c:pt>
              </c:numCache>
            </c:numRef>
          </c:val>
          <c:extLst>
            <c:ext xmlns:c16="http://schemas.microsoft.com/office/drawing/2014/chart" uri="{C3380CC4-5D6E-409C-BE32-E72D297353CC}">
              <c16:uniqueId val="{00000001-101E-4253-891F-D92D6B698448}"/>
            </c:ext>
          </c:extLst>
        </c:ser>
        <c:ser>
          <c:idx val="2"/>
          <c:order val="2"/>
          <c:tx>
            <c:strRef>
              <c:f>Sheet1!$A$4</c:f>
              <c:strCache>
                <c:ptCount val="1"/>
                <c:pt idx="0">
                  <c:v>Hybrid-Mild</c:v>
                </c:pt>
              </c:strCache>
            </c:strRef>
          </c:tx>
          <c:spPr>
            <a:solidFill>
              <a:schemeClr val="accent6">
                <a:lumMod val="50000"/>
              </a:schemeClr>
            </a:solidFill>
            <a:ln>
              <a:noFill/>
            </a:ln>
            <a:effectLst/>
          </c:spPr>
          <c:invertIfNegative val="0"/>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Sheet1!$B$4:$U$4</c:f>
              <c:numCache>
                <c:formatCode>General</c:formatCode>
                <c:ptCount val="20"/>
                <c:pt idx="0">
                  <c:v>24300</c:v>
                </c:pt>
                <c:pt idx="1">
                  <c:v>124672</c:v>
                </c:pt>
                <c:pt idx="2">
                  <c:v>168640</c:v>
                </c:pt>
                <c:pt idx="3">
                  <c:v>134192</c:v>
                </c:pt>
                <c:pt idx="4">
                  <c:v>255781</c:v>
                </c:pt>
                <c:pt idx="5">
                  <c:v>496748</c:v>
                </c:pt>
                <c:pt idx="6">
                  <c:v>709893</c:v>
                </c:pt>
                <c:pt idx="7">
                  <c:v>1502389</c:v>
                </c:pt>
                <c:pt idx="8">
                  <c:v>3171752</c:v>
                </c:pt>
                <c:pt idx="9">
                  <c:v>5286209</c:v>
                </c:pt>
                <c:pt idx="10">
                  <c:v>7586543</c:v>
                </c:pt>
                <c:pt idx="11">
                  <c:v>10513537</c:v>
                </c:pt>
                <c:pt idx="12">
                  <c:v>14706391</c:v>
                </c:pt>
                <c:pt idx="13">
                  <c:v>20263773</c:v>
                </c:pt>
                <c:pt idx="14">
                  <c:v>24566039</c:v>
                </c:pt>
                <c:pt idx="15">
                  <c:v>28560449</c:v>
                </c:pt>
                <c:pt idx="16">
                  <c:v>32189843</c:v>
                </c:pt>
                <c:pt idx="17">
                  <c:v>33820843</c:v>
                </c:pt>
                <c:pt idx="18">
                  <c:v>35020363</c:v>
                </c:pt>
                <c:pt idx="19">
                  <c:v>35349173</c:v>
                </c:pt>
              </c:numCache>
            </c:numRef>
          </c:val>
          <c:extLst>
            <c:ext xmlns:c16="http://schemas.microsoft.com/office/drawing/2014/chart" uri="{C3380CC4-5D6E-409C-BE32-E72D297353CC}">
              <c16:uniqueId val="{00000002-101E-4253-891F-D92D6B698448}"/>
            </c:ext>
          </c:extLst>
        </c:ser>
        <c:ser>
          <c:idx val="3"/>
          <c:order val="3"/>
          <c:tx>
            <c:strRef>
              <c:f>Sheet1!$A$5</c:f>
              <c:strCache>
                <c:ptCount val="1"/>
                <c:pt idx="0">
                  <c:v>Hybrid-Full</c:v>
                </c:pt>
              </c:strCache>
            </c:strRef>
          </c:tx>
          <c:spPr>
            <a:solidFill>
              <a:schemeClr val="accent6">
                <a:lumMod val="75000"/>
              </a:schemeClr>
            </a:solidFill>
            <a:ln>
              <a:noFill/>
            </a:ln>
            <a:effectLst/>
          </c:spPr>
          <c:invertIfNegative val="0"/>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Sheet1!$B$5:$U$5</c:f>
              <c:numCache>
                <c:formatCode>General</c:formatCode>
                <c:ptCount val="20"/>
                <c:pt idx="0">
                  <c:v>985047</c:v>
                </c:pt>
                <c:pt idx="1">
                  <c:v>1674796</c:v>
                </c:pt>
                <c:pt idx="2">
                  <c:v>1761810</c:v>
                </c:pt>
                <c:pt idx="3">
                  <c:v>1940228</c:v>
                </c:pt>
                <c:pt idx="4">
                  <c:v>1788357</c:v>
                </c:pt>
                <c:pt idx="5">
                  <c:v>2200240</c:v>
                </c:pt>
                <c:pt idx="6">
                  <c:v>2521987</c:v>
                </c:pt>
                <c:pt idx="7">
                  <c:v>2956767</c:v>
                </c:pt>
                <c:pt idx="8">
                  <c:v>3965176</c:v>
                </c:pt>
                <c:pt idx="9">
                  <c:v>5202684</c:v>
                </c:pt>
                <c:pt idx="10">
                  <c:v>6373798</c:v>
                </c:pt>
                <c:pt idx="11">
                  <c:v>7402543</c:v>
                </c:pt>
                <c:pt idx="12">
                  <c:v>8388240</c:v>
                </c:pt>
                <c:pt idx="13">
                  <c:v>9128191</c:v>
                </c:pt>
                <c:pt idx="14">
                  <c:v>9934684</c:v>
                </c:pt>
                <c:pt idx="15">
                  <c:v>10816179</c:v>
                </c:pt>
                <c:pt idx="16">
                  <c:v>11565623</c:v>
                </c:pt>
                <c:pt idx="17">
                  <c:v>12176879</c:v>
                </c:pt>
                <c:pt idx="18">
                  <c:v>12701500</c:v>
                </c:pt>
                <c:pt idx="19">
                  <c:v>13069821</c:v>
                </c:pt>
              </c:numCache>
            </c:numRef>
          </c:val>
          <c:extLst>
            <c:ext xmlns:c16="http://schemas.microsoft.com/office/drawing/2014/chart" uri="{C3380CC4-5D6E-409C-BE32-E72D297353CC}">
              <c16:uniqueId val="{00000003-101E-4253-891F-D92D6B698448}"/>
            </c:ext>
          </c:extLst>
        </c:ser>
        <c:ser>
          <c:idx val="4"/>
          <c:order val="4"/>
          <c:tx>
            <c:strRef>
              <c:f>Sheet1!$A$6</c:f>
              <c:strCache>
                <c:ptCount val="1"/>
                <c:pt idx="0">
                  <c:v>Electric</c:v>
                </c:pt>
              </c:strCache>
            </c:strRef>
          </c:tx>
          <c:spPr>
            <a:solidFill>
              <a:schemeClr val="accent5"/>
            </a:solidFill>
            <a:ln>
              <a:noFill/>
            </a:ln>
            <a:effectLst/>
          </c:spPr>
          <c:invertIfNegative val="0"/>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Sheet1!$B$6:$U$6</c:f>
              <c:numCache>
                <c:formatCode>General</c:formatCode>
                <c:ptCount val="20"/>
                <c:pt idx="0">
                  <c:v>70034</c:v>
                </c:pt>
                <c:pt idx="1">
                  <c:v>86075</c:v>
                </c:pt>
                <c:pt idx="2">
                  <c:v>137576</c:v>
                </c:pt>
                <c:pt idx="3">
                  <c:v>232533</c:v>
                </c:pt>
                <c:pt idx="4">
                  <c:v>361855</c:v>
                </c:pt>
                <c:pt idx="5">
                  <c:v>525807</c:v>
                </c:pt>
                <c:pt idx="6">
                  <c:v>898980</c:v>
                </c:pt>
                <c:pt idx="7">
                  <c:v>1298171</c:v>
                </c:pt>
                <c:pt idx="8">
                  <c:v>1756304</c:v>
                </c:pt>
                <c:pt idx="9">
                  <c:v>2559571</c:v>
                </c:pt>
                <c:pt idx="10">
                  <c:v>3334593</c:v>
                </c:pt>
                <c:pt idx="11">
                  <c:v>4226417</c:v>
                </c:pt>
                <c:pt idx="12">
                  <c:v>4859408</c:v>
                </c:pt>
                <c:pt idx="13">
                  <c:v>5529557</c:v>
                </c:pt>
                <c:pt idx="14">
                  <c:v>6307783</c:v>
                </c:pt>
                <c:pt idx="15">
                  <c:v>6924207</c:v>
                </c:pt>
                <c:pt idx="16">
                  <c:v>7475006</c:v>
                </c:pt>
                <c:pt idx="17">
                  <c:v>8048410</c:v>
                </c:pt>
                <c:pt idx="18">
                  <c:v>8586453</c:v>
                </c:pt>
                <c:pt idx="19">
                  <c:v>9293834</c:v>
                </c:pt>
              </c:numCache>
            </c:numRef>
          </c:val>
          <c:extLst>
            <c:ext xmlns:c16="http://schemas.microsoft.com/office/drawing/2014/chart" uri="{C3380CC4-5D6E-409C-BE32-E72D297353CC}">
              <c16:uniqueId val="{00000004-101E-4253-891F-D92D6B698448}"/>
            </c:ext>
          </c:extLst>
        </c:ser>
        <c:ser>
          <c:idx val="5"/>
          <c:order val="5"/>
          <c:tx>
            <c:strRef>
              <c:f>Sheet1!$A$7</c:f>
              <c:strCache>
                <c:ptCount val="1"/>
                <c:pt idx="0">
                  <c:v>Fuel Cell</c:v>
                </c:pt>
              </c:strCache>
            </c:strRef>
          </c:tx>
          <c:spPr>
            <a:solidFill>
              <a:schemeClr val="accent3"/>
            </a:solidFill>
            <a:ln>
              <a:noFill/>
            </a:ln>
            <a:effectLst/>
          </c:spPr>
          <c:invertIfNegative val="0"/>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Sheet1!$B$7:$U$7</c:f>
              <c:numCache>
                <c:formatCode>General</c:formatCode>
                <c:ptCount val="20"/>
                <c:pt idx="0">
                  <c:v>0</c:v>
                </c:pt>
                <c:pt idx="1">
                  <c:v>0</c:v>
                </c:pt>
                <c:pt idx="2">
                  <c:v>13</c:v>
                </c:pt>
                <c:pt idx="3">
                  <c:v>65</c:v>
                </c:pt>
                <c:pt idx="4">
                  <c:v>860</c:v>
                </c:pt>
                <c:pt idx="5">
                  <c:v>2639</c:v>
                </c:pt>
                <c:pt idx="6">
                  <c:v>4483</c:v>
                </c:pt>
                <c:pt idx="7">
                  <c:v>6440</c:v>
                </c:pt>
                <c:pt idx="8">
                  <c:v>9282</c:v>
                </c:pt>
                <c:pt idx="9">
                  <c:v>16487</c:v>
                </c:pt>
                <c:pt idx="10">
                  <c:v>25436</c:v>
                </c:pt>
                <c:pt idx="11">
                  <c:v>29595</c:v>
                </c:pt>
                <c:pt idx="12">
                  <c:v>28578</c:v>
                </c:pt>
                <c:pt idx="13">
                  <c:v>34485</c:v>
                </c:pt>
                <c:pt idx="14">
                  <c:v>43052</c:v>
                </c:pt>
                <c:pt idx="15">
                  <c:v>49170</c:v>
                </c:pt>
                <c:pt idx="16">
                  <c:v>50447</c:v>
                </c:pt>
                <c:pt idx="17">
                  <c:v>59595</c:v>
                </c:pt>
                <c:pt idx="18">
                  <c:v>83718</c:v>
                </c:pt>
                <c:pt idx="19">
                  <c:v>101373</c:v>
                </c:pt>
              </c:numCache>
            </c:numRef>
          </c:val>
          <c:extLst>
            <c:ext xmlns:c16="http://schemas.microsoft.com/office/drawing/2014/chart" uri="{C3380CC4-5D6E-409C-BE32-E72D297353CC}">
              <c16:uniqueId val="{00000005-101E-4253-891F-D92D6B698448}"/>
            </c:ext>
          </c:extLst>
        </c:ser>
        <c:dLbls>
          <c:showLegendKey val="0"/>
          <c:showVal val="0"/>
          <c:showCatName val="0"/>
          <c:showSerName val="0"/>
          <c:showPercent val="0"/>
          <c:showBubbleSize val="0"/>
        </c:dLbls>
        <c:gapWidth val="50"/>
        <c:overlap val="100"/>
        <c:axId val="972246208"/>
        <c:axId val="658712280"/>
      </c:barChart>
      <c:lineChart>
        <c:grouping val="standard"/>
        <c:varyColors val="0"/>
        <c:ser>
          <c:idx val="6"/>
          <c:order val="6"/>
          <c:tx>
            <c:strRef>
              <c:f>Sheet1!$A$8</c:f>
              <c:strCache>
                <c:ptCount val="1"/>
                <c:pt idx="0">
                  <c:v>BEV/FCV Share %</c:v>
                </c:pt>
              </c:strCache>
            </c:strRef>
          </c:tx>
          <c:spPr>
            <a:ln>
              <a:solidFill>
                <a:schemeClr val="accent5"/>
              </a:solidFill>
            </a:ln>
          </c:spPr>
          <c:marker>
            <c:symbol val="none"/>
          </c:marker>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Sheet1!$B$8:$U$8</c:f>
              <c:numCache>
                <c:formatCode>0.0%</c:formatCode>
                <c:ptCount val="20"/>
                <c:pt idx="0">
                  <c:v>9.1119616973380359E-4</c:v>
                </c:pt>
                <c:pt idx="1">
                  <c:v>1.0558114505600632E-3</c:v>
                </c:pt>
                <c:pt idx="2">
                  <c:v>1.6246330881373929E-3</c:v>
                </c:pt>
                <c:pt idx="3">
                  <c:v>2.6605546437097794E-3</c:v>
                </c:pt>
                <c:pt idx="4">
                  <c:v>4.0841476171729471E-3</c:v>
                </c:pt>
                <c:pt idx="5">
                  <c:v>5.6760292804340804E-3</c:v>
                </c:pt>
                <c:pt idx="6">
                  <c:v>9.5011259742313024E-3</c:v>
                </c:pt>
                <c:pt idx="7">
                  <c:v>1.3465132953546023E-2</c:v>
                </c:pt>
                <c:pt idx="8">
                  <c:v>1.7776353098681731E-2</c:v>
                </c:pt>
                <c:pt idx="9">
                  <c:v>2.5398339484881016E-2</c:v>
                </c:pt>
                <c:pt idx="10">
                  <c:v>3.2438085617637877E-2</c:v>
                </c:pt>
                <c:pt idx="11">
                  <c:v>4.0398615508419035E-2</c:v>
                </c:pt>
                <c:pt idx="12">
                  <c:v>4.5646871058650347E-2</c:v>
                </c:pt>
                <c:pt idx="13">
                  <c:v>5.117083438961284E-2</c:v>
                </c:pt>
                <c:pt idx="14">
                  <c:v>5.7571468481535236E-2</c:v>
                </c:pt>
                <c:pt idx="15">
                  <c:v>6.2699088965763719E-2</c:v>
                </c:pt>
                <c:pt idx="16">
                  <c:v>6.6382965743211855E-2</c:v>
                </c:pt>
                <c:pt idx="17">
                  <c:v>7.0750313858338326E-2</c:v>
                </c:pt>
                <c:pt idx="18">
                  <c:v>7.4956232518500227E-2</c:v>
                </c:pt>
                <c:pt idx="19">
                  <c:v>8.0454042640508067E-2</c:v>
                </c:pt>
              </c:numCache>
            </c:numRef>
          </c:val>
          <c:smooth val="0"/>
          <c:extLst>
            <c:ext xmlns:c16="http://schemas.microsoft.com/office/drawing/2014/chart" uri="{C3380CC4-5D6E-409C-BE32-E72D297353CC}">
              <c16:uniqueId val="{00000006-101E-4253-891F-D92D6B698448}"/>
            </c:ext>
          </c:extLst>
        </c:ser>
        <c:ser>
          <c:idx val="7"/>
          <c:order val="7"/>
          <c:tx>
            <c:strRef>
              <c:f>Sheet1!$A$9</c:f>
              <c:strCache>
                <c:ptCount val="1"/>
                <c:pt idx="0">
                  <c:v>Hybrid Share %</c:v>
                </c:pt>
              </c:strCache>
            </c:strRef>
          </c:tx>
          <c:spPr>
            <a:ln>
              <a:solidFill>
                <a:schemeClr val="accent6"/>
              </a:solidFill>
            </a:ln>
          </c:spPr>
          <c:marker>
            <c:symbol val="none"/>
          </c:marker>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Sheet1!$B$9:$U$9</c:f>
              <c:numCache>
                <c:formatCode>0.0%</c:formatCode>
                <c:ptCount val="20"/>
                <c:pt idx="0">
                  <c:v>1.3132380277184016E-2</c:v>
                </c:pt>
                <c:pt idx="1">
                  <c:v>2.2072598539836376E-2</c:v>
                </c:pt>
                <c:pt idx="2">
                  <c:v>2.2794503521319513E-2</c:v>
                </c:pt>
                <c:pt idx="3">
                  <c:v>2.3728096389497935E-2</c:v>
                </c:pt>
                <c:pt idx="4">
                  <c:v>2.3016862665929651E-2</c:v>
                </c:pt>
                <c:pt idx="5">
                  <c:v>2.8968301126282247E-2</c:v>
                </c:pt>
                <c:pt idx="6">
                  <c:v>3.3987555675881208E-2</c:v>
                </c:pt>
                <c:pt idx="7">
                  <c:v>4.6023779042643723E-2</c:v>
                </c:pt>
                <c:pt idx="8">
                  <c:v>7.1856342408621515E-2</c:v>
                </c:pt>
                <c:pt idx="9">
                  <c:v>0.10341400125097809</c:v>
                </c:pt>
                <c:pt idx="10">
                  <c:v>0.13477465123349244</c:v>
                </c:pt>
                <c:pt idx="11">
                  <c:v>0.17006174497113169</c:v>
                </c:pt>
                <c:pt idx="12">
                  <c:v>0.21567116669403494</c:v>
                </c:pt>
                <c:pt idx="13">
                  <c:v>0.270309124594937</c:v>
                </c:pt>
                <c:pt idx="14">
                  <c:v>0.31275529702545851</c:v>
                </c:pt>
                <c:pt idx="15">
                  <c:v>0.35404348598158153</c:v>
                </c:pt>
                <c:pt idx="16">
                  <c:v>0.38597245914050232</c:v>
                </c:pt>
                <c:pt idx="17">
                  <c:v>0.40137534057620755</c:v>
                </c:pt>
                <c:pt idx="18">
                  <c:v>0.4125698396541444</c:v>
                </c:pt>
                <c:pt idx="19">
                  <c:v>0.41462671422636077</c:v>
                </c:pt>
              </c:numCache>
            </c:numRef>
          </c:val>
          <c:smooth val="0"/>
          <c:extLst>
            <c:ext xmlns:c16="http://schemas.microsoft.com/office/drawing/2014/chart" uri="{C3380CC4-5D6E-409C-BE32-E72D297353CC}">
              <c16:uniqueId val="{00000007-101E-4253-891F-D92D6B698448}"/>
            </c:ext>
          </c:extLst>
        </c:ser>
        <c:ser>
          <c:idx val="8"/>
          <c:order val="8"/>
          <c:tx>
            <c:strRef>
              <c:f>Sheet1!$A$10</c:f>
              <c:strCache>
                <c:ptCount val="1"/>
                <c:pt idx="0">
                  <c:v>Electrification Share %</c:v>
                </c:pt>
              </c:strCache>
            </c:strRef>
          </c:tx>
          <c:spPr>
            <a:ln>
              <a:solidFill>
                <a:srgbClr val="C00000"/>
              </a:solidFill>
            </a:ln>
          </c:spPr>
          <c:marker>
            <c:symbol val="none"/>
          </c:marker>
          <c:cat>
            <c:strRef>
              <c:f>Sheet1!$B$1:$U$1</c:f>
              <c:strCache>
                <c:ptCount val="20"/>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pt idx="14">
                  <c:v>2025</c:v>
                </c:pt>
                <c:pt idx="15">
                  <c:v>2026</c:v>
                </c:pt>
                <c:pt idx="16">
                  <c:v>2027</c:v>
                </c:pt>
                <c:pt idx="17">
                  <c:v>2028</c:v>
                </c:pt>
                <c:pt idx="18">
                  <c:v>2029</c:v>
                </c:pt>
                <c:pt idx="19">
                  <c:v>2030</c:v>
                </c:pt>
              </c:strCache>
            </c:strRef>
          </c:cat>
          <c:val>
            <c:numRef>
              <c:f>Sheet1!$B$10:$U$10</c:f>
              <c:numCache>
                <c:formatCode>0.0%</c:formatCode>
                <c:ptCount val="20"/>
                <c:pt idx="0">
                  <c:v>1.4043576446917821E-2</c:v>
                </c:pt>
                <c:pt idx="1">
                  <c:v>2.3128409990396441E-2</c:v>
                </c:pt>
                <c:pt idx="2">
                  <c:v>2.4419136609456906E-2</c:v>
                </c:pt>
                <c:pt idx="3">
                  <c:v>2.6388651033207713E-2</c:v>
                </c:pt>
                <c:pt idx="4">
                  <c:v>2.7101010283102599E-2</c:v>
                </c:pt>
                <c:pt idx="5">
                  <c:v>3.4644330406716328E-2</c:v>
                </c:pt>
                <c:pt idx="6">
                  <c:v>4.3488681650112507E-2</c:v>
                </c:pt>
                <c:pt idx="7">
                  <c:v>5.9488911996189747E-2</c:v>
                </c:pt>
                <c:pt idx="8">
                  <c:v>8.9632695507303239E-2</c:v>
                </c:pt>
                <c:pt idx="9">
                  <c:v>0.12881234073585909</c:v>
                </c:pt>
                <c:pt idx="10">
                  <c:v>0.16721273685113033</c:v>
                </c:pt>
                <c:pt idx="11">
                  <c:v>0.21046036047955072</c:v>
                </c:pt>
                <c:pt idx="12">
                  <c:v>0.26131803775268531</c:v>
                </c:pt>
                <c:pt idx="13">
                  <c:v>0.32147995898454984</c:v>
                </c:pt>
                <c:pt idx="14">
                  <c:v>0.37032676550699373</c:v>
                </c:pt>
                <c:pt idx="15">
                  <c:v>0.41674257494734523</c:v>
                </c:pt>
                <c:pt idx="16">
                  <c:v>0.45235542488371416</c:v>
                </c:pt>
                <c:pt idx="17">
                  <c:v>0.47212565443454585</c:v>
                </c:pt>
                <c:pt idx="18">
                  <c:v>0.48752607217264465</c:v>
                </c:pt>
                <c:pt idx="19">
                  <c:v>0.49508075686686887</c:v>
                </c:pt>
              </c:numCache>
            </c:numRef>
          </c:val>
          <c:smooth val="0"/>
          <c:extLst>
            <c:ext xmlns:c16="http://schemas.microsoft.com/office/drawing/2014/chart" uri="{C3380CC4-5D6E-409C-BE32-E72D297353CC}">
              <c16:uniqueId val="{00000008-101E-4253-891F-D92D6B698448}"/>
            </c:ext>
          </c:extLst>
        </c:ser>
        <c:dLbls>
          <c:showLegendKey val="0"/>
          <c:showVal val="0"/>
          <c:showCatName val="0"/>
          <c:showSerName val="0"/>
          <c:showPercent val="0"/>
          <c:showBubbleSize val="0"/>
        </c:dLbls>
        <c:marker val="1"/>
        <c:smooth val="0"/>
        <c:axId val="701096328"/>
        <c:axId val="873104416"/>
      </c:lineChart>
      <c:catAx>
        <c:axId val="972246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58712280"/>
        <c:crosses val="autoZero"/>
        <c:auto val="1"/>
        <c:lblAlgn val="ctr"/>
        <c:lblOffset val="100"/>
        <c:noMultiLvlLbl val="0"/>
      </c:catAx>
      <c:valAx>
        <c:axId val="658712280"/>
        <c:scaling>
          <c:orientation val="minMax"/>
          <c:max val="120000000"/>
        </c:scaling>
        <c:delete val="0"/>
        <c:axPos val="l"/>
        <c:majorGridlines>
          <c:spPr>
            <a:ln w="9525" cap="flat" cmpd="sng" algn="ctr">
              <a:solidFill>
                <a:schemeClr val="tx1">
                  <a:lumMod val="15000"/>
                  <a:lumOff val="85000"/>
                </a:schemeClr>
              </a:solidFill>
              <a:round/>
            </a:ln>
            <a:effectLst/>
          </c:spPr>
        </c:majorGridlines>
        <c:title>
          <c:tx>
            <c:rich>
              <a:bodyPr/>
              <a:lstStyle/>
              <a:p>
                <a:pPr>
                  <a:defRPr>
                    <a:solidFill>
                      <a:schemeClr val="tx1">
                        <a:lumMod val="65000"/>
                        <a:lumOff val="35000"/>
                      </a:schemeClr>
                    </a:solidFill>
                  </a:defRPr>
                </a:pPr>
                <a:r>
                  <a:rPr lang="en-US" dirty="0">
                    <a:solidFill>
                      <a:schemeClr val="tx1">
                        <a:lumMod val="65000"/>
                        <a:lumOff val="35000"/>
                      </a:schemeClr>
                    </a:solidFill>
                  </a:rPr>
                  <a:t>Vehicle Production</a:t>
                </a:r>
              </a:p>
            </c:rich>
          </c:tx>
          <c:overlay val="0"/>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972246208"/>
        <c:crosses val="autoZero"/>
        <c:crossBetween val="between"/>
        <c:dispUnits>
          <c:builtInUnit val="millions"/>
          <c:dispUnitsLbl>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dispUnitsLbl>
        </c:dispUnits>
      </c:valAx>
      <c:valAx>
        <c:axId val="873104416"/>
        <c:scaling>
          <c:orientation val="minMax"/>
        </c:scaling>
        <c:delete val="0"/>
        <c:axPos val="r"/>
        <c:title>
          <c:tx>
            <c:rich>
              <a:bodyPr/>
              <a:lstStyle/>
              <a:p>
                <a:pPr>
                  <a:defRPr/>
                </a:pPr>
                <a:r>
                  <a:rPr lang="en-US" dirty="0">
                    <a:solidFill>
                      <a:schemeClr val="tx1">
                        <a:lumMod val="65000"/>
                        <a:lumOff val="35000"/>
                      </a:schemeClr>
                    </a:solidFill>
                  </a:rPr>
                  <a:t>Share of Production</a:t>
                </a:r>
              </a:p>
            </c:rich>
          </c:tx>
          <c:overlay val="0"/>
        </c:title>
        <c:numFmt formatCode="0%" sourceLinked="0"/>
        <c:majorTickMark val="out"/>
        <c:minorTickMark val="none"/>
        <c:tickLblPos val="nextTo"/>
        <c:txPr>
          <a:bodyPr/>
          <a:lstStyle/>
          <a:p>
            <a:pPr>
              <a:defRPr sz="1050">
                <a:solidFill>
                  <a:schemeClr val="tx1">
                    <a:lumMod val="65000"/>
                    <a:lumOff val="35000"/>
                  </a:schemeClr>
                </a:solidFill>
              </a:defRPr>
            </a:pPr>
            <a:endParaRPr lang="en-US"/>
          </a:p>
        </c:txPr>
        <c:crossAx val="701096328"/>
        <c:crosses val="max"/>
        <c:crossBetween val="between"/>
      </c:valAx>
      <c:catAx>
        <c:axId val="701096328"/>
        <c:scaling>
          <c:orientation val="minMax"/>
        </c:scaling>
        <c:delete val="1"/>
        <c:axPos val="b"/>
        <c:numFmt formatCode="General" sourceLinked="1"/>
        <c:majorTickMark val="out"/>
        <c:minorTickMark val="none"/>
        <c:tickLblPos val="nextTo"/>
        <c:crossAx val="873104416"/>
        <c:crosses val="autoZero"/>
        <c:auto val="1"/>
        <c:lblAlgn val="ctr"/>
        <c:lblOffset val="100"/>
        <c:noMultiLvlLbl val="0"/>
      </c:catAx>
      <c:spPr>
        <a:noFill/>
        <a:ln>
          <a:noFill/>
        </a:ln>
        <a:effectLst/>
      </c:spPr>
    </c:plotArea>
    <c:legend>
      <c:legendPos val="b"/>
      <c:layout>
        <c:manualLayout>
          <c:xMode val="edge"/>
          <c:yMode val="edge"/>
          <c:x val="0"/>
          <c:y val="0.90606709317585299"/>
          <c:w val="0.99928373295752349"/>
          <c:h val="9.3932906824146983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C5C97B-9F3E-4C4B-8747-8D71FF0BB0D0}" type="doc">
      <dgm:prSet loTypeId="urn:microsoft.com/office/officeart/2005/8/layout/process1" loCatId="process" qsTypeId="urn:microsoft.com/office/officeart/2005/8/quickstyle/simple1" qsCatId="simple" csTypeId="urn:microsoft.com/office/officeart/2005/8/colors/colorful5" csCatId="colorful" phldr="1"/>
      <dgm:spPr/>
      <dgm:t>
        <a:bodyPr/>
        <a:lstStyle/>
        <a:p>
          <a:endParaRPr lang="en-US"/>
        </a:p>
      </dgm:t>
    </dgm:pt>
    <dgm:pt modelId="{DBFE1564-6B92-4F31-B18C-BF4EB6BDCA92}">
      <dgm:prSet custT="1"/>
      <dgm:spPr>
        <a:solidFill>
          <a:srgbClr val="7030A0"/>
        </a:solidFill>
        <a:ln>
          <a:noFill/>
        </a:ln>
      </dgm:spPr>
      <dgm:t>
        <a:bodyPr/>
        <a:lstStyle/>
        <a:p>
          <a:r>
            <a:rPr lang="en-US" sz="2000" b="1" dirty="0">
              <a:solidFill>
                <a:schemeClr val="bg1"/>
              </a:solidFill>
              <a:effectLst>
                <a:outerShdw blurRad="38100" dist="38100" dir="2700000" algn="tl">
                  <a:srgbClr val="000000">
                    <a:alpha val="43137"/>
                  </a:srgbClr>
                </a:outerShdw>
              </a:effectLst>
            </a:rPr>
            <a:t>Product Concept Research</a:t>
          </a:r>
        </a:p>
      </dgm:t>
    </dgm:pt>
    <dgm:pt modelId="{A414E817-95B1-4C05-A034-B210F6743AB3}" type="parTrans" cxnId="{DA84C19E-40C7-4C5C-8342-B40E762DA233}">
      <dgm:prSet/>
      <dgm:spPr/>
      <dgm:t>
        <a:bodyPr/>
        <a:lstStyle/>
        <a:p>
          <a:endParaRPr lang="en-US"/>
        </a:p>
      </dgm:t>
    </dgm:pt>
    <dgm:pt modelId="{2CFD40C0-DA56-4276-AEF0-7A7AC8B0C1C1}" type="sibTrans" cxnId="{DA84C19E-40C7-4C5C-8342-B40E762DA233}">
      <dgm:prSet custT="1"/>
      <dgm:spPr>
        <a:solidFill>
          <a:schemeClr val="bg1">
            <a:lumMod val="65000"/>
          </a:schemeClr>
        </a:solidFill>
        <a:ln>
          <a:solidFill>
            <a:schemeClr val="tx1">
              <a:lumMod val="65000"/>
              <a:lumOff val="35000"/>
            </a:schemeClr>
          </a:solidFill>
        </a:ln>
      </dgm:spPr>
      <dgm:t>
        <a:bodyPr/>
        <a:lstStyle/>
        <a:p>
          <a:endParaRPr lang="en-US" sz="1400" b="1">
            <a:effectLst>
              <a:outerShdw blurRad="38100" dist="38100" dir="2700000" algn="tl">
                <a:srgbClr val="000000">
                  <a:alpha val="43137"/>
                </a:srgbClr>
              </a:outerShdw>
            </a:effectLst>
          </a:endParaRPr>
        </a:p>
      </dgm:t>
    </dgm:pt>
    <dgm:pt modelId="{91B86A69-89D9-43A3-B6EC-76790AA40228}">
      <dgm:prSet custT="1"/>
      <dgm:spPr>
        <a:solidFill>
          <a:srgbClr val="CC99FF"/>
        </a:solidFill>
        <a:ln>
          <a:noFill/>
        </a:ln>
      </dgm:spPr>
      <dgm:t>
        <a:bodyPr/>
        <a:lstStyle/>
        <a:p>
          <a:r>
            <a:rPr lang="en-US" sz="2000" b="1" spc="-150" dirty="0">
              <a:solidFill>
                <a:schemeClr val="tx1"/>
              </a:solidFill>
              <a:effectLst/>
            </a:rPr>
            <a:t>Engineering Development</a:t>
          </a:r>
          <a:r>
            <a:rPr lang="en-US" sz="2000" b="1" dirty="0">
              <a:solidFill>
                <a:schemeClr val="tx1"/>
              </a:solidFill>
              <a:effectLst/>
            </a:rPr>
            <a:t> for Part or System </a:t>
          </a:r>
        </a:p>
      </dgm:t>
    </dgm:pt>
    <dgm:pt modelId="{94B55120-3EC5-4B95-9CE8-9F340E38E266}" type="parTrans" cxnId="{15E6D3C7-F80A-41CA-B85D-3799F2A691D6}">
      <dgm:prSet/>
      <dgm:spPr/>
      <dgm:t>
        <a:bodyPr/>
        <a:lstStyle/>
        <a:p>
          <a:endParaRPr lang="en-US"/>
        </a:p>
      </dgm:t>
    </dgm:pt>
    <dgm:pt modelId="{D4B11FC2-00B9-43F4-9B37-B887F66454BD}" type="sibTrans" cxnId="{15E6D3C7-F80A-41CA-B85D-3799F2A691D6}">
      <dgm:prSet custT="1"/>
      <dgm:spPr>
        <a:solidFill>
          <a:schemeClr val="bg1">
            <a:lumMod val="65000"/>
          </a:schemeClr>
        </a:solidFill>
        <a:ln>
          <a:solidFill>
            <a:schemeClr val="tx1">
              <a:lumMod val="65000"/>
              <a:lumOff val="35000"/>
            </a:schemeClr>
          </a:solidFill>
        </a:ln>
      </dgm:spPr>
      <dgm:t>
        <a:bodyPr/>
        <a:lstStyle/>
        <a:p>
          <a:endParaRPr lang="en-US" sz="1400" b="1">
            <a:effectLst>
              <a:outerShdw blurRad="38100" dist="38100" dir="2700000" algn="tl">
                <a:srgbClr val="000000">
                  <a:alpha val="43137"/>
                </a:srgbClr>
              </a:outerShdw>
            </a:effectLst>
          </a:endParaRPr>
        </a:p>
      </dgm:t>
    </dgm:pt>
    <dgm:pt modelId="{E5B53F90-7D5E-42BF-9E66-EECB9E518254}">
      <dgm:prSet custT="1"/>
      <dgm:spPr>
        <a:solidFill>
          <a:schemeClr val="accent1"/>
        </a:solidFill>
        <a:ln>
          <a:noFill/>
        </a:ln>
      </dgm:spPr>
      <dgm:t>
        <a:bodyPr/>
        <a:lstStyle/>
        <a:p>
          <a:r>
            <a:rPr lang="en-US" sz="2000" b="1" dirty="0">
              <a:solidFill>
                <a:schemeClr val="tx1"/>
              </a:solidFill>
              <a:effectLst/>
            </a:rPr>
            <a:t>Design of </a:t>
          </a:r>
          <a:br>
            <a:rPr lang="en-US" sz="2000" b="1" dirty="0">
              <a:solidFill>
                <a:schemeClr val="tx1"/>
              </a:solidFill>
              <a:effectLst/>
            </a:rPr>
          </a:br>
          <a:r>
            <a:rPr lang="en-US" sz="2000" b="1" dirty="0" err="1">
              <a:solidFill>
                <a:schemeClr val="tx1"/>
              </a:solidFill>
              <a:effectLst/>
            </a:rPr>
            <a:t>Mfg</a:t>
          </a:r>
          <a:r>
            <a:rPr lang="en-US" sz="2000" b="1" dirty="0">
              <a:solidFill>
                <a:schemeClr val="tx1"/>
              </a:solidFill>
              <a:effectLst/>
            </a:rPr>
            <a:t> Process </a:t>
          </a:r>
        </a:p>
      </dgm:t>
    </dgm:pt>
    <dgm:pt modelId="{5D21352D-38BC-46CF-9E9F-86D8D99055AD}" type="parTrans" cxnId="{8389CF32-3D15-4821-BE92-F5257810BEB1}">
      <dgm:prSet/>
      <dgm:spPr/>
      <dgm:t>
        <a:bodyPr/>
        <a:lstStyle/>
        <a:p>
          <a:endParaRPr lang="en-US"/>
        </a:p>
      </dgm:t>
    </dgm:pt>
    <dgm:pt modelId="{D25EEB59-F7D3-47E5-91FE-B9964BDB1F55}" type="sibTrans" cxnId="{8389CF32-3D15-4821-BE92-F5257810BEB1}">
      <dgm:prSet custT="1"/>
      <dgm:spPr>
        <a:solidFill>
          <a:schemeClr val="bg1">
            <a:lumMod val="65000"/>
          </a:schemeClr>
        </a:solidFill>
        <a:ln>
          <a:solidFill>
            <a:schemeClr val="tx1">
              <a:lumMod val="65000"/>
              <a:lumOff val="35000"/>
            </a:schemeClr>
          </a:solidFill>
        </a:ln>
      </dgm:spPr>
      <dgm:t>
        <a:bodyPr/>
        <a:lstStyle/>
        <a:p>
          <a:endParaRPr lang="en-US" sz="1400" b="1">
            <a:effectLst>
              <a:outerShdw blurRad="38100" dist="38100" dir="2700000" algn="tl">
                <a:srgbClr val="000000">
                  <a:alpha val="43137"/>
                </a:srgbClr>
              </a:outerShdw>
            </a:effectLst>
          </a:endParaRPr>
        </a:p>
      </dgm:t>
    </dgm:pt>
    <dgm:pt modelId="{4F6FAFBE-C86E-4AD3-A23C-AC21128CFD49}">
      <dgm:prSet custT="1"/>
      <dgm:spPr>
        <a:solidFill>
          <a:srgbClr val="99CCFF"/>
        </a:solidFill>
        <a:ln>
          <a:noFill/>
        </a:ln>
      </dgm:spPr>
      <dgm:t>
        <a:bodyPr/>
        <a:lstStyle/>
        <a:p>
          <a:r>
            <a:rPr lang="en-US" sz="2000" b="1" dirty="0">
              <a:solidFill>
                <a:schemeClr val="tx1"/>
              </a:solidFill>
              <a:effectLst/>
            </a:rPr>
            <a:t>Customer Testing &amp; Validation Prior to Production </a:t>
          </a:r>
        </a:p>
      </dgm:t>
    </dgm:pt>
    <dgm:pt modelId="{4CC54E8F-AA19-4880-9047-FF1030E4A172}" type="parTrans" cxnId="{C8558F59-4AE1-4FEF-891E-3B72D67EB88F}">
      <dgm:prSet/>
      <dgm:spPr/>
      <dgm:t>
        <a:bodyPr/>
        <a:lstStyle/>
        <a:p>
          <a:endParaRPr lang="en-US"/>
        </a:p>
      </dgm:t>
    </dgm:pt>
    <dgm:pt modelId="{F56CBA2D-B085-4CA5-A7FE-813A1FCA7B21}" type="sibTrans" cxnId="{C8558F59-4AE1-4FEF-891E-3B72D67EB88F}">
      <dgm:prSet custT="1"/>
      <dgm:spPr>
        <a:solidFill>
          <a:schemeClr val="bg1">
            <a:lumMod val="65000"/>
          </a:schemeClr>
        </a:solidFill>
        <a:ln>
          <a:solidFill>
            <a:schemeClr val="tx1">
              <a:lumMod val="65000"/>
              <a:lumOff val="35000"/>
            </a:schemeClr>
          </a:solidFill>
        </a:ln>
      </dgm:spPr>
      <dgm:t>
        <a:bodyPr/>
        <a:lstStyle/>
        <a:p>
          <a:endParaRPr lang="en-US" sz="1400" b="1">
            <a:effectLst>
              <a:outerShdw blurRad="38100" dist="38100" dir="2700000" algn="tl">
                <a:srgbClr val="000000">
                  <a:alpha val="43137"/>
                </a:srgbClr>
              </a:outerShdw>
            </a:effectLst>
          </a:endParaRPr>
        </a:p>
      </dgm:t>
    </dgm:pt>
    <dgm:pt modelId="{649BCEEF-89FD-4D0F-8418-74703DC7DCD8}">
      <dgm:prSet custT="1"/>
      <dgm:spPr>
        <a:solidFill>
          <a:srgbClr val="FFFF00"/>
        </a:solidFill>
        <a:ln>
          <a:noFill/>
        </a:ln>
      </dgm:spPr>
      <dgm:t>
        <a:bodyPr/>
        <a:lstStyle/>
        <a:p>
          <a:r>
            <a:rPr lang="en-US" sz="2000" b="1" dirty="0">
              <a:solidFill>
                <a:schemeClr val="tx1"/>
              </a:solidFill>
              <a:effectLst/>
            </a:rPr>
            <a:t>Production Facility Updates &amp; Retooling</a:t>
          </a:r>
        </a:p>
      </dgm:t>
    </dgm:pt>
    <dgm:pt modelId="{A3FDB765-FDC5-42AB-B20F-9EC808E558E1}" type="parTrans" cxnId="{9782ED69-19DF-4220-9273-B3EF3C81F089}">
      <dgm:prSet/>
      <dgm:spPr/>
      <dgm:t>
        <a:bodyPr/>
        <a:lstStyle/>
        <a:p>
          <a:endParaRPr lang="en-US"/>
        </a:p>
      </dgm:t>
    </dgm:pt>
    <dgm:pt modelId="{A140C330-9BC9-4B7D-B72C-B3A3A67ACEF8}" type="sibTrans" cxnId="{9782ED69-19DF-4220-9273-B3EF3C81F089}">
      <dgm:prSet custT="1"/>
      <dgm:spPr>
        <a:solidFill>
          <a:schemeClr val="bg1">
            <a:lumMod val="65000"/>
          </a:schemeClr>
        </a:solidFill>
        <a:ln>
          <a:solidFill>
            <a:schemeClr val="tx1">
              <a:lumMod val="65000"/>
              <a:lumOff val="35000"/>
            </a:schemeClr>
          </a:solidFill>
        </a:ln>
      </dgm:spPr>
      <dgm:t>
        <a:bodyPr/>
        <a:lstStyle/>
        <a:p>
          <a:endParaRPr lang="en-US" sz="1400" b="1">
            <a:effectLst>
              <a:outerShdw blurRad="38100" dist="38100" dir="2700000" algn="tl">
                <a:srgbClr val="000000">
                  <a:alpha val="43137"/>
                </a:srgbClr>
              </a:outerShdw>
            </a:effectLst>
          </a:endParaRPr>
        </a:p>
      </dgm:t>
    </dgm:pt>
    <dgm:pt modelId="{D3DF9289-F620-4137-9E14-F37EA97D23C1}">
      <dgm:prSet custT="1"/>
      <dgm:spPr>
        <a:solidFill>
          <a:srgbClr val="00FF00"/>
        </a:solidFill>
        <a:ln>
          <a:noFill/>
        </a:ln>
      </dgm:spPr>
      <dgm:t>
        <a:bodyPr/>
        <a:lstStyle/>
        <a:p>
          <a:r>
            <a:rPr lang="en-US" sz="2000" b="0" dirty="0">
              <a:solidFill>
                <a:schemeClr val="tx1"/>
              </a:solidFill>
              <a:effectLst>
                <a:outerShdw blurRad="38100" dist="38100" dir="2700000" algn="tl">
                  <a:srgbClr val="000000">
                    <a:alpha val="43137"/>
                  </a:srgbClr>
                </a:outerShdw>
              </a:effectLst>
            </a:rPr>
            <a:t>Product </a:t>
          </a:r>
          <a:r>
            <a:rPr lang="en-US" sz="2000" b="0" dirty="0" err="1">
              <a:solidFill>
                <a:schemeClr val="tx1"/>
              </a:solidFill>
              <a:effectLst>
                <a:outerShdw blurRad="38100" dist="38100" dir="2700000" algn="tl">
                  <a:srgbClr val="000000">
                    <a:alpha val="43137"/>
                  </a:srgbClr>
                </a:outerShdw>
              </a:effectLst>
            </a:rPr>
            <a:t>Mfg</a:t>
          </a:r>
          <a:r>
            <a:rPr lang="en-US" sz="2000" b="0" dirty="0">
              <a:solidFill>
                <a:schemeClr val="tx1"/>
              </a:solidFill>
              <a:effectLst>
                <a:outerShdw blurRad="38100" dist="38100" dir="2700000" algn="tl">
                  <a:srgbClr val="000000">
                    <a:alpha val="43137"/>
                  </a:srgbClr>
                </a:outerShdw>
              </a:effectLst>
            </a:rPr>
            <a:t> &amp; Deployed</a:t>
          </a:r>
        </a:p>
      </dgm:t>
    </dgm:pt>
    <dgm:pt modelId="{F27146AF-4A35-43DB-B34F-DBC1DB0FAEA6}" type="parTrans" cxnId="{20DF8DBA-B54E-4321-A7EF-FF5C056F2674}">
      <dgm:prSet/>
      <dgm:spPr/>
      <dgm:t>
        <a:bodyPr/>
        <a:lstStyle/>
        <a:p>
          <a:endParaRPr lang="en-US"/>
        </a:p>
      </dgm:t>
    </dgm:pt>
    <dgm:pt modelId="{54A8BFF3-9D77-4B14-AD77-245C4C8A08D1}" type="sibTrans" cxnId="{20DF8DBA-B54E-4321-A7EF-FF5C056F2674}">
      <dgm:prSet/>
      <dgm:spPr/>
      <dgm:t>
        <a:bodyPr/>
        <a:lstStyle/>
        <a:p>
          <a:endParaRPr lang="en-US"/>
        </a:p>
      </dgm:t>
    </dgm:pt>
    <dgm:pt modelId="{B145F3ED-63F7-4154-8701-3661F78EA7EB}" type="pres">
      <dgm:prSet presAssocID="{60C5C97B-9F3E-4C4B-8747-8D71FF0BB0D0}" presName="Name0" presStyleCnt="0">
        <dgm:presLayoutVars>
          <dgm:dir/>
          <dgm:resizeHandles val="exact"/>
        </dgm:presLayoutVars>
      </dgm:prSet>
      <dgm:spPr/>
      <dgm:t>
        <a:bodyPr/>
        <a:lstStyle/>
        <a:p>
          <a:endParaRPr lang="en-US"/>
        </a:p>
      </dgm:t>
    </dgm:pt>
    <dgm:pt modelId="{A7CCF961-E595-418A-9EC3-668D94AFB436}" type="pres">
      <dgm:prSet presAssocID="{DBFE1564-6B92-4F31-B18C-BF4EB6BDCA92}" presName="node" presStyleLbl="node1" presStyleIdx="0" presStyleCnt="6" custScaleX="100218">
        <dgm:presLayoutVars>
          <dgm:bulletEnabled val="1"/>
        </dgm:presLayoutVars>
      </dgm:prSet>
      <dgm:spPr/>
      <dgm:t>
        <a:bodyPr/>
        <a:lstStyle/>
        <a:p>
          <a:endParaRPr lang="en-US"/>
        </a:p>
      </dgm:t>
    </dgm:pt>
    <dgm:pt modelId="{4AE88E58-71A3-424E-AF79-285A4EAF099D}" type="pres">
      <dgm:prSet presAssocID="{2CFD40C0-DA56-4276-AEF0-7A7AC8B0C1C1}" presName="sibTrans" presStyleLbl="sibTrans2D1" presStyleIdx="0" presStyleCnt="5"/>
      <dgm:spPr/>
      <dgm:t>
        <a:bodyPr/>
        <a:lstStyle/>
        <a:p>
          <a:endParaRPr lang="en-US"/>
        </a:p>
      </dgm:t>
    </dgm:pt>
    <dgm:pt modelId="{B45F69C2-14EE-4696-9916-A589416B9712}" type="pres">
      <dgm:prSet presAssocID="{2CFD40C0-DA56-4276-AEF0-7A7AC8B0C1C1}" presName="connectorText" presStyleLbl="sibTrans2D1" presStyleIdx="0" presStyleCnt="5"/>
      <dgm:spPr/>
      <dgm:t>
        <a:bodyPr/>
        <a:lstStyle/>
        <a:p>
          <a:endParaRPr lang="en-US"/>
        </a:p>
      </dgm:t>
    </dgm:pt>
    <dgm:pt modelId="{2BF96AB1-9A3A-4B0A-B1FC-4AAFB4B69EF6}" type="pres">
      <dgm:prSet presAssocID="{91B86A69-89D9-43A3-B6EC-76790AA40228}" presName="node" presStyleLbl="node1" presStyleIdx="1" presStyleCnt="6" custScaleX="100218">
        <dgm:presLayoutVars>
          <dgm:bulletEnabled val="1"/>
        </dgm:presLayoutVars>
      </dgm:prSet>
      <dgm:spPr/>
      <dgm:t>
        <a:bodyPr/>
        <a:lstStyle/>
        <a:p>
          <a:endParaRPr lang="en-US"/>
        </a:p>
      </dgm:t>
    </dgm:pt>
    <dgm:pt modelId="{096F9E34-D488-4AD0-A165-0C3638D6F7F5}" type="pres">
      <dgm:prSet presAssocID="{D4B11FC2-00B9-43F4-9B37-B887F66454BD}" presName="sibTrans" presStyleLbl="sibTrans2D1" presStyleIdx="1" presStyleCnt="5"/>
      <dgm:spPr/>
      <dgm:t>
        <a:bodyPr/>
        <a:lstStyle/>
        <a:p>
          <a:endParaRPr lang="en-US"/>
        </a:p>
      </dgm:t>
    </dgm:pt>
    <dgm:pt modelId="{A95BC509-11DC-441D-B1BF-B7A6634F8F17}" type="pres">
      <dgm:prSet presAssocID="{D4B11FC2-00B9-43F4-9B37-B887F66454BD}" presName="connectorText" presStyleLbl="sibTrans2D1" presStyleIdx="1" presStyleCnt="5"/>
      <dgm:spPr/>
      <dgm:t>
        <a:bodyPr/>
        <a:lstStyle/>
        <a:p>
          <a:endParaRPr lang="en-US"/>
        </a:p>
      </dgm:t>
    </dgm:pt>
    <dgm:pt modelId="{2684586F-27AD-462E-B4BF-F98BD238F18B}" type="pres">
      <dgm:prSet presAssocID="{E5B53F90-7D5E-42BF-9E66-EECB9E518254}" presName="node" presStyleLbl="node1" presStyleIdx="2" presStyleCnt="6" custScaleX="100218">
        <dgm:presLayoutVars>
          <dgm:bulletEnabled val="1"/>
        </dgm:presLayoutVars>
      </dgm:prSet>
      <dgm:spPr/>
      <dgm:t>
        <a:bodyPr/>
        <a:lstStyle/>
        <a:p>
          <a:endParaRPr lang="en-US"/>
        </a:p>
      </dgm:t>
    </dgm:pt>
    <dgm:pt modelId="{469167F1-87F2-4725-A7AA-D2EE6F1F40F9}" type="pres">
      <dgm:prSet presAssocID="{D25EEB59-F7D3-47E5-91FE-B9964BDB1F55}" presName="sibTrans" presStyleLbl="sibTrans2D1" presStyleIdx="2" presStyleCnt="5"/>
      <dgm:spPr/>
      <dgm:t>
        <a:bodyPr/>
        <a:lstStyle/>
        <a:p>
          <a:endParaRPr lang="en-US"/>
        </a:p>
      </dgm:t>
    </dgm:pt>
    <dgm:pt modelId="{01F14266-3311-4139-B5D4-B140115026A8}" type="pres">
      <dgm:prSet presAssocID="{D25EEB59-F7D3-47E5-91FE-B9964BDB1F55}" presName="connectorText" presStyleLbl="sibTrans2D1" presStyleIdx="2" presStyleCnt="5"/>
      <dgm:spPr/>
      <dgm:t>
        <a:bodyPr/>
        <a:lstStyle/>
        <a:p>
          <a:endParaRPr lang="en-US"/>
        </a:p>
      </dgm:t>
    </dgm:pt>
    <dgm:pt modelId="{201F18E8-0072-4BD7-BEAE-80898C578B13}" type="pres">
      <dgm:prSet presAssocID="{4F6FAFBE-C86E-4AD3-A23C-AC21128CFD49}" presName="node" presStyleLbl="node1" presStyleIdx="3" presStyleCnt="6" custScaleX="100218">
        <dgm:presLayoutVars>
          <dgm:bulletEnabled val="1"/>
        </dgm:presLayoutVars>
      </dgm:prSet>
      <dgm:spPr/>
      <dgm:t>
        <a:bodyPr/>
        <a:lstStyle/>
        <a:p>
          <a:endParaRPr lang="en-US"/>
        </a:p>
      </dgm:t>
    </dgm:pt>
    <dgm:pt modelId="{ADA3C85E-3D42-4153-A9D5-6A612ED2F132}" type="pres">
      <dgm:prSet presAssocID="{F56CBA2D-B085-4CA5-A7FE-813A1FCA7B21}" presName="sibTrans" presStyleLbl="sibTrans2D1" presStyleIdx="3" presStyleCnt="5"/>
      <dgm:spPr/>
      <dgm:t>
        <a:bodyPr/>
        <a:lstStyle/>
        <a:p>
          <a:endParaRPr lang="en-US"/>
        </a:p>
      </dgm:t>
    </dgm:pt>
    <dgm:pt modelId="{EB05CBE5-CD89-4989-9FD5-3B022356C34C}" type="pres">
      <dgm:prSet presAssocID="{F56CBA2D-B085-4CA5-A7FE-813A1FCA7B21}" presName="connectorText" presStyleLbl="sibTrans2D1" presStyleIdx="3" presStyleCnt="5"/>
      <dgm:spPr/>
      <dgm:t>
        <a:bodyPr/>
        <a:lstStyle/>
        <a:p>
          <a:endParaRPr lang="en-US"/>
        </a:p>
      </dgm:t>
    </dgm:pt>
    <dgm:pt modelId="{6E150F35-F28A-4F35-A749-C473EF173188}" type="pres">
      <dgm:prSet presAssocID="{649BCEEF-89FD-4D0F-8418-74703DC7DCD8}" presName="node" presStyleLbl="node1" presStyleIdx="4" presStyleCnt="6" custScaleX="100218">
        <dgm:presLayoutVars>
          <dgm:bulletEnabled val="1"/>
        </dgm:presLayoutVars>
      </dgm:prSet>
      <dgm:spPr/>
      <dgm:t>
        <a:bodyPr/>
        <a:lstStyle/>
        <a:p>
          <a:endParaRPr lang="en-US"/>
        </a:p>
      </dgm:t>
    </dgm:pt>
    <dgm:pt modelId="{F695EE16-DDD5-4048-9924-0ECD5D0C6974}" type="pres">
      <dgm:prSet presAssocID="{A140C330-9BC9-4B7D-B72C-B3A3A67ACEF8}" presName="sibTrans" presStyleLbl="sibTrans2D1" presStyleIdx="4" presStyleCnt="5"/>
      <dgm:spPr/>
      <dgm:t>
        <a:bodyPr/>
        <a:lstStyle/>
        <a:p>
          <a:endParaRPr lang="en-US"/>
        </a:p>
      </dgm:t>
    </dgm:pt>
    <dgm:pt modelId="{593DF834-4A5E-49A7-8B6A-ED35BF023C83}" type="pres">
      <dgm:prSet presAssocID="{A140C330-9BC9-4B7D-B72C-B3A3A67ACEF8}" presName="connectorText" presStyleLbl="sibTrans2D1" presStyleIdx="4" presStyleCnt="5"/>
      <dgm:spPr/>
      <dgm:t>
        <a:bodyPr/>
        <a:lstStyle/>
        <a:p>
          <a:endParaRPr lang="en-US"/>
        </a:p>
      </dgm:t>
    </dgm:pt>
    <dgm:pt modelId="{AD976CCB-EEA8-46F9-A18F-5BF19621986E}" type="pres">
      <dgm:prSet presAssocID="{D3DF9289-F620-4137-9E14-F37EA97D23C1}" presName="node" presStyleLbl="node1" presStyleIdx="5" presStyleCnt="6" custScaleX="100218">
        <dgm:presLayoutVars>
          <dgm:bulletEnabled val="1"/>
        </dgm:presLayoutVars>
      </dgm:prSet>
      <dgm:spPr/>
      <dgm:t>
        <a:bodyPr/>
        <a:lstStyle/>
        <a:p>
          <a:endParaRPr lang="en-US"/>
        </a:p>
      </dgm:t>
    </dgm:pt>
  </dgm:ptLst>
  <dgm:cxnLst>
    <dgm:cxn modelId="{EB6267F3-1A00-4712-8FCD-765A2682D4BE}" type="presOf" srcId="{F56CBA2D-B085-4CA5-A7FE-813A1FCA7B21}" destId="{EB05CBE5-CD89-4989-9FD5-3B022356C34C}" srcOrd="1" destOrd="0" presId="urn:microsoft.com/office/officeart/2005/8/layout/process1"/>
    <dgm:cxn modelId="{9E9C25B4-0FA4-4E71-B23A-3935D3A177DA}" type="presOf" srcId="{91B86A69-89D9-43A3-B6EC-76790AA40228}" destId="{2BF96AB1-9A3A-4B0A-B1FC-4AAFB4B69EF6}" srcOrd="0" destOrd="0" presId="urn:microsoft.com/office/officeart/2005/8/layout/process1"/>
    <dgm:cxn modelId="{2D28F259-FFDA-479E-B1AA-CEFF7DBBFBEC}" type="presOf" srcId="{D4B11FC2-00B9-43F4-9B37-B887F66454BD}" destId="{A95BC509-11DC-441D-B1BF-B7A6634F8F17}" srcOrd="1" destOrd="0" presId="urn:microsoft.com/office/officeart/2005/8/layout/process1"/>
    <dgm:cxn modelId="{8389CF32-3D15-4821-BE92-F5257810BEB1}" srcId="{60C5C97B-9F3E-4C4B-8747-8D71FF0BB0D0}" destId="{E5B53F90-7D5E-42BF-9E66-EECB9E518254}" srcOrd="2" destOrd="0" parTransId="{5D21352D-38BC-46CF-9E9F-86D8D99055AD}" sibTransId="{D25EEB59-F7D3-47E5-91FE-B9964BDB1F55}"/>
    <dgm:cxn modelId="{F4CEDF2C-D573-43C4-A80C-4F788E7FB949}" type="presOf" srcId="{2CFD40C0-DA56-4276-AEF0-7A7AC8B0C1C1}" destId="{4AE88E58-71A3-424E-AF79-285A4EAF099D}" srcOrd="0" destOrd="0" presId="urn:microsoft.com/office/officeart/2005/8/layout/process1"/>
    <dgm:cxn modelId="{9151FD9F-37E3-478A-B734-D0551A59420A}" type="presOf" srcId="{2CFD40C0-DA56-4276-AEF0-7A7AC8B0C1C1}" destId="{B45F69C2-14EE-4696-9916-A589416B9712}" srcOrd="1" destOrd="0" presId="urn:microsoft.com/office/officeart/2005/8/layout/process1"/>
    <dgm:cxn modelId="{D6535840-B211-42CC-80BB-5A1B21FFCD16}" type="presOf" srcId="{649BCEEF-89FD-4D0F-8418-74703DC7DCD8}" destId="{6E150F35-F28A-4F35-A749-C473EF173188}" srcOrd="0" destOrd="0" presId="urn:microsoft.com/office/officeart/2005/8/layout/process1"/>
    <dgm:cxn modelId="{716D6A41-93AF-4275-83EE-1E2C7FEFEA3A}" type="presOf" srcId="{DBFE1564-6B92-4F31-B18C-BF4EB6BDCA92}" destId="{A7CCF961-E595-418A-9EC3-668D94AFB436}" srcOrd="0" destOrd="0" presId="urn:microsoft.com/office/officeart/2005/8/layout/process1"/>
    <dgm:cxn modelId="{85C833DD-0435-4F1D-8F95-A88EB2F52A46}" type="presOf" srcId="{D25EEB59-F7D3-47E5-91FE-B9964BDB1F55}" destId="{469167F1-87F2-4725-A7AA-D2EE6F1F40F9}" srcOrd="0" destOrd="0" presId="urn:microsoft.com/office/officeart/2005/8/layout/process1"/>
    <dgm:cxn modelId="{C8558F59-4AE1-4FEF-891E-3B72D67EB88F}" srcId="{60C5C97B-9F3E-4C4B-8747-8D71FF0BB0D0}" destId="{4F6FAFBE-C86E-4AD3-A23C-AC21128CFD49}" srcOrd="3" destOrd="0" parTransId="{4CC54E8F-AA19-4880-9047-FF1030E4A172}" sibTransId="{F56CBA2D-B085-4CA5-A7FE-813A1FCA7B21}"/>
    <dgm:cxn modelId="{A9427099-A68B-4A87-8ED3-BCF2E5DBC67C}" type="presOf" srcId="{4F6FAFBE-C86E-4AD3-A23C-AC21128CFD49}" destId="{201F18E8-0072-4BD7-BEAE-80898C578B13}" srcOrd="0" destOrd="0" presId="urn:microsoft.com/office/officeart/2005/8/layout/process1"/>
    <dgm:cxn modelId="{C92FBC0D-58FA-4F8D-84C2-854A88FD0D92}" type="presOf" srcId="{D4B11FC2-00B9-43F4-9B37-B887F66454BD}" destId="{096F9E34-D488-4AD0-A165-0C3638D6F7F5}" srcOrd="0" destOrd="0" presId="urn:microsoft.com/office/officeart/2005/8/layout/process1"/>
    <dgm:cxn modelId="{15E6D3C7-F80A-41CA-B85D-3799F2A691D6}" srcId="{60C5C97B-9F3E-4C4B-8747-8D71FF0BB0D0}" destId="{91B86A69-89D9-43A3-B6EC-76790AA40228}" srcOrd="1" destOrd="0" parTransId="{94B55120-3EC5-4B95-9CE8-9F340E38E266}" sibTransId="{D4B11FC2-00B9-43F4-9B37-B887F66454BD}"/>
    <dgm:cxn modelId="{20DF8DBA-B54E-4321-A7EF-FF5C056F2674}" srcId="{60C5C97B-9F3E-4C4B-8747-8D71FF0BB0D0}" destId="{D3DF9289-F620-4137-9E14-F37EA97D23C1}" srcOrd="5" destOrd="0" parTransId="{F27146AF-4A35-43DB-B34F-DBC1DB0FAEA6}" sibTransId="{54A8BFF3-9D77-4B14-AD77-245C4C8A08D1}"/>
    <dgm:cxn modelId="{9782ED69-19DF-4220-9273-B3EF3C81F089}" srcId="{60C5C97B-9F3E-4C4B-8747-8D71FF0BB0D0}" destId="{649BCEEF-89FD-4D0F-8418-74703DC7DCD8}" srcOrd="4" destOrd="0" parTransId="{A3FDB765-FDC5-42AB-B20F-9EC808E558E1}" sibTransId="{A140C330-9BC9-4B7D-B72C-B3A3A67ACEF8}"/>
    <dgm:cxn modelId="{35909E9E-3B55-462A-A4DA-BBEE0FAD1308}" type="presOf" srcId="{D25EEB59-F7D3-47E5-91FE-B9964BDB1F55}" destId="{01F14266-3311-4139-B5D4-B140115026A8}" srcOrd="1" destOrd="0" presId="urn:microsoft.com/office/officeart/2005/8/layout/process1"/>
    <dgm:cxn modelId="{F0FB5BB9-3745-4313-BF41-C7E4A69EB41E}" type="presOf" srcId="{D3DF9289-F620-4137-9E14-F37EA97D23C1}" destId="{AD976CCB-EEA8-46F9-A18F-5BF19621986E}" srcOrd="0" destOrd="0" presId="urn:microsoft.com/office/officeart/2005/8/layout/process1"/>
    <dgm:cxn modelId="{65267280-E9F1-4F2D-B12A-5053F0E75B84}" type="presOf" srcId="{A140C330-9BC9-4B7D-B72C-B3A3A67ACEF8}" destId="{593DF834-4A5E-49A7-8B6A-ED35BF023C83}" srcOrd="1" destOrd="0" presId="urn:microsoft.com/office/officeart/2005/8/layout/process1"/>
    <dgm:cxn modelId="{CB31F411-3284-4E76-BFDE-25391B656F75}" type="presOf" srcId="{E5B53F90-7D5E-42BF-9E66-EECB9E518254}" destId="{2684586F-27AD-462E-B4BF-F98BD238F18B}" srcOrd="0" destOrd="0" presId="urn:microsoft.com/office/officeart/2005/8/layout/process1"/>
    <dgm:cxn modelId="{98AB5327-B9A7-40FF-B025-6CEF6F47DF66}" type="presOf" srcId="{60C5C97B-9F3E-4C4B-8747-8D71FF0BB0D0}" destId="{B145F3ED-63F7-4154-8701-3661F78EA7EB}" srcOrd="0" destOrd="0" presId="urn:microsoft.com/office/officeart/2005/8/layout/process1"/>
    <dgm:cxn modelId="{3A013CAF-5F2A-4944-84DF-51E90006C731}" type="presOf" srcId="{A140C330-9BC9-4B7D-B72C-B3A3A67ACEF8}" destId="{F695EE16-DDD5-4048-9924-0ECD5D0C6974}" srcOrd="0" destOrd="0" presId="urn:microsoft.com/office/officeart/2005/8/layout/process1"/>
    <dgm:cxn modelId="{4F036DF0-56A6-47CF-8E69-8B54A64BEF7B}" type="presOf" srcId="{F56CBA2D-B085-4CA5-A7FE-813A1FCA7B21}" destId="{ADA3C85E-3D42-4153-A9D5-6A612ED2F132}" srcOrd="0" destOrd="0" presId="urn:microsoft.com/office/officeart/2005/8/layout/process1"/>
    <dgm:cxn modelId="{DA84C19E-40C7-4C5C-8342-B40E762DA233}" srcId="{60C5C97B-9F3E-4C4B-8747-8D71FF0BB0D0}" destId="{DBFE1564-6B92-4F31-B18C-BF4EB6BDCA92}" srcOrd="0" destOrd="0" parTransId="{A414E817-95B1-4C05-A034-B210F6743AB3}" sibTransId="{2CFD40C0-DA56-4276-AEF0-7A7AC8B0C1C1}"/>
    <dgm:cxn modelId="{9AFF30A3-2544-4F3A-805E-8B8F57B7B924}" type="presParOf" srcId="{B145F3ED-63F7-4154-8701-3661F78EA7EB}" destId="{A7CCF961-E595-418A-9EC3-668D94AFB436}" srcOrd="0" destOrd="0" presId="urn:microsoft.com/office/officeart/2005/8/layout/process1"/>
    <dgm:cxn modelId="{34D616EC-1068-4BBB-A074-90D2DA16B7AB}" type="presParOf" srcId="{B145F3ED-63F7-4154-8701-3661F78EA7EB}" destId="{4AE88E58-71A3-424E-AF79-285A4EAF099D}" srcOrd="1" destOrd="0" presId="urn:microsoft.com/office/officeart/2005/8/layout/process1"/>
    <dgm:cxn modelId="{EFDAE2F1-3E3F-4C4C-A283-A8264FD7805C}" type="presParOf" srcId="{4AE88E58-71A3-424E-AF79-285A4EAF099D}" destId="{B45F69C2-14EE-4696-9916-A589416B9712}" srcOrd="0" destOrd="0" presId="urn:microsoft.com/office/officeart/2005/8/layout/process1"/>
    <dgm:cxn modelId="{CCC34BB1-6150-494F-B500-7AA71A026AAE}" type="presParOf" srcId="{B145F3ED-63F7-4154-8701-3661F78EA7EB}" destId="{2BF96AB1-9A3A-4B0A-B1FC-4AAFB4B69EF6}" srcOrd="2" destOrd="0" presId="urn:microsoft.com/office/officeart/2005/8/layout/process1"/>
    <dgm:cxn modelId="{DA8AE6FF-ACC0-4E90-AC37-F27BC834A7E7}" type="presParOf" srcId="{B145F3ED-63F7-4154-8701-3661F78EA7EB}" destId="{096F9E34-D488-4AD0-A165-0C3638D6F7F5}" srcOrd="3" destOrd="0" presId="urn:microsoft.com/office/officeart/2005/8/layout/process1"/>
    <dgm:cxn modelId="{CADA9753-BF11-41F5-A201-6D8CB8539F58}" type="presParOf" srcId="{096F9E34-D488-4AD0-A165-0C3638D6F7F5}" destId="{A95BC509-11DC-441D-B1BF-B7A6634F8F17}" srcOrd="0" destOrd="0" presId="urn:microsoft.com/office/officeart/2005/8/layout/process1"/>
    <dgm:cxn modelId="{DEA4E4E7-E029-41BD-9015-E7370E911B2B}" type="presParOf" srcId="{B145F3ED-63F7-4154-8701-3661F78EA7EB}" destId="{2684586F-27AD-462E-B4BF-F98BD238F18B}" srcOrd="4" destOrd="0" presId="urn:microsoft.com/office/officeart/2005/8/layout/process1"/>
    <dgm:cxn modelId="{B200D0DE-D40A-4C17-BB11-F624726346D3}" type="presParOf" srcId="{B145F3ED-63F7-4154-8701-3661F78EA7EB}" destId="{469167F1-87F2-4725-A7AA-D2EE6F1F40F9}" srcOrd="5" destOrd="0" presId="urn:microsoft.com/office/officeart/2005/8/layout/process1"/>
    <dgm:cxn modelId="{4B6027C6-260C-45E4-9A72-9C2E62EDDA29}" type="presParOf" srcId="{469167F1-87F2-4725-A7AA-D2EE6F1F40F9}" destId="{01F14266-3311-4139-B5D4-B140115026A8}" srcOrd="0" destOrd="0" presId="urn:microsoft.com/office/officeart/2005/8/layout/process1"/>
    <dgm:cxn modelId="{003B3A51-D410-4ECE-A67D-944060C03075}" type="presParOf" srcId="{B145F3ED-63F7-4154-8701-3661F78EA7EB}" destId="{201F18E8-0072-4BD7-BEAE-80898C578B13}" srcOrd="6" destOrd="0" presId="urn:microsoft.com/office/officeart/2005/8/layout/process1"/>
    <dgm:cxn modelId="{DFA4958C-2024-4EA3-84AC-10429B05293C}" type="presParOf" srcId="{B145F3ED-63F7-4154-8701-3661F78EA7EB}" destId="{ADA3C85E-3D42-4153-A9D5-6A612ED2F132}" srcOrd="7" destOrd="0" presId="urn:microsoft.com/office/officeart/2005/8/layout/process1"/>
    <dgm:cxn modelId="{3654EF7B-2282-4729-9F5B-6B0F2EF22B72}" type="presParOf" srcId="{ADA3C85E-3D42-4153-A9D5-6A612ED2F132}" destId="{EB05CBE5-CD89-4989-9FD5-3B022356C34C}" srcOrd="0" destOrd="0" presId="urn:microsoft.com/office/officeart/2005/8/layout/process1"/>
    <dgm:cxn modelId="{62AE0ABB-037D-43B5-9767-D7E0D712C1EB}" type="presParOf" srcId="{B145F3ED-63F7-4154-8701-3661F78EA7EB}" destId="{6E150F35-F28A-4F35-A749-C473EF173188}" srcOrd="8" destOrd="0" presId="urn:microsoft.com/office/officeart/2005/8/layout/process1"/>
    <dgm:cxn modelId="{804DDF3F-A49E-43C9-80DE-E7FF0943D006}" type="presParOf" srcId="{B145F3ED-63F7-4154-8701-3661F78EA7EB}" destId="{F695EE16-DDD5-4048-9924-0ECD5D0C6974}" srcOrd="9" destOrd="0" presId="urn:microsoft.com/office/officeart/2005/8/layout/process1"/>
    <dgm:cxn modelId="{BC52A3F7-1950-49C9-B675-45E3FDEFD128}" type="presParOf" srcId="{F695EE16-DDD5-4048-9924-0ECD5D0C6974}" destId="{593DF834-4A5E-49A7-8B6A-ED35BF023C83}" srcOrd="0" destOrd="0" presId="urn:microsoft.com/office/officeart/2005/8/layout/process1"/>
    <dgm:cxn modelId="{710F82AB-501D-4219-87C0-9C726ED4D1E0}" type="presParOf" srcId="{B145F3ED-63F7-4154-8701-3661F78EA7EB}" destId="{AD976CCB-EEA8-46F9-A18F-5BF19621986E}" srcOrd="1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CCF961-E595-418A-9EC3-668D94AFB436}">
      <dsp:nvSpPr>
        <dsp:cNvPr id="0" name=""/>
        <dsp:cNvSpPr/>
      </dsp:nvSpPr>
      <dsp:spPr>
        <a:xfrm>
          <a:off x="1879" y="472646"/>
          <a:ext cx="1463035" cy="1644152"/>
        </a:xfrm>
        <a:prstGeom prst="roundRect">
          <a:avLst>
            <a:gd name="adj" fmla="val 10000"/>
          </a:avLst>
        </a:prstGeom>
        <a:solidFill>
          <a:srgbClr val="7030A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solidFill>
                <a:schemeClr val="bg1"/>
              </a:solidFill>
              <a:effectLst>
                <a:outerShdw blurRad="38100" dist="38100" dir="2700000" algn="tl">
                  <a:srgbClr val="000000">
                    <a:alpha val="43137"/>
                  </a:srgbClr>
                </a:outerShdw>
              </a:effectLst>
            </a:rPr>
            <a:t>Product Concept Research</a:t>
          </a:r>
        </a:p>
      </dsp:txBody>
      <dsp:txXfrm>
        <a:off x="44730" y="515497"/>
        <a:ext cx="1377333" cy="1558450"/>
      </dsp:txXfrm>
    </dsp:sp>
    <dsp:sp modelId="{4AE88E58-71A3-424E-AF79-285A4EAF099D}">
      <dsp:nvSpPr>
        <dsp:cNvPr id="0" name=""/>
        <dsp:cNvSpPr/>
      </dsp:nvSpPr>
      <dsp:spPr>
        <a:xfrm>
          <a:off x="1610901" y="1113701"/>
          <a:ext cx="309488" cy="362043"/>
        </a:xfrm>
        <a:prstGeom prst="rightArrow">
          <a:avLst>
            <a:gd name="adj1" fmla="val 60000"/>
            <a:gd name="adj2" fmla="val 50000"/>
          </a:avLst>
        </a:prstGeom>
        <a:solidFill>
          <a:schemeClr val="bg1">
            <a:lumMod val="65000"/>
          </a:schemeClr>
        </a:solidFill>
        <a:ln>
          <a:solidFill>
            <a:schemeClr val="tx1">
              <a:lumMod val="65000"/>
              <a:lumOff val="3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effectLst>
              <a:outerShdw blurRad="38100" dist="38100" dir="2700000" algn="tl">
                <a:srgbClr val="000000">
                  <a:alpha val="43137"/>
                </a:srgbClr>
              </a:outerShdw>
            </a:effectLst>
          </a:endParaRPr>
        </a:p>
      </dsp:txBody>
      <dsp:txXfrm>
        <a:off x="1610901" y="1186110"/>
        <a:ext cx="216642" cy="217225"/>
      </dsp:txXfrm>
    </dsp:sp>
    <dsp:sp modelId="{2BF96AB1-9A3A-4B0A-B1FC-4AAFB4B69EF6}">
      <dsp:nvSpPr>
        <dsp:cNvPr id="0" name=""/>
        <dsp:cNvSpPr/>
      </dsp:nvSpPr>
      <dsp:spPr>
        <a:xfrm>
          <a:off x="2048857" y="472646"/>
          <a:ext cx="1463035" cy="1644152"/>
        </a:xfrm>
        <a:prstGeom prst="roundRect">
          <a:avLst>
            <a:gd name="adj" fmla="val 10000"/>
          </a:avLst>
        </a:prstGeom>
        <a:solidFill>
          <a:srgbClr val="CC99FF"/>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spc="-150" dirty="0">
              <a:solidFill>
                <a:schemeClr val="tx1"/>
              </a:solidFill>
              <a:effectLst/>
            </a:rPr>
            <a:t>Engineering Development</a:t>
          </a:r>
          <a:r>
            <a:rPr lang="en-US" sz="2000" b="1" kern="1200" dirty="0">
              <a:solidFill>
                <a:schemeClr val="tx1"/>
              </a:solidFill>
              <a:effectLst/>
            </a:rPr>
            <a:t> for Part or System </a:t>
          </a:r>
        </a:p>
      </dsp:txBody>
      <dsp:txXfrm>
        <a:off x="2091708" y="515497"/>
        <a:ext cx="1377333" cy="1558450"/>
      </dsp:txXfrm>
    </dsp:sp>
    <dsp:sp modelId="{096F9E34-D488-4AD0-A165-0C3638D6F7F5}">
      <dsp:nvSpPr>
        <dsp:cNvPr id="0" name=""/>
        <dsp:cNvSpPr/>
      </dsp:nvSpPr>
      <dsp:spPr>
        <a:xfrm>
          <a:off x="3657878" y="1113701"/>
          <a:ext cx="309488" cy="362043"/>
        </a:xfrm>
        <a:prstGeom prst="rightArrow">
          <a:avLst>
            <a:gd name="adj1" fmla="val 60000"/>
            <a:gd name="adj2" fmla="val 50000"/>
          </a:avLst>
        </a:prstGeom>
        <a:solidFill>
          <a:schemeClr val="bg1">
            <a:lumMod val="65000"/>
          </a:schemeClr>
        </a:solidFill>
        <a:ln>
          <a:solidFill>
            <a:schemeClr val="tx1">
              <a:lumMod val="65000"/>
              <a:lumOff val="3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effectLst>
              <a:outerShdw blurRad="38100" dist="38100" dir="2700000" algn="tl">
                <a:srgbClr val="000000">
                  <a:alpha val="43137"/>
                </a:srgbClr>
              </a:outerShdw>
            </a:effectLst>
          </a:endParaRPr>
        </a:p>
      </dsp:txBody>
      <dsp:txXfrm>
        <a:off x="3657878" y="1186110"/>
        <a:ext cx="216642" cy="217225"/>
      </dsp:txXfrm>
    </dsp:sp>
    <dsp:sp modelId="{2684586F-27AD-462E-B4BF-F98BD238F18B}">
      <dsp:nvSpPr>
        <dsp:cNvPr id="0" name=""/>
        <dsp:cNvSpPr/>
      </dsp:nvSpPr>
      <dsp:spPr>
        <a:xfrm>
          <a:off x="4095834" y="472646"/>
          <a:ext cx="1463035" cy="1644152"/>
        </a:xfrm>
        <a:prstGeom prst="roundRect">
          <a:avLst>
            <a:gd name="adj" fmla="val 10000"/>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solidFill>
                <a:schemeClr val="tx1"/>
              </a:solidFill>
              <a:effectLst/>
            </a:rPr>
            <a:t>Design of </a:t>
          </a:r>
          <a:br>
            <a:rPr lang="en-US" sz="2000" b="1" kern="1200" dirty="0">
              <a:solidFill>
                <a:schemeClr val="tx1"/>
              </a:solidFill>
              <a:effectLst/>
            </a:rPr>
          </a:br>
          <a:r>
            <a:rPr lang="en-US" sz="2000" b="1" kern="1200" dirty="0" err="1">
              <a:solidFill>
                <a:schemeClr val="tx1"/>
              </a:solidFill>
              <a:effectLst/>
            </a:rPr>
            <a:t>Mfg</a:t>
          </a:r>
          <a:r>
            <a:rPr lang="en-US" sz="2000" b="1" kern="1200" dirty="0">
              <a:solidFill>
                <a:schemeClr val="tx1"/>
              </a:solidFill>
              <a:effectLst/>
            </a:rPr>
            <a:t> Process </a:t>
          </a:r>
        </a:p>
      </dsp:txBody>
      <dsp:txXfrm>
        <a:off x="4138685" y="515497"/>
        <a:ext cx="1377333" cy="1558450"/>
      </dsp:txXfrm>
    </dsp:sp>
    <dsp:sp modelId="{469167F1-87F2-4725-A7AA-D2EE6F1F40F9}">
      <dsp:nvSpPr>
        <dsp:cNvPr id="0" name=""/>
        <dsp:cNvSpPr/>
      </dsp:nvSpPr>
      <dsp:spPr>
        <a:xfrm>
          <a:off x="5704856" y="1113701"/>
          <a:ext cx="309488" cy="362043"/>
        </a:xfrm>
        <a:prstGeom prst="rightArrow">
          <a:avLst>
            <a:gd name="adj1" fmla="val 60000"/>
            <a:gd name="adj2" fmla="val 50000"/>
          </a:avLst>
        </a:prstGeom>
        <a:solidFill>
          <a:schemeClr val="bg1">
            <a:lumMod val="65000"/>
          </a:schemeClr>
        </a:solidFill>
        <a:ln>
          <a:solidFill>
            <a:schemeClr val="tx1">
              <a:lumMod val="65000"/>
              <a:lumOff val="3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effectLst>
              <a:outerShdw blurRad="38100" dist="38100" dir="2700000" algn="tl">
                <a:srgbClr val="000000">
                  <a:alpha val="43137"/>
                </a:srgbClr>
              </a:outerShdw>
            </a:effectLst>
          </a:endParaRPr>
        </a:p>
      </dsp:txBody>
      <dsp:txXfrm>
        <a:off x="5704856" y="1186110"/>
        <a:ext cx="216642" cy="217225"/>
      </dsp:txXfrm>
    </dsp:sp>
    <dsp:sp modelId="{201F18E8-0072-4BD7-BEAE-80898C578B13}">
      <dsp:nvSpPr>
        <dsp:cNvPr id="0" name=""/>
        <dsp:cNvSpPr/>
      </dsp:nvSpPr>
      <dsp:spPr>
        <a:xfrm>
          <a:off x="6142812" y="472646"/>
          <a:ext cx="1463035" cy="1644152"/>
        </a:xfrm>
        <a:prstGeom prst="roundRect">
          <a:avLst>
            <a:gd name="adj" fmla="val 10000"/>
          </a:avLst>
        </a:prstGeom>
        <a:solidFill>
          <a:srgbClr val="99CCFF"/>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solidFill>
                <a:schemeClr val="tx1"/>
              </a:solidFill>
              <a:effectLst/>
            </a:rPr>
            <a:t>Customer Testing &amp; Validation Prior to Production </a:t>
          </a:r>
        </a:p>
      </dsp:txBody>
      <dsp:txXfrm>
        <a:off x="6185663" y="515497"/>
        <a:ext cx="1377333" cy="1558450"/>
      </dsp:txXfrm>
    </dsp:sp>
    <dsp:sp modelId="{ADA3C85E-3D42-4153-A9D5-6A612ED2F132}">
      <dsp:nvSpPr>
        <dsp:cNvPr id="0" name=""/>
        <dsp:cNvSpPr/>
      </dsp:nvSpPr>
      <dsp:spPr>
        <a:xfrm>
          <a:off x="7751833" y="1113701"/>
          <a:ext cx="309488" cy="362043"/>
        </a:xfrm>
        <a:prstGeom prst="rightArrow">
          <a:avLst>
            <a:gd name="adj1" fmla="val 60000"/>
            <a:gd name="adj2" fmla="val 50000"/>
          </a:avLst>
        </a:prstGeom>
        <a:solidFill>
          <a:schemeClr val="bg1">
            <a:lumMod val="65000"/>
          </a:schemeClr>
        </a:solidFill>
        <a:ln>
          <a:solidFill>
            <a:schemeClr val="tx1">
              <a:lumMod val="65000"/>
              <a:lumOff val="3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effectLst>
              <a:outerShdw blurRad="38100" dist="38100" dir="2700000" algn="tl">
                <a:srgbClr val="000000">
                  <a:alpha val="43137"/>
                </a:srgbClr>
              </a:outerShdw>
            </a:effectLst>
          </a:endParaRPr>
        </a:p>
      </dsp:txBody>
      <dsp:txXfrm>
        <a:off x="7751833" y="1186110"/>
        <a:ext cx="216642" cy="217225"/>
      </dsp:txXfrm>
    </dsp:sp>
    <dsp:sp modelId="{6E150F35-F28A-4F35-A749-C473EF173188}">
      <dsp:nvSpPr>
        <dsp:cNvPr id="0" name=""/>
        <dsp:cNvSpPr/>
      </dsp:nvSpPr>
      <dsp:spPr>
        <a:xfrm>
          <a:off x="8189789" y="472646"/>
          <a:ext cx="1463035" cy="1644152"/>
        </a:xfrm>
        <a:prstGeom prst="roundRect">
          <a:avLst>
            <a:gd name="adj" fmla="val 10000"/>
          </a:avLst>
        </a:prstGeom>
        <a:solidFill>
          <a:srgbClr val="FFFF0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a:solidFill>
                <a:schemeClr val="tx1"/>
              </a:solidFill>
              <a:effectLst/>
            </a:rPr>
            <a:t>Production Facility Updates &amp; Retooling</a:t>
          </a:r>
        </a:p>
      </dsp:txBody>
      <dsp:txXfrm>
        <a:off x="8232640" y="515497"/>
        <a:ext cx="1377333" cy="1558450"/>
      </dsp:txXfrm>
    </dsp:sp>
    <dsp:sp modelId="{F695EE16-DDD5-4048-9924-0ECD5D0C6974}">
      <dsp:nvSpPr>
        <dsp:cNvPr id="0" name=""/>
        <dsp:cNvSpPr/>
      </dsp:nvSpPr>
      <dsp:spPr>
        <a:xfrm>
          <a:off x="9798810" y="1113701"/>
          <a:ext cx="309488" cy="362043"/>
        </a:xfrm>
        <a:prstGeom prst="rightArrow">
          <a:avLst>
            <a:gd name="adj1" fmla="val 60000"/>
            <a:gd name="adj2" fmla="val 50000"/>
          </a:avLst>
        </a:prstGeom>
        <a:solidFill>
          <a:schemeClr val="bg1">
            <a:lumMod val="65000"/>
          </a:schemeClr>
        </a:solidFill>
        <a:ln>
          <a:solidFill>
            <a:schemeClr val="tx1">
              <a:lumMod val="65000"/>
              <a:lumOff val="35000"/>
            </a:schemeClr>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b="1" kern="1200">
            <a:effectLst>
              <a:outerShdw blurRad="38100" dist="38100" dir="2700000" algn="tl">
                <a:srgbClr val="000000">
                  <a:alpha val="43137"/>
                </a:srgbClr>
              </a:outerShdw>
            </a:effectLst>
          </a:endParaRPr>
        </a:p>
      </dsp:txBody>
      <dsp:txXfrm>
        <a:off x="9798810" y="1186110"/>
        <a:ext cx="216642" cy="217225"/>
      </dsp:txXfrm>
    </dsp:sp>
    <dsp:sp modelId="{AD976CCB-EEA8-46F9-A18F-5BF19621986E}">
      <dsp:nvSpPr>
        <dsp:cNvPr id="0" name=""/>
        <dsp:cNvSpPr/>
      </dsp:nvSpPr>
      <dsp:spPr>
        <a:xfrm>
          <a:off x="10236767" y="472646"/>
          <a:ext cx="1463035" cy="1644152"/>
        </a:xfrm>
        <a:prstGeom prst="roundRect">
          <a:avLst>
            <a:gd name="adj" fmla="val 10000"/>
          </a:avLst>
        </a:prstGeom>
        <a:solidFill>
          <a:srgbClr val="00FF0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kern="1200" dirty="0">
              <a:solidFill>
                <a:schemeClr val="tx1"/>
              </a:solidFill>
              <a:effectLst>
                <a:outerShdw blurRad="38100" dist="38100" dir="2700000" algn="tl">
                  <a:srgbClr val="000000">
                    <a:alpha val="43137"/>
                  </a:srgbClr>
                </a:outerShdw>
              </a:effectLst>
            </a:rPr>
            <a:t>Product </a:t>
          </a:r>
          <a:r>
            <a:rPr lang="en-US" sz="2000" b="0" kern="1200" dirty="0" err="1">
              <a:solidFill>
                <a:schemeClr val="tx1"/>
              </a:solidFill>
              <a:effectLst>
                <a:outerShdw blurRad="38100" dist="38100" dir="2700000" algn="tl">
                  <a:srgbClr val="000000">
                    <a:alpha val="43137"/>
                  </a:srgbClr>
                </a:outerShdw>
              </a:effectLst>
            </a:rPr>
            <a:t>Mfg</a:t>
          </a:r>
          <a:r>
            <a:rPr lang="en-US" sz="2000" b="0" kern="1200" dirty="0">
              <a:solidFill>
                <a:schemeClr val="tx1"/>
              </a:solidFill>
              <a:effectLst>
                <a:outerShdw blurRad="38100" dist="38100" dir="2700000" algn="tl">
                  <a:srgbClr val="000000">
                    <a:alpha val="43137"/>
                  </a:srgbClr>
                </a:outerShdw>
              </a:effectLst>
            </a:rPr>
            <a:t> &amp; Deployed</a:t>
          </a:r>
        </a:p>
      </dsp:txBody>
      <dsp:txXfrm>
        <a:off x="10279618" y="515497"/>
        <a:ext cx="1377333" cy="155845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0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6080"/>
          </a:xfrm>
          <a:prstGeom prst="rect">
            <a:avLst/>
          </a:prstGeom>
        </p:spPr>
        <p:txBody>
          <a:bodyPr vert="horz" lIns="91440" tIns="45720" rIns="91440" bIns="45720" rtlCol="0"/>
          <a:lstStyle>
            <a:lvl1pPr algn="r">
              <a:defRPr sz="1200"/>
            </a:lvl1pPr>
          </a:lstStyle>
          <a:p>
            <a:fld id="{5455E276-F239-47DA-BBC9-9B60C8046176}" type="datetimeFigureOut">
              <a:rPr lang="en-US" smtClean="0"/>
              <a:t>7/16/2018</a:t>
            </a:fld>
            <a:endParaRPr lang="en-US" dirty="0"/>
          </a:p>
        </p:txBody>
      </p:sp>
      <p:sp>
        <p:nvSpPr>
          <p:cNvPr id="4" name="Footer Placeholder 3"/>
          <p:cNvSpPr>
            <a:spLocks noGrp="1"/>
          </p:cNvSpPr>
          <p:nvPr>
            <p:ph type="ftr" sz="quarter" idx="2"/>
          </p:nvPr>
        </p:nvSpPr>
        <p:spPr>
          <a:xfrm>
            <a:off x="1" y="8830320"/>
            <a:ext cx="3038475" cy="4660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30320"/>
            <a:ext cx="3038475" cy="466080"/>
          </a:xfrm>
          <a:prstGeom prst="rect">
            <a:avLst/>
          </a:prstGeom>
        </p:spPr>
        <p:txBody>
          <a:bodyPr vert="horz" lIns="91440" tIns="45720" rIns="91440" bIns="45720" rtlCol="0" anchor="b"/>
          <a:lstStyle>
            <a:lvl1pPr algn="r">
              <a:defRPr sz="1200"/>
            </a:lvl1pPr>
          </a:lstStyle>
          <a:p>
            <a:fld id="{470C983C-1FFF-4EDD-994C-5D3DA7743BED}" type="slidenum">
              <a:rPr lang="en-US" smtClean="0"/>
              <a:t>‹#›</a:t>
            </a:fld>
            <a:endParaRPr lang="en-US" dirty="0"/>
          </a:p>
        </p:txBody>
      </p:sp>
    </p:spTree>
    <p:extLst>
      <p:ext uri="{BB962C8B-B14F-4D97-AF65-F5344CB8AC3E}">
        <p14:creationId xmlns:p14="http://schemas.microsoft.com/office/powerpoint/2010/main" val="1976722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0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9" y="0"/>
            <a:ext cx="3038475" cy="466080"/>
          </a:xfrm>
          <a:prstGeom prst="rect">
            <a:avLst/>
          </a:prstGeom>
        </p:spPr>
        <p:txBody>
          <a:bodyPr vert="horz" lIns="91440" tIns="45720" rIns="91440" bIns="45720" rtlCol="0"/>
          <a:lstStyle>
            <a:lvl1pPr algn="r">
              <a:defRPr sz="1200"/>
            </a:lvl1pPr>
          </a:lstStyle>
          <a:p>
            <a:fld id="{D596FF0A-36A7-417A-842A-1B01D671E976}" type="datetimeFigureOut">
              <a:rPr lang="en-US" smtClean="0"/>
              <a:t>7/16/2018</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421"/>
            <a:ext cx="5607050" cy="366092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0320"/>
            <a:ext cx="3038475" cy="46608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9" y="8830320"/>
            <a:ext cx="3038475" cy="466080"/>
          </a:xfrm>
          <a:prstGeom prst="rect">
            <a:avLst/>
          </a:prstGeom>
        </p:spPr>
        <p:txBody>
          <a:bodyPr vert="horz" lIns="91440" tIns="45720" rIns="91440" bIns="45720" rtlCol="0" anchor="b"/>
          <a:lstStyle>
            <a:lvl1pPr algn="r">
              <a:defRPr sz="1200"/>
            </a:lvl1pPr>
          </a:lstStyle>
          <a:p>
            <a:fld id="{A594AE0C-2DF7-40F8-B1B5-FB7908126C06}" type="slidenum">
              <a:rPr lang="en-US" smtClean="0"/>
              <a:t>‹#›</a:t>
            </a:fld>
            <a:endParaRPr lang="en-US" dirty="0"/>
          </a:p>
        </p:txBody>
      </p:sp>
    </p:spTree>
    <p:extLst>
      <p:ext uri="{BB962C8B-B14F-4D97-AF65-F5344CB8AC3E}">
        <p14:creationId xmlns:p14="http://schemas.microsoft.com/office/powerpoint/2010/main" val="2713456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Largest manufacturing sector in U.S., 871,000 workers employed.</a:t>
            </a:r>
          </a:p>
          <a:p>
            <a:r>
              <a:rPr lang="en-US" sz="1200" kern="1200" dirty="0">
                <a:solidFill>
                  <a:schemeClr val="tx1"/>
                </a:solidFill>
                <a:effectLst/>
                <a:latin typeface="+mn-lt"/>
                <a:ea typeface="+mn-ea"/>
                <a:cs typeface="+mn-cs"/>
              </a:rPr>
              <a:t>Suppliers have seen an employment growth rate that is three times that of any other major manufacturing sector in the U.S – an overall 19 percent increase in employment since 2012. The growth rate of employment for original equipment automotive suppliers since 2012 was even higher at 23 percent. Industry’s jump in employment can partly be attributed to these long-term investment decisions, which have led to advanced technology development because of the GHG and CAFE program standards set in 2012.</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Supplier provide 77 percent of the value of a vehicle.</a:t>
            </a:r>
          </a:p>
        </p:txBody>
      </p:sp>
      <p:sp>
        <p:nvSpPr>
          <p:cNvPr id="4" name="Slide Number Placeholder 3"/>
          <p:cNvSpPr>
            <a:spLocks noGrp="1"/>
          </p:cNvSpPr>
          <p:nvPr>
            <p:ph type="sldNum" sz="quarter" idx="10"/>
          </p:nvPr>
        </p:nvSpPr>
        <p:spPr/>
        <p:txBody>
          <a:bodyPr/>
          <a:lstStyle/>
          <a:p>
            <a:fld id="{11423CD4-F5C2-41E9-A6D6-9EB0CCEC019D}" type="slidenum">
              <a:rPr lang="en-US" smtClean="0"/>
              <a:t>2</a:t>
            </a:fld>
            <a:endParaRPr lang="en-US"/>
          </a:p>
        </p:txBody>
      </p:sp>
    </p:spTree>
    <p:extLst>
      <p:ext uri="{BB962C8B-B14F-4D97-AF65-F5344CB8AC3E}">
        <p14:creationId xmlns:p14="http://schemas.microsoft.com/office/powerpoint/2010/main" val="3925582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these Innovative technological improvements to batteries happen it could be game changing in post-2025 BEVs.</a:t>
            </a:r>
          </a:p>
          <a:p>
            <a:r>
              <a:rPr lang="en-US" dirty="0"/>
              <a:t>Solid state – not liquid, makes it much safer</a:t>
            </a:r>
          </a:p>
          <a:p>
            <a:r>
              <a:rPr lang="en-US" dirty="0"/>
              <a:t>Nanowire – crafted with nanowires to increase the surface area which dramatically increases the charge density of the battery (higher power battery with same mass)</a:t>
            </a:r>
          </a:p>
          <a:p>
            <a:r>
              <a:rPr lang="en-US" dirty="0"/>
              <a:t>Sodium-ion – cheap and abundant (lithium has more constraints)</a:t>
            </a:r>
          </a:p>
          <a:p>
            <a:r>
              <a:rPr lang="en-US" dirty="0"/>
              <a:t>Graphene –based – single layer carbon material (super thin sheet form, higher power)</a:t>
            </a:r>
          </a:p>
        </p:txBody>
      </p:sp>
      <p:sp>
        <p:nvSpPr>
          <p:cNvPr id="4" name="Slide Number Placeholder 3"/>
          <p:cNvSpPr>
            <a:spLocks noGrp="1"/>
          </p:cNvSpPr>
          <p:nvPr>
            <p:ph type="sldNum" sz="quarter" idx="10"/>
          </p:nvPr>
        </p:nvSpPr>
        <p:spPr/>
        <p:txBody>
          <a:bodyPr/>
          <a:lstStyle/>
          <a:p>
            <a:fld id="{A594AE0C-2DF7-40F8-B1B5-FB7908126C06}" type="slidenum">
              <a:rPr lang="en-US" smtClean="0"/>
              <a:t>12</a:t>
            </a:fld>
            <a:endParaRPr lang="en-US" dirty="0"/>
          </a:p>
        </p:txBody>
      </p:sp>
    </p:spTree>
    <p:extLst>
      <p:ext uri="{BB962C8B-B14F-4D97-AF65-F5344CB8AC3E}">
        <p14:creationId xmlns:p14="http://schemas.microsoft.com/office/powerpoint/2010/main" val="2248080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 more advanced technologies will continue to become available.</a:t>
            </a:r>
            <a:br>
              <a:rPr lang="en-US" dirty="0"/>
            </a:br>
            <a:r>
              <a:rPr lang="en-US" dirty="0"/>
              <a:t>Technologies are often introduced at low levels then start moving up the curve applying across the fleet, now that those have been done, technologies need to be introduced quickly and may not be able to start out slowly.</a:t>
            </a:r>
          </a:p>
          <a:p>
            <a:endParaRPr lang="en-US" dirty="0"/>
          </a:p>
        </p:txBody>
      </p:sp>
      <p:sp>
        <p:nvSpPr>
          <p:cNvPr id="4" name="Slide Number Placeholder 3"/>
          <p:cNvSpPr>
            <a:spLocks noGrp="1"/>
          </p:cNvSpPr>
          <p:nvPr>
            <p:ph type="sldNum" sz="quarter" idx="10"/>
          </p:nvPr>
        </p:nvSpPr>
        <p:spPr/>
        <p:txBody>
          <a:bodyPr/>
          <a:lstStyle/>
          <a:p>
            <a:fld id="{A594AE0C-2DF7-40F8-B1B5-FB7908126C06}" type="slidenum">
              <a:rPr lang="en-US" smtClean="0"/>
              <a:t>3</a:t>
            </a:fld>
            <a:endParaRPr lang="en-US" dirty="0"/>
          </a:p>
        </p:txBody>
      </p:sp>
    </p:spTree>
    <p:extLst>
      <p:ext uri="{BB962C8B-B14F-4D97-AF65-F5344CB8AC3E}">
        <p14:creationId xmlns:p14="http://schemas.microsoft.com/office/powerpoint/2010/main" val="316065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Suppliers have completed and have ongoing extensive investments in research and development to bring needed emissions-reducing technologies to fruition that enable OEMS to meet the standards. Suppliers take on the initial investments and the associated risks to develop technologies for their OEM customers. The roll-out of these technologies require major economic resources and significant lead-time. Suppliers’ product planning and investment costs include:  product concept research; engineering development for the part or system; design of the manufacturing process; customer validation of part or system prior to production; production facility updates; and, finally, product production. Each of these stages can range anywhere from 1 year to 2 years, depending on many variables. These costs must be amortized over several years, so delaying a product deployment or shortening a product’s anticipated lifespan will jeopardize these carefully planned technology investments put in place several years in advance and would result in significant ramifications to the industry. Suppliers don’t get paid until the OEMs deploy the technology.</a:t>
            </a:r>
          </a:p>
          <a:p>
            <a:endParaRPr lang="en-US" dirty="0"/>
          </a:p>
        </p:txBody>
      </p:sp>
      <p:sp>
        <p:nvSpPr>
          <p:cNvPr id="4" name="Slide Number Placeholder 3"/>
          <p:cNvSpPr>
            <a:spLocks noGrp="1"/>
          </p:cNvSpPr>
          <p:nvPr>
            <p:ph type="sldNum" sz="quarter" idx="10"/>
          </p:nvPr>
        </p:nvSpPr>
        <p:spPr/>
        <p:txBody>
          <a:bodyPr/>
          <a:lstStyle/>
          <a:p>
            <a:fld id="{2B27A92E-E315-4AAE-B2EE-275B4D1D18E0}" type="slidenum">
              <a:rPr lang="en-US" smtClean="0"/>
              <a:t>4</a:t>
            </a:fld>
            <a:endParaRPr lang="en-US"/>
          </a:p>
        </p:txBody>
      </p:sp>
    </p:spTree>
    <p:extLst>
      <p:ext uri="{BB962C8B-B14F-4D97-AF65-F5344CB8AC3E}">
        <p14:creationId xmlns:p14="http://schemas.microsoft.com/office/powerpoint/2010/main" val="370846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Snap shot of how technology has been used and will be used going out to 2024. These are the 4 main technologies that have been in an increasing percentage of vehicles. So OEMs and suppliers will need to come up with more fuel efficiency technologies in the period from 2025 – 2035. </a:t>
            </a:r>
          </a:p>
          <a:p>
            <a:endParaRPr lang="en-US" dirty="0"/>
          </a:p>
          <a:p>
            <a:r>
              <a:rPr lang="en-US" dirty="0"/>
              <a:t>Engine boosting – downsizing the engine and turbocharging</a:t>
            </a:r>
          </a:p>
          <a:p>
            <a:r>
              <a:rPr lang="en-US" dirty="0"/>
              <a:t>12V Stop-Start – mild hybrid (off-cycle credit)</a:t>
            </a:r>
          </a:p>
          <a:p>
            <a:r>
              <a:rPr lang="en-US" dirty="0"/>
              <a:t>Direct Injection – instead of spraying fuel in the air before it goes into the engine, injects directly into the cylinder</a:t>
            </a:r>
          </a:p>
        </p:txBody>
      </p:sp>
      <p:sp>
        <p:nvSpPr>
          <p:cNvPr id="4" name="Slide Number Placeholder 3"/>
          <p:cNvSpPr>
            <a:spLocks noGrp="1"/>
          </p:cNvSpPr>
          <p:nvPr>
            <p:ph type="sldNum" sz="quarter" idx="10"/>
          </p:nvPr>
        </p:nvSpPr>
        <p:spPr/>
        <p:txBody>
          <a:bodyPr/>
          <a:lstStyle/>
          <a:p>
            <a:fld id="{A594AE0C-2DF7-40F8-B1B5-FB7908126C06}" type="slidenum">
              <a:rPr lang="en-US" smtClean="0"/>
              <a:t>5</a:t>
            </a:fld>
            <a:endParaRPr lang="en-US" dirty="0"/>
          </a:p>
        </p:txBody>
      </p:sp>
    </p:spTree>
    <p:extLst>
      <p:ext uri="{BB962C8B-B14F-4D97-AF65-F5344CB8AC3E}">
        <p14:creationId xmlns:p14="http://schemas.microsoft.com/office/powerpoint/2010/main" val="2188738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94AE0C-2DF7-40F8-B1B5-FB7908126C06}" type="slidenum">
              <a:rPr lang="en-US" smtClean="0"/>
              <a:t>6</a:t>
            </a:fld>
            <a:endParaRPr lang="en-US" dirty="0"/>
          </a:p>
        </p:txBody>
      </p:sp>
    </p:spTree>
    <p:extLst>
      <p:ext uri="{BB962C8B-B14F-4D97-AF65-F5344CB8AC3E}">
        <p14:creationId xmlns:p14="http://schemas.microsoft.com/office/powerpoint/2010/main" val="2657767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Hybrid electric vehicles has grown the most from 2015 – 2024. Hybrids can be done most affordably. BEVs have had slow steady growth but still low overall because of lack of consumer demand.</a:t>
            </a:r>
            <a:br>
              <a:rPr lang="en-US" dirty="0"/>
            </a:br>
            <a:r>
              <a:rPr lang="en-US" dirty="0"/>
              <a:t>(However, if CAFE standards are significantly weakened hybrids will suffer the most in production. Because it will not be necessary. BEV will still be partly driven by the ZEV mand</a:t>
            </a:r>
          </a:p>
          <a:p>
            <a:r>
              <a:rPr lang="en-US" dirty="0"/>
              <a:t>ate In CA and Sec 177 states. And the multiplier credit.)</a:t>
            </a:r>
          </a:p>
          <a:p>
            <a:endParaRPr lang="en-US" dirty="0"/>
          </a:p>
          <a:p>
            <a:r>
              <a:rPr lang="en-US" dirty="0"/>
              <a:t>This is in the U.S. </a:t>
            </a:r>
          </a:p>
        </p:txBody>
      </p:sp>
      <p:sp>
        <p:nvSpPr>
          <p:cNvPr id="4" name="Slide Number Placeholder 3"/>
          <p:cNvSpPr>
            <a:spLocks noGrp="1"/>
          </p:cNvSpPr>
          <p:nvPr>
            <p:ph type="sldNum" sz="quarter" idx="10"/>
          </p:nvPr>
        </p:nvSpPr>
        <p:spPr/>
        <p:txBody>
          <a:bodyPr/>
          <a:lstStyle/>
          <a:p>
            <a:fld id="{A594AE0C-2DF7-40F8-B1B5-FB7908126C06}" type="slidenum">
              <a:rPr lang="en-US" smtClean="0"/>
              <a:t>8</a:t>
            </a:fld>
            <a:endParaRPr lang="en-US" dirty="0"/>
          </a:p>
        </p:txBody>
      </p:sp>
    </p:spTree>
    <p:extLst>
      <p:ext uri="{BB962C8B-B14F-4D97-AF65-F5344CB8AC3E}">
        <p14:creationId xmlns:p14="http://schemas.microsoft.com/office/powerpoint/2010/main" val="3993190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Left scale is for the columns, right scale is for the lines.</a:t>
            </a:r>
          </a:p>
          <a:p>
            <a:r>
              <a:rPr lang="en-US" dirty="0"/>
              <a:t>Blue columns/bars, you can see that exclusive ICE will be declining out to 2030. </a:t>
            </a:r>
          </a:p>
          <a:p>
            <a:r>
              <a:rPr lang="en-US" dirty="0"/>
              <a:t>Orange bars you can see that ICE with Start-Stop will have a massive increase in near term then decline as hybrids take over.</a:t>
            </a:r>
          </a:p>
          <a:p>
            <a:r>
              <a:rPr lang="en-US" dirty="0"/>
              <a:t>Dark green bars you can see the mild hybrid increase dramatically.</a:t>
            </a:r>
          </a:p>
          <a:p>
            <a:r>
              <a:rPr lang="en-US" dirty="0"/>
              <a:t>Green bars also a big increase of full hybrids.</a:t>
            </a:r>
          </a:p>
          <a:p>
            <a:r>
              <a:rPr lang="en-US" dirty="0"/>
              <a:t>The blue line shows that the BEV/FCV share is near 0% production now and will increase to about 8% in 2030.</a:t>
            </a:r>
          </a:p>
          <a:p>
            <a:r>
              <a:rPr lang="en-US" dirty="0"/>
              <a:t>The green line shows the dramatic increase in the hybrid share out to 2030. the red line shows the combination of the two – general electrification share at 50% and 50% ICE</a:t>
            </a:r>
          </a:p>
          <a:p>
            <a:r>
              <a:rPr lang="en-US" dirty="0"/>
              <a:t>(Keep in mind this is global)</a:t>
            </a:r>
          </a:p>
          <a:p>
            <a:endParaRPr lang="en-US" dirty="0"/>
          </a:p>
        </p:txBody>
      </p:sp>
      <p:sp>
        <p:nvSpPr>
          <p:cNvPr id="4" name="Slide Number Placeholder 3"/>
          <p:cNvSpPr>
            <a:spLocks noGrp="1"/>
          </p:cNvSpPr>
          <p:nvPr>
            <p:ph type="sldNum" sz="quarter" idx="10"/>
          </p:nvPr>
        </p:nvSpPr>
        <p:spPr/>
        <p:txBody>
          <a:bodyPr/>
          <a:lstStyle/>
          <a:p>
            <a:fld id="{A594AE0C-2DF7-40F8-B1B5-FB7908126C06}" type="slidenum">
              <a:rPr lang="en-US" smtClean="0"/>
              <a:t>9</a:t>
            </a:fld>
            <a:endParaRPr lang="en-US" dirty="0"/>
          </a:p>
        </p:txBody>
      </p:sp>
    </p:spTree>
    <p:extLst>
      <p:ext uri="{BB962C8B-B14F-4D97-AF65-F5344CB8AC3E}">
        <p14:creationId xmlns:p14="http://schemas.microsoft.com/office/powerpoint/2010/main" val="1341758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94AE0C-2DF7-40F8-B1B5-FB7908126C06}" type="slidenum">
              <a:rPr lang="en-US" smtClean="0"/>
              <a:t>10</a:t>
            </a:fld>
            <a:endParaRPr lang="en-US" dirty="0"/>
          </a:p>
        </p:txBody>
      </p:sp>
    </p:spTree>
    <p:extLst>
      <p:ext uri="{BB962C8B-B14F-4D97-AF65-F5344CB8AC3E}">
        <p14:creationId xmlns:p14="http://schemas.microsoft.com/office/powerpoint/2010/main" val="1038428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Mazda </a:t>
            </a:r>
            <a:r>
              <a:rPr lang="en-US" dirty="0" err="1"/>
              <a:t>SkyActiv</a:t>
            </a:r>
            <a:r>
              <a:rPr lang="en-US" dirty="0"/>
              <a:t>-X (uses HCCI)		MY2020 Mazda 3	44%</a:t>
            </a:r>
          </a:p>
          <a:p>
            <a:r>
              <a:rPr lang="en-US" dirty="0"/>
              <a:t>Mazda SkyActiv-3 (uses SPCCI)		MY2023 </a:t>
            </a:r>
          </a:p>
          <a:p>
            <a:r>
              <a:rPr lang="en-US" dirty="0"/>
              <a:t>BIC – best in class</a:t>
            </a:r>
          </a:p>
        </p:txBody>
      </p:sp>
      <p:sp>
        <p:nvSpPr>
          <p:cNvPr id="4" name="Slide Number Placeholder 3"/>
          <p:cNvSpPr>
            <a:spLocks noGrp="1"/>
          </p:cNvSpPr>
          <p:nvPr>
            <p:ph type="sldNum" sz="quarter" idx="10"/>
          </p:nvPr>
        </p:nvSpPr>
        <p:spPr/>
        <p:txBody>
          <a:bodyPr/>
          <a:lstStyle/>
          <a:p>
            <a:fld id="{A594AE0C-2DF7-40F8-B1B5-FB7908126C06}" type="slidenum">
              <a:rPr lang="en-US" smtClean="0"/>
              <a:t>11</a:t>
            </a:fld>
            <a:endParaRPr lang="en-US" dirty="0"/>
          </a:p>
        </p:txBody>
      </p:sp>
    </p:spTree>
    <p:extLst>
      <p:ext uri="{BB962C8B-B14F-4D97-AF65-F5344CB8AC3E}">
        <p14:creationId xmlns:p14="http://schemas.microsoft.com/office/powerpoint/2010/main" val="2376309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1961011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4225457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26023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baseline="0">
                <a:latin typeface="Arial" panose="020B0604020202020204" pitchFamily="34" charset="0"/>
              </a:defRPr>
            </a:lvl1pPr>
            <a:lvl2pPr>
              <a:defRPr baseline="0">
                <a:latin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929C-FFEB-455A-9565-980CBFC0A758}" type="slidenum">
              <a:rPr lang="en-US" smtClean="0"/>
              <a:t>‹#›</a:t>
            </a:fld>
            <a:endParaRPr lang="en-US" dirty="0"/>
          </a:p>
        </p:txBody>
      </p:sp>
      <p:sp>
        <p:nvSpPr>
          <p:cNvPr id="7" name="Rectangle 6"/>
          <p:cNvSpPr/>
          <p:nvPr userDrawn="1"/>
        </p:nvSpPr>
        <p:spPr>
          <a:xfrm>
            <a:off x="947928" y="1636067"/>
            <a:ext cx="10405872" cy="546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43742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25618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4023071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851531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1111663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1659405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4018156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7534466-9A97-478B-959C-7D283361099A}" type="datetimeFigureOut">
              <a:rPr lang="en-US" smtClean="0"/>
              <a:t>7/16/2018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6B929C-FFEB-455A-9565-980CBFC0A758}" type="slidenum">
              <a:rPr lang="en-US" smtClean="0"/>
              <a:t>‹#›</a:t>
            </a:fld>
            <a:endParaRPr lang="en-US" dirty="0"/>
          </a:p>
        </p:txBody>
      </p:sp>
    </p:spTree>
    <p:extLst>
      <p:ext uri="{BB962C8B-B14F-4D97-AF65-F5344CB8AC3E}">
        <p14:creationId xmlns:p14="http://schemas.microsoft.com/office/powerpoint/2010/main" val="1187597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34466-9A97-478B-959C-7D283361099A}" type="datetimeFigureOut">
              <a:rPr lang="en-US" smtClean="0"/>
              <a:t>7/16/2018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6B929C-FFEB-455A-9565-980CBFC0A758}" type="slidenum">
              <a:rPr lang="en-US" smtClean="0"/>
              <a:t>‹#›</a:t>
            </a:fld>
            <a:endParaRPr lang="en-US" dirty="0"/>
          </a:p>
        </p:txBody>
      </p:sp>
      <p:sp>
        <p:nvSpPr>
          <p:cNvPr id="7" name="Rectangle 6"/>
          <p:cNvSpPr/>
          <p:nvPr userDrawn="1"/>
        </p:nvSpPr>
        <p:spPr>
          <a:xfrm>
            <a:off x="838200" y="6064370"/>
            <a:ext cx="9987951" cy="2475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050" b="0" i="1" kern="1200" dirty="0">
                <a:solidFill>
                  <a:schemeClr val="lt1"/>
                </a:solidFill>
                <a:effectLst/>
                <a:latin typeface="Arial" panose="020B0604020202020204" pitchFamily="34" charset="0"/>
                <a:ea typeface="+mn-ea"/>
                <a:cs typeface="Arial" panose="020B0604020202020204" pitchFamily="34" charset="0"/>
              </a:rPr>
              <a:t>The voice for the motor vehicle supplier industry</a:t>
            </a:r>
            <a:endParaRPr lang="en-US" sz="1050" i="1" dirty="0">
              <a:latin typeface="Arial" panose="020B0604020202020204" pitchFamily="34" charset="0"/>
              <a:cs typeface="Arial" panose="020B0604020202020204" pitchFamily="34" charset="0"/>
            </a:endParaRPr>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522650" y="5655648"/>
            <a:ext cx="1556951" cy="1065827"/>
          </a:xfrm>
          <a:prstGeom prst="rect">
            <a:avLst/>
          </a:prstGeom>
        </p:spPr>
      </p:pic>
    </p:spTree>
    <p:extLst>
      <p:ext uri="{BB962C8B-B14F-4D97-AF65-F5344CB8AC3E}">
        <p14:creationId xmlns:p14="http://schemas.microsoft.com/office/powerpoint/2010/main" val="4247528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svg"/><Relationship Id="rId18" Type="http://schemas.openxmlformats.org/officeDocument/2006/relationships/image" Target="../media/image10.pn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7.png"/><Relationship Id="rId17" Type="http://schemas.openxmlformats.org/officeDocument/2006/relationships/image" Target="../media/image14.svg"/><Relationship Id="rId2" Type="http://schemas.openxmlformats.org/officeDocument/2006/relationships/notesSlide" Target="../notesSlides/notesSlide3.xml"/><Relationship Id="rId16"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8.svg"/><Relationship Id="rId5" Type="http://schemas.openxmlformats.org/officeDocument/2006/relationships/diagramQuickStyle" Target="../diagrams/quickStyle1.xml"/><Relationship Id="rId15" Type="http://schemas.openxmlformats.org/officeDocument/2006/relationships/image" Target="../media/image12.svg"/><Relationship Id="rId10" Type="http://schemas.openxmlformats.org/officeDocument/2006/relationships/image" Target="../media/image6.png"/><Relationship Id="rId19" Type="http://schemas.openxmlformats.org/officeDocument/2006/relationships/image" Target="../media/image16.svg"/><Relationship Id="rId4" Type="http://schemas.openxmlformats.org/officeDocument/2006/relationships/diagramLayout" Target="../diagrams/layout1.xml"/><Relationship Id="rId9" Type="http://schemas.openxmlformats.org/officeDocument/2006/relationships/image" Target="../media/image6.svg"/><Relationship Id="rId1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6640" y="1041400"/>
            <a:ext cx="10078720" cy="2387600"/>
          </a:xfrm>
        </p:spPr>
        <p:txBody>
          <a:bodyPr>
            <a:normAutofit fontScale="90000"/>
          </a:bodyPr>
          <a:lstStyle/>
          <a:p>
            <a:r>
              <a:rPr lang="en-US" dirty="0">
                <a:latin typeface="Arial" panose="020B0604020202020204" pitchFamily="34" charset="0"/>
                <a:cs typeface="Arial" panose="020B0604020202020204" pitchFamily="34" charset="0"/>
              </a:rPr>
              <a:t>NAS Presentation</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Fuel Economy Technology – 2025-2035</a:t>
            </a:r>
          </a:p>
        </p:txBody>
      </p:sp>
      <p:sp>
        <p:nvSpPr>
          <p:cNvPr id="3" name="Subtitle 2"/>
          <p:cNvSpPr>
            <a:spLocks noGrp="1"/>
          </p:cNvSpPr>
          <p:nvPr>
            <p:ph type="subTitle" idx="1"/>
          </p:nvPr>
        </p:nvSpPr>
        <p:spPr>
          <a:xfrm>
            <a:off x="1524000" y="3602037"/>
            <a:ext cx="9144000" cy="2305277"/>
          </a:xfrm>
        </p:spPr>
        <p:txBody>
          <a:bodyPr>
            <a:normAutofit/>
          </a:bodyPr>
          <a:lstStyle/>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5" name="Picture 4" descr="MEMA_16x9_slides72.jpg">
            <a:extLst>
              <a:ext uri="{FF2B5EF4-FFF2-40B4-BE49-F238E27FC236}">
                <a16:creationId xmlns:a16="http://schemas.microsoft.com/office/drawing/2014/main" id="{5E90311E-3CE2-4F89-8663-B377CA5954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360" y="55515"/>
            <a:ext cx="12019279" cy="6746970"/>
          </a:xfrm>
          <a:prstGeom prst="roundRect">
            <a:avLst>
              <a:gd name="adj" fmla="val 16667"/>
            </a:avLst>
          </a:prstGeom>
          <a:ln>
            <a:noFill/>
          </a:ln>
          <a:effectLst>
            <a:outerShdw blurRad="50800" dist="38100" dir="2700000" algn="tl" rotWithShape="0">
              <a:prstClr val="black">
                <a:alpha val="40000"/>
              </a:prst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TextBox 5">
            <a:extLst>
              <a:ext uri="{FF2B5EF4-FFF2-40B4-BE49-F238E27FC236}">
                <a16:creationId xmlns:a16="http://schemas.microsoft.com/office/drawing/2014/main" id="{73F92B71-1624-4872-8060-5AE9FC87AB7C}"/>
              </a:ext>
            </a:extLst>
          </p:cNvPr>
          <p:cNvSpPr txBox="1"/>
          <p:nvPr/>
        </p:nvSpPr>
        <p:spPr>
          <a:xfrm>
            <a:off x="281353" y="3925640"/>
            <a:ext cx="5584874" cy="1200329"/>
          </a:xfrm>
          <a:prstGeom prst="rect">
            <a:avLst/>
          </a:prstGeom>
          <a:noFill/>
        </p:spPr>
        <p:txBody>
          <a:bodyPr wrap="square" rtlCol="0">
            <a:spAutoFit/>
          </a:bodyPr>
          <a:lstStyle/>
          <a:p>
            <a:r>
              <a:rPr lang="en-US" dirty="0">
                <a:solidFill>
                  <a:schemeClr val="bg1"/>
                </a:solidFill>
              </a:rPr>
              <a:t>Ann Wilson</a:t>
            </a:r>
          </a:p>
          <a:p>
            <a:r>
              <a:rPr lang="en-US" dirty="0">
                <a:solidFill>
                  <a:schemeClr val="bg1"/>
                </a:solidFill>
              </a:rPr>
              <a:t>Motor &amp; Equipment Manufacturers Association</a:t>
            </a:r>
          </a:p>
          <a:p>
            <a:r>
              <a:rPr lang="en-US" dirty="0">
                <a:solidFill>
                  <a:schemeClr val="bg1"/>
                </a:solidFill>
              </a:rPr>
              <a:t>National Academies of Sciences</a:t>
            </a:r>
          </a:p>
          <a:p>
            <a:r>
              <a:rPr lang="en-US" dirty="0">
                <a:solidFill>
                  <a:schemeClr val="bg1"/>
                </a:solidFill>
              </a:rPr>
              <a:t>July 16, 2018</a:t>
            </a:r>
          </a:p>
        </p:txBody>
      </p:sp>
    </p:spTree>
    <p:extLst>
      <p:ext uri="{BB962C8B-B14F-4D97-AF65-F5344CB8AC3E}">
        <p14:creationId xmlns:p14="http://schemas.microsoft.com/office/powerpoint/2010/main" val="3548981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normAutofit/>
          </a:bodyPr>
          <a:lstStyle/>
          <a:p>
            <a:pPr algn="ctr"/>
            <a:r>
              <a:rPr lang="en-US" sz="4000" dirty="0"/>
              <a:t>New Combustion Technologies Post-2025</a:t>
            </a:r>
          </a:p>
        </p:txBody>
      </p:sp>
      <p:sp>
        <p:nvSpPr>
          <p:cNvPr id="3" name="Content Placeholder 2">
            <a:extLst>
              <a:ext uri="{FF2B5EF4-FFF2-40B4-BE49-F238E27FC236}">
                <a16:creationId xmlns:a16="http://schemas.microsoft.com/office/drawing/2014/main" id="{DE1B513E-273C-496C-86B8-1AE9FA5788B0}"/>
              </a:ext>
            </a:extLst>
          </p:cNvPr>
          <p:cNvSpPr>
            <a:spLocks noGrp="1"/>
          </p:cNvSpPr>
          <p:nvPr>
            <p:ph idx="1"/>
          </p:nvPr>
        </p:nvSpPr>
        <p:spPr>
          <a:xfrm>
            <a:off x="838199" y="1825625"/>
            <a:ext cx="11075633" cy="4351338"/>
          </a:xfrm>
        </p:spPr>
        <p:txBody>
          <a:bodyPr>
            <a:normAutofit/>
          </a:bodyPr>
          <a:lstStyle/>
          <a:p>
            <a:r>
              <a:rPr lang="en-US" dirty="0"/>
              <a:t>Homogeneous Charge Compression Ignition (HCCI) </a:t>
            </a:r>
          </a:p>
          <a:p>
            <a:pPr lvl="1"/>
            <a:r>
              <a:rPr lang="en-US" dirty="0"/>
              <a:t>The goal is simultaneous combustion of the fuel-air mixture across the cylinder</a:t>
            </a:r>
          </a:p>
          <a:p>
            <a:r>
              <a:rPr lang="en-US" dirty="0"/>
              <a:t>Mazda Spark Controlled Compression Ignition (SPCCI)   </a:t>
            </a:r>
          </a:p>
          <a:p>
            <a:pPr lvl="1"/>
            <a:r>
              <a:rPr lang="en-US" dirty="0"/>
              <a:t>Adds spark ignition to HCCI. An additional injection of fuel plus a spark is used to create a pressure wave that triggers compression ignition across the rest of the cylinder</a:t>
            </a:r>
          </a:p>
          <a:p>
            <a:pPr lvl="1"/>
            <a:r>
              <a:rPr lang="en-US" dirty="0"/>
              <a:t>20% improvement in fuel economy and 30% more torque</a:t>
            </a:r>
          </a:p>
          <a:p>
            <a:pPr lvl="1"/>
            <a:r>
              <a:rPr lang="en-US" dirty="0"/>
              <a:t>More responsive engine and better performance at high engine speeds</a:t>
            </a:r>
          </a:p>
          <a:p>
            <a:pPr marL="0" indent="0">
              <a:buNone/>
            </a:pPr>
            <a:endParaRPr lang="en-US" dirty="0"/>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Mazda</a:t>
            </a:r>
          </a:p>
        </p:txBody>
      </p:sp>
    </p:spTree>
    <p:extLst>
      <p:ext uri="{BB962C8B-B14F-4D97-AF65-F5344CB8AC3E}">
        <p14:creationId xmlns:p14="http://schemas.microsoft.com/office/powerpoint/2010/main" val="3095658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lstStyle/>
          <a:p>
            <a:r>
              <a:rPr lang="en-US" dirty="0"/>
              <a:t>ICE Thermal Efficiency Comparison</a:t>
            </a:r>
          </a:p>
        </p:txBody>
      </p:sp>
      <p:sp>
        <p:nvSpPr>
          <p:cNvPr id="3" name="Content Placeholder 2">
            <a:extLst>
              <a:ext uri="{FF2B5EF4-FFF2-40B4-BE49-F238E27FC236}">
                <a16:creationId xmlns:a16="http://schemas.microsoft.com/office/drawing/2014/main" id="{DE1B513E-273C-496C-86B8-1AE9FA5788B0}"/>
              </a:ext>
            </a:extLst>
          </p:cNvPr>
          <p:cNvSpPr>
            <a:spLocks noGrp="1"/>
          </p:cNvSpPr>
          <p:nvPr>
            <p:ph idx="1"/>
          </p:nvPr>
        </p:nvSpPr>
        <p:spPr>
          <a:xfrm>
            <a:off x="838200" y="1825625"/>
            <a:ext cx="10886440" cy="4351338"/>
          </a:xfrm>
        </p:spPr>
        <p:txBody>
          <a:bodyPr>
            <a:normAutofit/>
          </a:bodyPr>
          <a:lstStyle/>
          <a:p>
            <a:r>
              <a:rPr lang="en-US" dirty="0"/>
              <a:t>Traditional gasoline ICE					30% - 35%</a:t>
            </a:r>
          </a:p>
          <a:p>
            <a:r>
              <a:rPr lang="en-US" dirty="0"/>
              <a:t>BIC production gasoline ICE				41%</a:t>
            </a:r>
          </a:p>
          <a:p>
            <a:r>
              <a:rPr lang="en-US" dirty="0"/>
              <a:t>Diesel ICE							45%</a:t>
            </a:r>
          </a:p>
          <a:p>
            <a:r>
              <a:rPr lang="en-US" dirty="0"/>
              <a:t>BIC large, low rpm ship diesel				50%</a:t>
            </a:r>
          </a:p>
          <a:p>
            <a:r>
              <a:rPr lang="en-US" dirty="0"/>
              <a:t>Mazda </a:t>
            </a:r>
            <a:r>
              <a:rPr lang="en-US" dirty="0" err="1"/>
              <a:t>SkyActiv</a:t>
            </a:r>
            <a:r>
              <a:rPr lang="en-US" dirty="0"/>
              <a:t>-X		MY2020 Mazda 3	44%</a:t>
            </a:r>
          </a:p>
          <a:p>
            <a:r>
              <a:rPr lang="en-US" dirty="0"/>
              <a:t>Mazda SkyActiv-3		MY2023 			56% </a:t>
            </a:r>
          </a:p>
          <a:p>
            <a:r>
              <a:rPr lang="en-US" dirty="0"/>
              <a:t>Hyundai and Toyota target					50% </a:t>
            </a:r>
          </a:p>
          <a:p>
            <a:pPr marL="0" indent="0">
              <a:buNone/>
            </a:pPr>
            <a:endParaRPr lang="en-US" dirty="0"/>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OEMs</a:t>
            </a:r>
          </a:p>
        </p:txBody>
      </p:sp>
    </p:spTree>
    <p:extLst>
      <p:ext uri="{BB962C8B-B14F-4D97-AF65-F5344CB8AC3E}">
        <p14:creationId xmlns:p14="http://schemas.microsoft.com/office/powerpoint/2010/main" val="2862574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lstStyle/>
          <a:p>
            <a:r>
              <a:rPr lang="en-US" dirty="0"/>
              <a:t>Other Post-2025 Technologies</a:t>
            </a:r>
          </a:p>
        </p:txBody>
      </p:sp>
      <p:sp>
        <p:nvSpPr>
          <p:cNvPr id="3" name="Content Placeholder 2">
            <a:extLst>
              <a:ext uri="{FF2B5EF4-FFF2-40B4-BE49-F238E27FC236}">
                <a16:creationId xmlns:a16="http://schemas.microsoft.com/office/drawing/2014/main" id="{DE1B513E-273C-496C-86B8-1AE9FA5788B0}"/>
              </a:ext>
            </a:extLst>
          </p:cNvPr>
          <p:cNvSpPr>
            <a:spLocks noGrp="1"/>
          </p:cNvSpPr>
          <p:nvPr>
            <p:ph idx="1"/>
          </p:nvPr>
        </p:nvSpPr>
        <p:spPr>
          <a:xfrm>
            <a:off x="838200" y="1825625"/>
            <a:ext cx="10886440" cy="4351338"/>
          </a:xfrm>
        </p:spPr>
        <p:txBody>
          <a:bodyPr>
            <a:normAutofit/>
          </a:bodyPr>
          <a:lstStyle/>
          <a:p>
            <a:r>
              <a:rPr lang="en-US" dirty="0"/>
              <a:t>Potential battery technologies for battery electric vehicles (BEVs)</a:t>
            </a:r>
          </a:p>
          <a:p>
            <a:pPr lvl="1"/>
            <a:r>
              <a:rPr lang="en-US" dirty="0"/>
              <a:t>Solid state</a:t>
            </a:r>
          </a:p>
          <a:p>
            <a:pPr lvl="1"/>
            <a:r>
              <a:rPr lang="en-US" dirty="0"/>
              <a:t>Nanowire</a:t>
            </a:r>
          </a:p>
          <a:p>
            <a:pPr lvl="1"/>
            <a:r>
              <a:rPr lang="en-US" dirty="0"/>
              <a:t>Sodium-ion</a:t>
            </a:r>
          </a:p>
          <a:p>
            <a:pPr lvl="1"/>
            <a:r>
              <a:rPr lang="en-US" dirty="0"/>
              <a:t>Graphene-based</a:t>
            </a:r>
          </a:p>
          <a:p>
            <a:r>
              <a:rPr lang="en-US" dirty="0"/>
              <a:t>Improved vehicle connectivity and safety technologies reduce congestion and improve safety</a:t>
            </a:r>
          </a:p>
          <a:p>
            <a:r>
              <a:rPr lang="en-US" dirty="0"/>
              <a:t>Dramatic </a:t>
            </a:r>
            <a:r>
              <a:rPr lang="en-US" dirty="0" err="1"/>
              <a:t>lightweighting</a:t>
            </a:r>
            <a:endParaRPr lang="en-US" dirty="0"/>
          </a:p>
          <a:p>
            <a:endParaRPr lang="en-US" dirty="0"/>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LMC Automotive</a:t>
            </a:r>
          </a:p>
        </p:txBody>
      </p:sp>
    </p:spTree>
    <p:extLst>
      <p:ext uri="{BB962C8B-B14F-4D97-AF65-F5344CB8AC3E}">
        <p14:creationId xmlns:p14="http://schemas.microsoft.com/office/powerpoint/2010/main" val="703683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E1B513E-273C-496C-86B8-1AE9FA5788B0}"/>
              </a:ext>
            </a:extLst>
          </p:cNvPr>
          <p:cNvSpPr>
            <a:spLocks noGrp="1"/>
          </p:cNvSpPr>
          <p:nvPr>
            <p:ph idx="1"/>
          </p:nvPr>
        </p:nvSpPr>
        <p:spPr>
          <a:xfrm>
            <a:off x="838200" y="1825625"/>
            <a:ext cx="10349754" cy="4351338"/>
          </a:xfrm>
        </p:spPr>
        <p:txBody>
          <a:bodyPr>
            <a:normAutofit/>
          </a:bodyPr>
          <a:lstStyle/>
          <a:p>
            <a:r>
              <a:rPr lang="en-US" dirty="0"/>
              <a:t>The low-hanging fuel efficiency technology fruit is being picked rapidly; existing technologies will be deployed at increasing rates through 2025</a:t>
            </a:r>
          </a:p>
          <a:p>
            <a:endParaRPr lang="en-US" dirty="0"/>
          </a:p>
          <a:p>
            <a:r>
              <a:rPr lang="en-US" dirty="0"/>
              <a:t>Regulatory certainty improves investment in fuel efficiency technologies</a:t>
            </a:r>
          </a:p>
          <a:p>
            <a:pPr marL="0" indent="0">
              <a:buNone/>
            </a:pPr>
            <a:endParaRPr lang="en-US" dirty="0"/>
          </a:p>
          <a:p>
            <a:r>
              <a:rPr lang="en-US" dirty="0"/>
              <a:t> Post-2025 technologies to watch include: solid state batteries and advanced high-efficiency ICEs </a:t>
            </a:r>
          </a:p>
          <a:p>
            <a:endParaRPr lang="en-US" dirty="0"/>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LMC Automotive</a:t>
            </a:r>
          </a:p>
        </p:txBody>
      </p:sp>
    </p:spTree>
    <p:extLst>
      <p:ext uri="{BB962C8B-B14F-4D97-AF65-F5344CB8AC3E}">
        <p14:creationId xmlns:p14="http://schemas.microsoft.com/office/powerpoint/2010/main" val="135023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8BCD365-BE5A-4864-A644-8CFCF9E6294B}"/>
              </a:ext>
            </a:extLst>
          </p:cNvPr>
          <p:cNvSpPr>
            <a:spLocks noGrp="1"/>
          </p:cNvSpPr>
          <p:nvPr>
            <p:ph type="sldNum" sz="quarter" idx="12"/>
          </p:nvPr>
        </p:nvSpPr>
        <p:spPr/>
        <p:txBody>
          <a:bodyPr/>
          <a:lstStyle/>
          <a:p>
            <a:fld id="{CB200898-F097-463B-8A6E-6C7B546DC290}" type="slidenum">
              <a:rPr lang="en-US" smtClean="0"/>
              <a:t>2</a:t>
            </a:fld>
            <a:endParaRPr lang="en-US"/>
          </a:p>
        </p:txBody>
      </p:sp>
      <p:pic>
        <p:nvPicPr>
          <p:cNvPr id="9" name="Picture 8" descr="A close up of text on a white background&#10;&#10;Description generated with very high confidence">
            <a:extLst>
              <a:ext uri="{FF2B5EF4-FFF2-40B4-BE49-F238E27FC236}">
                <a16:creationId xmlns:a16="http://schemas.microsoft.com/office/drawing/2014/main" id="{F8A322A0-4826-49D3-914D-BD4878B92F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7118" y="2214236"/>
            <a:ext cx="9225642" cy="4098298"/>
          </a:xfrm>
          <a:prstGeom prst="rect">
            <a:avLst/>
          </a:prstGeom>
        </p:spPr>
      </p:pic>
      <p:sp>
        <p:nvSpPr>
          <p:cNvPr id="11" name="TextBox 10">
            <a:extLst>
              <a:ext uri="{FF2B5EF4-FFF2-40B4-BE49-F238E27FC236}">
                <a16:creationId xmlns:a16="http://schemas.microsoft.com/office/drawing/2014/main" id="{DE40203D-4FA5-460D-97A4-096F569455F8}"/>
              </a:ext>
            </a:extLst>
          </p:cNvPr>
          <p:cNvSpPr txBox="1"/>
          <p:nvPr/>
        </p:nvSpPr>
        <p:spPr>
          <a:xfrm>
            <a:off x="1696378" y="353962"/>
            <a:ext cx="8440351" cy="1938992"/>
          </a:xfrm>
          <a:prstGeom prst="rect">
            <a:avLst/>
          </a:prstGeom>
          <a:solidFill>
            <a:schemeClr val="bg1"/>
          </a:solidFill>
          <a:ln>
            <a:noFill/>
          </a:ln>
        </p:spPr>
        <p:txBody>
          <a:bodyPr wrap="square" rtlCol="0">
            <a:spAutoFit/>
          </a:bodyPr>
          <a:lstStyle/>
          <a:p>
            <a:pPr algn="ctr"/>
            <a:r>
              <a:rPr lang="en-US" sz="4000" dirty="0">
                <a:solidFill>
                  <a:srgbClr val="C00000"/>
                </a:solidFill>
                <a:effectLst>
                  <a:outerShdw blurRad="38100" dist="38100" dir="2700000" algn="tl">
                    <a:srgbClr val="000000">
                      <a:alpha val="43137"/>
                    </a:srgbClr>
                  </a:outerShdw>
                </a:effectLst>
                <a:cs typeface="Arial" panose="020B0604020202020204" pitchFamily="34" charset="0"/>
              </a:rPr>
              <a:t>MOTOR VEHICLE PARTS SUPPLIERS</a:t>
            </a:r>
            <a:br>
              <a:rPr lang="en-US" sz="4000" dirty="0">
                <a:solidFill>
                  <a:srgbClr val="C00000"/>
                </a:solidFill>
                <a:effectLst>
                  <a:outerShdw blurRad="38100" dist="38100" dir="2700000" algn="tl">
                    <a:srgbClr val="000000">
                      <a:alpha val="43137"/>
                    </a:srgbClr>
                  </a:outerShdw>
                </a:effectLst>
                <a:cs typeface="Arial" panose="020B0604020202020204" pitchFamily="34" charset="0"/>
              </a:rPr>
            </a:br>
            <a:r>
              <a:rPr lang="en-US" sz="4000" dirty="0">
                <a:effectLst>
                  <a:outerShdw blurRad="38100" dist="38100" dir="2700000" algn="tl">
                    <a:srgbClr val="000000">
                      <a:alpha val="43137"/>
                    </a:srgbClr>
                  </a:outerShdw>
                </a:effectLst>
                <a:cs typeface="Arial" panose="020B0604020202020204" pitchFamily="34" charset="0"/>
              </a:rPr>
              <a:t>ARE THE </a:t>
            </a:r>
            <a:r>
              <a:rPr lang="en-US" sz="4000" b="1" dirty="0">
                <a:effectLst>
                  <a:outerShdw blurRad="38100" dist="38100" dir="2700000" algn="tl">
                    <a:srgbClr val="000000">
                      <a:alpha val="43137"/>
                    </a:srgbClr>
                  </a:outerShdw>
                </a:effectLst>
                <a:cs typeface="Arial" panose="020B0604020202020204" pitchFamily="34" charset="0"/>
              </a:rPr>
              <a:t>LARGEST</a:t>
            </a:r>
            <a:r>
              <a:rPr lang="en-US" sz="4000" dirty="0">
                <a:effectLst>
                  <a:outerShdw blurRad="38100" dist="38100" dir="2700000" algn="tl">
                    <a:srgbClr val="000000">
                      <a:alpha val="43137"/>
                    </a:srgbClr>
                  </a:outerShdw>
                </a:effectLst>
                <a:cs typeface="Arial" panose="020B0604020202020204" pitchFamily="34" charset="0"/>
              </a:rPr>
              <a:t> SECTOR </a:t>
            </a:r>
            <a:br>
              <a:rPr lang="en-US" sz="4000" dirty="0">
                <a:effectLst>
                  <a:outerShdw blurRad="38100" dist="38100" dir="2700000" algn="tl">
                    <a:srgbClr val="000000">
                      <a:alpha val="43137"/>
                    </a:srgbClr>
                  </a:outerShdw>
                </a:effectLst>
                <a:cs typeface="Arial" panose="020B0604020202020204" pitchFamily="34" charset="0"/>
              </a:rPr>
            </a:br>
            <a:r>
              <a:rPr lang="en-US" sz="4000" dirty="0">
                <a:effectLst>
                  <a:outerShdw blurRad="38100" dist="38100" dir="2700000" algn="tl">
                    <a:srgbClr val="000000">
                      <a:alpha val="43137"/>
                    </a:srgbClr>
                  </a:outerShdw>
                </a:effectLst>
                <a:cs typeface="Arial" panose="020B0604020202020204" pitchFamily="34" charset="0"/>
              </a:rPr>
              <a:t>OF </a:t>
            </a:r>
            <a:r>
              <a:rPr lang="en-US" sz="4000" b="1" dirty="0">
                <a:effectLst>
                  <a:outerShdw blurRad="38100" dist="38100" dir="2700000" algn="tl">
                    <a:srgbClr val="000000">
                      <a:alpha val="43137"/>
                    </a:srgbClr>
                  </a:outerShdw>
                </a:effectLst>
                <a:cs typeface="Arial" panose="020B0604020202020204" pitchFamily="34" charset="0"/>
              </a:rPr>
              <a:t>MANUFACTURING</a:t>
            </a:r>
            <a:r>
              <a:rPr lang="en-US" sz="4000" dirty="0">
                <a:effectLst>
                  <a:outerShdw blurRad="38100" dist="38100" dir="2700000" algn="tl">
                    <a:srgbClr val="000000">
                      <a:alpha val="43137"/>
                    </a:srgbClr>
                  </a:outerShdw>
                </a:effectLst>
                <a:cs typeface="Arial" panose="020B0604020202020204" pitchFamily="34" charset="0"/>
              </a:rPr>
              <a:t> </a:t>
            </a:r>
            <a:r>
              <a:rPr lang="en-US" sz="4000" b="1" dirty="0">
                <a:effectLst>
                  <a:outerShdw blurRad="38100" dist="38100" dir="2700000" algn="tl">
                    <a:srgbClr val="000000">
                      <a:alpha val="43137"/>
                    </a:srgbClr>
                  </a:outerShdw>
                </a:effectLst>
                <a:cs typeface="Arial" panose="020B0604020202020204" pitchFamily="34" charset="0"/>
              </a:rPr>
              <a:t>JOBS</a:t>
            </a:r>
            <a:r>
              <a:rPr lang="en-US" sz="4000" dirty="0">
                <a:effectLst>
                  <a:outerShdw blurRad="38100" dist="38100" dir="2700000" algn="tl">
                    <a:srgbClr val="000000">
                      <a:alpha val="43137"/>
                    </a:srgbClr>
                  </a:outerShdw>
                </a:effectLst>
                <a:cs typeface="Arial" panose="020B0604020202020204" pitchFamily="34" charset="0"/>
              </a:rPr>
              <a:t> IN THE </a:t>
            </a:r>
            <a:r>
              <a:rPr lang="en-US" sz="4000" b="1" dirty="0">
                <a:effectLst>
                  <a:outerShdw blurRad="38100" dist="38100" dir="2700000" algn="tl">
                    <a:srgbClr val="000000">
                      <a:alpha val="43137"/>
                    </a:srgbClr>
                  </a:outerShdw>
                </a:effectLst>
                <a:cs typeface="Arial" panose="020B0604020202020204" pitchFamily="34" charset="0"/>
              </a:rPr>
              <a:t>U.S.</a:t>
            </a:r>
          </a:p>
        </p:txBody>
      </p:sp>
      <p:sp>
        <p:nvSpPr>
          <p:cNvPr id="4" name="TextBox 3">
            <a:extLst>
              <a:ext uri="{FF2B5EF4-FFF2-40B4-BE49-F238E27FC236}">
                <a16:creationId xmlns:a16="http://schemas.microsoft.com/office/drawing/2014/main" id="{FBCABA52-ED7D-46FB-BB62-8AEF679911A6}"/>
              </a:ext>
            </a:extLst>
          </p:cNvPr>
          <p:cNvSpPr txBox="1"/>
          <p:nvPr/>
        </p:nvSpPr>
        <p:spPr>
          <a:xfrm>
            <a:off x="343828" y="6378505"/>
            <a:ext cx="10308932" cy="276999"/>
          </a:xfrm>
          <a:prstGeom prst="rect">
            <a:avLst/>
          </a:prstGeom>
          <a:noFill/>
        </p:spPr>
        <p:txBody>
          <a:bodyPr wrap="square" rtlCol="0">
            <a:spAutoFit/>
          </a:bodyPr>
          <a:lstStyle/>
          <a:p>
            <a:r>
              <a:rPr lang="en-US" sz="1200" dirty="0"/>
              <a:t>All data from “The Employment and Economic Impact of the Vehicle Supplier Industry in the U.S.” based on research undertaken by IHS </a:t>
            </a:r>
            <a:r>
              <a:rPr lang="en-US" sz="1200" dirty="0" err="1"/>
              <a:t>Markit</a:t>
            </a:r>
            <a:r>
              <a:rPr lang="en-US" sz="1200" dirty="0"/>
              <a:t> on behalf of MEMA</a:t>
            </a:r>
          </a:p>
        </p:txBody>
      </p:sp>
      <p:pic>
        <p:nvPicPr>
          <p:cNvPr id="12" name="Picture 11" descr="MEMA_16x9_slides76.jpg">
            <a:extLst>
              <a:ext uri="{FF2B5EF4-FFF2-40B4-BE49-F238E27FC236}">
                <a16:creationId xmlns:a16="http://schemas.microsoft.com/office/drawing/2014/main" id="{D657E489-7507-4520-9DBF-B18B3F10F93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279867" y="2308423"/>
            <a:ext cx="5249507" cy="2645228"/>
          </a:xfrm>
          <a:prstGeom prst="rect">
            <a:avLst/>
          </a:prstGeom>
          <a:solidFill>
            <a:schemeClr val="bg2">
              <a:lumMod val="50000"/>
            </a:schemeClr>
          </a:solidFill>
          <a:ln>
            <a:noFill/>
          </a:ln>
          <a:effectLst>
            <a:outerShdw blurRad="190500" algn="tl" rotWithShape="0">
              <a:srgbClr val="000000">
                <a:alpha val="70000"/>
              </a:srgbClr>
            </a:outerShdw>
          </a:effectLst>
        </p:spPr>
      </p:pic>
      <p:pic>
        <p:nvPicPr>
          <p:cNvPr id="10" name="Picture 9">
            <a:extLst>
              <a:ext uri="{FF2B5EF4-FFF2-40B4-BE49-F238E27FC236}">
                <a16:creationId xmlns:a16="http://schemas.microsoft.com/office/drawing/2014/main" id="{611DC850-47B2-4718-B007-4CD570F21EF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22650" y="5655648"/>
            <a:ext cx="1556951" cy="1065827"/>
          </a:xfrm>
          <a:prstGeom prst="rect">
            <a:avLst/>
          </a:prstGeom>
        </p:spPr>
      </p:pic>
    </p:spTree>
    <p:extLst>
      <p:ext uri="{BB962C8B-B14F-4D97-AF65-F5344CB8AC3E}">
        <p14:creationId xmlns:p14="http://schemas.microsoft.com/office/powerpoint/2010/main" val="2507326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normAutofit/>
          </a:bodyPr>
          <a:lstStyle/>
          <a:p>
            <a:pPr algn="ctr"/>
            <a:r>
              <a:rPr lang="en-US" sz="3600" b="1" dirty="0"/>
              <a:t>Future Fuel Efficiency Technology Uncertain</a:t>
            </a:r>
          </a:p>
        </p:txBody>
      </p:sp>
      <p:sp>
        <p:nvSpPr>
          <p:cNvPr id="3" name="Content Placeholder 2">
            <a:extLst>
              <a:ext uri="{FF2B5EF4-FFF2-40B4-BE49-F238E27FC236}">
                <a16:creationId xmlns:a16="http://schemas.microsoft.com/office/drawing/2014/main" id="{DE1B513E-273C-496C-86B8-1AE9FA5788B0}"/>
              </a:ext>
            </a:extLst>
          </p:cNvPr>
          <p:cNvSpPr>
            <a:spLocks noGrp="1"/>
          </p:cNvSpPr>
          <p:nvPr>
            <p:ph idx="1"/>
          </p:nvPr>
        </p:nvSpPr>
        <p:spPr>
          <a:xfrm>
            <a:off x="838200" y="1825625"/>
            <a:ext cx="10886440" cy="4351338"/>
          </a:xfrm>
        </p:spPr>
        <p:txBody>
          <a:bodyPr>
            <a:normAutofit/>
          </a:bodyPr>
          <a:lstStyle/>
          <a:p>
            <a:r>
              <a:rPr lang="en-US" dirty="0"/>
              <a:t>Uncertainty exists on the direction of technology investments for MY2025 and later: </a:t>
            </a:r>
          </a:p>
          <a:p>
            <a:pPr lvl="1"/>
            <a:r>
              <a:rPr lang="en-US" dirty="0"/>
              <a:t>Regulatory uncertainty with fluctuating fuel economy targets </a:t>
            </a:r>
          </a:p>
          <a:p>
            <a:pPr lvl="1"/>
            <a:r>
              <a:rPr lang="en-US" dirty="0"/>
              <a:t>Consumer fuel efficiency demand, often driven by fuel prices, can be unpredictable and volatile</a:t>
            </a:r>
          </a:p>
          <a:p>
            <a:r>
              <a:rPr lang="en-US" dirty="0"/>
              <a:t>Major R&amp;D and capital investments are required; These could be stranded if OEM/consumer demand is lower than expected</a:t>
            </a:r>
          </a:p>
          <a:p>
            <a:r>
              <a:rPr lang="en-US" dirty="0"/>
              <a:t>Increased risk as advanced technologies are introduced rapidly</a:t>
            </a:r>
          </a:p>
          <a:p>
            <a:endParaRPr lang="en-US" dirty="0"/>
          </a:p>
          <a:p>
            <a:endParaRPr lang="en-US" dirty="0"/>
          </a:p>
          <a:p>
            <a:endParaRPr lang="en-US" dirty="0"/>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LMC Automotive</a:t>
            </a:r>
          </a:p>
        </p:txBody>
      </p:sp>
    </p:spTree>
    <p:extLst>
      <p:ext uri="{BB962C8B-B14F-4D97-AF65-F5344CB8AC3E}">
        <p14:creationId xmlns:p14="http://schemas.microsoft.com/office/powerpoint/2010/main" val="3535532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16AE25A2-ED2D-4337-879D-4EBE9EA931D1}"/>
              </a:ext>
            </a:extLst>
          </p:cNvPr>
          <p:cNvGrpSpPr/>
          <p:nvPr/>
        </p:nvGrpSpPr>
        <p:grpSpPr>
          <a:xfrm>
            <a:off x="968123" y="1590118"/>
            <a:ext cx="11223877" cy="1477065"/>
            <a:chOff x="968123" y="1815203"/>
            <a:chExt cx="11223877" cy="1477065"/>
          </a:xfrm>
        </p:grpSpPr>
        <p:sp>
          <p:nvSpPr>
            <p:cNvPr id="35" name="Oval 34">
              <a:extLst>
                <a:ext uri="{FF2B5EF4-FFF2-40B4-BE49-F238E27FC236}">
                  <a16:creationId xmlns:a16="http://schemas.microsoft.com/office/drawing/2014/main" id="{572A16CF-4B95-46A5-A0D9-B2ED2651D73B}"/>
                </a:ext>
              </a:extLst>
            </p:cNvPr>
            <p:cNvSpPr/>
            <p:nvPr/>
          </p:nvSpPr>
          <p:spPr>
            <a:xfrm>
              <a:off x="10250631" y="1815203"/>
              <a:ext cx="1859917" cy="147706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Pentagon 8">
              <a:extLst>
                <a:ext uri="{FF2B5EF4-FFF2-40B4-BE49-F238E27FC236}">
                  <a16:creationId xmlns:a16="http://schemas.microsoft.com/office/drawing/2014/main" id="{BDC2111F-4D6E-409F-B0D6-D93363533157}"/>
                </a:ext>
              </a:extLst>
            </p:cNvPr>
            <p:cNvSpPr/>
            <p:nvPr/>
          </p:nvSpPr>
          <p:spPr>
            <a:xfrm>
              <a:off x="6113032" y="1905472"/>
              <a:ext cx="3742007" cy="1386796"/>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000" b="1" dirty="0">
                  <a:solidFill>
                    <a:schemeClr val="tx1"/>
                  </a:solidFill>
                </a:rPr>
                <a:t>Validation &amp; Facility Investments ≈ 2-4 Years</a:t>
              </a:r>
            </a:p>
          </p:txBody>
        </p:sp>
        <p:sp>
          <p:nvSpPr>
            <p:cNvPr id="4" name="Arrow: Pentagon 3">
              <a:extLst>
                <a:ext uri="{FF2B5EF4-FFF2-40B4-BE49-F238E27FC236}">
                  <a16:creationId xmlns:a16="http://schemas.microsoft.com/office/drawing/2014/main" id="{D0FB6738-C56E-496A-83BB-CD6C87873F73}"/>
                </a:ext>
              </a:extLst>
            </p:cNvPr>
            <p:cNvSpPr/>
            <p:nvPr/>
          </p:nvSpPr>
          <p:spPr>
            <a:xfrm>
              <a:off x="968123" y="1905472"/>
              <a:ext cx="4749316" cy="1386796"/>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000" b="1" dirty="0">
                  <a:solidFill>
                    <a:schemeClr val="tx1"/>
                  </a:solidFill>
                </a:rPr>
                <a:t>Product R&amp;D </a:t>
              </a:r>
              <a:br>
                <a:rPr lang="en-US" sz="2000" b="1" dirty="0">
                  <a:solidFill>
                    <a:schemeClr val="tx1"/>
                  </a:solidFill>
                </a:rPr>
              </a:br>
              <a:r>
                <a:rPr lang="en-US" sz="2000" b="1" dirty="0">
                  <a:solidFill>
                    <a:schemeClr val="tx1"/>
                  </a:solidFill>
                </a:rPr>
                <a:t>Investments ≈ 3-6 Years</a:t>
              </a:r>
            </a:p>
          </p:txBody>
        </p:sp>
        <p:sp>
          <p:nvSpPr>
            <p:cNvPr id="14" name="TextBox 13">
              <a:extLst>
                <a:ext uri="{FF2B5EF4-FFF2-40B4-BE49-F238E27FC236}">
                  <a16:creationId xmlns:a16="http://schemas.microsoft.com/office/drawing/2014/main" id="{840FFFBB-5028-4CA6-8D9C-4C96CDF82BF8}"/>
                </a:ext>
              </a:extLst>
            </p:cNvPr>
            <p:cNvSpPr txBox="1"/>
            <p:nvPr/>
          </p:nvSpPr>
          <p:spPr>
            <a:xfrm>
              <a:off x="10250632" y="1960877"/>
              <a:ext cx="1941368" cy="1015663"/>
            </a:xfrm>
            <a:prstGeom prst="rect">
              <a:avLst/>
            </a:prstGeom>
            <a:noFill/>
          </p:spPr>
          <p:txBody>
            <a:bodyPr wrap="square" rtlCol="0">
              <a:spAutoFit/>
            </a:bodyPr>
            <a:lstStyle/>
            <a:p>
              <a:pPr algn="ctr"/>
              <a:r>
                <a:rPr lang="en-US" sz="2000" b="1" dirty="0">
                  <a:solidFill>
                    <a:srgbClr val="FF0000"/>
                  </a:solidFill>
                </a:rPr>
                <a:t>Total Supplier Investments</a:t>
              </a:r>
            </a:p>
            <a:p>
              <a:pPr algn="ctr"/>
              <a:r>
                <a:rPr lang="en-US" sz="2000" b="1" dirty="0"/>
                <a:t>≈ 5-10 Years</a:t>
              </a:r>
            </a:p>
          </p:txBody>
        </p:sp>
      </p:grpSp>
      <p:sp>
        <p:nvSpPr>
          <p:cNvPr id="2" name="Title 1">
            <a:extLst>
              <a:ext uri="{FF2B5EF4-FFF2-40B4-BE49-F238E27FC236}">
                <a16:creationId xmlns:a16="http://schemas.microsoft.com/office/drawing/2014/main" id="{FD1B6E71-7C28-4235-884C-519459C4EF90}"/>
              </a:ext>
            </a:extLst>
          </p:cNvPr>
          <p:cNvSpPr>
            <a:spLocks noGrp="1"/>
          </p:cNvSpPr>
          <p:nvPr>
            <p:ph type="title"/>
          </p:nvPr>
        </p:nvSpPr>
        <p:spPr>
          <a:xfrm>
            <a:off x="664989" y="50269"/>
            <a:ext cx="10515600" cy="1285913"/>
          </a:xfrm>
        </p:spPr>
        <p:txBody>
          <a:bodyPr>
            <a:normAutofit fontScale="90000"/>
          </a:bodyPr>
          <a:lstStyle/>
          <a:p>
            <a:pPr algn="ctr"/>
            <a:r>
              <a:rPr lang="en-US" sz="4000" b="1" dirty="0">
                <a:solidFill>
                  <a:schemeClr val="accent1">
                    <a:lumMod val="50000"/>
                  </a:schemeClr>
                </a:solidFill>
                <a:latin typeface="+mn-lt"/>
              </a:rPr>
              <a:t/>
            </a:r>
            <a:br>
              <a:rPr lang="en-US" sz="4000" b="1" dirty="0">
                <a:solidFill>
                  <a:schemeClr val="accent1">
                    <a:lumMod val="50000"/>
                  </a:schemeClr>
                </a:solidFill>
                <a:latin typeface="+mn-lt"/>
              </a:rPr>
            </a:br>
            <a:r>
              <a:rPr lang="en-US" sz="4000" b="1" dirty="0">
                <a:latin typeface="+mn-lt"/>
              </a:rPr>
              <a:t/>
            </a:r>
            <a:br>
              <a:rPr lang="en-US" sz="4000" b="1" dirty="0">
                <a:latin typeface="+mn-lt"/>
              </a:rPr>
            </a:br>
            <a:r>
              <a:rPr lang="en-US" sz="4000" dirty="0"/>
              <a:t>Supplier Investment in Technology: </a:t>
            </a:r>
            <a:br>
              <a:rPr lang="en-US" sz="4000" dirty="0"/>
            </a:br>
            <a:r>
              <a:rPr lang="en-US" sz="4000" dirty="0"/>
              <a:t>Why Suppliers Take On Much of the Risks</a:t>
            </a:r>
            <a:br>
              <a:rPr lang="en-US" sz="4000" dirty="0"/>
            </a:br>
            <a:r>
              <a:rPr lang="en-US" sz="4000" b="1" dirty="0">
                <a:solidFill>
                  <a:schemeClr val="accent1">
                    <a:lumMod val="50000"/>
                  </a:schemeClr>
                </a:solidFill>
              </a:rPr>
              <a:t/>
            </a:r>
            <a:br>
              <a:rPr lang="en-US" sz="4000" b="1" dirty="0">
                <a:solidFill>
                  <a:schemeClr val="accent1">
                    <a:lumMod val="50000"/>
                  </a:schemeClr>
                </a:solidFill>
              </a:rPr>
            </a:br>
            <a:endParaRPr lang="en-US" sz="4000" b="1" dirty="0">
              <a:solidFill>
                <a:schemeClr val="accent1">
                  <a:lumMod val="50000"/>
                </a:schemeClr>
              </a:solidFill>
            </a:endParaRPr>
          </a:p>
        </p:txBody>
      </p:sp>
      <p:graphicFrame>
        <p:nvGraphicFramePr>
          <p:cNvPr id="5" name="Content Placeholder 4">
            <a:extLst>
              <a:ext uri="{FF2B5EF4-FFF2-40B4-BE49-F238E27FC236}">
                <a16:creationId xmlns:a16="http://schemas.microsoft.com/office/drawing/2014/main" id="{3561BE5F-08AD-40CA-B1B7-03173660677D}"/>
              </a:ext>
            </a:extLst>
          </p:cNvPr>
          <p:cNvGraphicFramePr>
            <a:graphicFrameLocks noGrp="1"/>
          </p:cNvGraphicFramePr>
          <p:nvPr>
            <p:ph idx="1"/>
            <p:extLst/>
          </p:nvPr>
        </p:nvGraphicFramePr>
        <p:xfrm>
          <a:off x="262191" y="2192992"/>
          <a:ext cx="11701683" cy="25894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6" name="Group 35">
            <a:extLst>
              <a:ext uri="{FF2B5EF4-FFF2-40B4-BE49-F238E27FC236}">
                <a16:creationId xmlns:a16="http://schemas.microsoft.com/office/drawing/2014/main" id="{947BDFB6-D672-47FB-8758-46FB2F38ECD5}"/>
              </a:ext>
            </a:extLst>
          </p:cNvPr>
          <p:cNvGrpSpPr/>
          <p:nvPr/>
        </p:nvGrpSpPr>
        <p:grpSpPr>
          <a:xfrm>
            <a:off x="535066" y="4319265"/>
            <a:ext cx="11575483" cy="938627"/>
            <a:chOff x="535066" y="4544350"/>
            <a:chExt cx="11575483" cy="938627"/>
          </a:xfrm>
        </p:grpSpPr>
        <p:pic>
          <p:nvPicPr>
            <p:cNvPr id="23" name="Graphic 22" descr="Gears">
              <a:extLst>
                <a:ext uri="{FF2B5EF4-FFF2-40B4-BE49-F238E27FC236}">
                  <a16:creationId xmlns:a16="http://schemas.microsoft.com/office/drawing/2014/main" id="{1FA9DBE4-61C5-4922-863D-ADE53E3B983F}"/>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4617570" y="4544350"/>
              <a:ext cx="914400" cy="914400"/>
            </a:xfrm>
            <a:prstGeom prst="rect">
              <a:avLst/>
            </a:prstGeom>
          </p:spPr>
        </p:pic>
        <p:pic>
          <p:nvPicPr>
            <p:cNvPr id="25" name="Graphic 24" descr="Head with Gears">
              <a:extLst>
                <a:ext uri="{FF2B5EF4-FFF2-40B4-BE49-F238E27FC236}">
                  <a16:creationId xmlns:a16="http://schemas.microsoft.com/office/drawing/2014/main" id="{135ABE72-464C-4CB9-ADE4-ABB6FC9E2FCD}"/>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2636740" y="4550323"/>
              <a:ext cx="914400" cy="914400"/>
            </a:xfrm>
            <a:prstGeom prst="rect">
              <a:avLst/>
            </a:prstGeom>
          </p:spPr>
        </p:pic>
        <p:pic>
          <p:nvPicPr>
            <p:cNvPr id="27" name="Graphic 26" descr="Lightbulb">
              <a:extLst>
                <a:ext uri="{FF2B5EF4-FFF2-40B4-BE49-F238E27FC236}">
                  <a16:creationId xmlns:a16="http://schemas.microsoft.com/office/drawing/2014/main" id="{0BA8482E-B835-4181-AEEB-58597DB7564F}"/>
                </a:ext>
              </a:extLst>
            </p:cNvPr>
            <p:cNvPicPr>
              <a:picLocks noChangeAspect="1"/>
            </p:cNvPicPr>
            <p:nvPr/>
          </p:nvPicPr>
          <p:blipFill>
            <a:blip r:embed="rId12" cstate="hqprint">
              <a:extLst>
                <a:ext uri="{28A0092B-C50C-407E-A947-70E740481C1C}">
                  <a14:useLocalDpi xmlns:a14="http://schemas.microsoft.com/office/drawing/2010/main" val="0"/>
                </a:ext>
                <a:ext uri="{96DAC541-7B7A-43D3-8B79-37D633B846F1}">
                  <asvg:svgBlip xmlns:asvg="http://schemas.microsoft.com/office/drawing/2016/SVG/main" xmlns="" r:embed="rId13"/>
                </a:ext>
              </a:extLst>
            </a:blip>
            <a:stretch>
              <a:fillRect/>
            </a:stretch>
          </p:blipFill>
          <p:spPr>
            <a:xfrm>
              <a:off x="535066" y="4568577"/>
              <a:ext cx="914400" cy="914400"/>
            </a:xfrm>
            <a:prstGeom prst="rect">
              <a:avLst/>
            </a:prstGeom>
          </p:spPr>
        </p:pic>
        <p:pic>
          <p:nvPicPr>
            <p:cNvPr id="29" name="Graphic 28" descr="Checklist">
              <a:extLst>
                <a:ext uri="{FF2B5EF4-FFF2-40B4-BE49-F238E27FC236}">
                  <a16:creationId xmlns:a16="http://schemas.microsoft.com/office/drawing/2014/main" id="{DA3251EC-B785-4D20-8700-0C225CE02871}"/>
                </a:ext>
              </a:extLst>
            </p:cNvPr>
            <p:cNvPicPr>
              <a:picLocks noChangeAspect="1"/>
            </p:cNvPicPr>
            <p:nvPr/>
          </p:nvPicPr>
          <p:blipFill>
            <a:blip r:embed="rId14" cstate="hqprint">
              <a:extLst>
                <a:ext uri="{28A0092B-C50C-407E-A947-70E740481C1C}">
                  <a14:useLocalDpi xmlns:a14="http://schemas.microsoft.com/office/drawing/2010/main" val="0"/>
                </a:ext>
                <a:ext uri="{96DAC541-7B7A-43D3-8B79-37D633B846F1}">
                  <asvg:svgBlip xmlns:asvg="http://schemas.microsoft.com/office/drawing/2016/SVG/main" xmlns="" r:embed="rId15"/>
                </a:ext>
              </a:extLst>
            </a:blip>
            <a:stretch>
              <a:fillRect/>
            </a:stretch>
          </p:blipFill>
          <p:spPr>
            <a:xfrm>
              <a:off x="6672702" y="4568577"/>
              <a:ext cx="914400" cy="914400"/>
            </a:xfrm>
            <a:prstGeom prst="rect">
              <a:avLst/>
            </a:prstGeom>
          </p:spPr>
        </p:pic>
        <p:pic>
          <p:nvPicPr>
            <p:cNvPr id="31" name="Graphic 30" descr="Factory">
              <a:extLst>
                <a:ext uri="{FF2B5EF4-FFF2-40B4-BE49-F238E27FC236}">
                  <a16:creationId xmlns:a16="http://schemas.microsoft.com/office/drawing/2014/main" id="{76696C51-4BE3-4C68-AF2D-26270D9F0488}"/>
                </a:ext>
              </a:extLst>
            </p:cNvPr>
            <p:cNvPicPr>
              <a:picLocks noChangeAspect="1"/>
            </p:cNvPicPr>
            <p:nvPr/>
          </p:nvPicPr>
          <p:blipFill>
            <a:blip r:embed="rId16" cstate="hqprint">
              <a:extLst>
                <a:ext uri="{28A0092B-C50C-407E-A947-70E740481C1C}">
                  <a14:useLocalDpi xmlns:a14="http://schemas.microsoft.com/office/drawing/2010/main" val="0"/>
                </a:ext>
                <a:ext uri="{96DAC541-7B7A-43D3-8B79-37D633B846F1}">
                  <asvg:svgBlip xmlns:asvg="http://schemas.microsoft.com/office/drawing/2016/SVG/main" xmlns="" r:embed="rId17"/>
                </a:ext>
              </a:extLst>
            </a:blip>
            <a:stretch>
              <a:fillRect/>
            </a:stretch>
          </p:blipFill>
          <p:spPr>
            <a:xfrm>
              <a:off x="8740336" y="4544350"/>
              <a:ext cx="914400" cy="914400"/>
            </a:xfrm>
            <a:prstGeom prst="rect">
              <a:avLst/>
            </a:prstGeom>
          </p:spPr>
        </p:pic>
        <p:sp>
          <p:nvSpPr>
            <p:cNvPr id="32" name="TextBox 31">
              <a:extLst>
                <a:ext uri="{FF2B5EF4-FFF2-40B4-BE49-F238E27FC236}">
                  <a16:creationId xmlns:a16="http://schemas.microsoft.com/office/drawing/2014/main" id="{7545200C-1947-4D07-8820-ED04C4588318}"/>
                </a:ext>
              </a:extLst>
            </p:cNvPr>
            <p:cNvSpPr txBox="1"/>
            <p:nvPr/>
          </p:nvSpPr>
          <p:spPr>
            <a:xfrm>
              <a:off x="9841356" y="4609913"/>
              <a:ext cx="1804406" cy="707886"/>
            </a:xfrm>
            <a:prstGeom prst="rect">
              <a:avLst/>
            </a:prstGeom>
            <a:noFill/>
          </p:spPr>
          <p:txBody>
            <a:bodyPr wrap="square" rtlCol="0">
              <a:spAutoFit/>
            </a:bodyPr>
            <a:lstStyle/>
            <a:p>
              <a:pPr algn="ctr"/>
              <a:r>
                <a:rPr lang="en-US" sz="2000" b="1" dirty="0"/>
                <a:t>Customer </a:t>
              </a:r>
              <a:br>
                <a:rPr lang="en-US" sz="2000" b="1" dirty="0"/>
              </a:br>
              <a:r>
                <a:rPr lang="en-US" sz="2000" b="1" dirty="0"/>
                <a:t>Purchase</a:t>
              </a:r>
            </a:p>
          </p:txBody>
        </p:sp>
        <p:pic>
          <p:nvPicPr>
            <p:cNvPr id="34" name="Graphic 33" descr="Money">
              <a:extLst>
                <a:ext uri="{FF2B5EF4-FFF2-40B4-BE49-F238E27FC236}">
                  <a16:creationId xmlns:a16="http://schemas.microsoft.com/office/drawing/2014/main" id="{204E1A5E-93A3-45E7-9EC3-E9F32E0839FE}"/>
                </a:ext>
              </a:extLst>
            </p:cNvPr>
            <p:cNvPicPr>
              <a:picLocks noChangeAspect="1"/>
            </p:cNvPicPr>
            <p:nvPr/>
          </p:nvPicPr>
          <p:blipFill>
            <a:blip r:embed="rId18" cstate="hqprint">
              <a:extLst>
                <a:ext uri="{28A0092B-C50C-407E-A947-70E740481C1C}">
                  <a14:useLocalDpi xmlns:a14="http://schemas.microsoft.com/office/drawing/2010/main" val="0"/>
                </a:ext>
                <a:ext uri="{96DAC541-7B7A-43D3-8B79-37D633B846F1}">
                  <asvg:svgBlip xmlns:asvg="http://schemas.microsoft.com/office/drawing/2016/SVG/main" xmlns="" r:embed="rId19"/>
                </a:ext>
              </a:extLst>
            </a:blip>
            <a:stretch>
              <a:fillRect/>
            </a:stretch>
          </p:blipFill>
          <p:spPr>
            <a:xfrm>
              <a:off x="11337469" y="4577316"/>
              <a:ext cx="773080" cy="773080"/>
            </a:xfrm>
            <a:prstGeom prst="rect">
              <a:avLst/>
            </a:prstGeom>
          </p:spPr>
        </p:pic>
      </p:grpSp>
      <p:sp>
        <p:nvSpPr>
          <p:cNvPr id="3" name="Slide Number Placeholder 2">
            <a:extLst>
              <a:ext uri="{FF2B5EF4-FFF2-40B4-BE49-F238E27FC236}">
                <a16:creationId xmlns:a16="http://schemas.microsoft.com/office/drawing/2014/main" id="{1AE4E5D4-622C-403D-AC28-EB535532822A}"/>
              </a:ext>
            </a:extLst>
          </p:cNvPr>
          <p:cNvSpPr>
            <a:spLocks noGrp="1"/>
          </p:cNvSpPr>
          <p:nvPr>
            <p:ph type="sldNum" sz="quarter" idx="12"/>
          </p:nvPr>
        </p:nvSpPr>
        <p:spPr/>
        <p:txBody>
          <a:bodyPr/>
          <a:lstStyle/>
          <a:p>
            <a:fld id="{EBDF5255-5D99-467E-A27A-555F57C1CAD4}" type="slidenum">
              <a:rPr lang="en-US" smtClean="0"/>
              <a:t>4</a:t>
            </a:fld>
            <a:endParaRPr lang="en-US" dirty="0"/>
          </a:p>
        </p:txBody>
      </p:sp>
    </p:spTree>
    <p:extLst>
      <p:ext uri="{BB962C8B-B14F-4D97-AF65-F5344CB8AC3E}">
        <p14:creationId xmlns:p14="http://schemas.microsoft.com/office/powerpoint/2010/main" val="1542842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lstStyle/>
          <a:p>
            <a:r>
              <a:rPr lang="en-US" dirty="0"/>
              <a:t>Low-Hanging Fruit Being Picked Quickly</a:t>
            </a:r>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LMC Automotive</a:t>
            </a:r>
          </a:p>
        </p:txBody>
      </p:sp>
      <p:pic>
        <p:nvPicPr>
          <p:cNvPr id="5" name="Picture 10">
            <a:extLst>
              <a:ext uri="{FF2B5EF4-FFF2-40B4-BE49-F238E27FC236}">
                <a16:creationId xmlns:a16="http://schemas.microsoft.com/office/drawing/2014/main" id="{9EFD433C-C343-4EF7-B946-6CAA813CC428}"/>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2659592" y="1699566"/>
            <a:ext cx="6872816"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8918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normAutofit/>
          </a:bodyPr>
          <a:lstStyle/>
          <a:p>
            <a:r>
              <a:rPr lang="en-US" sz="3600" dirty="0"/>
              <a:t>Interim ICE Technologies (2018 – 2025)</a:t>
            </a:r>
          </a:p>
        </p:txBody>
      </p:sp>
      <p:sp>
        <p:nvSpPr>
          <p:cNvPr id="3" name="Content Placeholder 2">
            <a:extLst>
              <a:ext uri="{FF2B5EF4-FFF2-40B4-BE49-F238E27FC236}">
                <a16:creationId xmlns:a16="http://schemas.microsoft.com/office/drawing/2014/main" id="{DE1B513E-273C-496C-86B8-1AE9FA5788B0}"/>
              </a:ext>
            </a:extLst>
          </p:cNvPr>
          <p:cNvSpPr>
            <a:spLocks noGrp="1"/>
          </p:cNvSpPr>
          <p:nvPr>
            <p:ph idx="1"/>
          </p:nvPr>
        </p:nvSpPr>
        <p:spPr>
          <a:xfrm>
            <a:off x="838200" y="1825625"/>
            <a:ext cx="10886440" cy="4351338"/>
          </a:xfrm>
        </p:spPr>
        <p:txBody>
          <a:bodyPr>
            <a:normAutofit/>
          </a:bodyPr>
          <a:lstStyle/>
          <a:p>
            <a:r>
              <a:rPr lang="en-US" dirty="0"/>
              <a:t>Downsized engines with turbocharging or supercharging</a:t>
            </a:r>
          </a:p>
          <a:p>
            <a:r>
              <a:rPr lang="en-US" dirty="0"/>
              <a:t>Continuously variable valve duration</a:t>
            </a:r>
          </a:p>
          <a:p>
            <a:r>
              <a:rPr lang="en-US" dirty="0"/>
              <a:t>Cylinder de-activation – Ex: 3 cylinder to 2 cylinder</a:t>
            </a:r>
          </a:p>
          <a:p>
            <a:r>
              <a:rPr lang="en-US" dirty="0"/>
              <a:t>Twin charging – turbocharger with an electric supercharger</a:t>
            </a:r>
          </a:p>
          <a:p>
            <a:r>
              <a:rPr lang="en-US" dirty="0"/>
              <a:t>Hybrid electric versions of the above</a:t>
            </a:r>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Mazda</a:t>
            </a:r>
          </a:p>
        </p:txBody>
      </p:sp>
    </p:spTree>
    <p:extLst>
      <p:ext uri="{BB962C8B-B14F-4D97-AF65-F5344CB8AC3E}">
        <p14:creationId xmlns:p14="http://schemas.microsoft.com/office/powerpoint/2010/main" val="1413480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normAutofit/>
          </a:bodyPr>
          <a:lstStyle/>
          <a:p>
            <a:r>
              <a:rPr lang="en-US" sz="3600" dirty="0"/>
              <a:t>Interim Electrification Technologies (2018 – 2025)</a:t>
            </a:r>
          </a:p>
        </p:txBody>
      </p:sp>
      <p:sp>
        <p:nvSpPr>
          <p:cNvPr id="3" name="Content Placeholder 2">
            <a:extLst>
              <a:ext uri="{FF2B5EF4-FFF2-40B4-BE49-F238E27FC236}">
                <a16:creationId xmlns:a16="http://schemas.microsoft.com/office/drawing/2014/main" id="{DE1B513E-273C-496C-86B8-1AE9FA5788B0}"/>
              </a:ext>
            </a:extLst>
          </p:cNvPr>
          <p:cNvSpPr>
            <a:spLocks noGrp="1"/>
          </p:cNvSpPr>
          <p:nvPr>
            <p:ph idx="1"/>
          </p:nvPr>
        </p:nvSpPr>
        <p:spPr>
          <a:xfrm>
            <a:off x="838200" y="1825625"/>
            <a:ext cx="10886440" cy="4351338"/>
          </a:xfrm>
        </p:spPr>
        <p:txBody>
          <a:bodyPr>
            <a:normAutofit/>
          </a:bodyPr>
          <a:lstStyle/>
          <a:p>
            <a:r>
              <a:rPr lang="en-US" dirty="0"/>
              <a:t>Dramatically increased use of start/stop systems</a:t>
            </a:r>
          </a:p>
          <a:p>
            <a:r>
              <a:rPr lang="en-US" dirty="0"/>
              <a:t>Significant, sustained increase in HEV sales – mostly mild hybrids</a:t>
            </a:r>
          </a:p>
          <a:p>
            <a:r>
              <a:rPr lang="en-US" dirty="0"/>
              <a:t>Gradual, but steady increase in BEV sales</a:t>
            </a:r>
          </a:p>
          <a:p>
            <a:pPr lvl="1"/>
            <a:r>
              <a:rPr lang="en-US" dirty="0"/>
              <a:t>Primarily for compliance - still not competitive with ICEs</a:t>
            </a:r>
          </a:p>
          <a:p>
            <a:pPr lvl="1"/>
            <a:r>
              <a:rPr lang="en-US" dirty="0"/>
              <a:t>Increasing BEV range</a:t>
            </a:r>
          </a:p>
          <a:p>
            <a:endParaRPr lang="en-US" dirty="0"/>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LMC Automotive</a:t>
            </a:r>
          </a:p>
        </p:txBody>
      </p:sp>
    </p:spTree>
    <p:extLst>
      <p:ext uri="{BB962C8B-B14F-4D97-AF65-F5344CB8AC3E}">
        <p14:creationId xmlns:p14="http://schemas.microsoft.com/office/powerpoint/2010/main" val="3826318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p:txBody>
          <a:bodyPr>
            <a:normAutofit fontScale="90000"/>
          </a:bodyPr>
          <a:lstStyle/>
          <a:p>
            <a:r>
              <a:rPr lang="en-US" dirty="0"/>
              <a:t>HEV Sales are Projected to Increase Dramatically, While BEVs Slowly Increase</a:t>
            </a:r>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LMC Automotive</a:t>
            </a:r>
          </a:p>
        </p:txBody>
      </p:sp>
      <p:pic>
        <p:nvPicPr>
          <p:cNvPr id="5" name="Picture 10">
            <a:extLst>
              <a:ext uri="{FF2B5EF4-FFF2-40B4-BE49-F238E27FC236}">
                <a16:creationId xmlns:a16="http://schemas.microsoft.com/office/drawing/2014/main" id="{C64CAED0-D458-46D8-872C-272CEB437D4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2540000" y="1690688"/>
            <a:ext cx="7112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3357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C7500-F3AB-45C5-92CD-5DC1993124F7}"/>
              </a:ext>
            </a:extLst>
          </p:cNvPr>
          <p:cNvSpPr>
            <a:spLocks noGrp="1"/>
          </p:cNvSpPr>
          <p:nvPr>
            <p:ph type="title"/>
          </p:nvPr>
        </p:nvSpPr>
        <p:spPr>
          <a:xfrm>
            <a:off x="838200" y="365125"/>
            <a:ext cx="10951346" cy="1325563"/>
          </a:xfrm>
        </p:spPr>
        <p:txBody>
          <a:bodyPr>
            <a:normAutofit/>
          </a:bodyPr>
          <a:lstStyle/>
          <a:p>
            <a:pPr algn="ctr"/>
            <a:r>
              <a:rPr lang="en-US" sz="3600" dirty="0"/>
              <a:t>Global Vehicle Production by Propulsion System</a:t>
            </a:r>
          </a:p>
        </p:txBody>
      </p:sp>
      <p:sp>
        <p:nvSpPr>
          <p:cNvPr id="4" name="TextBox 3">
            <a:extLst>
              <a:ext uri="{FF2B5EF4-FFF2-40B4-BE49-F238E27FC236}">
                <a16:creationId xmlns:a16="http://schemas.microsoft.com/office/drawing/2014/main" id="{E015D8D8-B459-4637-848F-0876A9362253}"/>
              </a:ext>
            </a:extLst>
          </p:cNvPr>
          <p:cNvSpPr txBox="1"/>
          <p:nvPr/>
        </p:nvSpPr>
        <p:spPr>
          <a:xfrm>
            <a:off x="9312577" y="6369764"/>
            <a:ext cx="1527405" cy="246221"/>
          </a:xfrm>
          <a:prstGeom prst="rect">
            <a:avLst/>
          </a:prstGeom>
          <a:noFill/>
        </p:spPr>
        <p:txBody>
          <a:bodyPr wrap="square" rtlCol="0">
            <a:spAutoFit/>
          </a:bodyPr>
          <a:lstStyle/>
          <a:p>
            <a:r>
              <a:rPr lang="en-US" sz="1000" dirty="0"/>
              <a:t>Source: IHS-Markit</a:t>
            </a:r>
          </a:p>
        </p:txBody>
      </p:sp>
      <p:graphicFrame>
        <p:nvGraphicFramePr>
          <p:cNvPr id="5" name="Content Placeholder 7">
            <a:extLst>
              <a:ext uri="{FF2B5EF4-FFF2-40B4-BE49-F238E27FC236}">
                <a16:creationId xmlns:a16="http://schemas.microsoft.com/office/drawing/2014/main" id="{05E671F9-47B5-4AB8-851D-1553AE8F5521}"/>
              </a:ext>
            </a:extLst>
          </p:cNvPr>
          <p:cNvGraphicFramePr>
            <a:graphicFrameLocks noGrp="1"/>
          </p:cNvGraphicFramePr>
          <p:nvPr>
            <p:ph idx="1"/>
            <p:extLst>
              <p:ext uri="{D42A27DB-BD31-4B8C-83A1-F6EECF244321}">
                <p14:modId xmlns:p14="http://schemas.microsoft.com/office/powerpoint/2010/main" val="1049469223"/>
              </p:ext>
            </p:extLst>
          </p:nvPr>
        </p:nvGraphicFramePr>
        <p:xfrm>
          <a:off x="1426970" y="1768321"/>
          <a:ext cx="9413012" cy="43306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568929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17564</TotalTime>
  <Words>1146</Words>
  <Application>Microsoft Office PowerPoint</Application>
  <PresentationFormat>Widescreen</PresentationFormat>
  <Paragraphs>127</Paragraphs>
  <Slides>13</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NAS Presentation Fuel Economy Technology – 2025-2035</vt:lpstr>
      <vt:lpstr>PowerPoint Presentation</vt:lpstr>
      <vt:lpstr>Future Fuel Efficiency Technology Uncertain</vt:lpstr>
      <vt:lpstr>  Supplier Investment in Technology:  Why Suppliers Take On Much of the Risks  </vt:lpstr>
      <vt:lpstr>Low-Hanging Fruit Being Picked Quickly</vt:lpstr>
      <vt:lpstr>Interim ICE Technologies (2018 – 2025)</vt:lpstr>
      <vt:lpstr>Interim Electrification Technologies (2018 – 2025)</vt:lpstr>
      <vt:lpstr>HEV Sales are Projected to Increase Dramatically, While BEVs Slowly Increase</vt:lpstr>
      <vt:lpstr>Global Vehicle Production by Propulsion System</vt:lpstr>
      <vt:lpstr>New Combustion Technologies Post-2025</vt:lpstr>
      <vt:lpstr>ICE Thermal Efficiency Comparison</vt:lpstr>
      <vt:lpstr>Other Post-2025 Technologies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Daugherty</dc:creator>
  <cp:lastModifiedBy>Kerxhalli-Kleinfield, Michaela</cp:lastModifiedBy>
  <cp:revision>251</cp:revision>
  <cp:lastPrinted>2018-07-11T20:59:49Z</cp:lastPrinted>
  <dcterms:created xsi:type="dcterms:W3CDTF">2016-07-29T15:02:30Z</dcterms:created>
  <dcterms:modified xsi:type="dcterms:W3CDTF">2018-07-16T13:31:25Z</dcterms:modified>
</cp:coreProperties>
</file>