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0" r:id="rId2"/>
    <p:sldId id="324" r:id="rId3"/>
    <p:sldId id="323" r:id="rId4"/>
    <p:sldId id="306" r:id="rId5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A37"/>
    <a:srgbClr val="8CA657"/>
    <a:srgbClr val="FAFFB6"/>
    <a:srgbClr val="2D4A96"/>
    <a:srgbClr val="15114B"/>
    <a:srgbClr val="1D2872"/>
    <a:srgbClr val="192A53"/>
    <a:srgbClr val="202251"/>
    <a:srgbClr val="9D2435"/>
    <a:srgbClr val="0F13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3" autoAdjust="0"/>
    <p:restoredTop sz="98401" autoAdjust="0"/>
  </p:normalViewPr>
  <p:slideViewPr>
    <p:cSldViewPr snapToGrid="0">
      <p:cViewPr>
        <p:scale>
          <a:sx n="100" d="100"/>
          <a:sy n="100" d="100"/>
        </p:scale>
        <p:origin x="-31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91CB93F-A854-44F1-9B97-FAC9B3E072A5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3C36CA6D-7049-4D21-84C3-A3966E996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3B6ACF27-A9E4-4887-93A0-4638F05D8BEC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9" tIns="46915" rIns="93829" bIns="469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28587F0F-1575-4ED1-B693-D9E3FD4B0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25B58-9E92-448E-94F0-168DC8687F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DD5206-2C92-4653-95BD-C0F6B5A7EA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95466-664E-401F-8684-332C421DE7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67F1C3-C308-4D63-884D-0798AAEB02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44000" cy="4457700"/>
            </a:xfrm>
            <a:prstGeom prst="rect">
              <a:avLst/>
            </a:prstGeom>
            <a:gradFill flip="none" rotWithShape="1">
              <a:gsLst>
                <a:gs pos="100000">
                  <a:srgbClr val="0F1351"/>
                </a:gs>
                <a:gs pos="0">
                  <a:srgbClr val="28256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4584700"/>
              <a:ext cx="9144000" cy="1905000"/>
            </a:xfrm>
            <a:prstGeom prst="rect">
              <a:avLst/>
            </a:prstGeom>
            <a:solidFill>
              <a:srgbClr val="9D24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616700"/>
              <a:ext cx="9144000" cy="241300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2600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pic>
        <p:nvPicPr>
          <p:cNvPr id="8" name="Picture 8" descr="OMB Seal (no bkgrd)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71888" y="185738"/>
            <a:ext cx="180022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6300"/>
            <a:ext cx="6400800" cy="11176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9F13-B0A2-4BE6-9D19-E9C2C728356B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28E7-49BE-425E-A786-272873829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2DBE-517F-406F-84FA-93C04E340F6F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4CF2-70E5-4A1A-8D9A-EFB8AAF3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0"/>
            <a:ext cx="9144000" cy="1608138"/>
            <a:chOff x="0" y="0"/>
            <a:chExt cx="9144000" cy="1608138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44000" cy="1244191"/>
            </a:xfrm>
            <a:prstGeom prst="rect">
              <a:avLst/>
            </a:prstGeom>
            <a:gradFill flip="none" rotWithShape="1">
              <a:gsLst>
                <a:gs pos="100000">
                  <a:srgbClr val="0F1351"/>
                </a:gs>
                <a:gs pos="0">
                  <a:srgbClr val="28256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1282700"/>
              <a:ext cx="9144000" cy="155575"/>
            </a:xfrm>
            <a:prstGeom prst="rect">
              <a:avLst/>
            </a:prstGeom>
            <a:solidFill>
              <a:srgbClr val="9D24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485900"/>
              <a:ext cx="9144000" cy="122238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2600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pic>
        <p:nvPicPr>
          <p:cNvPr id="8" name="Picture 8" descr="OMB Seal (no bkgrd)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6538" y="50800"/>
            <a:ext cx="11541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0" y="37573"/>
            <a:ext cx="7289800" cy="1173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D39D-1A2F-41D0-BF82-D204C5835C16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C564-31EF-4D6E-B23F-3DE78BCF9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0"/>
              <a:ext cx="9144000" cy="4457700"/>
            </a:xfrm>
            <a:prstGeom prst="rect">
              <a:avLst/>
            </a:prstGeom>
            <a:gradFill flip="none" rotWithShape="1">
              <a:gsLst>
                <a:gs pos="100000">
                  <a:srgbClr val="0F1351"/>
                </a:gs>
                <a:gs pos="0">
                  <a:srgbClr val="28256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4584700"/>
              <a:ext cx="9144000" cy="1905000"/>
            </a:xfrm>
            <a:prstGeom prst="rect">
              <a:avLst/>
            </a:prstGeom>
            <a:solidFill>
              <a:srgbClr val="9D24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616700"/>
              <a:ext cx="9144000" cy="241300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2600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8" charset="-128"/>
              </a:endParaRPr>
            </a:p>
          </p:txBody>
        </p:sp>
      </p:grpSp>
      <p:pic>
        <p:nvPicPr>
          <p:cNvPr id="8" name="Picture 8" descr="OMB Seal (no bkgrd)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792663"/>
            <a:ext cx="148431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532062"/>
            <a:ext cx="7556500" cy="1582738"/>
          </a:xfr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rmAutofit/>
          </a:bodyPr>
          <a:lstStyle>
            <a:lvl1pPr marL="0" indent="0" algn="l" defTabSz="457200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None/>
              <a:defRPr lang="en-US" sz="2700" kern="1200" smtClean="0">
                <a:solidFill>
                  <a:srgbClr val="FFFFFF"/>
                </a:solidFill>
                <a:latin typeface="Cambria" pitchFamily="18" charset="0"/>
                <a:ea typeface="ＭＳ Ｐゴシック"/>
                <a:cs typeface="ＭＳ Ｐゴシック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37C7-316C-4BBC-A1CC-28B7F66BABA1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6C0F-698A-4E20-B3F4-42139BC82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DF3E-3477-481D-A2A0-C5D6726A5A67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D756-A942-44F0-B72D-9B5A090E1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2E35-32AB-40AC-847B-65B5666040D1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3D22-3C5C-4936-986D-B24693BEF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BFF8-A9E4-4285-A5A8-92507CF849A5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D945-C9DD-475F-B33A-3CB4AE358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E14E-0948-438B-A424-CA541EE180A9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2B60-5B7B-4528-9FC0-4C029FC19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FA86-2CA8-48CD-84B5-C8D89F84D600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5751-6C29-463B-A751-00D1D74DF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8A4E48B7-2D77-48ED-8F0C-89A2A40C07A1}" type="datetime1">
              <a:rPr lang="en-US"/>
              <a:pPr>
                <a:defRPr/>
              </a:pPr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133088D7-551B-4DF7-A149-A8868FE82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40404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/>
          <a:ea typeface="ＭＳ Ｐゴシック" pitchFamily="-108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/>
          <a:ea typeface="ＭＳ Ｐゴシック" pitchFamily="-108" charset="-128"/>
          <a:cs typeface="Cambr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/>
          <a:ea typeface="ＭＳ Ｐゴシック" pitchFamily="-108" charset="-128"/>
          <a:cs typeface="Cambr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/>
          <a:ea typeface="ＭＳ Ｐゴシック" pitchFamily="-108" charset="-128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NAS Symposium: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2800" dirty="0" smtClean="0">
                <a:solidFill>
                  <a:srgbClr val="FFFFFF"/>
                </a:solidFill>
              </a:rPr>
              <a:t>Scientific Data for Evidence Based Policy and Decision making</a:t>
            </a:r>
            <a:br>
              <a:rPr lang="en-US" sz="28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September 24</a:t>
            </a:r>
            <a:r>
              <a:rPr lang="en-US" sz="2000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dirty="0" smtClean="0">
                <a:solidFill>
                  <a:srgbClr val="FFFFFF"/>
                </a:solidFill>
              </a:rPr>
              <a:t>, 2009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FFFFFF"/>
                </a:solidFill>
                <a:latin typeface="Cambria" pitchFamily="18" charset="0"/>
              </a:rPr>
              <a:t>Vivek Kundra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Cambria" pitchFamily="18" charset="0"/>
              </a:rPr>
              <a:t>Federal Chief Information Officer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b="1" dirty="0" smtClean="0">
              <a:solidFill>
                <a:srgbClr val="FFFFFF"/>
              </a:solidFill>
              <a:latin typeface="Cambria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FFFF"/>
                </a:solidFill>
                <a:latin typeface="Cambria" pitchFamily="18" charset="0"/>
              </a:rPr>
              <a:t>www.whitehouse.gov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397000" y="50800"/>
            <a:ext cx="7289800" cy="1173163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b="1" spc="70" dirty="0" smtClean="0">
                <a:ea typeface="ＭＳ Ｐゴシック"/>
                <a:cs typeface="ＭＳ Ｐゴシック"/>
              </a:rPr>
              <a:t>Effective Management:</a:t>
            </a:r>
            <a:r>
              <a:rPr lang="en-US" sz="3600" b="1" dirty="0" smtClean="0">
                <a:ea typeface="ＭＳ Ｐゴシック"/>
                <a:cs typeface="ＭＳ Ｐゴシック"/>
              </a:rPr>
              <a:t/>
            </a:r>
            <a:br>
              <a:rPr lang="en-US" sz="3600" b="1" dirty="0" smtClean="0">
                <a:ea typeface="ＭＳ Ｐゴシック"/>
                <a:cs typeface="ＭＳ Ｐゴシック"/>
              </a:rPr>
            </a:br>
            <a:r>
              <a:rPr lang="en-US" sz="3600" dirty="0" smtClean="0">
                <a:ea typeface="ＭＳ Ｐゴシック"/>
                <a:cs typeface="ＭＳ Ｐゴシック"/>
              </a:rPr>
              <a:t>IT Dashboard</a:t>
            </a:r>
          </a:p>
        </p:txBody>
      </p: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250825" y="4394200"/>
            <a:ext cx="35972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3838">
              <a:lnSpc>
                <a:spcPct val="95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Over 53M hits to date (as of 9/1/09)</a:t>
            </a:r>
          </a:p>
          <a:p>
            <a:pPr marL="228600" indent="-223838">
              <a:lnSpc>
                <a:spcPct val="95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All Major IT investments evaluated one month after launch</a:t>
            </a:r>
          </a:p>
          <a:p>
            <a:pPr marL="228600" indent="-223838">
              <a:lnSpc>
                <a:spcPct val="95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45 projects halted by the Department of Veterans Affairs (VA)</a:t>
            </a:r>
          </a:p>
          <a:p>
            <a:pPr marL="236538" indent="-236538">
              <a:buFont typeface="Wingdings" pitchFamily="2" charset="2"/>
              <a:buChar char="§"/>
              <a:defRPr/>
            </a:pPr>
            <a:endParaRPr lang="en-US" sz="1600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4437063" y="1916113"/>
            <a:ext cx="342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“Executive departments and agencies should harness new technologies to put information about their operations and decisions online and readily available to </a:t>
            </a:r>
            <a:b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the public” </a:t>
            </a:r>
          </a:p>
          <a:p>
            <a:pPr algn="just" defTabSz="914400">
              <a:defRPr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                 – President Obama, March 9, 2009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114800" y="3471863"/>
            <a:ext cx="4829175" cy="3127375"/>
            <a:chOff x="4114800" y="3471863"/>
            <a:chExt cx="4829175" cy="312737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5800" y="4419600"/>
              <a:ext cx="3733800" cy="190023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ular Callout 4"/>
            <p:cNvSpPr>
              <a:spLocks noChangeArrowheads="1"/>
            </p:cNvSpPr>
            <p:nvPr/>
          </p:nvSpPr>
          <p:spPr bwMode="auto">
            <a:xfrm>
              <a:off x="4114800" y="4629150"/>
              <a:ext cx="1019175" cy="838200"/>
            </a:xfrm>
            <a:prstGeom prst="wedgeRectCallout">
              <a:avLst>
                <a:gd name="adj1" fmla="val 5606"/>
                <a:gd name="adj2" fmla="val 74810"/>
              </a:avLst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 w="19050">
              <a:solidFill>
                <a:srgbClr val="9D243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June 30: IT Dashboard Launched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ular Callout 5"/>
            <p:cNvSpPr>
              <a:spLocks noChangeArrowheads="1"/>
            </p:cNvSpPr>
            <p:nvPr/>
          </p:nvSpPr>
          <p:spPr bwMode="auto">
            <a:xfrm>
              <a:off x="5921375" y="4173538"/>
              <a:ext cx="1089025" cy="1046162"/>
            </a:xfrm>
            <a:prstGeom prst="wedgeRectCallout">
              <a:avLst>
                <a:gd name="adj1" fmla="val 4444"/>
                <a:gd name="adj2" fmla="val 69194"/>
              </a:avLst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 w="19050">
              <a:solidFill>
                <a:srgbClr val="9D243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July 17: VA announces suspension of 45 projects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ular Callout 6"/>
            <p:cNvSpPr>
              <a:spLocks noChangeArrowheads="1"/>
            </p:cNvSpPr>
            <p:nvPr/>
          </p:nvSpPr>
          <p:spPr bwMode="auto">
            <a:xfrm>
              <a:off x="7926388" y="3471863"/>
              <a:ext cx="1017587" cy="990600"/>
            </a:xfrm>
            <a:prstGeom prst="wedgeRectCallout">
              <a:avLst>
                <a:gd name="adj1" fmla="val -27847"/>
                <a:gd name="adj2" fmla="val 71634"/>
              </a:avLst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 w="19050">
              <a:solidFill>
                <a:srgbClr val="9D243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</a:rPr>
                <a:t>August: All investments rated by agency CIOs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1275" name="Text Box 5"/>
            <p:cNvSpPr txBox="1">
              <a:spLocks noChangeArrowheads="1"/>
            </p:cNvSpPr>
            <p:nvPr/>
          </p:nvSpPr>
          <p:spPr bwMode="auto">
            <a:xfrm>
              <a:off x="4495800" y="6291263"/>
              <a:ext cx="375073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400" i="1">
                  <a:solidFill>
                    <a:srgbClr val="595959"/>
                  </a:solidFill>
                  <a:latin typeface="Cambria" pitchFamily="18" charset="0"/>
                </a:rPr>
                <a:t>CIO Rating progress</a:t>
              </a:r>
            </a:p>
          </p:txBody>
        </p:sp>
      </p:grpSp>
      <p:pic>
        <p:nvPicPr>
          <p:cNvPr id="16" name="Picture 15" descr="POTUS Dashboard_fl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1" y="1742500"/>
            <a:ext cx="3718559" cy="261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pps_For_America_screenshot2.png"/>
          <p:cNvPicPr>
            <a:picLocks noChangeAspect="1"/>
          </p:cNvPicPr>
          <p:nvPr/>
        </p:nvPicPr>
        <p:blipFill>
          <a:blip r:embed="rId3"/>
          <a:srcRect r="715"/>
          <a:stretch>
            <a:fillRect/>
          </a:stretch>
        </p:blipFill>
        <p:spPr>
          <a:xfrm>
            <a:off x="4211036" y="3394629"/>
            <a:ext cx="4932964" cy="2625708"/>
          </a:xfrm>
          <a:prstGeom prst="rect">
            <a:avLst/>
          </a:prstGeo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1397000" y="39156"/>
            <a:ext cx="7289800" cy="1173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smtClean="0"/>
              <a:t>Open &amp; Transparent Government: </a:t>
            </a:r>
            <a:r>
              <a:rPr lang="en-US" sz="3600" dirty="0" err="1" smtClean="0"/>
              <a:t>Data.Gov</a:t>
            </a:r>
            <a:endParaRPr lang="en-US" sz="3600" dirty="0" smtClean="0"/>
          </a:p>
        </p:txBody>
      </p:sp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6388100" y="5862638"/>
            <a:ext cx="2008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>
                <a:latin typeface="Helvetica" pitchFamily="34" charset="0"/>
              </a:rPr>
              <a:t>Tapping into the Ingenuity of the American People</a:t>
            </a:r>
          </a:p>
        </p:txBody>
      </p:sp>
      <p:pic>
        <p:nvPicPr>
          <p:cNvPr id="13318" name="Picture 14" descr="Data.gov_screenshot2.png"/>
          <p:cNvPicPr>
            <a:picLocks noChangeAspect="1"/>
          </p:cNvPicPr>
          <p:nvPr/>
        </p:nvPicPr>
        <p:blipFill>
          <a:blip r:embed="rId4"/>
          <a:srcRect l="9396"/>
          <a:stretch>
            <a:fillRect/>
          </a:stretch>
        </p:blipFill>
        <p:spPr bwMode="auto">
          <a:xfrm>
            <a:off x="9525" y="1746250"/>
            <a:ext cx="410845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485775" y="5353050"/>
            <a:ext cx="20637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latin typeface="Helvetica" pitchFamily="34" charset="0"/>
              </a:rPr>
              <a:t>Launched May 21, 2009</a:t>
            </a:r>
          </a:p>
        </p:txBody>
      </p:sp>
      <p:pic>
        <p:nvPicPr>
          <p:cNvPr id="19" name="Picture 18" descr="Arrow.png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lum bright="2000"/>
          </a:blip>
          <a:stretch>
            <a:fillRect/>
          </a:stretch>
        </p:blipFill>
        <p:spPr>
          <a:xfrm rot="152977">
            <a:off x="2570798" y="5177155"/>
            <a:ext cx="2809875" cy="815975"/>
          </a:xfrm>
          <a:prstGeom prst="rect">
            <a:avLst/>
          </a:prstGeom>
          <a:ln>
            <a:noFill/>
          </a:ln>
          <a:effectLst>
            <a:outerShdw blurRad="50800" dist="38100" dir="3180000" algn="tl" rotWithShape="0">
              <a:schemeClr val="tx1">
                <a:lumMod val="95000"/>
                <a:lumOff val="5000"/>
                <a:alpha val="43000"/>
              </a:schemeClr>
            </a:outerShd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22825" y="1790700"/>
            <a:ext cx="3597275" cy="205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3838">
              <a:lnSpc>
                <a:spcPct val="95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Provides access to </a:t>
            </a:r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over 100,000 Federal datasets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ＭＳ Ｐゴシック"/>
              <a:cs typeface="ＭＳ Ｐゴシック"/>
            </a:endParaRPr>
          </a:p>
          <a:p>
            <a:pPr marL="228600" indent="-223838">
              <a:lnSpc>
                <a:spcPct val="95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Encourages innovative data-use</a:t>
            </a:r>
          </a:p>
          <a:p>
            <a:pPr marL="236538" indent="-236538" algn="ctr">
              <a:defRPr/>
            </a:pPr>
            <a:endParaRPr lang="pt-BR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ssible_Dashboards_HiR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67466"/>
            <a:ext cx="9144001" cy="4572000"/>
          </a:xfrm>
          <a:prstGeom prst="rect">
            <a:avLst/>
          </a:prstGeo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397000" y="38100"/>
            <a:ext cx="7289800" cy="117316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600" b="1" dirty="0" smtClean="0"/>
              <a:t>Open &amp; Transparent Government: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State &amp; Local Opportunities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68300" y="1592263"/>
            <a:ext cx="74882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3838">
              <a:lnSpc>
                <a:spcPct val="95000"/>
              </a:lnSpc>
              <a:spcAft>
                <a:spcPts val="1200"/>
              </a:spcAft>
              <a:buClr>
                <a:srgbClr val="000000"/>
              </a:buClr>
              <a:buSzPct val="100000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ＭＳ Ｐゴシック"/>
                <a:cs typeface="ＭＳ Ｐゴシック"/>
              </a:rPr>
              <a:t>Leading the way</a:t>
            </a:r>
            <a:endParaRPr lang="pt-BR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6065</TotalTime>
  <Words>117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NAS Symposium: Scientific Data for Evidence Based Policy and Decision making September 24th, 2009</vt:lpstr>
      <vt:lpstr>Effective Management: IT Dashboard</vt:lpstr>
      <vt:lpstr>Open &amp; Transparent Government: Data.Gov</vt:lpstr>
      <vt:lpstr>Open &amp; Transparent Government:  State &amp; Local Opportunities</vt:lpstr>
    </vt:vector>
  </TitlesOfParts>
  <Company>Touchstone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Government</dc:title>
  <dc:subject>Vivek Kundra</dc:subject>
  <dc:creator>Vivek Kundra</dc:creator>
  <cp:lastModifiedBy>OMB User</cp:lastModifiedBy>
  <cp:revision>367</cp:revision>
  <dcterms:created xsi:type="dcterms:W3CDTF">2009-09-11T16:21:35Z</dcterms:created>
  <dcterms:modified xsi:type="dcterms:W3CDTF">2009-09-24T14:54:23Z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-569236326</vt:i4>
  </property>
  <property fmtid="{D5CDD505-2E9C-101B-9397-08002B2CF9AE}" pid="3" name="_NewReviewCycle">
    <vt:lpwstr/>
  </property>
  <property fmtid="{D5CDD505-2E9C-101B-9397-08002B2CF9AE}" pid="4" name="_EmailSubject">
    <vt:lpwstr>Vivek Kundra Bio and assistant contact info</vt:lpwstr>
  </property>
  <property fmtid="{D5CDD505-2E9C-101B-9397-08002B2CF9AE}" pid="5" name="_AuthorEmail">
    <vt:lpwstr>Caroline_Krency@omb.eop.gov</vt:lpwstr>
  </property>
  <property fmtid="{D5CDD505-2E9C-101B-9397-08002B2CF9AE}" pid="6" name="_AuthorEmailDisplayName">
    <vt:lpwstr>Krency, Caroline</vt:lpwstr>
  </property>
  <property fmtid="{D5CDD505-2E9C-101B-9397-08002B2CF9AE}" pid="7" name="_PreviousAdHocReviewCycleID">
    <vt:i4>1917505084</vt:i4>
  </property>
</Properties>
</file>