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21"/>
  </p:notesMasterIdLst>
  <p:handoutMasterIdLst>
    <p:handoutMasterId r:id="rId22"/>
  </p:handoutMasterIdLst>
  <p:sldIdLst>
    <p:sldId id="547" r:id="rId2"/>
    <p:sldId id="550" r:id="rId3"/>
    <p:sldId id="551" r:id="rId4"/>
    <p:sldId id="549" r:id="rId5"/>
    <p:sldId id="556" r:id="rId6"/>
    <p:sldId id="548" r:id="rId7"/>
    <p:sldId id="567" r:id="rId8"/>
    <p:sldId id="557" r:id="rId9"/>
    <p:sldId id="554" r:id="rId10"/>
    <p:sldId id="553" r:id="rId11"/>
    <p:sldId id="558" r:id="rId12"/>
    <p:sldId id="559" r:id="rId13"/>
    <p:sldId id="560" r:id="rId14"/>
    <p:sldId id="568" r:id="rId15"/>
    <p:sldId id="561" r:id="rId16"/>
    <p:sldId id="562" r:id="rId17"/>
    <p:sldId id="569" r:id="rId18"/>
    <p:sldId id="563" r:id="rId19"/>
    <p:sldId id="564" r:id="rId20"/>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EBE7F5"/>
    <a:srgbClr val="666699"/>
    <a:srgbClr val="777ABB"/>
    <a:srgbClr val="7778A9"/>
    <a:srgbClr val="990000"/>
    <a:srgbClr val="CC00CC"/>
    <a:srgbClr val="0000FF"/>
    <a:srgbClr val="FF0000"/>
    <a:srgbClr val="285078"/>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068" autoAdjust="0"/>
    <p:restoredTop sz="91771" autoAdjust="0"/>
  </p:normalViewPr>
  <p:slideViewPr>
    <p:cSldViewPr>
      <p:cViewPr>
        <p:scale>
          <a:sx n="80" d="100"/>
          <a:sy n="80" d="100"/>
        </p:scale>
        <p:origin x="-1038" y="-78"/>
      </p:cViewPr>
      <p:guideLst>
        <p:guide orient="horz" pos="2112"/>
        <p:guide pos="2880"/>
      </p:guideLst>
    </p:cSldViewPr>
  </p:slideViewPr>
  <p:outlineViewPr>
    <p:cViewPr>
      <p:scale>
        <a:sx n="25" d="100"/>
        <a:sy n="25" d="100"/>
      </p:scale>
      <p:origin x="192"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862" cy="495793"/>
          </a:xfrm>
          <a:prstGeom prst="rect">
            <a:avLst/>
          </a:prstGeom>
        </p:spPr>
        <p:txBody>
          <a:bodyPr vert="horz" lIns="88221" tIns="44111" rIns="88221" bIns="44111" rtlCol="0"/>
          <a:lstStyle>
            <a:lvl1pPr algn="l">
              <a:defRPr sz="1200"/>
            </a:lvl1pPr>
          </a:lstStyle>
          <a:p>
            <a:pPr>
              <a:defRPr/>
            </a:pPr>
            <a:endParaRPr lang="en-GB"/>
          </a:p>
        </p:txBody>
      </p:sp>
      <p:sp>
        <p:nvSpPr>
          <p:cNvPr id="3" name="Date Placeholder 2"/>
          <p:cNvSpPr>
            <a:spLocks noGrp="1"/>
          </p:cNvSpPr>
          <p:nvPr>
            <p:ph type="dt" sz="quarter" idx="1"/>
          </p:nvPr>
        </p:nvSpPr>
        <p:spPr>
          <a:xfrm>
            <a:off x="3850294" y="0"/>
            <a:ext cx="2945862" cy="495793"/>
          </a:xfrm>
          <a:prstGeom prst="rect">
            <a:avLst/>
          </a:prstGeom>
        </p:spPr>
        <p:txBody>
          <a:bodyPr vert="horz" lIns="88221" tIns="44111" rIns="88221" bIns="44111" rtlCol="0"/>
          <a:lstStyle>
            <a:lvl1pPr algn="r">
              <a:defRPr sz="1200"/>
            </a:lvl1pPr>
          </a:lstStyle>
          <a:p>
            <a:pPr>
              <a:defRPr/>
            </a:pPr>
            <a:fld id="{BD46B85D-58D1-4DD3-83BA-44EC6456955A}" type="datetimeFigureOut">
              <a:rPr lang="en-US"/>
              <a:pPr>
                <a:defRPr/>
              </a:pPr>
              <a:t>10/7/2009</a:t>
            </a:fld>
            <a:endParaRPr lang="en-GB"/>
          </a:p>
        </p:txBody>
      </p:sp>
      <p:sp>
        <p:nvSpPr>
          <p:cNvPr id="4" name="Footer Placeholder 3"/>
          <p:cNvSpPr>
            <a:spLocks noGrp="1"/>
          </p:cNvSpPr>
          <p:nvPr>
            <p:ph type="ftr" sz="quarter" idx="2"/>
          </p:nvPr>
        </p:nvSpPr>
        <p:spPr>
          <a:xfrm>
            <a:off x="0" y="9429305"/>
            <a:ext cx="2945862" cy="495793"/>
          </a:xfrm>
          <a:prstGeom prst="rect">
            <a:avLst/>
          </a:prstGeom>
        </p:spPr>
        <p:txBody>
          <a:bodyPr vert="horz" lIns="88221" tIns="44111" rIns="88221" bIns="44111" rtlCol="0" anchor="b"/>
          <a:lstStyle>
            <a:lvl1pPr algn="l">
              <a:defRPr sz="1200"/>
            </a:lvl1pPr>
          </a:lstStyle>
          <a:p>
            <a:pPr>
              <a:defRPr/>
            </a:pPr>
            <a:endParaRPr lang="en-GB"/>
          </a:p>
        </p:txBody>
      </p:sp>
      <p:sp>
        <p:nvSpPr>
          <p:cNvPr id="5" name="Slide Number Placeholder 4"/>
          <p:cNvSpPr>
            <a:spLocks noGrp="1"/>
          </p:cNvSpPr>
          <p:nvPr>
            <p:ph type="sldNum" sz="quarter" idx="3"/>
          </p:nvPr>
        </p:nvSpPr>
        <p:spPr>
          <a:xfrm>
            <a:off x="3850294" y="9429305"/>
            <a:ext cx="2945862" cy="495793"/>
          </a:xfrm>
          <a:prstGeom prst="rect">
            <a:avLst/>
          </a:prstGeom>
        </p:spPr>
        <p:txBody>
          <a:bodyPr vert="horz" lIns="88221" tIns="44111" rIns="88221" bIns="44111" rtlCol="0" anchor="b"/>
          <a:lstStyle>
            <a:lvl1pPr algn="r">
              <a:defRPr sz="1200"/>
            </a:lvl1pPr>
          </a:lstStyle>
          <a:p>
            <a:pPr>
              <a:defRPr/>
            </a:pPr>
            <a:fld id="{11118D4C-FFA4-4E1B-B773-81091669B391}" type="slidenum">
              <a:rPr lang="en-GB"/>
              <a:pPr>
                <a:defRPr/>
              </a:pPr>
              <a:t>‹#›</a:t>
            </a:fld>
            <a:endParaRPr lang="en-GB"/>
          </a:p>
        </p:txBody>
      </p:sp>
    </p:spTree>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5862" cy="495793"/>
          </a:xfrm>
          <a:prstGeom prst="rect">
            <a:avLst/>
          </a:prstGeom>
          <a:noFill/>
          <a:ln w="9525">
            <a:noFill/>
            <a:miter lim="800000"/>
            <a:headEnd/>
            <a:tailEnd/>
          </a:ln>
          <a:effectLst/>
        </p:spPr>
        <p:txBody>
          <a:bodyPr vert="horz" wrap="square" lIns="95560" tIns="47780" rIns="95560" bIns="47780" numCol="1" anchor="t" anchorCtr="0" compatLnSpc="1">
            <a:prstTxWarp prst="textNoShape">
              <a:avLst/>
            </a:prstTxWarp>
          </a:bodyPr>
          <a:lstStyle>
            <a:lvl1pPr defTabSz="955439" eaLnBrk="1" hangingPunct="1">
              <a:defRPr sz="1300"/>
            </a:lvl1pPr>
          </a:lstStyle>
          <a:p>
            <a:pPr>
              <a:defRPr/>
            </a:pPr>
            <a:endParaRPr lang="en-US"/>
          </a:p>
        </p:txBody>
      </p:sp>
      <p:sp>
        <p:nvSpPr>
          <p:cNvPr id="3075" name="Rectangle 3"/>
          <p:cNvSpPr>
            <a:spLocks noGrp="1" noChangeArrowheads="1"/>
          </p:cNvSpPr>
          <p:nvPr>
            <p:ph type="dt" idx="1"/>
          </p:nvPr>
        </p:nvSpPr>
        <p:spPr bwMode="auto">
          <a:xfrm>
            <a:off x="3850294" y="0"/>
            <a:ext cx="2945862" cy="495793"/>
          </a:xfrm>
          <a:prstGeom prst="rect">
            <a:avLst/>
          </a:prstGeom>
          <a:noFill/>
          <a:ln w="9525">
            <a:noFill/>
            <a:miter lim="800000"/>
            <a:headEnd/>
            <a:tailEnd/>
          </a:ln>
          <a:effectLst/>
        </p:spPr>
        <p:txBody>
          <a:bodyPr vert="horz" wrap="square" lIns="95560" tIns="47780" rIns="95560" bIns="47780" numCol="1" anchor="t" anchorCtr="0" compatLnSpc="1">
            <a:prstTxWarp prst="textNoShape">
              <a:avLst/>
            </a:prstTxWarp>
          </a:bodyPr>
          <a:lstStyle>
            <a:lvl1pPr algn="r" defTabSz="955439" eaLnBrk="1" hangingPunct="1">
              <a:defRPr sz="1300"/>
            </a:lvl1pPr>
          </a:lstStyle>
          <a:p>
            <a:pPr>
              <a:defRPr/>
            </a:pPr>
            <a:endParaRPr lang="en-US"/>
          </a:p>
        </p:txBody>
      </p:sp>
      <p:sp>
        <p:nvSpPr>
          <p:cNvPr id="19460" name="Rectangle 4"/>
          <p:cNvSpPr>
            <a:spLocks noGrp="1" noRot="1" noChangeAspect="1" noChangeArrowheads="1" noTextEdit="1"/>
          </p:cNvSpPr>
          <p:nvPr>
            <p:ph type="sldImg" idx="2"/>
          </p:nvPr>
        </p:nvSpPr>
        <p:spPr bwMode="auto">
          <a:xfrm>
            <a:off x="919163" y="744538"/>
            <a:ext cx="4960937" cy="3722687"/>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0984" y="4714653"/>
            <a:ext cx="5435708" cy="4466756"/>
          </a:xfrm>
          <a:prstGeom prst="rect">
            <a:avLst/>
          </a:prstGeom>
          <a:noFill/>
          <a:ln w="9525">
            <a:noFill/>
            <a:miter lim="800000"/>
            <a:headEnd/>
            <a:tailEnd/>
          </a:ln>
          <a:effectLst/>
        </p:spPr>
        <p:txBody>
          <a:bodyPr vert="horz" wrap="square" lIns="95560" tIns="47780" rIns="95560" bIns="4778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9429305"/>
            <a:ext cx="2945862" cy="495793"/>
          </a:xfrm>
          <a:prstGeom prst="rect">
            <a:avLst/>
          </a:prstGeom>
          <a:noFill/>
          <a:ln w="9525">
            <a:noFill/>
            <a:miter lim="800000"/>
            <a:headEnd/>
            <a:tailEnd/>
          </a:ln>
          <a:effectLst/>
        </p:spPr>
        <p:txBody>
          <a:bodyPr vert="horz" wrap="square" lIns="95560" tIns="47780" rIns="95560" bIns="47780" numCol="1" anchor="b" anchorCtr="0" compatLnSpc="1">
            <a:prstTxWarp prst="textNoShape">
              <a:avLst/>
            </a:prstTxWarp>
          </a:bodyPr>
          <a:lstStyle>
            <a:lvl1pPr defTabSz="955439" eaLnBrk="1" hangingPunct="1">
              <a:defRPr sz="1300"/>
            </a:lvl1pPr>
          </a:lstStyle>
          <a:p>
            <a:pPr>
              <a:defRPr/>
            </a:pPr>
            <a:endParaRPr lang="en-US"/>
          </a:p>
        </p:txBody>
      </p:sp>
      <p:sp>
        <p:nvSpPr>
          <p:cNvPr id="3079" name="Rectangle 7"/>
          <p:cNvSpPr>
            <a:spLocks noGrp="1" noChangeArrowheads="1"/>
          </p:cNvSpPr>
          <p:nvPr>
            <p:ph type="sldNum" sz="quarter" idx="5"/>
          </p:nvPr>
        </p:nvSpPr>
        <p:spPr bwMode="auto">
          <a:xfrm>
            <a:off x="3850294" y="9429305"/>
            <a:ext cx="2945862" cy="495793"/>
          </a:xfrm>
          <a:prstGeom prst="rect">
            <a:avLst/>
          </a:prstGeom>
          <a:noFill/>
          <a:ln w="9525">
            <a:noFill/>
            <a:miter lim="800000"/>
            <a:headEnd/>
            <a:tailEnd/>
          </a:ln>
          <a:effectLst/>
        </p:spPr>
        <p:txBody>
          <a:bodyPr vert="horz" wrap="square" lIns="95560" tIns="47780" rIns="95560" bIns="47780" numCol="1" anchor="b" anchorCtr="0" compatLnSpc="1">
            <a:prstTxWarp prst="textNoShape">
              <a:avLst/>
            </a:prstTxWarp>
          </a:bodyPr>
          <a:lstStyle>
            <a:lvl1pPr algn="r" defTabSz="955439" eaLnBrk="1" hangingPunct="1">
              <a:defRPr sz="1300"/>
            </a:lvl1pPr>
          </a:lstStyle>
          <a:p>
            <a:pPr>
              <a:defRPr/>
            </a:pPr>
            <a:fld id="{661F1E03-A904-4C83-8301-88F1DBD7A48B}" type="slidenum">
              <a:rPr lang="en-US"/>
              <a:pPr>
                <a:defRPr/>
              </a:pPr>
              <a:t>‹#›</a:t>
            </a:fld>
            <a:endParaRPr lang="en-US"/>
          </a:p>
        </p:txBody>
      </p:sp>
    </p:spTree>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0"/>
            <a:ext cx="9144000" cy="1955800"/>
          </a:xfrm>
          <a:prstGeom prst="rect">
            <a:avLst/>
          </a:prstGeom>
          <a:solidFill>
            <a:schemeClr val="tx1"/>
          </a:solidFill>
          <a:ln w="9525">
            <a:noFill/>
            <a:miter lim="800000"/>
            <a:headEnd/>
            <a:tailEnd/>
          </a:ln>
          <a:effectLst/>
        </p:spPr>
        <p:txBody>
          <a:bodyPr wrap="none" anchor="ctr"/>
          <a:lstStyle/>
          <a:p>
            <a:pPr eaLnBrk="0" hangingPunct="0">
              <a:defRPr/>
            </a:pPr>
            <a:endParaRPr lang="en-GB"/>
          </a:p>
        </p:txBody>
      </p:sp>
      <p:sp>
        <p:nvSpPr>
          <p:cNvPr id="5" name="Line 6"/>
          <p:cNvSpPr>
            <a:spLocks noChangeShapeType="1"/>
          </p:cNvSpPr>
          <p:nvPr/>
        </p:nvSpPr>
        <p:spPr bwMode="auto">
          <a:xfrm>
            <a:off x="0" y="2057400"/>
            <a:ext cx="9144000" cy="0"/>
          </a:xfrm>
          <a:prstGeom prst="line">
            <a:avLst/>
          </a:prstGeom>
          <a:noFill/>
          <a:ln w="19050">
            <a:solidFill>
              <a:schemeClr val="accent2"/>
            </a:solidFill>
            <a:round/>
            <a:headEnd/>
            <a:tailEnd/>
          </a:ln>
          <a:effectLst/>
        </p:spPr>
        <p:txBody>
          <a:bodyPr/>
          <a:lstStyle/>
          <a:p>
            <a:pPr eaLnBrk="0" hangingPunct="0">
              <a:defRPr/>
            </a:pPr>
            <a:endParaRPr lang="en-GB"/>
          </a:p>
        </p:txBody>
      </p:sp>
      <p:sp>
        <p:nvSpPr>
          <p:cNvPr id="6" name="Line 7"/>
          <p:cNvSpPr>
            <a:spLocks noChangeShapeType="1"/>
          </p:cNvSpPr>
          <p:nvPr/>
        </p:nvSpPr>
        <p:spPr bwMode="auto">
          <a:xfrm>
            <a:off x="0" y="6148388"/>
            <a:ext cx="9144000" cy="0"/>
          </a:xfrm>
          <a:prstGeom prst="line">
            <a:avLst/>
          </a:prstGeom>
          <a:noFill/>
          <a:ln w="12700">
            <a:solidFill>
              <a:schemeClr val="accent2"/>
            </a:solidFill>
            <a:round/>
            <a:headEnd/>
            <a:tailEnd/>
          </a:ln>
          <a:effectLst/>
        </p:spPr>
        <p:txBody>
          <a:bodyPr/>
          <a:lstStyle/>
          <a:p>
            <a:pPr eaLnBrk="0" hangingPunct="0">
              <a:defRPr/>
            </a:pPr>
            <a:endParaRPr lang="en-GB"/>
          </a:p>
        </p:txBody>
      </p:sp>
      <p:sp>
        <p:nvSpPr>
          <p:cNvPr id="7" name="Rectangle 8"/>
          <p:cNvSpPr>
            <a:spLocks noChangeArrowheads="1"/>
          </p:cNvSpPr>
          <p:nvPr/>
        </p:nvSpPr>
        <p:spPr bwMode="auto">
          <a:xfrm>
            <a:off x="0" y="0"/>
            <a:ext cx="9144000" cy="1095375"/>
          </a:xfrm>
          <a:prstGeom prst="rect">
            <a:avLst/>
          </a:prstGeom>
          <a:solidFill>
            <a:schemeClr val="tx2"/>
          </a:solidFill>
          <a:ln w="9525">
            <a:solidFill>
              <a:schemeClr val="tx1"/>
            </a:solidFill>
            <a:miter lim="800000"/>
            <a:headEnd/>
            <a:tailEnd/>
          </a:ln>
          <a:effectLst/>
        </p:spPr>
        <p:txBody>
          <a:bodyPr wrap="none" anchor="ctr"/>
          <a:lstStyle/>
          <a:p>
            <a:pPr eaLnBrk="0" hangingPunct="0">
              <a:defRPr/>
            </a:pPr>
            <a:endParaRPr lang="en-GB"/>
          </a:p>
        </p:txBody>
      </p:sp>
      <p:sp>
        <p:nvSpPr>
          <p:cNvPr id="8" name="Rectangle 9"/>
          <p:cNvSpPr>
            <a:spLocks noChangeArrowheads="1"/>
          </p:cNvSpPr>
          <p:nvPr/>
        </p:nvSpPr>
        <p:spPr bwMode="auto">
          <a:xfrm>
            <a:off x="-9525" y="6210300"/>
            <a:ext cx="6791325" cy="647700"/>
          </a:xfrm>
          <a:prstGeom prst="rect">
            <a:avLst/>
          </a:prstGeom>
          <a:gradFill rotWithShape="1">
            <a:gsLst>
              <a:gs pos="0">
                <a:schemeClr val="tx2">
                  <a:gamma/>
                  <a:tint val="49804"/>
                  <a:invGamma/>
                </a:schemeClr>
              </a:gs>
              <a:gs pos="100000">
                <a:schemeClr val="tx2"/>
              </a:gs>
            </a:gsLst>
            <a:lin ang="0" scaled="1"/>
          </a:gradFill>
          <a:ln w="9525">
            <a:noFill/>
            <a:miter lim="800000"/>
            <a:headEnd/>
            <a:tailEnd/>
          </a:ln>
          <a:effectLst/>
        </p:spPr>
        <p:txBody>
          <a:bodyPr wrap="none" anchor="ctr"/>
          <a:lstStyle/>
          <a:p>
            <a:pPr eaLnBrk="0" hangingPunct="0">
              <a:defRPr/>
            </a:pPr>
            <a:endParaRPr lang="en-GB"/>
          </a:p>
        </p:txBody>
      </p:sp>
      <p:pic>
        <p:nvPicPr>
          <p:cNvPr id="9" name="Picture 10" descr="hydralogo"/>
          <p:cNvPicPr>
            <a:picLocks noChangeAspect="1" noChangeArrowheads="1"/>
          </p:cNvPicPr>
          <p:nvPr/>
        </p:nvPicPr>
        <p:blipFill>
          <a:blip r:embed="rId2" cstate="print"/>
          <a:srcRect/>
          <a:stretch>
            <a:fillRect/>
          </a:stretch>
        </p:blipFill>
        <p:spPr bwMode="auto">
          <a:xfrm>
            <a:off x="2349500" y="508000"/>
            <a:ext cx="4594225" cy="1281113"/>
          </a:xfrm>
          <a:prstGeom prst="rect">
            <a:avLst/>
          </a:prstGeom>
          <a:noFill/>
          <a:ln w="9525">
            <a:noFill/>
            <a:miter lim="800000"/>
            <a:headEnd/>
            <a:tailEnd/>
          </a:ln>
        </p:spPr>
      </p:pic>
      <p:sp>
        <p:nvSpPr>
          <p:cNvPr id="10" name="Rectangle 11"/>
          <p:cNvSpPr>
            <a:spLocks noChangeArrowheads="1"/>
          </p:cNvSpPr>
          <p:nvPr/>
        </p:nvSpPr>
        <p:spPr bwMode="auto">
          <a:xfrm>
            <a:off x="0" y="6210300"/>
            <a:ext cx="9144000" cy="647700"/>
          </a:xfrm>
          <a:prstGeom prst="rect">
            <a:avLst/>
          </a:prstGeom>
          <a:solidFill>
            <a:schemeClr val="tx1"/>
          </a:solidFill>
          <a:ln w="9525">
            <a:noFill/>
            <a:miter lim="800000"/>
            <a:headEnd/>
            <a:tailEnd/>
          </a:ln>
          <a:effectLst/>
        </p:spPr>
        <p:txBody>
          <a:bodyPr wrap="none" anchor="ctr"/>
          <a:lstStyle/>
          <a:p>
            <a:pPr eaLnBrk="0" hangingPunct="0">
              <a:defRPr/>
            </a:pPr>
            <a:endParaRPr lang="en-GB"/>
          </a:p>
        </p:txBody>
      </p:sp>
      <p:sp>
        <p:nvSpPr>
          <p:cNvPr id="11" name="Text Box 12"/>
          <p:cNvSpPr txBox="1">
            <a:spLocks noChangeArrowheads="1"/>
          </p:cNvSpPr>
          <p:nvPr/>
        </p:nvSpPr>
        <p:spPr bwMode="auto">
          <a:xfrm>
            <a:off x="2797175" y="6400800"/>
            <a:ext cx="3548063" cy="290513"/>
          </a:xfrm>
          <a:prstGeom prst="rect">
            <a:avLst/>
          </a:prstGeom>
          <a:noFill/>
          <a:ln w="9525">
            <a:noFill/>
            <a:miter lim="800000"/>
            <a:headEnd/>
            <a:tailEnd/>
          </a:ln>
          <a:effectLst/>
        </p:spPr>
        <p:txBody>
          <a:bodyPr wrap="none">
            <a:spAutoFit/>
          </a:bodyPr>
          <a:lstStyle/>
          <a:p>
            <a:pPr>
              <a:defRPr/>
            </a:pPr>
            <a:r>
              <a:rPr lang="en-US" sz="1300" b="1">
                <a:solidFill>
                  <a:schemeClr val="bg1"/>
                </a:solidFill>
              </a:rPr>
              <a:t>790 Memorial Drive   Cambridge, MA 02139</a:t>
            </a:r>
          </a:p>
        </p:txBody>
      </p:sp>
      <p:sp>
        <p:nvSpPr>
          <p:cNvPr id="12" name="Rectangle 14"/>
          <p:cNvSpPr>
            <a:spLocks noChangeArrowheads="1"/>
          </p:cNvSpPr>
          <p:nvPr userDrawn="1"/>
        </p:nvSpPr>
        <p:spPr bwMode="auto">
          <a:xfrm>
            <a:off x="0" y="0"/>
            <a:ext cx="9144000" cy="1955800"/>
          </a:xfrm>
          <a:prstGeom prst="rect">
            <a:avLst/>
          </a:prstGeom>
          <a:solidFill>
            <a:schemeClr val="tx1"/>
          </a:solidFill>
          <a:ln w="9525">
            <a:noFill/>
            <a:miter lim="800000"/>
            <a:headEnd/>
            <a:tailEnd/>
          </a:ln>
          <a:effectLst/>
        </p:spPr>
        <p:txBody>
          <a:bodyPr wrap="none" anchor="ctr"/>
          <a:lstStyle/>
          <a:p>
            <a:pPr eaLnBrk="0" hangingPunct="0">
              <a:defRPr/>
            </a:pPr>
            <a:endParaRPr lang="en-GB"/>
          </a:p>
        </p:txBody>
      </p:sp>
      <p:sp>
        <p:nvSpPr>
          <p:cNvPr id="13" name="Line 15"/>
          <p:cNvSpPr>
            <a:spLocks noChangeShapeType="1"/>
          </p:cNvSpPr>
          <p:nvPr userDrawn="1"/>
        </p:nvSpPr>
        <p:spPr bwMode="auto">
          <a:xfrm>
            <a:off x="0" y="2057400"/>
            <a:ext cx="9144000" cy="0"/>
          </a:xfrm>
          <a:prstGeom prst="line">
            <a:avLst/>
          </a:prstGeom>
          <a:noFill/>
          <a:ln w="19050">
            <a:solidFill>
              <a:schemeClr val="accent2"/>
            </a:solidFill>
            <a:round/>
            <a:headEnd/>
            <a:tailEnd/>
          </a:ln>
          <a:effectLst/>
        </p:spPr>
        <p:txBody>
          <a:bodyPr/>
          <a:lstStyle/>
          <a:p>
            <a:pPr eaLnBrk="0" hangingPunct="0">
              <a:defRPr/>
            </a:pPr>
            <a:endParaRPr lang="en-GB"/>
          </a:p>
        </p:txBody>
      </p:sp>
      <p:sp>
        <p:nvSpPr>
          <p:cNvPr id="14" name="Line 16"/>
          <p:cNvSpPr>
            <a:spLocks noChangeShapeType="1"/>
          </p:cNvSpPr>
          <p:nvPr userDrawn="1"/>
        </p:nvSpPr>
        <p:spPr bwMode="auto">
          <a:xfrm>
            <a:off x="0" y="6148388"/>
            <a:ext cx="9144000" cy="0"/>
          </a:xfrm>
          <a:prstGeom prst="line">
            <a:avLst/>
          </a:prstGeom>
          <a:noFill/>
          <a:ln w="12700">
            <a:solidFill>
              <a:schemeClr val="accent2"/>
            </a:solidFill>
            <a:round/>
            <a:headEnd/>
            <a:tailEnd/>
          </a:ln>
          <a:effectLst/>
        </p:spPr>
        <p:txBody>
          <a:bodyPr/>
          <a:lstStyle/>
          <a:p>
            <a:pPr eaLnBrk="0" hangingPunct="0">
              <a:defRPr/>
            </a:pPr>
            <a:endParaRPr lang="en-GB"/>
          </a:p>
        </p:txBody>
      </p:sp>
      <p:sp>
        <p:nvSpPr>
          <p:cNvPr id="15" name="Rectangle 17"/>
          <p:cNvSpPr>
            <a:spLocks noChangeArrowheads="1"/>
          </p:cNvSpPr>
          <p:nvPr userDrawn="1"/>
        </p:nvSpPr>
        <p:spPr bwMode="auto">
          <a:xfrm>
            <a:off x="0" y="0"/>
            <a:ext cx="9144000" cy="1095375"/>
          </a:xfrm>
          <a:prstGeom prst="rect">
            <a:avLst/>
          </a:prstGeom>
          <a:solidFill>
            <a:schemeClr val="tx2"/>
          </a:solidFill>
          <a:ln w="9525">
            <a:solidFill>
              <a:schemeClr val="tx1"/>
            </a:solidFill>
            <a:miter lim="800000"/>
            <a:headEnd/>
            <a:tailEnd/>
          </a:ln>
          <a:effectLst/>
        </p:spPr>
        <p:txBody>
          <a:bodyPr wrap="none" anchor="ctr"/>
          <a:lstStyle/>
          <a:p>
            <a:pPr eaLnBrk="0" hangingPunct="0">
              <a:defRPr/>
            </a:pPr>
            <a:endParaRPr lang="en-GB"/>
          </a:p>
        </p:txBody>
      </p:sp>
      <p:sp>
        <p:nvSpPr>
          <p:cNvPr id="16" name="Rectangle 18"/>
          <p:cNvSpPr>
            <a:spLocks noChangeArrowheads="1"/>
          </p:cNvSpPr>
          <p:nvPr userDrawn="1"/>
        </p:nvSpPr>
        <p:spPr bwMode="auto">
          <a:xfrm>
            <a:off x="-9525" y="6210300"/>
            <a:ext cx="6791325" cy="647700"/>
          </a:xfrm>
          <a:prstGeom prst="rect">
            <a:avLst/>
          </a:prstGeom>
          <a:gradFill rotWithShape="1">
            <a:gsLst>
              <a:gs pos="0">
                <a:schemeClr val="tx2">
                  <a:gamma/>
                  <a:tint val="49804"/>
                  <a:invGamma/>
                </a:schemeClr>
              </a:gs>
              <a:gs pos="100000">
                <a:schemeClr val="tx2"/>
              </a:gs>
            </a:gsLst>
            <a:lin ang="0" scaled="1"/>
          </a:gradFill>
          <a:ln w="9525">
            <a:noFill/>
            <a:miter lim="800000"/>
            <a:headEnd/>
            <a:tailEnd/>
          </a:ln>
          <a:effectLst/>
        </p:spPr>
        <p:txBody>
          <a:bodyPr wrap="none" anchor="ctr"/>
          <a:lstStyle/>
          <a:p>
            <a:pPr eaLnBrk="0" hangingPunct="0">
              <a:defRPr/>
            </a:pPr>
            <a:endParaRPr lang="en-GB"/>
          </a:p>
        </p:txBody>
      </p:sp>
      <p:sp>
        <p:nvSpPr>
          <p:cNvPr id="17" name="Rectangle 20"/>
          <p:cNvSpPr>
            <a:spLocks noChangeArrowheads="1"/>
          </p:cNvSpPr>
          <p:nvPr userDrawn="1"/>
        </p:nvSpPr>
        <p:spPr bwMode="auto">
          <a:xfrm>
            <a:off x="0" y="6210300"/>
            <a:ext cx="9144000" cy="647700"/>
          </a:xfrm>
          <a:prstGeom prst="rect">
            <a:avLst/>
          </a:prstGeom>
          <a:solidFill>
            <a:schemeClr val="tx1"/>
          </a:solidFill>
          <a:ln w="9525">
            <a:noFill/>
            <a:miter lim="800000"/>
            <a:headEnd/>
            <a:tailEnd/>
          </a:ln>
          <a:effectLst/>
        </p:spPr>
        <p:txBody>
          <a:bodyPr wrap="none" anchor="ctr"/>
          <a:lstStyle/>
          <a:p>
            <a:pPr eaLnBrk="0" hangingPunct="0">
              <a:defRPr/>
            </a:pPr>
            <a:endParaRPr lang="en-GB"/>
          </a:p>
        </p:txBody>
      </p:sp>
      <p:sp>
        <p:nvSpPr>
          <p:cNvPr id="256004" name="Rectangle 4"/>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256005" name="Rectangle 5"/>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dirty="0"/>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a:off x="0" y="1176338"/>
            <a:ext cx="9144000" cy="0"/>
          </a:xfrm>
          <a:prstGeom prst="line">
            <a:avLst/>
          </a:prstGeom>
          <a:noFill/>
          <a:ln w="19050">
            <a:solidFill>
              <a:schemeClr val="accent2"/>
            </a:solidFill>
            <a:round/>
            <a:headEnd/>
            <a:tailEnd/>
          </a:ln>
          <a:effectLst/>
        </p:spPr>
        <p:txBody>
          <a:bodyPr/>
          <a:lstStyle/>
          <a:p>
            <a:pPr eaLnBrk="0" hangingPunct="0">
              <a:defRPr/>
            </a:pPr>
            <a:endParaRPr lang="en-GB"/>
          </a:p>
        </p:txBody>
      </p:sp>
      <p:sp>
        <p:nvSpPr>
          <p:cNvPr id="5" name="Line 3"/>
          <p:cNvSpPr>
            <a:spLocks noChangeShapeType="1"/>
          </p:cNvSpPr>
          <p:nvPr/>
        </p:nvSpPr>
        <p:spPr bwMode="auto">
          <a:xfrm>
            <a:off x="0" y="6148388"/>
            <a:ext cx="9144000" cy="0"/>
          </a:xfrm>
          <a:prstGeom prst="line">
            <a:avLst/>
          </a:prstGeom>
          <a:noFill/>
          <a:ln w="12700">
            <a:solidFill>
              <a:schemeClr val="accent2"/>
            </a:solidFill>
            <a:round/>
            <a:headEnd/>
            <a:tailEnd/>
          </a:ln>
          <a:effectLst/>
        </p:spPr>
        <p:txBody>
          <a:bodyPr/>
          <a:lstStyle/>
          <a:p>
            <a:pPr eaLnBrk="0" hangingPunct="0">
              <a:defRPr/>
            </a:pPr>
            <a:endParaRPr lang="en-GB"/>
          </a:p>
        </p:txBody>
      </p:sp>
      <p:sp>
        <p:nvSpPr>
          <p:cNvPr id="6" name="Rectangle 5"/>
          <p:cNvSpPr>
            <a:spLocks noChangeArrowheads="1"/>
          </p:cNvSpPr>
          <p:nvPr/>
        </p:nvSpPr>
        <p:spPr bwMode="auto">
          <a:xfrm>
            <a:off x="0" y="0"/>
            <a:ext cx="9144000" cy="1095375"/>
          </a:xfrm>
          <a:prstGeom prst="rect">
            <a:avLst/>
          </a:prstGeom>
          <a:solidFill>
            <a:schemeClr val="tx2"/>
          </a:solidFill>
          <a:ln w="9525">
            <a:solidFill>
              <a:schemeClr val="tx1"/>
            </a:solidFill>
            <a:miter lim="800000"/>
            <a:headEnd/>
            <a:tailEnd/>
          </a:ln>
          <a:effectLst/>
        </p:spPr>
        <p:txBody>
          <a:bodyPr wrap="none" anchor="ctr"/>
          <a:lstStyle/>
          <a:p>
            <a:pPr eaLnBrk="0" hangingPunct="0">
              <a:defRPr/>
            </a:pPr>
            <a:endParaRPr lang="en-GB"/>
          </a:p>
        </p:txBody>
      </p:sp>
      <p:sp>
        <p:nvSpPr>
          <p:cNvPr id="7" name="Rectangle 6"/>
          <p:cNvSpPr>
            <a:spLocks noChangeArrowheads="1"/>
          </p:cNvSpPr>
          <p:nvPr/>
        </p:nvSpPr>
        <p:spPr bwMode="auto">
          <a:xfrm>
            <a:off x="-9525" y="6210300"/>
            <a:ext cx="6791325" cy="647700"/>
          </a:xfrm>
          <a:prstGeom prst="rect">
            <a:avLst/>
          </a:prstGeom>
          <a:gradFill rotWithShape="1">
            <a:gsLst>
              <a:gs pos="0">
                <a:schemeClr val="tx2">
                  <a:gamma/>
                  <a:tint val="49804"/>
                  <a:invGamma/>
                </a:schemeClr>
              </a:gs>
              <a:gs pos="100000">
                <a:schemeClr val="tx2"/>
              </a:gs>
            </a:gsLst>
            <a:lin ang="0" scaled="1"/>
          </a:gradFill>
          <a:ln w="9525">
            <a:noFill/>
            <a:miter lim="800000"/>
            <a:headEnd/>
            <a:tailEnd/>
          </a:ln>
          <a:effectLst/>
        </p:spPr>
        <p:txBody>
          <a:bodyPr wrap="none" anchor="ctr"/>
          <a:lstStyle/>
          <a:p>
            <a:pPr>
              <a:defRPr/>
            </a:pPr>
            <a:endParaRPr lang="en-US" sz="1200"/>
          </a:p>
          <a:p>
            <a:pPr>
              <a:defRPr/>
            </a:pPr>
            <a:endParaRPr lang="en-US" sz="1200"/>
          </a:p>
          <a:p>
            <a:pPr>
              <a:defRPr/>
            </a:pPr>
            <a:endParaRPr lang="en-US" sz="1200"/>
          </a:p>
        </p:txBody>
      </p:sp>
      <p:sp>
        <p:nvSpPr>
          <p:cNvPr id="8" name="Line 9"/>
          <p:cNvSpPr>
            <a:spLocks noChangeShapeType="1"/>
          </p:cNvSpPr>
          <p:nvPr userDrawn="1"/>
        </p:nvSpPr>
        <p:spPr bwMode="auto">
          <a:xfrm>
            <a:off x="0" y="1176338"/>
            <a:ext cx="9144000" cy="0"/>
          </a:xfrm>
          <a:prstGeom prst="line">
            <a:avLst/>
          </a:prstGeom>
          <a:noFill/>
          <a:ln w="19050">
            <a:solidFill>
              <a:schemeClr val="accent2"/>
            </a:solidFill>
            <a:round/>
            <a:headEnd/>
            <a:tailEnd/>
          </a:ln>
          <a:effectLst/>
        </p:spPr>
        <p:txBody>
          <a:bodyPr/>
          <a:lstStyle/>
          <a:p>
            <a:pPr eaLnBrk="0" hangingPunct="0">
              <a:defRPr/>
            </a:pPr>
            <a:endParaRPr lang="en-GB"/>
          </a:p>
        </p:txBody>
      </p:sp>
      <p:sp>
        <p:nvSpPr>
          <p:cNvPr id="9" name="Line 10"/>
          <p:cNvSpPr>
            <a:spLocks noChangeShapeType="1"/>
          </p:cNvSpPr>
          <p:nvPr userDrawn="1"/>
        </p:nvSpPr>
        <p:spPr bwMode="auto">
          <a:xfrm>
            <a:off x="0" y="6148388"/>
            <a:ext cx="9144000" cy="0"/>
          </a:xfrm>
          <a:prstGeom prst="line">
            <a:avLst/>
          </a:prstGeom>
          <a:noFill/>
          <a:ln w="12700">
            <a:solidFill>
              <a:schemeClr val="accent2"/>
            </a:solidFill>
            <a:round/>
            <a:headEnd/>
            <a:tailEnd/>
          </a:ln>
          <a:effectLst/>
        </p:spPr>
        <p:txBody>
          <a:bodyPr/>
          <a:lstStyle/>
          <a:p>
            <a:pPr eaLnBrk="0" hangingPunct="0">
              <a:defRPr/>
            </a:pPr>
            <a:endParaRPr lang="en-GB"/>
          </a:p>
        </p:txBody>
      </p:sp>
      <p:sp>
        <p:nvSpPr>
          <p:cNvPr id="10" name="Rectangle 12"/>
          <p:cNvSpPr>
            <a:spLocks noChangeArrowheads="1"/>
          </p:cNvSpPr>
          <p:nvPr userDrawn="1"/>
        </p:nvSpPr>
        <p:spPr bwMode="auto">
          <a:xfrm>
            <a:off x="0" y="0"/>
            <a:ext cx="9144000" cy="1095375"/>
          </a:xfrm>
          <a:prstGeom prst="rect">
            <a:avLst/>
          </a:prstGeom>
          <a:solidFill>
            <a:srgbClr val="285078"/>
          </a:solidFill>
          <a:ln w="9525">
            <a:solidFill>
              <a:schemeClr val="accent2"/>
            </a:solidFill>
            <a:miter lim="800000"/>
            <a:headEnd/>
            <a:tailEnd/>
          </a:ln>
        </p:spPr>
        <p:txBody>
          <a:bodyPr wrap="none" anchor="ctr"/>
          <a:lstStyle/>
          <a:p>
            <a:pPr algn="ctr" eaLnBrk="0" hangingPunct="0">
              <a:defRPr/>
            </a:pPr>
            <a:endParaRPr lang="en-US">
              <a:solidFill>
                <a:schemeClr val="bg1"/>
              </a:solidFill>
            </a:endParaRPr>
          </a:p>
        </p:txBody>
      </p:sp>
      <p:sp>
        <p:nvSpPr>
          <p:cNvPr id="11" name="Rectangle 13"/>
          <p:cNvSpPr>
            <a:spLocks noChangeArrowheads="1"/>
          </p:cNvSpPr>
          <p:nvPr userDrawn="1"/>
        </p:nvSpPr>
        <p:spPr bwMode="auto">
          <a:xfrm>
            <a:off x="-9525" y="6210300"/>
            <a:ext cx="6791325" cy="647700"/>
          </a:xfrm>
          <a:prstGeom prst="rect">
            <a:avLst/>
          </a:prstGeom>
          <a:gradFill rotWithShape="1">
            <a:gsLst>
              <a:gs pos="0">
                <a:schemeClr val="tx2">
                  <a:gamma/>
                  <a:tint val="49804"/>
                  <a:invGamma/>
                </a:schemeClr>
              </a:gs>
              <a:gs pos="100000">
                <a:schemeClr val="tx2"/>
              </a:gs>
            </a:gsLst>
            <a:lin ang="0" scaled="1"/>
          </a:gradFill>
          <a:ln w="9525">
            <a:noFill/>
            <a:miter lim="800000"/>
            <a:headEnd/>
            <a:tailEnd/>
          </a:ln>
          <a:effectLst/>
        </p:spPr>
        <p:txBody>
          <a:bodyPr wrap="none" anchor="ctr"/>
          <a:lstStyle/>
          <a:p>
            <a:pPr eaLnBrk="0" hangingPunct="0">
              <a:defRPr/>
            </a:pPr>
            <a:endParaRPr lang="en-GB"/>
          </a:p>
        </p:txBody>
      </p:sp>
      <p:sp>
        <p:nvSpPr>
          <p:cNvPr id="12" name="Rectangle 14"/>
          <p:cNvSpPr>
            <a:spLocks noChangeArrowheads="1"/>
          </p:cNvSpPr>
          <p:nvPr userDrawn="1"/>
        </p:nvSpPr>
        <p:spPr bwMode="auto">
          <a:xfrm>
            <a:off x="0" y="6210300"/>
            <a:ext cx="9144000" cy="647700"/>
          </a:xfrm>
          <a:prstGeom prst="rect">
            <a:avLst/>
          </a:prstGeom>
          <a:gradFill rotWithShape="1">
            <a:gsLst>
              <a:gs pos="0">
                <a:srgbClr val="285078"/>
              </a:gs>
              <a:gs pos="100000">
                <a:schemeClr val="bg1"/>
              </a:gs>
            </a:gsLst>
            <a:lin ang="0" scaled="1"/>
          </a:gradFill>
          <a:ln w="9525">
            <a:noFill/>
            <a:miter lim="800000"/>
            <a:headEnd/>
            <a:tailEnd/>
          </a:ln>
        </p:spPr>
        <p:txBody>
          <a:bodyPr wrap="none" anchor="ctr"/>
          <a:lstStyle/>
          <a:p>
            <a:pPr algn="r">
              <a:defRPr/>
            </a:pPr>
            <a:r>
              <a:rPr lang="en-US" dirty="0" smtClean="0"/>
              <a:t>EXELA   </a:t>
            </a:r>
            <a:endParaRPr lang="en-US" dirty="0"/>
          </a:p>
        </p:txBody>
      </p:sp>
      <p:sp>
        <p:nvSpPr>
          <p:cNvPr id="2" name="Title 1"/>
          <p:cNvSpPr>
            <a:spLocks noGrp="1"/>
          </p:cNvSpPr>
          <p:nvPr>
            <p:ph type="title"/>
          </p:nvPr>
        </p:nvSpPr>
        <p:spPr/>
        <p:txBody>
          <a:bodyPr/>
          <a:lstStyle>
            <a:lvl1pPr>
              <a:defRPr>
                <a:solidFill>
                  <a:schemeClr val="bg1"/>
                </a:solidFill>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7"/>
          <p:cNvSpPr>
            <a:spLocks noGrp="1" noChangeArrowheads="1"/>
          </p:cNvSpPr>
          <p:nvPr>
            <p:ph type="title"/>
          </p:nvPr>
        </p:nvSpPr>
        <p:spPr bwMode="auto">
          <a:xfrm>
            <a:off x="0" y="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br>
              <a:rPr lang="en-US" smtClean="0"/>
            </a:br>
            <a:endParaRPr lang="en-US" smtClean="0"/>
          </a:p>
        </p:txBody>
      </p:sp>
      <p:sp>
        <p:nvSpPr>
          <p:cNvPr id="5123" name="Rectangle 8"/>
          <p:cNvSpPr>
            <a:spLocks noGrp="1" noChangeArrowheads="1"/>
          </p:cNvSpPr>
          <p:nvPr>
            <p:ph type="body" idx="1"/>
          </p:nvPr>
        </p:nvSpPr>
        <p:spPr bwMode="auto">
          <a:xfrm>
            <a:off x="373063" y="1282700"/>
            <a:ext cx="8618537" cy="4737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64" r:id="rId1"/>
    <p:sldLayoutId id="2147483765" r:id="rId2"/>
  </p:sldLayoutIdLst>
  <p:timing>
    <p:tnLst>
      <p:par>
        <p:cTn id="1" dur="indefinite" restart="never" nodeType="tmRoot"/>
      </p:par>
    </p:tnLst>
  </p:timing>
  <p:hf hdr="0" ftr="0" dt="0"/>
  <p:txStyles>
    <p:titleStyle>
      <a:lvl1pPr algn="ctr" rtl="0" eaLnBrk="0" fontAlgn="base" hangingPunct="0">
        <a:lnSpc>
          <a:spcPct val="95000"/>
        </a:lnSpc>
        <a:spcBef>
          <a:spcPct val="0"/>
        </a:spcBef>
        <a:spcAft>
          <a:spcPct val="0"/>
        </a:spcAft>
        <a:defRPr sz="3200">
          <a:solidFill>
            <a:schemeClr val="accent1"/>
          </a:solidFill>
          <a:latin typeface="Arial" charset="0"/>
          <a:ea typeface="+mj-ea"/>
          <a:cs typeface="+mj-cs"/>
        </a:defRPr>
      </a:lvl1pPr>
      <a:lvl2pPr algn="ctr" rtl="0" eaLnBrk="0" fontAlgn="base" hangingPunct="0">
        <a:lnSpc>
          <a:spcPct val="95000"/>
        </a:lnSpc>
        <a:spcBef>
          <a:spcPct val="0"/>
        </a:spcBef>
        <a:spcAft>
          <a:spcPct val="0"/>
        </a:spcAft>
        <a:defRPr sz="3200">
          <a:solidFill>
            <a:schemeClr val="accent1"/>
          </a:solidFill>
          <a:latin typeface="Arial" charset="0"/>
        </a:defRPr>
      </a:lvl2pPr>
      <a:lvl3pPr algn="ctr" rtl="0" eaLnBrk="0" fontAlgn="base" hangingPunct="0">
        <a:lnSpc>
          <a:spcPct val="95000"/>
        </a:lnSpc>
        <a:spcBef>
          <a:spcPct val="0"/>
        </a:spcBef>
        <a:spcAft>
          <a:spcPct val="0"/>
        </a:spcAft>
        <a:defRPr sz="3200">
          <a:solidFill>
            <a:schemeClr val="accent1"/>
          </a:solidFill>
          <a:latin typeface="Arial" charset="0"/>
        </a:defRPr>
      </a:lvl3pPr>
      <a:lvl4pPr algn="ctr" rtl="0" eaLnBrk="0" fontAlgn="base" hangingPunct="0">
        <a:lnSpc>
          <a:spcPct val="95000"/>
        </a:lnSpc>
        <a:spcBef>
          <a:spcPct val="0"/>
        </a:spcBef>
        <a:spcAft>
          <a:spcPct val="0"/>
        </a:spcAft>
        <a:defRPr sz="3200">
          <a:solidFill>
            <a:schemeClr val="accent1"/>
          </a:solidFill>
          <a:latin typeface="Arial" charset="0"/>
        </a:defRPr>
      </a:lvl4pPr>
      <a:lvl5pPr algn="ctr" rtl="0" eaLnBrk="0" fontAlgn="base" hangingPunct="0">
        <a:lnSpc>
          <a:spcPct val="95000"/>
        </a:lnSpc>
        <a:spcBef>
          <a:spcPct val="0"/>
        </a:spcBef>
        <a:spcAft>
          <a:spcPct val="0"/>
        </a:spcAft>
        <a:defRPr sz="3200">
          <a:solidFill>
            <a:schemeClr val="accent1"/>
          </a:solidFill>
          <a:latin typeface="Arial" charset="0"/>
        </a:defRPr>
      </a:lvl5pPr>
      <a:lvl6pPr marL="457200" algn="ctr" rtl="0" fontAlgn="base">
        <a:lnSpc>
          <a:spcPct val="95000"/>
        </a:lnSpc>
        <a:spcBef>
          <a:spcPct val="0"/>
        </a:spcBef>
        <a:spcAft>
          <a:spcPct val="0"/>
        </a:spcAft>
        <a:defRPr sz="3200">
          <a:solidFill>
            <a:schemeClr val="accent1"/>
          </a:solidFill>
          <a:latin typeface="Arial" charset="0"/>
        </a:defRPr>
      </a:lvl6pPr>
      <a:lvl7pPr marL="914400" algn="ctr" rtl="0" fontAlgn="base">
        <a:lnSpc>
          <a:spcPct val="95000"/>
        </a:lnSpc>
        <a:spcBef>
          <a:spcPct val="0"/>
        </a:spcBef>
        <a:spcAft>
          <a:spcPct val="0"/>
        </a:spcAft>
        <a:defRPr sz="3200">
          <a:solidFill>
            <a:schemeClr val="accent1"/>
          </a:solidFill>
          <a:latin typeface="Arial" charset="0"/>
        </a:defRPr>
      </a:lvl7pPr>
      <a:lvl8pPr marL="1371600" algn="ctr" rtl="0" fontAlgn="base">
        <a:lnSpc>
          <a:spcPct val="95000"/>
        </a:lnSpc>
        <a:spcBef>
          <a:spcPct val="0"/>
        </a:spcBef>
        <a:spcAft>
          <a:spcPct val="0"/>
        </a:spcAft>
        <a:defRPr sz="3200">
          <a:solidFill>
            <a:schemeClr val="accent1"/>
          </a:solidFill>
          <a:latin typeface="Arial" charset="0"/>
        </a:defRPr>
      </a:lvl8pPr>
      <a:lvl9pPr marL="1828800" algn="ctr" rtl="0" fontAlgn="base">
        <a:lnSpc>
          <a:spcPct val="95000"/>
        </a:lnSpc>
        <a:spcBef>
          <a:spcPct val="0"/>
        </a:spcBef>
        <a:spcAft>
          <a:spcPct val="0"/>
        </a:spcAft>
        <a:defRPr sz="3200">
          <a:solidFill>
            <a:schemeClr val="accent1"/>
          </a:solidFill>
          <a:latin typeface="Arial" charset="0"/>
        </a:defRPr>
      </a:lvl9pPr>
    </p:titleStyle>
    <p:bodyStyle>
      <a:lvl1pPr marL="233363" indent="-233363" algn="l" rtl="0" eaLnBrk="0" fontAlgn="base" hangingPunct="0">
        <a:spcBef>
          <a:spcPct val="35000"/>
        </a:spcBef>
        <a:spcAft>
          <a:spcPct val="0"/>
        </a:spcAft>
        <a:buClr>
          <a:srgbClr val="336699"/>
        </a:buClr>
        <a:buSzPct val="75000"/>
        <a:buChar char="•"/>
        <a:defRPr sz="2800">
          <a:solidFill>
            <a:schemeClr val="tx1"/>
          </a:solidFill>
          <a:latin typeface="Arial" charset="0"/>
          <a:ea typeface="+mn-ea"/>
          <a:cs typeface="+mn-cs"/>
        </a:defRPr>
      </a:lvl1pPr>
      <a:lvl2pPr marL="574675" indent="-227013" algn="l" rtl="0" eaLnBrk="0" fontAlgn="base" hangingPunct="0">
        <a:spcBef>
          <a:spcPct val="20000"/>
        </a:spcBef>
        <a:spcAft>
          <a:spcPct val="0"/>
        </a:spcAft>
        <a:buClr>
          <a:srgbClr val="336699"/>
        </a:buClr>
        <a:buSzPct val="75000"/>
        <a:buChar char="–"/>
        <a:defRPr sz="2600">
          <a:solidFill>
            <a:schemeClr val="tx1"/>
          </a:solidFill>
          <a:latin typeface="Arial" charset="0"/>
        </a:defRPr>
      </a:lvl2pPr>
      <a:lvl3pPr marL="912813" indent="-223838" algn="l" rtl="0" eaLnBrk="0" fontAlgn="base" hangingPunct="0">
        <a:spcBef>
          <a:spcPct val="35000"/>
        </a:spcBef>
        <a:spcAft>
          <a:spcPct val="0"/>
        </a:spcAft>
        <a:buClr>
          <a:srgbClr val="336699"/>
        </a:buClr>
        <a:buSzPct val="75000"/>
        <a:buChar char="•"/>
        <a:defRPr sz="2400">
          <a:solidFill>
            <a:schemeClr val="tx1"/>
          </a:solidFill>
          <a:latin typeface="Arial" charset="0"/>
        </a:defRPr>
      </a:lvl3pPr>
      <a:lvl4pPr marL="1314450" indent="-287338" algn="l" rtl="0" eaLnBrk="0" fontAlgn="base" hangingPunct="0">
        <a:spcBef>
          <a:spcPct val="35000"/>
        </a:spcBef>
        <a:spcAft>
          <a:spcPct val="0"/>
        </a:spcAft>
        <a:buClr>
          <a:srgbClr val="336699"/>
        </a:buClr>
        <a:buSzPct val="75000"/>
        <a:buChar char="–"/>
        <a:defRPr sz="2000">
          <a:solidFill>
            <a:schemeClr val="tx1"/>
          </a:solidFill>
          <a:latin typeface="Arial" charset="0"/>
        </a:defRPr>
      </a:lvl4pPr>
      <a:lvl5pPr marL="1776413" indent="-287338" algn="l" rtl="0" eaLnBrk="0" fontAlgn="base" hangingPunct="0">
        <a:spcBef>
          <a:spcPct val="35000"/>
        </a:spcBef>
        <a:spcAft>
          <a:spcPct val="0"/>
        </a:spcAft>
        <a:buClr>
          <a:srgbClr val="336699"/>
        </a:buClr>
        <a:buSzPct val="75000"/>
        <a:buChar char="»"/>
        <a:defRPr sz="2000">
          <a:solidFill>
            <a:schemeClr val="tx1"/>
          </a:solidFill>
          <a:latin typeface="Arial" charset="0"/>
        </a:defRPr>
      </a:lvl5pPr>
      <a:lvl6pPr marL="2233613" indent="-287338" algn="l" rtl="0" fontAlgn="base">
        <a:spcBef>
          <a:spcPct val="35000"/>
        </a:spcBef>
        <a:spcAft>
          <a:spcPct val="0"/>
        </a:spcAft>
        <a:buClr>
          <a:srgbClr val="336699"/>
        </a:buClr>
        <a:buSzPct val="75000"/>
        <a:buChar char="»"/>
        <a:defRPr sz="2000">
          <a:solidFill>
            <a:schemeClr val="tx1"/>
          </a:solidFill>
          <a:latin typeface="+mn-lt"/>
        </a:defRPr>
      </a:lvl6pPr>
      <a:lvl7pPr marL="2690813" indent="-287338" algn="l" rtl="0" fontAlgn="base">
        <a:spcBef>
          <a:spcPct val="35000"/>
        </a:spcBef>
        <a:spcAft>
          <a:spcPct val="0"/>
        </a:spcAft>
        <a:buClr>
          <a:srgbClr val="336699"/>
        </a:buClr>
        <a:buSzPct val="75000"/>
        <a:buChar char="»"/>
        <a:defRPr sz="2000">
          <a:solidFill>
            <a:schemeClr val="tx1"/>
          </a:solidFill>
          <a:latin typeface="+mn-lt"/>
        </a:defRPr>
      </a:lvl7pPr>
      <a:lvl8pPr marL="3148013" indent="-287338" algn="l" rtl="0" fontAlgn="base">
        <a:spcBef>
          <a:spcPct val="35000"/>
        </a:spcBef>
        <a:spcAft>
          <a:spcPct val="0"/>
        </a:spcAft>
        <a:buClr>
          <a:srgbClr val="336699"/>
        </a:buClr>
        <a:buSzPct val="75000"/>
        <a:buChar char="»"/>
        <a:defRPr sz="2000">
          <a:solidFill>
            <a:schemeClr val="tx1"/>
          </a:solidFill>
          <a:latin typeface="+mn-lt"/>
        </a:defRPr>
      </a:lvl8pPr>
      <a:lvl9pPr marL="3605213" indent="-287338" algn="l" rtl="0" fontAlgn="base">
        <a:spcBef>
          <a:spcPct val="35000"/>
        </a:spcBef>
        <a:spcAft>
          <a:spcPct val="0"/>
        </a:spcAft>
        <a:buClr>
          <a:srgbClr val="336699"/>
        </a:buClr>
        <a:buSzPct val="75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Designing the Microbial Research Commons</a:t>
            </a:r>
            <a:endParaRPr lang="en-GB" dirty="0"/>
          </a:p>
        </p:txBody>
      </p:sp>
      <p:sp>
        <p:nvSpPr>
          <p:cNvPr id="5" name="Text Box 7"/>
          <p:cNvSpPr txBox="1">
            <a:spLocks noChangeArrowheads="1"/>
          </p:cNvSpPr>
          <p:nvPr/>
        </p:nvSpPr>
        <p:spPr bwMode="auto">
          <a:xfrm>
            <a:off x="4251325" y="6208713"/>
            <a:ext cx="312738" cy="369887"/>
          </a:xfrm>
          <a:prstGeom prst="rect">
            <a:avLst/>
          </a:prstGeom>
          <a:noFill/>
          <a:ln w="9525">
            <a:noFill/>
            <a:miter lim="800000"/>
            <a:headEnd/>
            <a:tailEnd/>
          </a:ln>
        </p:spPr>
        <p:txBody>
          <a:bodyPr wrap="none">
            <a:spAutoFit/>
          </a:bodyPr>
          <a:lstStyle/>
          <a:p>
            <a:fld id="{0A7A0494-22B3-4FF5-8867-7C37566C6168}" type="slidenum">
              <a:rPr lang="en-US"/>
              <a:pPr/>
              <a:t>1</a:t>
            </a:fld>
            <a:endParaRPr lang="en-US" dirty="0"/>
          </a:p>
        </p:txBody>
      </p:sp>
      <p:sp>
        <p:nvSpPr>
          <p:cNvPr id="6" name="TextBox 5"/>
          <p:cNvSpPr txBox="1"/>
          <p:nvPr/>
        </p:nvSpPr>
        <p:spPr>
          <a:xfrm>
            <a:off x="609600" y="1905000"/>
            <a:ext cx="8001000" cy="3970318"/>
          </a:xfrm>
          <a:prstGeom prst="rect">
            <a:avLst/>
          </a:prstGeom>
          <a:noFill/>
        </p:spPr>
        <p:txBody>
          <a:bodyPr wrap="square" rtlCol="0">
            <a:spAutoFit/>
          </a:bodyPr>
          <a:lstStyle/>
          <a:p>
            <a:pPr algn="ctr"/>
            <a:r>
              <a:rPr lang="en-US" sz="2400" dirty="0" smtClean="0"/>
              <a:t>Industrial Perspective: Development </a:t>
            </a:r>
            <a:r>
              <a:rPr lang="en-US" sz="2400" dirty="0" smtClean="0"/>
              <a:t>of an MTA </a:t>
            </a:r>
            <a:r>
              <a:rPr lang="en-US" sz="2400" dirty="0" smtClean="0"/>
              <a:t>harmonious </a:t>
            </a:r>
            <a:endParaRPr lang="en-US" sz="2400" dirty="0" smtClean="0"/>
          </a:p>
          <a:p>
            <a:pPr algn="ctr"/>
            <a:r>
              <a:rPr lang="en-US" sz="2400" dirty="0" smtClean="0"/>
              <a:t>with a Microbial Research Commons</a:t>
            </a:r>
          </a:p>
          <a:p>
            <a:pPr algn="ctr"/>
            <a:endParaRPr lang="en-US" sz="2400" dirty="0" smtClean="0"/>
          </a:p>
          <a:p>
            <a:pPr algn="ctr"/>
            <a:r>
              <a:rPr lang="en-US" sz="2400" dirty="0" smtClean="0"/>
              <a:t>Stephen J. M</a:t>
            </a:r>
            <a:r>
              <a:rPr lang="en-US" sz="2400" baseline="30000" dirty="0" smtClean="0"/>
              <a:t>c</a:t>
            </a:r>
            <a:r>
              <a:rPr lang="en-US" sz="2400" dirty="0" smtClean="0"/>
              <a:t>Cormack, PhD </a:t>
            </a:r>
          </a:p>
          <a:p>
            <a:pPr algn="ctr"/>
            <a:endParaRPr lang="en-US" sz="2400" dirty="0" smtClean="0"/>
          </a:p>
          <a:p>
            <a:pPr algn="ctr"/>
            <a:r>
              <a:rPr lang="en-US" sz="2400" dirty="0" smtClean="0"/>
              <a:t>National Academy of Sciences</a:t>
            </a:r>
          </a:p>
          <a:p>
            <a:pPr algn="ctr"/>
            <a:endParaRPr lang="en-US" sz="2400" dirty="0" smtClean="0"/>
          </a:p>
          <a:p>
            <a:pPr algn="ctr"/>
            <a:r>
              <a:rPr lang="en-US" sz="2400" dirty="0" smtClean="0"/>
              <a:t>October 8, 2009</a:t>
            </a:r>
          </a:p>
          <a:p>
            <a:pPr algn="ctr"/>
            <a:endParaRPr lang="en-US" dirty="0" smtClean="0"/>
          </a:p>
          <a:p>
            <a:pPr algn="ctr"/>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Disincentive to Research Commons</a:t>
            </a:r>
            <a:endParaRPr lang="en-US" dirty="0"/>
          </a:p>
        </p:txBody>
      </p:sp>
      <p:sp>
        <p:nvSpPr>
          <p:cNvPr id="3" name="Content Placeholder 2"/>
          <p:cNvSpPr>
            <a:spLocks noGrp="1"/>
          </p:cNvSpPr>
          <p:nvPr>
            <p:ph idx="1"/>
          </p:nvPr>
        </p:nvSpPr>
        <p:spPr/>
        <p:txBody>
          <a:bodyPr/>
          <a:lstStyle/>
          <a:p>
            <a:r>
              <a:rPr lang="en-US" dirty="0" smtClean="0"/>
              <a:t>Sequestering of biological resources and data allows for a “perceived” monopoly on the downstream application of research discoveries</a:t>
            </a:r>
          </a:p>
          <a:p>
            <a:r>
              <a:rPr lang="en-US" dirty="0" smtClean="0"/>
              <a:t>The academic research group or commercial firm could then take advantage of all the value of this data and collection without any competition</a:t>
            </a:r>
          </a:p>
          <a:p>
            <a:r>
              <a:rPr lang="en-US" dirty="0" smtClean="0"/>
              <a:t>Only when sharing and distribution will provide a greater possible “upside” to the owner then the material and data will be disseminated</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838200"/>
          </a:xfrm>
        </p:spPr>
        <p:txBody>
          <a:bodyPr/>
          <a:lstStyle/>
          <a:p>
            <a:r>
              <a:rPr lang="en-US" kern="1200" dirty="0" smtClean="0">
                <a:solidFill>
                  <a:schemeClr val="lt1"/>
                </a:solidFill>
              </a:rPr>
              <a:t>Commercial l</a:t>
            </a:r>
            <a:r>
              <a:rPr lang="en-US" kern="1200" dirty="0" smtClean="0">
                <a:solidFill>
                  <a:schemeClr val="lt1"/>
                </a:solidFill>
              </a:rPr>
              <a:t>icensing program:</a:t>
            </a:r>
            <a:r>
              <a:rPr lang="en-US" kern="1200" dirty="0" smtClean="0">
                <a:solidFill>
                  <a:schemeClr val="lt1"/>
                </a:solidFill>
              </a:rPr>
              <a:t/>
            </a:r>
            <a:br>
              <a:rPr lang="en-US" kern="1200" dirty="0" smtClean="0">
                <a:solidFill>
                  <a:schemeClr val="lt1"/>
                </a:solidFill>
              </a:rPr>
            </a:br>
            <a:endParaRPr lang="en-US" dirty="0"/>
          </a:p>
        </p:txBody>
      </p:sp>
      <p:graphicFrame>
        <p:nvGraphicFramePr>
          <p:cNvPr id="4" name="Content Placeholder 3"/>
          <p:cNvGraphicFramePr>
            <a:graphicFrameLocks noGrp="1"/>
          </p:cNvGraphicFramePr>
          <p:nvPr>
            <p:ph idx="1"/>
          </p:nvPr>
        </p:nvGraphicFramePr>
        <p:xfrm>
          <a:off x="304800" y="1371600"/>
          <a:ext cx="8618538" cy="4663440"/>
        </p:xfrm>
        <a:graphic>
          <a:graphicData uri="http://schemas.openxmlformats.org/drawingml/2006/table">
            <a:tbl>
              <a:tblPr firstRow="1" bandRow="1">
                <a:tableStyleId>{5C22544A-7EE6-4342-B048-85BDC9FD1C3A}</a:tableStyleId>
              </a:tblPr>
              <a:tblGrid>
                <a:gridCol w="4309269"/>
                <a:gridCol w="4309269"/>
              </a:tblGrid>
              <a:tr h="370840">
                <a:tc>
                  <a:txBody>
                    <a:bodyPr/>
                    <a:lstStyle/>
                    <a:p>
                      <a:pPr lvl="0">
                        <a:buFont typeface="Wingdings" pitchFamily="2" charset="2"/>
                        <a:buChar char="q"/>
                      </a:pPr>
                      <a:r>
                        <a:rPr lang="en-US" sz="2000" b="1" kern="1200" dirty="0" smtClean="0">
                          <a:solidFill>
                            <a:schemeClr val="tx1"/>
                          </a:solidFill>
                          <a:latin typeface="+mn-lt"/>
                          <a:ea typeface="+mn-ea"/>
                          <a:cs typeface="+mn-cs"/>
                        </a:rPr>
                        <a:t>Sterility testing</a:t>
                      </a:r>
                    </a:p>
                    <a:p>
                      <a:pPr lvl="0">
                        <a:buFont typeface="Wingdings" pitchFamily="2" charset="2"/>
                        <a:buChar char="q"/>
                      </a:pPr>
                      <a:r>
                        <a:rPr lang="en-US" sz="2000" b="1" kern="1200" dirty="0" smtClean="0">
                          <a:solidFill>
                            <a:schemeClr val="tx1"/>
                          </a:solidFill>
                          <a:latin typeface="+mn-lt"/>
                          <a:ea typeface="+mn-ea"/>
                          <a:cs typeface="+mn-cs"/>
                        </a:rPr>
                        <a:t>Vaccine manufacture</a:t>
                      </a:r>
                    </a:p>
                    <a:p>
                      <a:pPr lvl="0">
                        <a:buFont typeface="Wingdings" pitchFamily="2" charset="2"/>
                        <a:buChar char="q"/>
                      </a:pPr>
                      <a:r>
                        <a:rPr lang="en-US" sz="2000" b="1" kern="1200" dirty="0" smtClean="0">
                          <a:solidFill>
                            <a:schemeClr val="tx1"/>
                          </a:solidFill>
                          <a:latin typeface="+mn-lt"/>
                          <a:ea typeface="+mn-ea"/>
                          <a:cs typeface="+mn-cs"/>
                        </a:rPr>
                        <a:t>Food &amp; beverage manufacture — yogurt, soda, infant formula</a:t>
                      </a:r>
                    </a:p>
                    <a:p>
                      <a:pPr lvl="0">
                        <a:buFont typeface="Wingdings" pitchFamily="2" charset="2"/>
                        <a:buChar char="q"/>
                      </a:pPr>
                      <a:r>
                        <a:rPr lang="en-US" sz="2000" b="1" kern="1200" dirty="0" smtClean="0">
                          <a:solidFill>
                            <a:schemeClr val="tx1"/>
                          </a:solidFill>
                          <a:latin typeface="+mn-lt"/>
                          <a:ea typeface="+mn-ea"/>
                          <a:cs typeface="+mn-cs"/>
                        </a:rPr>
                        <a:t>Product testing</a:t>
                      </a:r>
                    </a:p>
                    <a:p>
                      <a:pPr lvl="0">
                        <a:buFont typeface="Wingdings" pitchFamily="2" charset="2"/>
                        <a:buChar char="q"/>
                      </a:pPr>
                      <a:r>
                        <a:rPr lang="en-US" sz="2000" b="1" kern="1200" dirty="0" smtClean="0">
                          <a:solidFill>
                            <a:schemeClr val="tx1"/>
                          </a:solidFill>
                          <a:latin typeface="+mn-lt"/>
                          <a:ea typeface="+mn-ea"/>
                          <a:cs typeface="+mn-cs"/>
                        </a:rPr>
                        <a:t>Clinical diagnostics</a:t>
                      </a:r>
                    </a:p>
                    <a:p>
                      <a:pPr lvl="0">
                        <a:buFont typeface="Wingdings" pitchFamily="2" charset="2"/>
                        <a:buChar char="q"/>
                      </a:pPr>
                      <a:r>
                        <a:rPr lang="en-US" sz="2000" b="1" kern="1200" dirty="0" smtClean="0">
                          <a:solidFill>
                            <a:schemeClr val="tx1"/>
                          </a:solidFill>
                          <a:latin typeface="+mn-lt"/>
                          <a:ea typeface="+mn-ea"/>
                          <a:cs typeface="+mn-cs"/>
                        </a:rPr>
                        <a:t>Wastewater treatment and septic additives</a:t>
                      </a:r>
                    </a:p>
                    <a:p>
                      <a:pPr lvl="0">
                        <a:buFont typeface="Wingdings" pitchFamily="2" charset="2"/>
                        <a:buChar char="q"/>
                      </a:pPr>
                      <a:r>
                        <a:rPr lang="en-US" sz="2000" b="1" kern="1200" dirty="0" smtClean="0">
                          <a:solidFill>
                            <a:schemeClr val="tx1"/>
                          </a:solidFill>
                          <a:latin typeface="+mn-lt"/>
                          <a:ea typeface="+mn-ea"/>
                          <a:cs typeface="+mn-cs"/>
                        </a:rPr>
                        <a:t>Contract pharmaceutical manufacture</a:t>
                      </a:r>
                    </a:p>
                    <a:p>
                      <a:pPr lvl="0">
                        <a:buFont typeface="Wingdings" pitchFamily="2" charset="2"/>
                        <a:buChar char="q"/>
                      </a:pPr>
                      <a:r>
                        <a:rPr lang="en-US" sz="2000" b="1" kern="1200" dirty="0" smtClean="0">
                          <a:solidFill>
                            <a:schemeClr val="tx1"/>
                          </a:solidFill>
                          <a:latin typeface="+mn-lt"/>
                          <a:ea typeface="+mn-ea"/>
                          <a:cs typeface="+mn-cs"/>
                        </a:rPr>
                        <a:t>Drug development</a:t>
                      </a:r>
                    </a:p>
                    <a:p>
                      <a:pPr marL="0" marR="0" lvl="0" indent="0" algn="l" defTabSz="914400" rtl="0" eaLnBrk="1" fontAlgn="auto" latinLnBrk="0" hangingPunct="1">
                        <a:lnSpc>
                          <a:spcPct val="100000"/>
                        </a:lnSpc>
                        <a:spcBef>
                          <a:spcPts val="0"/>
                        </a:spcBef>
                        <a:spcAft>
                          <a:spcPts val="0"/>
                        </a:spcAft>
                        <a:buClrTx/>
                        <a:buSzTx/>
                        <a:buFont typeface="Wingdings" pitchFamily="2" charset="2"/>
                        <a:buChar char="q"/>
                        <a:tabLst/>
                        <a:defRPr/>
                      </a:pPr>
                      <a:r>
                        <a:rPr lang="en-US" sz="2000" b="1" kern="1200" dirty="0" smtClean="0">
                          <a:solidFill>
                            <a:schemeClr val="tx1"/>
                          </a:solidFill>
                          <a:latin typeface="+mn-lt"/>
                          <a:ea typeface="+mn-ea"/>
                          <a:cs typeface="+mn-cs"/>
                        </a:rPr>
                        <a:t>Contract research — drug discovery, preclinical services, screening</a:t>
                      </a:r>
                    </a:p>
                    <a:p>
                      <a:pPr>
                        <a:buFont typeface="Wingdings" pitchFamily="2" charset="2"/>
                        <a:buChar char="q"/>
                      </a:pPr>
                      <a:endParaRPr lang="en-US" sz="2000" dirty="0">
                        <a:solidFill>
                          <a:schemeClr val="tx1"/>
                        </a:solidFill>
                      </a:endParaRPr>
                    </a:p>
                  </a:txBody>
                  <a:tcPr/>
                </a:tc>
                <a:tc>
                  <a:txBody>
                    <a:bodyPr/>
                    <a:lstStyle/>
                    <a:p>
                      <a:pPr lvl="0">
                        <a:buFont typeface="Wingdings" pitchFamily="2" charset="2"/>
                        <a:buChar char="q"/>
                      </a:pPr>
                      <a:r>
                        <a:rPr lang="en-US" sz="2000" b="1" kern="1200" dirty="0" smtClean="0">
                          <a:solidFill>
                            <a:schemeClr val="tx1"/>
                          </a:solidFill>
                          <a:latin typeface="+mn-lt"/>
                          <a:ea typeface="+mn-ea"/>
                          <a:cs typeface="+mn-cs"/>
                        </a:rPr>
                        <a:t>Medical devices</a:t>
                      </a:r>
                    </a:p>
                    <a:p>
                      <a:pPr lvl="0">
                        <a:buFont typeface="Wingdings" pitchFamily="2" charset="2"/>
                        <a:buChar char="q"/>
                      </a:pPr>
                      <a:r>
                        <a:rPr lang="en-US" sz="2000" b="1" kern="1200" dirty="0" err="1" smtClean="0">
                          <a:solidFill>
                            <a:schemeClr val="tx1"/>
                          </a:solidFill>
                          <a:latin typeface="+mn-lt"/>
                          <a:ea typeface="+mn-ea"/>
                          <a:cs typeface="+mn-cs"/>
                        </a:rPr>
                        <a:t>Nutraceuticals</a:t>
                      </a:r>
                      <a:endParaRPr lang="en-US" sz="2000" b="1" kern="1200" dirty="0" smtClean="0">
                        <a:solidFill>
                          <a:schemeClr val="tx1"/>
                        </a:solidFill>
                        <a:latin typeface="+mn-lt"/>
                        <a:ea typeface="+mn-ea"/>
                        <a:cs typeface="+mn-cs"/>
                      </a:endParaRPr>
                    </a:p>
                    <a:p>
                      <a:pPr lvl="0">
                        <a:buFont typeface="Wingdings" pitchFamily="2" charset="2"/>
                        <a:buChar char="q"/>
                      </a:pPr>
                      <a:r>
                        <a:rPr lang="en-US" sz="2000" b="1" kern="1200" dirty="0" smtClean="0">
                          <a:solidFill>
                            <a:schemeClr val="tx1"/>
                          </a:solidFill>
                          <a:latin typeface="+mn-lt"/>
                          <a:ea typeface="+mn-ea"/>
                          <a:cs typeface="+mn-cs"/>
                        </a:rPr>
                        <a:t>Gene expression databases</a:t>
                      </a:r>
                    </a:p>
                    <a:p>
                      <a:pPr lvl="0">
                        <a:buFont typeface="Wingdings" pitchFamily="2" charset="2"/>
                        <a:buChar char="q"/>
                      </a:pPr>
                      <a:r>
                        <a:rPr lang="en-US" sz="2000" b="1" kern="1200" dirty="0" smtClean="0">
                          <a:solidFill>
                            <a:schemeClr val="tx1"/>
                          </a:solidFill>
                          <a:latin typeface="+mn-lt"/>
                          <a:ea typeface="+mn-ea"/>
                          <a:cs typeface="+mn-cs"/>
                        </a:rPr>
                        <a:t>Genome sequencing instrumentation</a:t>
                      </a:r>
                    </a:p>
                    <a:p>
                      <a:pPr lvl="0">
                        <a:buFont typeface="Wingdings" pitchFamily="2" charset="2"/>
                        <a:buChar char="q"/>
                      </a:pPr>
                      <a:r>
                        <a:rPr lang="en-US" sz="2000" b="1" kern="1200" dirty="0" smtClean="0">
                          <a:solidFill>
                            <a:schemeClr val="tx1"/>
                          </a:solidFill>
                          <a:latin typeface="+mn-lt"/>
                          <a:ea typeface="+mn-ea"/>
                          <a:cs typeface="+mn-cs"/>
                        </a:rPr>
                        <a:t>Government contracts</a:t>
                      </a:r>
                    </a:p>
                    <a:p>
                      <a:pPr lvl="0">
                        <a:buFont typeface="Wingdings" pitchFamily="2" charset="2"/>
                        <a:buChar char="q"/>
                      </a:pPr>
                      <a:r>
                        <a:rPr lang="en-US" sz="2000" b="1" kern="1200" dirty="0" smtClean="0">
                          <a:solidFill>
                            <a:schemeClr val="tx1"/>
                          </a:solidFill>
                          <a:latin typeface="+mn-lt"/>
                          <a:ea typeface="+mn-ea"/>
                          <a:cs typeface="+mn-cs"/>
                        </a:rPr>
                        <a:t>High-throughput technologies</a:t>
                      </a:r>
                    </a:p>
                    <a:p>
                      <a:pPr lvl="0">
                        <a:buFont typeface="Wingdings" pitchFamily="2" charset="2"/>
                        <a:buChar char="q"/>
                      </a:pPr>
                      <a:r>
                        <a:rPr lang="en-US" sz="2000" b="1" kern="1200" dirty="0" smtClean="0">
                          <a:solidFill>
                            <a:schemeClr val="tx1"/>
                          </a:solidFill>
                          <a:latin typeface="+mn-lt"/>
                          <a:ea typeface="+mn-ea"/>
                          <a:cs typeface="+mn-cs"/>
                        </a:rPr>
                        <a:t>Proficiency</a:t>
                      </a:r>
                      <a:r>
                        <a:rPr lang="en-US" sz="2000" b="1" kern="1200" baseline="0" dirty="0" smtClean="0">
                          <a:solidFill>
                            <a:schemeClr val="tx1"/>
                          </a:solidFill>
                          <a:latin typeface="+mn-lt"/>
                          <a:ea typeface="+mn-ea"/>
                          <a:cs typeface="+mn-cs"/>
                        </a:rPr>
                        <a:t> testing</a:t>
                      </a:r>
                      <a:endParaRPr lang="en-US" sz="2000" b="1" kern="1200" dirty="0" smtClean="0">
                        <a:solidFill>
                          <a:schemeClr val="tx1"/>
                        </a:solidFill>
                        <a:latin typeface="+mn-lt"/>
                        <a:ea typeface="+mn-ea"/>
                        <a:cs typeface="+mn-cs"/>
                      </a:endParaRPr>
                    </a:p>
                    <a:p>
                      <a:pPr lvl="0">
                        <a:buFont typeface="Wingdings" pitchFamily="2" charset="2"/>
                        <a:buChar char="q"/>
                      </a:pPr>
                      <a:r>
                        <a:rPr lang="en-US" sz="2000" b="1" kern="1200" dirty="0" smtClean="0">
                          <a:solidFill>
                            <a:schemeClr val="tx1"/>
                          </a:solidFill>
                          <a:latin typeface="+mn-lt"/>
                          <a:ea typeface="+mn-ea"/>
                          <a:cs typeface="+mn-cs"/>
                        </a:rPr>
                        <a:t>Research reagents and tools</a:t>
                      </a:r>
                    </a:p>
                    <a:p>
                      <a:pPr lvl="0">
                        <a:buFont typeface="Wingdings" pitchFamily="2" charset="2"/>
                        <a:buChar char="q"/>
                      </a:pPr>
                      <a:r>
                        <a:rPr lang="en-US" sz="2000" b="1" kern="1200" dirty="0" smtClean="0">
                          <a:solidFill>
                            <a:schemeClr val="tx1"/>
                          </a:solidFill>
                          <a:latin typeface="+mn-lt"/>
                          <a:ea typeface="+mn-ea"/>
                          <a:cs typeface="+mn-cs"/>
                        </a:rPr>
                        <a:t>Stem cell R&amp;D</a:t>
                      </a:r>
                    </a:p>
                    <a:p>
                      <a:pPr lvl="0">
                        <a:buFont typeface="Wingdings" pitchFamily="2" charset="2"/>
                        <a:buChar char="q"/>
                      </a:pPr>
                      <a:r>
                        <a:rPr lang="en-US" sz="2000" b="1" kern="1200" dirty="0" smtClean="0">
                          <a:solidFill>
                            <a:schemeClr val="tx1"/>
                          </a:solidFill>
                          <a:latin typeface="+mn-lt"/>
                          <a:ea typeface="+mn-ea"/>
                          <a:cs typeface="+mn-cs"/>
                        </a:rPr>
                        <a:t>Toxicology testing</a:t>
                      </a:r>
                    </a:p>
                    <a:p>
                      <a:pPr lvl="0">
                        <a:buFont typeface="Wingdings" pitchFamily="2" charset="2"/>
                        <a:buChar char="q"/>
                      </a:pPr>
                      <a:r>
                        <a:rPr lang="en-US" sz="2000" b="1" kern="1200" dirty="0" smtClean="0">
                          <a:solidFill>
                            <a:schemeClr val="tx1"/>
                          </a:solidFill>
                          <a:latin typeface="+mn-lt"/>
                          <a:ea typeface="+mn-ea"/>
                          <a:cs typeface="+mn-cs"/>
                        </a:rPr>
                        <a:t>Veterinary pharmaceuticals</a:t>
                      </a:r>
                    </a:p>
                    <a:p>
                      <a:pPr>
                        <a:buFont typeface="Wingdings" pitchFamily="2" charset="2"/>
                        <a:buChar char="q"/>
                      </a:pPr>
                      <a:endParaRPr lang="en-US" sz="2000" dirty="0">
                        <a:solidFill>
                          <a:schemeClr val="tx1"/>
                        </a:solidFill>
                      </a:endParaRPr>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MTA: Definition of Commercial Use</a:t>
            </a:r>
            <a:endParaRPr lang="en-US" dirty="0"/>
          </a:p>
        </p:txBody>
      </p:sp>
      <p:sp>
        <p:nvSpPr>
          <p:cNvPr id="3" name="Content Placeholder 2"/>
          <p:cNvSpPr>
            <a:spLocks noGrp="1"/>
          </p:cNvSpPr>
          <p:nvPr>
            <p:ph idx="1"/>
          </p:nvPr>
        </p:nvSpPr>
        <p:spPr>
          <a:xfrm>
            <a:off x="373063" y="1752600"/>
            <a:ext cx="8618537" cy="4267200"/>
          </a:xfrm>
        </p:spPr>
        <p:txBody>
          <a:bodyPr/>
          <a:lstStyle/>
          <a:p>
            <a:pPr>
              <a:buNone/>
            </a:pPr>
            <a:r>
              <a:rPr lang="en-US" sz="2400" b="1" dirty="0" smtClean="0"/>
              <a:t>“Commercial Use”</a:t>
            </a:r>
            <a:r>
              <a:rPr lang="en-US" sz="2400" dirty="0" smtClean="0"/>
              <a:t> means the sale, license, lease, export, transfer or other distribution of the Biological Materials to a third party for financial gain or other commercial purposes and/or the use of the Biological Material: </a:t>
            </a:r>
            <a:endParaRPr lang="en-US" sz="2400" dirty="0" smtClean="0"/>
          </a:p>
          <a:p>
            <a:r>
              <a:rPr lang="en-US" sz="2400" dirty="0" smtClean="0"/>
              <a:t>(</a:t>
            </a:r>
            <a:r>
              <a:rPr lang="en-US" sz="2400" dirty="0" smtClean="0"/>
              <a:t>a) to provide a service to a third party for financial gain; </a:t>
            </a:r>
            <a:endParaRPr lang="en-US" sz="2400" dirty="0" smtClean="0"/>
          </a:p>
          <a:p>
            <a:r>
              <a:rPr lang="en-US" sz="2400" dirty="0" smtClean="0"/>
              <a:t>(</a:t>
            </a:r>
            <a:r>
              <a:rPr lang="en-US" sz="2400" dirty="0" smtClean="0"/>
              <a:t>b) to produce or manufacture products for general sale or products for use in the manufacture of products ultimately intended for general sale, </a:t>
            </a:r>
            <a:endParaRPr lang="en-US" sz="2400" dirty="0" smtClean="0"/>
          </a:p>
          <a:p>
            <a:r>
              <a:rPr lang="en-US" sz="2400" dirty="0" smtClean="0"/>
              <a:t>(</a:t>
            </a:r>
            <a:r>
              <a:rPr lang="en-US" sz="2400" dirty="0" smtClean="0"/>
              <a:t>c) in connection with ADME </a:t>
            </a:r>
            <a:r>
              <a:rPr lang="en-US" sz="2400" dirty="0" smtClean="0"/>
              <a:t>testing</a:t>
            </a:r>
            <a:r>
              <a:rPr lang="en-US" sz="2400" dirty="0" smtClean="0"/>
              <a:t>; </a:t>
            </a:r>
            <a:endParaRPr lang="en-US" sz="2400" dirty="0"/>
          </a:p>
        </p:txBody>
      </p:sp>
      <p:sp>
        <p:nvSpPr>
          <p:cNvPr id="4" name="TextBox 3"/>
          <p:cNvSpPr txBox="1"/>
          <p:nvPr/>
        </p:nvSpPr>
        <p:spPr>
          <a:xfrm>
            <a:off x="6781800" y="5791200"/>
            <a:ext cx="2330510" cy="369332"/>
          </a:xfrm>
          <a:prstGeom prst="rect">
            <a:avLst/>
          </a:prstGeom>
          <a:noFill/>
        </p:spPr>
        <p:txBody>
          <a:bodyPr wrap="none" rtlCol="0">
            <a:spAutoFit/>
          </a:bodyPr>
          <a:lstStyle/>
          <a:p>
            <a:r>
              <a:rPr lang="en-US" dirty="0" smtClean="0"/>
              <a:t>ATCC Standard MTA</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MTA: Definition of Commercial Use</a:t>
            </a:r>
            <a:endParaRPr lang="en-US" dirty="0"/>
          </a:p>
        </p:txBody>
      </p:sp>
      <p:sp>
        <p:nvSpPr>
          <p:cNvPr id="3" name="Content Placeholder 2"/>
          <p:cNvSpPr>
            <a:spLocks noGrp="1"/>
          </p:cNvSpPr>
          <p:nvPr>
            <p:ph idx="1"/>
          </p:nvPr>
        </p:nvSpPr>
        <p:spPr/>
        <p:txBody>
          <a:bodyPr/>
          <a:lstStyle/>
          <a:p>
            <a:pPr>
              <a:buNone/>
            </a:pPr>
            <a:r>
              <a:rPr lang="en-US" sz="2400" b="1" dirty="0" smtClean="0"/>
              <a:t>“</a:t>
            </a:r>
            <a:r>
              <a:rPr lang="en-US" sz="2400" b="1" dirty="0" smtClean="0"/>
              <a:t>Commercial Use”</a:t>
            </a:r>
            <a:r>
              <a:rPr lang="en-US" sz="2400" dirty="0" smtClean="0"/>
              <a:t> </a:t>
            </a:r>
            <a:r>
              <a:rPr lang="en-US" sz="2400" dirty="0" smtClean="0"/>
              <a:t>cont’d </a:t>
            </a:r>
            <a:endParaRPr lang="en-US" sz="2400" dirty="0" smtClean="0"/>
          </a:p>
          <a:p>
            <a:r>
              <a:rPr lang="en-US" sz="2400" dirty="0" smtClean="0"/>
              <a:t>(</a:t>
            </a:r>
            <a:r>
              <a:rPr lang="en-US" sz="2400" dirty="0" smtClean="0"/>
              <a:t>d) in connection with drug potency or toxicity testing which does not include either screening multiple cell lines for potential inclusion in a screening assay system or screening multiple compounds in a system for internal research purposes only; </a:t>
            </a:r>
            <a:endParaRPr lang="en-US" sz="2400" dirty="0" smtClean="0"/>
          </a:p>
          <a:p>
            <a:r>
              <a:rPr lang="en-US" sz="2400" dirty="0" smtClean="0"/>
              <a:t>(</a:t>
            </a:r>
            <a:r>
              <a:rPr lang="en-US" sz="2400" dirty="0" smtClean="0"/>
              <a:t>e) in connection with proficiency testing service(s), including but not limited to, providing the service of determining laboratory performance by means of comparing and evaluating calibrations or tests on the same or similar items or materials in accordance with predetermined conditions; </a:t>
            </a:r>
            <a:r>
              <a:rPr lang="en-US" sz="2400" dirty="0" smtClean="0"/>
              <a:t>or</a:t>
            </a:r>
            <a:endParaRPr lang="en-US" sz="2400" dirty="0"/>
          </a:p>
        </p:txBody>
      </p:sp>
      <p:sp>
        <p:nvSpPr>
          <p:cNvPr id="4" name="TextBox 3"/>
          <p:cNvSpPr txBox="1"/>
          <p:nvPr/>
        </p:nvSpPr>
        <p:spPr>
          <a:xfrm>
            <a:off x="6781800" y="5791200"/>
            <a:ext cx="2330510" cy="369332"/>
          </a:xfrm>
          <a:prstGeom prst="rect">
            <a:avLst/>
          </a:prstGeom>
          <a:noFill/>
        </p:spPr>
        <p:txBody>
          <a:bodyPr wrap="none" rtlCol="0">
            <a:spAutoFit/>
          </a:bodyPr>
          <a:lstStyle/>
          <a:p>
            <a:r>
              <a:rPr lang="en-US" dirty="0" smtClean="0"/>
              <a:t>ATCC Standard MTA</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MTA: Definition of Commercial Use</a:t>
            </a:r>
            <a:endParaRPr lang="en-US" dirty="0"/>
          </a:p>
        </p:txBody>
      </p:sp>
      <p:sp>
        <p:nvSpPr>
          <p:cNvPr id="3" name="Content Placeholder 2"/>
          <p:cNvSpPr>
            <a:spLocks noGrp="1"/>
          </p:cNvSpPr>
          <p:nvPr>
            <p:ph idx="1"/>
          </p:nvPr>
        </p:nvSpPr>
        <p:spPr>
          <a:xfrm>
            <a:off x="373063" y="1600200"/>
            <a:ext cx="8618537" cy="4419600"/>
          </a:xfrm>
        </p:spPr>
        <p:txBody>
          <a:bodyPr/>
          <a:lstStyle/>
          <a:p>
            <a:pPr>
              <a:buNone/>
            </a:pPr>
            <a:r>
              <a:rPr lang="en-US" sz="2400" b="1" dirty="0" smtClean="0"/>
              <a:t>“</a:t>
            </a:r>
            <a:r>
              <a:rPr lang="en-US" sz="2400" b="1" dirty="0" smtClean="0"/>
              <a:t>Commercial Use”</a:t>
            </a:r>
            <a:r>
              <a:rPr lang="en-US" sz="2400" dirty="0" smtClean="0"/>
              <a:t> </a:t>
            </a:r>
            <a:r>
              <a:rPr lang="en-US" sz="2400" dirty="0" smtClean="0"/>
              <a:t>cont’d </a:t>
            </a:r>
            <a:endParaRPr lang="en-US" sz="2400" dirty="0" smtClean="0"/>
          </a:p>
          <a:p>
            <a:r>
              <a:rPr lang="en-US" sz="2400" dirty="0" smtClean="0"/>
              <a:t>(</a:t>
            </a:r>
            <a:r>
              <a:rPr lang="en-US" sz="2400" dirty="0" smtClean="0"/>
              <a:t>f) for research conducted under an agreement wherein a for-profit entity receives a right whether actual or contingent to the results of the research</a:t>
            </a:r>
            <a:r>
              <a:rPr lang="en-US" sz="2400" dirty="0" smtClean="0"/>
              <a:t>.</a:t>
            </a:r>
          </a:p>
          <a:p>
            <a:endParaRPr lang="en-US" sz="2400" dirty="0" smtClean="0"/>
          </a:p>
          <a:p>
            <a:pPr>
              <a:buNone/>
            </a:pPr>
            <a:r>
              <a:rPr lang="en-US" sz="2400" b="1" dirty="0" smtClean="0"/>
              <a:t>Conclusion: the definition of Commercial Use is not very simple in application or determination</a:t>
            </a:r>
            <a:endParaRPr lang="en-US" sz="2400" b="1" dirty="0"/>
          </a:p>
        </p:txBody>
      </p:sp>
      <p:sp>
        <p:nvSpPr>
          <p:cNvPr id="4" name="TextBox 3"/>
          <p:cNvSpPr txBox="1"/>
          <p:nvPr/>
        </p:nvSpPr>
        <p:spPr>
          <a:xfrm>
            <a:off x="6781800" y="5791200"/>
            <a:ext cx="2330510" cy="369332"/>
          </a:xfrm>
          <a:prstGeom prst="rect">
            <a:avLst/>
          </a:prstGeom>
          <a:noFill/>
        </p:spPr>
        <p:txBody>
          <a:bodyPr wrap="none" rtlCol="0">
            <a:spAutoFit/>
          </a:bodyPr>
          <a:lstStyle/>
          <a:p>
            <a:r>
              <a:rPr lang="en-US" dirty="0" smtClean="0"/>
              <a:t>ATCC Standard MTA</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dirty="0" smtClean="0"/>
              <a:t>ATCC Technologies Available for Licensing</a:t>
            </a:r>
            <a:br>
              <a:rPr lang="en-US" dirty="0" smtClean="0"/>
            </a:br>
            <a:endParaRPr lang="en-US" dirty="0"/>
          </a:p>
        </p:txBody>
      </p:sp>
      <p:sp>
        <p:nvSpPr>
          <p:cNvPr id="3" name="Content Placeholder 2"/>
          <p:cNvSpPr>
            <a:spLocks noGrp="1"/>
          </p:cNvSpPr>
          <p:nvPr>
            <p:ph idx="1"/>
          </p:nvPr>
        </p:nvSpPr>
        <p:spPr>
          <a:xfrm>
            <a:off x="373063" y="2362200"/>
            <a:ext cx="8618537" cy="3657600"/>
          </a:xfrm>
        </p:spPr>
        <p:txBody>
          <a:bodyPr/>
          <a:lstStyle/>
          <a:p>
            <a:pPr lvl="0"/>
            <a:r>
              <a:rPr lang="en-US" sz="2400" dirty="0" smtClean="0"/>
              <a:t>Master cell banks of Vero cells for vaccine manufacture</a:t>
            </a:r>
          </a:p>
          <a:p>
            <a:pPr lvl="0"/>
            <a:r>
              <a:rPr lang="en-US" sz="2400" dirty="0" err="1" smtClean="0"/>
              <a:t>Mycoplasma</a:t>
            </a:r>
            <a:r>
              <a:rPr lang="en-US" sz="2400" dirty="0" smtClean="0"/>
              <a:t> detection kit</a:t>
            </a:r>
          </a:p>
          <a:p>
            <a:pPr lvl="0"/>
            <a:r>
              <a:rPr lang="en-US" sz="2400" dirty="0" smtClean="0"/>
              <a:t>Speciation kit</a:t>
            </a:r>
          </a:p>
          <a:p>
            <a:pPr lvl="0"/>
            <a:r>
              <a:rPr lang="en-US" sz="2400" dirty="0" smtClean="0"/>
              <a:t>Materials in ATCC special collections </a:t>
            </a:r>
          </a:p>
          <a:p>
            <a:pPr lvl="0"/>
            <a:r>
              <a:rPr lang="en-US" sz="2400" dirty="0" smtClean="0"/>
              <a:t>Pre-1980 cell lines in ATCC </a:t>
            </a:r>
            <a:r>
              <a:rPr lang="en-US" sz="2400" dirty="0" smtClean="0"/>
              <a:t>collection (not subject to the terms and conditions of </a:t>
            </a:r>
            <a:r>
              <a:rPr lang="en-US" sz="2400" dirty="0" err="1" smtClean="0"/>
              <a:t>Bayh</a:t>
            </a:r>
            <a:r>
              <a:rPr lang="en-US" sz="2400" dirty="0" smtClean="0"/>
              <a:t>-Dole)</a:t>
            </a:r>
            <a:endParaRPr lang="en-US" sz="2400" dirty="0" smtClean="0"/>
          </a:p>
          <a:p>
            <a:endParaRPr lang="en-US"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Considerations: Liability Rules</a:t>
            </a:r>
            <a:endParaRPr lang="en-US" dirty="0"/>
          </a:p>
        </p:txBody>
      </p:sp>
      <p:sp>
        <p:nvSpPr>
          <p:cNvPr id="3" name="Content Placeholder 2"/>
          <p:cNvSpPr>
            <a:spLocks noGrp="1"/>
          </p:cNvSpPr>
          <p:nvPr>
            <p:ph idx="1"/>
          </p:nvPr>
        </p:nvSpPr>
        <p:spPr/>
        <p:txBody>
          <a:bodyPr/>
          <a:lstStyle/>
          <a:p>
            <a:r>
              <a:rPr lang="en-US" dirty="0" smtClean="0"/>
              <a:t>If WFCC organizations pursue value-add research and bundling strategies the collections will move up the value chain towards approaching commercial products</a:t>
            </a:r>
          </a:p>
          <a:p>
            <a:pPr>
              <a:buNone/>
            </a:pPr>
            <a:r>
              <a:rPr lang="en-US" dirty="0" smtClean="0"/>
              <a:t>-this may invalidate such a liability rule approach </a:t>
            </a:r>
          </a:p>
          <a:p>
            <a:pPr>
              <a:buNone/>
            </a:pPr>
            <a:endParaRPr lang="en-US" dirty="0" smtClean="0"/>
          </a:p>
          <a:p>
            <a:pPr>
              <a:buNone/>
            </a:pPr>
            <a:r>
              <a:rPr lang="en-US" dirty="0" smtClean="0"/>
              <a:t>Culture collections should not deviate from their purpose of basic accessioning of biological material for preservation, maintenance and distribution</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838200"/>
          </a:xfrm>
        </p:spPr>
        <p:txBody>
          <a:bodyPr/>
          <a:lstStyle/>
          <a:p>
            <a:r>
              <a:rPr lang="en-US" kern="1200" dirty="0" err="1" smtClean="0">
                <a:solidFill>
                  <a:schemeClr val="lt1"/>
                </a:solidFill>
              </a:rPr>
              <a:t>Semicommons</a:t>
            </a:r>
            <a:r>
              <a:rPr lang="en-US" kern="1200" dirty="0" smtClean="0">
                <a:solidFill>
                  <a:schemeClr val="lt1"/>
                </a:solidFill>
              </a:rPr>
              <a:t>: commercial and </a:t>
            </a:r>
            <a:br>
              <a:rPr lang="en-US" kern="1200" dirty="0" smtClean="0">
                <a:solidFill>
                  <a:schemeClr val="lt1"/>
                </a:solidFill>
              </a:rPr>
            </a:br>
            <a:r>
              <a:rPr lang="en-US" kern="1200" dirty="0" smtClean="0">
                <a:solidFill>
                  <a:schemeClr val="lt1"/>
                </a:solidFill>
              </a:rPr>
              <a:t>non-commercial value in the same application</a:t>
            </a:r>
            <a:r>
              <a:rPr lang="en-US" kern="1200" dirty="0" smtClean="0">
                <a:solidFill>
                  <a:schemeClr val="lt1"/>
                </a:solidFill>
              </a:rPr>
              <a:t/>
            </a:r>
            <a:br>
              <a:rPr lang="en-US" kern="1200" dirty="0" smtClean="0">
                <a:solidFill>
                  <a:schemeClr val="lt1"/>
                </a:solidFill>
              </a:rPr>
            </a:br>
            <a:endParaRPr lang="en-US" dirty="0"/>
          </a:p>
        </p:txBody>
      </p:sp>
      <p:graphicFrame>
        <p:nvGraphicFramePr>
          <p:cNvPr id="4" name="Content Placeholder 3"/>
          <p:cNvGraphicFramePr>
            <a:graphicFrameLocks noGrp="1"/>
          </p:cNvGraphicFramePr>
          <p:nvPr>
            <p:ph idx="1"/>
          </p:nvPr>
        </p:nvGraphicFramePr>
        <p:xfrm>
          <a:off x="304800" y="1371600"/>
          <a:ext cx="8618538" cy="4663440"/>
        </p:xfrm>
        <a:graphic>
          <a:graphicData uri="http://schemas.openxmlformats.org/drawingml/2006/table">
            <a:tbl>
              <a:tblPr firstRow="1" bandRow="1">
                <a:tableStyleId>{5C22544A-7EE6-4342-B048-85BDC9FD1C3A}</a:tableStyleId>
              </a:tblPr>
              <a:tblGrid>
                <a:gridCol w="4309269"/>
                <a:gridCol w="4309269"/>
              </a:tblGrid>
              <a:tr h="370840">
                <a:tc>
                  <a:txBody>
                    <a:bodyPr/>
                    <a:lstStyle/>
                    <a:p>
                      <a:pPr lvl="0">
                        <a:buFont typeface="Wingdings" pitchFamily="2" charset="2"/>
                        <a:buChar char="q"/>
                      </a:pPr>
                      <a:r>
                        <a:rPr lang="en-US" sz="2000" b="1" kern="1200" dirty="0" smtClean="0">
                          <a:solidFill>
                            <a:schemeClr val="tx1"/>
                          </a:solidFill>
                          <a:latin typeface="+mn-lt"/>
                          <a:ea typeface="+mn-ea"/>
                          <a:cs typeface="+mn-cs"/>
                        </a:rPr>
                        <a:t>Sterility testing</a:t>
                      </a:r>
                    </a:p>
                    <a:p>
                      <a:pPr lvl="0">
                        <a:buFont typeface="Wingdings" pitchFamily="2" charset="2"/>
                        <a:buChar char="q"/>
                      </a:pPr>
                      <a:r>
                        <a:rPr lang="en-US" sz="2000" b="1" kern="1200" dirty="0" smtClean="0">
                          <a:solidFill>
                            <a:schemeClr val="tx1"/>
                          </a:solidFill>
                          <a:latin typeface="+mn-lt"/>
                          <a:ea typeface="+mn-ea"/>
                          <a:cs typeface="+mn-cs"/>
                        </a:rPr>
                        <a:t>Vaccine manufacture</a:t>
                      </a:r>
                    </a:p>
                    <a:p>
                      <a:pPr lvl="0">
                        <a:buFont typeface="Wingdings" pitchFamily="2" charset="2"/>
                        <a:buChar char="q"/>
                      </a:pPr>
                      <a:r>
                        <a:rPr lang="en-US" sz="2000" b="1" kern="1200" dirty="0" smtClean="0">
                          <a:solidFill>
                            <a:schemeClr val="tx1"/>
                          </a:solidFill>
                          <a:latin typeface="+mn-lt"/>
                          <a:ea typeface="+mn-ea"/>
                          <a:cs typeface="+mn-cs"/>
                        </a:rPr>
                        <a:t>Food &amp; beverage manufacture — yogurt, soda, infant formula</a:t>
                      </a:r>
                    </a:p>
                    <a:p>
                      <a:pPr lvl="0">
                        <a:buFont typeface="Wingdings" pitchFamily="2" charset="2"/>
                        <a:buChar char="q"/>
                      </a:pPr>
                      <a:r>
                        <a:rPr lang="en-US" sz="2000" b="1" kern="1200" dirty="0" smtClean="0">
                          <a:solidFill>
                            <a:schemeClr val="tx1"/>
                          </a:solidFill>
                          <a:latin typeface="+mn-lt"/>
                          <a:ea typeface="+mn-ea"/>
                          <a:cs typeface="+mn-cs"/>
                        </a:rPr>
                        <a:t>Product testing</a:t>
                      </a:r>
                    </a:p>
                    <a:p>
                      <a:pPr lvl="0">
                        <a:buFont typeface="Wingdings" pitchFamily="2" charset="2"/>
                        <a:buChar char="q"/>
                      </a:pPr>
                      <a:r>
                        <a:rPr lang="en-US" sz="2000" b="1" kern="1200" dirty="0" smtClean="0">
                          <a:solidFill>
                            <a:schemeClr val="tx1"/>
                          </a:solidFill>
                          <a:latin typeface="+mn-lt"/>
                          <a:ea typeface="+mn-ea"/>
                          <a:cs typeface="+mn-cs"/>
                        </a:rPr>
                        <a:t>Clinical diagnostics</a:t>
                      </a:r>
                    </a:p>
                    <a:p>
                      <a:pPr lvl="0">
                        <a:buFont typeface="Wingdings" pitchFamily="2" charset="2"/>
                        <a:buChar char="q"/>
                      </a:pPr>
                      <a:r>
                        <a:rPr lang="en-US" sz="2000" b="1" kern="1200" dirty="0" smtClean="0">
                          <a:solidFill>
                            <a:schemeClr val="tx1"/>
                          </a:solidFill>
                          <a:latin typeface="+mn-lt"/>
                          <a:ea typeface="+mn-ea"/>
                          <a:cs typeface="+mn-cs"/>
                        </a:rPr>
                        <a:t>Wastewater treatment and septic additives</a:t>
                      </a:r>
                    </a:p>
                    <a:p>
                      <a:pPr lvl="0">
                        <a:buFont typeface="Wingdings" pitchFamily="2" charset="2"/>
                        <a:buChar char="q"/>
                      </a:pPr>
                      <a:r>
                        <a:rPr lang="en-US" sz="2000" b="1" kern="1200" dirty="0" smtClean="0">
                          <a:solidFill>
                            <a:schemeClr val="tx1"/>
                          </a:solidFill>
                          <a:latin typeface="+mn-lt"/>
                          <a:ea typeface="+mn-ea"/>
                          <a:cs typeface="+mn-cs"/>
                        </a:rPr>
                        <a:t>Contract pharmaceutical manufacture</a:t>
                      </a:r>
                    </a:p>
                    <a:p>
                      <a:pPr lvl="0">
                        <a:buFont typeface="Wingdings" pitchFamily="2" charset="2"/>
                        <a:buChar char="q"/>
                      </a:pPr>
                      <a:r>
                        <a:rPr lang="en-US" sz="2000" b="1" kern="1200" dirty="0" smtClean="0">
                          <a:solidFill>
                            <a:schemeClr val="tx1"/>
                          </a:solidFill>
                          <a:latin typeface="+mn-lt"/>
                          <a:ea typeface="+mn-ea"/>
                          <a:cs typeface="+mn-cs"/>
                        </a:rPr>
                        <a:t>Drug development</a:t>
                      </a:r>
                    </a:p>
                    <a:p>
                      <a:pPr marL="0" marR="0" lvl="0" indent="0" algn="l" defTabSz="914400" rtl="0" eaLnBrk="1" fontAlgn="auto" latinLnBrk="0" hangingPunct="1">
                        <a:lnSpc>
                          <a:spcPct val="100000"/>
                        </a:lnSpc>
                        <a:spcBef>
                          <a:spcPts val="0"/>
                        </a:spcBef>
                        <a:spcAft>
                          <a:spcPts val="0"/>
                        </a:spcAft>
                        <a:buClrTx/>
                        <a:buSzTx/>
                        <a:buFont typeface="Wingdings" pitchFamily="2" charset="2"/>
                        <a:buChar char="q"/>
                        <a:tabLst/>
                        <a:defRPr/>
                      </a:pPr>
                      <a:r>
                        <a:rPr lang="en-US" sz="2000" b="1" kern="1200" dirty="0" smtClean="0">
                          <a:solidFill>
                            <a:schemeClr val="tx1"/>
                          </a:solidFill>
                          <a:latin typeface="+mn-lt"/>
                          <a:ea typeface="+mn-ea"/>
                          <a:cs typeface="+mn-cs"/>
                        </a:rPr>
                        <a:t>Contract research — drug discovery, preclinical services, screening</a:t>
                      </a:r>
                    </a:p>
                    <a:p>
                      <a:pPr>
                        <a:buFont typeface="Wingdings" pitchFamily="2" charset="2"/>
                        <a:buChar char="q"/>
                      </a:pPr>
                      <a:endParaRPr lang="en-US" sz="2000" dirty="0">
                        <a:solidFill>
                          <a:schemeClr val="tx1"/>
                        </a:solidFill>
                      </a:endParaRPr>
                    </a:p>
                  </a:txBody>
                  <a:tcPr/>
                </a:tc>
                <a:tc>
                  <a:txBody>
                    <a:bodyPr/>
                    <a:lstStyle/>
                    <a:p>
                      <a:pPr lvl="0">
                        <a:buFont typeface="Wingdings" pitchFamily="2" charset="2"/>
                        <a:buChar char="q"/>
                      </a:pPr>
                      <a:r>
                        <a:rPr lang="en-US" sz="2000" b="1" kern="1200" dirty="0" smtClean="0">
                          <a:solidFill>
                            <a:schemeClr val="tx1"/>
                          </a:solidFill>
                          <a:latin typeface="+mn-lt"/>
                          <a:ea typeface="+mn-ea"/>
                          <a:cs typeface="+mn-cs"/>
                        </a:rPr>
                        <a:t>Medical devices</a:t>
                      </a:r>
                    </a:p>
                    <a:p>
                      <a:pPr lvl="0">
                        <a:buFont typeface="Wingdings" pitchFamily="2" charset="2"/>
                        <a:buChar char="q"/>
                      </a:pPr>
                      <a:r>
                        <a:rPr lang="en-US" sz="2000" b="1" kern="1200" dirty="0" err="1" smtClean="0">
                          <a:solidFill>
                            <a:schemeClr val="tx1"/>
                          </a:solidFill>
                          <a:latin typeface="+mn-lt"/>
                          <a:ea typeface="+mn-ea"/>
                          <a:cs typeface="+mn-cs"/>
                        </a:rPr>
                        <a:t>Nutraceuticals</a:t>
                      </a:r>
                      <a:endParaRPr lang="en-US" sz="2000" b="1" kern="1200" dirty="0" smtClean="0">
                        <a:solidFill>
                          <a:schemeClr val="tx1"/>
                        </a:solidFill>
                        <a:latin typeface="+mn-lt"/>
                        <a:ea typeface="+mn-ea"/>
                        <a:cs typeface="+mn-cs"/>
                      </a:endParaRPr>
                    </a:p>
                    <a:p>
                      <a:pPr lvl="0">
                        <a:buFont typeface="Wingdings" pitchFamily="2" charset="2"/>
                        <a:buChar char="q"/>
                      </a:pPr>
                      <a:r>
                        <a:rPr lang="en-US" sz="2000" b="1" kern="1200" dirty="0" smtClean="0">
                          <a:solidFill>
                            <a:schemeClr val="tx1"/>
                          </a:solidFill>
                          <a:latin typeface="+mn-lt"/>
                          <a:ea typeface="+mn-ea"/>
                          <a:cs typeface="+mn-cs"/>
                        </a:rPr>
                        <a:t>Gene expression databases</a:t>
                      </a:r>
                    </a:p>
                    <a:p>
                      <a:pPr lvl="0">
                        <a:buFont typeface="Wingdings" pitchFamily="2" charset="2"/>
                        <a:buChar char="q"/>
                      </a:pPr>
                      <a:r>
                        <a:rPr lang="en-US" sz="2000" b="1" kern="1200" dirty="0" smtClean="0">
                          <a:solidFill>
                            <a:schemeClr val="tx1"/>
                          </a:solidFill>
                          <a:latin typeface="+mn-lt"/>
                          <a:ea typeface="+mn-ea"/>
                          <a:cs typeface="+mn-cs"/>
                        </a:rPr>
                        <a:t>Genome sequencing instrumentation</a:t>
                      </a:r>
                    </a:p>
                    <a:p>
                      <a:pPr lvl="0">
                        <a:buFont typeface="Wingdings" pitchFamily="2" charset="2"/>
                        <a:buChar char="q"/>
                      </a:pPr>
                      <a:r>
                        <a:rPr lang="en-US" sz="2000" b="1" kern="1200" dirty="0" smtClean="0">
                          <a:solidFill>
                            <a:schemeClr val="tx1"/>
                          </a:solidFill>
                          <a:latin typeface="+mn-lt"/>
                          <a:ea typeface="+mn-ea"/>
                          <a:cs typeface="+mn-cs"/>
                        </a:rPr>
                        <a:t>Government contracts</a:t>
                      </a:r>
                    </a:p>
                    <a:p>
                      <a:pPr lvl="0">
                        <a:buFont typeface="Wingdings" pitchFamily="2" charset="2"/>
                        <a:buChar char="q"/>
                      </a:pPr>
                      <a:r>
                        <a:rPr lang="en-US" sz="2000" b="1" kern="1200" dirty="0" smtClean="0">
                          <a:solidFill>
                            <a:schemeClr val="tx1"/>
                          </a:solidFill>
                          <a:latin typeface="+mn-lt"/>
                          <a:ea typeface="+mn-ea"/>
                          <a:cs typeface="+mn-cs"/>
                        </a:rPr>
                        <a:t>High-throughput technologies</a:t>
                      </a:r>
                    </a:p>
                    <a:p>
                      <a:pPr lvl="0">
                        <a:buFont typeface="Wingdings" pitchFamily="2" charset="2"/>
                        <a:buChar char="q"/>
                      </a:pPr>
                      <a:r>
                        <a:rPr lang="en-US" sz="2000" b="1" kern="1200" dirty="0" smtClean="0">
                          <a:solidFill>
                            <a:schemeClr val="tx1"/>
                          </a:solidFill>
                          <a:latin typeface="+mn-lt"/>
                          <a:ea typeface="+mn-ea"/>
                          <a:cs typeface="+mn-cs"/>
                        </a:rPr>
                        <a:t>Proficiency</a:t>
                      </a:r>
                      <a:r>
                        <a:rPr lang="en-US" sz="2000" b="1" kern="1200" baseline="0" dirty="0" smtClean="0">
                          <a:solidFill>
                            <a:schemeClr val="tx1"/>
                          </a:solidFill>
                          <a:latin typeface="+mn-lt"/>
                          <a:ea typeface="+mn-ea"/>
                          <a:cs typeface="+mn-cs"/>
                        </a:rPr>
                        <a:t> testing</a:t>
                      </a:r>
                      <a:endParaRPr lang="en-US" sz="2000" b="1" kern="1200" dirty="0" smtClean="0">
                        <a:solidFill>
                          <a:schemeClr val="tx1"/>
                        </a:solidFill>
                        <a:latin typeface="+mn-lt"/>
                        <a:ea typeface="+mn-ea"/>
                        <a:cs typeface="+mn-cs"/>
                      </a:endParaRPr>
                    </a:p>
                    <a:p>
                      <a:pPr lvl="0">
                        <a:buFont typeface="Wingdings" pitchFamily="2" charset="2"/>
                        <a:buChar char="q"/>
                      </a:pPr>
                      <a:r>
                        <a:rPr lang="en-US" sz="2000" b="1" kern="1200" dirty="0" smtClean="0">
                          <a:solidFill>
                            <a:schemeClr val="tx1"/>
                          </a:solidFill>
                          <a:latin typeface="+mn-lt"/>
                          <a:ea typeface="+mn-ea"/>
                          <a:cs typeface="+mn-cs"/>
                        </a:rPr>
                        <a:t>Research reagents and tools</a:t>
                      </a:r>
                    </a:p>
                    <a:p>
                      <a:pPr lvl="0">
                        <a:buFont typeface="Wingdings" pitchFamily="2" charset="2"/>
                        <a:buChar char="q"/>
                      </a:pPr>
                      <a:r>
                        <a:rPr lang="en-US" sz="2000" b="1" kern="1200" dirty="0" smtClean="0">
                          <a:solidFill>
                            <a:schemeClr val="tx1"/>
                          </a:solidFill>
                          <a:latin typeface="+mn-lt"/>
                          <a:ea typeface="+mn-ea"/>
                          <a:cs typeface="+mn-cs"/>
                        </a:rPr>
                        <a:t>Stem cell R&amp;D</a:t>
                      </a:r>
                    </a:p>
                    <a:p>
                      <a:pPr lvl="0">
                        <a:buFont typeface="Wingdings" pitchFamily="2" charset="2"/>
                        <a:buChar char="q"/>
                      </a:pPr>
                      <a:r>
                        <a:rPr lang="en-US" sz="2000" b="1" kern="1200" dirty="0" smtClean="0">
                          <a:solidFill>
                            <a:schemeClr val="tx1"/>
                          </a:solidFill>
                          <a:latin typeface="+mn-lt"/>
                          <a:ea typeface="+mn-ea"/>
                          <a:cs typeface="+mn-cs"/>
                        </a:rPr>
                        <a:t>Toxicology testing</a:t>
                      </a:r>
                    </a:p>
                    <a:p>
                      <a:pPr lvl="0">
                        <a:buFont typeface="Wingdings" pitchFamily="2" charset="2"/>
                        <a:buChar char="q"/>
                      </a:pPr>
                      <a:r>
                        <a:rPr lang="en-US" sz="2000" b="1" kern="1200" dirty="0" smtClean="0">
                          <a:solidFill>
                            <a:schemeClr val="tx1"/>
                          </a:solidFill>
                          <a:latin typeface="+mn-lt"/>
                          <a:ea typeface="+mn-ea"/>
                          <a:cs typeface="+mn-cs"/>
                        </a:rPr>
                        <a:t>Veterinary pharmaceuticals</a:t>
                      </a:r>
                    </a:p>
                    <a:p>
                      <a:pPr>
                        <a:buFont typeface="Wingdings" pitchFamily="2" charset="2"/>
                        <a:buChar char="q"/>
                      </a:pPr>
                      <a:endParaRPr lang="en-US" sz="2000" dirty="0">
                        <a:solidFill>
                          <a:schemeClr val="tx1"/>
                        </a:solidFill>
                      </a:endParaRPr>
                    </a:p>
                  </a:txBody>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Pushing the limits of liability rules</a:t>
            </a:r>
            <a:endParaRPr lang="en-US" dirty="0"/>
          </a:p>
        </p:txBody>
      </p:sp>
      <p:sp>
        <p:nvSpPr>
          <p:cNvPr id="3" name="Content Placeholder 2"/>
          <p:cNvSpPr>
            <a:spLocks noGrp="1"/>
          </p:cNvSpPr>
          <p:nvPr>
            <p:ph idx="1"/>
          </p:nvPr>
        </p:nvSpPr>
        <p:spPr/>
        <p:txBody>
          <a:bodyPr/>
          <a:lstStyle/>
          <a:p>
            <a:r>
              <a:rPr lang="en-US" dirty="0" smtClean="0"/>
              <a:t>In certain cases the mere characterization of a microbe can create immediate commercial potential for products (e.g. H1N1)</a:t>
            </a:r>
          </a:p>
          <a:p>
            <a:r>
              <a:rPr lang="en-US" dirty="0" smtClean="0"/>
              <a:t>The microbes or microbial collections should meet certain non-commercial qualifications for entry into the Microbial Commons</a:t>
            </a:r>
          </a:p>
          <a:p>
            <a:r>
              <a:rPr lang="en-US" dirty="0" smtClean="0"/>
              <a:t>Discoveries and advances in scientific understanding will continually move the line for what is eligible under the liability rules.</a:t>
            </a:r>
            <a:endParaRPr lang="en-US" dirty="0" smtClean="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lstStyle/>
          <a:p>
            <a:r>
              <a:rPr lang="en-US" dirty="0" smtClean="0"/>
              <a:t>Commercial Use of Microbial Cultures is </a:t>
            </a:r>
            <a:r>
              <a:rPr lang="en-US" dirty="0" smtClean="0"/>
              <a:t>very difficult to define because the value changes over time and subjective to begin with at the time of appraisal</a:t>
            </a:r>
          </a:p>
          <a:p>
            <a:r>
              <a:rPr lang="en-US" dirty="0" smtClean="0"/>
              <a:t>A multifaceted system may be required to form a Microbial Commons that will enable broad and effective access to data and biological materials</a:t>
            </a:r>
          </a:p>
          <a:p>
            <a:r>
              <a:rPr lang="en-US" dirty="0" smtClean="0"/>
              <a:t>The WFCC and ECCO will have to continue to leads with MTA agreements that will form the core of these Microbial Commons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Commercial Application of Microbial Resources</a:t>
            </a:r>
            <a:endParaRPr lang="en-US" dirty="0"/>
          </a:p>
        </p:txBody>
      </p:sp>
      <p:sp>
        <p:nvSpPr>
          <p:cNvPr id="3" name="Content Placeholder 2"/>
          <p:cNvSpPr>
            <a:spLocks noGrp="1"/>
          </p:cNvSpPr>
          <p:nvPr>
            <p:ph idx="1"/>
          </p:nvPr>
        </p:nvSpPr>
        <p:spPr>
          <a:xfrm>
            <a:off x="373063" y="1524000"/>
            <a:ext cx="8618537" cy="4495800"/>
          </a:xfrm>
        </p:spPr>
        <p:txBody>
          <a:bodyPr/>
          <a:lstStyle/>
          <a:p>
            <a:r>
              <a:rPr lang="en-US" sz="2400" dirty="0" smtClean="0"/>
              <a:t>Microbes have had commercial and “societal” value </a:t>
            </a:r>
            <a:r>
              <a:rPr lang="en-US" sz="2400" dirty="0" smtClean="0"/>
              <a:t>for millennia </a:t>
            </a:r>
            <a:endParaRPr lang="en-US" sz="2400" dirty="0" smtClean="0"/>
          </a:p>
          <a:p>
            <a:r>
              <a:rPr lang="en-US" sz="2400" dirty="0" smtClean="0"/>
              <a:t>Since the initiation of modern biotechnology; microbes and microbial collections have formed the underpinning of basic research and of billion dollar products</a:t>
            </a:r>
          </a:p>
          <a:p>
            <a:r>
              <a:rPr lang="en-US" sz="2400" dirty="0" smtClean="0"/>
              <a:t>We have just “scratched the surface” of the commercial potential of microbes</a:t>
            </a:r>
          </a:p>
          <a:p>
            <a:r>
              <a:rPr lang="en-US" sz="2400" dirty="0" smtClean="0"/>
              <a:t>Global standards or principles are applied to the characterization, access and licensing of these microbes and collections</a:t>
            </a: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Industrial Benefits to Liability Rules</a:t>
            </a:r>
            <a:endParaRPr lang="en-US" dirty="0"/>
          </a:p>
        </p:txBody>
      </p:sp>
      <p:sp>
        <p:nvSpPr>
          <p:cNvPr id="3" name="Content Placeholder 2"/>
          <p:cNvSpPr>
            <a:spLocks noGrp="1"/>
          </p:cNvSpPr>
          <p:nvPr>
            <p:ph idx="1"/>
          </p:nvPr>
        </p:nvSpPr>
        <p:spPr>
          <a:xfrm>
            <a:off x="373063" y="1524000"/>
            <a:ext cx="8618537" cy="4495800"/>
          </a:xfrm>
        </p:spPr>
        <p:txBody>
          <a:bodyPr/>
          <a:lstStyle/>
          <a:p>
            <a:pPr>
              <a:buNone/>
            </a:pPr>
            <a:r>
              <a:rPr lang="en-US" sz="2400" dirty="0" smtClean="0"/>
              <a:t>Postulate: Diverse licensing strategies and techniques have elevated the transaction costs and other barriers for relatively simple collaborative research projects.</a:t>
            </a:r>
          </a:p>
          <a:p>
            <a:pPr>
              <a:buNone/>
            </a:pPr>
            <a:r>
              <a:rPr lang="en-US" sz="2400" dirty="0" smtClean="0"/>
              <a:t>Liability rules: </a:t>
            </a:r>
            <a:r>
              <a:rPr lang="en-US" sz="2400" dirty="0" smtClean="0"/>
              <a:t>Access to all microbial resources and collections will eliminate any of the competitive advantage from sequestering materials and data from other organizations.</a:t>
            </a:r>
          </a:p>
          <a:p>
            <a:pPr>
              <a:buNone/>
            </a:pPr>
            <a:r>
              <a:rPr lang="en-US" sz="2400" dirty="0" smtClean="0"/>
              <a:t>Caveat: a substantial amount of the data and collections are in private organizations and companies</a:t>
            </a:r>
            <a:endParaRPr lang="en-US" sz="2400" dirty="0" smtClean="0"/>
          </a:p>
          <a:p>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American </a:t>
            </a:r>
            <a:r>
              <a:rPr lang="en-US" dirty="0" smtClean="0"/>
              <a:t>Type Culture Collection</a:t>
            </a:r>
            <a:endParaRPr lang="en-US" dirty="0"/>
          </a:p>
        </p:txBody>
      </p:sp>
      <p:sp>
        <p:nvSpPr>
          <p:cNvPr id="3" name="Content Placeholder 2"/>
          <p:cNvSpPr>
            <a:spLocks noGrp="1"/>
          </p:cNvSpPr>
          <p:nvPr>
            <p:ph idx="1"/>
          </p:nvPr>
        </p:nvSpPr>
        <p:spPr>
          <a:xfrm>
            <a:off x="373063" y="1447800"/>
            <a:ext cx="8618537" cy="4572000"/>
          </a:xfrm>
        </p:spPr>
        <p:txBody>
          <a:bodyPr/>
          <a:lstStyle/>
          <a:p>
            <a:r>
              <a:rPr lang="en-US" dirty="0" smtClean="0"/>
              <a:t>ATCC is an independent, private, non-profit 501(c)(3) biological resource center (BRC) and World Federation of Culture Collections (WFCC) organization.</a:t>
            </a:r>
          </a:p>
          <a:p>
            <a:pPr lvl="1"/>
            <a:r>
              <a:rPr lang="en-US" dirty="0" smtClean="0"/>
              <a:t>As a biological resource center</a:t>
            </a:r>
          </a:p>
          <a:p>
            <a:pPr lvl="1"/>
            <a:r>
              <a:rPr lang="en-US" dirty="0" smtClean="0"/>
              <a:t>As a research </a:t>
            </a:r>
            <a:r>
              <a:rPr lang="en-US" dirty="0" smtClean="0"/>
              <a:t>organization</a:t>
            </a:r>
          </a:p>
          <a:p>
            <a:pPr lvl="1"/>
            <a:endParaRPr lang="en-US" dirty="0"/>
          </a:p>
          <a:p>
            <a:pPr lvl="1">
              <a:buNone/>
            </a:pPr>
            <a:r>
              <a:rPr lang="en-US" dirty="0" smtClean="0"/>
              <a:t>To provide reliable, qualified and low priced biological materials for the advancement of </a:t>
            </a:r>
            <a:r>
              <a:rPr lang="en-US" b="1" i="1" dirty="0" smtClean="0"/>
              <a:t>basic research</a:t>
            </a:r>
            <a:endParaRPr lang="en-US" b="1" i="1"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ATCC </a:t>
            </a:r>
            <a:r>
              <a:rPr lang="en-US" dirty="0" smtClean="0"/>
              <a:t>History</a:t>
            </a:r>
            <a:endParaRPr lang="en-US" dirty="0"/>
          </a:p>
        </p:txBody>
      </p:sp>
      <p:sp>
        <p:nvSpPr>
          <p:cNvPr id="3" name="Content Placeholder 2"/>
          <p:cNvSpPr>
            <a:spLocks noGrp="1"/>
          </p:cNvSpPr>
          <p:nvPr>
            <p:ph idx="1"/>
          </p:nvPr>
        </p:nvSpPr>
        <p:spPr>
          <a:xfrm>
            <a:off x="373063" y="1676400"/>
            <a:ext cx="8618537" cy="4343400"/>
          </a:xfrm>
        </p:spPr>
        <p:txBody>
          <a:bodyPr/>
          <a:lstStyle/>
          <a:p>
            <a:pPr>
              <a:buNone/>
            </a:pPr>
            <a:r>
              <a:rPr lang="en-US" sz="2400" b="1" dirty="0" smtClean="0"/>
              <a:t>Established </a:t>
            </a:r>
            <a:r>
              <a:rPr lang="en-US" sz="2400" dirty="0" smtClean="0"/>
              <a:t>in 1925 when a committee of scientists recognized a need for a central collection of microorganisms that would serve scientists all over the world. ATCC began at the McCormick Institute in Chicago and moved to Georgetown University in Washington, DC in 1937 </a:t>
            </a:r>
          </a:p>
          <a:p>
            <a:r>
              <a:rPr lang="en-US" sz="2400" dirty="0" smtClean="0"/>
              <a:t>1949 first patent culture deposit </a:t>
            </a:r>
          </a:p>
          <a:p>
            <a:r>
              <a:rPr lang="en-US" sz="2400" dirty="0" smtClean="0"/>
              <a:t>1981 accepts patent materials from any country that has signed the Budapest Treaty</a:t>
            </a:r>
          </a:p>
          <a:p>
            <a:r>
              <a:rPr lang="en-US" sz="2400" dirty="0" smtClean="0"/>
              <a:t>1997 initiates the first of the ATCC Special Collections and moved to Manassas, Virginia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ATCC Mission </a:t>
            </a:r>
            <a:r>
              <a:rPr lang="en-US" cap="small" baseline="30000" dirty="0" smtClean="0"/>
              <a:t>#</a:t>
            </a:r>
            <a:r>
              <a:rPr lang="en-US" dirty="0" smtClean="0"/>
              <a:t>1</a:t>
            </a:r>
            <a:endParaRPr lang="en-US" dirty="0"/>
          </a:p>
        </p:txBody>
      </p:sp>
      <p:sp>
        <p:nvSpPr>
          <p:cNvPr id="3" name="Content Placeholder 2"/>
          <p:cNvSpPr>
            <a:spLocks noGrp="1"/>
          </p:cNvSpPr>
          <p:nvPr>
            <p:ph idx="1"/>
          </p:nvPr>
        </p:nvSpPr>
        <p:spPr>
          <a:xfrm>
            <a:off x="0" y="1600200"/>
            <a:ext cx="8915399" cy="4419600"/>
          </a:xfrm>
        </p:spPr>
        <p:txBody>
          <a:bodyPr/>
          <a:lstStyle/>
          <a:p>
            <a:pPr algn="ctr">
              <a:buNone/>
            </a:pPr>
            <a:r>
              <a:rPr lang="en-US" dirty="0" smtClean="0"/>
              <a:t>“ATCC is a global nonprofit </a:t>
            </a:r>
            <a:r>
              <a:rPr lang="en-US" dirty="0" err="1" smtClean="0"/>
              <a:t>bioresource</a:t>
            </a:r>
            <a:r>
              <a:rPr lang="en-US" dirty="0" smtClean="0"/>
              <a:t> center and research organization that provides products, technical services and educational programs to private industry, government and academic organizations. </a:t>
            </a:r>
            <a:endParaRPr lang="en-US" dirty="0" smtClean="0"/>
          </a:p>
          <a:p>
            <a:pPr algn="ctr">
              <a:buNone/>
            </a:pPr>
            <a:r>
              <a:rPr lang="en-US" dirty="0" smtClean="0"/>
              <a:t>Our </a:t>
            </a:r>
            <a:r>
              <a:rPr lang="en-US" dirty="0" smtClean="0"/>
              <a:t>mission is to acquire, authenticate, preserve, develop and distribute biological materials, information, technology, intellectual property and standards advancement and </a:t>
            </a:r>
            <a:r>
              <a:rPr lang="en-US" dirty="0" smtClean="0"/>
              <a:t>application </a:t>
            </a:r>
            <a:r>
              <a:rPr lang="en-US" dirty="0" smtClean="0"/>
              <a:t>of scientific knowledge.”</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ATCC Mission </a:t>
            </a:r>
            <a:r>
              <a:rPr lang="en-US" cap="small" baseline="30000" dirty="0" smtClean="0"/>
              <a:t>#</a:t>
            </a:r>
            <a:r>
              <a:rPr lang="en-US" dirty="0" smtClean="0"/>
              <a:t>2</a:t>
            </a:r>
            <a:endParaRPr lang="en-US" dirty="0"/>
          </a:p>
        </p:txBody>
      </p:sp>
      <p:sp>
        <p:nvSpPr>
          <p:cNvPr id="3" name="Content Placeholder 2"/>
          <p:cNvSpPr>
            <a:spLocks noGrp="1"/>
          </p:cNvSpPr>
          <p:nvPr>
            <p:ph idx="1"/>
          </p:nvPr>
        </p:nvSpPr>
        <p:spPr>
          <a:xfrm>
            <a:off x="152401" y="1981200"/>
            <a:ext cx="8610600" cy="4038600"/>
          </a:xfrm>
        </p:spPr>
        <p:txBody>
          <a:bodyPr/>
          <a:lstStyle/>
          <a:p>
            <a:pPr algn="ctr">
              <a:buNone/>
            </a:pPr>
            <a:r>
              <a:rPr lang="en-US" dirty="0" smtClean="0"/>
              <a:t>“To acquire, authenticate, preserve, develop and distribute biological resources and knowledge to scientific researchers. </a:t>
            </a:r>
            <a:endParaRPr lang="en-US" dirty="0" smtClean="0"/>
          </a:p>
          <a:p>
            <a:pPr algn="ctr">
              <a:buNone/>
            </a:pPr>
            <a:r>
              <a:rPr lang="en-US" dirty="0" smtClean="0"/>
              <a:t>We </a:t>
            </a:r>
            <a:r>
              <a:rPr lang="en-US" dirty="0" smtClean="0"/>
              <a:t>strive to be the preferred provider of high-quality biological reference standards which, along </a:t>
            </a:r>
            <a:r>
              <a:rPr lang="en-US" b="1" i="1" dirty="0" smtClean="0"/>
              <a:t>with products and services developed in-house,</a:t>
            </a:r>
            <a:r>
              <a:rPr lang="en-US" dirty="0" smtClean="0"/>
              <a:t> enable science to touch people’s lives.”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ATCC Collection</a:t>
            </a:r>
            <a:endParaRPr lang="en-US" dirty="0"/>
          </a:p>
        </p:txBody>
      </p:sp>
      <p:sp>
        <p:nvSpPr>
          <p:cNvPr id="3" name="Content Placeholder 2"/>
          <p:cNvSpPr>
            <a:spLocks noGrp="1"/>
          </p:cNvSpPr>
          <p:nvPr>
            <p:ph idx="1"/>
          </p:nvPr>
        </p:nvSpPr>
        <p:spPr/>
        <p:txBody>
          <a:bodyPr/>
          <a:lstStyle/>
          <a:p>
            <a:r>
              <a:rPr lang="en-US" sz="2400" b="1" dirty="0" smtClean="0"/>
              <a:t>Collection Holdings</a:t>
            </a:r>
            <a:r>
              <a:rPr lang="en-US" sz="2400" dirty="0" smtClean="0"/>
              <a:t/>
            </a:r>
            <a:br>
              <a:rPr lang="en-US" sz="2400" dirty="0" smtClean="0"/>
            </a:br>
            <a:r>
              <a:rPr lang="en-US" sz="2400" dirty="0" smtClean="0"/>
              <a:t>3,400 human, animal and plant cell lines</a:t>
            </a:r>
          </a:p>
          <a:p>
            <a:r>
              <a:rPr lang="en-US" sz="2400" dirty="0" smtClean="0"/>
              <a:t>8 million cloned genes </a:t>
            </a:r>
          </a:p>
          <a:p>
            <a:r>
              <a:rPr lang="en-US" sz="2400" dirty="0" smtClean="0"/>
              <a:t>microorganism collection </a:t>
            </a:r>
          </a:p>
          <a:p>
            <a:pPr lvl="1"/>
            <a:r>
              <a:rPr lang="en-US" sz="2000" dirty="0" smtClean="0"/>
              <a:t>18,000 strains of bacteria</a:t>
            </a:r>
          </a:p>
          <a:p>
            <a:pPr lvl="1"/>
            <a:r>
              <a:rPr lang="en-US" sz="2000" dirty="0" smtClean="0"/>
              <a:t>2,000 different types of animal viruses</a:t>
            </a:r>
          </a:p>
          <a:p>
            <a:pPr lvl="1"/>
            <a:r>
              <a:rPr lang="en-US" sz="2000" dirty="0" smtClean="0"/>
              <a:t>1,000 plant viruses</a:t>
            </a:r>
          </a:p>
          <a:p>
            <a:pPr lvl="1"/>
            <a:r>
              <a:rPr lang="en-US" sz="2000" dirty="0" smtClean="0"/>
              <a:t>49,000 yeast and fungi strains </a:t>
            </a:r>
          </a:p>
          <a:p>
            <a:pPr lvl="1"/>
            <a:r>
              <a:rPr lang="en-US" sz="2000" dirty="0" smtClean="0"/>
              <a:t>2,000 strains of </a:t>
            </a:r>
            <a:r>
              <a:rPr lang="en-US" sz="2000" dirty="0" err="1" smtClean="0"/>
              <a:t>protists</a:t>
            </a:r>
            <a:r>
              <a:rPr lang="en-US" sz="2000" dirty="0" smtClean="0"/>
              <a:t>. </a:t>
            </a:r>
          </a:p>
          <a:p>
            <a:r>
              <a:rPr lang="en-US" sz="2400" b="1" dirty="0" smtClean="0"/>
              <a:t>Research and Development</a:t>
            </a:r>
            <a:r>
              <a:rPr lang="en-US" sz="2400" dirty="0" smtClean="0"/>
              <a:t/>
            </a:r>
            <a:br>
              <a:rPr lang="en-US" sz="2400" dirty="0" smtClean="0"/>
            </a:br>
            <a:r>
              <a:rPr lang="en-US" sz="2400" b="1" dirty="0" smtClean="0"/>
              <a:t>Standards and Services</a:t>
            </a:r>
            <a:r>
              <a:rPr lang="en-US" sz="2400" dirty="0" smtClean="0"/>
              <a:t/>
            </a:r>
            <a:br>
              <a:rPr lang="en-US" sz="2400" dirty="0" smtClean="0"/>
            </a:br>
            <a:r>
              <a:rPr lang="en-US" sz="2400" b="1" dirty="0" smtClean="0"/>
              <a:t>Distribution and Technical Support</a:t>
            </a:r>
            <a:r>
              <a:rPr lang="en-US" b="1" dirty="0" smtClean="0"/>
              <a:t/>
            </a:r>
            <a:br>
              <a:rPr lang="en-US" b="1" dirty="0" smtClean="0"/>
            </a:br>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 Add Proposition</a:t>
            </a:r>
            <a:endParaRPr lang="en-US" dirty="0"/>
          </a:p>
        </p:txBody>
      </p:sp>
      <p:sp>
        <p:nvSpPr>
          <p:cNvPr id="3" name="Content Placeholder 2"/>
          <p:cNvSpPr>
            <a:spLocks noGrp="1"/>
          </p:cNvSpPr>
          <p:nvPr>
            <p:ph idx="1"/>
          </p:nvPr>
        </p:nvSpPr>
        <p:spPr>
          <a:xfrm>
            <a:off x="373063" y="1739900"/>
            <a:ext cx="8618537" cy="4737100"/>
          </a:xfrm>
        </p:spPr>
        <p:txBody>
          <a:bodyPr/>
          <a:lstStyle/>
          <a:p>
            <a:r>
              <a:rPr lang="en-US" dirty="0" smtClean="0"/>
              <a:t>ATCC Special Collections:</a:t>
            </a:r>
          </a:p>
          <a:p>
            <a:pPr lvl="1"/>
            <a:r>
              <a:rPr lang="en-US" dirty="0" smtClean="0"/>
              <a:t>Johns Hopkins University</a:t>
            </a:r>
          </a:p>
          <a:p>
            <a:pPr lvl="1"/>
            <a:r>
              <a:rPr lang="en-US" dirty="0" smtClean="0"/>
              <a:t>MR4 (Malaria)</a:t>
            </a:r>
          </a:p>
          <a:p>
            <a:pPr lvl="1"/>
            <a:r>
              <a:rPr lang="en-US" dirty="0" smtClean="0"/>
              <a:t>Mantle Cell Lymphoma Cell Bank</a:t>
            </a:r>
          </a:p>
          <a:p>
            <a:pPr lvl="1"/>
            <a:r>
              <a:rPr lang="en-US" dirty="0" smtClean="0"/>
              <a:t>National Park Service</a:t>
            </a:r>
          </a:p>
          <a:p>
            <a:pPr lvl="1"/>
            <a:r>
              <a:rPr lang="en-US" dirty="0" smtClean="0"/>
              <a:t>NIH Human </a:t>
            </a:r>
            <a:r>
              <a:rPr lang="en-US" dirty="0" err="1" smtClean="0"/>
              <a:t>Microbiome</a:t>
            </a:r>
            <a:r>
              <a:rPr lang="en-US" dirty="0" smtClean="0"/>
              <a:t> Project</a:t>
            </a:r>
          </a:p>
          <a:p>
            <a:pPr lvl="1"/>
            <a:r>
              <a:rPr lang="en-US" dirty="0" smtClean="0"/>
              <a:t>Yeast Genetic Research</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convergence drug_device presentation (030805)">
  <a:themeElements>
    <a:clrScheme name="convergence drug_device presentation (03080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onvergence drug_device presentation (030805)">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onvergence drug_device presentation (03080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onvergence drug_device presentation (03080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onvergence drug_device presentation (03080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onvergence drug_device presentation (03080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onvergence drug_device presentation (03080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onvergence drug_device presentation (03080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onvergence drug_device presentation (03080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onvergence drug_device presentation (03080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onvergence drug_device presentation (03080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onvergence drug_device presentation (03080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onvergence drug_device presentation (03080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onvergence drug_device presentation (03080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onvergence drug_device presentation (030805) 13">
        <a:dk1>
          <a:srgbClr val="000000"/>
        </a:dk1>
        <a:lt1>
          <a:srgbClr val="FFFFFF"/>
        </a:lt1>
        <a:dk2>
          <a:srgbClr val="000000"/>
        </a:dk2>
        <a:lt2>
          <a:srgbClr val="808080"/>
        </a:lt2>
        <a:accent1>
          <a:srgbClr val="BBE0E3"/>
        </a:accent1>
        <a:accent2>
          <a:srgbClr val="3E7899"/>
        </a:accent2>
        <a:accent3>
          <a:srgbClr val="FFFFFF"/>
        </a:accent3>
        <a:accent4>
          <a:srgbClr val="000000"/>
        </a:accent4>
        <a:accent5>
          <a:srgbClr val="DAEDEF"/>
        </a:accent5>
        <a:accent6>
          <a:srgbClr val="376C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onvergence drug_device presentation (030805) 14">
        <a:dk1>
          <a:srgbClr val="000000"/>
        </a:dk1>
        <a:lt1>
          <a:srgbClr val="FFFFFF"/>
        </a:lt1>
        <a:dk2>
          <a:srgbClr val="000000"/>
        </a:dk2>
        <a:lt2>
          <a:srgbClr val="808080"/>
        </a:lt2>
        <a:accent1>
          <a:srgbClr val="9DBEDF"/>
        </a:accent1>
        <a:accent2>
          <a:srgbClr val="3E7899"/>
        </a:accent2>
        <a:accent3>
          <a:srgbClr val="FFFFFF"/>
        </a:accent3>
        <a:accent4>
          <a:srgbClr val="000000"/>
        </a:accent4>
        <a:accent5>
          <a:srgbClr val="CCDBEC"/>
        </a:accent5>
        <a:accent6>
          <a:srgbClr val="376C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onvergence drug_device presentation (030805) 15">
        <a:dk1>
          <a:srgbClr val="000000"/>
        </a:dk1>
        <a:lt1>
          <a:srgbClr val="FFFFFF"/>
        </a:lt1>
        <a:dk2>
          <a:srgbClr val="000000"/>
        </a:dk2>
        <a:lt2>
          <a:srgbClr val="808080"/>
        </a:lt2>
        <a:accent1>
          <a:srgbClr val="9DBEDF"/>
        </a:accent1>
        <a:accent2>
          <a:srgbClr val="3E7899"/>
        </a:accent2>
        <a:accent3>
          <a:srgbClr val="FFFFFF"/>
        </a:accent3>
        <a:accent4>
          <a:srgbClr val="000000"/>
        </a:accent4>
        <a:accent5>
          <a:srgbClr val="CCDBEC"/>
        </a:accent5>
        <a:accent6>
          <a:srgbClr val="376C8A"/>
        </a:accent6>
        <a:hlink>
          <a:srgbClr val="CC0000"/>
        </a:hlink>
        <a:folHlink>
          <a:srgbClr val="FFFF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7431</TotalTime>
  <Words>1166</Words>
  <Application>Microsoft Office PowerPoint</Application>
  <PresentationFormat>On-screen Show (4:3)</PresentationFormat>
  <Paragraphs>137</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3_convergence drug_device presentation (030805)</vt:lpstr>
      <vt:lpstr>Designing the Microbial Research Commons</vt:lpstr>
      <vt:lpstr>Commercial Application of Microbial Resources</vt:lpstr>
      <vt:lpstr>Industrial Benefits to Liability Rules</vt:lpstr>
      <vt:lpstr>Case Study: American Type Culture Collection</vt:lpstr>
      <vt:lpstr>Case Study: ATCC History</vt:lpstr>
      <vt:lpstr>ATCC Mission #1</vt:lpstr>
      <vt:lpstr>ATCC Mission #2</vt:lpstr>
      <vt:lpstr>ATCC Collection</vt:lpstr>
      <vt:lpstr>Value Add Proposition</vt:lpstr>
      <vt:lpstr>Disincentive to Research Commons</vt:lpstr>
      <vt:lpstr>Commercial licensing program: </vt:lpstr>
      <vt:lpstr>Model MTA: Definition of Commercial Use</vt:lpstr>
      <vt:lpstr>Model MTA: Definition of Commercial Use</vt:lpstr>
      <vt:lpstr>Model MTA: Definition of Commercial Use</vt:lpstr>
      <vt:lpstr>ATCC Technologies Available for Licensing </vt:lpstr>
      <vt:lpstr>Considerations: Liability Rules</vt:lpstr>
      <vt:lpstr>Semicommons: commercial and  non-commercial value in the same application </vt:lpstr>
      <vt:lpstr>Pushing the limits of liability rules</vt:lpstr>
      <vt:lpstr>Conclusions</vt:lpstr>
    </vt:vector>
  </TitlesOfParts>
  <Company>Hydra Biosciences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Russell Herndon</dc:creator>
  <cp:lastModifiedBy>Stephen McCormack</cp:lastModifiedBy>
  <cp:revision>489</cp:revision>
  <dcterms:created xsi:type="dcterms:W3CDTF">2006-02-20T13:52:21Z</dcterms:created>
  <dcterms:modified xsi:type="dcterms:W3CDTF">2009-10-08T11:51:37Z</dcterms:modified>
</cp:coreProperties>
</file>