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9" r:id="rId3"/>
    <p:sldId id="261" r:id="rId4"/>
    <p:sldId id="327" r:id="rId5"/>
    <p:sldId id="321" r:id="rId6"/>
    <p:sldId id="264" r:id="rId7"/>
    <p:sldId id="304" r:id="rId8"/>
    <p:sldId id="340" r:id="rId9"/>
    <p:sldId id="328" r:id="rId10"/>
    <p:sldId id="324" r:id="rId11"/>
    <p:sldId id="329" r:id="rId12"/>
    <p:sldId id="331" r:id="rId13"/>
    <p:sldId id="338" r:id="rId14"/>
    <p:sldId id="342" r:id="rId15"/>
    <p:sldId id="332" r:id="rId16"/>
    <p:sldId id="339" r:id="rId17"/>
    <p:sldId id="333" r:id="rId18"/>
    <p:sldId id="341" r:id="rId19"/>
    <p:sldId id="334" r:id="rId20"/>
    <p:sldId id="275" r:id="rId21"/>
    <p:sldId id="325" r:id="rId22"/>
    <p:sldId id="335" r:id="rId23"/>
  </p:sldIdLst>
  <p:sldSz cx="9144000" cy="6858000" type="screen4x3"/>
  <p:notesSz cx="6950075" cy="9167813"/>
  <p:custDataLst>
    <p:tags r:id="rId2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66"/>
    <a:srgbClr val="0000FF"/>
    <a:srgbClr val="CCFF99"/>
    <a:srgbClr val="CFB1DD"/>
    <a:srgbClr val="BF96D2"/>
    <a:srgbClr val="DDD2E6"/>
    <a:srgbClr val="BBA3CD"/>
    <a:srgbClr val="D4BAC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585" autoAdjust="0"/>
  </p:normalViewPr>
  <p:slideViewPr>
    <p:cSldViewPr>
      <p:cViewPr varScale="1">
        <p:scale>
          <a:sx n="48" d="100"/>
          <a:sy n="48" d="100"/>
        </p:scale>
        <p:origin x="-1440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58"/>
    </p:cViewPr>
  </p:sorterViewPr>
  <p:notesViewPr>
    <p:cSldViewPr>
      <p:cViewPr varScale="1">
        <p:scale>
          <a:sx n="59" d="100"/>
          <a:sy n="59" d="100"/>
        </p:scale>
        <p:origin x="-2214" y="-78"/>
      </p:cViewPr>
      <p:guideLst>
        <p:guide orient="horz" pos="2888"/>
        <p:guide pos="218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5839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5839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8052FF33-E95C-42FB-B8C8-212648E2775F}" type="datetimeFigureOut">
              <a:rPr lang="en-US"/>
              <a:pPr>
                <a:defRPr/>
              </a:pPr>
              <a:t>10/8/2009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07831"/>
            <a:ext cx="3011699" cy="458391"/>
          </a:xfrm>
          <a:prstGeom prst="rect">
            <a:avLst/>
          </a:prstGeom>
        </p:spPr>
        <p:txBody>
          <a:bodyPr vert="horz" lIns="92098" tIns="46049" rIns="92098" bIns="46049" rtlCol="0" anchor="b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07831"/>
            <a:ext cx="3011699" cy="458391"/>
          </a:xfrm>
          <a:prstGeom prst="rect">
            <a:avLst/>
          </a:prstGeom>
        </p:spPr>
        <p:txBody>
          <a:bodyPr vert="horz" lIns="92098" tIns="46049" rIns="92098" bIns="46049" rtlCol="0" anchor="b"/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2715DFBE-CB08-4C16-8BD2-4933012A27E3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699" cy="458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8" tIns="46049" rIns="92098" bIns="4604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6768" y="0"/>
            <a:ext cx="3011699" cy="458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8" tIns="46049" rIns="92098" bIns="4604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87388"/>
            <a:ext cx="4584700" cy="3438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008" y="4354711"/>
            <a:ext cx="5560060" cy="4125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8" tIns="46049" rIns="92098" bIns="460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07831"/>
            <a:ext cx="3011699" cy="458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8" tIns="46049" rIns="92098" bIns="4604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6768" y="8707831"/>
            <a:ext cx="3011699" cy="458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8" tIns="46049" rIns="92098" bIns="4604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D33606F-23BB-4B33-8A7B-B41583F7B9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43D8A2-C852-47B8-BAE8-826B8FFE6C8D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A3F0F64-30DF-4F32-BF13-1B13D23B0AB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33606F-23BB-4B33-8A7B-B41583F7B939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33606F-23BB-4B33-8A7B-B41583F7B939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33606F-23BB-4B33-8A7B-B41583F7B939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33606F-23BB-4B33-8A7B-B41583F7B939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33606F-23BB-4B33-8A7B-B41583F7B939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33606F-23BB-4B33-8A7B-B41583F7B939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33606F-23BB-4B33-8A7B-B41583F7B939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33606F-23BB-4B33-8A7B-B41583F7B939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33606F-23BB-4B33-8A7B-B41583F7B939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56D6E16-B5FC-43AD-8CEE-D9F0ED59E688}" type="slidenum">
              <a:rPr lang="en-US" smtClean="0"/>
              <a:pPr>
                <a:defRPr/>
              </a:pPr>
              <a:t>2</a:t>
            </a:fld>
            <a:endParaRPr lang="en-US" dirty="0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100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EC88058-5003-490B-A6B5-500D0CA1DE4D}" type="slidenum">
              <a:rPr lang="en-US" smtClean="0"/>
              <a:pPr>
                <a:defRPr/>
              </a:pPr>
              <a:t>20</a:t>
            </a:fld>
            <a:endParaRPr lang="en-US" dirty="0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100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5C7045-8E79-4EB3-BC6F-2383AF6EBF35}" type="slidenum">
              <a:rPr lang="en-US" smtClean="0"/>
              <a:pPr>
                <a:defRPr/>
              </a:pPr>
              <a:t>21</a:t>
            </a:fld>
            <a:endParaRPr lang="en-US" dirty="0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100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33606F-23BB-4B33-8A7B-B41583F7B939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21F2FC1-C8FC-4CDB-A806-FE50EC9F29C4}" type="slidenum">
              <a:rPr lang="en-US" smtClean="0"/>
              <a:pPr>
                <a:defRPr/>
              </a:pPr>
              <a:t>3</a:t>
            </a:fld>
            <a:endParaRPr lang="en-US" dirty="0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100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33606F-23BB-4B33-8A7B-B41583F7B93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55C7619-1BB7-45E4-A99A-C1C35A3A028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9E1CF9-74A2-4C0C-8949-2C13827B1C7F}" type="slidenum">
              <a:rPr lang="en-US" smtClean="0"/>
              <a:pPr>
                <a:defRPr/>
              </a:pPr>
              <a:t>6</a:t>
            </a:fld>
            <a:endParaRPr lang="en-US" dirty="0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100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9EA129-8819-4340-8DB8-D37FAD9520B7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sz="1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BA4D-2477-417D-B997-4AD3F10E705C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33606F-23BB-4B33-8A7B-B41583F7B93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CA" dirty="0">
                  <a:cs typeface="+mn-cs"/>
                </a:endParaRPr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CA" dirty="0">
                  <a:cs typeface="+mn-cs"/>
                </a:endParaRPr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CA" dirty="0">
                <a:cs typeface="+mn-cs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CA" dirty="0">
                <a:cs typeface="+mn-cs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CA" dirty="0">
                <a:cs typeface="+mn-cs"/>
              </a:endParaRP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CA" dirty="0">
                  <a:cs typeface="+mn-cs"/>
                </a:endParaRPr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CA" dirty="0">
                  <a:cs typeface="+mn-cs"/>
                </a:endParaRPr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CA" dirty="0">
                  <a:cs typeface="+mn-cs"/>
                </a:endParaRPr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CA" dirty="0">
                  <a:cs typeface="+mn-cs"/>
                </a:endParaRPr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CA" dirty="0">
                  <a:cs typeface="+mn-cs"/>
                </a:endParaRPr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CA" dirty="0">
                  <a:cs typeface="+mn-cs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15DF0-650B-4AFE-ADDE-5A51AA20140E}" type="datetime1">
              <a:rPr lang="en-US"/>
              <a:pPr>
                <a:defRPr/>
              </a:pPr>
              <a:t>10/8/2009</a:t>
            </a:fld>
            <a:endParaRPr lang="en-US" dirty="0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1E269-69E8-4885-B7D8-46CCBBCE94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9753D-D20E-42D8-8D9E-81EA6D0EC524}" type="datetime1">
              <a:rPr lang="en-US"/>
              <a:pPr>
                <a:defRPr/>
              </a:pPr>
              <a:t>10/8/2009</a:t>
            </a:fld>
            <a:endParaRPr lang="en-US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6A003-413D-4A3F-B95F-8F1426EEE8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A589D-08A5-437F-B4A0-5210CFE5A218}" type="datetime1">
              <a:rPr lang="en-US"/>
              <a:pPr>
                <a:defRPr/>
              </a:pPr>
              <a:t>10/8/2009</a:t>
            </a:fld>
            <a:endParaRPr lang="en-US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AAE19-D9EC-47F6-814A-C3561138E6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89635-7E5E-4091-8046-17A25D6A34FF}" type="datetime1">
              <a:rPr lang="en-US"/>
              <a:pPr>
                <a:defRPr/>
              </a:pPr>
              <a:t>10/8/2009</a:t>
            </a:fld>
            <a:endParaRPr lang="en-US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E20EB-1CA2-423B-B1F3-2E8DA9739E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543800" cy="4114800"/>
          </a:xfrm>
        </p:spPr>
        <p:txBody>
          <a:bodyPr/>
          <a:lstStyle/>
          <a:p>
            <a:pPr lvl="0"/>
            <a:endParaRPr lang="en-CA" noProof="0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5E086-97A8-4649-A55B-A8D7A9570CF6}" type="datetime1">
              <a:rPr lang="en-US"/>
              <a:pPr>
                <a:defRPr/>
              </a:pPr>
              <a:t>10/8/2009</a:t>
            </a:fld>
            <a:endParaRPr lang="en-US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31151-4204-4911-8F13-95D95CE463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FFFF00"/>
              </a:buClr>
              <a:defRPr b="1"/>
            </a:lvl1pPr>
            <a:lvl2pPr>
              <a:buClr>
                <a:srgbClr val="FFFF00"/>
              </a:buClr>
              <a:defRPr b="1"/>
            </a:lvl2pPr>
            <a:lvl3pPr>
              <a:buClr>
                <a:srgbClr val="FFFF00"/>
              </a:buClr>
              <a:defRPr b="1"/>
            </a:lvl3pPr>
            <a:lvl4pPr>
              <a:buClr>
                <a:srgbClr val="FFFF00"/>
              </a:buClr>
              <a:defRPr b="1"/>
            </a:lvl4pPr>
            <a:lvl5pPr>
              <a:buClr>
                <a:srgbClr val="FFFF00"/>
              </a:buClr>
              <a:defRPr b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22328-2C6F-43BC-A06D-9B0BE27A4C65}" type="datetime1">
              <a:rPr lang="en-US"/>
              <a:pPr>
                <a:defRPr/>
              </a:pPr>
              <a:t>10/8/2009</a:t>
            </a:fld>
            <a:endParaRPr lang="en-US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B3341-FADC-4A00-8F47-D4370B7EDD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44B0E-9D5F-4AED-B2C2-E191E0726629}" type="datetime1">
              <a:rPr lang="en-US"/>
              <a:pPr>
                <a:defRPr/>
              </a:pPr>
              <a:t>10/8/2009</a:t>
            </a:fld>
            <a:endParaRPr lang="en-US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EE419-DDB6-4E26-806F-7E0A585CA4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0B0AB-87EB-4D81-9881-D822983133AC}" type="datetime1">
              <a:rPr lang="en-US"/>
              <a:pPr>
                <a:defRPr/>
              </a:pPr>
              <a:t>10/8/2009</a:t>
            </a:fld>
            <a:endParaRPr lang="en-US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1D961-A4F7-42B3-AC6C-13716EB4A5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95E537-033C-4B10-991F-27D08B4919D9}" type="datetime1">
              <a:rPr lang="en-US"/>
              <a:pPr>
                <a:defRPr/>
              </a:pPr>
              <a:t>10/8/2009</a:t>
            </a:fld>
            <a:endParaRPr lang="en-US" dirty="0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54666-ABF6-4707-8D38-10113FC3C2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31067-A976-4F40-8C2F-4511293EDA7B}" type="datetime1">
              <a:rPr lang="en-US"/>
              <a:pPr>
                <a:defRPr/>
              </a:pPr>
              <a:t>10/8/2009</a:t>
            </a:fld>
            <a:endParaRPr lang="en-US" dirty="0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42C59-8529-47FE-A3F8-02B89685D7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E07CC-0C2F-4843-9B66-046F2D259E89}" type="datetime1">
              <a:rPr lang="en-US"/>
              <a:pPr>
                <a:defRPr/>
              </a:pPr>
              <a:t>10/8/2009</a:t>
            </a:fld>
            <a:endParaRPr lang="en-US" dirty="0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8FA5C8-9D6A-4553-A8B0-8DD58A3A2A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24165-AF42-4D0A-928B-0B9C5BBF4835}" type="datetime1">
              <a:rPr lang="en-US"/>
              <a:pPr>
                <a:defRPr/>
              </a:pPr>
              <a:t>10/8/2009</a:t>
            </a:fld>
            <a:endParaRPr lang="en-US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DCE77-C007-46D4-83FF-63DF11A310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29E71-C022-4853-9F79-F1D3F9E358B5}" type="datetime1">
              <a:rPr lang="en-US"/>
              <a:pPr>
                <a:defRPr/>
              </a:pPr>
              <a:t>10/8/2009</a:t>
            </a:fld>
            <a:endParaRPr lang="en-US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44E88-32E5-46C6-96DD-BCB1575533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CA" dirty="0">
                <a:cs typeface="+mn-cs"/>
              </a:endParaRPr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CA" dirty="0">
                <a:cs typeface="+mn-cs"/>
              </a:endParaRPr>
            </a:p>
          </p:txBody>
        </p:sp>
        <p:grpSp>
          <p:nvGrpSpPr>
            <p:cNvPr id="6155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CA" dirty="0">
                  <a:cs typeface="+mn-cs"/>
                </a:endParaRPr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CA" dirty="0">
                  <a:cs typeface="+mn-cs"/>
                </a:endParaRPr>
              </a:p>
            </p:txBody>
          </p:sp>
          <p:sp>
            <p:nvSpPr>
              <p:cNvPr id="2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CA" dirty="0">
                  <a:cs typeface="+mn-cs"/>
                </a:endParaRPr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CA" dirty="0">
                  <a:cs typeface="+mn-cs"/>
                </a:endParaRPr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CA" dirty="0">
                  <a:cs typeface="+mn-cs"/>
                </a:endParaRPr>
              </a:p>
            </p:txBody>
          </p:sp>
          <p:sp>
            <p:nvSpPr>
              <p:cNvPr id="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CA" dirty="0">
                  <a:cs typeface="+mn-cs"/>
                </a:endParaRPr>
              </a:p>
            </p:txBody>
          </p:sp>
          <p:sp>
            <p:nvSpPr>
              <p:cNvPr id="4108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CA" dirty="0">
                  <a:cs typeface="+mn-cs"/>
                </a:endParaRPr>
              </a:p>
            </p:txBody>
          </p:sp>
          <p:sp>
            <p:nvSpPr>
              <p:cNvPr id="4109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CA" dirty="0">
                  <a:cs typeface="+mn-cs"/>
                </a:endParaRPr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CA" dirty="0">
                  <a:cs typeface="+mn-cs"/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577EE340-3084-4EEA-B67D-FBFD846872BB}" type="datetime1">
              <a:rPr lang="en-US"/>
              <a:pPr>
                <a:defRPr/>
              </a:pPr>
              <a:t>10/8/2009</a:t>
            </a:fld>
            <a:endParaRPr lang="en-US" dirty="0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47325E7C-002A-4E82-9362-B9F7C0BD64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1" name="Picture 1" descr="C:\Users\Minna\AppData\Local\Microsoft\Windows\Temporary Internet Files\Content.IE5\QX8KVMN8\MPj04387380000[1].jp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929586" y="428604"/>
            <a:ext cx="1047736" cy="785802"/>
          </a:xfrm>
          <a:prstGeom prst="rect">
            <a:avLst/>
          </a:prstGeom>
          <a:noFill/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18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42910" y="285728"/>
            <a:ext cx="8501122" cy="14319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200" dirty="0" smtClean="0">
                <a:solidFill>
                  <a:schemeClr val="tx1"/>
                </a:solidFill>
              </a:rPr>
              <a:t>Microbial Commons:</a:t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-US" sz="3200" dirty="0" smtClean="0">
                <a:solidFill>
                  <a:schemeClr val="tx1"/>
                </a:solidFill>
              </a:rPr>
              <a:t>Governing Complex Knowledge Assets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23928" y="4857760"/>
            <a:ext cx="7777162" cy="1752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3000" b="1" dirty="0"/>
              <a:t>Minna </a:t>
            </a:r>
            <a:r>
              <a:rPr lang="en-US" sz="3000" b="1" dirty="0" smtClean="0"/>
              <a:t>Allarakhia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en-US" sz="3000" b="1" dirty="0" smtClean="0"/>
              <a:t>University </a:t>
            </a:r>
            <a:r>
              <a:rPr lang="en-US" sz="3000" b="1" dirty="0"/>
              <a:t>of </a:t>
            </a:r>
            <a:r>
              <a:rPr lang="en-US" sz="3000" b="1" dirty="0" smtClean="0"/>
              <a:t>Waterloo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en-US" sz="3000" b="1" dirty="0" smtClean="0"/>
              <a:t>Management Sciences</a:t>
            </a:r>
            <a:endParaRPr lang="en-US" sz="3000" b="1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00034" y="2500306"/>
            <a:ext cx="8501122" cy="157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National Academy of Sciences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Washington</a:t>
            </a:r>
            <a:r>
              <a:rPr kumimoji="0" lang="en-US" sz="3000" b="1" i="0" u="none" strike="noStrike" kern="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D.C.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kern="0" baseline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October</a:t>
            </a:r>
            <a:r>
              <a:rPr lang="en-US" sz="3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8-9 2009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313" y="304800"/>
            <a:ext cx="7253287" cy="1431925"/>
          </a:xfrm>
        </p:spPr>
        <p:txBody>
          <a:bodyPr/>
          <a:lstStyle/>
          <a:p>
            <a:pPr>
              <a:defRPr/>
            </a:pPr>
            <a:r>
              <a:rPr lang="en-CA" dirty="0" smtClean="0">
                <a:solidFill>
                  <a:schemeClr val="tx1"/>
                </a:solidFill>
              </a:rPr>
              <a:t>Updated Commons Model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3" name="Oval 2"/>
          <p:cNvSpPr/>
          <p:nvPr/>
        </p:nvSpPr>
        <p:spPr bwMode="auto">
          <a:xfrm>
            <a:off x="3429000" y="3357563"/>
            <a:ext cx="3071813" cy="1500187"/>
          </a:xfrm>
          <a:prstGeom prst="ellipse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CA" dirty="0">
              <a:cs typeface="Arial" charset="0"/>
            </a:endParaRPr>
          </a:p>
        </p:txBody>
      </p:sp>
      <p:sp>
        <p:nvSpPr>
          <p:cNvPr id="4" name="Left-Right Arrow 3"/>
          <p:cNvSpPr/>
          <p:nvPr/>
        </p:nvSpPr>
        <p:spPr bwMode="auto">
          <a:xfrm rot="19370871">
            <a:off x="6029325" y="2930525"/>
            <a:ext cx="857250" cy="428625"/>
          </a:xfrm>
          <a:prstGeom prst="leftRightArrow">
            <a:avLst/>
          </a:prstGeom>
          <a:solidFill>
            <a:schemeClr val="bg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CA" dirty="0">
              <a:cs typeface="Arial" charset="0"/>
            </a:endParaRPr>
          </a:p>
        </p:txBody>
      </p:sp>
      <p:sp>
        <p:nvSpPr>
          <p:cNvPr id="5" name="Left-Right Arrow 4"/>
          <p:cNvSpPr/>
          <p:nvPr/>
        </p:nvSpPr>
        <p:spPr bwMode="auto">
          <a:xfrm rot="19370871">
            <a:off x="3114675" y="4859338"/>
            <a:ext cx="857250" cy="428625"/>
          </a:xfrm>
          <a:prstGeom prst="leftRightArrow">
            <a:avLst/>
          </a:prstGeom>
          <a:solidFill>
            <a:schemeClr val="bg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CA" dirty="0">
              <a:cs typeface="Arial" charset="0"/>
            </a:endParaRPr>
          </a:p>
        </p:txBody>
      </p:sp>
      <p:sp>
        <p:nvSpPr>
          <p:cNvPr id="6" name="Left-Right Arrow 5"/>
          <p:cNvSpPr/>
          <p:nvPr/>
        </p:nvSpPr>
        <p:spPr bwMode="auto">
          <a:xfrm rot="2670132">
            <a:off x="6027738" y="4811713"/>
            <a:ext cx="857250" cy="428625"/>
          </a:xfrm>
          <a:prstGeom prst="leftRightArrow">
            <a:avLst/>
          </a:prstGeom>
          <a:solidFill>
            <a:schemeClr val="bg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CA" dirty="0">
              <a:cs typeface="Arial" charset="0"/>
            </a:endParaRPr>
          </a:p>
        </p:txBody>
      </p:sp>
      <p:sp>
        <p:nvSpPr>
          <p:cNvPr id="7" name="Left-Right Arrow 6"/>
          <p:cNvSpPr/>
          <p:nvPr/>
        </p:nvSpPr>
        <p:spPr bwMode="auto">
          <a:xfrm rot="13547943">
            <a:off x="2952751" y="3114675"/>
            <a:ext cx="857250" cy="428625"/>
          </a:xfrm>
          <a:prstGeom prst="leftRightArrow">
            <a:avLst/>
          </a:prstGeom>
          <a:solidFill>
            <a:schemeClr val="bg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CA" dirty="0">
              <a:cs typeface="Arial" charset="0"/>
            </a:endParaRPr>
          </a:p>
        </p:txBody>
      </p:sp>
      <p:sp>
        <p:nvSpPr>
          <p:cNvPr id="38920" name="TextBox 5"/>
          <p:cNvSpPr txBox="1">
            <a:spLocks noChangeArrowheads="1"/>
          </p:cNvSpPr>
          <p:nvPr/>
        </p:nvSpPr>
        <p:spPr bwMode="auto">
          <a:xfrm>
            <a:off x="3786188" y="3916363"/>
            <a:ext cx="23574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CA" sz="2400" b="1" dirty="0" smtClean="0"/>
              <a:t>Commons</a:t>
            </a:r>
            <a:endParaRPr lang="en-CA" sz="2400" b="1" dirty="0"/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6500813" y="2000250"/>
            <a:ext cx="2357437" cy="7080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CA" sz="2000" b="1" dirty="0">
                <a:cs typeface="Arial" charset="0"/>
              </a:rPr>
              <a:t>Structure: </a:t>
            </a:r>
          </a:p>
          <a:p>
            <a:pPr algn="ctr">
              <a:defRPr/>
            </a:pPr>
            <a:r>
              <a:rPr lang="en-CA" sz="2000" b="1" dirty="0">
                <a:cs typeface="Arial" charset="0"/>
              </a:rPr>
              <a:t>Open or Closed</a:t>
            </a:r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6643688" y="5572125"/>
            <a:ext cx="2357437" cy="7080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CA" sz="2000" b="1" dirty="0">
                <a:cs typeface="Arial" charset="0"/>
              </a:rPr>
              <a:t>Participants; Catalyzation</a:t>
            </a:r>
          </a:p>
        </p:txBody>
      </p:sp>
      <p:sp>
        <p:nvSpPr>
          <p:cNvPr id="38923" name="TextBox 5"/>
          <p:cNvSpPr txBox="1">
            <a:spLocks noChangeArrowheads="1"/>
          </p:cNvSpPr>
          <p:nvPr/>
        </p:nvSpPr>
        <p:spPr bwMode="auto">
          <a:xfrm>
            <a:off x="1143000" y="5578475"/>
            <a:ext cx="2571750" cy="708025"/>
          </a:xfrm>
          <a:prstGeom prst="rect">
            <a:avLst/>
          </a:prstGeom>
          <a:solidFill>
            <a:srgbClr val="0099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CA" sz="2000" b="1" dirty="0"/>
              <a:t>Rules/Incentives for Participation</a:t>
            </a:r>
          </a:p>
        </p:txBody>
      </p:sp>
      <p:sp>
        <p:nvSpPr>
          <p:cNvPr id="38924" name="TextBox 5"/>
          <p:cNvSpPr txBox="1">
            <a:spLocks noChangeArrowheads="1"/>
          </p:cNvSpPr>
          <p:nvPr/>
        </p:nvSpPr>
        <p:spPr bwMode="auto">
          <a:xfrm>
            <a:off x="928662" y="1928813"/>
            <a:ext cx="3214687" cy="1016000"/>
          </a:xfrm>
          <a:prstGeom prst="rect">
            <a:avLst/>
          </a:prstGeom>
          <a:solidFill>
            <a:srgbClr val="0099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CA" sz="2000" b="1" dirty="0"/>
              <a:t>Rules for Knowledge/Technology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Microbial Commons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85926"/>
            <a:ext cx="7543800" cy="4876800"/>
          </a:xfrm>
        </p:spPr>
        <p:txBody>
          <a:bodyPr/>
          <a:lstStyle/>
          <a:p>
            <a:r>
              <a:rPr lang="en-CA" dirty="0" smtClean="0"/>
              <a:t>Limitless capabilities for application of knowledge to national needs</a:t>
            </a:r>
          </a:p>
          <a:p>
            <a:pPr lvl="1"/>
            <a:r>
              <a:rPr lang="en-CA" dirty="0" smtClean="0">
                <a:solidFill>
                  <a:srgbClr val="FFFF00"/>
                </a:solidFill>
              </a:rPr>
              <a:t>DOE Energy and Environmental Missions</a:t>
            </a:r>
          </a:p>
          <a:p>
            <a:r>
              <a:rPr lang="en-CA" dirty="0" smtClean="0"/>
              <a:t>Whole Systems Understanding</a:t>
            </a:r>
          </a:p>
          <a:p>
            <a:pPr lvl="1"/>
            <a:r>
              <a:rPr lang="en-CA" dirty="0" smtClean="0">
                <a:solidFill>
                  <a:srgbClr val="FFFF00"/>
                </a:solidFill>
              </a:rPr>
              <a:t>Whole living and interacting systems</a:t>
            </a:r>
          </a:p>
          <a:p>
            <a:r>
              <a:rPr lang="en-CA" dirty="0" smtClean="0"/>
              <a:t>Integration and Analysis of Data</a:t>
            </a:r>
          </a:p>
          <a:p>
            <a:pPr lvl="1"/>
            <a:r>
              <a:rPr lang="en-CA" dirty="0" smtClean="0">
                <a:solidFill>
                  <a:srgbClr val="FFFF00"/>
                </a:solidFill>
              </a:rPr>
              <a:t>Knowledge organization/Patterns</a:t>
            </a:r>
          </a:p>
          <a:p>
            <a:pPr lvl="1"/>
            <a:endParaRPr lang="en-CA" dirty="0" smtClean="0"/>
          </a:p>
          <a:p>
            <a:pPr lvl="1"/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Managing Microbial Data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1785926"/>
            <a:ext cx="7786742" cy="4114800"/>
          </a:xfrm>
        </p:spPr>
        <p:txBody>
          <a:bodyPr/>
          <a:lstStyle/>
          <a:p>
            <a:r>
              <a:rPr lang="en-CA" dirty="0" smtClean="0"/>
              <a:t>Continued Sharing of Microbiological Information Critical</a:t>
            </a:r>
          </a:p>
          <a:p>
            <a:pPr lvl="1"/>
            <a:r>
              <a:rPr lang="en-CA" sz="2400" dirty="0" smtClean="0">
                <a:solidFill>
                  <a:srgbClr val="FFFF00"/>
                </a:solidFill>
              </a:rPr>
              <a:t>Linking Literature, Databases and User Communities</a:t>
            </a:r>
          </a:p>
          <a:p>
            <a:pPr lvl="1"/>
            <a:r>
              <a:rPr lang="en-CA" sz="2400" dirty="0" smtClean="0">
                <a:solidFill>
                  <a:srgbClr val="FFFF00"/>
                </a:solidFill>
              </a:rPr>
              <a:t>Collaborative Discovery, Validation, Representation</a:t>
            </a:r>
          </a:p>
          <a:p>
            <a:pPr lvl="1"/>
            <a:r>
              <a:rPr lang="en-CA" sz="2400" dirty="0" smtClean="0">
                <a:solidFill>
                  <a:schemeClr val="tx1">
                    <a:lumMod val="95000"/>
                  </a:schemeClr>
                </a:solidFill>
              </a:rPr>
              <a:t>Suggested governance mechanisms include time of data deposits, access and use, exemption clauses for non-commercial use, management transfer, commercial use clauses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8" y="214290"/>
            <a:ext cx="7543800" cy="1431925"/>
          </a:xfrm>
        </p:spPr>
        <p:txBody>
          <a:bodyPr/>
          <a:lstStyle/>
          <a:p>
            <a:r>
              <a:rPr lang="en-CA" dirty="0" smtClean="0"/>
              <a:t>Case Examples of Microbial Data Management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928802"/>
            <a:ext cx="8001056" cy="4329114"/>
          </a:xfrm>
        </p:spPr>
        <p:txBody>
          <a:bodyPr/>
          <a:lstStyle/>
          <a:p>
            <a:r>
              <a:rPr lang="en-CA" dirty="0" smtClean="0"/>
              <a:t>Open access journals, databases, supporting tools</a:t>
            </a:r>
          </a:p>
          <a:p>
            <a:r>
              <a:rPr lang="en-CA" dirty="0" smtClean="0"/>
              <a:t>MannDB</a:t>
            </a:r>
          </a:p>
          <a:p>
            <a:pPr lvl="1"/>
            <a:r>
              <a:rPr lang="en-CA" dirty="0" smtClean="0">
                <a:solidFill>
                  <a:srgbClr val="FFFF00"/>
                </a:solidFill>
              </a:rPr>
              <a:t>Microbial relational database</a:t>
            </a:r>
          </a:p>
          <a:p>
            <a:pPr lvl="1"/>
            <a:r>
              <a:rPr lang="en-CA" dirty="0" smtClean="0">
                <a:solidFill>
                  <a:srgbClr val="FFFF00"/>
                </a:solidFill>
              </a:rPr>
              <a:t>Use of open source tools</a:t>
            </a:r>
          </a:p>
          <a:p>
            <a:r>
              <a:rPr lang="en-CA" dirty="0" smtClean="0"/>
              <a:t>GBIF</a:t>
            </a:r>
          </a:p>
          <a:p>
            <a:pPr lvl="1"/>
            <a:r>
              <a:rPr lang="en-CA" dirty="0" smtClean="0">
                <a:solidFill>
                  <a:srgbClr val="FFFF00"/>
                </a:solidFill>
              </a:rPr>
              <a:t>Information-based infrastructure to connect users to a globally distributed network of databases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0"/>
            <a:ext cx="7543800" cy="1431925"/>
          </a:xfrm>
        </p:spPr>
        <p:txBody>
          <a:bodyPr/>
          <a:lstStyle/>
          <a:p>
            <a:r>
              <a:rPr lang="en-CA" dirty="0" smtClean="0"/>
              <a:t>Case Examples of Microbial Data Management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857364"/>
            <a:ext cx="8001056" cy="4329114"/>
          </a:xfrm>
        </p:spPr>
        <p:txBody>
          <a:bodyPr/>
          <a:lstStyle/>
          <a:p>
            <a:r>
              <a:rPr lang="en-CA" dirty="0" smtClean="0"/>
              <a:t>Initiatives to share microbial data from the private sector</a:t>
            </a:r>
          </a:p>
          <a:p>
            <a:endParaRPr lang="en-CA" dirty="0" smtClean="0"/>
          </a:p>
          <a:p>
            <a:r>
              <a:rPr lang="en-CA" dirty="0" smtClean="0"/>
              <a:t>Helicos BioSciences Corporation</a:t>
            </a:r>
          </a:p>
          <a:p>
            <a:pPr lvl="1"/>
            <a:r>
              <a:rPr lang="en-CA" dirty="0" smtClean="0">
                <a:solidFill>
                  <a:srgbClr val="FFFF00"/>
                </a:solidFill>
              </a:rPr>
              <a:t>Open microbial data sets-Motivation?</a:t>
            </a:r>
            <a:endParaRPr lang="en-CA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Managing Microbial </a:t>
            </a:r>
            <a:br>
              <a:rPr lang="en-CA" dirty="0" smtClean="0"/>
            </a:br>
            <a:r>
              <a:rPr lang="en-CA" dirty="0" smtClean="0"/>
              <a:t>Materials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785926"/>
            <a:ext cx="8001056" cy="4310074"/>
          </a:xfrm>
        </p:spPr>
        <p:txBody>
          <a:bodyPr/>
          <a:lstStyle/>
          <a:p>
            <a:r>
              <a:rPr lang="en-CA" dirty="0" smtClean="0"/>
              <a:t>WFCC-Umbrella Organization</a:t>
            </a:r>
          </a:p>
          <a:p>
            <a:r>
              <a:rPr lang="en-CA" dirty="0" smtClean="0"/>
              <a:t>Biological Resource Centres (BRCs) </a:t>
            </a:r>
          </a:p>
          <a:p>
            <a:pPr lvl="1"/>
            <a:r>
              <a:rPr lang="en-CA" dirty="0" smtClean="0">
                <a:solidFill>
                  <a:srgbClr val="FFFF00"/>
                </a:solidFill>
              </a:rPr>
              <a:t>House collections of culturable organisms, replicable parts, cells and tissues as well as databases</a:t>
            </a:r>
          </a:p>
          <a:p>
            <a:pPr lvl="1"/>
            <a:r>
              <a:rPr lang="en-CA" dirty="0" smtClean="0"/>
              <a:t>Exchange of materials governed by contractual agreements (transfer agreements) </a:t>
            </a:r>
          </a:p>
          <a:p>
            <a:pPr lvl="1"/>
            <a:r>
              <a:rPr lang="en-CA" dirty="0" smtClean="0"/>
              <a:t>Compensatory liability regime-”take and pay rules”</a:t>
            </a:r>
          </a:p>
          <a:p>
            <a:endParaRPr lang="en-CA" dirty="0" smtClean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Case Examples of Microbial Materials Management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643050"/>
            <a:ext cx="7929618" cy="4857784"/>
          </a:xfrm>
        </p:spPr>
        <p:txBody>
          <a:bodyPr/>
          <a:lstStyle/>
          <a:p>
            <a:r>
              <a:rPr lang="en-CA" sz="2800" dirty="0" smtClean="0"/>
              <a:t>CAMBRI</a:t>
            </a:r>
          </a:p>
          <a:p>
            <a:pPr lvl="1"/>
            <a:r>
              <a:rPr lang="en-CA" sz="2400" dirty="0" smtClean="0">
                <a:solidFill>
                  <a:srgbClr val="FFFF00"/>
                </a:solidFill>
              </a:rPr>
              <a:t>Common interest gateway (Linkages)</a:t>
            </a:r>
          </a:p>
          <a:p>
            <a:pPr lvl="1"/>
            <a:r>
              <a:rPr lang="en-CA" sz="2400" dirty="0" smtClean="0">
                <a:solidFill>
                  <a:srgbClr val="FFFF00"/>
                </a:solidFill>
              </a:rPr>
              <a:t>E-access to biological material repositories</a:t>
            </a:r>
          </a:p>
          <a:p>
            <a:pPr lvl="1"/>
            <a:endParaRPr lang="en-CA" sz="2000" dirty="0" smtClean="0">
              <a:solidFill>
                <a:srgbClr val="FFFF00"/>
              </a:solidFill>
            </a:endParaRPr>
          </a:p>
          <a:p>
            <a:r>
              <a:rPr lang="en-CA" sz="2800" dirty="0" smtClean="0"/>
              <a:t>BioBricks</a:t>
            </a:r>
          </a:p>
          <a:p>
            <a:pPr lvl="1"/>
            <a:r>
              <a:rPr lang="en-CA" sz="2400" dirty="0" smtClean="0">
                <a:solidFill>
                  <a:srgbClr val="FFFF00"/>
                </a:solidFill>
              </a:rPr>
              <a:t>Biological (DNA) parts are made available to the public free of charge currently via MIT’s Registry of Standard Biological Parts</a:t>
            </a:r>
          </a:p>
          <a:p>
            <a:pPr lvl="1"/>
            <a:r>
              <a:rPr lang="en-CA" sz="2400" dirty="0" smtClean="0">
                <a:solidFill>
                  <a:srgbClr val="FFFF00"/>
                </a:solidFill>
              </a:rPr>
              <a:t>Collection of approximately 3200 genetic parts that can be mixed and matched to build synthetic biology devices and systems</a:t>
            </a:r>
          </a:p>
          <a:p>
            <a:pPr lvl="1"/>
            <a:r>
              <a:rPr lang="en-CA" sz="2400" dirty="0" smtClean="0">
                <a:solidFill>
                  <a:srgbClr val="FFFF00"/>
                </a:solidFill>
              </a:rPr>
              <a:t>Unencumbered use of biological parts</a:t>
            </a:r>
            <a:endParaRPr lang="en-CA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Managing Downstream </a:t>
            </a:r>
            <a:br>
              <a:rPr lang="en-CA" dirty="0" smtClean="0"/>
            </a:br>
            <a:r>
              <a:rPr lang="en-CA" dirty="0" smtClean="0"/>
              <a:t>Assets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714488"/>
            <a:ext cx="8286808" cy="4929198"/>
          </a:xfrm>
        </p:spPr>
        <p:txBody>
          <a:bodyPr/>
          <a:lstStyle/>
          <a:p>
            <a:r>
              <a:rPr lang="en-CA" dirty="0" smtClean="0"/>
              <a:t>Eco-Patent Commons</a:t>
            </a:r>
          </a:p>
          <a:p>
            <a:pPr lvl="1"/>
            <a:r>
              <a:rPr lang="en-CA" sz="2400" dirty="0" smtClean="0">
                <a:solidFill>
                  <a:srgbClr val="FFFF00"/>
                </a:solidFill>
              </a:rPr>
              <a:t>Patent pledges of environmentally beneficial technology</a:t>
            </a:r>
          </a:p>
          <a:p>
            <a:pPr lvl="1"/>
            <a:r>
              <a:rPr lang="en-CA" sz="2400" dirty="0" smtClean="0">
                <a:solidFill>
                  <a:srgbClr val="FFFF00"/>
                </a:solidFill>
              </a:rPr>
              <a:t>Non-assertion against infringers </a:t>
            </a:r>
          </a:p>
          <a:p>
            <a:pPr lvl="1"/>
            <a:r>
              <a:rPr lang="en-CA" sz="2400" dirty="0" smtClean="0">
                <a:solidFill>
                  <a:srgbClr val="FFFF00"/>
                </a:solidFill>
              </a:rPr>
              <a:t>100 eco-friendly patents have been pledged as of 2008</a:t>
            </a:r>
          </a:p>
          <a:p>
            <a:pPr lvl="1"/>
            <a:r>
              <a:rPr lang="en-CA" sz="2400" dirty="0" smtClean="0">
                <a:solidFill>
                  <a:srgbClr val="FFFF00"/>
                </a:solidFill>
              </a:rPr>
              <a:t>Motivation?</a:t>
            </a:r>
          </a:p>
          <a:p>
            <a:r>
              <a:rPr lang="en-CA" dirty="0" smtClean="0"/>
              <a:t>AlgOS</a:t>
            </a:r>
          </a:p>
          <a:p>
            <a:pPr lvl="1"/>
            <a:r>
              <a:rPr lang="en-CA" dirty="0" smtClean="0">
                <a:solidFill>
                  <a:srgbClr val="FFFF00"/>
                </a:solidFill>
              </a:rPr>
              <a:t>Open source initiative seeking solutions to produce biodiesel from algae</a:t>
            </a:r>
            <a:endParaRPr lang="en-CA" dirty="0" smtClean="0"/>
          </a:p>
          <a:p>
            <a:r>
              <a:rPr lang="en-CA" dirty="0" smtClean="0"/>
              <a:t>Green Licensing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</a:t>
            </a:r>
            <a:r>
              <a:rPr lang="en-CA" dirty="0" smtClean="0"/>
              <a:t>Transition </a:t>
            </a:r>
            <a:r>
              <a:rPr lang="en-CA" dirty="0" smtClean="0"/>
              <a:t>Point</a:t>
            </a:r>
            <a:endParaRPr lang="en-CA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571604" y="2500306"/>
            <a:ext cx="3357586" cy="178595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929190" y="2500306"/>
            <a:ext cx="3357586" cy="178595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571604" y="4286256"/>
            <a:ext cx="3357586" cy="178595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929190" y="4286256"/>
            <a:ext cx="3357586" cy="178595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71604" y="2571744"/>
            <a:ext cx="19288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dirty="0" smtClean="0"/>
              <a:t>HC, LS, HA</a:t>
            </a:r>
          </a:p>
          <a:p>
            <a:r>
              <a:rPr lang="nn-NO" dirty="0" smtClean="0"/>
              <a:t>Eg. Genes, Proteins, Biological Systems</a:t>
            </a:r>
          </a:p>
          <a:p>
            <a:endParaRPr lang="en-CA" dirty="0"/>
          </a:p>
        </p:txBody>
      </p:sp>
      <p:sp>
        <p:nvSpPr>
          <p:cNvPr id="10" name="TextBox 9"/>
          <p:cNvSpPr txBox="1"/>
          <p:nvPr/>
        </p:nvSpPr>
        <p:spPr>
          <a:xfrm>
            <a:off x="1643042" y="4523440"/>
            <a:ext cx="1928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LC, LS, LA</a:t>
            </a:r>
          </a:p>
          <a:p>
            <a:r>
              <a:rPr lang="en-CA" dirty="0" smtClean="0"/>
              <a:t>E.g. Biological Target Specific to a Rare System</a:t>
            </a:r>
          </a:p>
          <a:p>
            <a:endParaRPr lang="en-CA" dirty="0"/>
          </a:p>
        </p:txBody>
      </p:sp>
      <p:sp>
        <p:nvSpPr>
          <p:cNvPr id="11" name="TextBox 10"/>
          <p:cNvSpPr txBox="1"/>
          <p:nvPr/>
        </p:nvSpPr>
        <p:spPr>
          <a:xfrm>
            <a:off x="4929190" y="2571744"/>
            <a:ext cx="1928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HC, HS, HA </a:t>
            </a:r>
          </a:p>
          <a:p>
            <a:r>
              <a:rPr lang="en-CA" dirty="0" smtClean="0"/>
              <a:t>E.g. Biological Materials, Tools, Drugs/</a:t>
            </a:r>
          </a:p>
          <a:p>
            <a:r>
              <a:rPr lang="en-CA" dirty="0" smtClean="0"/>
              <a:t>Diagnostics</a:t>
            </a:r>
            <a:endParaRPr lang="en-CA" dirty="0"/>
          </a:p>
        </p:txBody>
      </p:sp>
      <p:sp>
        <p:nvSpPr>
          <p:cNvPr id="14" name="TextBox 13"/>
          <p:cNvSpPr txBox="1"/>
          <p:nvPr/>
        </p:nvSpPr>
        <p:spPr>
          <a:xfrm>
            <a:off x="5000628" y="4523440"/>
            <a:ext cx="17859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LC, HS, LA</a:t>
            </a:r>
          </a:p>
          <a:p>
            <a:r>
              <a:rPr lang="en-CA" dirty="0" smtClean="0"/>
              <a:t>E.g.</a:t>
            </a:r>
          </a:p>
          <a:p>
            <a:r>
              <a:rPr lang="en-CA" dirty="0" smtClean="0"/>
              <a:t>Products Targeting Small Markets</a:t>
            </a:r>
            <a:endParaRPr lang="en-CA" dirty="0"/>
          </a:p>
        </p:txBody>
      </p:sp>
      <p:sp>
        <p:nvSpPr>
          <p:cNvPr id="16" name="TextBox 15"/>
          <p:cNvSpPr txBox="1"/>
          <p:nvPr/>
        </p:nvSpPr>
        <p:spPr>
          <a:xfrm>
            <a:off x="3428992" y="4071942"/>
            <a:ext cx="2857520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HC, L-HS, HA</a:t>
            </a:r>
            <a:endParaRPr lang="en-CA" dirty="0"/>
          </a:p>
        </p:txBody>
      </p:sp>
      <p:sp>
        <p:nvSpPr>
          <p:cNvPr id="17" name="TextBox 16"/>
          <p:cNvSpPr txBox="1"/>
          <p:nvPr/>
        </p:nvSpPr>
        <p:spPr>
          <a:xfrm>
            <a:off x="4786314" y="192880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TP</a:t>
            </a:r>
            <a:endParaRPr lang="en-CA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857224" y="407194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TP</a:t>
            </a:r>
            <a:endParaRPr lang="en-CA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857224" y="235743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HC</a:t>
            </a:r>
            <a:endParaRPr lang="en-CA" dirty="0"/>
          </a:p>
        </p:txBody>
      </p:sp>
      <p:sp>
        <p:nvSpPr>
          <p:cNvPr id="20" name="TextBox 19"/>
          <p:cNvSpPr txBox="1"/>
          <p:nvPr/>
        </p:nvSpPr>
        <p:spPr>
          <a:xfrm>
            <a:off x="857224" y="571501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LC</a:t>
            </a:r>
            <a:endParaRPr lang="en-CA" dirty="0"/>
          </a:p>
        </p:txBody>
      </p:sp>
      <p:sp>
        <p:nvSpPr>
          <p:cNvPr id="21" name="TextBox 20"/>
          <p:cNvSpPr txBox="1"/>
          <p:nvPr/>
        </p:nvSpPr>
        <p:spPr>
          <a:xfrm>
            <a:off x="8358214" y="242886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HA</a:t>
            </a:r>
            <a:endParaRPr lang="en-CA" dirty="0"/>
          </a:p>
        </p:txBody>
      </p:sp>
      <p:sp>
        <p:nvSpPr>
          <p:cNvPr id="22" name="TextBox 21"/>
          <p:cNvSpPr txBox="1"/>
          <p:nvPr/>
        </p:nvSpPr>
        <p:spPr>
          <a:xfrm>
            <a:off x="8358214" y="571501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LA</a:t>
            </a:r>
            <a:endParaRPr lang="en-CA" dirty="0"/>
          </a:p>
        </p:txBody>
      </p:sp>
      <p:sp>
        <p:nvSpPr>
          <p:cNvPr id="23" name="TextBox 22"/>
          <p:cNvSpPr txBox="1"/>
          <p:nvPr/>
        </p:nvSpPr>
        <p:spPr>
          <a:xfrm>
            <a:off x="1500166" y="621508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LS</a:t>
            </a:r>
            <a:endParaRPr lang="en-CA" dirty="0"/>
          </a:p>
        </p:txBody>
      </p:sp>
      <p:sp>
        <p:nvSpPr>
          <p:cNvPr id="24" name="TextBox 23"/>
          <p:cNvSpPr txBox="1"/>
          <p:nvPr/>
        </p:nvSpPr>
        <p:spPr>
          <a:xfrm>
            <a:off x="7715272" y="621508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HS</a:t>
            </a:r>
            <a:endParaRPr lang="en-CA" dirty="0"/>
          </a:p>
        </p:txBody>
      </p:sp>
      <p:sp>
        <p:nvSpPr>
          <p:cNvPr id="25" name="TextBox 24"/>
          <p:cNvSpPr txBox="1"/>
          <p:nvPr/>
        </p:nvSpPr>
        <p:spPr>
          <a:xfrm>
            <a:off x="2786050" y="3214686"/>
            <a:ext cx="2071702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O, C, NE, EL, ID</a:t>
            </a:r>
            <a:endParaRPr lang="en-CA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786578" y="3214686"/>
            <a:ext cx="1428760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NE, EL, ID</a:t>
            </a:r>
            <a:endParaRPr lang="en-CA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357554" y="4643446"/>
            <a:ext cx="1428760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EL, ID</a:t>
            </a:r>
            <a:endParaRPr lang="en-CA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6786578" y="4643446"/>
            <a:ext cx="1428760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EL, ID</a:t>
            </a:r>
            <a:endParaRPr lang="en-C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Governing the Microbial Commons</a:t>
            </a:r>
            <a:endParaRPr lang="en-CA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85786" y="1928802"/>
          <a:ext cx="8215376" cy="4477808"/>
        </p:xfrm>
        <a:graphic>
          <a:graphicData uri="http://schemas.openxmlformats.org/drawingml/2006/table">
            <a:tbl>
              <a:tblPr/>
              <a:tblGrid>
                <a:gridCol w="2053844"/>
                <a:gridCol w="2053844"/>
                <a:gridCol w="2053844"/>
                <a:gridCol w="2053844"/>
              </a:tblGrid>
              <a:tr h="3577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1" dirty="0" smtClean="0">
                          <a:latin typeface="+mn-lt"/>
                          <a:ea typeface="Times New Roman"/>
                        </a:rPr>
                        <a:t>Managing</a:t>
                      </a:r>
                      <a:r>
                        <a:rPr lang="en-CA" sz="2000" b="1" baseline="0" dirty="0" smtClean="0">
                          <a:latin typeface="+mn-lt"/>
                          <a:ea typeface="Times New Roman"/>
                        </a:rPr>
                        <a:t> the Microbial Commons</a:t>
                      </a:r>
                      <a:endParaRPr lang="en-CA" sz="20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b="1" dirty="0" smtClean="0">
                          <a:latin typeface="+mn-lt"/>
                          <a:ea typeface="Times New Roman"/>
                        </a:rPr>
                        <a:t>Data</a:t>
                      </a:r>
                      <a:endParaRPr lang="en-CA" sz="20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b="1" dirty="0" smtClean="0">
                          <a:latin typeface="+mn-lt"/>
                          <a:ea typeface="Times New Roman"/>
                        </a:rPr>
                        <a:t>Materials Management</a:t>
                      </a:r>
                      <a:endParaRPr lang="en-CA" sz="20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b="1" dirty="0" smtClean="0">
                          <a:latin typeface="+mn-lt"/>
                          <a:ea typeface="Times New Roman"/>
                        </a:rPr>
                        <a:t>Downstream Assets</a:t>
                      </a:r>
                      <a:endParaRPr lang="en-CA" sz="20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8437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1" dirty="0" smtClean="0">
                          <a:latin typeface="+mn-lt"/>
                          <a:ea typeface="Times New Roman"/>
                        </a:rPr>
                        <a:t>Example</a:t>
                      </a:r>
                      <a:endParaRPr lang="en-CA" sz="20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0" dirty="0" smtClean="0">
                          <a:latin typeface="+mn-lt"/>
                          <a:ea typeface="Times New Roman"/>
                        </a:rPr>
                        <a:t>MannDB;</a:t>
                      </a:r>
                      <a:r>
                        <a:rPr lang="en-CA" sz="2000" b="0" baseline="0" dirty="0" smtClean="0">
                          <a:latin typeface="+mn-lt"/>
                          <a:ea typeface="Times New Roman"/>
                        </a:rPr>
                        <a:t> GBIF; Helicos Microbial Data.</a:t>
                      </a:r>
                      <a:endParaRPr lang="en-CA" sz="2000" b="0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0" dirty="0" smtClean="0">
                          <a:latin typeface="+mn-lt"/>
                          <a:ea typeface="Times New Roman"/>
                        </a:rPr>
                        <a:t>CAMBRI; BioBricks.</a:t>
                      </a:r>
                      <a:endParaRPr lang="en-CA" sz="2000" b="0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0" dirty="0" smtClean="0">
                          <a:latin typeface="+mn-lt"/>
                          <a:ea typeface="Times New Roman"/>
                        </a:rPr>
                        <a:t>EcoPatent Commons; AlgOS.</a:t>
                      </a:r>
                      <a:endParaRPr lang="en-CA" sz="2000" b="0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50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Knowledge</a:t>
                      </a: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 Characteristics</a:t>
                      </a:r>
                      <a:endParaRPr lang="en-CA" sz="20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0" dirty="0" smtClean="0">
                          <a:latin typeface="+mn-lt"/>
                          <a:ea typeface="Times New Roman"/>
                        </a:rPr>
                        <a:t>HC</a:t>
                      </a:r>
                      <a:r>
                        <a:rPr lang="en-CA" sz="2000" b="0" baseline="0" dirty="0" smtClean="0">
                          <a:latin typeface="+mn-lt"/>
                          <a:ea typeface="Times New Roman"/>
                        </a:rPr>
                        <a:t>, NS, HA</a:t>
                      </a:r>
                      <a:endParaRPr lang="en-CA" sz="2000" b="0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b="0" dirty="0" smtClean="0">
                          <a:latin typeface="+mn-lt"/>
                          <a:ea typeface="Times New Roman"/>
                        </a:rPr>
                        <a:t>HC</a:t>
                      </a:r>
                      <a:r>
                        <a:rPr lang="en-CA" sz="2000" b="0" baseline="0" dirty="0" smtClean="0">
                          <a:latin typeface="+mn-lt"/>
                          <a:ea typeface="Times New Roman"/>
                        </a:rPr>
                        <a:t>, NS-S, HA</a:t>
                      </a:r>
                      <a:endParaRPr lang="en-CA" sz="2000" b="0" dirty="0" smtClean="0"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CA" sz="20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0" dirty="0" smtClean="0">
                          <a:latin typeface="+mn-lt"/>
                          <a:ea typeface="Times New Roman"/>
                        </a:rPr>
                        <a:t>HC</a:t>
                      </a:r>
                      <a:r>
                        <a:rPr lang="en-CA" sz="2000" b="0" baseline="0" dirty="0" smtClean="0">
                          <a:latin typeface="+mn-lt"/>
                          <a:ea typeface="Times New Roman"/>
                        </a:rPr>
                        <a:t>, NS-S, HA</a:t>
                      </a:r>
                      <a:endParaRPr lang="en-CA" sz="20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437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1" dirty="0" smtClean="0">
                          <a:latin typeface="+mn-lt"/>
                          <a:ea typeface="Times New Roman"/>
                        </a:rPr>
                        <a:t>Knowledge</a:t>
                      </a:r>
                      <a:r>
                        <a:rPr lang="en-CA" sz="2000" b="1" baseline="0" dirty="0" smtClean="0">
                          <a:latin typeface="+mn-lt"/>
                          <a:ea typeface="Times New Roman"/>
                        </a:rPr>
                        <a:t> Governance Strategy</a:t>
                      </a:r>
                      <a:endParaRPr lang="en-CA" sz="20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0" dirty="0" smtClean="0">
                          <a:latin typeface="+mn-lt"/>
                          <a:ea typeface="Times New Roman"/>
                        </a:rPr>
                        <a:t>Open Access; Use of Supporting Open Access Tools.</a:t>
                      </a:r>
                      <a:endParaRPr lang="en-CA" sz="2000" b="0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0" dirty="0" smtClean="0">
                          <a:latin typeface="+mn-lt"/>
                          <a:ea typeface="Times New Roman"/>
                        </a:rPr>
                        <a:t>Open Access; MTAs;</a:t>
                      </a:r>
                      <a:r>
                        <a:rPr lang="en-CA" sz="2000" b="0" baseline="0" dirty="0" smtClean="0">
                          <a:latin typeface="+mn-lt"/>
                          <a:ea typeface="Times New Roman"/>
                        </a:rPr>
                        <a:t> License Agreements.</a:t>
                      </a:r>
                      <a:endParaRPr lang="en-CA" sz="2000" b="0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0" dirty="0" smtClean="0">
                          <a:latin typeface="+mn-lt"/>
                          <a:ea typeface="Times New Roman"/>
                        </a:rPr>
                        <a:t>Non-Assertion</a:t>
                      </a:r>
                      <a:r>
                        <a:rPr lang="en-CA" sz="2000" b="0" baseline="0" dirty="0" smtClean="0">
                          <a:latin typeface="+mn-lt"/>
                          <a:ea typeface="Times New Roman"/>
                        </a:rPr>
                        <a:t> Clauses; </a:t>
                      </a:r>
                      <a:r>
                        <a:rPr lang="en-CA" sz="2000" b="0" dirty="0" smtClean="0">
                          <a:latin typeface="+mn-lt"/>
                          <a:ea typeface="Times New Roman"/>
                        </a:rPr>
                        <a:t>Green Licensing GNU-General Public Licenses. </a:t>
                      </a:r>
                      <a:endParaRPr lang="en-CA" sz="2000" b="0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24" y="188913"/>
            <a:ext cx="7081864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chemeClr val="tx1"/>
                </a:solidFill>
              </a:rPr>
              <a:t>Systems </a:t>
            </a:r>
            <a:r>
              <a:rPr lang="en-US" sz="3600" dirty="0">
                <a:solidFill>
                  <a:schemeClr val="tx1"/>
                </a:solidFill>
              </a:rPr>
              <a:t>Biology Paradigm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57224" y="1857364"/>
            <a:ext cx="3500462" cy="4643470"/>
          </a:xfrm>
        </p:spPr>
        <p:txBody>
          <a:bodyPr/>
          <a:lstStyle/>
          <a:p>
            <a:pPr eaLnBrk="1" hangingPunct="1">
              <a:spcBef>
                <a:spcPts val="1800"/>
              </a:spcBef>
              <a:buClr>
                <a:srgbClr val="FFFF00"/>
              </a:buClr>
              <a:defRPr/>
            </a:pPr>
            <a:r>
              <a:rPr lang="en-US" sz="2600" b="1" dirty="0">
                <a:effectLst/>
              </a:rPr>
              <a:t>Systems level understanding of biological processes</a:t>
            </a:r>
          </a:p>
          <a:p>
            <a:pPr eaLnBrk="1" hangingPunct="1">
              <a:spcBef>
                <a:spcPts val="1800"/>
              </a:spcBef>
              <a:buClr>
                <a:srgbClr val="FFFF00"/>
              </a:buClr>
              <a:defRPr/>
            </a:pPr>
            <a:r>
              <a:rPr lang="en-US" sz="2600" b="1" dirty="0" smtClean="0">
                <a:effectLst/>
              </a:rPr>
              <a:t>Multiple </a:t>
            </a:r>
            <a:r>
              <a:rPr lang="en-US" sz="2600" b="1" dirty="0">
                <a:effectLst/>
              </a:rPr>
              <a:t>hierarchical levels</a:t>
            </a:r>
          </a:p>
          <a:p>
            <a:pPr eaLnBrk="1" hangingPunct="1">
              <a:spcBef>
                <a:spcPts val="1800"/>
              </a:spcBef>
              <a:buClr>
                <a:srgbClr val="FFFF00"/>
              </a:buClr>
              <a:defRPr/>
            </a:pPr>
            <a:r>
              <a:rPr lang="en-US" sz="2600" b="1" dirty="0">
                <a:effectLst/>
              </a:rPr>
              <a:t>Information is processed in complex </a:t>
            </a:r>
            <a:r>
              <a:rPr lang="en-US" sz="2600" b="1" dirty="0" smtClean="0">
                <a:effectLst/>
              </a:rPr>
              <a:t>networks</a:t>
            </a:r>
            <a:endParaRPr lang="en-US" sz="2600" b="1" dirty="0">
              <a:effectLst/>
            </a:endParaRPr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4429125" y="1857364"/>
          <a:ext cx="4338638" cy="5000636"/>
        </p:xfrm>
        <a:graphic>
          <a:graphicData uri="http://schemas.openxmlformats.org/presentationml/2006/ole">
            <p:oleObj spid="_x0000_s1026" name="Visio" r:id="rId4" imgW="4685558" imgH="5938736" progId="">
              <p:embed/>
            </p:oleObj>
          </a:graphicData>
        </a:graphic>
      </p:graphicFrame>
      <p:pic>
        <p:nvPicPr>
          <p:cNvPr id="1029" name="Picture 4" descr="j018600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64500" y="188913"/>
            <a:ext cx="10795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-214346" y="1190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Pragmatic Outcomes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1200"/>
              </a:spcBef>
              <a:defRPr/>
            </a:pPr>
            <a:r>
              <a:rPr lang="en-US" sz="2800" dirty="0"/>
              <a:t>Managing knowledge assets within </a:t>
            </a:r>
            <a:r>
              <a:rPr lang="en-US" sz="2800" dirty="0" smtClean="0"/>
              <a:t>in </a:t>
            </a:r>
            <a:r>
              <a:rPr lang="en-US" sz="2800" dirty="0"/>
              <a:t>the information </a:t>
            </a:r>
            <a:r>
              <a:rPr lang="en-US" sz="2800" dirty="0" smtClean="0"/>
              <a:t>paradigm and now convergence paradigm</a:t>
            </a:r>
            <a:endParaRPr lang="en-US" sz="2800" dirty="0"/>
          </a:p>
          <a:p>
            <a:pPr eaLnBrk="1" hangingPunct="1">
              <a:spcBef>
                <a:spcPts val="1200"/>
              </a:spcBef>
              <a:defRPr/>
            </a:pPr>
            <a:r>
              <a:rPr lang="en-US" sz="2800" dirty="0"/>
              <a:t>Equitable access to knowledge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en-US" sz="2800" dirty="0"/>
              <a:t>Equitable opportunities to pursue downstream technological opportunities</a:t>
            </a:r>
          </a:p>
          <a:p>
            <a:pPr lvl="1" eaLnBrk="1" hangingPunct="1">
              <a:spcBef>
                <a:spcPts val="1200"/>
              </a:spcBef>
              <a:defRPr/>
            </a:pPr>
            <a:r>
              <a:rPr lang="en-US" sz="2400" dirty="0"/>
              <a:t>Private and social implications via multiple products for the consumer</a:t>
            </a:r>
          </a:p>
          <a:p>
            <a:pPr eaLnBrk="1" hangingPunct="1">
              <a:defRPr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-24"/>
            <a:ext cx="75438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Policy Outcomes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28662" y="1428736"/>
          <a:ext cx="8001056" cy="5342056"/>
        </p:xfrm>
        <a:graphic>
          <a:graphicData uri="http://schemas.openxmlformats.org/drawingml/2006/table">
            <a:tbl>
              <a:tblPr/>
              <a:tblGrid>
                <a:gridCol w="3696345"/>
                <a:gridCol w="4304711"/>
              </a:tblGrid>
              <a:tr h="510338"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Strategic Issue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Policy Implications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1421656">
                <a:tc>
                  <a:txBody>
                    <a:bodyPr/>
                    <a:lstStyle/>
                    <a:p>
                      <a:r>
                        <a:rPr lang="en-CA" sz="2000" b="1" dirty="0" smtClean="0"/>
                        <a:t>Enabling</a:t>
                      </a:r>
                      <a:r>
                        <a:rPr lang="en-CA" sz="2000" b="1" baseline="0" dirty="0" smtClean="0"/>
                        <a:t> large-scale global research projects.</a:t>
                      </a:r>
                      <a:endParaRPr lang="en-CA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2000" b="1" dirty="0" smtClean="0">
                          <a:solidFill>
                            <a:schemeClr val="tx1"/>
                          </a:solidFill>
                        </a:rPr>
                        <a:t>Federal</a:t>
                      </a: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</a:rPr>
                        <a:t> policy encouraging the development of global teams with participants from the public and private sectors.</a:t>
                      </a:r>
                      <a:endParaRPr lang="en-CA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</a:tr>
              <a:tr h="1093582">
                <a:tc>
                  <a:txBody>
                    <a:bodyPr/>
                    <a:lstStyle/>
                    <a:p>
                      <a:r>
                        <a:rPr lang="en-CA" sz="2000" b="1" dirty="0" smtClean="0"/>
                        <a:t>Need for access to complementary</a:t>
                      </a:r>
                      <a:r>
                        <a:rPr lang="en-CA" sz="2000" b="1" baseline="0" dirty="0" smtClean="0"/>
                        <a:t> expertise and information.</a:t>
                      </a:r>
                      <a:endParaRPr lang="en-CA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CA" sz="2000" b="1" dirty="0" smtClean="0">
                          <a:solidFill>
                            <a:schemeClr val="tx1"/>
                          </a:solidFill>
                        </a:rPr>
                        <a:t>Networks of collaboration.</a:t>
                      </a:r>
                      <a:endParaRPr lang="en-CA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1477">
                <a:tc>
                  <a:txBody>
                    <a:bodyPr/>
                    <a:lstStyle/>
                    <a:p>
                      <a:r>
                        <a:rPr lang="en-CA" sz="2000" b="1" dirty="0" smtClean="0"/>
                        <a:t>Transparency</a:t>
                      </a:r>
                      <a:r>
                        <a:rPr lang="en-CA" sz="2000" b="1" baseline="0" dirty="0" smtClean="0"/>
                        <a:t> of motives during knowledge production.</a:t>
                      </a:r>
                      <a:endParaRPr lang="en-CA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2000" b="1" dirty="0" smtClean="0">
                          <a:solidFill>
                            <a:schemeClr val="tx1"/>
                          </a:solidFill>
                        </a:rPr>
                        <a:t>Establishment</a:t>
                      </a: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</a:rPr>
                        <a:t> and commitment to rules regarding knowledge production.</a:t>
                      </a:r>
                      <a:endParaRPr lang="en-CA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</a:tr>
              <a:tr h="1093582">
                <a:tc>
                  <a:txBody>
                    <a:bodyPr/>
                    <a:lstStyle/>
                    <a:p>
                      <a:r>
                        <a:rPr lang="en-CA" sz="2000" b="1" dirty="0" smtClean="0"/>
                        <a:t>Differing</a:t>
                      </a:r>
                      <a:r>
                        <a:rPr lang="en-CA" sz="2000" b="1" baseline="0" dirty="0" smtClean="0"/>
                        <a:t> conventions regarding knowledge dissemination and appropriation.</a:t>
                      </a:r>
                      <a:endParaRPr lang="en-CA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CA" sz="2000" b="1" dirty="0" smtClean="0">
                          <a:solidFill>
                            <a:schemeClr val="tx1"/>
                          </a:solidFill>
                        </a:rPr>
                        <a:t>Early establishment</a:t>
                      </a: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</a:rPr>
                        <a:t> of rules to manage knowledge outcomes.</a:t>
                      </a:r>
                      <a:endParaRPr lang="en-CA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Future Endeavours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800" dirty="0" smtClean="0"/>
              <a:t>Analyze new case studies involving open source innovation targeting the energy and environment sectors</a:t>
            </a:r>
          </a:p>
          <a:p>
            <a:pPr lvl="1"/>
            <a:r>
              <a:rPr lang="en-CA" sz="2400" dirty="0" smtClean="0">
                <a:solidFill>
                  <a:srgbClr val="FFFF00"/>
                </a:solidFill>
              </a:rPr>
              <a:t>Evolving models of innovation</a:t>
            </a:r>
          </a:p>
          <a:p>
            <a:r>
              <a:rPr lang="en-CA" sz="2800" dirty="0" smtClean="0"/>
              <a:t>Creation of repository of governance strategies of microbial knowledge assets including any licensing templates, as has been created by BiOS and the Creative Commons </a:t>
            </a:r>
          </a:p>
          <a:p>
            <a:pPr lvl="1"/>
            <a:r>
              <a:rPr lang="en-CA" sz="2400" dirty="0" smtClean="0">
                <a:solidFill>
                  <a:srgbClr val="FFFF00"/>
                </a:solidFill>
              </a:rPr>
              <a:t>Ex-ante management of knowledge assets</a:t>
            </a:r>
          </a:p>
          <a:p>
            <a:pPr lvl="1"/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00" y="285728"/>
            <a:ext cx="7354883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/>
              <a:t>A Knowledge Perspective </a:t>
            </a:r>
            <a:br>
              <a:rPr lang="en-US" sz="3600" dirty="0"/>
            </a:br>
            <a:r>
              <a:rPr lang="en-US" sz="3600" dirty="0" smtClean="0"/>
              <a:t>of Innovation</a:t>
            </a:r>
            <a:endParaRPr lang="en-US" sz="3600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428728" y="1928802"/>
            <a:ext cx="6808788" cy="4714908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effectLst/>
              </a:rPr>
              <a:t>Biology is an information science</a:t>
            </a:r>
          </a:p>
          <a:p>
            <a:pPr eaLnBrk="1" hangingPunct="1">
              <a:defRPr/>
            </a:pPr>
            <a:r>
              <a:rPr lang="en-US" sz="2800" dirty="0">
                <a:effectLst/>
              </a:rPr>
              <a:t>Multiple Hierarchical Levels</a:t>
            </a:r>
          </a:p>
          <a:p>
            <a:pPr eaLnBrk="1" hangingPunct="1">
              <a:defRPr/>
            </a:pPr>
            <a:r>
              <a:rPr lang="en-US" sz="2800" dirty="0">
                <a:effectLst/>
              </a:rPr>
              <a:t>Complex Networks and Interactions</a:t>
            </a:r>
          </a:p>
          <a:p>
            <a:pPr eaLnBrk="1" hangingPunct="1">
              <a:defRPr/>
            </a:pPr>
            <a:r>
              <a:rPr lang="en-US" sz="2800" dirty="0">
                <a:effectLst/>
              </a:rPr>
              <a:t>A New Biological Knowledge Framework</a:t>
            </a:r>
          </a:p>
          <a:p>
            <a:pPr eaLnBrk="1" hangingPunct="1">
              <a:defRPr/>
            </a:pPr>
            <a:r>
              <a:rPr lang="en-US" sz="2800" dirty="0">
                <a:effectLst/>
              </a:rPr>
              <a:t>Public Good versus Quasi-Private Good</a:t>
            </a:r>
          </a:p>
          <a:p>
            <a:pPr eaLnBrk="1" hangingPunct="1">
              <a:defRPr/>
            </a:pPr>
            <a:r>
              <a:rPr lang="en-US" sz="2800" dirty="0">
                <a:effectLst/>
              </a:rPr>
              <a:t>Managing Incentives for the First and Second Innovators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Voluntary Spillovers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42976" y="2071678"/>
            <a:ext cx="7543800" cy="4114800"/>
          </a:xfrm>
        </p:spPr>
        <p:txBody>
          <a:bodyPr/>
          <a:lstStyle/>
          <a:p>
            <a:r>
              <a:rPr lang="en-CA" sz="2400" dirty="0" smtClean="0"/>
              <a:t>Development of a collegial </a:t>
            </a:r>
            <a:r>
              <a:rPr lang="en-CA" sz="2400" dirty="0" smtClean="0"/>
              <a:t>reputation as a reward for working in open science. </a:t>
            </a:r>
          </a:p>
          <a:p>
            <a:r>
              <a:rPr lang="en-CA" sz="2400" dirty="0" smtClean="0"/>
              <a:t>T</a:t>
            </a:r>
            <a:r>
              <a:rPr lang="en-CA" sz="2400" dirty="0" smtClean="0"/>
              <a:t>o </a:t>
            </a:r>
            <a:r>
              <a:rPr lang="en-CA" sz="2400" dirty="0" smtClean="0"/>
              <a:t>create </a:t>
            </a:r>
            <a:r>
              <a:rPr lang="en-CA" sz="2400" dirty="0" smtClean="0"/>
              <a:t>general </a:t>
            </a:r>
            <a:r>
              <a:rPr lang="en-CA" sz="2400" dirty="0" smtClean="0"/>
              <a:t>reciprocity </a:t>
            </a:r>
            <a:r>
              <a:rPr lang="en-CA" sz="2400" dirty="0" smtClean="0"/>
              <a:t>obligations.</a:t>
            </a:r>
          </a:p>
          <a:p>
            <a:r>
              <a:rPr lang="en-CA" sz="2400" dirty="0" smtClean="0"/>
              <a:t>T</a:t>
            </a:r>
            <a:r>
              <a:rPr lang="en-CA" sz="2400" dirty="0" smtClean="0"/>
              <a:t>o </a:t>
            </a:r>
            <a:r>
              <a:rPr lang="en-CA" sz="2400" dirty="0" smtClean="0"/>
              <a:t>influence adoption of a technology or technology standard.</a:t>
            </a:r>
          </a:p>
          <a:p>
            <a:r>
              <a:rPr lang="en-CA" sz="2400" dirty="0" smtClean="0"/>
              <a:t>W</a:t>
            </a:r>
            <a:r>
              <a:rPr lang="en-CA" sz="2400" dirty="0" smtClean="0"/>
              <a:t>hen </a:t>
            </a:r>
            <a:r>
              <a:rPr lang="en-CA" sz="2400" dirty="0" smtClean="0"/>
              <a:t>firms are interested in improvements of the average aggregate performance of an </a:t>
            </a:r>
            <a:r>
              <a:rPr lang="en-CA" sz="2400" dirty="0" smtClean="0"/>
              <a:t>industry; to increase safety and regulation </a:t>
            </a:r>
            <a:r>
              <a:rPr lang="en-CA" sz="2400" dirty="0" smtClean="0"/>
              <a:t>associated within an industry. </a:t>
            </a:r>
          </a:p>
          <a:p>
            <a:r>
              <a:rPr lang="en-CA" sz="2400" dirty="0" smtClean="0"/>
              <a:t>T</a:t>
            </a:r>
            <a:r>
              <a:rPr lang="en-CA" sz="2400" dirty="0" smtClean="0"/>
              <a:t>o </a:t>
            </a:r>
            <a:r>
              <a:rPr lang="en-CA" sz="2400" dirty="0" smtClean="0"/>
              <a:t>pre-empt </a:t>
            </a:r>
            <a:r>
              <a:rPr lang="en-CA" sz="2400" dirty="0" smtClean="0"/>
              <a:t>rivals.</a:t>
            </a:r>
            <a:endParaRPr lang="en-CA" dirty="0" smtClean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>
                <a:solidFill>
                  <a:schemeClr val="tx1"/>
                </a:solidFill>
              </a:rPr>
              <a:t>The Open Source Model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4438" y="3643313"/>
            <a:ext cx="3643312" cy="64611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CA" dirty="0">
                <a:cs typeface="Arial" charset="0"/>
              </a:rPr>
              <a:t>OPEN SOURCE </a:t>
            </a:r>
          </a:p>
          <a:p>
            <a:pPr algn="ctr">
              <a:defRPr/>
            </a:pPr>
            <a:r>
              <a:rPr lang="en-CA" dirty="0">
                <a:cs typeface="Arial" charset="0"/>
              </a:rPr>
              <a:t>TECHNOLOGY DEVELOPMENT</a:t>
            </a:r>
          </a:p>
        </p:txBody>
      </p:sp>
      <p:sp>
        <p:nvSpPr>
          <p:cNvPr id="8" name="Up-Down Arrow 7"/>
          <p:cNvSpPr/>
          <p:nvPr/>
        </p:nvSpPr>
        <p:spPr bwMode="auto">
          <a:xfrm>
            <a:off x="2786063" y="4429125"/>
            <a:ext cx="428625" cy="785813"/>
          </a:xfrm>
          <a:prstGeom prst="upDownArrow">
            <a:avLst/>
          </a:prstGeom>
          <a:solidFill>
            <a:schemeClr val="bg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CA" dirty="0">
              <a:cs typeface="Arial" charset="0"/>
            </a:endParaRPr>
          </a:p>
        </p:txBody>
      </p:sp>
      <p:sp>
        <p:nvSpPr>
          <p:cNvPr id="9" name="Up-Down Arrow 8"/>
          <p:cNvSpPr/>
          <p:nvPr/>
        </p:nvSpPr>
        <p:spPr bwMode="auto">
          <a:xfrm>
            <a:off x="2786063" y="2714625"/>
            <a:ext cx="428625" cy="785813"/>
          </a:xfrm>
          <a:prstGeom prst="upDownArrow">
            <a:avLst/>
          </a:prstGeom>
          <a:solidFill>
            <a:schemeClr val="bg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CA" dirty="0"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57375" y="2000250"/>
            <a:ext cx="2000250" cy="6461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CA" b="1" dirty="0">
                <a:cs typeface="Arial" charset="0"/>
              </a:rPr>
              <a:t>Collaborative Production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00250" y="5429250"/>
            <a:ext cx="2071688" cy="6461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CA" b="1" dirty="0">
                <a:cs typeface="Arial" charset="0"/>
              </a:rPr>
              <a:t>Shared Implementation</a:t>
            </a:r>
          </a:p>
        </p:txBody>
      </p:sp>
      <p:sp>
        <p:nvSpPr>
          <p:cNvPr id="20488" name="TextBox 11"/>
          <p:cNvSpPr txBox="1">
            <a:spLocks noChangeArrowheads="1"/>
          </p:cNvSpPr>
          <p:nvPr/>
        </p:nvSpPr>
        <p:spPr bwMode="auto">
          <a:xfrm>
            <a:off x="5357813" y="3640138"/>
            <a:ext cx="3643312" cy="646112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CA" dirty="0"/>
              <a:t>OPEN SOURCE </a:t>
            </a:r>
          </a:p>
          <a:p>
            <a:pPr algn="ctr"/>
            <a:r>
              <a:rPr lang="en-CA" dirty="0"/>
              <a:t>BIOTECHNOLOGY DEVELOPMENT</a:t>
            </a:r>
          </a:p>
        </p:txBody>
      </p:sp>
      <p:sp>
        <p:nvSpPr>
          <p:cNvPr id="20489" name="TextBox 12"/>
          <p:cNvSpPr txBox="1">
            <a:spLocks noChangeArrowheads="1"/>
          </p:cNvSpPr>
          <p:nvPr/>
        </p:nvSpPr>
        <p:spPr bwMode="auto">
          <a:xfrm>
            <a:off x="6429375" y="2000250"/>
            <a:ext cx="2000250" cy="646113"/>
          </a:xfrm>
          <a:prstGeom prst="rect">
            <a:avLst/>
          </a:prstGeom>
          <a:solidFill>
            <a:srgbClr val="0099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CA" b="1" dirty="0"/>
              <a:t>Collaborative Production</a:t>
            </a:r>
          </a:p>
        </p:txBody>
      </p:sp>
      <p:sp>
        <p:nvSpPr>
          <p:cNvPr id="20490" name="TextBox 13"/>
          <p:cNvSpPr txBox="1">
            <a:spLocks noChangeArrowheads="1"/>
          </p:cNvSpPr>
          <p:nvPr/>
        </p:nvSpPr>
        <p:spPr bwMode="auto">
          <a:xfrm>
            <a:off x="6215063" y="5429250"/>
            <a:ext cx="2286000" cy="646113"/>
          </a:xfrm>
          <a:prstGeom prst="rect">
            <a:avLst/>
          </a:prstGeom>
          <a:solidFill>
            <a:srgbClr val="0099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CA" b="1" dirty="0"/>
              <a:t>Fair and/or Equitable Access</a:t>
            </a:r>
          </a:p>
        </p:txBody>
      </p:sp>
      <p:sp>
        <p:nvSpPr>
          <p:cNvPr id="15" name="Up-Down Arrow 14"/>
          <p:cNvSpPr/>
          <p:nvPr/>
        </p:nvSpPr>
        <p:spPr bwMode="auto">
          <a:xfrm>
            <a:off x="7143750" y="2786063"/>
            <a:ext cx="428625" cy="785812"/>
          </a:xfrm>
          <a:prstGeom prst="upDownArrow">
            <a:avLst/>
          </a:prstGeom>
          <a:solidFill>
            <a:schemeClr val="bg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CA" dirty="0">
              <a:cs typeface="Arial" charset="0"/>
            </a:endParaRPr>
          </a:p>
        </p:txBody>
      </p:sp>
      <p:sp>
        <p:nvSpPr>
          <p:cNvPr id="16" name="Up-Down Arrow 15"/>
          <p:cNvSpPr/>
          <p:nvPr/>
        </p:nvSpPr>
        <p:spPr bwMode="auto">
          <a:xfrm>
            <a:off x="7215188" y="4357688"/>
            <a:ext cx="428625" cy="785812"/>
          </a:xfrm>
          <a:prstGeom prst="upDownArrow">
            <a:avLst/>
          </a:prstGeom>
          <a:solidFill>
            <a:schemeClr val="bg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CA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/>
              <a:t>A Knowledge Based View of Biopharmaceutical Alliances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042988" y="2071688"/>
            <a:ext cx="7608887" cy="41735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Resource-Based Theories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Knowledge Access Theories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solidFill>
                  <a:srgbClr val="FFFF00"/>
                </a:solidFill>
              </a:rPr>
              <a:t>Knowledge Structures Theory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000" dirty="0"/>
          </a:p>
          <a:p>
            <a:pPr eaLnBrk="1" hangingPunct="1">
              <a:lnSpc>
                <a:spcPct val="80000"/>
              </a:lnSpc>
              <a:defRPr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Consortium Analysis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857364"/>
            <a:ext cx="7543800" cy="4524375"/>
          </a:xfrm>
        </p:spPr>
        <p:txBody>
          <a:bodyPr/>
          <a:lstStyle/>
          <a:p>
            <a:pPr>
              <a:defRPr/>
            </a:pPr>
            <a:r>
              <a:rPr lang="en-CA" sz="2800" dirty="0" smtClean="0"/>
              <a:t>Analysis of 39 consortia</a:t>
            </a:r>
          </a:p>
          <a:p>
            <a:pPr>
              <a:defRPr/>
            </a:pPr>
            <a:r>
              <a:rPr lang="en-CA" sz="2800" dirty="0" smtClean="0"/>
              <a:t>Committed to </a:t>
            </a:r>
          </a:p>
          <a:p>
            <a:pPr lvl="1">
              <a:defRPr/>
            </a:pPr>
            <a:r>
              <a:rPr lang="en-CA" dirty="0" smtClean="0"/>
              <a:t>Open Source</a:t>
            </a:r>
          </a:p>
          <a:p>
            <a:pPr>
              <a:defRPr/>
            </a:pPr>
            <a:r>
              <a:rPr lang="en-CA" sz="2800" dirty="0" smtClean="0"/>
              <a:t>Analysis</a:t>
            </a:r>
          </a:p>
          <a:p>
            <a:pPr lvl="1">
              <a:defRPr/>
            </a:pPr>
            <a:r>
              <a:rPr lang="en-CA" dirty="0" smtClean="0"/>
              <a:t>Structure and Knowledge Types</a:t>
            </a:r>
          </a:p>
          <a:p>
            <a:pPr lvl="1">
              <a:defRPr/>
            </a:pPr>
            <a:r>
              <a:rPr lang="en-CA" dirty="0" smtClean="0"/>
              <a:t>Participants</a:t>
            </a:r>
          </a:p>
          <a:p>
            <a:pPr lvl="1">
              <a:defRPr/>
            </a:pPr>
            <a:r>
              <a:rPr lang="en-CA" dirty="0" smtClean="0"/>
              <a:t>Rules</a:t>
            </a:r>
          </a:p>
          <a:p>
            <a:pPr lvl="1">
              <a:defRPr/>
            </a:pPr>
            <a:r>
              <a:rPr lang="en-CA" dirty="0" smtClean="0"/>
              <a:t>Appropriation Strategies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62" y="285729"/>
            <a:ext cx="7286676" cy="1357322"/>
          </a:xfrm>
        </p:spPr>
        <p:txBody>
          <a:bodyPr/>
          <a:lstStyle/>
          <a:p>
            <a:pPr>
              <a:defRPr/>
            </a:pPr>
            <a:r>
              <a:rPr lang="en-US" sz="3600" dirty="0" smtClean="0">
                <a:solidFill>
                  <a:schemeClr val="tx1"/>
                </a:solidFill>
              </a:rPr>
              <a:t>Use of Knowledge Framework to Understand Firm Behaviour</a:t>
            </a:r>
            <a:endParaRPr lang="en-CA" sz="36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85787" y="2000243"/>
          <a:ext cx="8358213" cy="4857757"/>
        </p:xfrm>
        <a:graphic>
          <a:graphicData uri="http://schemas.openxmlformats.org/drawingml/2006/table">
            <a:tbl>
              <a:tblPr/>
              <a:tblGrid>
                <a:gridCol w="2847490"/>
                <a:gridCol w="2484464"/>
                <a:gridCol w="3026259"/>
              </a:tblGrid>
              <a:tr h="3577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Times New Roman"/>
                        </a:rPr>
                        <a:t>Knowledge Parameter</a:t>
                      </a:r>
                      <a:endParaRPr lang="en-CA" sz="18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8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Times New Roman"/>
                        </a:rPr>
                        <a:t>Analysis</a:t>
                      </a:r>
                      <a:endParaRPr lang="en-CA" sz="18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281252"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Times New Roman"/>
                        </a:rPr>
                        <a:t>Knowledge Characteristics</a:t>
                      </a:r>
                      <a:endParaRPr lang="en-CA" sz="18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Complementarity</a:t>
                      </a:r>
                      <a:endParaRPr lang="en-CA" sz="1800" b="1" baseline="0" dirty="0">
                        <a:solidFill>
                          <a:srgbClr val="FFFF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Times New Roman"/>
                        </a:rPr>
                        <a:t>Impact on Participation, Appropriation, and Bargaining Decisions</a:t>
                      </a:r>
                      <a:endParaRPr lang="en-CA" sz="18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52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Substitutability</a:t>
                      </a:r>
                      <a:endParaRPr lang="en-CA" sz="1800" b="1" baseline="0" dirty="0">
                        <a:solidFill>
                          <a:srgbClr val="FFFF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281252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Applicability</a:t>
                      </a:r>
                      <a:endParaRPr lang="en-CA" sz="1800" b="1" baseline="0" dirty="0">
                        <a:solidFill>
                          <a:srgbClr val="FFFF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281252">
                <a:tc row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Times New Roman"/>
                        </a:rPr>
                        <a:t>Knowledge Class</a:t>
                      </a:r>
                      <a:endParaRPr lang="en-CA" sz="18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Research Input</a:t>
                      </a:r>
                      <a:endParaRPr lang="en-CA" sz="1800" b="1" baseline="0" dirty="0">
                        <a:solidFill>
                          <a:srgbClr val="FFFF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Times New Roman"/>
                        </a:rPr>
                        <a:t>Impact on Participation, Appropriation, and Bargaining Decisions</a:t>
                      </a:r>
                      <a:endParaRPr lang="en-CA" sz="18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1252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Tool</a:t>
                      </a:r>
                      <a:endParaRPr lang="en-CA" sz="1800" b="1" baseline="0" dirty="0">
                        <a:solidFill>
                          <a:srgbClr val="FFFF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281252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Drug</a:t>
                      </a:r>
                      <a:endParaRPr lang="en-CA" sz="1800" b="1" baseline="0" dirty="0">
                        <a:solidFill>
                          <a:srgbClr val="FFFF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281252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Diagnostic</a:t>
                      </a:r>
                      <a:endParaRPr lang="en-CA" sz="1800" b="1" baseline="0" dirty="0">
                        <a:solidFill>
                          <a:srgbClr val="FFFF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281252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Times New Roman"/>
                        </a:rPr>
                        <a:t>Knowledge Form</a:t>
                      </a:r>
                      <a:endParaRPr lang="en-CA" sz="18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Disembodied</a:t>
                      </a:r>
                      <a:endParaRPr lang="en-CA" sz="1800" b="1" baseline="0" dirty="0">
                        <a:solidFill>
                          <a:srgbClr val="FFFF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Times New Roman"/>
                        </a:rPr>
                        <a:t>Value of </a:t>
                      </a:r>
                      <a:r>
                        <a:rPr lang="en-US" sz="1800" b="1" dirty="0" smtClean="0">
                          <a:latin typeface="+mn-lt"/>
                          <a:ea typeface="Times New Roman"/>
                        </a:rPr>
                        <a:t>Knowledge</a:t>
                      </a:r>
                      <a:endParaRPr lang="en-CA" sz="18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505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Embodied</a:t>
                      </a:r>
                      <a:endParaRPr lang="en-CA" sz="1800" b="1" baseline="0" dirty="0">
                        <a:solidFill>
                          <a:srgbClr val="FFFF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281252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Times New Roman"/>
                        </a:rPr>
                        <a:t>Knowledge Phase</a:t>
                      </a:r>
                      <a:endParaRPr lang="en-CA" sz="18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Upstream</a:t>
                      </a:r>
                      <a:endParaRPr lang="en-CA" sz="1800" b="1" baseline="0" dirty="0">
                        <a:solidFill>
                          <a:srgbClr val="FFFF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Times New Roman"/>
                        </a:rPr>
                        <a:t>Timing and Focus of Appropriation</a:t>
                      </a:r>
                      <a:endParaRPr lang="en-CA" sz="18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1252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Downstream</a:t>
                      </a:r>
                      <a:endParaRPr lang="en-CA" sz="1800" b="1" baseline="0" dirty="0">
                        <a:solidFill>
                          <a:srgbClr val="FFFF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281252"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Times New Roman"/>
                        </a:rPr>
                        <a:t>Knowledge Paradigm</a:t>
                      </a:r>
                      <a:endParaRPr lang="en-CA" sz="18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Chemical</a:t>
                      </a:r>
                      <a:endParaRPr lang="en-CA" sz="1800" b="1" baseline="0" dirty="0">
                        <a:solidFill>
                          <a:srgbClr val="FFFF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Times New Roman"/>
                        </a:rPr>
                        <a:t>Focus of Knowledge Generation Activities and Intellectual Property Strategies</a:t>
                      </a:r>
                      <a:endParaRPr lang="en-CA" sz="18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52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Biological</a:t>
                      </a:r>
                      <a:endParaRPr lang="en-CA" sz="1800" b="1" baseline="0" dirty="0">
                        <a:solidFill>
                          <a:srgbClr val="FFFF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562505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Information</a:t>
                      </a:r>
                      <a:endParaRPr lang="en-CA" sz="1800" b="1" baseline="0" dirty="0">
                        <a:solidFill>
                          <a:srgbClr val="FFFF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Governing the Biotech Commons</a:t>
            </a:r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28662" y="1785926"/>
          <a:ext cx="8001088" cy="4572000"/>
        </p:xfrm>
        <a:graphic>
          <a:graphicData uri="http://schemas.openxmlformats.org/drawingml/2006/table">
            <a:tbl>
              <a:tblPr/>
              <a:tblGrid>
                <a:gridCol w="3439096"/>
                <a:gridCol w="4561992"/>
              </a:tblGrid>
              <a:tr h="3577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1" dirty="0" smtClean="0">
                          <a:latin typeface="+mn-lt"/>
                          <a:ea typeface="Times New Roman"/>
                        </a:rPr>
                        <a:t>Managing</a:t>
                      </a:r>
                      <a:r>
                        <a:rPr lang="en-CA" sz="2000" b="1" baseline="0" dirty="0" smtClean="0">
                          <a:latin typeface="+mn-lt"/>
                          <a:ea typeface="Times New Roman"/>
                        </a:rPr>
                        <a:t> the Biotech Commons</a:t>
                      </a:r>
                      <a:endParaRPr lang="en-CA" sz="20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1" dirty="0" smtClean="0">
                          <a:latin typeface="+mn-lt"/>
                          <a:ea typeface="Times New Roman"/>
                        </a:rPr>
                        <a:t>Governance Mechanism</a:t>
                      </a:r>
                      <a:endParaRPr lang="en-CA" sz="20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281252"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1" dirty="0" smtClean="0">
                          <a:latin typeface="+mn-lt"/>
                          <a:ea typeface="Times New Roman"/>
                        </a:rPr>
                        <a:t>Participation</a:t>
                      </a:r>
                      <a:endParaRPr lang="en-CA" sz="20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1" baseline="0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Entry Rules</a:t>
                      </a:r>
                      <a:endParaRPr lang="en-CA" sz="2000" b="1" baseline="0" dirty="0">
                        <a:solidFill>
                          <a:srgbClr val="FFFF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52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1" baseline="0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Commitment Policies</a:t>
                      </a:r>
                      <a:endParaRPr lang="en-CA" sz="2000" b="1" baseline="0" dirty="0">
                        <a:solidFill>
                          <a:srgbClr val="FFFF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52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Knowledge Access Policy</a:t>
                      </a:r>
                      <a:endParaRPr lang="en-CA" sz="2000" b="1" baseline="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52">
                <a:tc row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Knowledge</a:t>
                      </a:r>
                      <a:r>
                        <a:rPr lang="en-CA" sz="2000" b="1" baseline="0" dirty="0" smtClean="0">
                          <a:latin typeface="+mn-lt"/>
                          <a:ea typeface="Times New Roman"/>
                        </a:rPr>
                        <a:t> Dissemination Strategy</a:t>
                      </a:r>
                      <a:endParaRPr lang="en-CA" sz="20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Rules for Sharing of Data</a:t>
                      </a:r>
                      <a:endParaRPr lang="en-CA" sz="2000" b="1" baseline="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1252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1" baseline="0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Open/Closed Data Repositories/Publications</a:t>
                      </a:r>
                      <a:endParaRPr lang="en-CA" sz="2000" b="1" baseline="0" dirty="0">
                        <a:solidFill>
                          <a:srgbClr val="FFFF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52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b="1" baseline="0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Rules for Materials Dissemination</a:t>
                      </a: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52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baseline="0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Transfer of/Pooling of Biological Materials</a:t>
                      </a:r>
                      <a:endParaRPr lang="en-CA" sz="2000" b="1" baseline="0" dirty="0" smtClean="0">
                        <a:solidFill>
                          <a:srgbClr val="FFFF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52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</a:rPr>
                        <a:t>Appropriation and Licensing Management</a:t>
                      </a:r>
                      <a:endParaRPr lang="en-CA" sz="2000" b="1" dirty="0"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Copy-left Licenses for Data</a:t>
                      </a:r>
                      <a:endParaRPr lang="en-CA" sz="2000" b="1" baseline="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505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CA" sz="2000" b="1" baseline="0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Open Materials Access, NE-RF Licensing, Patent Pools, Geographic-Based Licensing</a:t>
                      </a:r>
                      <a:endParaRPr lang="en-CA" sz="2000" b="1" baseline="0" dirty="0">
                        <a:solidFill>
                          <a:srgbClr val="FFFF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Microbial Commons:&amp;#x0D;&amp;#x0A;Governing Complex Knowledge Assets&amp;quot;&quot;/&gt;&lt;property id=&quot;20307&quot; value=&quot;256&quot;/&gt;&lt;/object&gt;&lt;object type=&quot;3&quot; unique_id=&quot;10006&quot;&gt;&lt;property id=&quot;20148&quot; value=&quot;5&quot;/&gt;&lt;property id=&quot;20300&quot; value=&quot;Slide 2 - &amp;quot;Systems Biology Paradigm&amp;quot;&quot;/&gt;&lt;property id=&quot;20307&quot; value=&quot;259&quot;/&gt;&lt;/object&gt;&lt;object type=&quot;3&quot; unique_id=&quot;10008&quot;&gt;&lt;property id=&quot;20148&quot; value=&quot;5&quot;/&gt;&lt;property id=&quot;20300&quot; value=&quot;Slide 3 - &amp;quot;A Knowledge Perspective &amp;#x0D;&amp;#x0A;of Innovation&amp;quot;&quot;/&gt;&lt;property id=&quot;20307&quot; value=&quot;261&quot;/&gt;&lt;/object&gt;&lt;object type=&quot;3&quot; unique_id=&quot;10010&quot;&gt;&lt;property id=&quot;20148&quot; value=&quot;5&quot;/&gt;&lt;property id=&quot;20300&quot; value=&quot;Slide 5 - &amp;quot;Models of Knowledge Governance&amp;quot;&quot;/&gt;&lt;property id=&quot;20307&quot; value=&quot;300&quot;/&gt;&lt;/object&gt;&lt;object type=&quot;3&quot; unique_id=&quot;10011&quot;&gt;&lt;property id=&quot;20148&quot; value=&quot;5&quot;/&gt;&lt;property id=&quot;20300&quot; value=&quot;Slide 9 - &amp;quot;A Knowledge Based View of Biopharmaceutical Alliances&amp;quot;&quot;/&gt;&lt;property id=&quot;20307&quot; value=&quot;264&quot;/&gt;&lt;/object&gt;&lt;object type=&quot;3&quot; unique_id=&quot;10012&quot;&gt;&lt;property id=&quot;20148&quot; value=&quot;5&quot;/&gt;&lt;property id=&quot;20300&quot; value=&quot;Slide 10 - &amp;quot;Consortium Analysis&amp;quot;&quot;/&gt;&lt;property id=&quot;20307&quot; value=&quot;304&quot;/&gt;&lt;/object&gt;&lt;object type=&quot;3&quot; unique_id=&quot;10013&quot;&gt;&lt;property id=&quot;20148&quot; value=&quot;5&quot;/&gt;&lt;property id=&quot;20300&quot; value=&quot;Slide 12 - &amp;quot;Participants&amp;quot;&quot;/&gt;&lt;property id=&quot;20307&quot; value=&quot;309&quot;/&gt;&lt;/object&gt;&lt;object type=&quot;3&quot; unique_id=&quot;10014&quot;&gt;&lt;property id=&quot;20148&quot; value=&quot;5&quot;/&gt;&lt;property id=&quot;20300&quot; value=&quot;Slide 15 - &amp;quot;Rules for Participation&amp;quot;&quot;/&gt;&lt;property id=&quot;20307&quot; value=&quot;311&quot;/&gt;&lt;/object&gt;&lt;object type=&quot;3&quot; unique_id=&quot;10015&quot;&gt;&lt;property id=&quot;20148&quot; value=&quot;5&quot;/&gt;&lt;property id=&quot;20300&quot; value=&quot;Slide 16 - &amp;quot;Rules for Knowledge Dissemination&amp;quot;&quot;/&gt;&lt;property id=&quot;20307&quot; value=&quot;312&quot;/&gt;&lt;/object&gt;&lt;object type=&quot;3&quot; unique_id=&quot;10016&quot;&gt;&lt;property id=&quot;20148&quot; value=&quot;5&quot;/&gt;&lt;property id=&quot;20300&quot; value=&quot;Slide 17 - &amp;quot;Appropriation Strategies&amp;quot;&quot;/&gt;&lt;property id=&quot;20307&quot; value=&quot;313&quot;/&gt;&lt;/object&gt;&lt;object type=&quot;3&quot; unique_id=&quot;10022&quot;&gt;&lt;property id=&quot;20148&quot; value=&quot;5&quot;/&gt;&lt;property id=&quot;20300&quot; value=&quot;Slide 28 - &amp;quot;Pragmatic Outcomes&amp;quot;&quot;/&gt;&lt;property id=&quot;20307&quot; value=&quot;275&quot;/&gt;&lt;/object&gt;&lt;object type=&quot;3&quot; unique_id=&quot;10275&quot;&gt;&lt;property id=&quot;20148&quot; value=&quot;5&quot;/&gt;&lt;property id=&quot;20300&quot; value=&quot;Slide 8 - &amp;quot;Open Innovation&amp;quot;&quot;/&gt;&lt;property id=&quot;20307&quot; value=&quot;320&quot;/&gt;&lt;/object&gt;&lt;object type=&quot;3&quot; unique_id=&quot;10276&quot;&gt;&lt;property id=&quot;20148&quot; value=&quot;5&quot;/&gt;&lt;property id=&quot;20300&quot; value=&quot;Slide 7 - &amp;quot;The Open Source Model&amp;quot;&quot;/&gt;&lt;property id=&quot;20307&quot; value=&quot;321&quot;/&gt;&lt;/object&gt;&lt;object type=&quot;3&quot; unique_id=&quot;10277&quot;&gt;&lt;property id=&quot;20148&quot; value=&quot;5&quot;/&gt;&lt;property id=&quot;20300&quot; value=&quot;Slide 13 - &amp;quot;The Open Network&amp;quot;&quot;/&gt;&lt;property id=&quot;20307&quot; value=&quot;322&quot;/&gt;&lt;/object&gt;&lt;object type=&quot;3&quot; unique_id=&quot;10278&quot;&gt;&lt;property id=&quot;20148&quot; value=&quot;5&quot;/&gt;&lt;property id=&quot;20300&quot; value=&quot;Slide 14 - &amp;quot;The Closed Network&amp;quot;&quot;/&gt;&lt;property id=&quot;20307&quot; value=&quot;323&quot;/&gt;&lt;/object&gt;&lt;object type=&quot;3&quot; unique_id=&quot;10279&quot;&gt;&lt;property id=&quot;20148&quot; value=&quot;5&quot;/&gt;&lt;property id=&quot;20300&quot; value=&quot;Slide 19 - &amp;quot;Updated Consortium Model&amp;quot;&quot;/&gt;&lt;property id=&quot;20307&quot; value=&quot;324&quot;/&gt;&lt;/object&gt;&lt;object type=&quot;3&quot; unique_id=&quot;10280&quot;&gt;&lt;property id=&quot;20148&quot; value=&quot;5&quot;/&gt;&lt;property id=&quot;20300&quot; value=&quot;Slide 29 - &amp;quot;Policy Outcomes&amp;quot;&quot;/&gt;&lt;property id=&quot;20307&quot; value=&quot;325&quot;/&gt;&lt;/object&gt;&lt;object type=&quot;3&quot; unique_id=&quot;10501&quot;&gt;&lt;property id=&quot;20148&quot; value=&quot;5&quot;/&gt;&lt;property id=&quot;20300&quot; value=&quot;Slide 6 - &amp;quot;Incentives to Participate &amp;#x0D;&amp;#x0A;in the Commons&amp;quot;&quot;/&gt;&lt;property id=&quot;20307&quot; value=&quot;327&quot;/&gt;&lt;/object&gt;&lt;object type=&quot;3&quot; unique_id=&quot;10502&quot;&gt;&lt;property id=&quot;20148&quot; value=&quot;5&quot;/&gt;&lt;property id=&quot;20300&quot; value=&quot;Slide 18 - &amp;quot;Governing the Biotech Commons&amp;quot;&quot;/&gt;&lt;property id=&quot;20307&quot; value=&quot;328&quot;/&gt;&lt;/object&gt;&lt;object type=&quot;3&quot; unique_id=&quot;10503&quot;&gt;&lt;property id=&quot;20148&quot; value=&quot;5&quot;/&gt;&lt;property id=&quot;20300&quot; value=&quot;Slide 20 - &amp;quot;The Microbial Commons&amp;quot;&quot;/&gt;&lt;property id=&quot;20307&quot; value=&quot;329&quot;/&gt;&lt;/object&gt;&lt;object type=&quot;3&quot; unique_id=&quot;10505&quot;&gt;&lt;property id=&quot;20148&quot; value=&quot;5&quot;/&gt;&lt;property id=&quot;20300&quot; value=&quot;Slide 21 - &amp;quot;Managing Microbial Data&amp;quot;&quot;/&gt;&lt;property id=&quot;20307&quot; value=&quot;331&quot;/&gt;&lt;/object&gt;&lt;object type=&quot;3&quot; unique_id=&quot;10506&quot;&gt;&lt;property id=&quot;20148&quot; value=&quot;5&quot;/&gt;&lt;property id=&quot;20300&quot; value=&quot;Slide 23 - &amp;quot;Managing Microbial &amp;#x0D;&amp;#x0A;Materials&amp;quot;&quot;/&gt;&lt;property id=&quot;20307&quot; value=&quot;332&quot;/&gt;&lt;/object&gt;&lt;object type=&quot;3&quot; unique_id=&quot;10507&quot;&gt;&lt;property id=&quot;20148&quot; value=&quot;5&quot;/&gt;&lt;property id=&quot;20300&quot; value=&quot;Slide 25 - &amp;quot;Managing Downstream &amp;#x0D;&amp;#x0A;Assets&amp;quot;&quot;/&gt;&lt;property id=&quot;20307&quot; value=&quot;333&quot;/&gt;&lt;/object&gt;&lt;object type=&quot;3&quot; unique_id=&quot;10508&quot;&gt;&lt;property id=&quot;20148&quot; value=&quot;5&quot;/&gt;&lt;property id=&quot;20300&quot; value=&quot;Slide 27 - &amp;quot;Governing the Microbial Commons&amp;quot;&quot;/&gt;&lt;property id=&quot;20307&quot; value=&quot;334&quot;/&gt;&lt;/object&gt;&lt;object type=&quot;3&quot; unique_id=&quot;10629&quot;&gt;&lt;property id=&quot;20148&quot; value=&quot;5&quot;/&gt;&lt;property id=&quot;20300&quot; value=&quot;Slide 30 - &amp;quot;Future Endeavours&amp;quot;&quot;/&gt;&lt;property id=&quot;20307&quot; value=&quot;335&quot;/&gt;&lt;/object&gt;&lt;object type=&quot;3&quot; unique_id=&quot;10630&quot;&gt;&lt;property id=&quot;20148&quot; value=&quot;5&quot;/&gt;&lt;property id=&quot;20300&quot; value=&quot;Slide 4 - &amp;quot;Theories and Models of Intellectual Property&amp;quot;&quot;/&gt;&lt;property id=&quot;20307&quot; value=&quot;336&quot;/&gt;&lt;/object&gt;&lt;object type=&quot;3&quot; unique_id=&quot;10631&quot;&gt;&lt;property id=&quot;20148&quot; value=&quot;5&quot;/&gt;&lt;property id=&quot;20300&quot; value=&quot;Slide 11 - &amp;quot;Use of Knowledge Framework to Understand Firm Behaviour&amp;quot;&quot;/&gt;&lt;property id=&quot;20307&quot; value=&quot;340&quot;/&gt;&lt;/object&gt;&lt;object type=&quot;3&quot; unique_id=&quot;10632&quot;&gt;&lt;property id=&quot;20148&quot; value=&quot;5&quot;/&gt;&lt;property id=&quot;20300&quot; value=&quot;Slide 22 - &amp;quot;Case Examples of Microbial Data Management&amp;quot;&quot;/&gt;&lt;property id=&quot;20307&quot; value=&quot;338&quot;/&gt;&lt;/object&gt;&lt;object type=&quot;3&quot; unique_id=&quot;10633&quot;&gt;&lt;property id=&quot;20148&quot; value=&quot;5&quot;/&gt;&lt;property id=&quot;20300&quot; value=&quot;Slide 24 - &amp;quot;Case Examples of Microbial Materials Management&amp;quot;&quot;/&gt;&lt;property id=&quot;20307&quot; value=&quot;339&quot;/&gt;&lt;/object&gt;&lt;object type=&quot;3&quot; unique_id=&quot;11219&quot;&gt;&lt;property id=&quot;20148&quot; value=&quot;5&quot;/&gt;&lt;property id=&quot;20300&quot; value=&quot;Slide 26 - &amp;quot;The Turning Point&amp;quot;&quot;/&gt;&lt;property id=&quot;20307&quot; value=&quot;34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943</TotalTime>
  <Words>971</Words>
  <Application>Microsoft Office PowerPoint</Application>
  <PresentationFormat>On-screen Show (4:3)</PresentationFormat>
  <Paragraphs>230</Paragraphs>
  <Slides>22</Slides>
  <Notes>22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Shimmer</vt:lpstr>
      <vt:lpstr>Visio</vt:lpstr>
      <vt:lpstr>Microbial Commons: Governing Complex Knowledge Assets</vt:lpstr>
      <vt:lpstr>Systems Biology Paradigm</vt:lpstr>
      <vt:lpstr>A Knowledge Perspective  of Innovation</vt:lpstr>
      <vt:lpstr>Voluntary Spillovers</vt:lpstr>
      <vt:lpstr>The Open Source Model</vt:lpstr>
      <vt:lpstr>A Knowledge Based View of Biopharmaceutical Alliances</vt:lpstr>
      <vt:lpstr>Consortium Analysis</vt:lpstr>
      <vt:lpstr>Use of Knowledge Framework to Understand Firm Behaviour</vt:lpstr>
      <vt:lpstr>Governing the Biotech Commons</vt:lpstr>
      <vt:lpstr>Updated Commons Model</vt:lpstr>
      <vt:lpstr>The Microbial Commons</vt:lpstr>
      <vt:lpstr>Managing Microbial Data</vt:lpstr>
      <vt:lpstr>Case Examples of Microbial Data Management</vt:lpstr>
      <vt:lpstr>Case Examples of Microbial Data Management</vt:lpstr>
      <vt:lpstr>Managing Microbial  Materials</vt:lpstr>
      <vt:lpstr>Case Examples of Microbial Materials Management</vt:lpstr>
      <vt:lpstr>Managing Downstream  Assets</vt:lpstr>
      <vt:lpstr>The Transition Point</vt:lpstr>
      <vt:lpstr>Governing the Microbial Commons</vt:lpstr>
      <vt:lpstr>Pragmatic Outcomes</vt:lpstr>
      <vt:lpstr>Policy Outcomes</vt:lpstr>
      <vt:lpstr>Future Endeavours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Knowledge Perspective of Biopharmaceutical Alliances: Evolving Research Paradigms and Strategy</dc:title>
  <dc:creator>Minna Allarakhia and Anthony Wensley</dc:creator>
  <cp:lastModifiedBy>Minna</cp:lastModifiedBy>
  <cp:revision>184</cp:revision>
  <dcterms:created xsi:type="dcterms:W3CDTF">2006-08-31T22:47:52Z</dcterms:created>
  <dcterms:modified xsi:type="dcterms:W3CDTF">2009-10-09T01:13:15Z</dcterms:modified>
</cp:coreProperties>
</file>