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64" r:id="rId3"/>
    <p:sldId id="277" r:id="rId4"/>
    <p:sldId id="257" r:id="rId5"/>
    <p:sldId id="259" r:id="rId6"/>
    <p:sldId id="263" r:id="rId7"/>
    <p:sldId id="261" r:id="rId8"/>
    <p:sldId id="278" r:id="rId9"/>
    <p:sldId id="279" r:id="rId10"/>
    <p:sldId id="281" r:id="rId11"/>
    <p:sldId id="265" r:id="rId12"/>
    <p:sldId id="280" r:id="rId13"/>
    <p:sldId id="282" r:id="rId14"/>
    <p:sldId id="267" r:id="rId15"/>
    <p:sldId id="284" r:id="rId16"/>
    <p:sldId id="285" r:id="rId17"/>
    <p:sldId id="275" r:id="rId18"/>
    <p:sldId id="286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78" autoAdjust="0"/>
    <p:restoredTop sz="86372" autoAdjust="0"/>
  </p:normalViewPr>
  <p:slideViewPr>
    <p:cSldViewPr>
      <p:cViewPr varScale="1">
        <p:scale>
          <a:sx n="68" d="100"/>
          <a:sy n="68" d="100"/>
        </p:scale>
        <p:origin x="-365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589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C12CFA-A1C0-4D0A-949B-29F531B782B7}" type="datetimeFigureOut">
              <a:rPr lang="en-US" smtClean="0"/>
              <a:pPr/>
              <a:t>10/9/2009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D74954-D644-47D1-BD1C-99269954978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D74954-D644-47D1-BD1C-992699549789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D74954-D644-47D1-BD1C-992699549789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D74954-D644-47D1-BD1C-992699549789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D74954-D644-47D1-BD1C-992699549789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D74954-D644-47D1-BD1C-992699549789}" type="slidenum">
              <a:rPr lang="en-US" smtClean="0"/>
              <a:pPr/>
              <a:t>13</a:t>
            </a:fld>
            <a:endParaRPr 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D74954-D644-47D1-BD1C-992699549789}" type="slidenum">
              <a:rPr lang="en-US" smtClean="0"/>
              <a:pPr/>
              <a:t>14</a:t>
            </a:fld>
            <a:endParaRPr lang="en-US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D74954-D644-47D1-BD1C-992699549789}" type="slidenum">
              <a:rPr lang="en-US" smtClean="0"/>
              <a:pPr/>
              <a:t>15</a:t>
            </a:fld>
            <a:endParaRPr lang="en-US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D74954-D644-47D1-BD1C-992699549789}" type="slidenum">
              <a:rPr lang="en-US" smtClean="0"/>
              <a:pPr/>
              <a:t>16</a:t>
            </a:fld>
            <a:endParaRPr lang="en-US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D74954-D644-47D1-BD1C-992699549789}" type="slidenum">
              <a:rPr lang="en-US" smtClean="0"/>
              <a:pPr/>
              <a:t>17</a:t>
            </a:fld>
            <a:endParaRPr lang="en-US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D74954-D644-47D1-BD1C-992699549789}" type="slidenum">
              <a:rPr lang="en-US" smtClean="0"/>
              <a:pPr/>
              <a:t>18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D74954-D644-47D1-BD1C-992699549789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D74954-D644-47D1-BD1C-992699549789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D74954-D644-47D1-BD1C-992699549789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D74954-D644-47D1-BD1C-992699549789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D74954-D644-47D1-BD1C-992699549789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D74954-D644-47D1-BD1C-992699549789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D74954-D644-47D1-BD1C-992699549789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D74954-D644-47D1-BD1C-992699549789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01AE1-8F9B-4381-9600-87BB0C442ECF}" type="datetimeFigureOut">
              <a:rPr lang="en-US" smtClean="0"/>
              <a:pPr/>
              <a:t>10/9/2009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31AA9-B85D-4914-AE36-0875133F8EB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01AE1-8F9B-4381-9600-87BB0C442ECF}" type="datetimeFigureOut">
              <a:rPr lang="en-US" smtClean="0"/>
              <a:pPr/>
              <a:t>10/9/2009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31AA9-B85D-4914-AE36-0875133F8EB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01AE1-8F9B-4381-9600-87BB0C442ECF}" type="datetimeFigureOut">
              <a:rPr lang="en-US" smtClean="0"/>
              <a:pPr/>
              <a:t>10/9/2009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31AA9-B85D-4914-AE36-0875133F8EB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01AE1-8F9B-4381-9600-87BB0C442ECF}" type="datetimeFigureOut">
              <a:rPr lang="en-US" smtClean="0"/>
              <a:pPr/>
              <a:t>10/9/2009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31AA9-B85D-4914-AE36-0875133F8EB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01AE1-8F9B-4381-9600-87BB0C442ECF}" type="datetimeFigureOut">
              <a:rPr lang="en-US" smtClean="0"/>
              <a:pPr/>
              <a:t>10/9/2009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31AA9-B85D-4914-AE36-0875133F8EB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01AE1-8F9B-4381-9600-87BB0C442ECF}" type="datetimeFigureOut">
              <a:rPr lang="en-US" smtClean="0"/>
              <a:pPr/>
              <a:t>10/9/2009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31AA9-B85D-4914-AE36-0875133F8EB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01AE1-8F9B-4381-9600-87BB0C442ECF}" type="datetimeFigureOut">
              <a:rPr lang="en-US" smtClean="0"/>
              <a:pPr/>
              <a:t>10/9/2009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31AA9-B85D-4914-AE36-0875133F8EB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01AE1-8F9B-4381-9600-87BB0C442ECF}" type="datetimeFigureOut">
              <a:rPr lang="en-US" smtClean="0"/>
              <a:pPr/>
              <a:t>10/9/2009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31AA9-B85D-4914-AE36-0875133F8EB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01AE1-8F9B-4381-9600-87BB0C442ECF}" type="datetimeFigureOut">
              <a:rPr lang="en-US" smtClean="0"/>
              <a:pPr/>
              <a:t>10/9/2009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31AA9-B85D-4914-AE36-0875133F8EB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01AE1-8F9B-4381-9600-87BB0C442ECF}" type="datetimeFigureOut">
              <a:rPr lang="en-US" smtClean="0"/>
              <a:pPr/>
              <a:t>10/9/2009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31AA9-B85D-4914-AE36-0875133F8EB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01AE1-8F9B-4381-9600-87BB0C442ECF}" type="datetimeFigureOut">
              <a:rPr lang="en-US" smtClean="0"/>
              <a:pPr/>
              <a:t>10/9/2009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31AA9-B85D-4914-AE36-0875133F8EB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901AE1-8F9B-4381-9600-87BB0C442ECF}" type="datetimeFigureOut">
              <a:rPr lang="en-US" smtClean="0"/>
              <a:pPr/>
              <a:t>10/9/2009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C31AA9-B85D-4914-AE36-0875133F8EB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Negotiations for an International Regime for Access and Benefit Sharing </a:t>
            </a:r>
            <a:br>
              <a:rPr lang="en-US" dirty="0" smtClean="0"/>
            </a:br>
            <a:r>
              <a:rPr lang="en-US" dirty="0" smtClean="0"/>
              <a:t>and the </a:t>
            </a:r>
            <a:br>
              <a:rPr lang="en-US" dirty="0" smtClean="0"/>
            </a:br>
            <a:r>
              <a:rPr lang="en-US" dirty="0" smtClean="0"/>
              <a:t>Microbial Research Commons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724400"/>
            <a:ext cx="6400800" cy="17526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Stefan Jungcurt</a:t>
            </a:r>
          </a:p>
          <a:p>
            <a:r>
              <a:rPr lang="en-US" sz="2400" dirty="0" smtClean="0"/>
              <a:t>International Institute for Sustainable Development (IISD)</a:t>
            </a:r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62000" y="1981200"/>
            <a:ext cx="7772400" cy="1362075"/>
          </a:xfrm>
        </p:spPr>
        <p:txBody>
          <a:bodyPr/>
          <a:lstStyle/>
          <a:p>
            <a:r>
              <a:rPr lang="en-US" dirty="0" smtClean="0"/>
              <a:t>Corner Stones and Main Components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762000" y="3810000"/>
            <a:ext cx="7772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i="1" dirty="0" smtClean="0"/>
              <a:t>Nothing is agreed until everything is agreed!</a:t>
            </a:r>
            <a:endParaRPr lang="en-US" sz="2400" i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Corner Stones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Legally binding</a:t>
            </a:r>
          </a:p>
          <a:p>
            <a:r>
              <a:rPr lang="en-US" dirty="0" smtClean="0"/>
              <a:t>Protocol to CBD</a:t>
            </a:r>
          </a:p>
          <a:p>
            <a:pPr lvl="1"/>
            <a:r>
              <a:rPr lang="en-US" dirty="0" smtClean="0"/>
              <a:t>Ratification only by CBD Parties</a:t>
            </a:r>
          </a:p>
          <a:p>
            <a:pPr lvl="1"/>
            <a:r>
              <a:rPr lang="en-US" dirty="0" smtClean="0"/>
              <a:t>Unknown ratification period</a:t>
            </a:r>
          </a:p>
          <a:p>
            <a:pPr lvl="1"/>
            <a:r>
              <a:rPr lang="en-US" dirty="0" smtClean="0"/>
              <a:t>Participation may be limited</a:t>
            </a:r>
          </a:p>
          <a:p>
            <a:r>
              <a:rPr lang="en-US" dirty="0" smtClean="0"/>
              <a:t>Objective: secure compliance with national ABS legislation</a:t>
            </a:r>
          </a:p>
          <a:p>
            <a:pPr lvl="1"/>
            <a:r>
              <a:rPr lang="en-US" dirty="0" smtClean="0"/>
              <a:t>International minimum standards</a:t>
            </a:r>
          </a:p>
          <a:p>
            <a:pPr lvl="1"/>
            <a:r>
              <a:rPr lang="en-US" dirty="0" smtClean="0"/>
              <a:t>model domestic legislation</a:t>
            </a:r>
          </a:p>
          <a:p>
            <a:pPr lvl="1"/>
            <a:r>
              <a:rPr lang="en-US" dirty="0" smtClean="0"/>
              <a:t>Model clauses for MTAs</a:t>
            </a:r>
          </a:p>
          <a:p>
            <a:pPr lvl="1"/>
            <a:r>
              <a:rPr lang="en-US" dirty="0" smtClean="0"/>
              <a:t>Certificates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International Access standards (that do not require harmonization of domestic legislation)</a:t>
            </a:r>
          </a:p>
          <a:p>
            <a:pPr lvl="1"/>
            <a:r>
              <a:rPr lang="en-US" dirty="0" smtClean="0"/>
              <a:t>Ensure all elements of ABS are covered</a:t>
            </a:r>
          </a:p>
          <a:p>
            <a:pPr lvl="2"/>
            <a:r>
              <a:rPr lang="en-US" dirty="0" smtClean="0"/>
              <a:t>Prior Informed consent</a:t>
            </a:r>
          </a:p>
          <a:p>
            <a:pPr lvl="2"/>
            <a:r>
              <a:rPr lang="en-US" dirty="0" smtClean="0"/>
              <a:t>Mutually agreed terms</a:t>
            </a:r>
          </a:p>
          <a:p>
            <a:pPr lvl="2"/>
            <a:r>
              <a:rPr lang="en-US" dirty="0" smtClean="0"/>
              <a:t>Disclosure requirements</a:t>
            </a:r>
          </a:p>
          <a:p>
            <a:pPr lvl="1"/>
            <a:r>
              <a:rPr lang="en-US" dirty="0" smtClean="0"/>
              <a:t>Clarity and transparency</a:t>
            </a:r>
          </a:p>
          <a:p>
            <a:pPr lvl="1"/>
            <a:r>
              <a:rPr lang="en-US" dirty="0" smtClean="0"/>
              <a:t>Legal certainty</a:t>
            </a:r>
          </a:p>
          <a:p>
            <a:pPr lvl="1"/>
            <a:r>
              <a:rPr lang="en-US" dirty="0" smtClean="0"/>
              <a:t>Model domestic legislation</a:t>
            </a:r>
          </a:p>
          <a:p>
            <a:r>
              <a:rPr lang="en-US" dirty="0" smtClean="0"/>
              <a:t>Supplier countries oppose standardization of access legislation -&gt; increased transaction costs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 Sharing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Sharing results of research and development on mutually agreed terms</a:t>
            </a:r>
          </a:p>
          <a:p>
            <a:pPr lvl="1"/>
            <a:r>
              <a:rPr lang="en-US" dirty="0" smtClean="0"/>
              <a:t>Access to research results</a:t>
            </a:r>
          </a:p>
          <a:p>
            <a:pPr lvl="1"/>
            <a:r>
              <a:rPr lang="en-US" dirty="0" smtClean="0"/>
              <a:t>Technology transfer </a:t>
            </a:r>
          </a:p>
          <a:p>
            <a:r>
              <a:rPr lang="en-US" dirty="0" smtClean="0"/>
              <a:t>Participation in research activities/joint activities </a:t>
            </a:r>
          </a:p>
          <a:p>
            <a:r>
              <a:rPr lang="en-US" dirty="0" smtClean="0"/>
              <a:t>International minimum conditions and standards</a:t>
            </a:r>
          </a:p>
          <a:p>
            <a:r>
              <a:rPr lang="en-US" dirty="0" smtClean="0"/>
              <a:t>Option for multilateral sharing when origin is unclear or resources exist transboundary</a:t>
            </a:r>
          </a:p>
          <a:p>
            <a:r>
              <a:rPr lang="en-US" dirty="0" smtClean="0"/>
              <a:t>Trust funds for transboundary situations 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Compliance</a:t>
            </a:r>
            <a:r>
              <a:rPr lang="en-US" sz="4400" kern="120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n-US" dirty="0" smtClean="0"/>
              <a:t>International</a:t>
            </a:r>
            <a:r>
              <a:rPr lang="en-US" baseline="0" dirty="0" smtClean="0"/>
              <a:t> understanding on </a:t>
            </a:r>
            <a:r>
              <a:rPr lang="en-US" baseline="0" dirty="0" err="1" smtClean="0"/>
              <a:t>misapropriation</a:t>
            </a:r>
            <a:r>
              <a:rPr lang="en-US" baseline="0" dirty="0" smtClean="0"/>
              <a:t>/misuse (def. of </a:t>
            </a:r>
            <a:r>
              <a:rPr lang="en-US" baseline="0" dirty="0" err="1" smtClean="0"/>
              <a:t>biopiracy</a:t>
            </a:r>
            <a:r>
              <a:rPr lang="en-US" baseline="0" dirty="0" smtClean="0"/>
              <a:t>)</a:t>
            </a:r>
          </a:p>
          <a:p>
            <a:pPr lvl="0"/>
            <a:r>
              <a:rPr lang="en-US" baseline="0" dirty="0" err="1" smtClean="0"/>
              <a:t>Sectoral</a:t>
            </a:r>
            <a:r>
              <a:rPr lang="en-US" baseline="0" dirty="0" smtClean="0"/>
              <a:t> menus of model clauses for MTAs</a:t>
            </a:r>
          </a:p>
          <a:p>
            <a:pPr lvl="0"/>
            <a:r>
              <a:rPr lang="en-US" baseline="0" dirty="0" smtClean="0"/>
              <a:t>Codes of conduct for important user groups</a:t>
            </a:r>
          </a:p>
          <a:p>
            <a:pPr lvl="0"/>
            <a:r>
              <a:rPr lang="en-US" dirty="0" smtClean="0"/>
              <a:t>Best practice</a:t>
            </a:r>
            <a:r>
              <a:rPr lang="en-US" baseline="0" dirty="0" smtClean="0"/>
              <a:t> codes of conduct</a:t>
            </a:r>
          </a:p>
          <a:p>
            <a:pPr lvl="0"/>
            <a:r>
              <a:rPr lang="en-US" dirty="0" smtClean="0"/>
              <a:t>Tracking system and information exchange</a:t>
            </a:r>
            <a:endParaRPr lang="en-US" baseline="0" dirty="0" smtClean="0"/>
          </a:p>
          <a:p>
            <a:pPr lvl="0"/>
            <a:r>
              <a:rPr lang="en-US" baseline="0" dirty="0" smtClean="0"/>
              <a:t>Research funding agencies to require compliance with ABS requirements</a:t>
            </a:r>
          </a:p>
          <a:p>
            <a:pPr lvl="0"/>
            <a:r>
              <a:rPr lang="en-US" baseline="0" dirty="0" smtClean="0"/>
              <a:t>Disclosure requirements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Certificates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en-US" dirty="0" smtClean="0"/>
              <a:t>Internationally recognized certificate issued by a domestic competent authority</a:t>
            </a:r>
          </a:p>
          <a:p>
            <a:pPr lvl="0"/>
            <a:r>
              <a:rPr lang="en-US" dirty="0" smtClean="0"/>
              <a:t>Minimum information</a:t>
            </a:r>
          </a:p>
          <a:p>
            <a:pPr lvl="1"/>
            <a:r>
              <a:rPr lang="en-US" dirty="0" smtClean="0"/>
              <a:t>Details of supplier, user and rights holder</a:t>
            </a:r>
          </a:p>
          <a:p>
            <a:pPr lvl="1"/>
            <a:r>
              <a:rPr lang="en-US" dirty="0" smtClean="0"/>
              <a:t>Unique identifier </a:t>
            </a:r>
          </a:p>
          <a:p>
            <a:pPr lvl="1"/>
            <a:r>
              <a:rPr lang="en-US" dirty="0" smtClean="0"/>
              <a:t>Subject matter</a:t>
            </a:r>
          </a:p>
          <a:p>
            <a:pPr lvl="1"/>
            <a:r>
              <a:rPr lang="en-US" dirty="0" smtClean="0"/>
              <a:t>Geographic location of access</a:t>
            </a:r>
          </a:p>
          <a:p>
            <a:pPr lvl="1"/>
            <a:r>
              <a:rPr lang="en-US" dirty="0" smtClean="0"/>
              <a:t>Proof of prior informed consent</a:t>
            </a:r>
          </a:p>
          <a:p>
            <a:pPr lvl="1"/>
            <a:r>
              <a:rPr lang="en-US" dirty="0" smtClean="0"/>
              <a:t>Uses permitted and restricted </a:t>
            </a:r>
          </a:p>
          <a:p>
            <a:pPr lvl="1"/>
            <a:r>
              <a:rPr lang="en-US" dirty="0" smtClean="0"/>
              <a:t>Conditions of transfer</a:t>
            </a:r>
          </a:p>
          <a:p>
            <a:pPr lvl="1"/>
            <a:r>
              <a:rPr lang="en-US" dirty="0" smtClean="0"/>
              <a:t>Confirmation of compliance with domestic access </a:t>
            </a:r>
            <a:r>
              <a:rPr lang="en-US" dirty="0" err="1" smtClean="0"/>
              <a:t>requirememnts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Certificates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Other information</a:t>
            </a:r>
          </a:p>
          <a:p>
            <a:pPr lvl="1"/>
            <a:r>
              <a:rPr lang="en-US" dirty="0" smtClean="0"/>
              <a:t>Databases for evidence of compliance/progressive compliance with PIC and MAT</a:t>
            </a:r>
          </a:p>
          <a:p>
            <a:pPr lvl="1"/>
            <a:r>
              <a:rPr lang="en-US" dirty="0" smtClean="0"/>
              <a:t>Patent application databases</a:t>
            </a:r>
          </a:p>
          <a:p>
            <a:pPr lvl="1"/>
            <a:r>
              <a:rPr lang="en-US" dirty="0" smtClean="0"/>
              <a:t>Integration of taxonomies</a:t>
            </a:r>
          </a:p>
          <a:p>
            <a:pPr lvl="1"/>
            <a:r>
              <a:rPr lang="en-US" dirty="0" smtClean="0"/>
              <a:t>Use of </a:t>
            </a:r>
            <a:r>
              <a:rPr lang="en-US" dirty="0" err="1" smtClean="0"/>
              <a:t>Barcoding</a:t>
            </a:r>
            <a:r>
              <a:rPr lang="en-US" dirty="0" smtClean="0"/>
              <a:t> and linking with unique identifiers</a:t>
            </a:r>
          </a:p>
          <a:p>
            <a:r>
              <a:rPr lang="en-US" dirty="0" smtClean="0"/>
              <a:t>Other ideas</a:t>
            </a:r>
          </a:p>
          <a:p>
            <a:pPr lvl="1"/>
            <a:r>
              <a:rPr lang="en-US" dirty="0" smtClean="0"/>
              <a:t>Use of existing tracking procedures</a:t>
            </a:r>
          </a:p>
          <a:p>
            <a:pPr lvl="1"/>
            <a:r>
              <a:rPr lang="en-US" dirty="0" smtClean="0"/>
              <a:t>Automatic issuing of certificates based on compliant MTAs</a:t>
            </a:r>
          </a:p>
          <a:p>
            <a:pPr lvl="1"/>
            <a:r>
              <a:rPr lang="en-US" dirty="0" smtClean="0"/>
              <a:t>Consolidation with existing permitting systems</a:t>
            </a:r>
          </a:p>
          <a:p>
            <a:pPr lvl="1"/>
            <a:r>
              <a:rPr lang="en-US" dirty="0" smtClean="0"/>
              <a:t>Standards for recording of collections 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Possible Implications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Restrictions through domestic access laws</a:t>
            </a:r>
          </a:p>
          <a:p>
            <a:r>
              <a:rPr lang="en-US" dirty="0" smtClean="0"/>
              <a:t>Increased transaction costs due to lack of harmonization</a:t>
            </a:r>
          </a:p>
          <a:p>
            <a:r>
              <a:rPr lang="en-US" dirty="0" smtClean="0"/>
              <a:t>Lack of recognition of diversity of user practices</a:t>
            </a:r>
          </a:p>
          <a:p>
            <a:r>
              <a:rPr lang="en-US" dirty="0" smtClean="0"/>
              <a:t>Disclosure requirements?</a:t>
            </a:r>
          </a:p>
          <a:p>
            <a:r>
              <a:rPr lang="en-US" dirty="0" smtClean="0"/>
              <a:t>Origin of MGRs?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Options and Opportunities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Provide input to the discussion on “</a:t>
            </a:r>
            <a:r>
              <a:rPr lang="en-US" dirty="0" err="1" smtClean="0"/>
              <a:t>sectoral</a:t>
            </a:r>
            <a:r>
              <a:rPr lang="en-US" dirty="0" smtClean="0"/>
              <a:t>” approaches</a:t>
            </a:r>
          </a:p>
          <a:p>
            <a:pPr lvl="1"/>
            <a:r>
              <a:rPr lang="en-US" dirty="0" smtClean="0"/>
              <a:t>Raise awareness of ongoing transformations (existing and changing practices)</a:t>
            </a:r>
          </a:p>
          <a:p>
            <a:pPr lvl="1"/>
            <a:r>
              <a:rPr lang="en-US" dirty="0" smtClean="0"/>
              <a:t>Proposals for different research/user communities (communities of practice)</a:t>
            </a:r>
          </a:p>
          <a:p>
            <a:pPr lvl="1"/>
            <a:r>
              <a:rPr lang="en-US" dirty="0" smtClean="0"/>
              <a:t>Learn from ITPGR experience?</a:t>
            </a:r>
          </a:p>
          <a:p>
            <a:pPr lvl="1"/>
            <a:r>
              <a:rPr lang="en-US" dirty="0" smtClean="0"/>
              <a:t>Use international networks to coordinate proposals and lobbying efforts with national governments</a:t>
            </a:r>
          </a:p>
          <a:p>
            <a:r>
              <a:rPr lang="en-US" dirty="0" smtClean="0"/>
              <a:t>Ensure that COP 10 decision does not close the door to these discussions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New element of international regulation of MGR management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352800" y="3087469"/>
            <a:ext cx="16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Access to and use of MGR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752600" y="1868269"/>
            <a:ext cx="16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Biosafety and Health 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733800" y="1515070"/>
            <a:ext cx="1828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Phytosanitary and quarantine requirements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990600" y="3039070"/>
            <a:ext cx="16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Standards and taxonomy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438400" y="4191000"/>
            <a:ext cx="1600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Handling packaging and transport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419600" y="47244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IPRs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867400" y="3849469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Biosecurity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6172200" y="24384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ABS</a:t>
            </a:r>
            <a:endParaRPr lang="en-US" b="1" dirty="0"/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2819400" y="2438400"/>
            <a:ext cx="914400" cy="609600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2667000" y="3352800"/>
            <a:ext cx="762000" cy="76200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rot="5400000" flipH="1" flipV="1">
            <a:off x="3505200" y="3886200"/>
            <a:ext cx="381000" cy="228600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rot="16200000" flipV="1">
            <a:off x="4572000" y="3886200"/>
            <a:ext cx="685800" cy="533400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rot="10800000">
            <a:off x="4953000" y="3429000"/>
            <a:ext cx="990600" cy="381000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rot="5400000">
            <a:off x="4267200" y="2514600"/>
            <a:ext cx="381000" cy="228600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rot="10800000" flipV="1">
            <a:off x="4800600" y="2667000"/>
            <a:ext cx="1828800" cy="381000"/>
          </a:xfrm>
          <a:prstGeom prst="straightConnector1">
            <a:avLst/>
          </a:prstGeom>
          <a:ln w="57150">
            <a:solidFill>
              <a:srgbClr val="00206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990600" y="5269468"/>
            <a:ext cx="7467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How will the new regime affect the opportunities to establish and maintain microbial (semi-) commons?</a:t>
            </a:r>
            <a:endParaRPr lang="en-US" sz="20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Brief History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447800"/>
          <a:ext cx="8229600" cy="518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/>
                <a:gridCol w="1828800"/>
                <a:gridCol w="5486400"/>
              </a:tblGrid>
              <a:tr h="787400">
                <a:tc>
                  <a:txBody>
                    <a:bodyPr/>
                    <a:lstStyle/>
                    <a:p>
                      <a:r>
                        <a:rPr lang="en-US" dirty="0" smtClean="0"/>
                        <a:t>1992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CBD adoption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Objective</a:t>
                      </a:r>
                      <a:r>
                        <a:rPr lang="en-US" baseline="0" dirty="0" smtClean="0"/>
                        <a:t> 3: “Fair and equitable sharing of the benefits arising out of the use of GR</a:t>
                      </a:r>
                    </a:p>
                    <a:p>
                      <a:r>
                        <a:rPr lang="en-US" baseline="0" dirty="0" smtClean="0"/>
                        <a:t>Article 15: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en-US" baseline="0" dirty="0" smtClean="0"/>
                        <a:t>National Sovereignty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en-US" baseline="0" dirty="0" smtClean="0"/>
                        <a:t>Facilitated access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en-US" baseline="0" dirty="0" smtClean="0"/>
                        <a:t>Mutually agreed terms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en-US" baseline="0" dirty="0" smtClean="0"/>
                        <a:t>Prior informed consent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en-US" baseline="0" dirty="0" smtClean="0"/>
                        <a:t>Benefit sharing</a:t>
                      </a:r>
                    </a:p>
                  </a:txBody>
                  <a:tcPr/>
                </a:tc>
              </a:tr>
              <a:tr h="533400">
                <a:tc>
                  <a:txBody>
                    <a:bodyPr/>
                    <a:lstStyle/>
                    <a:p>
                      <a:r>
                        <a:rPr lang="en-US" dirty="0" smtClean="0"/>
                        <a:t>2002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Bonn Guidelines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Guidance</a:t>
                      </a:r>
                      <a:r>
                        <a:rPr lang="en-US" baseline="0" dirty="0" smtClean="0"/>
                        <a:t> for national implementation (voluntary)</a:t>
                      </a:r>
                      <a:endParaRPr lang="en-US" dirty="0"/>
                    </a:p>
                  </a:txBody>
                  <a:tcPr/>
                </a:tc>
              </a:tr>
              <a:tr h="787400">
                <a:tc>
                  <a:txBody>
                    <a:bodyPr/>
                    <a:lstStyle/>
                    <a:p>
                      <a:r>
                        <a:rPr lang="en-US" dirty="0" smtClean="0"/>
                        <a:t>2002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WSSD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JPI Art. 44(o) “negotiate, within the</a:t>
                      </a:r>
                      <a:r>
                        <a:rPr lang="en-US" baseline="0" dirty="0" smtClean="0"/>
                        <a:t> framework of the CBD, an international regime on </a:t>
                      </a:r>
                      <a:r>
                        <a:rPr lang="en-US" b="1" baseline="0" dirty="0" smtClean="0"/>
                        <a:t>benefit sharing”</a:t>
                      </a:r>
                      <a:endParaRPr lang="en-US" b="1" dirty="0"/>
                    </a:p>
                  </a:txBody>
                  <a:tcPr/>
                </a:tc>
              </a:tr>
              <a:tr h="787400">
                <a:tc>
                  <a:txBody>
                    <a:bodyPr/>
                    <a:lstStyle/>
                    <a:p>
                      <a:r>
                        <a:rPr lang="en-US" dirty="0" smtClean="0"/>
                        <a:t>2004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CDB COP7 (Decision VII/19)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Mandate and terms of</a:t>
                      </a:r>
                      <a:r>
                        <a:rPr lang="en-US" baseline="0" dirty="0" smtClean="0"/>
                        <a:t>  reference for the negotiation of an international regime on </a:t>
                      </a:r>
                      <a:r>
                        <a:rPr lang="en-US" b="1" baseline="0" dirty="0" smtClean="0"/>
                        <a:t>access and benefit sharing</a:t>
                      </a:r>
                      <a:endParaRPr lang="en-US" b="1" dirty="0"/>
                    </a:p>
                  </a:txBody>
                  <a:tcPr/>
                </a:tc>
              </a:tr>
              <a:tr h="787400">
                <a:tc>
                  <a:txBody>
                    <a:bodyPr/>
                    <a:lstStyle/>
                    <a:p>
                      <a:r>
                        <a:rPr lang="en-US" dirty="0" smtClean="0"/>
                        <a:t>2006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CBD COP 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Negotiate an international ABS regime</a:t>
                      </a:r>
                      <a:r>
                        <a:rPr lang="en-US" baseline="0" dirty="0" smtClean="0"/>
                        <a:t> “at the earliest possible time prior to COP 10” (2010)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Regime in 2010?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 algn="ctr">
              <a:buNone/>
            </a:pPr>
            <a:endParaRPr lang="en-US" dirty="0" smtClean="0"/>
          </a:p>
          <a:p>
            <a:pPr lvl="1" algn="ctr">
              <a:buNone/>
            </a:pPr>
            <a:r>
              <a:rPr lang="en-US" dirty="0" smtClean="0"/>
              <a:t>“This process is where climate change was at in the seventies…”</a:t>
            </a:r>
          </a:p>
          <a:p>
            <a:pPr lvl="1" algn="ctr">
              <a:buNone/>
            </a:pPr>
            <a:endParaRPr lang="en-US" dirty="0" smtClean="0"/>
          </a:p>
          <a:p>
            <a:pPr lvl="1" algn="ctr">
              <a:buNone/>
            </a:pPr>
            <a:r>
              <a:rPr lang="en-US" dirty="0" smtClean="0"/>
              <a:t>“… it took three decades for the science on climate change to penetrate the international policy process”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of the Negotiations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Outcome of ABS 7 (April 2009):</a:t>
            </a:r>
          </a:p>
          <a:p>
            <a:pPr lvl="1"/>
            <a:r>
              <a:rPr lang="en-US" dirty="0" smtClean="0"/>
              <a:t>35 pages, more than 2000 square brackets (i.e. instances of disagreement) </a:t>
            </a:r>
          </a:p>
          <a:p>
            <a:pPr lvl="1"/>
            <a:r>
              <a:rPr lang="en-US" dirty="0"/>
              <a:t>≈ 50% </a:t>
            </a:r>
            <a:r>
              <a:rPr lang="en-US" dirty="0" smtClean="0"/>
              <a:t>of the regime</a:t>
            </a:r>
          </a:p>
          <a:p>
            <a:pPr lvl="1"/>
            <a:r>
              <a:rPr lang="en-US" dirty="0" smtClean="0"/>
              <a:t>ABS 8 to address remaining 50% (more text and brackets</a:t>
            </a:r>
          </a:p>
          <a:p>
            <a:pPr lvl="1"/>
            <a:r>
              <a:rPr lang="en-US" dirty="0" smtClean="0"/>
              <a:t>ABS 9 to conclude negotiations !</a:t>
            </a:r>
          </a:p>
          <a:p>
            <a:r>
              <a:rPr lang="en-US" dirty="0" smtClean="0"/>
              <a:t>Highly unlikely that “regime” can be adopted in 2010</a:t>
            </a:r>
          </a:p>
          <a:p>
            <a:pPr lvl="1">
              <a:buNone/>
            </a:pPr>
            <a:r>
              <a:rPr lang="en-US" dirty="0" smtClean="0"/>
              <a:t>	(-) impact on microbial research commons uncertain</a:t>
            </a:r>
          </a:p>
          <a:p>
            <a:pPr lvl="1">
              <a:buNone/>
            </a:pPr>
            <a:r>
              <a:rPr lang="en-US" dirty="0" smtClean="0"/>
              <a:t>	(+) opportunities to engage and influence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Text on</a:t>
            </a:r>
            <a:r>
              <a:rPr lang="en-US" baseline="0" dirty="0" smtClean="0"/>
              <a:t> Scope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029200"/>
            <a:ext cx="8229600" cy="1096963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Which microbial genetic resources will be covered?</a:t>
            </a:r>
          </a:p>
          <a:p>
            <a:r>
              <a:rPr lang="en-US" dirty="0" smtClean="0"/>
              <a:t>Which activities will be affected?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371600"/>
            <a:ext cx="83820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The International Regime on Access and Benefit-sharing applies to </a:t>
            </a:r>
            <a:r>
              <a:rPr lang="en-GB" b="1" dirty="0"/>
              <a:t>[all] [biological resources,] genetic resources, [including viruses and other pathogenic [, as well as potentially pathogenic] organisms and genetic sequences regardless of their origin] [derivatives,] [products] [benefits arising from commercial and other utilization] </a:t>
            </a:r>
            <a:r>
              <a:rPr lang="en-GB" dirty="0"/>
              <a:t>as well as [to their] [associated] traditional knowledge, innovations and practices [covered by the Convention on Biological Diversity] [in accordance with Article 8(j)] [within national jurisdiction and of a transboundary nature] [in accordance with the relevant provisions of the Convention on Biological Diversity] [subject [and mutually supportive] to other  [relevant] international obligations] [and without prejudice to other international obligations]. [The International Regime will also apply to genetic resources of migratory species that for natural reasons are found on the territories of the Parties.]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ABS Politics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“Grand</a:t>
            </a:r>
            <a:r>
              <a:rPr lang="en-US" baseline="0" dirty="0" smtClean="0"/>
              <a:t> Bargain” of the CBD</a:t>
            </a:r>
          </a:p>
          <a:p>
            <a:pPr lvl="1"/>
            <a:r>
              <a:rPr lang="en-US" dirty="0" smtClean="0"/>
              <a:t>ABS in exchange for developing country participation</a:t>
            </a:r>
          </a:p>
          <a:p>
            <a:pPr lvl="1"/>
            <a:r>
              <a:rPr lang="en-US" baseline="0" dirty="0" smtClean="0"/>
              <a:t>ABS</a:t>
            </a:r>
            <a:r>
              <a:rPr lang="en-US" dirty="0" smtClean="0"/>
              <a:t> to finance biodiversity conservation</a:t>
            </a:r>
            <a:endParaRPr lang="en-US" baseline="0" dirty="0" smtClean="0"/>
          </a:p>
          <a:p>
            <a:r>
              <a:rPr lang="en-US" baseline="0" dirty="0" smtClean="0"/>
              <a:t>Influence of Agenda 21</a:t>
            </a:r>
          </a:p>
          <a:p>
            <a:pPr lvl="1"/>
            <a:r>
              <a:rPr lang="en-US" baseline="0" dirty="0" smtClean="0"/>
              <a:t>National</a:t>
            </a:r>
            <a:r>
              <a:rPr lang="en-US" dirty="0" smtClean="0"/>
              <a:t> sovereignty</a:t>
            </a:r>
          </a:p>
          <a:p>
            <a:pPr lvl="1"/>
            <a:r>
              <a:rPr lang="en-US" baseline="0" dirty="0" smtClean="0"/>
              <a:t>Commoditization </a:t>
            </a:r>
            <a:r>
              <a:rPr lang="en-US" dirty="0" smtClean="0"/>
              <a:t>logic</a:t>
            </a:r>
            <a:endParaRPr lang="en-US" baseline="0" dirty="0" smtClean="0"/>
          </a:p>
          <a:p>
            <a:r>
              <a:rPr lang="en-US" dirty="0" smtClean="0"/>
              <a:t>E</a:t>
            </a:r>
            <a:r>
              <a:rPr lang="en-US" baseline="0" dirty="0" smtClean="0"/>
              <a:t>xpectations of developing country</a:t>
            </a:r>
            <a:r>
              <a:rPr lang="en-US" dirty="0" smtClean="0"/>
              <a:t> suppliers</a:t>
            </a:r>
            <a:endParaRPr lang="en-US" baseline="0" dirty="0" smtClean="0"/>
          </a:p>
          <a:p>
            <a:pPr lvl="1"/>
            <a:r>
              <a:rPr lang="en-US" baseline="0" dirty="0" smtClean="0"/>
              <a:t>Focus on monetary benefits (national income</a:t>
            </a:r>
            <a:r>
              <a:rPr lang="en-US" dirty="0" smtClean="0"/>
              <a:t> from trade in genetic resources)</a:t>
            </a:r>
          </a:p>
          <a:p>
            <a:pPr lvl="1"/>
            <a:r>
              <a:rPr lang="en-US" baseline="0" dirty="0" smtClean="0"/>
              <a:t>ABS</a:t>
            </a:r>
            <a:r>
              <a:rPr lang="en-US" dirty="0" smtClean="0"/>
              <a:t> to counterbalance IPRs in user countries and secure property rights over GR (enclosure)</a:t>
            </a:r>
          </a:p>
          <a:p>
            <a:pPr lvl="1"/>
            <a:r>
              <a:rPr lang="en-US" dirty="0" smtClean="0"/>
              <a:t>“</a:t>
            </a:r>
            <a:r>
              <a:rPr lang="en-US" dirty="0" err="1" smtClean="0"/>
              <a:t>Biopiracy</a:t>
            </a:r>
            <a:r>
              <a:rPr lang="en-US" dirty="0" smtClean="0"/>
              <a:t>” as modern form of colonialism</a:t>
            </a:r>
          </a:p>
          <a:p>
            <a:r>
              <a:rPr lang="en-US" dirty="0" smtClean="0"/>
              <a:t>User countries</a:t>
            </a:r>
          </a:p>
          <a:p>
            <a:pPr lvl="1"/>
            <a:r>
              <a:rPr lang="en-US" dirty="0" smtClean="0"/>
              <a:t>Focus on facilitating access</a:t>
            </a:r>
          </a:p>
          <a:p>
            <a:pPr lvl="1"/>
            <a:r>
              <a:rPr lang="en-US" dirty="0" smtClean="0"/>
              <a:t>No restrictions/conditions on IPRs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ABS Politics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3434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Commoditization </a:t>
            </a:r>
            <a:r>
              <a:rPr lang="en-US" dirty="0" smtClean="0"/>
              <a:t>logic is at odds with the principles of a research commons</a:t>
            </a:r>
          </a:p>
          <a:p>
            <a:r>
              <a:rPr lang="en-US" dirty="0" smtClean="0"/>
              <a:t>Fight about the </a:t>
            </a:r>
            <a:r>
              <a:rPr lang="en-US" b="1" dirty="0" smtClean="0"/>
              <a:t>distribution</a:t>
            </a:r>
            <a:r>
              <a:rPr lang="en-US" dirty="0" smtClean="0"/>
              <a:t> of benefits dominates discussion on </a:t>
            </a:r>
            <a:r>
              <a:rPr lang="en-US" b="1" dirty="0" smtClean="0"/>
              <a:t>creation</a:t>
            </a:r>
            <a:r>
              <a:rPr lang="en-US" dirty="0" smtClean="0"/>
              <a:t> of benefits (“blockbuster” phenomenon)</a:t>
            </a:r>
          </a:p>
          <a:p>
            <a:r>
              <a:rPr lang="en-US" dirty="0" smtClean="0"/>
              <a:t>Up to ABS 6 very little involvement of the scientific community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Rays of light:</a:t>
            </a:r>
          </a:p>
          <a:p>
            <a:r>
              <a:rPr lang="en-US" dirty="0" smtClean="0"/>
              <a:t>Increasing recognition of interdependence in genetic resources</a:t>
            </a:r>
          </a:p>
          <a:p>
            <a:r>
              <a:rPr lang="en-US" dirty="0" smtClean="0"/>
              <a:t>Increasing recognition of the link between access and use</a:t>
            </a:r>
          </a:p>
          <a:p>
            <a:r>
              <a:rPr lang="en-US" dirty="0" smtClean="0"/>
              <a:t>Supplier countries with emerging biotech sectors show interest in joint efforts in research and development (in informal talks!)</a:t>
            </a:r>
          </a:p>
          <a:p>
            <a:r>
              <a:rPr lang="en-US" dirty="0" smtClean="0"/>
              <a:t>Some cite ITPGR as possible model for other genetic resource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Involvement of Experts and User Groups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CBD Technical Expert meetings</a:t>
            </a:r>
          </a:p>
          <a:p>
            <a:pPr lvl="1"/>
            <a:r>
              <a:rPr lang="en-US" dirty="0" smtClean="0"/>
              <a:t>Certificates (2007)</a:t>
            </a:r>
          </a:p>
          <a:p>
            <a:pPr lvl="1"/>
            <a:r>
              <a:rPr lang="en-US" dirty="0" smtClean="0"/>
              <a:t>Concepts, Terms, working definitions and </a:t>
            </a:r>
            <a:r>
              <a:rPr lang="en-US" dirty="0" err="1" smtClean="0"/>
              <a:t>sectoral</a:t>
            </a:r>
            <a:r>
              <a:rPr lang="en-US" dirty="0" smtClean="0"/>
              <a:t> approaches (2008)</a:t>
            </a:r>
          </a:p>
          <a:p>
            <a:pPr lvl="1"/>
            <a:r>
              <a:rPr lang="en-US" dirty="0" smtClean="0"/>
              <a:t>Compliance (2009)</a:t>
            </a:r>
          </a:p>
          <a:p>
            <a:pPr lvl="1"/>
            <a:r>
              <a:rPr lang="en-US" dirty="0" smtClean="0"/>
              <a:t>Traditional knowledge (2009)</a:t>
            </a:r>
          </a:p>
          <a:p>
            <a:r>
              <a:rPr lang="en-US" dirty="0" smtClean="0"/>
              <a:t>Other initiatives</a:t>
            </a:r>
          </a:p>
          <a:p>
            <a:pPr lvl="1"/>
            <a:r>
              <a:rPr lang="en-US" dirty="0" smtClean="0"/>
              <a:t>Workshop on non-commercial research (Consortium for the Barcode of Life, 2008)</a:t>
            </a:r>
          </a:p>
          <a:p>
            <a:pPr lvl="1"/>
            <a:r>
              <a:rPr lang="en-US" dirty="0" err="1" smtClean="0"/>
              <a:t>Sectoral</a:t>
            </a:r>
            <a:r>
              <a:rPr lang="en-US" dirty="0" smtClean="0"/>
              <a:t> linkages (UNU-IAS/Japan </a:t>
            </a:r>
            <a:r>
              <a:rPr lang="en-US" dirty="0" err="1" smtClean="0"/>
              <a:t>Bioindustry</a:t>
            </a:r>
            <a:r>
              <a:rPr lang="en-US" dirty="0" smtClean="0"/>
              <a:t> Association - 2008)</a:t>
            </a:r>
          </a:p>
          <a:p>
            <a:pPr lvl="1"/>
            <a:r>
              <a:rPr lang="en-US" dirty="0" smtClean="0"/>
              <a:t>Traditional Knowledge (Austria, 2008)</a:t>
            </a:r>
          </a:p>
          <a:p>
            <a:r>
              <a:rPr lang="en-US" dirty="0" smtClean="0"/>
              <a:t>Too little too late</a:t>
            </a:r>
          </a:p>
          <a:p>
            <a:r>
              <a:rPr lang="en-US" dirty="0" smtClean="0"/>
              <a:t>Recommendations are not or only partially reflected in negotiations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513</TotalTime>
  <Words>1119</Words>
  <Application>Microsoft Office PowerPoint</Application>
  <PresentationFormat>On-screen Show (4:3)</PresentationFormat>
  <Paragraphs>183</Paragraphs>
  <Slides>18</Slides>
  <Notes>18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Negotiations for an International Regime for Access and Benefit Sharing  and the  Microbial Research Commons  </vt:lpstr>
      <vt:lpstr>New element of international regulation of MGR management</vt:lpstr>
      <vt:lpstr>Brief History</vt:lpstr>
      <vt:lpstr>A Regime in 2010?</vt:lpstr>
      <vt:lpstr>State of the Negotiations</vt:lpstr>
      <vt:lpstr>Text on Scope</vt:lpstr>
      <vt:lpstr>ABS Politics</vt:lpstr>
      <vt:lpstr>ABS Politics</vt:lpstr>
      <vt:lpstr>Involvement of Experts and User Groups</vt:lpstr>
      <vt:lpstr>Corner Stones and Main Components</vt:lpstr>
      <vt:lpstr>Corner Stones</vt:lpstr>
      <vt:lpstr>Access</vt:lpstr>
      <vt:lpstr>Benefit Sharing</vt:lpstr>
      <vt:lpstr>Compliance </vt:lpstr>
      <vt:lpstr>Certificates</vt:lpstr>
      <vt:lpstr>Certificates</vt:lpstr>
      <vt:lpstr>Possible Implications</vt:lpstr>
      <vt:lpstr>Options and Opportunities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ABS negotiations and transfers of microbiological resources</dc:title>
  <dc:creator>Stefan Jungcurt</dc:creator>
  <cp:lastModifiedBy>Stefan Jungcurt</cp:lastModifiedBy>
  <cp:revision>59</cp:revision>
  <dcterms:created xsi:type="dcterms:W3CDTF">2009-10-07T01:36:05Z</dcterms:created>
  <dcterms:modified xsi:type="dcterms:W3CDTF">2009-10-09T16:58:09Z</dcterms:modified>
</cp:coreProperties>
</file>