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5" r:id="rId1"/>
  </p:sldMasterIdLst>
  <p:notesMasterIdLst>
    <p:notesMasterId r:id="rId34"/>
  </p:notesMasterIdLst>
  <p:sldIdLst>
    <p:sldId id="256" r:id="rId2"/>
    <p:sldId id="257" r:id="rId3"/>
    <p:sldId id="283" r:id="rId4"/>
    <p:sldId id="258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85" r:id="rId19"/>
    <p:sldId id="281" r:id="rId20"/>
    <p:sldId id="280" r:id="rId21"/>
    <p:sldId id="282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86" r:id="rId30"/>
    <p:sldId id="288" r:id="rId31"/>
    <p:sldId id="287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9" autoAdjust="0"/>
    <p:restoredTop sz="94667" autoAdjust="0"/>
  </p:normalViewPr>
  <p:slideViewPr>
    <p:cSldViewPr snapToGrid="0" snapToObjects="1">
      <p:cViewPr varScale="1">
        <p:scale>
          <a:sx n="106" d="100"/>
          <a:sy n="106" d="100"/>
        </p:scale>
        <p:origin x="-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0FB6F-638A-3F42-BC9C-D8D0CB011404}" type="datetimeFigureOut">
              <a:rPr lang="en-US" smtClean="0"/>
              <a:t>11/16/09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1E871-6B34-C941-B36A-3CBF2C2EFA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DB643-04E4-154A-AD71-4A18FCB48676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most water use (70% worldwide) is for agriculture.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F9FBE-FF24-9D47-823B-D28B6F3BAA78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D8768-D5DA-C14C-BB2C-5A5AD2D2151A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BC2E4-E151-3F43-8052-3ABC9E2AB62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50" tIns="44975" rIns="89950" bIns="44975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Univers (W1)" pitchFamily="34" charset="0"/>
              </a:rPr>
              <a:t>3.   Specifically with respect to climate, we know that: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Univers (W1)" pitchFamily="34" charset="0"/>
              </a:rPr>
              <a:t>-	Human activity is rapidly changing the chemistry of the Atmosphere.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Univers (W1)" pitchFamily="34" charset="0"/>
              </a:rPr>
              <a:t>-	Atmospheric chemistry is closely linked to climate, including temperature, but also a variety of temperature related mechanisms of enormous complexity.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8A760-09B7-FB47-BAAA-B95FD7F448C5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316A6-468F-7A47-BCE7-B83A8291A98F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526CE-3C9A-634A-8204-2415129793F7}" type="slidenum">
              <a:rPr lang="en-US"/>
              <a:pPr/>
              <a:t>28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78A93-C55A-754E-A73B-E3DB9A6173E3}" type="slidenum">
              <a:rPr lang="en-US"/>
              <a:pPr/>
              <a:t>32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84175"/>
            <a:ext cx="2054225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4175"/>
            <a:ext cx="6015038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84175"/>
            <a:ext cx="8204200" cy="606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16375" cy="357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066800"/>
            <a:ext cx="4017963" cy="357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304800"/>
            <a:ext cx="6261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7738" y="1676400"/>
            <a:ext cx="7967662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02650" y="65786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F3485D9-96D9-3242-BAFB-08B022D00188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  <a:latin typeface="Times New Roman" pitchFamily="-107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676400"/>
            <a:ext cx="4135438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676400"/>
            <a:ext cx="4135437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496300" y="6489700"/>
            <a:ext cx="609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6E8D3D-B7FA-2440-9F73-FF14D47A8F54}" type="slidenum">
              <a:rPr lang="en-US"/>
              <a:pPr/>
              <a:t>‹#›</a:t>
            </a:fld>
            <a:r>
              <a:rPr lang="en-US">
                <a:latin typeface="Times New Roman" pitchFamily="-111" charset="0"/>
              </a:rPr>
              <a:t> 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1"/>
          </p:nvPr>
        </p:nvSpPr>
        <p:spPr>
          <a:xfrm>
            <a:off x="7772400" y="6692900"/>
            <a:ext cx="838200" cy="13017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16375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066800"/>
            <a:ext cx="4017963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19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384175"/>
            <a:ext cx="820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8"/>
        </a:buBlip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19"/>
        </a:buBlip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Relationship Id="rId5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sciencemag.org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Ecosystems and Their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GEOSS Symposium: The Scientific Benefits of Data Sharing</a:t>
            </a:r>
          </a:p>
          <a:p>
            <a:r>
              <a:rPr lang="en-US" dirty="0" smtClean="0"/>
              <a:t>16 November 2009</a:t>
            </a:r>
          </a:p>
          <a:p>
            <a:r>
              <a:rPr lang="en-US" dirty="0" smtClean="0"/>
              <a:t>Anthony C. Janetos, Director</a:t>
            </a:r>
          </a:p>
          <a:p>
            <a:r>
              <a:rPr lang="en-US" dirty="0" smtClean="0"/>
              <a:t>Joint Global Change Research Institute</a:t>
            </a:r>
          </a:p>
          <a:p>
            <a:r>
              <a:rPr lang="en-US" dirty="0" smtClean="0"/>
              <a:t>Chair, GOFC-GOLD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 Finding #2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1430"/>
            <a:ext cx="8186738" cy="3575050"/>
          </a:xfrm>
        </p:spPr>
        <p:txBody>
          <a:bodyPr/>
          <a:lstStyle/>
          <a:p>
            <a:pPr marL="400050" lvl="1"/>
            <a:r>
              <a:rPr lang="en-US" sz="2000" dirty="0"/>
              <a:t>The changes that have been made to ecosystems have contributed to substantial net gains in human well-being and economic development</a:t>
            </a:r>
          </a:p>
          <a:p>
            <a:pPr marL="742950" lvl="2"/>
            <a:r>
              <a:rPr lang="en-US" sz="1800" dirty="0"/>
              <a:t>Since 1960, while population doubled and economic activity increased 6-fold, food production increased 2 ½ times, food price has declined, water use doubled, wood harvest for pulp tripled, hydropower doubled.</a:t>
            </a:r>
          </a:p>
          <a:p>
            <a:pPr marL="400050" lvl="1"/>
            <a:r>
              <a:rPr lang="en-US" sz="2000" dirty="0"/>
              <a:t>But these gains have been achieved at growing costs that, unless addressed, will substantially diminish the benefits that future generations obtain from ecosystems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Degradation and unsustainable use of ecosystem services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marL="631825" lvl="1" indent="-436563">
              <a:lnSpc>
                <a:spcPct val="90000"/>
              </a:lnSpc>
            </a:pPr>
            <a:r>
              <a:rPr lang="en-US" altLang="zh-CN">
                <a:ea typeface="SimSun" pitchFamily="2" charset="-122"/>
                <a:cs typeface="SimSun" pitchFamily="2" charset="-122"/>
              </a:rPr>
              <a:t>Approximately 60% (15 out of 24) of the ecosystem services evaluated in this assessment are being degraded or used unsustainably</a:t>
            </a:r>
          </a:p>
          <a:p>
            <a:pPr marL="631825" lvl="1" indent="-436563">
              <a:lnSpc>
                <a:spcPct val="90000"/>
              </a:lnSpc>
            </a:pPr>
            <a:r>
              <a:rPr lang="en-US"/>
              <a:t>The degradation of ecosystem services often causes significant harm to human well-being and represents a loss of a natural asset or wealth of a country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50800" dist="25399" dir="16200000" algn="ctr" rotWithShape="0">
              <a:schemeClr val="bg2">
                <a:alpha val="75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/>
              <a:t>Degradation of ecosystem services often causes significant harm to human well-being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08413" cy="4114800"/>
          </a:xfrm>
        </p:spPr>
        <p:txBody>
          <a:bodyPr/>
          <a:lstStyle/>
          <a:p>
            <a:pPr marL="398463" lvl="1" indent="-284163">
              <a:lnSpc>
                <a:spcPct val="90000"/>
              </a:lnSpc>
            </a:pPr>
            <a:r>
              <a:rPr lang="en-US" sz="2400"/>
              <a:t>The total economic value associated with managing ecosystems more sustainably is often higher than the value associated with conversion</a:t>
            </a:r>
          </a:p>
          <a:p>
            <a:pPr marL="398463" lvl="1" indent="-284163">
              <a:lnSpc>
                <a:spcPct val="90000"/>
              </a:lnSpc>
            </a:pPr>
            <a:r>
              <a:rPr lang="en-US" sz="2400"/>
              <a:t>Conversion may still occur because private economic benefits are often greater for the converted system</a:t>
            </a:r>
          </a:p>
        </p:txBody>
      </p:sp>
      <p:pic>
        <p:nvPicPr>
          <p:cNvPr id="49156" name="Picture 4" descr="gene-fi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286000"/>
            <a:ext cx="2978150" cy="4114800"/>
          </a:xfrm>
          <a:ln/>
          <a:effectLst>
            <a:outerShdw blurRad="63500" dist="25399" dir="162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degradation of ecosystem services represents loss of a capital asset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34397"/>
            <a:ext cx="7772400" cy="4114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 dirty="0"/>
              <a:t>Loss of wealth due to ecosystem degradation is not reflected in economic accounts</a:t>
            </a:r>
          </a:p>
          <a:p>
            <a:pPr marL="744538" lvl="1">
              <a:lnSpc>
                <a:spcPct val="90000"/>
              </a:lnSpc>
            </a:pPr>
            <a:r>
              <a:rPr lang="en-US" sz="2000" dirty="0"/>
              <a:t>Ecosystem services, as well as resources such as mineral deposits, soil nutrients, and fossil fuels are capital assets</a:t>
            </a:r>
          </a:p>
          <a:p>
            <a:pPr marL="744538" lvl="1">
              <a:lnSpc>
                <a:spcPct val="90000"/>
              </a:lnSpc>
            </a:pPr>
            <a:r>
              <a:rPr lang="en-US" sz="2000" dirty="0"/>
              <a:t>Traditional national accounts do not include measures of resource depletion or of the degradation of these resources</a:t>
            </a:r>
          </a:p>
          <a:p>
            <a:pPr marL="744538" lvl="1">
              <a:lnSpc>
                <a:spcPct val="90000"/>
              </a:lnSpc>
            </a:pPr>
            <a:r>
              <a:rPr lang="en-US" sz="2000" dirty="0"/>
              <a:t>A country could cut its forests and deplete its fisheries, and this would show only as a positive gain in GDP without registering the corresponding decline in assets (wealth)</a:t>
            </a:r>
          </a:p>
          <a:p>
            <a:pPr marL="744538" lvl="1">
              <a:lnSpc>
                <a:spcPct val="90000"/>
              </a:lnSpc>
            </a:pPr>
            <a:r>
              <a:rPr lang="en-US" sz="2000" dirty="0"/>
              <a:t>A number of countries that appeared to have positive growth in net savings (wealth) in 2001 actually experienced a loss in wealth when degradation of natural resources were factored into the accounts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Land-Cover and Land-Use Change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Perhaps the most consequential human-driven change of Earth’s important characteristics</a:t>
            </a:r>
          </a:p>
          <a:p>
            <a:pPr lvl="1" eaLnBrk="1" hangingPunct="1"/>
            <a:r>
              <a:rPr lang="en-US" sz="2000"/>
              <a:t>About half of original forest area converted to agricultural production</a:t>
            </a:r>
          </a:p>
          <a:p>
            <a:pPr lvl="1" eaLnBrk="1" hangingPunct="1"/>
            <a:r>
              <a:rPr lang="en-US" sz="2000"/>
              <a:t>Roughly doubled the amount of biologically available nitrogen</a:t>
            </a:r>
          </a:p>
          <a:p>
            <a:pPr lvl="1" eaLnBrk="1" hangingPunct="1"/>
            <a:r>
              <a:rPr lang="en-US" sz="2000"/>
              <a:t>Increases in atmospheric concentrations of CO</a:t>
            </a:r>
            <a:r>
              <a:rPr lang="en-US" sz="2000" baseline="-25000"/>
              <a:t>2</a:t>
            </a:r>
            <a:endParaRPr lang="en-US" sz="2000"/>
          </a:p>
          <a:p>
            <a:pPr lvl="1" eaLnBrk="1" hangingPunct="1"/>
            <a:r>
              <a:rPr lang="en-US" sz="2000"/>
              <a:t>Biggest contribution to loss of biological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83350"/>
            <a:ext cx="5095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DC3611F-E944-41D6-AE69-0051FD0D8785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5" name="Picture 5" descr="\\Pnl\fs\Public\ShannonC\Climate Figures\global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69" y="994013"/>
            <a:ext cx="7776213" cy="492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Original rationale emphasized documentation for purpose of understanding tradeoffs in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possible for some tradeoffs: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Increase in timber production against carbon sequestration potential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Increase in agricultural output against a variety of other ecosystem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Not possible for others because of lack of information on state, even though we understand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is the Thing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Can certainly document the big tradeoffs: agricultural productivity vs. carbon storage (globally)</a:t>
            </a:r>
          </a:p>
          <a:p>
            <a:r>
              <a:rPr lang="en-US" sz="2400"/>
              <a:t>Agricultural productivity vs. availability of fresh water for other uses</a:t>
            </a:r>
          </a:p>
          <a:p>
            <a:r>
              <a:rPr lang="en-US" sz="2400"/>
              <a:t>But documentation on smaller, more detailed scales is difficult, even when we are confident about underlying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Magnitude of the Challenge to Come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CO</a:t>
            </a:r>
            <a:r>
              <a:rPr lang="en-US" baseline="-25000"/>
              <a:t>2</a:t>
            </a:r>
            <a:r>
              <a:rPr lang="en-US"/>
              <a:t> Concentration</a:t>
            </a:r>
          </a:p>
        </p:txBody>
      </p:sp>
      <p:sp>
        <p:nvSpPr>
          <p:cNvPr id="2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9EE6BAA-9FFE-D548-85C9-16A04EF11339}" type="slidenum">
              <a:rPr lang="en-US">
                <a:solidFill>
                  <a:srgbClr val="000000"/>
                </a:solidFill>
              </a:rPr>
              <a:pPr/>
              <a:t>19</a:t>
            </a:fld>
            <a:r>
              <a:rPr lang="en-US">
                <a:solidFill>
                  <a:srgbClr val="000000"/>
                </a:solidFill>
                <a:latin typeface="Times New Roman" pitchFamily="-107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5925" y="1785938"/>
            <a:ext cx="8042275" cy="4333875"/>
            <a:chOff x="154" y="1242"/>
            <a:chExt cx="5148" cy="2774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733" y="3792"/>
              <a:ext cx="4497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299" y="3880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1800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5017" y="3880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V="1">
              <a:off x="4955" y="2359"/>
              <a:ext cx="8" cy="2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V="1">
              <a:off x="4959" y="2338"/>
              <a:ext cx="8" cy="2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V="1">
              <a:off x="4964" y="2318"/>
              <a:ext cx="7" cy="2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V="1">
              <a:off x="4967" y="2306"/>
              <a:ext cx="8" cy="1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V="1">
              <a:off x="4979" y="2245"/>
              <a:ext cx="9" cy="3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4983" y="2224"/>
              <a:ext cx="8" cy="2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987" y="2201"/>
              <a:ext cx="9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4992" y="2161"/>
              <a:ext cx="7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4996" y="2136"/>
              <a:ext cx="8" cy="2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000" y="2120"/>
              <a:ext cx="8" cy="1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5004" y="2091"/>
              <a:ext cx="8" cy="29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5007" y="2034"/>
              <a:ext cx="9" cy="5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5012" y="2021"/>
              <a:ext cx="8" cy="1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V="1">
              <a:off x="5015" y="1998"/>
              <a:ext cx="9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5021" y="1975"/>
              <a:ext cx="7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V="1">
              <a:off x="5024" y="1929"/>
              <a:ext cx="9" cy="4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5029" y="1889"/>
              <a:ext cx="8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5032" y="1852"/>
              <a:ext cx="8" cy="3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5036" y="1808"/>
              <a:ext cx="8" cy="44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V="1">
              <a:off x="5040" y="1777"/>
              <a:ext cx="8" cy="3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V="1">
              <a:off x="5044" y="1747"/>
              <a:ext cx="8" cy="3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 flipV="1">
              <a:off x="5049" y="1703"/>
              <a:ext cx="7" cy="44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 flipV="1">
              <a:off x="5052" y="1663"/>
              <a:ext cx="9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 flipV="1">
              <a:off x="5057" y="1626"/>
              <a:ext cx="8" cy="3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V="1">
              <a:off x="5061" y="1593"/>
              <a:ext cx="7" cy="3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 flipV="1">
              <a:off x="5064" y="1547"/>
              <a:ext cx="9" cy="4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 flipV="1">
              <a:off x="5068" y="1484"/>
              <a:ext cx="8" cy="6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V="1">
              <a:off x="5072" y="1448"/>
              <a:ext cx="9" cy="3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flipV="1">
              <a:off x="5077" y="1416"/>
              <a:ext cx="7" cy="3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V="1">
              <a:off x="5081" y="1391"/>
              <a:ext cx="9" cy="2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V="1">
              <a:off x="5085" y="1364"/>
              <a:ext cx="8" cy="2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3983" y="3328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3983" y="3328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4152" y="3347"/>
              <a:ext cx="27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4152" y="3347"/>
              <a:ext cx="27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4262" y="3278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4262" y="3278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4363" y="3174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4363" y="3174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4456" y="3192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4456" y="3192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4472" y="3084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472" y="3084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489" y="3099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4489" y="3099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518" y="3063"/>
              <a:ext cx="27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518" y="3063"/>
              <a:ext cx="27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4578" y="3036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4578" y="3036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598" y="3031"/>
              <a:ext cx="28" cy="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4598" y="3031"/>
              <a:ext cx="28" cy="32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4614" y="3011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4614" y="3011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4651" y="2961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4651" y="2961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4700" y="2871"/>
              <a:ext cx="27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4700" y="2871"/>
              <a:ext cx="27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4716" y="2897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4716" y="2897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4724" y="2843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4724" y="2843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4740" y="2783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4740" y="2783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4765" y="2752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4765" y="2752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4789" y="2726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4789" y="2726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4813" y="2625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813" y="2625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4846" y="2599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846" y="2599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879" y="2566"/>
              <a:ext cx="27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4879" y="2566"/>
              <a:ext cx="27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919" y="2445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919" y="2445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 flipV="1">
              <a:off x="4955" y="2359"/>
              <a:ext cx="8" cy="2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4944" y="2366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4944" y="2366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 flipV="1">
              <a:off x="4959" y="2338"/>
              <a:ext cx="8" cy="2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4947" y="2343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947" y="2343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 flipV="1">
              <a:off x="4964" y="2318"/>
              <a:ext cx="7" cy="2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951" y="2322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4951" y="2322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 flipV="1">
              <a:off x="4967" y="2306"/>
              <a:ext cx="8" cy="1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955" y="2302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955" y="2302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4960" y="2290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4960" y="2290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 flipV="1">
              <a:off x="4979" y="2245"/>
              <a:ext cx="9" cy="3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4967" y="2264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4967" y="2264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 flipV="1">
              <a:off x="4983" y="2224"/>
              <a:ext cx="8" cy="2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4972" y="2229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4972" y="2229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4" name="Line 102"/>
            <p:cNvSpPr>
              <a:spLocks noChangeShapeType="1"/>
            </p:cNvSpPr>
            <p:nvPr/>
          </p:nvSpPr>
          <p:spPr bwMode="auto">
            <a:xfrm flipV="1">
              <a:off x="4987" y="2201"/>
              <a:ext cx="9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4975" y="2209"/>
              <a:ext cx="29" cy="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4975" y="2209"/>
              <a:ext cx="29" cy="32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" name="Line 105"/>
            <p:cNvSpPr>
              <a:spLocks noChangeShapeType="1"/>
            </p:cNvSpPr>
            <p:nvPr/>
          </p:nvSpPr>
          <p:spPr bwMode="auto">
            <a:xfrm flipV="1">
              <a:off x="4992" y="2161"/>
              <a:ext cx="7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4980" y="2185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4980" y="2185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 flipV="1">
              <a:off x="4996" y="2136"/>
              <a:ext cx="8" cy="2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4983" y="2145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4983" y="2145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 flipV="1">
              <a:off x="5000" y="2120"/>
              <a:ext cx="8" cy="1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4988" y="2120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4988" y="2120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 flipV="1">
              <a:off x="5004" y="2091"/>
              <a:ext cx="8" cy="29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4992" y="2105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4992" y="2105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9" name="Line 117"/>
            <p:cNvSpPr>
              <a:spLocks noChangeShapeType="1"/>
            </p:cNvSpPr>
            <p:nvPr/>
          </p:nvSpPr>
          <p:spPr bwMode="auto">
            <a:xfrm flipV="1">
              <a:off x="5007" y="2034"/>
              <a:ext cx="9" cy="5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4996" y="2075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4996" y="2075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 flipV="1">
              <a:off x="5012" y="2021"/>
              <a:ext cx="8" cy="1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5000" y="2018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5000" y="2018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5" name="Line 123"/>
            <p:cNvSpPr>
              <a:spLocks noChangeShapeType="1"/>
            </p:cNvSpPr>
            <p:nvPr/>
          </p:nvSpPr>
          <p:spPr bwMode="auto">
            <a:xfrm flipV="1">
              <a:off x="5015" y="1998"/>
              <a:ext cx="9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5004" y="2005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5004" y="2005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 flipV="1">
              <a:off x="5021" y="1975"/>
              <a:ext cx="7" cy="2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5008" y="1982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5008" y="1982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 flipV="1">
              <a:off x="5024" y="1929"/>
              <a:ext cx="9" cy="4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5012" y="1959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5012" y="1959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4" name="Line 132"/>
            <p:cNvSpPr>
              <a:spLocks noChangeShapeType="1"/>
            </p:cNvSpPr>
            <p:nvPr/>
          </p:nvSpPr>
          <p:spPr bwMode="auto">
            <a:xfrm flipV="1">
              <a:off x="5029" y="1889"/>
              <a:ext cx="8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016" y="1914"/>
              <a:ext cx="29" cy="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6" name="Rectangle 134"/>
            <p:cNvSpPr>
              <a:spLocks noChangeArrowheads="1"/>
            </p:cNvSpPr>
            <p:nvPr/>
          </p:nvSpPr>
          <p:spPr bwMode="auto">
            <a:xfrm>
              <a:off x="5016" y="1914"/>
              <a:ext cx="29" cy="32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7" name="Line 135"/>
            <p:cNvSpPr>
              <a:spLocks noChangeShapeType="1"/>
            </p:cNvSpPr>
            <p:nvPr/>
          </p:nvSpPr>
          <p:spPr bwMode="auto">
            <a:xfrm flipV="1">
              <a:off x="5032" y="1852"/>
              <a:ext cx="8" cy="3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021" y="1873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5021" y="1873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0" name="Line 138"/>
            <p:cNvSpPr>
              <a:spLocks noChangeShapeType="1"/>
            </p:cNvSpPr>
            <p:nvPr/>
          </p:nvSpPr>
          <p:spPr bwMode="auto">
            <a:xfrm flipV="1">
              <a:off x="5036" y="1808"/>
              <a:ext cx="8" cy="44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5024" y="1836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5024" y="1836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3" name="Line 141"/>
            <p:cNvSpPr>
              <a:spLocks noChangeShapeType="1"/>
            </p:cNvSpPr>
            <p:nvPr/>
          </p:nvSpPr>
          <p:spPr bwMode="auto">
            <a:xfrm flipV="1">
              <a:off x="5040" y="1777"/>
              <a:ext cx="8" cy="31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5029" y="1792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5029" y="1792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6" name="Line 144"/>
            <p:cNvSpPr>
              <a:spLocks noChangeShapeType="1"/>
            </p:cNvSpPr>
            <p:nvPr/>
          </p:nvSpPr>
          <p:spPr bwMode="auto">
            <a:xfrm flipV="1">
              <a:off x="5044" y="1747"/>
              <a:ext cx="8" cy="3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7" name="Rectangle 145"/>
            <p:cNvSpPr>
              <a:spLocks noChangeArrowheads="1"/>
            </p:cNvSpPr>
            <p:nvPr/>
          </p:nvSpPr>
          <p:spPr bwMode="auto">
            <a:xfrm>
              <a:off x="5033" y="1761"/>
              <a:ext cx="27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8" name="Rectangle 146"/>
            <p:cNvSpPr>
              <a:spLocks noChangeArrowheads="1"/>
            </p:cNvSpPr>
            <p:nvPr/>
          </p:nvSpPr>
          <p:spPr bwMode="auto">
            <a:xfrm>
              <a:off x="5033" y="1761"/>
              <a:ext cx="27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/>
          </p:nvSpPr>
          <p:spPr bwMode="auto">
            <a:xfrm flipV="1">
              <a:off x="5049" y="1703"/>
              <a:ext cx="7" cy="44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0" name="Rectangle 148"/>
            <p:cNvSpPr>
              <a:spLocks noChangeArrowheads="1"/>
            </p:cNvSpPr>
            <p:nvPr/>
          </p:nvSpPr>
          <p:spPr bwMode="auto">
            <a:xfrm>
              <a:off x="5037" y="1731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5037" y="1731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2" name="Line 150"/>
            <p:cNvSpPr>
              <a:spLocks noChangeShapeType="1"/>
            </p:cNvSpPr>
            <p:nvPr/>
          </p:nvSpPr>
          <p:spPr bwMode="auto">
            <a:xfrm flipV="1">
              <a:off x="5052" y="1663"/>
              <a:ext cx="9" cy="40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5040" y="1687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4" name="Rectangle 152"/>
            <p:cNvSpPr>
              <a:spLocks noChangeArrowheads="1"/>
            </p:cNvSpPr>
            <p:nvPr/>
          </p:nvSpPr>
          <p:spPr bwMode="auto">
            <a:xfrm>
              <a:off x="5040" y="1687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5" name="Line 153"/>
            <p:cNvSpPr>
              <a:spLocks noChangeShapeType="1"/>
            </p:cNvSpPr>
            <p:nvPr/>
          </p:nvSpPr>
          <p:spPr bwMode="auto">
            <a:xfrm flipV="1">
              <a:off x="5057" y="1626"/>
              <a:ext cx="8" cy="3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6" name="Rectangle 154"/>
            <p:cNvSpPr>
              <a:spLocks noChangeArrowheads="1"/>
            </p:cNvSpPr>
            <p:nvPr/>
          </p:nvSpPr>
          <p:spPr bwMode="auto">
            <a:xfrm>
              <a:off x="5045" y="1647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>
              <a:off x="5045" y="1647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8" name="Line 156"/>
            <p:cNvSpPr>
              <a:spLocks noChangeShapeType="1"/>
            </p:cNvSpPr>
            <p:nvPr/>
          </p:nvSpPr>
          <p:spPr bwMode="auto">
            <a:xfrm flipV="1">
              <a:off x="5061" y="1593"/>
              <a:ext cx="7" cy="3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9" name="Rectangle 157"/>
            <p:cNvSpPr>
              <a:spLocks noChangeArrowheads="1"/>
            </p:cNvSpPr>
            <p:nvPr/>
          </p:nvSpPr>
          <p:spPr bwMode="auto">
            <a:xfrm>
              <a:off x="5049" y="1610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0" name="Rectangle 158"/>
            <p:cNvSpPr>
              <a:spLocks noChangeArrowheads="1"/>
            </p:cNvSpPr>
            <p:nvPr/>
          </p:nvSpPr>
          <p:spPr bwMode="auto">
            <a:xfrm>
              <a:off x="5049" y="1610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1" name="Line 159"/>
            <p:cNvSpPr>
              <a:spLocks noChangeShapeType="1"/>
            </p:cNvSpPr>
            <p:nvPr/>
          </p:nvSpPr>
          <p:spPr bwMode="auto">
            <a:xfrm flipV="1">
              <a:off x="5064" y="1547"/>
              <a:ext cx="9" cy="4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2" name="Rectangle 160"/>
            <p:cNvSpPr>
              <a:spLocks noChangeArrowheads="1"/>
            </p:cNvSpPr>
            <p:nvPr/>
          </p:nvSpPr>
          <p:spPr bwMode="auto">
            <a:xfrm>
              <a:off x="5052" y="1577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3" name="Rectangle 161"/>
            <p:cNvSpPr>
              <a:spLocks noChangeArrowheads="1"/>
            </p:cNvSpPr>
            <p:nvPr/>
          </p:nvSpPr>
          <p:spPr bwMode="auto">
            <a:xfrm>
              <a:off x="5052" y="1577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 flipV="1">
              <a:off x="5068" y="1484"/>
              <a:ext cx="8" cy="63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5" name="Rectangle 163"/>
            <p:cNvSpPr>
              <a:spLocks noChangeArrowheads="1"/>
            </p:cNvSpPr>
            <p:nvPr/>
          </p:nvSpPr>
          <p:spPr bwMode="auto">
            <a:xfrm>
              <a:off x="5057" y="1531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6" name="Rectangle 164"/>
            <p:cNvSpPr>
              <a:spLocks noChangeArrowheads="1"/>
            </p:cNvSpPr>
            <p:nvPr/>
          </p:nvSpPr>
          <p:spPr bwMode="auto">
            <a:xfrm>
              <a:off x="5057" y="1531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7" name="Line 165"/>
            <p:cNvSpPr>
              <a:spLocks noChangeShapeType="1"/>
            </p:cNvSpPr>
            <p:nvPr/>
          </p:nvSpPr>
          <p:spPr bwMode="auto">
            <a:xfrm flipV="1">
              <a:off x="5072" y="1448"/>
              <a:ext cx="9" cy="36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8" name="Rectangle 166"/>
            <p:cNvSpPr>
              <a:spLocks noChangeArrowheads="1"/>
            </p:cNvSpPr>
            <p:nvPr/>
          </p:nvSpPr>
          <p:spPr bwMode="auto">
            <a:xfrm>
              <a:off x="5061" y="1468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9" name="Rectangle 167"/>
            <p:cNvSpPr>
              <a:spLocks noChangeArrowheads="1"/>
            </p:cNvSpPr>
            <p:nvPr/>
          </p:nvSpPr>
          <p:spPr bwMode="auto">
            <a:xfrm>
              <a:off x="5061" y="1468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0" name="Line 168"/>
            <p:cNvSpPr>
              <a:spLocks noChangeShapeType="1"/>
            </p:cNvSpPr>
            <p:nvPr/>
          </p:nvSpPr>
          <p:spPr bwMode="auto">
            <a:xfrm flipV="1">
              <a:off x="5077" y="1416"/>
              <a:ext cx="7" cy="32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1" name="Rectangle 169"/>
            <p:cNvSpPr>
              <a:spLocks noChangeArrowheads="1"/>
            </p:cNvSpPr>
            <p:nvPr/>
          </p:nvSpPr>
          <p:spPr bwMode="auto">
            <a:xfrm>
              <a:off x="5066" y="1432"/>
              <a:ext cx="27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2" name="Rectangle 170"/>
            <p:cNvSpPr>
              <a:spLocks noChangeArrowheads="1"/>
            </p:cNvSpPr>
            <p:nvPr/>
          </p:nvSpPr>
          <p:spPr bwMode="auto">
            <a:xfrm>
              <a:off x="5066" y="1432"/>
              <a:ext cx="27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3" name="Line 171"/>
            <p:cNvSpPr>
              <a:spLocks noChangeShapeType="1"/>
            </p:cNvSpPr>
            <p:nvPr/>
          </p:nvSpPr>
          <p:spPr bwMode="auto">
            <a:xfrm flipV="1">
              <a:off x="5081" y="1391"/>
              <a:ext cx="9" cy="25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4" name="Rectangle 172"/>
            <p:cNvSpPr>
              <a:spLocks noChangeArrowheads="1"/>
            </p:cNvSpPr>
            <p:nvPr/>
          </p:nvSpPr>
          <p:spPr bwMode="auto">
            <a:xfrm>
              <a:off x="5069" y="1400"/>
              <a:ext cx="29" cy="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5" name="Rectangle 173"/>
            <p:cNvSpPr>
              <a:spLocks noChangeArrowheads="1"/>
            </p:cNvSpPr>
            <p:nvPr/>
          </p:nvSpPr>
          <p:spPr bwMode="auto">
            <a:xfrm>
              <a:off x="5069" y="1400"/>
              <a:ext cx="29" cy="32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6" name="Line 174"/>
            <p:cNvSpPr>
              <a:spLocks noChangeShapeType="1"/>
            </p:cNvSpPr>
            <p:nvPr/>
          </p:nvSpPr>
          <p:spPr bwMode="auto">
            <a:xfrm flipV="1">
              <a:off x="5085" y="1364"/>
              <a:ext cx="8" cy="27"/>
            </a:xfrm>
            <a:prstGeom prst="line">
              <a:avLst/>
            </a:prstGeom>
            <a:noFill/>
            <a:ln w="7938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7" name="Rectangle 175"/>
            <p:cNvSpPr>
              <a:spLocks noChangeArrowheads="1"/>
            </p:cNvSpPr>
            <p:nvPr/>
          </p:nvSpPr>
          <p:spPr bwMode="auto">
            <a:xfrm>
              <a:off x="5074" y="1375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8" name="Rectangle 176"/>
            <p:cNvSpPr>
              <a:spLocks noChangeArrowheads="1"/>
            </p:cNvSpPr>
            <p:nvPr/>
          </p:nvSpPr>
          <p:spPr bwMode="auto">
            <a:xfrm>
              <a:off x="5074" y="1375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9" name="Rectangle 177"/>
            <p:cNvSpPr>
              <a:spLocks noChangeArrowheads="1"/>
            </p:cNvSpPr>
            <p:nvPr/>
          </p:nvSpPr>
          <p:spPr bwMode="auto">
            <a:xfrm>
              <a:off x="5077" y="1348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0" name="Rectangle 178"/>
            <p:cNvSpPr>
              <a:spLocks noChangeArrowheads="1"/>
            </p:cNvSpPr>
            <p:nvPr/>
          </p:nvSpPr>
          <p:spPr bwMode="auto">
            <a:xfrm>
              <a:off x="5077" y="1348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1" name="Rectangle 179"/>
            <p:cNvSpPr>
              <a:spLocks noChangeArrowheads="1"/>
            </p:cNvSpPr>
            <p:nvPr/>
          </p:nvSpPr>
          <p:spPr bwMode="auto">
            <a:xfrm>
              <a:off x="5077" y="1348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2" name="Rectangle 180"/>
            <p:cNvSpPr>
              <a:spLocks noChangeArrowheads="1"/>
            </p:cNvSpPr>
            <p:nvPr/>
          </p:nvSpPr>
          <p:spPr bwMode="auto">
            <a:xfrm>
              <a:off x="5077" y="1348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3" name="Rectangle 181"/>
            <p:cNvSpPr>
              <a:spLocks noChangeArrowheads="1"/>
            </p:cNvSpPr>
            <p:nvPr/>
          </p:nvSpPr>
          <p:spPr bwMode="auto">
            <a:xfrm>
              <a:off x="3581" y="3880"/>
              <a:ext cx="2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1600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254" name="Rectangle 182"/>
            <p:cNvSpPr>
              <a:spLocks noChangeArrowheads="1"/>
            </p:cNvSpPr>
            <p:nvPr/>
          </p:nvSpPr>
          <p:spPr bwMode="auto">
            <a:xfrm>
              <a:off x="2862" y="3880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1400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255" name="Rectangle 183"/>
            <p:cNvSpPr>
              <a:spLocks noChangeArrowheads="1"/>
            </p:cNvSpPr>
            <p:nvPr/>
          </p:nvSpPr>
          <p:spPr bwMode="auto">
            <a:xfrm>
              <a:off x="2144" y="3880"/>
              <a:ext cx="2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256" name="Rectangle 184"/>
            <p:cNvSpPr>
              <a:spLocks noChangeArrowheads="1"/>
            </p:cNvSpPr>
            <p:nvPr/>
          </p:nvSpPr>
          <p:spPr bwMode="auto">
            <a:xfrm>
              <a:off x="3757" y="3398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7" name="Rectangle 185"/>
            <p:cNvSpPr>
              <a:spLocks noChangeArrowheads="1"/>
            </p:cNvSpPr>
            <p:nvPr/>
          </p:nvSpPr>
          <p:spPr bwMode="auto">
            <a:xfrm>
              <a:off x="3757" y="3398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8" name="Rectangle 186"/>
            <p:cNvSpPr>
              <a:spLocks noChangeArrowheads="1"/>
            </p:cNvSpPr>
            <p:nvPr/>
          </p:nvSpPr>
          <p:spPr bwMode="auto">
            <a:xfrm>
              <a:off x="3838" y="3394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9" name="Rectangle 187"/>
            <p:cNvSpPr>
              <a:spLocks noChangeArrowheads="1"/>
            </p:cNvSpPr>
            <p:nvPr/>
          </p:nvSpPr>
          <p:spPr bwMode="auto">
            <a:xfrm>
              <a:off x="3838" y="3394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0" name="Rectangle 188"/>
            <p:cNvSpPr>
              <a:spLocks noChangeArrowheads="1"/>
            </p:cNvSpPr>
            <p:nvPr/>
          </p:nvSpPr>
          <p:spPr bwMode="auto">
            <a:xfrm>
              <a:off x="4121" y="3372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1" name="Rectangle 189"/>
            <p:cNvSpPr>
              <a:spLocks noChangeArrowheads="1"/>
            </p:cNvSpPr>
            <p:nvPr/>
          </p:nvSpPr>
          <p:spPr bwMode="auto">
            <a:xfrm>
              <a:off x="4121" y="3372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2" name="Rectangle 190"/>
            <p:cNvSpPr>
              <a:spLocks noChangeArrowheads="1"/>
            </p:cNvSpPr>
            <p:nvPr/>
          </p:nvSpPr>
          <p:spPr bwMode="auto">
            <a:xfrm>
              <a:off x="3577" y="3328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3" name="Rectangle 191"/>
            <p:cNvSpPr>
              <a:spLocks noChangeArrowheads="1"/>
            </p:cNvSpPr>
            <p:nvPr/>
          </p:nvSpPr>
          <p:spPr bwMode="auto">
            <a:xfrm>
              <a:off x="3577" y="3328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4" name="Rectangle 192"/>
            <p:cNvSpPr>
              <a:spLocks noChangeArrowheads="1"/>
            </p:cNvSpPr>
            <p:nvPr/>
          </p:nvSpPr>
          <p:spPr bwMode="auto">
            <a:xfrm>
              <a:off x="3768" y="3370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5" name="Rectangle 193"/>
            <p:cNvSpPr>
              <a:spLocks noChangeArrowheads="1"/>
            </p:cNvSpPr>
            <p:nvPr/>
          </p:nvSpPr>
          <p:spPr bwMode="auto">
            <a:xfrm>
              <a:off x="3768" y="3370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6" name="Rectangle 194"/>
            <p:cNvSpPr>
              <a:spLocks noChangeArrowheads="1"/>
            </p:cNvSpPr>
            <p:nvPr/>
          </p:nvSpPr>
          <p:spPr bwMode="auto">
            <a:xfrm>
              <a:off x="3870" y="3374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7" name="Rectangle 195"/>
            <p:cNvSpPr>
              <a:spLocks noChangeArrowheads="1"/>
            </p:cNvSpPr>
            <p:nvPr/>
          </p:nvSpPr>
          <p:spPr bwMode="auto">
            <a:xfrm>
              <a:off x="3870" y="3374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8" name="Rectangle 196"/>
            <p:cNvSpPr>
              <a:spLocks noChangeArrowheads="1"/>
            </p:cNvSpPr>
            <p:nvPr/>
          </p:nvSpPr>
          <p:spPr bwMode="auto">
            <a:xfrm>
              <a:off x="3554" y="3381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9" name="Rectangle 197"/>
            <p:cNvSpPr>
              <a:spLocks noChangeArrowheads="1"/>
            </p:cNvSpPr>
            <p:nvPr/>
          </p:nvSpPr>
          <p:spPr bwMode="auto">
            <a:xfrm>
              <a:off x="3554" y="3381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0" name="Rectangle 198"/>
            <p:cNvSpPr>
              <a:spLocks noChangeArrowheads="1"/>
            </p:cNvSpPr>
            <p:nvPr/>
          </p:nvSpPr>
          <p:spPr bwMode="auto">
            <a:xfrm>
              <a:off x="3007" y="3406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1" name="Rectangle 199"/>
            <p:cNvSpPr>
              <a:spLocks noChangeArrowheads="1"/>
            </p:cNvSpPr>
            <p:nvPr/>
          </p:nvSpPr>
          <p:spPr bwMode="auto">
            <a:xfrm>
              <a:off x="3007" y="3406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2" name="Rectangle 200"/>
            <p:cNvSpPr>
              <a:spLocks noChangeArrowheads="1"/>
            </p:cNvSpPr>
            <p:nvPr/>
          </p:nvSpPr>
          <p:spPr bwMode="auto">
            <a:xfrm>
              <a:off x="3096" y="3456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3" name="Rectangle 201"/>
            <p:cNvSpPr>
              <a:spLocks noChangeArrowheads="1"/>
            </p:cNvSpPr>
            <p:nvPr/>
          </p:nvSpPr>
          <p:spPr bwMode="auto">
            <a:xfrm>
              <a:off x="3096" y="3456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4" name="Rectangle 202"/>
            <p:cNvSpPr>
              <a:spLocks noChangeArrowheads="1"/>
            </p:cNvSpPr>
            <p:nvPr/>
          </p:nvSpPr>
          <p:spPr bwMode="auto">
            <a:xfrm>
              <a:off x="3229" y="3391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5" name="Rectangle 203"/>
            <p:cNvSpPr>
              <a:spLocks noChangeArrowheads="1"/>
            </p:cNvSpPr>
            <p:nvPr/>
          </p:nvSpPr>
          <p:spPr bwMode="auto">
            <a:xfrm>
              <a:off x="3229" y="3391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6" name="Rectangle 204"/>
            <p:cNvSpPr>
              <a:spLocks noChangeArrowheads="1"/>
            </p:cNvSpPr>
            <p:nvPr/>
          </p:nvSpPr>
          <p:spPr bwMode="auto">
            <a:xfrm>
              <a:off x="3319" y="3359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7" name="Rectangle 205"/>
            <p:cNvSpPr>
              <a:spLocks noChangeArrowheads="1"/>
            </p:cNvSpPr>
            <p:nvPr/>
          </p:nvSpPr>
          <p:spPr bwMode="auto">
            <a:xfrm>
              <a:off x="3319" y="3359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" name="Rectangle 206"/>
            <p:cNvSpPr>
              <a:spLocks noChangeArrowheads="1"/>
            </p:cNvSpPr>
            <p:nvPr/>
          </p:nvSpPr>
          <p:spPr bwMode="auto">
            <a:xfrm>
              <a:off x="3362" y="3394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" name="Rectangle 207"/>
            <p:cNvSpPr>
              <a:spLocks noChangeArrowheads="1"/>
            </p:cNvSpPr>
            <p:nvPr/>
          </p:nvSpPr>
          <p:spPr bwMode="auto">
            <a:xfrm>
              <a:off x="3362" y="3394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" name="Rectangle 208"/>
            <p:cNvSpPr>
              <a:spLocks noChangeArrowheads="1"/>
            </p:cNvSpPr>
            <p:nvPr/>
          </p:nvSpPr>
          <p:spPr bwMode="auto">
            <a:xfrm>
              <a:off x="3511" y="3286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" name="Rectangle 209"/>
            <p:cNvSpPr>
              <a:spLocks noChangeArrowheads="1"/>
            </p:cNvSpPr>
            <p:nvPr/>
          </p:nvSpPr>
          <p:spPr bwMode="auto">
            <a:xfrm>
              <a:off x="3511" y="3286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" name="Rectangle 210"/>
            <p:cNvSpPr>
              <a:spLocks noChangeArrowheads="1"/>
            </p:cNvSpPr>
            <p:nvPr/>
          </p:nvSpPr>
          <p:spPr bwMode="auto">
            <a:xfrm>
              <a:off x="2733" y="3320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3" name="Rectangle 211"/>
            <p:cNvSpPr>
              <a:spLocks noChangeArrowheads="1"/>
            </p:cNvSpPr>
            <p:nvPr/>
          </p:nvSpPr>
          <p:spPr bwMode="auto">
            <a:xfrm>
              <a:off x="2733" y="3320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4" name="Rectangle 212"/>
            <p:cNvSpPr>
              <a:spLocks noChangeArrowheads="1"/>
            </p:cNvSpPr>
            <p:nvPr/>
          </p:nvSpPr>
          <p:spPr bwMode="auto">
            <a:xfrm>
              <a:off x="3025" y="3370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5" name="Rectangle 213"/>
            <p:cNvSpPr>
              <a:spLocks noChangeArrowheads="1"/>
            </p:cNvSpPr>
            <p:nvPr/>
          </p:nvSpPr>
          <p:spPr bwMode="auto">
            <a:xfrm>
              <a:off x="3025" y="3370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6" name="Rectangle 214"/>
            <p:cNvSpPr>
              <a:spLocks noChangeArrowheads="1"/>
            </p:cNvSpPr>
            <p:nvPr/>
          </p:nvSpPr>
          <p:spPr bwMode="auto">
            <a:xfrm>
              <a:off x="2944" y="3265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7" name="Rectangle 215"/>
            <p:cNvSpPr>
              <a:spLocks noChangeArrowheads="1"/>
            </p:cNvSpPr>
            <p:nvPr/>
          </p:nvSpPr>
          <p:spPr bwMode="auto">
            <a:xfrm>
              <a:off x="2944" y="3265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8" name="Rectangle 216"/>
            <p:cNvSpPr>
              <a:spLocks noChangeArrowheads="1"/>
            </p:cNvSpPr>
            <p:nvPr/>
          </p:nvSpPr>
          <p:spPr bwMode="auto">
            <a:xfrm>
              <a:off x="2623" y="3265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9" name="Rectangle 217"/>
            <p:cNvSpPr>
              <a:spLocks noChangeArrowheads="1"/>
            </p:cNvSpPr>
            <p:nvPr/>
          </p:nvSpPr>
          <p:spPr bwMode="auto">
            <a:xfrm>
              <a:off x="2623" y="3265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0" name="Rectangle 218"/>
            <p:cNvSpPr>
              <a:spLocks noChangeArrowheads="1"/>
            </p:cNvSpPr>
            <p:nvPr/>
          </p:nvSpPr>
          <p:spPr bwMode="auto">
            <a:xfrm>
              <a:off x="2674" y="3260"/>
              <a:ext cx="27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1" name="Rectangle 219"/>
            <p:cNvSpPr>
              <a:spLocks noChangeArrowheads="1"/>
            </p:cNvSpPr>
            <p:nvPr/>
          </p:nvSpPr>
          <p:spPr bwMode="auto">
            <a:xfrm>
              <a:off x="2674" y="3260"/>
              <a:ext cx="27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2" name="Rectangle 220"/>
            <p:cNvSpPr>
              <a:spLocks noChangeArrowheads="1"/>
            </p:cNvSpPr>
            <p:nvPr/>
          </p:nvSpPr>
          <p:spPr bwMode="auto">
            <a:xfrm>
              <a:off x="2775" y="3282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3" name="Rectangle 221"/>
            <p:cNvSpPr>
              <a:spLocks noChangeArrowheads="1"/>
            </p:cNvSpPr>
            <p:nvPr/>
          </p:nvSpPr>
          <p:spPr bwMode="auto">
            <a:xfrm>
              <a:off x="2775" y="3282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4" name="Rectangle 222"/>
            <p:cNvSpPr>
              <a:spLocks noChangeArrowheads="1"/>
            </p:cNvSpPr>
            <p:nvPr/>
          </p:nvSpPr>
          <p:spPr bwMode="auto">
            <a:xfrm>
              <a:off x="2256" y="3445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5" name="Rectangle 223"/>
            <p:cNvSpPr>
              <a:spLocks noChangeArrowheads="1"/>
            </p:cNvSpPr>
            <p:nvPr/>
          </p:nvSpPr>
          <p:spPr bwMode="auto">
            <a:xfrm>
              <a:off x="2256" y="3445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6" name="Rectangle 224"/>
            <p:cNvSpPr>
              <a:spLocks noChangeArrowheads="1"/>
            </p:cNvSpPr>
            <p:nvPr/>
          </p:nvSpPr>
          <p:spPr bwMode="auto">
            <a:xfrm>
              <a:off x="2427" y="3390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7" name="Rectangle 225"/>
            <p:cNvSpPr>
              <a:spLocks noChangeArrowheads="1"/>
            </p:cNvSpPr>
            <p:nvPr/>
          </p:nvSpPr>
          <p:spPr bwMode="auto">
            <a:xfrm>
              <a:off x="2427" y="3390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8" name="Rectangle 226"/>
            <p:cNvSpPr>
              <a:spLocks noChangeArrowheads="1"/>
            </p:cNvSpPr>
            <p:nvPr/>
          </p:nvSpPr>
          <p:spPr bwMode="auto">
            <a:xfrm>
              <a:off x="2236" y="3383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9" name="Rectangle 227"/>
            <p:cNvSpPr>
              <a:spLocks noChangeArrowheads="1"/>
            </p:cNvSpPr>
            <p:nvPr/>
          </p:nvSpPr>
          <p:spPr bwMode="auto">
            <a:xfrm>
              <a:off x="2236" y="3383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00" name="Line 228"/>
            <p:cNvSpPr>
              <a:spLocks noChangeShapeType="1"/>
            </p:cNvSpPr>
            <p:nvPr/>
          </p:nvSpPr>
          <p:spPr bwMode="auto">
            <a:xfrm>
              <a:off x="721" y="1262"/>
              <a:ext cx="1" cy="253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01" name="Rectangle 229"/>
            <p:cNvSpPr>
              <a:spLocks noChangeArrowheads="1"/>
            </p:cNvSpPr>
            <p:nvPr/>
          </p:nvSpPr>
          <p:spPr bwMode="auto">
            <a:xfrm>
              <a:off x="476" y="3771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260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2" name="Rectangle 230"/>
            <p:cNvSpPr>
              <a:spLocks noChangeArrowheads="1"/>
            </p:cNvSpPr>
            <p:nvPr/>
          </p:nvSpPr>
          <p:spPr bwMode="auto">
            <a:xfrm>
              <a:off x="476" y="3266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280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3" name="Rectangle 231"/>
            <p:cNvSpPr>
              <a:spLocks noChangeArrowheads="1"/>
            </p:cNvSpPr>
            <p:nvPr/>
          </p:nvSpPr>
          <p:spPr bwMode="auto">
            <a:xfrm>
              <a:off x="476" y="2758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4" name="Rectangle 232"/>
            <p:cNvSpPr>
              <a:spLocks noChangeArrowheads="1"/>
            </p:cNvSpPr>
            <p:nvPr/>
          </p:nvSpPr>
          <p:spPr bwMode="auto">
            <a:xfrm>
              <a:off x="476" y="2254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320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5" name="Rectangle 233"/>
            <p:cNvSpPr>
              <a:spLocks noChangeArrowheads="1"/>
            </p:cNvSpPr>
            <p:nvPr/>
          </p:nvSpPr>
          <p:spPr bwMode="auto">
            <a:xfrm>
              <a:off x="476" y="1747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340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6" name="Rectangle 234"/>
            <p:cNvSpPr>
              <a:spLocks noChangeArrowheads="1"/>
            </p:cNvSpPr>
            <p:nvPr/>
          </p:nvSpPr>
          <p:spPr bwMode="auto">
            <a:xfrm>
              <a:off x="476" y="1242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360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7" name="Rectangle 235"/>
            <p:cNvSpPr>
              <a:spLocks noChangeArrowheads="1"/>
            </p:cNvSpPr>
            <p:nvPr/>
          </p:nvSpPr>
          <p:spPr bwMode="auto">
            <a:xfrm>
              <a:off x="762" y="3880"/>
              <a:ext cx="22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8" name="Rectangle 236"/>
            <p:cNvSpPr>
              <a:spLocks noChangeArrowheads="1"/>
            </p:cNvSpPr>
            <p:nvPr/>
          </p:nvSpPr>
          <p:spPr bwMode="auto">
            <a:xfrm>
              <a:off x="1427" y="3880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1000 </a:t>
              </a:r>
              <a:endParaRPr lang="en-US">
                <a:solidFill>
                  <a:srgbClr val="000000"/>
                </a:solidFill>
                <a:latin typeface="Times New Roman" pitchFamily="-107" charset="0"/>
              </a:endParaRPr>
            </a:p>
          </p:txBody>
        </p:sp>
        <p:sp>
          <p:nvSpPr>
            <p:cNvPr id="3309" name="Rectangle 237"/>
            <p:cNvSpPr>
              <a:spLocks noChangeArrowheads="1"/>
            </p:cNvSpPr>
            <p:nvPr/>
          </p:nvSpPr>
          <p:spPr bwMode="auto">
            <a:xfrm>
              <a:off x="2157" y="3589"/>
              <a:ext cx="29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0" name="Rectangle 238"/>
            <p:cNvSpPr>
              <a:spLocks noChangeArrowheads="1"/>
            </p:cNvSpPr>
            <p:nvPr/>
          </p:nvSpPr>
          <p:spPr bwMode="auto">
            <a:xfrm>
              <a:off x="2157" y="3589"/>
              <a:ext cx="29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1" name="Rectangle 239"/>
            <p:cNvSpPr>
              <a:spLocks noChangeArrowheads="1"/>
            </p:cNvSpPr>
            <p:nvPr/>
          </p:nvSpPr>
          <p:spPr bwMode="auto">
            <a:xfrm>
              <a:off x="1825" y="3516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2" name="Rectangle 240"/>
            <p:cNvSpPr>
              <a:spLocks noChangeArrowheads="1"/>
            </p:cNvSpPr>
            <p:nvPr/>
          </p:nvSpPr>
          <p:spPr bwMode="auto">
            <a:xfrm>
              <a:off x="1825" y="3516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3" name="Rectangle 241"/>
            <p:cNvSpPr>
              <a:spLocks noChangeArrowheads="1"/>
            </p:cNvSpPr>
            <p:nvPr/>
          </p:nvSpPr>
          <p:spPr bwMode="auto">
            <a:xfrm>
              <a:off x="1931" y="3409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4" name="Rectangle 242"/>
            <p:cNvSpPr>
              <a:spLocks noChangeArrowheads="1"/>
            </p:cNvSpPr>
            <p:nvPr/>
          </p:nvSpPr>
          <p:spPr bwMode="auto">
            <a:xfrm>
              <a:off x="1931" y="3409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5" name="Rectangle 243"/>
            <p:cNvSpPr>
              <a:spLocks noChangeArrowheads="1"/>
            </p:cNvSpPr>
            <p:nvPr/>
          </p:nvSpPr>
          <p:spPr bwMode="auto">
            <a:xfrm>
              <a:off x="1520" y="3539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6" name="Rectangle 244"/>
            <p:cNvSpPr>
              <a:spLocks noChangeArrowheads="1"/>
            </p:cNvSpPr>
            <p:nvPr/>
          </p:nvSpPr>
          <p:spPr bwMode="auto">
            <a:xfrm>
              <a:off x="1520" y="3539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7" name="Rectangle 245"/>
            <p:cNvSpPr>
              <a:spLocks noChangeArrowheads="1"/>
            </p:cNvSpPr>
            <p:nvPr/>
          </p:nvSpPr>
          <p:spPr bwMode="auto">
            <a:xfrm>
              <a:off x="1638" y="3485"/>
              <a:ext cx="28" cy="33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8" name="Rectangle 246"/>
            <p:cNvSpPr>
              <a:spLocks noChangeArrowheads="1"/>
            </p:cNvSpPr>
            <p:nvPr/>
          </p:nvSpPr>
          <p:spPr bwMode="auto">
            <a:xfrm>
              <a:off x="1638" y="3485"/>
              <a:ext cx="28" cy="33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9" name="Rectangle 247"/>
            <p:cNvSpPr>
              <a:spLocks noChangeArrowheads="1"/>
            </p:cNvSpPr>
            <p:nvPr/>
          </p:nvSpPr>
          <p:spPr bwMode="auto">
            <a:xfrm>
              <a:off x="1337" y="3477"/>
              <a:ext cx="28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0" name="Rectangle 248"/>
            <p:cNvSpPr>
              <a:spLocks noChangeArrowheads="1"/>
            </p:cNvSpPr>
            <p:nvPr/>
          </p:nvSpPr>
          <p:spPr bwMode="auto">
            <a:xfrm>
              <a:off x="1337" y="3477"/>
              <a:ext cx="28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1" name="Rectangle 249"/>
            <p:cNvSpPr>
              <a:spLocks noChangeArrowheads="1"/>
            </p:cNvSpPr>
            <p:nvPr/>
          </p:nvSpPr>
          <p:spPr bwMode="auto">
            <a:xfrm>
              <a:off x="1630" y="3414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2" name="Rectangle 250"/>
            <p:cNvSpPr>
              <a:spLocks noChangeArrowheads="1"/>
            </p:cNvSpPr>
            <p:nvPr/>
          </p:nvSpPr>
          <p:spPr bwMode="auto">
            <a:xfrm>
              <a:off x="1630" y="3414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3" name="Rectangle 251"/>
            <p:cNvSpPr>
              <a:spLocks noChangeArrowheads="1"/>
            </p:cNvSpPr>
            <p:nvPr/>
          </p:nvSpPr>
          <p:spPr bwMode="auto">
            <a:xfrm>
              <a:off x="1172" y="3540"/>
              <a:ext cx="29" cy="3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4" name="Rectangle 252"/>
            <p:cNvSpPr>
              <a:spLocks noChangeArrowheads="1"/>
            </p:cNvSpPr>
            <p:nvPr/>
          </p:nvSpPr>
          <p:spPr bwMode="auto">
            <a:xfrm>
              <a:off x="1172" y="3540"/>
              <a:ext cx="29" cy="34"/>
            </a:xfrm>
            <a:prstGeom prst="rect">
              <a:avLst/>
            </a:prstGeom>
            <a:noFill/>
            <a:ln w="1588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 rot="-5400000">
              <a:off x="-516" y="2329"/>
              <a:ext cx="155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CO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  <a:r>
                <a:rPr lang="en-US" sz="1600">
                  <a:solidFill>
                    <a:srgbClr val="000000"/>
                  </a:solidFill>
                </a:rPr>
                <a:t> concentration (ppm)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context of ecosystem services</a:t>
            </a:r>
          </a:p>
          <a:p>
            <a:r>
              <a:rPr lang="en-US" dirty="0" smtClean="0"/>
              <a:t>The magnitude of the challenges</a:t>
            </a:r>
          </a:p>
          <a:p>
            <a:r>
              <a:rPr lang="en-US" dirty="0" smtClean="0"/>
              <a:t>The magnitude of the challenge to come</a:t>
            </a:r>
          </a:p>
          <a:p>
            <a:r>
              <a:rPr lang="en-US" dirty="0" smtClean="0"/>
              <a:t>Why is data sharing necessary?</a:t>
            </a:r>
          </a:p>
          <a:p>
            <a:r>
              <a:rPr lang="en-US" dirty="0" smtClean="0"/>
              <a:t>Final thoughts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Direct drivers growing in intensity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2133600"/>
            <a:ext cx="2735263" cy="4357688"/>
          </a:xfrm>
        </p:spPr>
        <p:txBody>
          <a:bodyPr/>
          <a:lstStyle/>
          <a:p>
            <a:pPr marL="0" indent="0"/>
            <a:r>
              <a:rPr lang="en-US" sz="2000"/>
              <a:t>Most direct drivers of degradation in ecosystem services remain constant or are growing in intensity in most ecosystems</a:t>
            </a:r>
          </a:p>
        </p:txBody>
      </p:sp>
      <p:pic>
        <p:nvPicPr>
          <p:cNvPr id="21508" name="Picture 4" descr="gene-fig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19200"/>
            <a:ext cx="4948238" cy="5319713"/>
          </a:xfrm>
          <a:ln/>
          <a:effectLst>
            <a:outerShdw blurRad="63500" dist="25399" dir="162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2007 IPCC Conclusions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2400">
                <a:latin typeface="Times New Roman" pitchFamily="-107" charset="0"/>
              </a:rPr>
              <a:t>The observed change in the climate system over roughly the past century is virtually certain to be due in part to human influences.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Times New Roman" pitchFamily="-107" charset="0"/>
              </a:rPr>
              <a:t>The observed changes in climate are very likely to continue, and even accelerate during the current century.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Times New Roman" pitchFamily="-107" charset="0"/>
              </a:rPr>
              <a:t>There are now many observed, well-documented impacts of changes in natural resources, animal and plant species, and ecosystems in many regions of the world.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Times New Roman" pitchFamily="-107" charset="0"/>
              </a:rPr>
              <a:t>Impacts in the future are very likely to grow in both number and magnitude.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Times New Roman" pitchFamily="-107" charset="0"/>
              </a:rPr>
              <a:t>Climate change and its impacts present challenges for adaptation in both the developing world, and as well among developed countries.</a:t>
            </a:r>
          </a:p>
          <a:p>
            <a:pPr>
              <a:lnSpc>
                <a:spcPct val="75000"/>
              </a:lnSpc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534400" y="6578600"/>
            <a:ext cx="609600" cy="228600"/>
          </a:xfrm>
          <a:prstGeom prst="rect">
            <a:avLst/>
          </a:prstGeom>
        </p:spPr>
        <p:txBody>
          <a:bodyPr/>
          <a:lstStyle/>
          <a:p>
            <a:fld id="{EBEC2573-B871-CF41-9C7E-2F01ACE382F3}" type="slidenum">
              <a:rPr lang="en-US">
                <a:solidFill>
                  <a:srgbClr val="000000"/>
                </a:solidFill>
              </a:rPr>
              <a:pPr/>
              <a:t>21</a:t>
            </a:fld>
            <a:r>
              <a:rPr lang="en-US">
                <a:solidFill>
                  <a:srgbClr val="000000"/>
                </a:solidFill>
                <a:latin typeface="Times New Roman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Issues and Context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Ecological impacts are still emerging from the noise</a:t>
            </a:r>
          </a:p>
          <a:p>
            <a:r>
              <a:rPr lang="en-US"/>
              <a:t>Entirely new issues are also arising</a:t>
            </a:r>
          </a:p>
          <a:p>
            <a:r>
              <a:rPr lang="en-US"/>
              <a:t>Keep in mind that climate impacts must be viewed in a broader context of other environmental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9DD20FB-284D-E941-8CD4-742B97814B0B}" type="slidenum">
              <a:rPr lang="en-US"/>
              <a:pPr/>
              <a:t>22</a:t>
            </a:fld>
            <a:r>
              <a:rPr lang="en-US">
                <a:latin typeface="Times New Roman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Impacts, Vulnerabilities, Adaptation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sz="2000"/>
              <a:t>Question is not whether we will see impacts, but how many are we seeing now, and what can we do about them?</a:t>
            </a:r>
          </a:p>
          <a:p>
            <a:pPr>
              <a:lnSpc>
                <a:spcPct val="90000"/>
              </a:lnSpc>
            </a:pPr>
            <a:r>
              <a:rPr lang="en-US" sz="2000"/>
              <a:t>Impacts now are larger, faster, more widespread than we had anticipated ten years ago</a:t>
            </a:r>
          </a:p>
          <a:p>
            <a:r>
              <a:rPr lang="en-US" sz="2000"/>
              <a:t>Attribution of climate trigger to human influence not especially relevant to some user communities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534400" y="6578600"/>
            <a:ext cx="609600" cy="228600"/>
          </a:xfrm>
          <a:prstGeom prst="rect">
            <a:avLst/>
          </a:prstGeom>
        </p:spPr>
        <p:txBody>
          <a:bodyPr/>
          <a:lstStyle/>
          <a:p>
            <a:fld id="{3657DD54-E264-3447-971D-815BB72300B6}" type="slidenum">
              <a:rPr lang="en-US"/>
              <a:pPr/>
              <a:t>23</a:t>
            </a:fld>
            <a:r>
              <a:rPr lang="en-US">
                <a:latin typeface="Times New Roman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8534400" y="6489700"/>
            <a:ext cx="609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0EB1268-3377-C741-86AD-F4273971B5CC}" type="slidenum">
              <a:rPr lang="en-US"/>
              <a:pPr/>
              <a:t>24</a:t>
            </a:fld>
            <a:r>
              <a:rPr lang="en-US">
                <a:latin typeface="Times New Roman" pitchFamily="-111" charset="0"/>
              </a:rPr>
              <a:t>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219200" y="30480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Ag/Land Use and Bioenergy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201613"/>
            <a:ext cx="4749800" cy="576262"/>
          </a:xfrm>
        </p:spPr>
        <p:txBody>
          <a:bodyPr>
            <a:normAutofit/>
          </a:bodyPr>
          <a:lstStyle/>
          <a:p>
            <a:r>
              <a:rPr lang="en-US" sz="2000"/>
              <a:t>The PNNL Global Change Assessment Model (GCAM)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>
          <a:xfrm>
            <a:off x="363538" y="2293938"/>
            <a:ext cx="2555875" cy="2640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Energy-Agriculture-Economy Market Equilibrium</a:t>
            </a:r>
          </a:p>
          <a:p>
            <a:pPr>
              <a:lnSpc>
                <a:spcPct val="90000"/>
              </a:lnSpc>
            </a:pPr>
            <a:r>
              <a:rPr lang="en-US" sz="2000"/>
              <a:t>14 Global Regions – Fully Integrated</a:t>
            </a:r>
          </a:p>
          <a:p>
            <a:pPr>
              <a:lnSpc>
                <a:spcPct val="90000"/>
              </a:lnSpc>
            </a:pPr>
            <a:r>
              <a:rPr lang="en-US" sz="2000"/>
              <a:t>Explicit Energy Technologies – All Regions</a:t>
            </a: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609600" cy="228600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57200" algn="l"/>
                <a:tab pos="800100" algn="l"/>
                <a:tab pos="1257300" algn="l"/>
              </a:tabLst>
            </a:pPr>
            <a:fld id="{1BCEADE5-216C-524E-939F-B438C0EB99A4}" type="slidenum">
              <a:rPr lang="en-US"/>
              <a:pPr>
                <a:tabLst>
                  <a:tab pos="457200" algn="l"/>
                  <a:tab pos="800100" algn="l"/>
                  <a:tab pos="1257300" algn="l"/>
                </a:tabLst>
              </a:pPr>
              <a:t>25</a:t>
            </a:fld>
            <a:r>
              <a:rPr lang="en-US">
                <a:latin typeface="Times New Roman" pitchFamily="24" charset="0"/>
              </a:rPr>
              <a:t> </a:t>
            </a:r>
          </a:p>
        </p:txBody>
      </p:sp>
      <p:pic>
        <p:nvPicPr>
          <p:cNvPr id="71685" name="Picture 2" descr="MiniCAM structure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188" y="1439863"/>
            <a:ext cx="61198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 descr="MCworl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2273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209675" y="5380038"/>
            <a:ext cx="63166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5"/>
              </a:buBlip>
            </a:pPr>
            <a:r>
              <a:rPr lang="en-US" sz="2000"/>
              <a:t>Fully Integrated Agriculture and Land Use Model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5"/>
              </a:buBlip>
            </a:pPr>
            <a:r>
              <a:rPr lang="en-US" sz="2000"/>
              <a:t>15 Greenhouse Gases and Short-lived Species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5"/>
              </a:buBlip>
            </a:pPr>
            <a:r>
              <a:rPr lang="en-US" sz="2000"/>
              <a:t>Typically Runs to 2100 in 15-year time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Agriculture, Land-use and Energy in GCAM</a:t>
            </a: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8534400" y="6489700"/>
            <a:ext cx="609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5D32AF4-6305-7347-9F11-CF9AC5850431}" type="slidenum">
              <a:rPr lang="en-US"/>
              <a:pPr/>
              <a:t>26</a:t>
            </a:fld>
            <a:r>
              <a:rPr lang="en-US">
                <a:latin typeface="Times New Roman" pitchFamily="-111" charset="0"/>
              </a:rPr>
              <a:t>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838200" y="2089150"/>
            <a:ext cx="974725" cy="955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044575" y="2368550"/>
            <a:ext cx="612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Energy </a:t>
            </a:r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033463" y="2582863"/>
            <a:ext cx="582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Module</a:t>
            </a:r>
            <a:endParaRPr lang="en-US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2163763" y="2568575"/>
            <a:ext cx="1176337" cy="5508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2490788" y="2692400"/>
            <a:ext cx="592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Regional </a:t>
            </a:r>
            <a:endParaRPr lang="en-US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2333625" y="2852738"/>
            <a:ext cx="8778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demographics</a:t>
            </a:r>
            <a:endParaRPr lang="en-US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2155825" y="1978025"/>
            <a:ext cx="1196975" cy="3524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2330450" y="2084388"/>
            <a:ext cx="895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Regional GDP</a:t>
            </a:r>
            <a:endParaRPr 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625850" y="1863725"/>
            <a:ext cx="1427163" cy="955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4087813" y="2005013"/>
            <a:ext cx="5286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Demand</a:t>
            </a:r>
            <a:endParaRPr 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708400" y="21653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746500" y="216535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Crops</a:t>
            </a:r>
            <a:endParaRPr lang="en-US"/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3708400" y="22987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3746500" y="2298700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Livestock</a:t>
            </a:r>
            <a:endParaRPr lang="en-US"/>
          </a:p>
        </p:txBody>
      </p:sp>
      <p:sp>
        <p:nvSpPr>
          <p:cNvPr id="33810" name="Rectangle 17"/>
          <p:cNvSpPr>
            <a:spLocks noChangeArrowheads="1"/>
          </p:cNvSpPr>
          <p:nvPr/>
        </p:nvSpPr>
        <p:spPr bwMode="auto">
          <a:xfrm>
            <a:off x="3708400" y="24320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11" name="Rectangle 18"/>
          <p:cNvSpPr>
            <a:spLocks noChangeArrowheads="1"/>
          </p:cNvSpPr>
          <p:nvPr/>
        </p:nvSpPr>
        <p:spPr bwMode="auto">
          <a:xfrm>
            <a:off x="3746500" y="2432050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Forests products</a:t>
            </a:r>
            <a:endParaRPr lang="en-US"/>
          </a:p>
        </p:txBody>
      </p:sp>
      <p:sp>
        <p:nvSpPr>
          <p:cNvPr id="33812" name="Rectangle 19"/>
          <p:cNvSpPr>
            <a:spLocks noChangeArrowheads="1"/>
          </p:cNvSpPr>
          <p:nvPr/>
        </p:nvSpPr>
        <p:spPr bwMode="auto">
          <a:xfrm>
            <a:off x="3717925" y="3005138"/>
            <a:ext cx="1204913" cy="646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Rectangle 20"/>
          <p:cNvSpPr>
            <a:spLocks noChangeArrowheads="1"/>
          </p:cNvSpPr>
          <p:nvPr/>
        </p:nvSpPr>
        <p:spPr bwMode="auto">
          <a:xfrm>
            <a:off x="3973513" y="3098800"/>
            <a:ext cx="766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Demand for </a:t>
            </a:r>
            <a:endParaRPr lang="en-US"/>
          </a:p>
        </p:txBody>
      </p: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3965575" y="3257550"/>
            <a:ext cx="784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Commercial </a:t>
            </a:r>
            <a:endParaRPr lang="en-US"/>
          </a:p>
        </p:txBody>
      </p:sp>
      <p:sp>
        <p:nvSpPr>
          <p:cNvPr id="33815" name="Rectangle 22"/>
          <p:cNvSpPr>
            <a:spLocks noChangeArrowheads="1"/>
          </p:cNvSpPr>
          <p:nvPr/>
        </p:nvSpPr>
        <p:spPr bwMode="auto">
          <a:xfrm>
            <a:off x="4065588" y="341788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Biomass</a:t>
            </a:r>
            <a:endParaRPr lang="en-US"/>
          </a:p>
        </p:txBody>
      </p:sp>
      <p:sp>
        <p:nvSpPr>
          <p:cNvPr id="33816" name="Rectangle 23"/>
          <p:cNvSpPr>
            <a:spLocks noChangeArrowheads="1"/>
          </p:cNvSpPr>
          <p:nvPr/>
        </p:nvSpPr>
        <p:spPr bwMode="auto">
          <a:xfrm>
            <a:off x="3614738" y="3005138"/>
            <a:ext cx="1452562" cy="6461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Rectangle 24"/>
          <p:cNvSpPr>
            <a:spLocks noChangeArrowheads="1"/>
          </p:cNvSpPr>
          <p:nvPr/>
        </p:nvSpPr>
        <p:spPr bwMode="auto">
          <a:xfrm>
            <a:off x="3717925" y="3178175"/>
            <a:ext cx="1341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Demand for Biomass </a:t>
            </a:r>
            <a:endParaRPr lang="en-US"/>
          </a:p>
        </p:txBody>
      </p:sp>
      <p:sp>
        <p:nvSpPr>
          <p:cNvPr id="33818" name="Rectangle 25"/>
          <p:cNvSpPr>
            <a:spLocks noChangeArrowheads="1"/>
          </p:cNvSpPr>
          <p:nvPr/>
        </p:nvSpPr>
        <p:spPr bwMode="auto">
          <a:xfrm>
            <a:off x="4129088" y="3338513"/>
            <a:ext cx="442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Energy</a:t>
            </a:r>
            <a:endParaRPr lang="en-US"/>
          </a:p>
        </p:txBody>
      </p:sp>
      <p:sp>
        <p:nvSpPr>
          <p:cNvPr id="33819" name="Rectangle 26"/>
          <p:cNvSpPr>
            <a:spLocks noChangeArrowheads="1"/>
          </p:cNvSpPr>
          <p:nvPr/>
        </p:nvSpPr>
        <p:spPr bwMode="auto">
          <a:xfrm>
            <a:off x="3543300" y="4440238"/>
            <a:ext cx="1425575" cy="9699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7"/>
          <p:cNvSpPr>
            <a:spLocks noChangeArrowheads="1"/>
          </p:cNvSpPr>
          <p:nvPr/>
        </p:nvSpPr>
        <p:spPr bwMode="auto">
          <a:xfrm>
            <a:off x="4038600" y="4495800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Supply</a:t>
            </a:r>
            <a:endParaRPr lang="en-US"/>
          </a:p>
        </p:txBody>
      </p:sp>
      <p:sp>
        <p:nvSpPr>
          <p:cNvPr id="33821" name="Rectangle 28"/>
          <p:cNvSpPr>
            <a:spLocks noChangeArrowheads="1"/>
          </p:cNvSpPr>
          <p:nvPr/>
        </p:nvSpPr>
        <p:spPr bwMode="auto">
          <a:xfrm>
            <a:off x="3624263" y="47418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22" name="Rectangle 29"/>
          <p:cNvSpPr>
            <a:spLocks noChangeArrowheads="1"/>
          </p:cNvSpPr>
          <p:nvPr/>
        </p:nvSpPr>
        <p:spPr bwMode="auto">
          <a:xfrm>
            <a:off x="3657600" y="464820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Crops</a:t>
            </a:r>
            <a:endParaRPr lang="en-US"/>
          </a:p>
        </p:txBody>
      </p:sp>
      <p:sp>
        <p:nvSpPr>
          <p:cNvPr id="33823" name="Rectangle 30"/>
          <p:cNvSpPr>
            <a:spLocks noChangeArrowheads="1"/>
          </p:cNvSpPr>
          <p:nvPr/>
        </p:nvSpPr>
        <p:spPr bwMode="auto">
          <a:xfrm>
            <a:off x="3624263" y="487521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24" name="Rectangle 31"/>
          <p:cNvSpPr>
            <a:spLocks noChangeArrowheads="1"/>
          </p:cNvSpPr>
          <p:nvPr/>
        </p:nvSpPr>
        <p:spPr bwMode="auto">
          <a:xfrm>
            <a:off x="3657600" y="4800600"/>
            <a:ext cx="6810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Livestock</a:t>
            </a:r>
          </a:p>
          <a:p>
            <a:r>
              <a:rPr lang="en-US" sz="900">
                <a:solidFill>
                  <a:srgbClr val="000000"/>
                </a:solidFill>
              </a:rPr>
              <a:t>BioCrops</a:t>
            </a:r>
            <a:endParaRPr lang="en-US"/>
          </a:p>
        </p:txBody>
      </p:sp>
      <p:sp>
        <p:nvSpPr>
          <p:cNvPr id="33825" name="Rectangle 32"/>
          <p:cNvSpPr>
            <a:spLocks noChangeArrowheads="1"/>
          </p:cNvSpPr>
          <p:nvPr/>
        </p:nvSpPr>
        <p:spPr bwMode="auto">
          <a:xfrm>
            <a:off x="3624263" y="50085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26" name="Rectangle 33"/>
          <p:cNvSpPr>
            <a:spLocks noChangeArrowheads="1"/>
          </p:cNvSpPr>
          <p:nvPr/>
        </p:nvSpPr>
        <p:spPr bwMode="auto">
          <a:xfrm>
            <a:off x="3657600" y="5181600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Forests products</a:t>
            </a:r>
            <a:endParaRPr lang="en-US"/>
          </a:p>
        </p:txBody>
      </p:sp>
      <p:sp>
        <p:nvSpPr>
          <p:cNvPr id="33827" name="Rectangle 34"/>
          <p:cNvSpPr>
            <a:spLocks noChangeArrowheads="1"/>
          </p:cNvSpPr>
          <p:nvPr/>
        </p:nvSpPr>
        <p:spPr bwMode="auto">
          <a:xfrm>
            <a:off x="2057400" y="5029200"/>
            <a:ext cx="1195388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Rectangle 35"/>
          <p:cNvSpPr>
            <a:spLocks noChangeArrowheads="1"/>
          </p:cNvSpPr>
          <p:nvPr/>
        </p:nvSpPr>
        <p:spPr bwMode="auto">
          <a:xfrm>
            <a:off x="2133600" y="5181600"/>
            <a:ext cx="99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Regional Land Categories and Characteristics</a:t>
            </a:r>
            <a:endParaRPr lang="en-US"/>
          </a:p>
        </p:txBody>
      </p:sp>
      <p:sp>
        <p:nvSpPr>
          <p:cNvPr id="33829" name="Rectangle 36"/>
          <p:cNvSpPr>
            <a:spLocks noChangeArrowheads="1"/>
          </p:cNvSpPr>
          <p:nvPr/>
        </p:nvSpPr>
        <p:spPr bwMode="auto">
          <a:xfrm>
            <a:off x="5222875" y="3440113"/>
            <a:ext cx="1577975" cy="111283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Rectangle 37"/>
          <p:cNvSpPr>
            <a:spLocks noChangeArrowheads="1"/>
          </p:cNvSpPr>
          <p:nvPr/>
        </p:nvSpPr>
        <p:spPr bwMode="auto">
          <a:xfrm>
            <a:off x="5775325" y="3592513"/>
            <a:ext cx="495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Markets</a:t>
            </a:r>
            <a:endParaRPr lang="en-US"/>
          </a:p>
        </p:txBody>
      </p:sp>
      <p:sp>
        <p:nvSpPr>
          <p:cNvPr id="33831" name="Rectangle 38"/>
          <p:cNvSpPr>
            <a:spLocks noChangeArrowheads="1"/>
          </p:cNvSpPr>
          <p:nvPr/>
        </p:nvSpPr>
        <p:spPr bwMode="auto">
          <a:xfrm>
            <a:off x="5305425" y="37528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32" name="Rectangle 39"/>
          <p:cNvSpPr>
            <a:spLocks noChangeArrowheads="1"/>
          </p:cNvSpPr>
          <p:nvPr/>
        </p:nvSpPr>
        <p:spPr bwMode="auto">
          <a:xfrm>
            <a:off x="5343525" y="3752850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Land rent</a:t>
            </a:r>
            <a:endParaRPr lang="en-US"/>
          </a:p>
        </p:txBody>
      </p:sp>
      <p:sp>
        <p:nvSpPr>
          <p:cNvPr id="33833" name="Rectangle 40"/>
          <p:cNvSpPr>
            <a:spLocks noChangeArrowheads="1"/>
          </p:cNvSpPr>
          <p:nvPr/>
        </p:nvSpPr>
        <p:spPr bwMode="auto">
          <a:xfrm>
            <a:off x="5305425" y="38862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34" name="Rectangle 41"/>
          <p:cNvSpPr>
            <a:spLocks noChangeArrowheads="1"/>
          </p:cNvSpPr>
          <p:nvPr/>
        </p:nvSpPr>
        <p:spPr bwMode="auto">
          <a:xfrm>
            <a:off x="5343525" y="3886200"/>
            <a:ext cx="58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Crop prices</a:t>
            </a:r>
            <a:endParaRPr lang="en-US"/>
          </a:p>
        </p:txBody>
      </p:sp>
      <p:sp>
        <p:nvSpPr>
          <p:cNvPr id="33835" name="Rectangle 42"/>
          <p:cNvSpPr>
            <a:spLocks noChangeArrowheads="1"/>
          </p:cNvSpPr>
          <p:nvPr/>
        </p:nvSpPr>
        <p:spPr bwMode="auto">
          <a:xfrm>
            <a:off x="5305425" y="40195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36" name="Rectangle 43"/>
          <p:cNvSpPr>
            <a:spLocks noChangeArrowheads="1"/>
          </p:cNvSpPr>
          <p:nvPr/>
        </p:nvSpPr>
        <p:spPr bwMode="auto">
          <a:xfrm>
            <a:off x="5343525" y="4019550"/>
            <a:ext cx="812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Livestock prices</a:t>
            </a:r>
            <a:endParaRPr lang="en-US"/>
          </a:p>
        </p:txBody>
      </p:sp>
      <p:sp>
        <p:nvSpPr>
          <p:cNvPr id="33837" name="Rectangle 44"/>
          <p:cNvSpPr>
            <a:spLocks noChangeArrowheads="1"/>
          </p:cNvSpPr>
          <p:nvPr/>
        </p:nvSpPr>
        <p:spPr bwMode="auto">
          <a:xfrm>
            <a:off x="5305425" y="41529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38" name="Rectangle 45"/>
          <p:cNvSpPr>
            <a:spLocks noChangeArrowheads="1"/>
          </p:cNvSpPr>
          <p:nvPr/>
        </p:nvSpPr>
        <p:spPr bwMode="auto">
          <a:xfrm>
            <a:off x="5343525" y="4152900"/>
            <a:ext cx="1073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Forest product prices</a:t>
            </a:r>
            <a:endParaRPr lang="en-US"/>
          </a:p>
        </p:txBody>
      </p:sp>
      <p:sp>
        <p:nvSpPr>
          <p:cNvPr id="33839" name="Rectangle 46"/>
          <p:cNvSpPr>
            <a:spLocks noChangeArrowheads="1"/>
          </p:cNvSpPr>
          <p:nvPr/>
        </p:nvSpPr>
        <p:spPr bwMode="auto">
          <a:xfrm>
            <a:off x="5305425" y="42862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40" name="Rectangle 47"/>
          <p:cNvSpPr>
            <a:spLocks noChangeArrowheads="1"/>
          </p:cNvSpPr>
          <p:nvPr/>
        </p:nvSpPr>
        <p:spPr bwMode="auto">
          <a:xfrm>
            <a:off x="5343525" y="4286250"/>
            <a:ext cx="774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Biomass prices</a:t>
            </a:r>
            <a:endParaRPr lang="en-US"/>
          </a:p>
        </p:txBody>
      </p:sp>
      <p:sp>
        <p:nvSpPr>
          <p:cNvPr id="33841" name="Freeform 48"/>
          <p:cNvSpPr>
            <a:spLocks noEditPoints="1"/>
          </p:cNvSpPr>
          <p:nvPr/>
        </p:nvSpPr>
        <p:spPr bwMode="auto">
          <a:xfrm>
            <a:off x="1779588" y="2205038"/>
            <a:ext cx="363537" cy="322262"/>
          </a:xfrm>
          <a:custGeom>
            <a:avLst/>
            <a:gdLst>
              <a:gd name="T0" fmla="*/ 2 w 458"/>
              <a:gd name="T1" fmla="*/ 397 h 407"/>
              <a:gd name="T2" fmla="*/ 401 w 458"/>
              <a:gd name="T3" fmla="*/ 42 h 407"/>
              <a:gd name="T4" fmla="*/ 402 w 458"/>
              <a:gd name="T5" fmla="*/ 42 h 407"/>
              <a:gd name="T6" fmla="*/ 406 w 458"/>
              <a:gd name="T7" fmla="*/ 40 h 407"/>
              <a:gd name="T8" fmla="*/ 407 w 458"/>
              <a:gd name="T9" fmla="*/ 42 h 407"/>
              <a:gd name="T10" fmla="*/ 409 w 458"/>
              <a:gd name="T11" fmla="*/ 42 h 407"/>
              <a:gd name="T12" fmla="*/ 409 w 458"/>
              <a:gd name="T13" fmla="*/ 44 h 407"/>
              <a:gd name="T14" fmla="*/ 409 w 458"/>
              <a:gd name="T15" fmla="*/ 47 h 407"/>
              <a:gd name="T16" fmla="*/ 409 w 458"/>
              <a:gd name="T17" fmla="*/ 49 h 407"/>
              <a:gd name="T18" fmla="*/ 407 w 458"/>
              <a:gd name="T19" fmla="*/ 50 h 407"/>
              <a:gd name="T20" fmla="*/ 9 w 458"/>
              <a:gd name="T21" fmla="*/ 405 h 407"/>
              <a:gd name="T22" fmla="*/ 7 w 458"/>
              <a:gd name="T23" fmla="*/ 405 h 407"/>
              <a:gd name="T24" fmla="*/ 5 w 458"/>
              <a:gd name="T25" fmla="*/ 407 h 407"/>
              <a:gd name="T26" fmla="*/ 2 w 458"/>
              <a:gd name="T27" fmla="*/ 405 h 407"/>
              <a:gd name="T28" fmla="*/ 0 w 458"/>
              <a:gd name="T29" fmla="*/ 403 h 407"/>
              <a:gd name="T30" fmla="*/ 0 w 458"/>
              <a:gd name="T31" fmla="*/ 402 h 407"/>
              <a:gd name="T32" fmla="*/ 0 w 458"/>
              <a:gd name="T33" fmla="*/ 400 h 407"/>
              <a:gd name="T34" fmla="*/ 0 w 458"/>
              <a:gd name="T35" fmla="*/ 398 h 407"/>
              <a:gd name="T36" fmla="*/ 2 w 458"/>
              <a:gd name="T37" fmla="*/ 397 h 407"/>
              <a:gd name="T38" fmla="*/ 2 w 458"/>
              <a:gd name="T39" fmla="*/ 397 h 407"/>
              <a:gd name="T40" fmla="*/ 367 w 458"/>
              <a:gd name="T41" fmla="*/ 23 h 407"/>
              <a:gd name="T42" fmla="*/ 458 w 458"/>
              <a:gd name="T43" fmla="*/ 0 h 407"/>
              <a:gd name="T44" fmla="*/ 422 w 458"/>
              <a:gd name="T45" fmla="*/ 87 h 407"/>
              <a:gd name="T46" fmla="*/ 367 w 458"/>
              <a:gd name="T47" fmla="*/ 23 h 4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8"/>
              <a:gd name="T73" fmla="*/ 0 h 407"/>
              <a:gd name="T74" fmla="*/ 458 w 458"/>
              <a:gd name="T75" fmla="*/ 407 h 40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8" h="407">
                <a:moveTo>
                  <a:pt x="2" y="397"/>
                </a:moveTo>
                <a:lnTo>
                  <a:pt x="401" y="42"/>
                </a:lnTo>
                <a:lnTo>
                  <a:pt x="402" y="42"/>
                </a:lnTo>
                <a:lnTo>
                  <a:pt x="406" y="40"/>
                </a:lnTo>
                <a:lnTo>
                  <a:pt x="407" y="42"/>
                </a:lnTo>
                <a:lnTo>
                  <a:pt x="409" y="42"/>
                </a:lnTo>
                <a:lnTo>
                  <a:pt x="409" y="44"/>
                </a:lnTo>
                <a:lnTo>
                  <a:pt x="409" y="47"/>
                </a:lnTo>
                <a:lnTo>
                  <a:pt x="409" y="49"/>
                </a:lnTo>
                <a:lnTo>
                  <a:pt x="407" y="50"/>
                </a:lnTo>
                <a:lnTo>
                  <a:pt x="9" y="405"/>
                </a:lnTo>
                <a:lnTo>
                  <a:pt x="7" y="405"/>
                </a:lnTo>
                <a:lnTo>
                  <a:pt x="5" y="407"/>
                </a:lnTo>
                <a:lnTo>
                  <a:pt x="2" y="405"/>
                </a:lnTo>
                <a:lnTo>
                  <a:pt x="0" y="403"/>
                </a:lnTo>
                <a:lnTo>
                  <a:pt x="0" y="402"/>
                </a:lnTo>
                <a:lnTo>
                  <a:pt x="0" y="400"/>
                </a:lnTo>
                <a:lnTo>
                  <a:pt x="0" y="398"/>
                </a:lnTo>
                <a:lnTo>
                  <a:pt x="2" y="397"/>
                </a:lnTo>
                <a:close/>
                <a:moveTo>
                  <a:pt x="367" y="23"/>
                </a:moveTo>
                <a:lnTo>
                  <a:pt x="458" y="0"/>
                </a:lnTo>
                <a:lnTo>
                  <a:pt x="422" y="87"/>
                </a:lnTo>
                <a:lnTo>
                  <a:pt x="367" y="2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Freeform 49"/>
          <p:cNvSpPr>
            <a:spLocks noEditPoints="1"/>
          </p:cNvSpPr>
          <p:nvPr/>
        </p:nvSpPr>
        <p:spPr bwMode="auto">
          <a:xfrm>
            <a:off x="1778000" y="2546350"/>
            <a:ext cx="338138" cy="322263"/>
          </a:xfrm>
          <a:custGeom>
            <a:avLst/>
            <a:gdLst>
              <a:gd name="T0" fmla="*/ 8 w 425"/>
              <a:gd name="T1" fmla="*/ 2 h 406"/>
              <a:gd name="T2" fmla="*/ 378 w 425"/>
              <a:gd name="T3" fmla="*/ 353 h 406"/>
              <a:gd name="T4" fmla="*/ 378 w 425"/>
              <a:gd name="T5" fmla="*/ 355 h 406"/>
              <a:gd name="T6" fmla="*/ 380 w 425"/>
              <a:gd name="T7" fmla="*/ 357 h 406"/>
              <a:gd name="T8" fmla="*/ 378 w 425"/>
              <a:gd name="T9" fmla="*/ 359 h 406"/>
              <a:gd name="T10" fmla="*/ 378 w 425"/>
              <a:gd name="T11" fmla="*/ 360 h 406"/>
              <a:gd name="T12" fmla="*/ 376 w 425"/>
              <a:gd name="T13" fmla="*/ 362 h 406"/>
              <a:gd name="T14" fmla="*/ 375 w 425"/>
              <a:gd name="T15" fmla="*/ 362 h 406"/>
              <a:gd name="T16" fmla="*/ 371 w 425"/>
              <a:gd name="T17" fmla="*/ 362 h 406"/>
              <a:gd name="T18" fmla="*/ 370 w 425"/>
              <a:gd name="T19" fmla="*/ 360 h 406"/>
              <a:gd name="T20" fmla="*/ 1 w 425"/>
              <a:gd name="T21" fmla="*/ 9 h 406"/>
              <a:gd name="T22" fmla="*/ 0 w 425"/>
              <a:gd name="T23" fmla="*/ 7 h 406"/>
              <a:gd name="T24" fmla="*/ 0 w 425"/>
              <a:gd name="T25" fmla="*/ 5 h 406"/>
              <a:gd name="T26" fmla="*/ 0 w 425"/>
              <a:gd name="T27" fmla="*/ 4 h 406"/>
              <a:gd name="T28" fmla="*/ 0 w 425"/>
              <a:gd name="T29" fmla="*/ 2 h 406"/>
              <a:gd name="T30" fmla="*/ 1 w 425"/>
              <a:gd name="T31" fmla="*/ 0 h 406"/>
              <a:gd name="T32" fmla="*/ 5 w 425"/>
              <a:gd name="T33" fmla="*/ 0 h 406"/>
              <a:gd name="T34" fmla="*/ 6 w 425"/>
              <a:gd name="T35" fmla="*/ 0 h 406"/>
              <a:gd name="T36" fmla="*/ 8 w 425"/>
              <a:gd name="T37" fmla="*/ 2 h 406"/>
              <a:gd name="T38" fmla="*/ 8 w 425"/>
              <a:gd name="T39" fmla="*/ 2 h 406"/>
              <a:gd name="T40" fmla="*/ 393 w 425"/>
              <a:gd name="T41" fmla="*/ 316 h 406"/>
              <a:gd name="T42" fmla="*/ 425 w 425"/>
              <a:gd name="T43" fmla="*/ 406 h 406"/>
              <a:gd name="T44" fmla="*/ 334 w 425"/>
              <a:gd name="T45" fmla="*/ 377 h 406"/>
              <a:gd name="T46" fmla="*/ 393 w 425"/>
              <a:gd name="T47" fmla="*/ 316 h 40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406"/>
              <a:gd name="T74" fmla="*/ 425 w 425"/>
              <a:gd name="T75" fmla="*/ 406 h 40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406">
                <a:moveTo>
                  <a:pt x="8" y="2"/>
                </a:moveTo>
                <a:lnTo>
                  <a:pt x="378" y="353"/>
                </a:lnTo>
                <a:lnTo>
                  <a:pt x="378" y="355"/>
                </a:lnTo>
                <a:lnTo>
                  <a:pt x="380" y="357"/>
                </a:lnTo>
                <a:lnTo>
                  <a:pt x="378" y="359"/>
                </a:lnTo>
                <a:lnTo>
                  <a:pt x="378" y="360"/>
                </a:lnTo>
                <a:lnTo>
                  <a:pt x="376" y="362"/>
                </a:lnTo>
                <a:lnTo>
                  <a:pt x="375" y="362"/>
                </a:lnTo>
                <a:lnTo>
                  <a:pt x="371" y="362"/>
                </a:lnTo>
                <a:lnTo>
                  <a:pt x="370" y="360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8" y="2"/>
                </a:lnTo>
                <a:close/>
                <a:moveTo>
                  <a:pt x="393" y="316"/>
                </a:moveTo>
                <a:lnTo>
                  <a:pt x="425" y="406"/>
                </a:lnTo>
                <a:lnTo>
                  <a:pt x="334" y="377"/>
                </a:lnTo>
                <a:lnTo>
                  <a:pt x="393" y="31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Freeform 50"/>
          <p:cNvSpPr>
            <a:spLocks noEditPoints="1"/>
          </p:cNvSpPr>
          <p:nvPr/>
        </p:nvSpPr>
        <p:spPr bwMode="auto">
          <a:xfrm>
            <a:off x="3354388" y="2074863"/>
            <a:ext cx="260350" cy="66675"/>
          </a:xfrm>
          <a:custGeom>
            <a:avLst/>
            <a:gdLst>
              <a:gd name="T0" fmla="*/ 6 w 329"/>
              <a:gd name="T1" fmla="*/ 44 h 84"/>
              <a:gd name="T2" fmla="*/ 258 w 329"/>
              <a:gd name="T3" fmla="*/ 35 h 84"/>
              <a:gd name="T4" fmla="*/ 260 w 329"/>
              <a:gd name="T5" fmla="*/ 35 h 84"/>
              <a:gd name="T6" fmla="*/ 261 w 329"/>
              <a:gd name="T7" fmla="*/ 37 h 84"/>
              <a:gd name="T8" fmla="*/ 263 w 329"/>
              <a:gd name="T9" fmla="*/ 39 h 84"/>
              <a:gd name="T10" fmla="*/ 263 w 329"/>
              <a:gd name="T11" fmla="*/ 40 h 84"/>
              <a:gd name="T12" fmla="*/ 263 w 329"/>
              <a:gd name="T13" fmla="*/ 42 h 84"/>
              <a:gd name="T14" fmla="*/ 261 w 329"/>
              <a:gd name="T15" fmla="*/ 44 h 84"/>
              <a:gd name="T16" fmla="*/ 260 w 329"/>
              <a:gd name="T17" fmla="*/ 45 h 84"/>
              <a:gd name="T18" fmla="*/ 258 w 329"/>
              <a:gd name="T19" fmla="*/ 45 h 84"/>
              <a:gd name="T20" fmla="*/ 6 w 329"/>
              <a:gd name="T21" fmla="*/ 54 h 84"/>
              <a:gd name="T22" fmla="*/ 4 w 329"/>
              <a:gd name="T23" fmla="*/ 54 h 84"/>
              <a:gd name="T24" fmla="*/ 2 w 329"/>
              <a:gd name="T25" fmla="*/ 52 h 84"/>
              <a:gd name="T26" fmla="*/ 0 w 329"/>
              <a:gd name="T27" fmla="*/ 50 h 84"/>
              <a:gd name="T28" fmla="*/ 0 w 329"/>
              <a:gd name="T29" fmla="*/ 49 h 84"/>
              <a:gd name="T30" fmla="*/ 0 w 329"/>
              <a:gd name="T31" fmla="*/ 47 h 84"/>
              <a:gd name="T32" fmla="*/ 2 w 329"/>
              <a:gd name="T33" fmla="*/ 45 h 84"/>
              <a:gd name="T34" fmla="*/ 4 w 329"/>
              <a:gd name="T35" fmla="*/ 44 h 84"/>
              <a:gd name="T36" fmla="*/ 6 w 329"/>
              <a:gd name="T37" fmla="*/ 44 h 84"/>
              <a:gd name="T38" fmla="*/ 6 w 329"/>
              <a:gd name="T39" fmla="*/ 44 h 84"/>
              <a:gd name="T40" fmla="*/ 243 w 329"/>
              <a:gd name="T41" fmla="*/ 0 h 84"/>
              <a:gd name="T42" fmla="*/ 329 w 329"/>
              <a:gd name="T43" fmla="*/ 39 h 84"/>
              <a:gd name="T44" fmla="*/ 246 w 329"/>
              <a:gd name="T45" fmla="*/ 84 h 84"/>
              <a:gd name="T46" fmla="*/ 243 w 329"/>
              <a:gd name="T47" fmla="*/ 0 h 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9"/>
              <a:gd name="T73" fmla="*/ 0 h 84"/>
              <a:gd name="T74" fmla="*/ 329 w 329"/>
              <a:gd name="T75" fmla="*/ 84 h 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9" h="84">
                <a:moveTo>
                  <a:pt x="6" y="44"/>
                </a:moveTo>
                <a:lnTo>
                  <a:pt x="258" y="35"/>
                </a:lnTo>
                <a:lnTo>
                  <a:pt x="260" y="35"/>
                </a:lnTo>
                <a:lnTo>
                  <a:pt x="261" y="37"/>
                </a:lnTo>
                <a:lnTo>
                  <a:pt x="263" y="39"/>
                </a:lnTo>
                <a:lnTo>
                  <a:pt x="263" y="40"/>
                </a:lnTo>
                <a:lnTo>
                  <a:pt x="263" y="42"/>
                </a:lnTo>
                <a:lnTo>
                  <a:pt x="261" y="44"/>
                </a:lnTo>
                <a:lnTo>
                  <a:pt x="260" y="45"/>
                </a:lnTo>
                <a:lnTo>
                  <a:pt x="258" y="45"/>
                </a:lnTo>
                <a:lnTo>
                  <a:pt x="6" y="54"/>
                </a:lnTo>
                <a:lnTo>
                  <a:pt x="4" y="54"/>
                </a:lnTo>
                <a:lnTo>
                  <a:pt x="2" y="52"/>
                </a:lnTo>
                <a:lnTo>
                  <a:pt x="0" y="50"/>
                </a:lnTo>
                <a:lnTo>
                  <a:pt x="0" y="49"/>
                </a:lnTo>
                <a:lnTo>
                  <a:pt x="0" y="47"/>
                </a:lnTo>
                <a:lnTo>
                  <a:pt x="2" y="45"/>
                </a:lnTo>
                <a:lnTo>
                  <a:pt x="4" y="44"/>
                </a:lnTo>
                <a:lnTo>
                  <a:pt x="6" y="44"/>
                </a:lnTo>
                <a:close/>
                <a:moveTo>
                  <a:pt x="243" y="0"/>
                </a:moveTo>
                <a:lnTo>
                  <a:pt x="329" y="39"/>
                </a:lnTo>
                <a:lnTo>
                  <a:pt x="246" y="84"/>
                </a:lnTo>
                <a:lnTo>
                  <a:pt x="243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Freeform 51"/>
          <p:cNvSpPr>
            <a:spLocks noEditPoints="1"/>
          </p:cNvSpPr>
          <p:nvPr/>
        </p:nvSpPr>
        <p:spPr bwMode="auto">
          <a:xfrm>
            <a:off x="5014913" y="2438400"/>
            <a:ext cx="1038225" cy="1006475"/>
          </a:xfrm>
          <a:custGeom>
            <a:avLst/>
            <a:gdLst>
              <a:gd name="T0" fmla="*/ 5 w 1307"/>
              <a:gd name="T1" fmla="*/ 0 h 1268"/>
              <a:gd name="T2" fmla="*/ 1265 w 1307"/>
              <a:gd name="T3" fmla="*/ 0 h 1268"/>
              <a:gd name="T4" fmla="*/ 1267 w 1307"/>
              <a:gd name="T5" fmla="*/ 0 h 1268"/>
              <a:gd name="T6" fmla="*/ 1268 w 1307"/>
              <a:gd name="T7" fmla="*/ 2 h 1268"/>
              <a:gd name="T8" fmla="*/ 1270 w 1307"/>
              <a:gd name="T9" fmla="*/ 3 h 1268"/>
              <a:gd name="T10" fmla="*/ 1270 w 1307"/>
              <a:gd name="T11" fmla="*/ 5 h 1268"/>
              <a:gd name="T12" fmla="*/ 1270 w 1307"/>
              <a:gd name="T13" fmla="*/ 1199 h 1268"/>
              <a:gd name="T14" fmla="*/ 1270 w 1307"/>
              <a:gd name="T15" fmla="*/ 1201 h 1268"/>
              <a:gd name="T16" fmla="*/ 1268 w 1307"/>
              <a:gd name="T17" fmla="*/ 1203 h 1268"/>
              <a:gd name="T18" fmla="*/ 1267 w 1307"/>
              <a:gd name="T19" fmla="*/ 1203 h 1268"/>
              <a:gd name="T20" fmla="*/ 1265 w 1307"/>
              <a:gd name="T21" fmla="*/ 1204 h 1268"/>
              <a:gd name="T22" fmla="*/ 1263 w 1307"/>
              <a:gd name="T23" fmla="*/ 1203 h 1268"/>
              <a:gd name="T24" fmla="*/ 1260 w 1307"/>
              <a:gd name="T25" fmla="*/ 1203 h 1268"/>
              <a:gd name="T26" fmla="*/ 1260 w 1307"/>
              <a:gd name="T27" fmla="*/ 1201 h 1268"/>
              <a:gd name="T28" fmla="*/ 1260 w 1307"/>
              <a:gd name="T29" fmla="*/ 1199 h 1268"/>
              <a:gd name="T30" fmla="*/ 1260 w 1307"/>
              <a:gd name="T31" fmla="*/ 5 h 1268"/>
              <a:gd name="T32" fmla="*/ 1265 w 1307"/>
              <a:gd name="T33" fmla="*/ 10 h 1268"/>
              <a:gd name="T34" fmla="*/ 5 w 1307"/>
              <a:gd name="T35" fmla="*/ 10 h 1268"/>
              <a:gd name="T36" fmla="*/ 3 w 1307"/>
              <a:gd name="T37" fmla="*/ 10 h 1268"/>
              <a:gd name="T38" fmla="*/ 0 w 1307"/>
              <a:gd name="T39" fmla="*/ 9 h 1268"/>
              <a:gd name="T40" fmla="*/ 0 w 1307"/>
              <a:gd name="T41" fmla="*/ 7 h 1268"/>
              <a:gd name="T42" fmla="*/ 0 w 1307"/>
              <a:gd name="T43" fmla="*/ 5 h 1268"/>
              <a:gd name="T44" fmla="*/ 0 w 1307"/>
              <a:gd name="T45" fmla="*/ 3 h 1268"/>
              <a:gd name="T46" fmla="*/ 0 w 1307"/>
              <a:gd name="T47" fmla="*/ 2 h 1268"/>
              <a:gd name="T48" fmla="*/ 3 w 1307"/>
              <a:gd name="T49" fmla="*/ 0 h 1268"/>
              <a:gd name="T50" fmla="*/ 5 w 1307"/>
              <a:gd name="T51" fmla="*/ 0 h 1268"/>
              <a:gd name="T52" fmla="*/ 5 w 1307"/>
              <a:gd name="T53" fmla="*/ 0 h 1268"/>
              <a:gd name="T54" fmla="*/ 1307 w 1307"/>
              <a:gd name="T55" fmla="*/ 1184 h 1268"/>
              <a:gd name="T56" fmla="*/ 1265 w 1307"/>
              <a:gd name="T57" fmla="*/ 1268 h 1268"/>
              <a:gd name="T58" fmla="*/ 1223 w 1307"/>
              <a:gd name="T59" fmla="*/ 1184 h 1268"/>
              <a:gd name="T60" fmla="*/ 1307 w 1307"/>
              <a:gd name="T61" fmla="*/ 1184 h 12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07"/>
              <a:gd name="T94" fmla="*/ 0 h 1268"/>
              <a:gd name="T95" fmla="*/ 1307 w 1307"/>
              <a:gd name="T96" fmla="*/ 1268 h 12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07" h="1268">
                <a:moveTo>
                  <a:pt x="5" y="0"/>
                </a:moveTo>
                <a:lnTo>
                  <a:pt x="1265" y="0"/>
                </a:lnTo>
                <a:lnTo>
                  <a:pt x="1267" y="0"/>
                </a:lnTo>
                <a:lnTo>
                  <a:pt x="1268" y="2"/>
                </a:lnTo>
                <a:lnTo>
                  <a:pt x="1270" y="3"/>
                </a:lnTo>
                <a:lnTo>
                  <a:pt x="1270" y="5"/>
                </a:lnTo>
                <a:lnTo>
                  <a:pt x="1270" y="1199"/>
                </a:lnTo>
                <a:lnTo>
                  <a:pt x="1270" y="1201"/>
                </a:lnTo>
                <a:lnTo>
                  <a:pt x="1268" y="1203"/>
                </a:lnTo>
                <a:lnTo>
                  <a:pt x="1267" y="1203"/>
                </a:lnTo>
                <a:lnTo>
                  <a:pt x="1265" y="1204"/>
                </a:lnTo>
                <a:lnTo>
                  <a:pt x="1263" y="1203"/>
                </a:lnTo>
                <a:lnTo>
                  <a:pt x="1260" y="1203"/>
                </a:lnTo>
                <a:lnTo>
                  <a:pt x="1260" y="1201"/>
                </a:lnTo>
                <a:lnTo>
                  <a:pt x="1260" y="1199"/>
                </a:lnTo>
                <a:lnTo>
                  <a:pt x="1260" y="5"/>
                </a:lnTo>
                <a:lnTo>
                  <a:pt x="1265" y="10"/>
                </a:lnTo>
                <a:lnTo>
                  <a:pt x="5" y="10"/>
                </a:lnTo>
                <a:lnTo>
                  <a:pt x="3" y="10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close/>
                <a:moveTo>
                  <a:pt x="1307" y="1184"/>
                </a:moveTo>
                <a:lnTo>
                  <a:pt x="1265" y="1268"/>
                </a:lnTo>
                <a:lnTo>
                  <a:pt x="1223" y="1184"/>
                </a:lnTo>
                <a:lnTo>
                  <a:pt x="1307" y="1184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Freeform 52"/>
          <p:cNvSpPr>
            <a:spLocks noEditPoints="1"/>
          </p:cNvSpPr>
          <p:nvPr/>
        </p:nvSpPr>
        <p:spPr bwMode="auto">
          <a:xfrm>
            <a:off x="3344863" y="2651125"/>
            <a:ext cx="260350" cy="66675"/>
          </a:xfrm>
          <a:custGeom>
            <a:avLst/>
            <a:gdLst>
              <a:gd name="T0" fmla="*/ 5 w 328"/>
              <a:gd name="T1" fmla="*/ 28 h 84"/>
              <a:gd name="T2" fmla="*/ 259 w 328"/>
              <a:gd name="T3" fmla="*/ 37 h 84"/>
              <a:gd name="T4" fmla="*/ 260 w 328"/>
              <a:gd name="T5" fmla="*/ 37 h 84"/>
              <a:gd name="T6" fmla="*/ 262 w 328"/>
              <a:gd name="T7" fmla="*/ 38 h 84"/>
              <a:gd name="T8" fmla="*/ 264 w 328"/>
              <a:gd name="T9" fmla="*/ 40 h 84"/>
              <a:gd name="T10" fmla="*/ 264 w 328"/>
              <a:gd name="T11" fmla="*/ 42 h 84"/>
              <a:gd name="T12" fmla="*/ 264 w 328"/>
              <a:gd name="T13" fmla="*/ 43 h 84"/>
              <a:gd name="T14" fmla="*/ 262 w 328"/>
              <a:gd name="T15" fmla="*/ 45 h 84"/>
              <a:gd name="T16" fmla="*/ 260 w 328"/>
              <a:gd name="T17" fmla="*/ 47 h 84"/>
              <a:gd name="T18" fmla="*/ 259 w 328"/>
              <a:gd name="T19" fmla="*/ 47 h 84"/>
              <a:gd name="T20" fmla="*/ 5 w 328"/>
              <a:gd name="T21" fmla="*/ 38 h 84"/>
              <a:gd name="T22" fmla="*/ 1 w 328"/>
              <a:gd name="T23" fmla="*/ 38 h 84"/>
              <a:gd name="T24" fmla="*/ 0 w 328"/>
              <a:gd name="T25" fmla="*/ 37 h 84"/>
              <a:gd name="T26" fmla="*/ 0 w 328"/>
              <a:gd name="T27" fmla="*/ 35 h 84"/>
              <a:gd name="T28" fmla="*/ 0 w 328"/>
              <a:gd name="T29" fmla="*/ 33 h 84"/>
              <a:gd name="T30" fmla="*/ 0 w 328"/>
              <a:gd name="T31" fmla="*/ 31 h 84"/>
              <a:gd name="T32" fmla="*/ 1 w 328"/>
              <a:gd name="T33" fmla="*/ 30 h 84"/>
              <a:gd name="T34" fmla="*/ 3 w 328"/>
              <a:gd name="T35" fmla="*/ 28 h 84"/>
              <a:gd name="T36" fmla="*/ 5 w 328"/>
              <a:gd name="T37" fmla="*/ 28 h 84"/>
              <a:gd name="T38" fmla="*/ 5 w 328"/>
              <a:gd name="T39" fmla="*/ 28 h 84"/>
              <a:gd name="T40" fmla="*/ 245 w 328"/>
              <a:gd name="T41" fmla="*/ 0 h 84"/>
              <a:gd name="T42" fmla="*/ 328 w 328"/>
              <a:gd name="T43" fmla="*/ 43 h 84"/>
              <a:gd name="T44" fmla="*/ 244 w 328"/>
              <a:gd name="T45" fmla="*/ 84 h 84"/>
              <a:gd name="T46" fmla="*/ 245 w 328"/>
              <a:gd name="T47" fmla="*/ 0 h 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8"/>
              <a:gd name="T73" fmla="*/ 0 h 84"/>
              <a:gd name="T74" fmla="*/ 328 w 328"/>
              <a:gd name="T75" fmla="*/ 84 h 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8" h="84">
                <a:moveTo>
                  <a:pt x="5" y="28"/>
                </a:moveTo>
                <a:lnTo>
                  <a:pt x="259" y="37"/>
                </a:lnTo>
                <a:lnTo>
                  <a:pt x="260" y="37"/>
                </a:lnTo>
                <a:lnTo>
                  <a:pt x="262" y="38"/>
                </a:lnTo>
                <a:lnTo>
                  <a:pt x="264" y="40"/>
                </a:lnTo>
                <a:lnTo>
                  <a:pt x="264" y="42"/>
                </a:lnTo>
                <a:lnTo>
                  <a:pt x="264" y="43"/>
                </a:lnTo>
                <a:lnTo>
                  <a:pt x="262" y="45"/>
                </a:lnTo>
                <a:lnTo>
                  <a:pt x="260" y="47"/>
                </a:lnTo>
                <a:lnTo>
                  <a:pt x="259" y="47"/>
                </a:lnTo>
                <a:lnTo>
                  <a:pt x="5" y="38"/>
                </a:lnTo>
                <a:lnTo>
                  <a:pt x="1" y="38"/>
                </a:lnTo>
                <a:lnTo>
                  <a:pt x="0" y="37"/>
                </a:lnTo>
                <a:lnTo>
                  <a:pt x="0" y="35"/>
                </a:lnTo>
                <a:lnTo>
                  <a:pt x="0" y="33"/>
                </a:lnTo>
                <a:lnTo>
                  <a:pt x="0" y="31"/>
                </a:lnTo>
                <a:lnTo>
                  <a:pt x="1" y="30"/>
                </a:lnTo>
                <a:lnTo>
                  <a:pt x="3" y="28"/>
                </a:lnTo>
                <a:lnTo>
                  <a:pt x="5" y="28"/>
                </a:lnTo>
                <a:close/>
                <a:moveTo>
                  <a:pt x="245" y="0"/>
                </a:moveTo>
                <a:lnTo>
                  <a:pt x="328" y="43"/>
                </a:lnTo>
                <a:lnTo>
                  <a:pt x="244" y="84"/>
                </a:lnTo>
                <a:lnTo>
                  <a:pt x="245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Freeform 53"/>
          <p:cNvSpPr>
            <a:spLocks noEditPoints="1"/>
          </p:cNvSpPr>
          <p:nvPr/>
        </p:nvSpPr>
        <p:spPr bwMode="auto">
          <a:xfrm>
            <a:off x="3276600" y="4343400"/>
            <a:ext cx="304800" cy="457200"/>
          </a:xfrm>
          <a:custGeom>
            <a:avLst/>
            <a:gdLst>
              <a:gd name="T0" fmla="*/ 10 w 297"/>
              <a:gd name="T1" fmla="*/ 3 h 733"/>
              <a:gd name="T2" fmla="*/ 267 w 297"/>
              <a:gd name="T3" fmla="*/ 666 h 733"/>
              <a:gd name="T4" fmla="*/ 267 w 297"/>
              <a:gd name="T5" fmla="*/ 667 h 733"/>
              <a:gd name="T6" fmla="*/ 267 w 297"/>
              <a:gd name="T7" fmla="*/ 669 h 733"/>
              <a:gd name="T8" fmla="*/ 265 w 297"/>
              <a:gd name="T9" fmla="*/ 671 h 733"/>
              <a:gd name="T10" fmla="*/ 264 w 297"/>
              <a:gd name="T11" fmla="*/ 672 h 733"/>
              <a:gd name="T12" fmla="*/ 262 w 297"/>
              <a:gd name="T13" fmla="*/ 672 h 733"/>
              <a:gd name="T14" fmla="*/ 260 w 297"/>
              <a:gd name="T15" fmla="*/ 672 h 733"/>
              <a:gd name="T16" fmla="*/ 259 w 297"/>
              <a:gd name="T17" fmla="*/ 671 h 733"/>
              <a:gd name="T18" fmla="*/ 257 w 297"/>
              <a:gd name="T19" fmla="*/ 669 h 733"/>
              <a:gd name="T20" fmla="*/ 0 w 297"/>
              <a:gd name="T21" fmla="*/ 8 h 733"/>
              <a:gd name="T22" fmla="*/ 0 w 297"/>
              <a:gd name="T23" fmla="*/ 5 h 733"/>
              <a:gd name="T24" fmla="*/ 0 w 297"/>
              <a:gd name="T25" fmla="*/ 3 h 733"/>
              <a:gd name="T26" fmla="*/ 0 w 297"/>
              <a:gd name="T27" fmla="*/ 1 h 733"/>
              <a:gd name="T28" fmla="*/ 3 w 297"/>
              <a:gd name="T29" fmla="*/ 1 h 733"/>
              <a:gd name="T30" fmla="*/ 5 w 297"/>
              <a:gd name="T31" fmla="*/ 0 h 733"/>
              <a:gd name="T32" fmla="*/ 6 w 297"/>
              <a:gd name="T33" fmla="*/ 1 h 733"/>
              <a:gd name="T34" fmla="*/ 8 w 297"/>
              <a:gd name="T35" fmla="*/ 1 h 733"/>
              <a:gd name="T36" fmla="*/ 10 w 297"/>
              <a:gd name="T37" fmla="*/ 3 h 733"/>
              <a:gd name="T38" fmla="*/ 10 w 297"/>
              <a:gd name="T39" fmla="*/ 3 h 733"/>
              <a:gd name="T40" fmla="*/ 297 w 297"/>
              <a:gd name="T41" fmla="*/ 639 h 733"/>
              <a:gd name="T42" fmla="*/ 287 w 297"/>
              <a:gd name="T43" fmla="*/ 733 h 733"/>
              <a:gd name="T44" fmla="*/ 218 w 297"/>
              <a:gd name="T45" fmla="*/ 669 h 733"/>
              <a:gd name="T46" fmla="*/ 297 w 297"/>
              <a:gd name="T47" fmla="*/ 639 h 7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7"/>
              <a:gd name="T73" fmla="*/ 0 h 733"/>
              <a:gd name="T74" fmla="*/ 297 w 297"/>
              <a:gd name="T75" fmla="*/ 733 h 7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7" h="733">
                <a:moveTo>
                  <a:pt x="10" y="3"/>
                </a:moveTo>
                <a:lnTo>
                  <a:pt x="267" y="666"/>
                </a:lnTo>
                <a:lnTo>
                  <a:pt x="267" y="667"/>
                </a:lnTo>
                <a:lnTo>
                  <a:pt x="267" y="669"/>
                </a:lnTo>
                <a:lnTo>
                  <a:pt x="265" y="671"/>
                </a:lnTo>
                <a:lnTo>
                  <a:pt x="264" y="672"/>
                </a:lnTo>
                <a:lnTo>
                  <a:pt x="262" y="672"/>
                </a:lnTo>
                <a:lnTo>
                  <a:pt x="260" y="672"/>
                </a:lnTo>
                <a:lnTo>
                  <a:pt x="259" y="671"/>
                </a:lnTo>
                <a:lnTo>
                  <a:pt x="257" y="669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3" y="1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10" y="3"/>
                </a:lnTo>
                <a:close/>
                <a:moveTo>
                  <a:pt x="297" y="639"/>
                </a:moveTo>
                <a:lnTo>
                  <a:pt x="287" y="733"/>
                </a:lnTo>
                <a:lnTo>
                  <a:pt x="218" y="669"/>
                </a:lnTo>
                <a:lnTo>
                  <a:pt x="297" y="63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Freeform 54"/>
          <p:cNvSpPr>
            <a:spLocks noEditPoints="1"/>
          </p:cNvSpPr>
          <p:nvPr/>
        </p:nvSpPr>
        <p:spPr bwMode="auto">
          <a:xfrm>
            <a:off x="3276600" y="4876800"/>
            <a:ext cx="261938" cy="544513"/>
          </a:xfrm>
          <a:custGeom>
            <a:avLst/>
            <a:gdLst>
              <a:gd name="T0" fmla="*/ 0 w 332"/>
              <a:gd name="T1" fmla="*/ 679 h 686"/>
              <a:gd name="T2" fmla="*/ 295 w 332"/>
              <a:gd name="T3" fmla="*/ 60 h 686"/>
              <a:gd name="T4" fmla="*/ 296 w 332"/>
              <a:gd name="T5" fmla="*/ 58 h 686"/>
              <a:gd name="T6" fmla="*/ 298 w 332"/>
              <a:gd name="T7" fmla="*/ 58 h 686"/>
              <a:gd name="T8" fmla="*/ 300 w 332"/>
              <a:gd name="T9" fmla="*/ 57 h 686"/>
              <a:gd name="T10" fmla="*/ 301 w 332"/>
              <a:gd name="T11" fmla="*/ 58 h 686"/>
              <a:gd name="T12" fmla="*/ 303 w 332"/>
              <a:gd name="T13" fmla="*/ 58 h 686"/>
              <a:gd name="T14" fmla="*/ 305 w 332"/>
              <a:gd name="T15" fmla="*/ 60 h 686"/>
              <a:gd name="T16" fmla="*/ 305 w 332"/>
              <a:gd name="T17" fmla="*/ 63 h 686"/>
              <a:gd name="T18" fmla="*/ 305 w 332"/>
              <a:gd name="T19" fmla="*/ 65 h 686"/>
              <a:gd name="T20" fmla="*/ 10 w 332"/>
              <a:gd name="T21" fmla="*/ 684 h 686"/>
              <a:gd name="T22" fmla="*/ 9 w 332"/>
              <a:gd name="T23" fmla="*/ 684 h 686"/>
              <a:gd name="T24" fmla="*/ 7 w 332"/>
              <a:gd name="T25" fmla="*/ 686 h 686"/>
              <a:gd name="T26" fmla="*/ 5 w 332"/>
              <a:gd name="T27" fmla="*/ 686 h 686"/>
              <a:gd name="T28" fmla="*/ 4 w 332"/>
              <a:gd name="T29" fmla="*/ 686 h 686"/>
              <a:gd name="T30" fmla="*/ 0 w 332"/>
              <a:gd name="T31" fmla="*/ 684 h 686"/>
              <a:gd name="T32" fmla="*/ 0 w 332"/>
              <a:gd name="T33" fmla="*/ 682 h 686"/>
              <a:gd name="T34" fmla="*/ 0 w 332"/>
              <a:gd name="T35" fmla="*/ 681 h 686"/>
              <a:gd name="T36" fmla="*/ 0 w 332"/>
              <a:gd name="T37" fmla="*/ 679 h 686"/>
              <a:gd name="T38" fmla="*/ 0 w 332"/>
              <a:gd name="T39" fmla="*/ 679 h 686"/>
              <a:gd name="T40" fmla="*/ 256 w 332"/>
              <a:gd name="T41" fmla="*/ 57 h 686"/>
              <a:gd name="T42" fmla="*/ 330 w 332"/>
              <a:gd name="T43" fmla="*/ 0 h 686"/>
              <a:gd name="T44" fmla="*/ 332 w 332"/>
              <a:gd name="T45" fmla="*/ 94 h 686"/>
              <a:gd name="T46" fmla="*/ 256 w 332"/>
              <a:gd name="T47" fmla="*/ 57 h 6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2"/>
              <a:gd name="T73" fmla="*/ 0 h 686"/>
              <a:gd name="T74" fmla="*/ 332 w 332"/>
              <a:gd name="T75" fmla="*/ 686 h 6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2" h="686">
                <a:moveTo>
                  <a:pt x="0" y="679"/>
                </a:moveTo>
                <a:lnTo>
                  <a:pt x="295" y="60"/>
                </a:lnTo>
                <a:lnTo>
                  <a:pt x="296" y="58"/>
                </a:lnTo>
                <a:lnTo>
                  <a:pt x="298" y="58"/>
                </a:lnTo>
                <a:lnTo>
                  <a:pt x="300" y="57"/>
                </a:lnTo>
                <a:lnTo>
                  <a:pt x="301" y="58"/>
                </a:lnTo>
                <a:lnTo>
                  <a:pt x="303" y="58"/>
                </a:lnTo>
                <a:lnTo>
                  <a:pt x="305" y="60"/>
                </a:lnTo>
                <a:lnTo>
                  <a:pt x="305" y="63"/>
                </a:lnTo>
                <a:lnTo>
                  <a:pt x="305" y="65"/>
                </a:lnTo>
                <a:lnTo>
                  <a:pt x="10" y="684"/>
                </a:lnTo>
                <a:lnTo>
                  <a:pt x="9" y="684"/>
                </a:lnTo>
                <a:lnTo>
                  <a:pt x="7" y="686"/>
                </a:lnTo>
                <a:lnTo>
                  <a:pt x="5" y="686"/>
                </a:lnTo>
                <a:lnTo>
                  <a:pt x="4" y="686"/>
                </a:lnTo>
                <a:lnTo>
                  <a:pt x="0" y="684"/>
                </a:lnTo>
                <a:lnTo>
                  <a:pt x="0" y="682"/>
                </a:lnTo>
                <a:lnTo>
                  <a:pt x="0" y="681"/>
                </a:lnTo>
                <a:lnTo>
                  <a:pt x="0" y="679"/>
                </a:lnTo>
                <a:close/>
                <a:moveTo>
                  <a:pt x="256" y="57"/>
                </a:moveTo>
                <a:lnTo>
                  <a:pt x="330" y="0"/>
                </a:lnTo>
                <a:lnTo>
                  <a:pt x="332" y="94"/>
                </a:lnTo>
                <a:lnTo>
                  <a:pt x="256" y="5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Freeform 55"/>
          <p:cNvSpPr>
            <a:spLocks noEditPoints="1"/>
          </p:cNvSpPr>
          <p:nvPr/>
        </p:nvSpPr>
        <p:spPr bwMode="auto">
          <a:xfrm>
            <a:off x="4987925" y="4522788"/>
            <a:ext cx="708025" cy="396875"/>
          </a:xfrm>
          <a:custGeom>
            <a:avLst/>
            <a:gdLst>
              <a:gd name="T0" fmla="*/ 5 w 892"/>
              <a:gd name="T1" fmla="*/ 491 h 501"/>
              <a:gd name="T2" fmla="*/ 850 w 892"/>
              <a:gd name="T3" fmla="*/ 480 h 501"/>
              <a:gd name="T4" fmla="*/ 845 w 892"/>
              <a:gd name="T5" fmla="*/ 485 h 501"/>
              <a:gd name="T6" fmla="*/ 845 w 892"/>
              <a:gd name="T7" fmla="*/ 71 h 501"/>
              <a:gd name="T8" fmla="*/ 845 w 892"/>
              <a:gd name="T9" fmla="*/ 69 h 501"/>
              <a:gd name="T10" fmla="*/ 847 w 892"/>
              <a:gd name="T11" fmla="*/ 68 h 501"/>
              <a:gd name="T12" fmla="*/ 848 w 892"/>
              <a:gd name="T13" fmla="*/ 66 h 501"/>
              <a:gd name="T14" fmla="*/ 850 w 892"/>
              <a:gd name="T15" fmla="*/ 66 h 501"/>
              <a:gd name="T16" fmla="*/ 852 w 892"/>
              <a:gd name="T17" fmla="*/ 66 h 501"/>
              <a:gd name="T18" fmla="*/ 853 w 892"/>
              <a:gd name="T19" fmla="*/ 68 h 501"/>
              <a:gd name="T20" fmla="*/ 855 w 892"/>
              <a:gd name="T21" fmla="*/ 69 h 501"/>
              <a:gd name="T22" fmla="*/ 855 w 892"/>
              <a:gd name="T23" fmla="*/ 71 h 501"/>
              <a:gd name="T24" fmla="*/ 855 w 892"/>
              <a:gd name="T25" fmla="*/ 485 h 501"/>
              <a:gd name="T26" fmla="*/ 855 w 892"/>
              <a:gd name="T27" fmla="*/ 486 h 501"/>
              <a:gd name="T28" fmla="*/ 853 w 892"/>
              <a:gd name="T29" fmla="*/ 488 h 501"/>
              <a:gd name="T30" fmla="*/ 852 w 892"/>
              <a:gd name="T31" fmla="*/ 490 h 501"/>
              <a:gd name="T32" fmla="*/ 850 w 892"/>
              <a:gd name="T33" fmla="*/ 490 h 501"/>
              <a:gd name="T34" fmla="*/ 5 w 892"/>
              <a:gd name="T35" fmla="*/ 501 h 501"/>
              <a:gd name="T36" fmla="*/ 4 w 892"/>
              <a:gd name="T37" fmla="*/ 501 h 501"/>
              <a:gd name="T38" fmla="*/ 2 w 892"/>
              <a:gd name="T39" fmla="*/ 500 h 501"/>
              <a:gd name="T40" fmla="*/ 0 w 892"/>
              <a:gd name="T41" fmla="*/ 498 h 501"/>
              <a:gd name="T42" fmla="*/ 0 w 892"/>
              <a:gd name="T43" fmla="*/ 496 h 501"/>
              <a:gd name="T44" fmla="*/ 0 w 892"/>
              <a:gd name="T45" fmla="*/ 495 h 501"/>
              <a:gd name="T46" fmla="*/ 2 w 892"/>
              <a:gd name="T47" fmla="*/ 493 h 501"/>
              <a:gd name="T48" fmla="*/ 4 w 892"/>
              <a:gd name="T49" fmla="*/ 491 h 501"/>
              <a:gd name="T50" fmla="*/ 5 w 892"/>
              <a:gd name="T51" fmla="*/ 491 h 501"/>
              <a:gd name="T52" fmla="*/ 5 w 892"/>
              <a:gd name="T53" fmla="*/ 491 h 501"/>
              <a:gd name="T54" fmla="*/ 808 w 892"/>
              <a:gd name="T55" fmla="*/ 84 h 501"/>
              <a:gd name="T56" fmla="*/ 850 w 892"/>
              <a:gd name="T57" fmla="*/ 0 h 501"/>
              <a:gd name="T58" fmla="*/ 892 w 892"/>
              <a:gd name="T59" fmla="*/ 84 h 501"/>
              <a:gd name="T60" fmla="*/ 808 w 892"/>
              <a:gd name="T61" fmla="*/ 84 h 50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92"/>
              <a:gd name="T94" fmla="*/ 0 h 501"/>
              <a:gd name="T95" fmla="*/ 892 w 892"/>
              <a:gd name="T96" fmla="*/ 501 h 50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92" h="501">
                <a:moveTo>
                  <a:pt x="5" y="491"/>
                </a:moveTo>
                <a:lnTo>
                  <a:pt x="850" y="480"/>
                </a:lnTo>
                <a:lnTo>
                  <a:pt x="845" y="485"/>
                </a:lnTo>
                <a:lnTo>
                  <a:pt x="845" y="71"/>
                </a:lnTo>
                <a:lnTo>
                  <a:pt x="845" y="69"/>
                </a:lnTo>
                <a:lnTo>
                  <a:pt x="847" y="68"/>
                </a:lnTo>
                <a:lnTo>
                  <a:pt x="848" y="66"/>
                </a:lnTo>
                <a:lnTo>
                  <a:pt x="850" y="66"/>
                </a:lnTo>
                <a:lnTo>
                  <a:pt x="852" y="66"/>
                </a:lnTo>
                <a:lnTo>
                  <a:pt x="853" y="68"/>
                </a:lnTo>
                <a:lnTo>
                  <a:pt x="855" y="69"/>
                </a:lnTo>
                <a:lnTo>
                  <a:pt x="855" y="71"/>
                </a:lnTo>
                <a:lnTo>
                  <a:pt x="855" y="485"/>
                </a:lnTo>
                <a:lnTo>
                  <a:pt x="855" y="486"/>
                </a:lnTo>
                <a:lnTo>
                  <a:pt x="853" y="488"/>
                </a:lnTo>
                <a:lnTo>
                  <a:pt x="852" y="490"/>
                </a:lnTo>
                <a:lnTo>
                  <a:pt x="850" y="490"/>
                </a:lnTo>
                <a:lnTo>
                  <a:pt x="5" y="501"/>
                </a:lnTo>
                <a:lnTo>
                  <a:pt x="4" y="501"/>
                </a:lnTo>
                <a:lnTo>
                  <a:pt x="2" y="500"/>
                </a:lnTo>
                <a:lnTo>
                  <a:pt x="0" y="498"/>
                </a:lnTo>
                <a:lnTo>
                  <a:pt x="0" y="496"/>
                </a:lnTo>
                <a:lnTo>
                  <a:pt x="0" y="495"/>
                </a:lnTo>
                <a:lnTo>
                  <a:pt x="2" y="493"/>
                </a:lnTo>
                <a:lnTo>
                  <a:pt x="4" y="491"/>
                </a:lnTo>
                <a:lnTo>
                  <a:pt x="5" y="491"/>
                </a:lnTo>
                <a:close/>
                <a:moveTo>
                  <a:pt x="808" y="84"/>
                </a:moveTo>
                <a:lnTo>
                  <a:pt x="850" y="0"/>
                </a:lnTo>
                <a:lnTo>
                  <a:pt x="892" y="84"/>
                </a:lnTo>
                <a:lnTo>
                  <a:pt x="808" y="84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Rectangle 56"/>
          <p:cNvSpPr>
            <a:spLocks noChangeArrowheads="1"/>
          </p:cNvSpPr>
          <p:nvPr/>
        </p:nvSpPr>
        <p:spPr bwMode="auto">
          <a:xfrm>
            <a:off x="7089775" y="2582863"/>
            <a:ext cx="1427163" cy="955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Rectangle 57"/>
          <p:cNvSpPr>
            <a:spLocks noChangeArrowheads="1"/>
          </p:cNvSpPr>
          <p:nvPr/>
        </p:nvSpPr>
        <p:spPr bwMode="auto">
          <a:xfrm>
            <a:off x="7485063" y="2724150"/>
            <a:ext cx="668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Production</a:t>
            </a:r>
            <a:endParaRPr lang="en-US"/>
          </a:p>
        </p:txBody>
      </p:sp>
      <p:sp>
        <p:nvSpPr>
          <p:cNvPr id="33851" name="Rectangle 58"/>
          <p:cNvSpPr>
            <a:spLocks noChangeArrowheads="1"/>
          </p:cNvSpPr>
          <p:nvPr/>
        </p:nvSpPr>
        <p:spPr bwMode="auto">
          <a:xfrm>
            <a:off x="7170738" y="28829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52" name="Rectangle 59"/>
          <p:cNvSpPr>
            <a:spLocks noChangeArrowheads="1"/>
          </p:cNvSpPr>
          <p:nvPr/>
        </p:nvSpPr>
        <p:spPr bwMode="auto">
          <a:xfrm>
            <a:off x="7210425" y="288290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Crops</a:t>
            </a:r>
            <a:endParaRPr lang="en-US"/>
          </a:p>
        </p:txBody>
      </p:sp>
      <p:sp>
        <p:nvSpPr>
          <p:cNvPr id="33853" name="Rectangle 60"/>
          <p:cNvSpPr>
            <a:spLocks noChangeArrowheads="1"/>
          </p:cNvSpPr>
          <p:nvPr/>
        </p:nvSpPr>
        <p:spPr bwMode="auto">
          <a:xfrm>
            <a:off x="7170738" y="30162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54" name="Rectangle 61"/>
          <p:cNvSpPr>
            <a:spLocks noChangeArrowheads="1"/>
          </p:cNvSpPr>
          <p:nvPr/>
        </p:nvSpPr>
        <p:spPr bwMode="auto">
          <a:xfrm>
            <a:off x="7210425" y="3016250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Livestock</a:t>
            </a:r>
            <a:endParaRPr lang="en-US"/>
          </a:p>
        </p:txBody>
      </p:sp>
      <p:sp>
        <p:nvSpPr>
          <p:cNvPr id="33855" name="Rectangle 62"/>
          <p:cNvSpPr>
            <a:spLocks noChangeArrowheads="1"/>
          </p:cNvSpPr>
          <p:nvPr/>
        </p:nvSpPr>
        <p:spPr bwMode="auto">
          <a:xfrm>
            <a:off x="7170738" y="31496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56" name="Rectangle 63"/>
          <p:cNvSpPr>
            <a:spLocks noChangeArrowheads="1"/>
          </p:cNvSpPr>
          <p:nvPr/>
        </p:nvSpPr>
        <p:spPr bwMode="auto">
          <a:xfrm>
            <a:off x="7210425" y="3149600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Forests products</a:t>
            </a:r>
            <a:endParaRPr lang="en-US"/>
          </a:p>
        </p:txBody>
      </p:sp>
      <p:sp>
        <p:nvSpPr>
          <p:cNvPr id="33857" name="Rectangle 64"/>
          <p:cNvSpPr>
            <a:spLocks noChangeArrowheads="1"/>
          </p:cNvSpPr>
          <p:nvPr/>
        </p:nvSpPr>
        <p:spPr bwMode="auto">
          <a:xfrm>
            <a:off x="7170738" y="3284538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58" name="Rectangle 65"/>
          <p:cNvSpPr>
            <a:spLocks noChangeArrowheads="1"/>
          </p:cNvSpPr>
          <p:nvPr/>
        </p:nvSpPr>
        <p:spPr bwMode="auto">
          <a:xfrm>
            <a:off x="7210425" y="3284538"/>
            <a:ext cx="819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Biomass energy</a:t>
            </a:r>
            <a:endParaRPr lang="en-US"/>
          </a:p>
        </p:txBody>
      </p:sp>
      <p:sp>
        <p:nvSpPr>
          <p:cNvPr id="33859" name="Rectangle 66"/>
          <p:cNvSpPr>
            <a:spLocks noChangeArrowheads="1"/>
          </p:cNvSpPr>
          <p:nvPr/>
        </p:nvSpPr>
        <p:spPr bwMode="auto">
          <a:xfrm>
            <a:off x="7089775" y="2135188"/>
            <a:ext cx="1427163" cy="320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Rectangle 67"/>
          <p:cNvSpPr>
            <a:spLocks noChangeArrowheads="1"/>
          </p:cNvSpPr>
          <p:nvPr/>
        </p:nvSpPr>
        <p:spPr bwMode="auto">
          <a:xfrm>
            <a:off x="7173913" y="2224088"/>
            <a:ext cx="1320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Commercial Biomass</a:t>
            </a:r>
            <a:endParaRPr lang="en-US"/>
          </a:p>
        </p:txBody>
      </p:sp>
      <p:sp>
        <p:nvSpPr>
          <p:cNvPr id="33861" name="Rectangle 68"/>
          <p:cNvSpPr>
            <a:spLocks noChangeArrowheads="1"/>
          </p:cNvSpPr>
          <p:nvPr/>
        </p:nvSpPr>
        <p:spPr bwMode="auto">
          <a:xfrm>
            <a:off x="4003675" y="5813425"/>
            <a:ext cx="1425575" cy="4683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Rectangle 69"/>
          <p:cNvSpPr>
            <a:spLocks noChangeArrowheads="1"/>
          </p:cNvSpPr>
          <p:nvPr/>
        </p:nvSpPr>
        <p:spPr bwMode="auto">
          <a:xfrm>
            <a:off x="4186238" y="5889625"/>
            <a:ext cx="112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Land Use Change</a:t>
            </a:r>
          </a:p>
          <a:p>
            <a:pPr algn="ctr"/>
            <a:r>
              <a:rPr lang="en-US" sz="1100">
                <a:solidFill>
                  <a:srgbClr val="000000"/>
                </a:solidFill>
              </a:rPr>
              <a:t>Emissions </a:t>
            </a:r>
            <a:endParaRPr lang="en-US"/>
          </a:p>
        </p:txBody>
      </p:sp>
      <p:sp>
        <p:nvSpPr>
          <p:cNvPr id="33863" name="Freeform 70"/>
          <p:cNvSpPr>
            <a:spLocks noEditPoints="1"/>
          </p:cNvSpPr>
          <p:nvPr/>
        </p:nvSpPr>
        <p:spPr bwMode="auto">
          <a:xfrm>
            <a:off x="6784975" y="2325688"/>
            <a:ext cx="301625" cy="1119187"/>
          </a:xfrm>
          <a:custGeom>
            <a:avLst/>
            <a:gdLst>
              <a:gd name="T0" fmla="*/ 0 w 378"/>
              <a:gd name="T1" fmla="*/ 1402 h 1409"/>
              <a:gd name="T2" fmla="*/ 336 w 378"/>
              <a:gd name="T3" fmla="*/ 65 h 1409"/>
              <a:gd name="T4" fmla="*/ 338 w 378"/>
              <a:gd name="T5" fmla="*/ 64 h 1409"/>
              <a:gd name="T6" fmla="*/ 338 w 378"/>
              <a:gd name="T7" fmla="*/ 62 h 1409"/>
              <a:gd name="T8" fmla="*/ 341 w 378"/>
              <a:gd name="T9" fmla="*/ 62 h 1409"/>
              <a:gd name="T10" fmla="*/ 343 w 378"/>
              <a:gd name="T11" fmla="*/ 62 h 1409"/>
              <a:gd name="T12" fmla="*/ 344 w 378"/>
              <a:gd name="T13" fmla="*/ 62 h 1409"/>
              <a:gd name="T14" fmla="*/ 346 w 378"/>
              <a:gd name="T15" fmla="*/ 64 h 1409"/>
              <a:gd name="T16" fmla="*/ 346 w 378"/>
              <a:gd name="T17" fmla="*/ 65 h 1409"/>
              <a:gd name="T18" fmla="*/ 346 w 378"/>
              <a:gd name="T19" fmla="*/ 69 h 1409"/>
              <a:gd name="T20" fmla="*/ 10 w 378"/>
              <a:gd name="T21" fmla="*/ 1406 h 1409"/>
              <a:gd name="T22" fmla="*/ 8 w 378"/>
              <a:gd name="T23" fmla="*/ 1407 h 1409"/>
              <a:gd name="T24" fmla="*/ 6 w 378"/>
              <a:gd name="T25" fmla="*/ 1409 h 1409"/>
              <a:gd name="T26" fmla="*/ 5 w 378"/>
              <a:gd name="T27" fmla="*/ 1409 h 1409"/>
              <a:gd name="T28" fmla="*/ 3 w 378"/>
              <a:gd name="T29" fmla="*/ 1409 h 1409"/>
              <a:gd name="T30" fmla="*/ 1 w 378"/>
              <a:gd name="T31" fmla="*/ 1407 h 1409"/>
              <a:gd name="T32" fmla="*/ 0 w 378"/>
              <a:gd name="T33" fmla="*/ 1407 h 1409"/>
              <a:gd name="T34" fmla="*/ 0 w 378"/>
              <a:gd name="T35" fmla="*/ 1404 h 1409"/>
              <a:gd name="T36" fmla="*/ 0 w 378"/>
              <a:gd name="T37" fmla="*/ 1402 h 1409"/>
              <a:gd name="T38" fmla="*/ 0 w 378"/>
              <a:gd name="T39" fmla="*/ 1402 h 1409"/>
              <a:gd name="T40" fmla="*/ 297 w 378"/>
              <a:gd name="T41" fmla="*/ 70 h 1409"/>
              <a:gd name="T42" fmla="*/ 358 w 378"/>
              <a:gd name="T43" fmla="*/ 0 h 1409"/>
              <a:gd name="T44" fmla="*/ 378 w 378"/>
              <a:gd name="T45" fmla="*/ 91 h 1409"/>
              <a:gd name="T46" fmla="*/ 297 w 378"/>
              <a:gd name="T47" fmla="*/ 70 h 140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8"/>
              <a:gd name="T73" fmla="*/ 0 h 1409"/>
              <a:gd name="T74" fmla="*/ 378 w 378"/>
              <a:gd name="T75" fmla="*/ 1409 h 140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8" h="1409">
                <a:moveTo>
                  <a:pt x="0" y="1402"/>
                </a:moveTo>
                <a:lnTo>
                  <a:pt x="336" y="65"/>
                </a:lnTo>
                <a:lnTo>
                  <a:pt x="338" y="64"/>
                </a:lnTo>
                <a:lnTo>
                  <a:pt x="338" y="62"/>
                </a:lnTo>
                <a:lnTo>
                  <a:pt x="341" y="62"/>
                </a:lnTo>
                <a:lnTo>
                  <a:pt x="343" y="62"/>
                </a:lnTo>
                <a:lnTo>
                  <a:pt x="344" y="62"/>
                </a:lnTo>
                <a:lnTo>
                  <a:pt x="346" y="64"/>
                </a:lnTo>
                <a:lnTo>
                  <a:pt x="346" y="65"/>
                </a:lnTo>
                <a:lnTo>
                  <a:pt x="346" y="69"/>
                </a:lnTo>
                <a:lnTo>
                  <a:pt x="10" y="1406"/>
                </a:lnTo>
                <a:lnTo>
                  <a:pt x="8" y="1407"/>
                </a:lnTo>
                <a:lnTo>
                  <a:pt x="6" y="1409"/>
                </a:lnTo>
                <a:lnTo>
                  <a:pt x="5" y="1409"/>
                </a:lnTo>
                <a:lnTo>
                  <a:pt x="3" y="1409"/>
                </a:lnTo>
                <a:lnTo>
                  <a:pt x="1" y="1407"/>
                </a:lnTo>
                <a:lnTo>
                  <a:pt x="0" y="1407"/>
                </a:lnTo>
                <a:lnTo>
                  <a:pt x="0" y="1404"/>
                </a:lnTo>
                <a:lnTo>
                  <a:pt x="0" y="1402"/>
                </a:lnTo>
                <a:close/>
                <a:moveTo>
                  <a:pt x="297" y="70"/>
                </a:moveTo>
                <a:lnTo>
                  <a:pt x="358" y="0"/>
                </a:lnTo>
                <a:lnTo>
                  <a:pt x="378" y="91"/>
                </a:lnTo>
                <a:lnTo>
                  <a:pt x="297" y="7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Rectangle 71"/>
          <p:cNvSpPr>
            <a:spLocks noChangeArrowheads="1"/>
          </p:cNvSpPr>
          <p:nvPr/>
        </p:nvSpPr>
        <p:spPr bwMode="auto">
          <a:xfrm>
            <a:off x="2057400" y="4114800"/>
            <a:ext cx="1195388" cy="3508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Rectangle 72"/>
          <p:cNvSpPr>
            <a:spLocks noChangeArrowheads="1"/>
          </p:cNvSpPr>
          <p:nvPr/>
        </p:nvSpPr>
        <p:spPr bwMode="auto">
          <a:xfrm>
            <a:off x="2286000" y="4191000"/>
            <a:ext cx="723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Technology</a:t>
            </a:r>
            <a:endParaRPr lang="en-US"/>
          </a:p>
        </p:txBody>
      </p:sp>
      <p:sp>
        <p:nvSpPr>
          <p:cNvPr id="33866" name="Freeform 73"/>
          <p:cNvSpPr>
            <a:spLocks noEditPoints="1"/>
          </p:cNvSpPr>
          <p:nvPr/>
        </p:nvSpPr>
        <p:spPr bwMode="auto">
          <a:xfrm>
            <a:off x="6804025" y="3143250"/>
            <a:ext cx="293688" cy="676275"/>
          </a:xfrm>
          <a:custGeom>
            <a:avLst/>
            <a:gdLst>
              <a:gd name="T0" fmla="*/ 2 w 370"/>
              <a:gd name="T1" fmla="*/ 844 h 851"/>
              <a:gd name="T2" fmla="*/ 332 w 370"/>
              <a:gd name="T3" fmla="*/ 62 h 851"/>
              <a:gd name="T4" fmla="*/ 333 w 370"/>
              <a:gd name="T5" fmla="*/ 61 h 851"/>
              <a:gd name="T6" fmla="*/ 333 w 370"/>
              <a:gd name="T7" fmla="*/ 59 h 851"/>
              <a:gd name="T8" fmla="*/ 337 w 370"/>
              <a:gd name="T9" fmla="*/ 59 h 851"/>
              <a:gd name="T10" fmla="*/ 338 w 370"/>
              <a:gd name="T11" fmla="*/ 61 h 851"/>
              <a:gd name="T12" fmla="*/ 340 w 370"/>
              <a:gd name="T13" fmla="*/ 61 h 851"/>
              <a:gd name="T14" fmla="*/ 342 w 370"/>
              <a:gd name="T15" fmla="*/ 62 h 851"/>
              <a:gd name="T16" fmla="*/ 342 w 370"/>
              <a:gd name="T17" fmla="*/ 64 h 851"/>
              <a:gd name="T18" fmla="*/ 342 w 370"/>
              <a:gd name="T19" fmla="*/ 67 h 851"/>
              <a:gd name="T20" fmla="*/ 10 w 370"/>
              <a:gd name="T21" fmla="*/ 848 h 851"/>
              <a:gd name="T22" fmla="*/ 10 w 370"/>
              <a:gd name="T23" fmla="*/ 849 h 851"/>
              <a:gd name="T24" fmla="*/ 9 w 370"/>
              <a:gd name="T25" fmla="*/ 851 h 851"/>
              <a:gd name="T26" fmla="*/ 5 w 370"/>
              <a:gd name="T27" fmla="*/ 851 h 851"/>
              <a:gd name="T28" fmla="*/ 4 w 370"/>
              <a:gd name="T29" fmla="*/ 851 h 851"/>
              <a:gd name="T30" fmla="*/ 2 w 370"/>
              <a:gd name="T31" fmla="*/ 849 h 851"/>
              <a:gd name="T32" fmla="*/ 0 w 370"/>
              <a:gd name="T33" fmla="*/ 848 h 851"/>
              <a:gd name="T34" fmla="*/ 0 w 370"/>
              <a:gd name="T35" fmla="*/ 846 h 851"/>
              <a:gd name="T36" fmla="*/ 2 w 370"/>
              <a:gd name="T37" fmla="*/ 844 h 851"/>
              <a:gd name="T38" fmla="*/ 2 w 370"/>
              <a:gd name="T39" fmla="*/ 844 h 851"/>
              <a:gd name="T40" fmla="*/ 293 w 370"/>
              <a:gd name="T41" fmla="*/ 61 h 851"/>
              <a:gd name="T42" fmla="*/ 364 w 370"/>
              <a:gd name="T43" fmla="*/ 0 h 851"/>
              <a:gd name="T44" fmla="*/ 370 w 370"/>
              <a:gd name="T45" fmla="*/ 94 h 851"/>
              <a:gd name="T46" fmla="*/ 293 w 370"/>
              <a:gd name="T47" fmla="*/ 61 h 85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0"/>
              <a:gd name="T73" fmla="*/ 0 h 851"/>
              <a:gd name="T74" fmla="*/ 370 w 370"/>
              <a:gd name="T75" fmla="*/ 851 h 85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0" h="851">
                <a:moveTo>
                  <a:pt x="2" y="844"/>
                </a:moveTo>
                <a:lnTo>
                  <a:pt x="332" y="62"/>
                </a:lnTo>
                <a:lnTo>
                  <a:pt x="333" y="61"/>
                </a:lnTo>
                <a:lnTo>
                  <a:pt x="333" y="59"/>
                </a:lnTo>
                <a:lnTo>
                  <a:pt x="337" y="59"/>
                </a:lnTo>
                <a:lnTo>
                  <a:pt x="338" y="61"/>
                </a:lnTo>
                <a:lnTo>
                  <a:pt x="340" y="61"/>
                </a:lnTo>
                <a:lnTo>
                  <a:pt x="342" y="62"/>
                </a:lnTo>
                <a:lnTo>
                  <a:pt x="342" y="64"/>
                </a:lnTo>
                <a:lnTo>
                  <a:pt x="342" y="67"/>
                </a:lnTo>
                <a:lnTo>
                  <a:pt x="10" y="848"/>
                </a:lnTo>
                <a:lnTo>
                  <a:pt x="10" y="849"/>
                </a:lnTo>
                <a:lnTo>
                  <a:pt x="9" y="851"/>
                </a:lnTo>
                <a:lnTo>
                  <a:pt x="5" y="851"/>
                </a:lnTo>
                <a:lnTo>
                  <a:pt x="4" y="851"/>
                </a:lnTo>
                <a:lnTo>
                  <a:pt x="2" y="849"/>
                </a:lnTo>
                <a:lnTo>
                  <a:pt x="0" y="848"/>
                </a:lnTo>
                <a:lnTo>
                  <a:pt x="0" y="846"/>
                </a:lnTo>
                <a:lnTo>
                  <a:pt x="2" y="844"/>
                </a:lnTo>
                <a:close/>
                <a:moveTo>
                  <a:pt x="293" y="61"/>
                </a:moveTo>
                <a:lnTo>
                  <a:pt x="364" y="0"/>
                </a:lnTo>
                <a:lnTo>
                  <a:pt x="370" y="94"/>
                </a:lnTo>
                <a:lnTo>
                  <a:pt x="293" y="6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Freeform 74"/>
          <p:cNvSpPr>
            <a:spLocks noEditPoints="1"/>
          </p:cNvSpPr>
          <p:nvPr/>
        </p:nvSpPr>
        <p:spPr bwMode="auto">
          <a:xfrm>
            <a:off x="4321175" y="5408613"/>
            <a:ext cx="260350" cy="393700"/>
          </a:xfrm>
          <a:custGeom>
            <a:avLst/>
            <a:gdLst>
              <a:gd name="T0" fmla="*/ 11 w 382"/>
              <a:gd name="T1" fmla="*/ 3 h 730"/>
              <a:gd name="T2" fmla="*/ 355 w 382"/>
              <a:gd name="T3" fmla="*/ 666 h 730"/>
              <a:gd name="T4" fmla="*/ 355 w 382"/>
              <a:gd name="T5" fmla="*/ 667 h 730"/>
              <a:gd name="T6" fmla="*/ 355 w 382"/>
              <a:gd name="T7" fmla="*/ 669 h 730"/>
              <a:gd name="T8" fmla="*/ 354 w 382"/>
              <a:gd name="T9" fmla="*/ 671 h 730"/>
              <a:gd name="T10" fmla="*/ 354 w 382"/>
              <a:gd name="T11" fmla="*/ 672 h 730"/>
              <a:gd name="T12" fmla="*/ 350 w 382"/>
              <a:gd name="T13" fmla="*/ 672 h 730"/>
              <a:gd name="T14" fmla="*/ 349 w 382"/>
              <a:gd name="T15" fmla="*/ 672 h 730"/>
              <a:gd name="T16" fmla="*/ 347 w 382"/>
              <a:gd name="T17" fmla="*/ 672 h 730"/>
              <a:gd name="T18" fmla="*/ 345 w 382"/>
              <a:gd name="T19" fmla="*/ 671 h 730"/>
              <a:gd name="T20" fmla="*/ 2 w 382"/>
              <a:gd name="T21" fmla="*/ 6 h 730"/>
              <a:gd name="T22" fmla="*/ 0 w 382"/>
              <a:gd name="T23" fmla="*/ 5 h 730"/>
              <a:gd name="T24" fmla="*/ 0 w 382"/>
              <a:gd name="T25" fmla="*/ 3 h 730"/>
              <a:gd name="T26" fmla="*/ 2 w 382"/>
              <a:gd name="T27" fmla="*/ 1 h 730"/>
              <a:gd name="T28" fmla="*/ 4 w 382"/>
              <a:gd name="T29" fmla="*/ 0 h 730"/>
              <a:gd name="T30" fmla="*/ 6 w 382"/>
              <a:gd name="T31" fmla="*/ 0 h 730"/>
              <a:gd name="T32" fmla="*/ 7 w 382"/>
              <a:gd name="T33" fmla="*/ 0 h 730"/>
              <a:gd name="T34" fmla="*/ 9 w 382"/>
              <a:gd name="T35" fmla="*/ 1 h 730"/>
              <a:gd name="T36" fmla="*/ 11 w 382"/>
              <a:gd name="T37" fmla="*/ 3 h 730"/>
              <a:gd name="T38" fmla="*/ 11 w 382"/>
              <a:gd name="T39" fmla="*/ 3 h 730"/>
              <a:gd name="T40" fmla="*/ 382 w 382"/>
              <a:gd name="T41" fmla="*/ 635 h 730"/>
              <a:gd name="T42" fmla="*/ 382 w 382"/>
              <a:gd name="T43" fmla="*/ 730 h 730"/>
              <a:gd name="T44" fmla="*/ 307 w 382"/>
              <a:gd name="T45" fmla="*/ 674 h 730"/>
              <a:gd name="T46" fmla="*/ 382 w 382"/>
              <a:gd name="T47" fmla="*/ 635 h 7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2"/>
              <a:gd name="T73" fmla="*/ 0 h 730"/>
              <a:gd name="T74" fmla="*/ 382 w 382"/>
              <a:gd name="T75" fmla="*/ 730 h 7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2" h="730">
                <a:moveTo>
                  <a:pt x="11" y="3"/>
                </a:moveTo>
                <a:lnTo>
                  <a:pt x="355" y="666"/>
                </a:lnTo>
                <a:lnTo>
                  <a:pt x="355" y="667"/>
                </a:lnTo>
                <a:lnTo>
                  <a:pt x="355" y="669"/>
                </a:lnTo>
                <a:lnTo>
                  <a:pt x="354" y="671"/>
                </a:lnTo>
                <a:lnTo>
                  <a:pt x="354" y="672"/>
                </a:lnTo>
                <a:lnTo>
                  <a:pt x="350" y="672"/>
                </a:lnTo>
                <a:lnTo>
                  <a:pt x="349" y="672"/>
                </a:lnTo>
                <a:lnTo>
                  <a:pt x="347" y="672"/>
                </a:lnTo>
                <a:lnTo>
                  <a:pt x="345" y="671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9" y="1"/>
                </a:lnTo>
                <a:lnTo>
                  <a:pt x="11" y="3"/>
                </a:lnTo>
                <a:close/>
                <a:moveTo>
                  <a:pt x="382" y="635"/>
                </a:moveTo>
                <a:lnTo>
                  <a:pt x="382" y="730"/>
                </a:lnTo>
                <a:lnTo>
                  <a:pt x="307" y="674"/>
                </a:lnTo>
                <a:lnTo>
                  <a:pt x="382" y="63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Freeform 75"/>
          <p:cNvSpPr>
            <a:spLocks noEditPoints="1"/>
          </p:cNvSpPr>
          <p:nvPr/>
        </p:nvSpPr>
        <p:spPr bwMode="auto">
          <a:xfrm>
            <a:off x="5035550" y="3246438"/>
            <a:ext cx="622300" cy="185737"/>
          </a:xfrm>
          <a:custGeom>
            <a:avLst/>
            <a:gdLst>
              <a:gd name="T0" fmla="*/ 5 w 784"/>
              <a:gd name="T1" fmla="*/ 0 h 235"/>
              <a:gd name="T2" fmla="*/ 742 w 784"/>
              <a:gd name="T3" fmla="*/ 0 h 235"/>
              <a:gd name="T4" fmla="*/ 744 w 784"/>
              <a:gd name="T5" fmla="*/ 0 h 235"/>
              <a:gd name="T6" fmla="*/ 745 w 784"/>
              <a:gd name="T7" fmla="*/ 1 h 235"/>
              <a:gd name="T8" fmla="*/ 747 w 784"/>
              <a:gd name="T9" fmla="*/ 3 h 235"/>
              <a:gd name="T10" fmla="*/ 747 w 784"/>
              <a:gd name="T11" fmla="*/ 5 h 235"/>
              <a:gd name="T12" fmla="*/ 747 w 784"/>
              <a:gd name="T13" fmla="*/ 164 h 235"/>
              <a:gd name="T14" fmla="*/ 747 w 784"/>
              <a:gd name="T15" fmla="*/ 166 h 235"/>
              <a:gd name="T16" fmla="*/ 745 w 784"/>
              <a:gd name="T17" fmla="*/ 168 h 235"/>
              <a:gd name="T18" fmla="*/ 744 w 784"/>
              <a:gd name="T19" fmla="*/ 169 h 235"/>
              <a:gd name="T20" fmla="*/ 742 w 784"/>
              <a:gd name="T21" fmla="*/ 169 h 235"/>
              <a:gd name="T22" fmla="*/ 740 w 784"/>
              <a:gd name="T23" fmla="*/ 169 h 235"/>
              <a:gd name="T24" fmla="*/ 738 w 784"/>
              <a:gd name="T25" fmla="*/ 168 h 235"/>
              <a:gd name="T26" fmla="*/ 737 w 784"/>
              <a:gd name="T27" fmla="*/ 166 h 235"/>
              <a:gd name="T28" fmla="*/ 737 w 784"/>
              <a:gd name="T29" fmla="*/ 164 h 235"/>
              <a:gd name="T30" fmla="*/ 737 w 784"/>
              <a:gd name="T31" fmla="*/ 5 h 235"/>
              <a:gd name="T32" fmla="*/ 742 w 784"/>
              <a:gd name="T33" fmla="*/ 10 h 235"/>
              <a:gd name="T34" fmla="*/ 5 w 784"/>
              <a:gd name="T35" fmla="*/ 10 h 235"/>
              <a:gd name="T36" fmla="*/ 3 w 784"/>
              <a:gd name="T37" fmla="*/ 10 h 235"/>
              <a:gd name="T38" fmla="*/ 2 w 784"/>
              <a:gd name="T39" fmla="*/ 8 h 235"/>
              <a:gd name="T40" fmla="*/ 2 w 784"/>
              <a:gd name="T41" fmla="*/ 6 h 235"/>
              <a:gd name="T42" fmla="*/ 0 w 784"/>
              <a:gd name="T43" fmla="*/ 5 h 235"/>
              <a:gd name="T44" fmla="*/ 2 w 784"/>
              <a:gd name="T45" fmla="*/ 3 h 235"/>
              <a:gd name="T46" fmla="*/ 2 w 784"/>
              <a:gd name="T47" fmla="*/ 1 h 235"/>
              <a:gd name="T48" fmla="*/ 3 w 784"/>
              <a:gd name="T49" fmla="*/ 0 h 235"/>
              <a:gd name="T50" fmla="*/ 5 w 784"/>
              <a:gd name="T51" fmla="*/ 0 h 235"/>
              <a:gd name="T52" fmla="*/ 5 w 784"/>
              <a:gd name="T53" fmla="*/ 0 h 235"/>
              <a:gd name="T54" fmla="*/ 784 w 784"/>
              <a:gd name="T55" fmla="*/ 151 h 235"/>
              <a:gd name="T56" fmla="*/ 742 w 784"/>
              <a:gd name="T57" fmla="*/ 235 h 235"/>
              <a:gd name="T58" fmla="*/ 700 w 784"/>
              <a:gd name="T59" fmla="*/ 151 h 235"/>
              <a:gd name="T60" fmla="*/ 784 w 784"/>
              <a:gd name="T61" fmla="*/ 151 h 23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84"/>
              <a:gd name="T94" fmla="*/ 0 h 235"/>
              <a:gd name="T95" fmla="*/ 784 w 784"/>
              <a:gd name="T96" fmla="*/ 235 h 23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84" h="235">
                <a:moveTo>
                  <a:pt x="5" y="0"/>
                </a:moveTo>
                <a:lnTo>
                  <a:pt x="742" y="0"/>
                </a:lnTo>
                <a:lnTo>
                  <a:pt x="744" y="0"/>
                </a:lnTo>
                <a:lnTo>
                  <a:pt x="745" y="1"/>
                </a:lnTo>
                <a:lnTo>
                  <a:pt x="747" y="3"/>
                </a:lnTo>
                <a:lnTo>
                  <a:pt x="747" y="5"/>
                </a:lnTo>
                <a:lnTo>
                  <a:pt x="747" y="164"/>
                </a:lnTo>
                <a:lnTo>
                  <a:pt x="747" y="166"/>
                </a:lnTo>
                <a:lnTo>
                  <a:pt x="745" y="168"/>
                </a:lnTo>
                <a:lnTo>
                  <a:pt x="744" y="169"/>
                </a:lnTo>
                <a:lnTo>
                  <a:pt x="742" y="169"/>
                </a:lnTo>
                <a:lnTo>
                  <a:pt x="740" y="169"/>
                </a:lnTo>
                <a:lnTo>
                  <a:pt x="738" y="168"/>
                </a:lnTo>
                <a:lnTo>
                  <a:pt x="737" y="166"/>
                </a:lnTo>
                <a:lnTo>
                  <a:pt x="737" y="164"/>
                </a:lnTo>
                <a:lnTo>
                  <a:pt x="737" y="5"/>
                </a:lnTo>
                <a:lnTo>
                  <a:pt x="742" y="10"/>
                </a:lnTo>
                <a:lnTo>
                  <a:pt x="5" y="10"/>
                </a:lnTo>
                <a:lnTo>
                  <a:pt x="3" y="10"/>
                </a:lnTo>
                <a:lnTo>
                  <a:pt x="2" y="8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2" y="1"/>
                </a:lnTo>
                <a:lnTo>
                  <a:pt x="3" y="0"/>
                </a:lnTo>
                <a:lnTo>
                  <a:pt x="5" y="0"/>
                </a:lnTo>
                <a:close/>
                <a:moveTo>
                  <a:pt x="784" y="151"/>
                </a:moveTo>
                <a:lnTo>
                  <a:pt x="742" y="235"/>
                </a:lnTo>
                <a:lnTo>
                  <a:pt x="700" y="151"/>
                </a:lnTo>
                <a:lnTo>
                  <a:pt x="784" y="15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Rectangle 76"/>
          <p:cNvSpPr>
            <a:spLocks noChangeArrowheads="1"/>
          </p:cNvSpPr>
          <p:nvPr/>
        </p:nvSpPr>
        <p:spPr bwMode="auto">
          <a:xfrm>
            <a:off x="7107238" y="3717925"/>
            <a:ext cx="1427162" cy="939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Rectangle 77"/>
          <p:cNvSpPr>
            <a:spLocks noChangeArrowheads="1"/>
          </p:cNvSpPr>
          <p:nvPr/>
        </p:nvSpPr>
        <p:spPr bwMode="auto">
          <a:xfrm>
            <a:off x="7535863" y="3784600"/>
            <a:ext cx="5984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Land Use</a:t>
            </a:r>
            <a:endParaRPr lang="en-US"/>
          </a:p>
        </p:txBody>
      </p:sp>
      <p:sp>
        <p:nvSpPr>
          <p:cNvPr id="33871" name="Rectangle 78"/>
          <p:cNvSpPr>
            <a:spLocks noChangeArrowheads="1"/>
          </p:cNvSpPr>
          <p:nvPr/>
        </p:nvSpPr>
        <p:spPr bwMode="auto">
          <a:xfrm>
            <a:off x="7188200" y="3944938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72" name="Rectangle 79"/>
          <p:cNvSpPr>
            <a:spLocks noChangeArrowheads="1"/>
          </p:cNvSpPr>
          <p:nvPr/>
        </p:nvSpPr>
        <p:spPr bwMode="auto">
          <a:xfrm>
            <a:off x="7227888" y="3944938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Crops</a:t>
            </a:r>
            <a:endParaRPr lang="en-US"/>
          </a:p>
        </p:txBody>
      </p:sp>
      <p:sp>
        <p:nvSpPr>
          <p:cNvPr id="33873" name="Rectangle 80"/>
          <p:cNvSpPr>
            <a:spLocks noChangeArrowheads="1"/>
          </p:cNvSpPr>
          <p:nvPr/>
        </p:nvSpPr>
        <p:spPr bwMode="auto">
          <a:xfrm>
            <a:off x="7188200" y="4078288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74" name="Rectangle 81"/>
          <p:cNvSpPr>
            <a:spLocks noChangeArrowheads="1"/>
          </p:cNvSpPr>
          <p:nvPr/>
        </p:nvSpPr>
        <p:spPr bwMode="auto">
          <a:xfrm>
            <a:off x="7227888" y="4078288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Livestock</a:t>
            </a:r>
            <a:endParaRPr lang="en-US"/>
          </a:p>
        </p:txBody>
      </p:sp>
      <p:sp>
        <p:nvSpPr>
          <p:cNvPr id="33875" name="Rectangle 82"/>
          <p:cNvSpPr>
            <a:spLocks noChangeArrowheads="1"/>
          </p:cNvSpPr>
          <p:nvPr/>
        </p:nvSpPr>
        <p:spPr bwMode="auto">
          <a:xfrm>
            <a:off x="7188200" y="4211638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76" name="Rectangle 83"/>
          <p:cNvSpPr>
            <a:spLocks noChangeArrowheads="1"/>
          </p:cNvSpPr>
          <p:nvPr/>
        </p:nvSpPr>
        <p:spPr bwMode="auto">
          <a:xfrm>
            <a:off x="7227888" y="4211638"/>
            <a:ext cx="889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Managed Forests</a:t>
            </a:r>
            <a:endParaRPr lang="en-US"/>
          </a:p>
        </p:txBody>
      </p:sp>
      <p:sp>
        <p:nvSpPr>
          <p:cNvPr id="33877" name="Rectangle 84"/>
          <p:cNvSpPr>
            <a:spLocks noChangeArrowheads="1"/>
          </p:cNvSpPr>
          <p:nvPr/>
        </p:nvSpPr>
        <p:spPr bwMode="auto">
          <a:xfrm>
            <a:off x="7188200" y="43354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78" name="Rectangle 85"/>
          <p:cNvSpPr>
            <a:spLocks noChangeArrowheads="1"/>
          </p:cNvSpPr>
          <p:nvPr/>
        </p:nvSpPr>
        <p:spPr bwMode="auto">
          <a:xfrm>
            <a:off x="7227888" y="4335463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Unmanaged</a:t>
            </a:r>
            <a:endParaRPr lang="en-US"/>
          </a:p>
        </p:txBody>
      </p:sp>
      <p:sp>
        <p:nvSpPr>
          <p:cNvPr id="33879" name="Freeform 86"/>
          <p:cNvSpPr>
            <a:spLocks noEditPoints="1"/>
          </p:cNvSpPr>
          <p:nvPr/>
        </p:nvSpPr>
        <p:spPr bwMode="auto">
          <a:xfrm>
            <a:off x="1330325" y="1600200"/>
            <a:ext cx="6445250" cy="536575"/>
          </a:xfrm>
          <a:custGeom>
            <a:avLst/>
            <a:gdLst>
              <a:gd name="T0" fmla="*/ 8112 w 8122"/>
              <a:gd name="T1" fmla="*/ 671 h 676"/>
              <a:gd name="T2" fmla="*/ 8112 w 8122"/>
              <a:gd name="T3" fmla="*/ 5 h 676"/>
              <a:gd name="T4" fmla="*/ 8117 w 8122"/>
              <a:gd name="T5" fmla="*/ 10 h 676"/>
              <a:gd name="T6" fmla="*/ 42 w 8122"/>
              <a:gd name="T7" fmla="*/ 10 h 676"/>
              <a:gd name="T8" fmla="*/ 47 w 8122"/>
              <a:gd name="T9" fmla="*/ 5 h 676"/>
              <a:gd name="T10" fmla="*/ 47 w 8122"/>
              <a:gd name="T11" fmla="*/ 555 h 676"/>
              <a:gd name="T12" fmla="*/ 47 w 8122"/>
              <a:gd name="T13" fmla="*/ 557 h 676"/>
              <a:gd name="T14" fmla="*/ 46 w 8122"/>
              <a:gd name="T15" fmla="*/ 558 h 676"/>
              <a:gd name="T16" fmla="*/ 44 w 8122"/>
              <a:gd name="T17" fmla="*/ 560 h 676"/>
              <a:gd name="T18" fmla="*/ 42 w 8122"/>
              <a:gd name="T19" fmla="*/ 560 h 676"/>
              <a:gd name="T20" fmla="*/ 41 w 8122"/>
              <a:gd name="T21" fmla="*/ 560 h 676"/>
              <a:gd name="T22" fmla="*/ 39 w 8122"/>
              <a:gd name="T23" fmla="*/ 558 h 676"/>
              <a:gd name="T24" fmla="*/ 37 w 8122"/>
              <a:gd name="T25" fmla="*/ 557 h 676"/>
              <a:gd name="T26" fmla="*/ 37 w 8122"/>
              <a:gd name="T27" fmla="*/ 555 h 676"/>
              <a:gd name="T28" fmla="*/ 37 w 8122"/>
              <a:gd name="T29" fmla="*/ 5 h 676"/>
              <a:gd name="T30" fmla="*/ 37 w 8122"/>
              <a:gd name="T31" fmla="*/ 3 h 676"/>
              <a:gd name="T32" fmla="*/ 39 w 8122"/>
              <a:gd name="T33" fmla="*/ 2 h 676"/>
              <a:gd name="T34" fmla="*/ 41 w 8122"/>
              <a:gd name="T35" fmla="*/ 0 h 676"/>
              <a:gd name="T36" fmla="*/ 42 w 8122"/>
              <a:gd name="T37" fmla="*/ 0 h 676"/>
              <a:gd name="T38" fmla="*/ 8117 w 8122"/>
              <a:gd name="T39" fmla="*/ 0 h 676"/>
              <a:gd name="T40" fmla="*/ 8118 w 8122"/>
              <a:gd name="T41" fmla="*/ 0 h 676"/>
              <a:gd name="T42" fmla="*/ 8120 w 8122"/>
              <a:gd name="T43" fmla="*/ 2 h 676"/>
              <a:gd name="T44" fmla="*/ 8122 w 8122"/>
              <a:gd name="T45" fmla="*/ 3 h 676"/>
              <a:gd name="T46" fmla="*/ 8122 w 8122"/>
              <a:gd name="T47" fmla="*/ 5 h 676"/>
              <a:gd name="T48" fmla="*/ 8122 w 8122"/>
              <a:gd name="T49" fmla="*/ 671 h 676"/>
              <a:gd name="T50" fmla="*/ 8122 w 8122"/>
              <a:gd name="T51" fmla="*/ 673 h 676"/>
              <a:gd name="T52" fmla="*/ 8120 w 8122"/>
              <a:gd name="T53" fmla="*/ 674 h 676"/>
              <a:gd name="T54" fmla="*/ 8118 w 8122"/>
              <a:gd name="T55" fmla="*/ 676 h 676"/>
              <a:gd name="T56" fmla="*/ 8117 w 8122"/>
              <a:gd name="T57" fmla="*/ 676 h 676"/>
              <a:gd name="T58" fmla="*/ 8115 w 8122"/>
              <a:gd name="T59" fmla="*/ 676 h 676"/>
              <a:gd name="T60" fmla="*/ 8113 w 8122"/>
              <a:gd name="T61" fmla="*/ 674 h 676"/>
              <a:gd name="T62" fmla="*/ 8112 w 8122"/>
              <a:gd name="T63" fmla="*/ 673 h 676"/>
              <a:gd name="T64" fmla="*/ 8112 w 8122"/>
              <a:gd name="T65" fmla="*/ 671 h 676"/>
              <a:gd name="T66" fmla="*/ 8112 w 8122"/>
              <a:gd name="T67" fmla="*/ 671 h 676"/>
              <a:gd name="T68" fmla="*/ 84 w 8122"/>
              <a:gd name="T69" fmla="*/ 542 h 676"/>
              <a:gd name="T70" fmla="*/ 42 w 8122"/>
              <a:gd name="T71" fmla="*/ 626 h 676"/>
              <a:gd name="T72" fmla="*/ 0 w 8122"/>
              <a:gd name="T73" fmla="*/ 542 h 676"/>
              <a:gd name="T74" fmla="*/ 84 w 8122"/>
              <a:gd name="T75" fmla="*/ 542 h 6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22"/>
              <a:gd name="T115" fmla="*/ 0 h 676"/>
              <a:gd name="T116" fmla="*/ 8122 w 8122"/>
              <a:gd name="T117" fmla="*/ 676 h 6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22" h="676">
                <a:moveTo>
                  <a:pt x="8112" y="671"/>
                </a:moveTo>
                <a:lnTo>
                  <a:pt x="8112" y="5"/>
                </a:lnTo>
                <a:lnTo>
                  <a:pt x="8117" y="10"/>
                </a:lnTo>
                <a:lnTo>
                  <a:pt x="42" y="10"/>
                </a:lnTo>
                <a:lnTo>
                  <a:pt x="47" y="5"/>
                </a:lnTo>
                <a:lnTo>
                  <a:pt x="47" y="555"/>
                </a:lnTo>
                <a:lnTo>
                  <a:pt x="47" y="557"/>
                </a:lnTo>
                <a:lnTo>
                  <a:pt x="46" y="558"/>
                </a:lnTo>
                <a:lnTo>
                  <a:pt x="44" y="560"/>
                </a:lnTo>
                <a:lnTo>
                  <a:pt x="42" y="560"/>
                </a:lnTo>
                <a:lnTo>
                  <a:pt x="41" y="560"/>
                </a:lnTo>
                <a:lnTo>
                  <a:pt x="39" y="558"/>
                </a:lnTo>
                <a:lnTo>
                  <a:pt x="37" y="557"/>
                </a:lnTo>
                <a:lnTo>
                  <a:pt x="37" y="555"/>
                </a:lnTo>
                <a:lnTo>
                  <a:pt x="37" y="5"/>
                </a:lnTo>
                <a:lnTo>
                  <a:pt x="37" y="3"/>
                </a:lnTo>
                <a:lnTo>
                  <a:pt x="39" y="2"/>
                </a:lnTo>
                <a:lnTo>
                  <a:pt x="41" y="0"/>
                </a:lnTo>
                <a:lnTo>
                  <a:pt x="42" y="0"/>
                </a:lnTo>
                <a:lnTo>
                  <a:pt x="8117" y="0"/>
                </a:lnTo>
                <a:lnTo>
                  <a:pt x="8118" y="0"/>
                </a:lnTo>
                <a:lnTo>
                  <a:pt x="8120" y="2"/>
                </a:lnTo>
                <a:lnTo>
                  <a:pt x="8122" y="3"/>
                </a:lnTo>
                <a:lnTo>
                  <a:pt x="8122" y="5"/>
                </a:lnTo>
                <a:lnTo>
                  <a:pt x="8122" y="671"/>
                </a:lnTo>
                <a:lnTo>
                  <a:pt x="8122" y="673"/>
                </a:lnTo>
                <a:lnTo>
                  <a:pt x="8120" y="674"/>
                </a:lnTo>
                <a:lnTo>
                  <a:pt x="8118" y="676"/>
                </a:lnTo>
                <a:lnTo>
                  <a:pt x="8117" y="676"/>
                </a:lnTo>
                <a:lnTo>
                  <a:pt x="8115" y="676"/>
                </a:lnTo>
                <a:lnTo>
                  <a:pt x="8113" y="674"/>
                </a:lnTo>
                <a:lnTo>
                  <a:pt x="8112" y="673"/>
                </a:lnTo>
                <a:lnTo>
                  <a:pt x="8112" y="671"/>
                </a:lnTo>
                <a:close/>
                <a:moveTo>
                  <a:pt x="84" y="542"/>
                </a:moveTo>
                <a:lnTo>
                  <a:pt x="42" y="626"/>
                </a:lnTo>
                <a:lnTo>
                  <a:pt x="0" y="542"/>
                </a:lnTo>
                <a:lnTo>
                  <a:pt x="84" y="54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Freeform 87"/>
          <p:cNvSpPr>
            <a:spLocks noEditPoints="1"/>
          </p:cNvSpPr>
          <p:nvPr/>
        </p:nvSpPr>
        <p:spPr bwMode="auto">
          <a:xfrm>
            <a:off x="6794500" y="4019550"/>
            <a:ext cx="268288" cy="177800"/>
          </a:xfrm>
          <a:custGeom>
            <a:avLst/>
            <a:gdLst>
              <a:gd name="T0" fmla="*/ 9 w 339"/>
              <a:gd name="T1" fmla="*/ 2 h 224"/>
              <a:gd name="T2" fmla="*/ 283 w 339"/>
              <a:gd name="T3" fmla="*/ 180 h 224"/>
              <a:gd name="T4" fmla="*/ 285 w 339"/>
              <a:gd name="T5" fmla="*/ 182 h 224"/>
              <a:gd name="T6" fmla="*/ 285 w 339"/>
              <a:gd name="T7" fmla="*/ 183 h 224"/>
              <a:gd name="T8" fmla="*/ 285 w 339"/>
              <a:gd name="T9" fmla="*/ 185 h 224"/>
              <a:gd name="T10" fmla="*/ 285 w 339"/>
              <a:gd name="T11" fmla="*/ 188 h 224"/>
              <a:gd name="T12" fmla="*/ 283 w 339"/>
              <a:gd name="T13" fmla="*/ 188 h 224"/>
              <a:gd name="T14" fmla="*/ 281 w 339"/>
              <a:gd name="T15" fmla="*/ 190 h 224"/>
              <a:gd name="T16" fmla="*/ 280 w 339"/>
              <a:gd name="T17" fmla="*/ 190 h 224"/>
              <a:gd name="T18" fmla="*/ 278 w 339"/>
              <a:gd name="T19" fmla="*/ 190 h 224"/>
              <a:gd name="T20" fmla="*/ 2 w 339"/>
              <a:gd name="T21" fmla="*/ 10 h 224"/>
              <a:gd name="T22" fmla="*/ 0 w 339"/>
              <a:gd name="T23" fmla="*/ 8 h 224"/>
              <a:gd name="T24" fmla="*/ 0 w 339"/>
              <a:gd name="T25" fmla="*/ 7 h 224"/>
              <a:gd name="T26" fmla="*/ 0 w 339"/>
              <a:gd name="T27" fmla="*/ 5 h 224"/>
              <a:gd name="T28" fmla="*/ 2 w 339"/>
              <a:gd name="T29" fmla="*/ 3 h 224"/>
              <a:gd name="T30" fmla="*/ 2 w 339"/>
              <a:gd name="T31" fmla="*/ 2 h 224"/>
              <a:gd name="T32" fmla="*/ 4 w 339"/>
              <a:gd name="T33" fmla="*/ 0 h 224"/>
              <a:gd name="T34" fmla="*/ 7 w 339"/>
              <a:gd name="T35" fmla="*/ 0 h 224"/>
              <a:gd name="T36" fmla="*/ 9 w 339"/>
              <a:gd name="T37" fmla="*/ 2 h 224"/>
              <a:gd name="T38" fmla="*/ 9 w 339"/>
              <a:gd name="T39" fmla="*/ 2 h 224"/>
              <a:gd name="T40" fmla="*/ 291 w 339"/>
              <a:gd name="T41" fmla="*/ 141 h 224"/>
              <a:gd name="T42" fmla="*/ 339 w 339"/>
              <a:gd name="T43" fmla="*/ 224 h 224"/>
              <a:gd name="T44" fmla="*/ 246 w 339"/>
              <a:gd name="T45" fmla="*/ 212 h 224"/>
              <a:gd name="T46" fmla="*/ 291 w 339"/>
              <a:gd name="T47" fmla="*/ 141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9"/>
              <a:gd name="T73" fmla="*/ 0 h 224"/>
              <a:gd name="T74" fmla="*/ 339 w 339"/>
              <a:gd name="T75" fmla="*/ 224 h 22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9" h="224">
                <a:moveTo>
                  <a:pt x="9" y="2"/>
                </a:moveTo>
                <a:lnTo>
                  <a:pt x="283" y="180"/>
                </a:lnTo>
                <a:lnTo>
                  <a:pt x="285" y="182"/>
                </a:lnTo>
                <a:lnTo>
                  <a:pt x="285" y="183"/>
                </a:lnTo>
                <a:lnTo>
                  <a:pt x="285" y="185"/>
                </a:lnTo>
                <a:lnTo>
                  <a:pt x="285" y="188"/>
                </a:lnTo>
                <a:lnTo>
                  <a:pt x="283" y="188"/>
                </a:lnTo>
                <a:lnTo>
                  <a:pt x="281" y="190"/>
                </a:lnTo>
                <a:lnTo>
                  <a:pt x="280" y="190"/>
                </a:lnTo>
                <a:lnTo>
                  <a:pt x="278" y="190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9" y="2"/>
                </a:lnTo>
                <a:close/>
                <a:moveTo>
                  <a:pt x="291" y="141"/>
                </a:moveTo>
                <a:lnTo>
                  <a:pt x="339" y="224"/>
                </a:lnTo>
                <a:lnTo>
                  <a:pt x="246" y="212"/>
                </a:lnTo>
                <a:lnTo>
                  <a:pt x="291" y="14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Rectangle 88"/>
          <p:cNvSpPr>
            <a:spLocks noChangeArrowheads="1"/>
          </p:cNvSpPr>
          <p:nvPr/>
        </p:nvSpPr>
        <p:spPr bwMode="auto">
          <a:xfrm>
            <a:off x="5634038" y="5194300"/>
            <a:ext cx="788987" cy="7207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Rectangle 89"/>
          <p:cNvSpPr>
            <a:spLocks noChangeArrowheads="1"/>
          </p:cNvSpPr>
          <p:nvPr/>
        </p:nvSpPr>
        <p:spPr bwMode="auto">
          <a:xfrm>
            <a:off x="5799138" y="5216525"/>
            <a:ext cx="484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Policies</a:t>
            </a:r>
            <a:endParaRPr lang="en-US"/>
          </a:p>
        </p:txBody>
      </p:sp>
      <p:sp>
        <p:nvSpPr>
          <p:cNvPr id="33883" name="Rectangle 90"/>
          <p:cNvSpPr>
            <a:spLocks noChangeArrowheads="1"/>
          </p:cNvSpPr>
          <p:nvPr/>
        </p:nvSpPr>
        <p:spPr bwMode="auto">
          <a:xfrm>
            <a:off x="5716588" y="53768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84" name="Rectangle 91"/>
          <p:cNvSpPr>
            <a:spLocks noChangeArrowheads="1"/>
          </p:cNvSpPr>
          <p:nvPr/>
        </p:nvSpPr>
        <p:spPr bwMode="auto">
          <a:xfrm>
            <a:off x="5754688" y="5376863"/>
            <a:ext cx="311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Taxes</a:t>
            </a:r>
            <a:endParaRPr lang="en-US"/>
          </a:p>
        </p:txBody>
      </p:sp>
      <p:sp>
        <p:nvSpPr>
          <p:cNvPr id="33885" name="Rectangle 92"/>
          <p:cNvSpPr>
            <a:spLocks noChangeArrowheads="1"/>
          </p:cNvSpPr>
          <p:nvPr/>
        </p:nvSpPr>
        <p:spPr bwMode="auto">
          <a:xfrm>
            <a:off x="5716588" y="551021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86" name="Rectangle 93"/>
          <p:cNvSpPr>
            <a:spLocks noChangeArrowheads="1"/>
          </p:cNvSpPr>
          <p:nvPr/>
        </p:nvSpPr>
        <p:spPr bwMode="auto">
          <a:xfrm>
            <a:off x="5754688" y="5510213"/>
            <a:ext cx="49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Subsidies</a:t>
            </a:r>
            <a:endParaRPr lang="en-US"/>
          </a:p>
        </p:txBody>
      </p:sp>
      <p:sp>
        <p:nvSpPr>
          <p:cNvPr id="33887" name="Rectangle 94"/>
          <p:cNvSpPr>
            <a:spLocks noChangeArrowheads="1"/>
          </p:cNvSpPr>
          <p:nvPr/>
        </p:nvSpPr>
        <p:spPr bwMode="auto">
          <a:xfrm>
            <a:off x="5716588" y="56578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33888" name="Rectangle 95"/>
          <p:cNvSpPr>
            <a:spLocks noChangeArrowheads="1"/>
          </p:cNvSpPr>
          <p:nvPr/>
        </p:nvSpPr>
        <p:spPr bwMode="auto">
          <a:xfrm>
            <a:off x="5754688" y="5649913"/>
            <a:ext cx="546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Regulation</a:t>
            </a:r>
            <a:endParaRPr lang="en-US"/>
          </a:p>
        </p:txBody>
      </p:sp>
      <p:sp>
        <p:nvSpPr>
          <p:cNvPr id="33889" name="Freeform 96"/>
          <p:cNvSpPr>
            <a:spLocks noEditPoints="1"/>
          </p:cNvSpPr>
          <p:nvPr/>
        </p:nvSpPr>
        <p:spPr bwMode="auto">
          <a:xfrm>
            <a:off x="5980113" y="4516438"/>
            <a:ext cx="66675" cy="677862"/>
          </a:xfrm>
          <a:custGeom>
            <a:avLst/>
            <a:gdLst>
              <a:gd name="T0" fmla="*/ 37 w 84"/>
              <a:gd name="T1" fmla="*/ 845 h 852"/>
              <a:gd name="T2" fmla="*/ 37 w 84"/>
              <a:gd name="T3" fmla="*/ 70 h 852"/>
              <a:gd name="T4" fmla="*/ 37 w 84"/>
              <a:gd name="T5" fmla="*/ 68 h 852"/>
              <a:gd name="T6" fmla="*/ 37 w 84"/>
              <a:gd name="T7" fmla="*/ 67 h 852"/>
              <a:gd name="T8" fmla="*/ 39 w 84"/>
              <a:gd name="T9" fmla="*/ 65 h 852"/>
              <a:gd name="T10" fmla="*/ 42 w 84"/>
              <a:gd name="T11" fmla="*/ 65 h 852"/>
              <a:gd name="T12" fmla="*/ 44 w 84"/>
              <a:gd name="T13" fmla="*/ 65 h 852"/>
              <a:gd name="T14" fmla="*/ 46 w 84"/>
              <a:gd name="T15" fmla="*/ 67 h 852"/>
              <a:gd name="T16" fmla="*/ 47 w 84"/>
              <a:gd name="T17" fmla="*/ 68 h 852"/>
              <a:gd name="T18" fmla="*/ 47 w 84"/>
              <a:gd name="T19" fmla="*/ 70 h 852"/>
              <a:gd name="T20" fmla="*/ 47 w 84"/>
              <a:gd name="T21" fmla="*/ 845 h 852"/>
              <a:gd name="T22" fmla="*/ 47 w 84"/>
              <a:gd name="T23" fmla="*/ 849 h 852"/>
              <a:gd name="T24" fmla="*/ 46 w 84"/>
              <a:gd name="T25" fmla="*/ 850 h 852"/>
              <a:gd name="T26" fmla="*/ 44 w 84"/>
              <a:gd name="T27" fmla="*/ 850 h 852"/>
              <a:gd name="T28" fmla="*/ 42 w 84"/>
              <a:gd name="T29" fmla="*/ 852 h 852"/>
              <a:gd name="T30" fmla="*/ 39 w 84"/>
              <a:gd name="T31" fmla="*/ 850 h 852"/>
              <a:gd name="T32" fmla="*/ 37 w 84"/>
              <a:gd name="T33" fmla="*/ 850 h 852"/>
              <a:gd name="T34" fmla="*/ 37 w 84"/>
              <a:gd name="T35" fmla="*/ 849 h 852"/>
              <a:gd name="T36" fmla="*/ 37 w 84"/>
              <a:gd name="T37" fmla="*/ 845 h 852"/>
              <a:gd name="T38" fmla="*/ 37 w 84"/>
              <a:gd name="T39" fmla="*/ 845 h 852"/>
              <a:gd name="T40" fmla="*/ 0 w 84"/>
              <a:gd name="T41" fmla="*/ 84 h 852"/>
              <a:gd name="T42" fmla="*/ 42 w 84"/>
              <a:gd name="T43" fmla="*/ 0 h 852"/>
              <a:gd name="T44" fmla="*/ 84 w 84"/>
              <a:gd name="T45" fmla="*/ 84 h 852"/>
              <a:gd name="T46" fmla="*/ 0 w 84"/>
              <a:gd name="T47" fmla="*/ 84 h 8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4"/>
              <a:gd name="T73" fmla="*/ 0 h 852"/>
              <a:gd name="T74" fmla="*/ 84 w 84"/>
              <a:gd name="T75" fmla="*/ 852 h 8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4" h="852">
                <a:moveTo>
                  <a:pt x="37" y="845"/>
                </a:moveTo>
                <a:lnTo>
                  <a:pt x="37" y="70"/>
                </a:lnTo>
                <a:lnTo>
                  <a:pt x="37" y="68"/>
                </a:lnTo>
                <a:lnTo>
                  <a:pt x="37" y="67"/>
                </a:lnTo>
                <a:lnTo>
                  <a:pt x="39" y="65"/>
                </a:lnTo>
                <a:lnTo>
                  <a:pt x="42" y="65"/>
                </a:lnTo>
                <a:lnTo>
                  <a:pt x="44" y="65"/>
                </a:lnTo>
                <a:lnTo>
                  <a:pt x="46" y="67"/>
                </a:lnTo>
                <a:lnTo>
                  <a:pt x="47" y="68"/>
                </a:lnTo>
                <a:lnTo>
                  <a:pt x="47" y="70"/>
                </a:lnTo>
                <a:lnTo>
                  <a:pt x="47" y="845"/>
                </a:lnTo>
                <a:lnTo>
                  <a:pt x="47" y="849"/>
                </a:lnTo>
                <a:lnTo>
                  <a:pt x="46" y="850"/>
                </a:lnTo>
                <a:lnTo>
                  <a:pt x="44" y="850"/>
                </a:lnTo>
                <a:lnTo>
                  <a:pt x="42" y="852"/>
                </a:lnTo>
                <a:lnTo>
                  <a:pt x="39" y="850"/>
                </a:lnTo>
                <a:lnTo>
                  <a:pt x="37" y="850"/>
                </a:lnTo>
                <a:lnTo>
                  <a:pt x="37" y="849"/>
                </a:lnTo>
                <a:lnTo>
                  <a:pt x="37" y="845"/>
                </a:lnTo>
                <a:close/>
                <a:moveTo>
                  <a:pt x="0" y="84"/>
                </a:moveTo>
                <a:lnTo>
                  <a:pt x="42" y="0"/>
                </a:lnTo>
                <a:lnTo>
                  <a:pt x="8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Freeform 97"/>
          <p:cNvSpPr>
            <a:spLocks noEditPoints="1"/>
          </p:cNvSpPr>
          <p:nvPr/>
        </p:nvSpPr>
        <p:spPr bwMode="auto">
          <a:xfrm>
            <a:off x="1287463" y="3038475"/>
            <a:ext cx="2335212" cy="436563"/>
          </a:xfrm>
          <a:custGeom>
            <a:avLst/>
            <a:gdLst>
              <a:gd name="T0" fmla="*/ 10 w 2942"/>
              <a:gd name="T1" fmla="*/ 5 h 552"/>
              <a:gd name="T2" fmla="*/ 10 w 2942"/>
              <a:gd name="T3" fmla="*/ 510 h 552"/>
              <a:gd name="T4" fmla="*/ 5 w 2942"/>
              <a:gd name="T5" fmla="*/ 505 h 552"/>
              <a:gd name="T6" fmla="*/ 2871 w 2942"/>
              <a:gd name="T7" fmla="*/ 505 h 552"/>
              <a:gd name="T8" fmla="*/ 2873 w 2942"/>
              <a:gd name="T9" fmla="*/ 505 h 552"/>
              <a:gd name="T10" fmla="*/ 2874 w 2942"/>
              <a:gd name="T11" fmla="*/ 506 h 552"/>
              <a:gd name="T12" fmla="*/ 2876 w 2942"/>
              <a:gd name="T13" fmla="*/ 508 h 552"/>
              <a:gd name="T14" fmla="*/ 2876 w 2942"/>
              <a:gd name="T15" fmla="*/ 510 h 552"/>
              <a:gd name="T16" fmla="*/ 2876 w 2942"/>
              <a:gd name="T17" fmla="*/ 511 h 552"/>
              <a:gd name="T18" fmla="*/ 2874 w 2942"/>
              <a:gd name="T19" fmla="*/ 513 h 552"/>
              <a:gd name="T20" fmla="*/ 2873 w 2942"/>
              <a:gd name="T21" fmla="*/ 515 h 552"/>
              <a:gd name="T22" fmla="*/ 2871 w 2942"/>
              <a:gd name="T23" fmla="*/ 515 h 552"/>
              <a:gd name="T24" fmla="*/ 5 w 2942"/>
              <a:gd name="T25" fmla="*/ 515 h 552"/>
              <a:gd name="T26" fmla="*/ 3 w 2942"/>
              <a:gd name="T27" fmla="*/ 515 h 552"/>
              <a:gd name="T28" fmla="*/ 1 w 2942"/>
              <a:gd name="T29" fmla="*/ 513 h 552"/>
              <a:gd name="T30" fmla="*/ 0 w 2942"/>
              <a:gd name="T31" fmla="*/ 511 h 552"/>
              <a:gd name="T32" fmla="*/ 0 w 2942"/>
              <a:gd name="T33" fmla="*/ 510 h 552"/>
              <a:gd name="T34" fmla="*/ 0 w 2942"/>
              <a:gd name="T35" fmla="*/ 5 h 552"/>
              <a:gd name="T36" fmla="*/ 0 w 2942"/>
              <a:gd name="T37" fmla="*/ 4 h 552"/>
              <a:gd name="T38" fmla="*/ 1 w 2942"/>
              <a:gd name="T39" fmla="*/ 2 h 552"/>
              <a:gd name="T40" fmla="*/ 3 w 2942"/>
              <a:gd name="T41" fmla="*/ 0 h 552"/>
              <a:gd name="T42" fmla="*/ 5 w 2942"/>
              <a:gd name="T43" fmla="*/ 0 h 552"/>
              <a:gd name="T44" fmla="*/ 6 w 2942"/>
              <a:gd name="T45" fmla="*/ 0 h 552"/>
              <a:gd name="T46" fmla="*/ 8 w 2942"/>
              <a:gd name="T47" fmla="*/ 2 h 552"/>
              <a:gd name="T48" fmla="*/ 10 w 2942"/>
              <a:gd name="T49" fmla="*/ 4 h 552"/>
              <a:gd name="T50" fmla="*/ 10 w 2942"/>
              <a:gd name="T51" fmla="*/ 5 h 552"/>
              <a:gd name="T52" fmla="*/ 10 w 2942"/>
              <a:gd name="T53" fmla="*/ 5 h 552"/>
              <a:gd name="T54" fmla="*/ 2857 w 2942"/>
              <a:gd name="T55" fmla="*/ 468 h 552"/>
              <a:gd name="T56" fmla="*/ 2942 w 2942"/>
              <a:gd name="T57" fmla="*/ 510 h 552"/>
              <a:gd name="T58" fmla="*/ 2857 w 2942"/>
              <a:gd name="T59" fmla="*/ 552 h 552"/>
              <a:gd name="T60" fmla="*/ 2857 w 2942"/>
              <a:gd name="T61" fmla="*/ 468 h 55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942"/>
              <a:gd name="T94" fmla="*/ 0 h 552"/>
              <a:gd name="T95" fmla="*/ 2942 w 2942"/>
              <a:gd name="T96" fmla="*/ 552 h 55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942" h="552">
                <a:moveTo>
                  <a:pt x="10" y="5"/>
                </a:moveTo>
                <a:lnTo>
                  <a:pt x="10" y="510"/>
                </a:lnTo>
                <a:lnTo>
                  <a:pt x="5" y="505"/>
                </a:lnTo>
                <a:lnTo>
                  <a:pt x="2871" y="505"/>
                </a:lnTo>
                <a:lnTo>
                  <a:pt x="2873" y="505"/>
                </a:lnTo>
                <a:lnTo>
                  <a:pt x="2874" y="506"/>
                </a:lnTo>
                <a:lnTo>
                  <a:pt x="2876" y="508"/>
                </a:lnTo>
                <a:lnTo>
                  <a:pt x="2876" y="510"/>
                </a:lnTo>
                <a:lnTo>
                  <a:pt x="2876" y="511"/>
                </a:lnTo>
                <a:lnTo>
                  <a:pt x="2874" y="513"/>
                </a:lnTo>
                <a:lnTo>
                  <a:pt x="2873" y="515"/>
                </a:lnTo>
                <a:lnTo>
                  <a:pt x="2871" y="515"/>
                </a:lnTo>
                <a:lnTo>
                  <a:pt x="5" y="515"/>
                </a:lnTo>
                <a:lnTo>
                  <a:pt x="3" y="515"/>
                </a:lnTo>
                <a:lnTo>
                  <a:pt x="1" y="513"/>
                </a:lnTo>
                <a:lnTo>
                  <a:pt x="0" y="511"/>
                </a:lnTo>
                <a:lnTo>
                  <a:pt x="0" y="510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2"/>
                </a:lnTo>
                <a:lnTo>
                  <a:pt x="10" y="4"/>
                </a:lnTo>
                <a:lnTo>
                  <a:pt x="10" y="5"/>
                </a:lnTo>
                <a:close/>
                <a:moveTo>
                  <a:pt x="2857" y="468"/>
                </a:moveTo>
                <a:lnTo>
                  <a:pt x="2942" y="510"/>
                </a:lnTo>
                <a:lnTo>
                  <a:pt x="2857" y="552"/>
                </a:lnTo>
                <a:lnTo>
                  <a:pt x="2857" y="46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Land Use Implications of Stabilizing at 450 ppm When Terrestrial Carbon is Valued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609600" cy="228600"/>
          </a:xfrm>
          <a:prstGeom prst="rect">
            <a:avLst/>
          </a:prstGeom>
        </p:spPr>
        <p:txBody>
          <a:bodyPr/>
          <a:lstStyle/>
          <a:p>
            <a:fld id="{4DECBB9A-E67D-A944-B460-981B79FF18D2}" type="slidenum">
              <a:rPr lang="en-US"/>
              <a:pPr/>
              <a:t>27</a:t>
            </a:fld>
            <a:r>
              <a:rPr lang="en-US">
                <a:latin typeface="Times New Roman" pitchFamily="-111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9838" y="1600200"/>
            <a:ext cx="5364162" cy="4675188"/>
            <a:chOff x="2381" y="1008"/>
            <a:chExt cx="3379" cy="2945"/>
          </a:xfrm>
        </p:grpSpPr>
        <p:graphicFrame>
          <p:nvGraphicFramePr>
            <p:cNvPr id="100356" name="Object 4"/>
            <p:cNvGraphicFramePr>
              <a:graphicFrameLocks noChangeAspect="1"/>
            </p:cNvGraphicFramePr>
            <p:nvPr/>
          </p:nvGraphicFramePr>
          <p:xfrm>
            <a:off x="2381" y="1728"/>
            <a:ext cx="3379" cy="2225"/>
          </p:xfrm>
          <a:graphic>
            <a:graphicData uri="http://schemas.openxmlformats.org/presentationml/2006/ole">
              <p:oleObj spid="_x0000_s91139" name="Worksheet" r:id="rId4" imgW="3848100" imgH="2527300" progId="Excel.Sheet.8">
                <p:link updateAutomatic="1"/>
              </p:oleObj>
            </a:graphicData>
          </a:graphic>
        </p:graphicFrame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2784" y="1008"/>
              <a:ext cx="2150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Arial Black" pitchFamily="-111" charset="0"/>
                </a:rPr>
                <a:t>450 ppm Stabilization Scenario When ALL Carbon is Valued (UCT)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676400"/>
            <a:ext cx="4092575" cy="4616450"/>
            <a:chOff x="0" y="1056"/>
            <a:chExt cx="2578" cy="2908"/>
          </a:xfrm>
        </p:grpSpPr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192" y="1056"/>
              <a:ext cx="238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 Black" pitchFamily="-111" charset="0"/>
                </a:rPr>
                <a:t>450 ppm Stabilization Scenario When Terrestrial Carbon is NOT Valued (FFICT)</a:t>
              </a:r>
            </a:p>
          </p:txBody>
        </p:sp>
        <p:graphicFrame>
          <p:nvGraphicFramePr>
            <p:cNvPr id="100360" name="Object 8"/>
            <p:cNvGraphicFramePr>
              <a:graphicFrameLocks noChangeAspect="1"/>
            </p:cNvGraphicFramePr>
            <p:nvPr/>
          </p:nvGraphicFramePr>
          <p:xfrm>
            <a:off x="0" y="1728"/>
            <a:ext cx="2531" cy="2236"/>
          </p:xfrm>
          <a:graphic>
            <a:graphicData uri="http://schemas.openxmlformats.org/presentationml/2006/ole">
              <p:oleObj spid="_x0000_s91138" name="Worksheet" r:id="rId4" imgW="2870200" imgH="2527300" progId="Excel.Sheet.8">
                <p:link updateAutomatic="1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79963" y="1066800"/>
            <a:ext cx="4135437" cy="4495800"/>
          </a:xfrm>
          <a:noFill/>
          <a:ln/>
        </p:spPr>
        <p:txBody>
          <a:bodyPr>
            <a:normAutofit lnSpcReduction="10000"/>
          </a:bodyPr>
          <a:lstStyle/>
          <a:p>
            <a:pPr marL="457200" indent="-457200"/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Failure to value terrestrial carbon storage could have disastrous consequences for forests and other unmanaged ecosystems.  </a:t>
            </a:r>
          </a:p>
          <a:p>
            <a:pPr marL="457200" indent="-457200"/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Agriculture and forestry waste streams are an important </a:t>
            </a:r>
            <a:r>
              <a:rPr lang="en-US" altLang="ja-JP" sz="1600" dirty="0" err="1">
                <a:ea typeface="ＭＳ Ｐゴシック" pitchFamily="-111" charset="-128"/>
                <a:cs typeface="ＭＳ Ｐゴシック" pitchFamily="-111" charset="-128"/>
              </a:rPr>
              <a:t>bioenergy</a:t>
            </a:r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 feedstock.  </a:t>
            </a:r>
          </a:p>
          <a:p>
            <a:pPr marL="457200" indent="-457200"/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We find that relative to a reference scenario, a larger stock of forests is desirable</a:t>
            </a:r>
          </a:p>
          <a:p>
            <a:pPr marL="838200" lvl="1" indent="-381000"/>
            <a:r>
              <a:rPr lang="en-US" altLang="ja-JP" sz="1600" dirty="0">
                <a:cs typeface="ＭＳ Ｐゴシック" pitchFamily="-111" charset="-128"/>
              </a:rPr>
              <a:t>Terrestrial carbon storage provides a service whose value increases throughout the century….</a:t>
            </a:r>
          </a:p>
          <a:p>
            <a:pPr marL="1295400" lvl="2" indent="-381000"/>
            <a:r>
              <a:rPr lang="en-US" altLang="ja-JP" sz="1600" dirty="0">
                <a:cs typeface="ＭＳ Ｐゴシック" pitchFamily="-111" charset="-128"/>
              </a:rPr>
              <a:t>Which raises land rents and crop prices…</a:t>
            </a:r>
          </a:p>
          <a:p>
            <a:pPr marL="1676400" lvl="3" indent="-304800"/>
            <a:r>
              <a:rPr lang="en-US" altLang="ja-JP" dirty="0">
                <a:cs typeface="ＭＳ Ｐゴシック" pitchFamily="-111" charset="-128"/>
              </a:rPr>
              <a:t>And this effect is independent of whether or not </a:t>
            </a:r>
            <a:r>
              <a:rPr lang="en-US" altLang="ja-JP" dirty="0" err="1">
                <a:cs typeface="ＭＳ Ｐゴシック" pitchFamily="-111" charset="-128"/>
              </a:rPr>
              <a:t>bioenergy</a:t>
            </a:r>
            <a:r>
              <a:rPr lang="en-US" altLang="ja-JP" dirty="0">
                <a:cs typeface="ＭＳ Ｐゴシック" pitchFamily="-111" charset="-128"/>
              </a:rPr>
              <a:t> is a competing crop.</a:t>
            </a:r>
          </a:p>
          <a:p>
            <a:pPr marL="457200" indent="-457200"/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Improving crop yields has the potential to reduce land-use change emissions by hundreds of billions of tons of carbon over the 21</a:t>
            </a:r>
            <a:r>
              <a:rPr lang="en-US" altLang="ja-JP" sz="1600" baseline="30000" dirty="0">
                <a:ea typeface="ＭＳ Ｐゴシック" pitchFamily="-111" charset="-128"/>
                <a:cs typeface="ＭＳ Ｐゴシック" pitchFamily="-111" charset="-128"/>
              </a:rPr>
              <a:t>st</a:t>
            </a:r>
            <a:r>
              <a:rPr lang="en-US" altLang="ja-JP" sz="1600" dirty="0">
                <a:ea typeface="ＭＳ Ｐゴシック" pitchFamily="-111" charset="-128"/>
                <a:cs typeface="ＭＳ Ｐゴシック" pitchFamily="-111" charset="-128"/>
              </a:rPr>
              <a:t> century.</a:t>
            </a:r>
            <a:r>
              <a:rPr lang="en-US" altLang="ja-JP" sz="1600" dirty="0" smtClean="0"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C392FC3-1AAC-6046-ADA8-F89ED472F932}" type="slidenum">
              <a:rPr lang="en-US"/>
              <a:pPr/>
              <a:t>28</a:t>
            </a:fld>
            <a:r>
              <a:rPr lang="en-US">
                <a:latin typeface="Times New Roman" pitchFamily="-111" charset="0"/>
              </a:rPr>
              <a:t> </a:t>
            </a:r>
          </a:p>
        </p:txBody>
      </p:sp>
      <p:pic>
        <p:nvPicPr>
          <p:cNvPr id="5" name="Picture 2" descr="Current Iss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1676400"/>
            <a:ext cx="2220913" cy="298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2125" y="4673600"/>
            <a:ext cx="355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Citation: M. Wise, K. Calvin, A. Thomson, L. Clarke, B. Bond-</a:t>
            </a:r>
            <a:r>
              <a:rPr lang="en-US" sz="1400" dirty="0" err="1"/>
              <a:t>Lamberty</a:t>
            </a:r>
            <a:r>
              <a:rPr lang="en-US" sz="1400" dirty="0"/>
              <a:t>, R. Sands, S. J. Smith, A. Janetos, J. Edmonds, “Implications of Limiting CO2 Concentrations on Land Use and Energy.” </a:t>
            </a:r>
            <a:r>
              <a:rPr lang="en-US" sz="1400" i="1" dirty="0"/>
              <a:t>Science</a:t>
            </a:r>
            <a:r>
              <a:rPr lang="en-US" sz="1400" dirty="0"/>
              <a:t>, May 29, 2009, </a:t>
            </a:r>
            <a:r>
              <a:rPr lang="en-US" sz="1400" u="sng" dirty="0">
                <a:hlinkClick r:id="rId4"/>
              </a:rPr>
              <a:t>DOI 10.1126/science.1168475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6200"/>
            <a:ext cx="8229600" cy="1143000"/>
          </a:xfrm>
        </p:spPr>
        <p:txBody>
          <a:bodyPr/>
          <a:lstStyle/>
          <a:p>
            <a:r>
              <a:rPr lang="en-US" dirty="0" smtClean="0"/>
              <a:t>Why is Data Sharing Necessary?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2400"/>
            <a:ext cx="8229600" cy="1143000"/>
          </a:xfrm>
        </p:spPr>
        <p:txBody>
          <a:bodyPr/>
          <a:lstStyle/>
          <a:p>
            <a:r>
              <a:rPr lang="en-US" dirty="0" smtClean="0"/>
              <a:t>Context of Ecosystem Services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Reminders from Ecosystem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Stresses on ecosystems more than simply local</a:t>
            </a:r>
          </a:p>
          <a:p>
            <a:r>
              <a:rPr lang="en-US" dirty="0" smtClean="0"/>
              <a:t>Benefits from services are also often more than local</a:t>
            </a:r>
          </a:p>
          <a:p>
            <a:r>
              <a:rPr lang="en-US" dirty="0" smtClean="0"/>
              <a:t>Strategies for maintaining services from ecosystems will require cooperation among many different institutions</a:t>
            </a:r>
          </a:p>
          <a:p>
            <a:r>
              <a:rPr lang="en-US" dirty="0" smtClean="0"/>
              <a:t>Must have common information base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and Coping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Because changes occurring now, have both coping to current circumstances and questions about planning for future circumstances to consider</a:t>
            </a:r>
            <a:endParaRPr lang="en-US" dirty="0" smtClean="0"/>
          </a:p>
          <a:p>
            <a:pPr>
              <a:lnSpc>
                <a:spcPct val="75000"/>
              </a:lnSpc>
            </a:pPr>
            <a:r>
              <a:rPr lang="en-US" dirty="0" smtClean="0"/>
              <a:t>Requires </a:t>
            </a:r>
            <a:r>
              <a:rPr lang="en-US" dirty="0"/>
              <a:t>information on current practices for coping and understanding of factors that control vulnerability</a:t>
            </a:r>
          </a:p>
          <a:p>
            <a:pPr>
              <a:lnSpc>
                <a:spcPct val="75000"/>
              </a:lnSpc>
            </a:pPr>
            <a:r>
              <a:rPr lang="en-US" dirty="0"/>
              <a:t>Requires ability to model effectiveness of adaptation strategies as part of integrated response </a:t>
            </a:r>
            <a:r>
              <a:rPr lang="en-US" dirty="0" smtClean="0"/>
              <a:t>portfolio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Requires free and open exchange of data for common understanding and appropriate strategies for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3816AFF-E35C-0043-A0B2-6630276A8C0F}" type="slidenum">
              <a:rPr lang="en-US"/>
              <a:pPr/>
              <a:t>32</a:t>
            </a:fld>
            <a:r>
              <a:rPr lang="en-US">
                <a:latin typeface="Times New Roman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Biological communities and their physical environment</a:t>
            </a:r>
          </a:p>
          <a:p>
            <a:r>
              <a:rPr lang="en-US"/>
              <a:t>Scale is a function of the intent of the analysis</a:t>
            </a:r>
          </a:p>
          <a:p>
            <a:r>
              <a:rPr lang="en-US"/>
              <a:t>People and infrastructure should be thought of as part of ecosystems, not apart from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Services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Work, or functioning, that ecosystems do from which we benefit</a:t>
            </a:r>
          </a:p>
          <a:p>
            <a:pPr>
              <a:lnSpc>
                <a:spcPct val="90000"/>
              </a:lnSpc>
            </a:pPr>
            <a:r>
              <a:rPr lang="en-US" sz="2800"/>
              <a:t>Benefit can be direct or indirect</a:t>
            </a:r>
          </a:p>
          <a:p>
            <a:pPr>
              <a:lnSpc>
                <a:spcPct val="90000"/>
              </a:lnSpc>
            </a:pPr>
            <a:r>
              <a:rPr lang="en-US" sz="2800"/>
              <a:t>An unabashedly anthropocentric concept at its core</a:t>
            </a:r>
          </a:p>
          <a:p>
            <a:pPr>
              <a:lnSpc>
                <a:spcPct val="90000"/>
              </a:lnSpc>
            </a:pPr>
            <a:r>
              <a:rPr lang="en-US" sz="2800"/>
              <a:t>Originally articulated to point out that there are things that ecosystems provide that we depend on, but do not pay for (until we have to replace them)</a:t>
            </a:r>
          </a:p>
          <a:p>
            <a:pPr>
              <a:lnSpc>
                <a:spcPct val="90000"/>
              </a:lnSpc>
            </a:pPr>
            <a:r>
              <a:rPr lang="en-US" sz="2800"/>
              <a:t>This concept has grown to recognize that services can be either outside or inside of existing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Millennium Assessment Focus: Ecosystem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62" t="4907" r="55246" b="28340"/>
              <a:stretch>
                <a:fillRect/>
              </a:stretch>
            </p:blipFill>
          </mc:Choice>
          <mc:Fallback>
            <p:blipFill>
              <a:blip r:embed="rId3"/>
              <a:srcRect l="-562" t="4907" r="55246" b="28340"/>
              <a:stretch>
                <a:fillRect/>
              </a:stretch>
            </p:blipFill>
          </mc:Fallback>
        </mc:AlternateContent>
        <p:spPr>
          <a:xfrm>
            <a:off x="2286000" y="1580990"/>
            <a:ext cx="4300538" cy="4406900"/>
          </a:xfrm>
          <a:ln/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4300"/>
            <a:ext cx="8229600" cy="1143000"/>
          </a:xfrm>
        </p:spPr>
        <p:txBody>
          <a:bodyPr/>
          <a:lstStyle/>
          <a:p>
            <a:r>
              <a:rPr lang="en-US" dirty="0" smtClean="0"/>
              <a:t>Magnitude of the Challenges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MA Finding #1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2104727"/>
            <a:ext cx="8186738" cy="3575050"/>
          </a:xfrm>
        </p:spPr>
        <p:txBody>
          <a:bodyPr/>
          <a:lstStyle/>
          <a:p>
            <a:pPr marL="400050" lvl="1"/>
            <a:r>
              <a:rPr lang="en-US" dirty="0"/>
              <a:t>Over the past 50 years, humans have changed ecosystems more rapidly and extensively than in any comparable period of time in human history</a:t>
            </a:r>
          </a:p>
          <a:p>
            <a:pPr marL="400050" lvl="1"/>
            <a:r>
              <a:rPr lang="en-US" dirty="0"/>
              <a:t>This has resulted in a substantial and largely irreversible loss in the diversity of life on Earth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50800" dist="25399" dir="16200000" algn="ctr" rotWithShape="0">
              <a:schemeClr val="bg2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/>
              <a:t>Unprecedented change: Ecosystems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426325" cy="4625975"/>
          </a:xfrm>
        </p:spPr>
        <p:txBody>
          <a:bodyPr/>
          <a:lstStyle/>
          <a:p>
            <a:pPr lvl="1"/>
            <a:r>
              <a:rPr lang="en-US" sz="2400"/>
              <a:t>More land was converted to cropland since 1945 than in the 18th and 19th centuries combined</a:t>
            </a:r>
          </a:p>
          <a:p>
            <a:pPr lvl="1"/>
            <a:r>
              <a:rPr lang="en-US" sz="2400"/>
              <a:t>20% of the world’s coral reefs were lost and 20% degraded in the last several decades</a:t>
            </a:r>
          </a:p>
          <a:p>
            <a:pPr lvl="1"/>
            <a:r>
              <a:rPr lang="en-US" sz="2400"/>
              <a:t>35% of mangrove area has been lost in the last several decades</a:t>
            </a:r>
          </a:p>
          <a:p>
            <a:pPr lvl="1"/>
            <a:r>
              <a:rPr lang="en-US" sz="2400"/>
              <a:t>Amount of water in reservoirs quadrupled since 1960</a:t>
            </a:r>
          </a:p>
          <a:p>
            <a:pPr lvl="1"/>
            <a:r>
              <a:rPr lang="en-US" sz="2400"/>
              <a:t>Withdrawals from rivers and lakes doubled since 1960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GCRI UMD 2009">
  <a:themeElements>
    <a:clrScheme name="New PNNL Templates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New PNNL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New PNNL Templat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NNL Templat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NNL Templates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JGCRI UMD 2009.thmx</Template>
  <TotalTime>46</TotalTime>
  <Words>1594</Words>
  <Application>Microsoft Macintosh PowerPoint</Application>
  <PresentationFormat>On-screen Show (4:3)</PresentationFormat>
  <Paragraphs>220</Paragraphs>
  <Slides>32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JGCRI UMD 2009</vt:lpstr>
      <vt:lpstr>???</vt:lpstr>
      <vt:lpstr>???</vt:lpstr>
      <vt:lpstr>Understanding Ecosystems and Their Services</vt:lpstr>
      <vt:lpstr>Outline</vt:lpstr>
      <vt:lpstr>Context of Ecosystem Services</vt:lpstr>
      <vt:lpstr>Ecosystems</vt:lpstr>
      <vt:lpstr>Ecosystem Services</vt:lpstr>
      <vt:lpstr>Millennium Assessment Focus: Ecosystem Services</vt:lpstr>
      <vt:lpstr>Magnitude of the Challenges</vt:lpstr>
      <vt:lpstr>MA Finding #1</vt:lpstr>
      <vt:lpstr>Unprecedented change: Ecosystems </vt:lpstr>
      <vt:lpstr>MA Finding #2</vt:lpstr>
      <vt:lpstr>Degradation and unsustainable use of ecosystem services</vt:lpstr>
      <vt:lpstr>Degradation of ecosystem services often causes significant harm to human well-being</vt:lpstr>
      <vt:lpstr>The degradation of ecosystem services represents loss of a capital asset </vt:lpstr>
      <vt:lpstr>Land-Cover and Land-Use Change</vt:lpstr>
      <vt:lpstr>Slide 15</vt:lpstr>
      <vt:lpstr>Implications</vt:lpstr>
      <vt:lpstr>Change is the Thing</vt:lpstr>
      <vt:lpstr>Magnitude of the Challenge to Come</vt:lpstr>
      <vt:lpstr>Global CO2 Concentration</vt:lpstr>
      <vt:lpstr>Direct drivers growing in intensity</vt:lpstr>
      <vt:lpstr>2007 IPCC Conclusions</vt:lpstr>
      <vt:lpstr>Emerging Issues and Context</vt:lpstr>
      <vt:lpstr>Impacts, Vulnerabilities, Adaptation</vt:lpstr>
      <vt:lpstr>Slide 24</vt:lpstr>
      <vt:lpstr>The PNNL Global Change Assessment Model (GCAM)</vt:lpstr>
      <vt:lpstr>Agriculture, Land-use and Energy in GCAM</vt:lpstr>
      <vt:lpstr>The Land Use Implications of Stabilizing at 450 ppm When Terrestrial Carbon is Valued</vt:lpstr>
      <vt:lpstr>Conclusions</vt:lpstr>
      <vt:lpstr>Why is Data Sharing Necessary?</vt:lpstr>
      <vt:lpstr>Reminders from Ecosystem Services</vt:lpstr>
      <vt:lpstr>Final Thoughts</vt:lpstr>
      <vt:lpstr>Adaptation and Coping</vt:lpstr>
    </vt:vector>
  </TitlesOfParts>
  <Company>Director, Joint Global Change Research Institute, 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Ecosystems and Their Services</dc:title>
  <dc:creator>Anthony Janetos</dc:creator>
  <cp:lastModifiedBy>Anthony Janetos</cp:lastModifiedBy>
  <cp:revision>3</cp:revision>
  <dcterms:created xsi:type="dcterms:W3CDTF">2009-11-16T10:06:36Z</dcterms:created>
  <dcterms:modified xsi:type="dcterms:W3CDTF">2009-11-16T10:46:45Z</dcterms:modified>
</cp:coreProperties>
</file>