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345" r:id="rId3"/>
    <p:sldId id="287" r:id="rId4"/>
    <p:sldId id="316" r:id="rId5"/>
    <p:sldId id="349" r:id="rId6"/>
    <p:sldId id="314" r:id="rId7"/>
    <p:sldId id="325" r:id="rId8"/>
    <p:sldId id="330" r:id="rId9"/>
    <p:sldId id="344" r:id="rId10"/>
    <p:sldId id="328" r:id="rId11"/>
    <p:sldId id="289" r:id="rId12"/>
    <p:sldId id="334" r:id="rId13"/>
    <p:sldId id="319" r:id="rId14"/>
    <p:sldId id="306" r:id="rId15"/>
    <p:sldId id="341" r:id="rId16"/>
    <p:sldId id="343" r:id="rId17"/>
    <p:sldId id="311" r:id="rId18"/>
    <p:sldId id="284" r:id="rId19"/>
    <p:sldId id="348" r:id="rId20"/>
    <p:sldId id="338" r:id="rId21"/>
    <p:sldId id="340" r:id="rId22"/>
    <p:sldId id="347" r:id="rId23"/>
    <p:sldId id="312" r:id="rId24"/>
    <p:sldId id="346" r:id="rId25"/>
    <p:sldId id="351" r:id="rId26"/>
    <p:sldId id="35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99"/>
    <a:srgbClr val="009900"/>
    <a:srgbClr val="33CC33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362" autoAdjust="0"/>
    <p:restoredTop sz="94660"/>
  </p:normalViewPr>
  <p:slideViewPr>
    <p:cSldViewPr>
      <p:cViewPr varScale="1">
        <p:scale>
          <a:sx n="97" d="100"/>
          <a:sy n="97" d="100"/>
        </p:scale>
        <p:origin x="-7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89DC2-8695-4DB4-AA78-4D49021C01FE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2EF66-7F79-4D34-91A5-543386B98A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D0B5E-AC65-4CCB-A2FD-FB07F5B2019B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D728D-C7CD-4BFB-BECA-245B4E6AB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A3C24D-FEEF-4188-9397-A61ECAD179BE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11F0D-594C-4720-BE11-7057F1F4EB12}" type="datetimeFigureOut">
              <a:rPr lang="en-US" smtClean="0"/>
              <a:pPr/>
              <a:t>11/1/2009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80FB6-964C-41E4-9283-1A2C41836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hess@syr.edu" TargetMode="Externa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diana.edu/~workshop/publications/materials/conference_papers/W07-2_Ostrom_DLC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firstmonday.org/issues/issue12_2/schweik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ascp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6354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Institutional Design and Governance in Microbial Research Commons</a:t>
            </a: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b="1" i="1" dirty="0" smtClean="0">
                <a:solidFill>
                  <a:schemeClr val="bg1"/>
                </a:solidFill>
              </a:rPr>
              <a:t/>
            </a:r>
            <a:br>
              <a:rPr lang="en-US" b="1" i="1" dirty="0" smtClean="0">
                <a:solidFill>
                  <a:schemeClr val="bg1"/>
                </a:solidFill>
              </a:rPr>
            </a:br>
            <a:r>
              <a:rPr lang="en-US" b="1" i="1" dirty="0" smtClean="0"/>
              <a:t>International </a:t>
            </a:r>
            <a:r>
              <a:rPr lang="en-US" b="1" i="1" dirty="0"/>
              <a:t>Symposium on Designing the Microbial Research </a:t>
            </a:r>
            <a:r>
              <a:rPr lang="en-US" b="1" i="1" dirty="0" smtClean="0"/>
              <a:t>Commons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/>
              <a:t>National </a:t>
            </a:r>
            <a:r>
              <a:rPr lang="en-US" dirty="0"/>
              <a:t>Academy of Sciences </a:t>
            </a:r>
            <a:r>
              <a:rPr lang="en-US" dirty="0" smtClean="0"/>
              <a:t>Washington</a:t>
            </a:r>
            <a:r>
              <a:rPr lang="en-US" dirty="0"/>
              <a:t>, DC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8-9 October </a:t>
            </a:r>
            <a:r>
              <a:rPr lang="en-US" dirty="0" smtClean="0"/>
              <a:t>2009</a:t>
            </a:r>
            <a:br>
              <a:rPr lang="en-US" dirty="0" smtClean="0"/>
            </a:br>
            <a:r>
              <a:rPr lang="en-US" dirty="0" smtClean="0"/>
              <a:t>Charlotte Hess</a:t>
            </a:r>
            <a:br>
              <a:rPr lang="en-US" dirty="0" smtClean="0"/>
            </a:br>
            <a:r>
              <a:rPr lang="en-US" sz="3600" dirty="0" smtClean="0">
                <a:hlinkClick r:id="rId2"/>
              </a:rPr>
              <a:t>hess@syr.edu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Definition of Commons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Resource(s) + people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Shared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Vulnerable to enclosure or other types of threats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New Commons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Characteristics of new commons</a:t>
            </a:r>
          </a:p>
          <a:p>
            <a:pPr lvl="1"/>
            <a:r>
              <a:rPr lang="en-US" dirty="0" smtClean="0"/>
              <a:t>In the process of evolving</a:t>
            </a:r>
          </a:p>
          <a:p>
            <a:pPr lvl="1"/>
            <a:r>
              <a:rPr lang="en-US" dirty="0" smtClean="0"/>
              <a:t>No clear rules</a:t>
            </a:r>
          </a:p>
          <a:p>
            <a:pPr lvl="1"/>
            <a:r>
              <a:rPr lang="en-US" dirty="0" smtClean="0"/>
              <a:t>Heterogeneous community</a:t>
            </a:r>
          </a:p>
          <a:p>
            <a:r>
              <a:rPr lang="en-US" dirty="0" smtClean="0"/>
              <a:t>Reacting to threats of enclosure or increasing rivalry</a:t>
            </a:r>
          </a:p>
          <a:p>
            <a:r>
              <a:rPr lang="en-US" dirty="0" smtClean="0"/>
              <a:t>New forms of collaboration and collective action</a:t>
            </a:r>
          </a:p>
          <a:p>
            <a:r>
              <a:rPr lang="en-US" dirty="0" smtClean="0"/>
              <a:t>We don’t know much about them</a:t>
            </a:r>
          </a:p>
          <a:p>
            <a:r>
              <a:rPr lang="en-US" dirty="0" smtClean="0"/>
              <a:t>We know less about global commons**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**</a:t>
            </a:r>
            <a:r>
              <a:rPr lang="en-US" i="1" dirty="0" smtClean="0"/>
              <a:t>All global commons are also local</a:t>
            </a:r>
          </a:p>
          <a:p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Characteristics of Commons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Self-governing</a:t>
            </a:r>
          </a:p>
          <a:p>
            <a:r>
              <a:rPr lang="en-US" dirty="0" smtClean="0"/>
              <a:t>Participatory</a:t>
            </a:r>
          </a:p>
          <a:p>
            <a:r>
              <a:rPr lang="en-US" dirty="0" smtClean="0"/>
              <a:t>Social dilemmas</a:t>
            </a:r>
          </a:p>
          <a:p>
            <a:r>
              <a:rPr lang="en-US" dirty="0" smtClean="0"/>
              <a:t>Governance = hard work &amp; requires ongoing attention, adjustment and adaption </a:t>
            </a:r>
          </a:p>
          <a:p>
            <a:r>
              <a:rPr lang="en-US" dirty="0" smtClean="0"/>
              <a:t>Community members are “artisans” who “craft” appropriate institutions </a:t>
            </a:r>
          </a:p>
          <a:p>
            <a:r>
              <a:rPr lang="en-US" dirty="0" smtClean="0"/>
              <a:t>Communication is essential to build trust and reciprocity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Diagnostic Tool 1:  Institutional </a:t>
            </a:r>
            <a:r>
              <a:rPr lang="en-US" sz="2800" b="1" dirty="0">
                <a:solidFill>
                  <a:srgbClr val="C00000"/>
                </a:solidFill>
              </a:rPr>
              <a:t>Analysis and Development (IAD) Framework</a:t>
            </a:r>
          </a:p>
        </p:txBody>
      </p:sp>
      <p:graphicFrame>
        <p:nvGraphicFramePr>
          <p:cNvPr id="346115" name="Diagram 3"/>
          <p:cNvGraphicFramePr>
            <a:graphicFrameLocks noChangeAspect="1"/>
          </p:cNvGraphicFramePr>
          <p:nvPr>
            <p:ph idx="1"/>
          </p:nvPr>
        </p:nvGraphicFramePr>
        <p:xfrm>
          <a:off x="762000" y="1828800"/>
          <a:ext cx="7772400" cy="4087813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346117" name="Rectangle 5"/>
          <p:cNvSpPr>
            <a:spLocks noChangeArrowheads="1"/>
          </p:cNvSpPr>
          <p:nvPr/>
        </p:nvSpPr>
        <p:spPr bwMode="auto">
          <a:xfrm>
            <a:off x="0" y="2541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46118" name="Freeform 6"/>
          <p:cNvSpPr>
            <a:spLocks noEditPoints="1"/>
          </p:cNvSpPr>
          <p:nvPr/>
        </p:nvSpPr>
        <p:spPr bwMode="auto">
          <a:xfrm>
            <a:off x="2709863" y="3665538"/>
            <a:ext cx="709612" cy="60325"/>
          </a:xfrm>
          <a:custGeom>
            <a:avLst/>
            <a:gdLst/>
            <a:ahLst/>
            <a:cxnLst>
              <a:cxn ang="0">
                <a:pos x="34" y="159"/>
              </a:cxn>
              <a:cxn ang="0">
                <a:pos x="4326" y="167"/>
              </a:cxn>
              <a:cxn ang="0">
                <a:pos x="4359" y="201"/>
              </a:cxn>
              <a:cxn ang="0">
                <a:pos x="4325" y="234"/>
              </a:cxn>
              <a:cxn ang="0">
                <a:pos x="34" y="226"/>
              </a:cxn>
              <a:cxn ang="0">
                <a:pos x="0" y="193"/>
              </a:cxn>
              <a:cxn ang="0">
                <a:pos x="34" y="159"/>
              </a:cxn>
              <a:cxn ang="0">
                <a:pos x="4259" y="0"/>
              </a:cxn>
              <a:cxn ang="0">
                <a:pos x="4659" y="201"/>
              </a:cxn>
              <a:cxn ang="0">
                <a:pos x="4258" y="400"/>
              </a:cxn>
              <a:cxn ang="0">
                <a:pos x="4259" y="0"/>
              </a:cxn>
            </a:cxnLst>
            <a:rect l="0" t="0" r="r" b="b"/>
            <a:pathLst>
              <a:path w="4659" h="400">
                <a:moveTo>
                  <a:pt x="34" y="159"/>
                </a:moveTo>
                <a:lnTo>
                  <a:pt x="4326" y="167"/>
                </a:lnTo>
                <a:cubicBezTo>
                  <a:pt x="4344" y="167"/>
                  <a:pt x="4359" y="182"/>
                  <a:pt x="4359" y="201"/>
                </a:cubicBezTo>
                <a:cubicBezTo>
                  <a:pt x="4359" y="219"/>
                  <a:pt x="4344" y="234"/>
                  <a:pt x="4325" y="234"/>
                </a:cubicBezTo>
                <a:lnTo>
                  <a:pt x="34" y="226"/>
                </a:lnTo>
                <a:cubicBezTo>
                  <a:pt x="15" y="226"/>
                  <a:pt x="0" y="211"/>
                  <a:pt x="0" y="193"/>
                </a:cubicBezTo>
                <a:cubicBezTo>
                  <a:pt x="1" y="174"/>
                  <a:pt x="15" y="159"/>
                  <a:pt x="34" y="159"/>
                </a:cubicBezTo>
                <a:close/>
                <a:moveTo>
                  <a:pt x="4259" y="0"/>
                </a:moveTo>
                <a:lnTo>
                  <a:pt x="4659" y="201"/>
                </a:lnTo>
                <a:lnTo>
                  <a:pt x="4258" y="400"/>
                </a:lnTo>
                <a:lnTo>
                  <a:pt x="4259" y="0"/>
                </a:lnTo>
                <a:close/>
              </a:path>
            </a:pathLst>
          </a:custGeom>
          <a:solidFill>
            <a:srgbClr val="000000"/>
          </a:solidFill>
          <a:ln w="3175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6119" name="Freeform 7"/>
          <p:cNvSpPr>
            <a:spLocks noEditPoints="1"/>
          </p:cNvSpPr>
          <p:nvPr/>
        </p:nvSpPr>
        <p:spPr bwMode="auto">
          <a:xfrm>
            <a:off x="4835525" y="3663950"/>
            <a:ext cx="625475" cy="61913"/>
          </a:xfrm>
          <a:custGeom>
            <a:avLst/>
            <a:gdLst/>
            <a:ahLst/>
            <a:cxnLst>
              <a:cxn ang="0">
                <a:pos x="34" y="166"/>
              </a:cxn>
              <a:cxn ang="0">
                <a:pos x="3775" y="166"/>
              </a:cxn>
              <a:cxn ang="0">
                <a:pos x="3809" y="200"/>
              </a:cxn>
              <a:cxn ang="0">
                <a:pos x="3775" y="233"/>
              </a:cxn>
              <a:cxn ang="0">
                <a:pos x="34" y="233"/>
              </a:cxn>
              <a:cxn ang="0">
                <a:pos x="0" y="200"/>
              </a:cxn>
              <a:cxn ang="0">
                <a:pos x="34" y="166"/>
              </a:cxn>
              <a:cxn ang="0">
                <a:pos x="3709" y="0"/>
              </a:cxn>
              <a:cxn ang="0">
                <a:pos x="4109" y="200"/>
              </a:cxn>
              <a:cxn ang="0">
                <a:pos x="3709" y="400"/>
              </a:cxn>
              <a:cxn ang="0">
                <a:pos x="3709" y="0"/>
              </a:cxn>
            </a:cxnLst>
            <a:rect l="0" t="0" r="r" b="b"/>
            <a:pathLst>
              <a:path w="4109" h="400">
                <a:moveTo>
                  <a:pt x="34" y="166"/>
                </a:moveTo>
                <a:lnTo>
                  <a:pt x="3775" y="166"/>
                </a:lnTo>
                <a:cubicBezTo>
                  <a:pt x="3794" y="166"/>
                  <a:pt x="3809" y="181"/>
                  <a:pt x="3809" y="200"/>
                </a:cubicBezTo>
                <a:cubicBezTo>
                  <a:pt x="3809" y="218"/>
                  <a:pt x="3794" y="233"/>
                  <a:pt x="3775" y="233"/>
                </a:cubicBezTo>
                <a:lnTo>
                  <a:pt x="34" y="233"/>
                </a:lnTo>
                <a:cubicBezTo>
                  <a:pt x="15" y="233"/>
                  <a:pt x="0" y="218"/>
                  <a:pt x="0" y="200"/>
                </a:cubicBezTo>
                <a:cubicBezTo>
                  <a:pt x="0" y="181"/>
                  <a:pt x="15" y="166"/>
                  <a:pt x="34" y="166"/>
                </a:cubicBezTo>
                <a:close/>
                <a:moveTo>
                  <a:pt x="3709" y="0"/>
                </a:moveTo>
                <a:lnTo>
                  <a:pt x="4109" y="200"/>
                </a:lnTo>
                <a:lnTo>
                  <a:pt x="3709" y="400"/>
                </a:lnTo>
                <a:lnTo>
                  <a:pt x="3709" y="0"/>
                </a:lnTo>
                <a:close/>
              </a:path>
            </a:pathLst>
          </a:custGeom>
          <a:solidFill>
            <a:srgbClr val="000000"/>
          </a:solidFill>
          <a:ln w="3175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85800" y="990600"/>
            <a:ext cx="7315200" cy="5497512"/>
            <a:chOff x="480" y="336"/>
            <a:chExt cx="4608" cy="3463"/>
          </a:xfrm>
        </p:grpSpPr>
        <p:sp>
          <p:nvSpPr>
            <p:cNvPr id="346121" name="AutoShape 9"/>
            <p:cNvSpPr>
              <a:spLocks noChangeAspect="1" noChangeArrowheads="1" noTextEdit="1"/>
            </p:cNvSpPr>
            <p:nvPr/>
          </p:nvSpPr>
          <p:spPr bwMode="auto">
            <a:xfrm>
              <a:off x="480" y="336"/>
              <a:ext cx="4608" cy="3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122" name="Freeform 10"/>
            <p:cNvSpPr>
              <a:spLocks noEditPoints="1"/>
            </p:cNvSpPr>
            <p:nvPr/>
          </p:nvSpPr>
          <p:spPr bwMode="auto">
            <a:xfrm>
              <a:off x="4080" y="2692"/>
              <a:ext cx="628" cy="716"/>
            </a:xfrm>
            <a:custGeom>
              <a:avLst/>
              <a:gdLst/>
              <a:ahLst/>
              <a:cxnLst>
                <a:cxn ang="0">
                  <a:pos x="3145" y="30"/>
                </a:cxn>
                <a:cxn ang="0">
                  <a:pos x="129" y="3066"/>
                </a:cxn>
                <a:cxn ang="0">
                  <a:pos x="106" y="3066"/>
                </a:cxn>
                <a:cxn ang="0">
                  <a:pos x="106" y="3042"/>
                </a:cxn>
                <a:cxn ang="0">
                  <a:pos x="3122" y="6"/>
                </a:cxn>
                <a:cxn ang="0">
                  <a:pos x="3145" y="6"/>
                </a:cxn>
                <a:cxn ang="0">
                  <a:pos x="3145" y="30"/>
                </a:cxn>
                <a:cxn ang="0">
                  <a:pos x="212" y="3101"/>
                </a:cxn>
                <a:cxn ang="0">
                  <a:pos x="0" y="3172"/>
                </a:cxn>
                <a:cxn ang="0">
                  <a:pos x="70" y="2960"/>
                </a:cxn>
                <a:cxn ang="0">
                  <a:pos x="212" y="3101"/>
                </a:cxn>
              </a:cxnLst>
              <a:rect l="0" t="0" r="r" b="b"/>
              <a:pathLst>
                <a:path w="3152" h="3172">
                  <a:moveTo>
                    <a:pt x="3145" y="30"/>
                  </a:moveTo>
                  <a:lnTo>
                    <a:pt x="129" y="3066"/>
                  </a:lnTo>
                  <a:cubicBezTo>
                    <a:pt x="123" y="3072"/>
                    <a:pt x="112" y="3072"/>
                    <a:pt x="106" y="3066"/>
                  </a:cubicBezTo>
                  <a:cubicBezTo>
                    <a:pt x="99" y="3059"/>
                    <a:pt x="99" y="3049"/>
                    <a:pt x="106" y="3042"/>
                  </a:cubicBezTo>
                  <a:lnTo>
                    <a:pt x="3122" y="6"/>
                  </a:lnTo>
                  <a:cubicBezTo>
                    <a:pt x="3128" y="0"/>
                    <a:pt x="3139" y="0"/>
                    <a:pt x="3145" y="6"/>
                  </a:cubicBezTo>
                  <a:cubicBezTo>
                    <a:pt x="3152" y="13"/>
                    <a:pt x="3152" y="23"/>
                    <a:pt x="3145" y="30"/>
                  </a:cubicBezTo>
                  <a:close/>
                  <a:moveTo>
                    <a:pt x="212" y="3101"/>
                  </a:moveTo>
                  <a:lnTo>
                    <a:pt x="0" y="3172"/>
                  </a:lnTo>
                  <a:lnTo>
                    <a:pt x="70" y="2960"/>
                  </a:lnTo>
                  <a:lnTo>
                    <a:pt x="212" y="3101"/>
                  </a:lnTo>
                  <a:close/>
                </a:path>
              </a:pathLst>
            </a:custGeom>
            <a:solidFill>
              <a:srgbClr val="000000"/>
            </a:solidFill>
            <a:ln w="3175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123" name="Freeform 11"/>
            <p:cNvSpPr>
              <a:spLocks noEditPoints="1"/>
            </p:cNvSpPr>
            <p:nvPr/>
          </p:nvSpPr>
          <p:spPr bwMode="auto">
            <a:xfrm>
              <a:off x="4224" y="1920"/>
              <a:ext cx="510" cy="483"/>
            </a:xfrm>
            <a:custGeom>
              <a:avLst/>
              <a:gdLst/>
              <a:ahLst/>
              <a:cxnLst>
                <a:cxn ang="0">
                  <a:pos x="2733" y="3049"/>
                </a:cxn>
                <a:cxn ang="0">
                  <a:pos x="99" y="135"/>
                </a:cxn>
                <a:cxn ang="0">
                  <a:pos x="101" y="111"/>
                </a:cxn>
                <a:cxn ang="0">
                  <a:pos x="124" y="112"/>
                </a:cxn>
                <a:cxn ang="0">
                  <a:pos x="2758" y="3026"/>
                </a:cxn>
                <a:cxn ang="0">
                  <a:pos x="2757" y="3050"/>
                </a:cxn>
                <a:cxn ang="0">
                  <a:pos x="2733" y="3049"/>
                </a:cxn>
                <a:cxn ang="0">
                  <a:pos x="60" y="215"/>
                </a:cxn>
                <a:cxn ang="0">
                  <a:pos x="0" y="0"/>
                </a:cxn>
                <a:cxn ang="0">
                  <a:pos x="208" y="81"/>
                </a:cxn>
                <a:cxn ang="0">
                  <a:pos x="60" y="215"/>
                </a:cxn>
              </a:cxnLst>
              <a:rect l="0" t="0" r="r" b="b"/>
              <a:pathLst>
                <a:path w="2764" h="3056">
                  <a:moveTo>
                    <a:pt x="2733" y="3049"/>
                  </a:moveTo>
                  <a:lnTo>
                    <a:pt x="99" y="135"/>
                  </a:lnTo>
                  <a:cubicBezTo>
                    <a:pt x="93" y="128"/>
                    <a:pt x="94" y="117"/>
                    <a:pt x="101" y="111"/>
                  </a:cubicBezTo>
                  <a:cubicBezTo>
                    <a:pt x="107" y="105"/>
                    <a:pt x="118" y="106"/>
                    <a:pt x="124" y="112"/>
                  </a:cubicBezTo>
                  <a:lnTo>
                    <a:pt x="2758" y="3026"/>
                  </a:lnTo>
                  <a:cubicBezTo>
                    <a:pt x="2764" y="3033"/>
                    <a:pt x="2764" y="3044"/>
                    <a:pt x="2757" y="3050"/>
                  </a:cubicBezTo>
                  <a:cubicBezTo>
                    <a:pt x="2750" y="3056"/>
                    <a:pt x="2740" y="3055"/>
                    <a:pt x="2733" y="3049"/>
                  </a:cubicBezTo>
                  <a:close/>
                  <a:moveTo>
                    <a:pt x="60" y="215"/>
                  </a:moveTo>
                  <a:lnTo>
                    <a:pt x="0" y="0"/>
                  </a:lnTo>
                  <a:lnTo>
                    <a:pt x="208" y="81"/>
                  </a:lnTo>
                  <a:lnTo>
                    <a:pt x="60" y="215"/>
                  </a:lnTo>
                  <a:close/>
                </a:path>
              </a:pathLst>
            </a:custGeom>
            <a:solidFill>
              <a:srgbClr val="000000"/>
            </a:solidFill>
            <a:ln w="3175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4381" y="2208"/>
              <a:ext cx="637" cy="488"/>
              <a:chOff x="4380" y="2159"/>
              <a:chExt cx="637" cy="488"/>
            </a:xfrm>
          </p:grpSpPr>
          <p:sp>
            <p:nvSpPr>
              <p:cNvPr id="346125" name="Rectangle 13"/>
              <p:cNvSpPr>
                <a:spLocks noChangeArrowheads="1"/>
              </p:cNvSpPr>
              <p:nvPr/>
            </p:nvSpPr>
            <p:spPr bwMode="auto">
              <a:xfrm>
                <a:off x="4380" y="2198"/>
                <a:ext cx="602" cy="44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26" name="Rectangle 14"/>
              <p:cNvSpPr>
                <a:spLocks noChangeArrowheads="1"/>
              </p:cNvSpPr>
              <p:nvPr/>
            </p:nvSpPr>
            <p:spPr bwMode="auto">
              <a:xfrm>
                <a:off x="4415" y="2159"/>
                <a:ext cx="602" cy="449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6127" name="Rectangle 15"/>
            <p:cNvSpPr>
              <a:spLocks noChangeArrowheads="1"/>
            </p:cNvSpPr>
            <p:nvPr/>
          </p:nvSpPr>
          <p:spPr bwMode="auto">
            <a:xfrm>
              <a:off x="4512" y="2352"/>
              <a:ext cx="45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Evaluative </a:t>
              </a:r>
              <a:endParaRPr lang="en-US" sz="18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28" name="Rectangle 16"/>
            <p:cNvSpPr>
              <a:spLocks noChangeArrowheads="1"/>
            </p:cNvSpPr>
            <p:nvPr/>
          </p:nvSpPr>
          <p:spPr bwMode="auto">
            <a:xfrm>
              <a:off x="4525" y="2490"/>
              <a:ext cx="307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Criteria</a:t>
              </a:r>
              <a:endParaRPr lang="en-US" sz="1800" b="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3505200" y="2209800"/>
            <a:ext cx="1349375" cy="3178175"/>
            <a:chOff x="2199" y="875"/>
            <a:chExt cx="850" cy="2002"/>
          </a:xfrm>
        </p:grpSpPr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2199" y="875"/>
              <a:ext cx="850" cy="2002"/>
              <a:chOff x="2198" y="826"/>
              <a:chExt cx="850" cy="2002"/>
            </a:xfrm>
          </p:grpSpPr>
          <p:sp>
            <p:nvSpPr>
              <p:cNvPr id="346131" name="Rectangle 19"/>
              <p:cNvSpPr>
                <a:spLocks noChangeArrowheads="1"/>
              </p:cNvSpPr>
              <p:nvPr/>
            </p:nvSpPr>
            <p:spPr bwMode="auto">
              <a:xfrm>
                <a:off x="2198" y="826"/>
                <a:ext cx="850" cy="200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32" name="Rectangle 20"/>
              <p:cNvSpPr>
                <a:spLocks noChangeArrowheads="1"/>
              </p:cNvSpPr>
              <p:nvPr/>
            </p:nvSpPr>
            <p:spPr bwMode="auto">
              <a:xfrm>
                <a:off x="2198" y="826"/>
                <a:ext cx="850" cy="2002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6133" name="Rectangle 21"/>
            <p:cNvSpPr>
              <a:spLocks noChangeArrowheads="1"/>
            </p:cNvSpPr>
            <p:nvPr/>
          </p:nvSpPr>
          <p:spPr bwMode="auto">
            <a:xfrm>
              <a:off x="2256" y="935"/>
              <a:ext cx="745" cy="48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134" name="Rectangle 22"/>
            <p:cNvSpPr>
              <a:spLocks noChangeArrowheads="1"/>
            </p:cNvSpPr>
            <p:nvPr/>
          </p:nvSpPr>
          <p:spPr bwMode="auto">
            <a:xfrm>
              <a:off x="2458" y="1071"/>
              <a:ext cx="36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 i="1">
                  <a:solidFill>
                    <a:srgbClr val="000000"/>
                  </a:solidFill>
                  <a:latin typeface="Arial" charset="0"/>
                </a:rPr>
                <a:t>ACTION 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35" name="Rectangle 23"/>
            <p:cNvSpPr>
              <a:spLocks noChangeArrowheads="1"/>
            </p:cNvSpPr>
            <p:nvPr/>
          </p:nvSpPr>
          <p:spPr bwMode="auto">
            <a:xfrm>
              <a:off x="2470" y="1179"/>
              <a:ext cx="31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 i="1">
                  <a:solidFill>
                    <a:srgbClr val="000000"/>
                  </a:solidFill>
                  <a:latin typeface="Arial" charset="0"/>
                </a:rPr>
                <a:t>ARENA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grpSp>
          <p:nvGrpSpPr>
            <p:cNvPr id="6" name="Group 24"/>
            <p:cNvGrpSpPr>
              <a:grpSpLocks/>
            </p:cNvGrpSpPr>
            <p:nvPr/>
          </p:nvGrpSpPr>
          <p:grpSpPr bwMode="auto">
            <a:xfrm>
              <a:off x="2273" y="2311"/>
              <a:ext cx="677" cy="377"/>
              <a:chOff x="2272" y="2262"/>
              <a:chExt cx="677" cy="377"/>
            </a:xfrm>
          </p:grpSpPr>
          <p:sp>
            <p:nvSpPr>
              <p:cNvPr id="346137" name="Rectangle 25"/>
              <p:cNvSpPr>
                <a:spLocks noChangeArrowheads="1"/>
              </p:cNvSpPr>
              <p:nvPr/>
            </p:nvSpPr>
            <p:spPr bwMode="auto">
              <a:xfrm>
                <a:off x="2272" y="2262"/>
                <a:ext cx="677" cy="377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38" name="Rectangle 26"/>
              <p:cNvSpPr>
                <a:spLocks noChangeArrowheads="1"/>
              </p:cNvSpPr>
              <p:nvPr/>
            </p:nvSpPr>
            <p:spPr bwMode="auto">
              <a:xfrm>
                <a:off x="2272" y="2262"/>
                <a:ext cx="677" cy="377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6139" name="Rectangle 27"/>
            <p:cNvSpPr>
              <a:spLocks noChangeArrowheads="1"/>
            </p:cNvSpPr>
            <p:nvPr/>
          </p:nvSpPr>
          <p:spPr bwMode="auto">
            <a:xfrm>
              <a:off x="2472" y="2447"/>
              <a:ext cx="27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Actors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2295" y="1599"/>
              <a:ext cx="641" cy="456"/>
              <a:chOff x="2294" y="1550"/>
              <a:chExt cx="641" cy="456"/>
            </a:xfrm>
          </p:grpSpPr>
          <p:sp>
            <p:nvSpPr>
              <p:cNvPr id="346141" name="Rectangle 29"/>
              <p:cNvSpPr>
                <a:spLocks noChangeArrowheads="1"/>
              </p:cNvSpPr>
              <p:nvPr/>
            </p:nvSpPr>
            <p:spPr bwMode="auto">
              <a:xfrm>
                <a:off x="2294" y="1550"/>
                <a:ext cx="641" cy="456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42" name="Rectangle 30"/>
              <p:cNvSpPr>
                <a:spLocks noChangeArrowheads="1"/>
              </p:cNvSpPr>
              <p:nvPr/>
            </p:nvSpPr>
            <p:spPr bwMode="auto">
              <a:xfrm>
                <a:off x="2294" y="1550"/>
                <a:ext cx="641" cy="456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6143" name="Rectangle 31"/>
            <p:cNvSpPr>
              <a:spLocks noChangeArrowheads="1"/>
            </p:cNvSpPr>
            <p:nvPr/>
          </p:nvSpPr>
          <p:spPr bwMode="auto">
            <a:xfrm>
              <a:off x="2478" y="1736"/>
              <a:ext cx="29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Action 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44" name="Rectangle 32"/>
            <p:cNvSpPr>
              <a:spLocks noChangeArrowheads="1"/>
            </p:cNvSpPr>
            <p:nvPr/>
          </p:nvSpPr>
          <p:spPr bwMode="auto">
            <a:xfrm>
              <a:off x="2401" y="1842"/>
              <a:ext cx="42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Situations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5562600" y="3352800"/>
            <a:ext cx="1017588" cy="677863"/>
            <a:chOff x="3501" y="1499"/>
            <a:chExt cx="641" cy="427"/>
          </a:xfrm>
        </p:grpSpPr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3501" y="1499"/>
              <a:ext cx="641" cy="427"/>
              <a:chOff x="3500" y="1450"/>
              <a:chExt cx="641" cy="427"/>
            </a:xfrm>
          </p:grpSpPr>
          <p:sp>
            <p:nvSpPr>
              <p:cNvPr id="346147" name="Rectangle 35"/>
              <p:cNvSpPr>
                <a:spLocks noChangeArrowheads="1"/>
              </p:cNvSpPr>
              <p:nvPr/>
            </p:nvSpPr>
            <p:spPr bwMode="auto">
              <a:xfrm>
                <a:off x="3500" y="1450"/>
                <a:ext cx="641" cy="42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48" name="Rectangle 36"/>
              <p:cNvSpPr>
                <a:spLocks noChangeArrowheads="1"/>
              </p:cNvSpPr>
              <p:nvPr/>
            </p:nvSpPr>
            <p:spPr bwMode="auto">
              <a:xfrm>
                <a:off x="3500" y="1450"/>
                <a:ext cx="641" cy="427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46149" name="Rectangle 37"/>
            <p:cNvSpPr>
              <a:spLocks noChangeArrowheads="1"/>
            </p:cNvSpPr>
            <p:nvPr/>
          </p:nvSpPr>
          <p:spPr bwMode="auto">
            <a:xfrm>
              <a:off x="3588" y="1635"/>
              <a:ext cx="483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 dirty="0">
                  <a:solidFill>
                    <a:srgbClr val="000000"/>
                  </a:solidFill>
                  <a:latin typeface="Arial" charset="0"/>
                </a:rPr>
                <a:t>Patterns of </a:t>
              </a:r>
              <a:endParaRPr lang="en-US" sz="1800" b="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50" name="Rectangle 38"/>
            <p:cNvSpPr>
              <a:spLocks noChangeArrowheads="1"/>
            </p:cNvSpPr>
            <p:nvPr/>
          </p:nvSpPr>
          <p:spPr bwMode="auto">
            <a:xfrm>
              <a:off x="3570" y="1742"/>
              <a:ext cx="49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Interactions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</p:grpSp>
      <p:grpSp>
        <p:nvGrpSpPr>
          <p:cNvPr id="10" name="Group 39"/>
          <p:cNvGrpSpPr>
            <a:grpSpLocks/>
          </p:cNvGrpSpPr>
          <p:nvPr/>
        </p:nvGrpSpPr>
        <p:grpSpPr bwMode="auto">
          <a:xfrm>
            <a:off x="1339850" y="1930400"/>
            <a:ext cx="1554163" cy="3736975"/>
            <a:chOff x="844" y="695"/>
            <a:chExt cx="979" cy="2354"/>
          </a:xfrm>
        </p:grpSpPr>
        <p:grpSp>
          <p:nvGrpSpPr>
            <p:cNvPr id="11" name="Group 40"/>
            <p:cNvGrpSpPr>
              <a:grpSpLocks/>
            </p:cNvGrpSpPr>
            <p:nvPr/>
          </p:nvGrpSpPr>
          <p:grpSpPr bwMode="auto">
            <a:xfrm>
              <a:off x="844" y="826"/>
              <a:ext cx="979" cy="1962"/>
              <a:chOff x="843" y="777"/>
              <a:chExt cx="979" cy="1962"/>
            </a:xfrm>
          </p:grpSpPr>
          <p:sp>
            <p:nvSpPr>
              <p:cNvPr id="346153" name="Rectangle 41"/>
              <p:cNvSpPr>
                <a:spLocks noChangeArrowheads="1"/>
              </p:cNvSpPr>
              <p:nvPr/>
            </p:nvSpPr>
            <p:spPr bwMode="auto">
              <a:xfrm>
                <a:off x="843" y="777"/>
                <a:ext cx="979" cy="196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54" name="Rectangle 42"/>
              <p:cNvSpPr>
                <a:spLocks noChangeArrowheads="1"/>
              </p:cNvSpPr>
              <p:nvPr/>
            </p:nvSpPr>
            <p:spPr bwMode="auto">
              <a:xfrm>
                <a:off x="843" y="777"/>
                <a:ext cx="979" cy="1962"/>
              </a:xfrm>
              <a:prstGeom prst="rect">
                <a:avLst/>
              </a:prstGeom>
              <a:noFill/>
              <a:ln w="7938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43"/>
            <p:cNvGrpSpPr>
              <a:grpSpLocks/>
            </p:cNvGrpSpPr>
            <p:nvPr/>
          </p:nvGrpSpPr>
          <p:grpSpPr bwMode="auto">
            <a:xfrm>
              <a:off x="911" y="1608"/>
              <a:ext cx="848" cy="624"/>
              <a:chOff x="911" y="1608"/>
              <a:chExt cx="848" cy="624"/>
            </a:xfrm>
          </p:grpSpPr>
          <p:grpSp>
            <p:nvGrpSpPr>
              <p:cNvPr id="13" name="Group 44"/>
              <p:cNvGrpSpPr>
                <a:grpSpLocks/>
              </p:cNvGrpSpPr>
              <p:nvPr/>
            </p:nvGrpSpPr>
            <p:grpSpPr bwMode="auto">
              <a:xfrm>
                <a:off x="911" y="1608"/>
                <a:ext cx="848" cy="624"/>
                <a:chOff x="910" y="1559"/>
                <a:chExt cx="848" cy="624"/>
              </a:xfrm>
            </p:grpSpPr>
            <p:sp>
              <p:nvSpPr>
                <p:cNvPr id="346157" name="Rectangle 45"/>
                <p:cNvSpPr>
                  <a:spLocks noChangeArrowheads="1"/>
                </p:cNvSpPr>
                <p:nvPr/>
              </p:nvSpPr>
              <p:spPr bwMode="auto">
                <a:xfrm>
                  <a:off x="910" y="1559"/>
                  <a:ext cx="848" cy="624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6158" name="Rectangle 46"/>
                <p:cNvSpPr>
                  <a:spLocks noChangeArrowheads="1"/>
                </p:cNvSpPr>
                <p:nvPr/>
              </p:nvSpPr>
              <p:spPr bwMode="auto">
                <a:xfrm>
                  <a:off x="910" y="1559"/>
                  <a:ext cx="848" cy="624"/>
                </a:xfrm>
                <a:prstGeom prst="rect">
                  <a:avLst/>
                </a:prstGeom>
                <a:noFill/>
                <a:ln w="7938" cap="rnd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6159" name="Rectangle 47"/>
              <p:cNvSpPr>
                <a:spLocks noChangeArrowheads="1"/>
              </p:cNvSpPr>
              <p:nvPr/>
            </p:nvSpPr>
            <p:spPr bwMode="auto">
              <a:xfrm>
                <a:off x="994" y="1638"/>
                <a:ext cx="678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Attributes of the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60" name="Rectangle 48"/>
              <p:cNvSpPr>
                <a:spLocks noChangeArrowheads="1"/>
              </p:cNvSpPr>
              <p:nvPr/>
            </p:nvSpPr>
            <p:spPr bwMode="auto">
              <a:xfrm>
                <a:off x="1054" y="1745"/>
                <a:ext cx="508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Community </a:t>
                </a:r>
                <a:endParaRPr lang="en-US" sz="1800" b="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61" name="Rectangle 49"/>
              <p:cNvSpPr>
                <a:spLocks noChangeArrowheads="1"/>
              </p:cNvSpPr>
              <p:nvPr/>
            </p:nvSpPr>
            <p:spPr bwMode="auto">
              <a:xfrm>
                <a:off x="1569" y="1748"/>
                <a:ext cx="51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 b="0">
                    <a:solidFill>
                      <a:srgbClr val="000000"/>
                    </a:solidFill>
                    <a:latin typeface="Arial" charset="0"/>
                  </a:rPr>
                  <a:t>=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62" name="Rectangle 50"/>
              <p:cNvSpPr>
                <a:spLocks noChangeArrowheads="1"/>
              </p:cNvSpPr>
              <p:nvPr/>
            </p:nvSpPr>
            <p:spPr bwMode="auto">
              <a:xfrm>
                <a:off x="1221" y="1856"/>
                <a:ext cx="230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 b="0">
                    <a:solidFill>
                      <a:srgbClr val="000000"/>
                    </a:solidFill>
                    <a:latin typeface="Arial" charset="0"/>
                  </a:rPr>
                  <a:t>Users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63" name="Rectangle 51"/>
              <p:cNvSpPr>
                <a:spLocks noChangeArrowheads="1"/>
              </p:cNvSpPr>
              <p:nvPr/>
            </p:nvSpPr>
            <p:spPr bwMode="auto">
              <a:xfrm>
                <a:off x="1149" y="1962"/>
                <a:ext cx="372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 b="0">
                    <a:solidFill>
                      <a:srgbClr val="000000"/>
                    </a:solidFill>
                    <a:latin typeface="Arial" charset="0"/>
                  </a:rPr>
                  <a:t>Providers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64" name="Rectangle 52"/>
              <p:cNvSpPr>
                <a:spLocks noChangeArrowheads="1"/>
              </p:cNvSpPr>
              <p:nvPr/>
            </p:nvSpPr>
            <p:spPr bwMode="auto">
              <a:xfrm>
                <a:off x="1072" y="2070"/>
                <a:ext cx="524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 b="0">
                    <a:solidFill>
                      <a:srgbClr val="000000"/>
                    </a:solidFill>
                    <a:latin typeface="Arial" charset="0"/>
                  </a:rPr>
                  <a:t>Policymakers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sp>
          <p:nvSpPr>
            <p:cNvPr id="346165" name="Rectangle 53"/>
            <p:cNvSpPr>
              <a:spLocks noChangeArrowheads="1"/>
            </p:cNvSpPr>
            <p:nvPr/>
          </p:nvSpPr>
          <p:spPr bwMode="auto">
            <a:xfrm>
              <a:off x="876" y="2384"/>
              <a:ext cx="909" cy="66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166" name="Rectangle 54"/>
            <p:cNvSpPr>
              <a:spLocks noChangeArrowheads="1"/>
            </p:cNvSpPr>
            <p:nvPr/>
          </p:nvSpPr>
          <p:spPr bwMode="auto">
            <a:xfrm>
              <a:off x="876" y="2384"/>
              <a:ext cx="909" cy="665"/>
            </a:xfrm>
            <a:prstGeom prst="rect">
              <a:avLst/>
            </a:prstGeom>
            <a:noFill/>
            <a:ln w="7938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167" name="Rectangle 55"/>
            <p:cNvSpPr>
              <a:spLocks noChangeArrowheads="1"/>
            </p:cNvSpPr>
            <p:nvPr/>
          </p:nvSpPr>
          <p:spPr bwMode="auto">
            <a:xfrm>
              <a:off x="1008" y="2413"/>
              <a:ext cx="24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Rules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68" name="Rectangle 56"/>
            <p:cNvSpPr>
              <a:spLocks noChangeArrowheads="1"/>
            </p:cNvSpPr>
            <p:nvPr/>
          </p:nvSpPr>
          <p:spPr bwMode="auto">
            <a:xfrm>
              <a:off x="1251" y="2413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-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69" name="Rectangle 57"/>
            <p:cNvSpPr>
              <a:spLocks noChangeArrowheads="1"/>
            </p:cNvSpPr>
            <p:nvPr/>
          </p:nvSpPr>
          <p:spPr bwMode="auto">
            <a:xfrm>
              <a:off x="1280" y="2413"/>
              <a:ext cx="78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in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70" name="Rectangle 58"/>
            <p:cNvSpPr>
              <a:spLocks noChangeArrowheads="1"/>
            </p:cNvSpPr>
            <p:nvPr/>
          </p:nvSpPr>
          <p:spPr bwMode="auto">
            <a:xfrm>
              <a:off x="1358" y="2413"/>
              <a:ext cx="29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-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71" name="Rectangle 59"/>
            <p:cNvSpPr>
              <a:spLocks noChangeArrowheads="1"/>
            </p:cNvSpPr>
            <p:nvPr/>
          </p:nvSpPr>
          <p:spPr bwMode="auto">
            <a:xfrm>
              <a:off x="1389" y="2413"/>
              <a:ext cx="210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>
                  <a:solidFill>
                    <a:srgbClr val="000000"/>
                  </a:solidFill>
                  <a:latin typeface="Arial" charset="0"/>
                </a:rPr>
                <a:t>Use  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72" name="Rectangle 60"/>
            <p:cNvSpPr>
              <a:spLocks noChangeArrowheads="1"/>
            </p:cNvSpPr>
            <p:nvPr/>
          </p:nvSpPr>
          <p:spPr bwMode="auto">
            <a:xfrm>
              <a:off x="1602" y="2416"/>
              <a:ext cx="51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 b="0" i="1">
                  <a:solidFill>
                    <a:srgbClr val="000000"/>
                  </a:solidFill>
                  <a:latin typeface="Arial" charset="0"/>
                </a:rPr>
                <a:t>=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73" name="Rectangle 61"/>
            <p:cNvSpPr>
              <a:spLocks noChangeArrowheads="1"/>
            </p:cNvSpPr>
            <p:nvPr/>
          </p:nvSpPr>
          <p:spPr bwMode="auto">
            <a:xfrm>
              <a:off x="1062" y="2632"/>
              <a:ext cx="534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 b="0">
                  <a:solidFill>
                    <a:srgbClr val="000000"/>
                  </a:solidFill>
                  <a:latin typeface="Arial" charset="0"/>
                </a:rPr>
                <a:t>Constitutional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74" name="Rectangle 62"/>
            <p:cNvSpPr>
              <a:spLocks noChangeArrowheads="1"/>
            </p:cNvSpPr>
            <p:nvPr/>
          </p:nvSpPr>
          <p:spPr bwMode="auto">
            <a:xfrm>
              <a:off x="986" y="2740"/>
              <a:ext cx="682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 b="0">
                  <a:solidFill>
                    <a:srgbClr val="000000"/>
                  </a:solidFill>
                  <a:latin typeface="Arial" charset="0"/>
                </a:rPr>
                <a:t>Collective Choice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6175" name="Rectangle 63"/>
            <p:cNvSpPr>
              <a:spLocks noChangeArrowheads="1"/>
            </p:cNvSpPr>
            <p:nvPr/>
          </p:nvSpPr>
          <p:spPr bwMode="auto">
            <a:xfrm>
              <a:off x="1102" y="2846"/>
              <a:ext cx="455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100" b="0">
                  <a:solidFill>
                    <a:srgbClr val="000000"/>
                  </a:solidFill>
                  <a:latin typeface="Arial" charset="0"/>
                </a:rPr>
                <a:t>Operational</a:t>
              </a:r>
              <a:endParaRPr lang="en-US" sz="1800" b="0">
                <a:solidFill>
                  <a:schemeClr val="tx1"/>
                </a:solidFill>
                <a:latin typeface="Arial" charset="0"/>
              </a:endParaRPr>
            </a:p>
          </p:txBody>
        </p:sp>
        <p:grpSp>
          <p:nvGrpSpPr>
            <p:cNvPr id="14" name="Group 64"/>
            <p:cNvGrpSpPr>
              <a:grpSpLocks/>
            </p:cNvGrpSpPr>
            <p:nvPr/>
          </p:nvGrpSpPr>
          <p:grpSpPr bwMode="auto">
            <a:xfrm>
              <a:off x="915" y="695"/>
              <a:ext cx="861" cy="740"/>
              <a:chOff x="915" y="695"/>
              <a:chExt cx="861" cy="740"/>
            </a:xfrm>
          </p:grpSpPr>
          <p:grpSp>
            <p:nvGrpSpPr>
              <p:cNvPr id="15" name="Group 65"/>
              <p:cNvGrpSpPr>
                <a:grpSpLocks/>
              </p:cNvGrpSpPr>
              <p:nvPr/>
            </p:nvGrpSpPr>
            <p:grpSpPr bwMode="auto">
              <a:xfrm>
                <a:off x="915" y="695"/>
                <a:ext cx="861" cy="740"/>
                <a:chOff x="914" y="646"/>
                <a:chExt cx="861" cy="740"/>
              </a:xfrm>
            </p:grpSpPr>
            <p:sp>
              <p:nvSpPr>
                <p:cNvPr id="346178" name="Rectangle 66"/>
                <p:cNvSpPr>
                  <a:spLocks noChangeArrowheads="1"/>
                </p:cNvSpPr>
                <p:nvPr/>
              </p:nvSpPr>
              <p:spPr bwMode="auto">
                <a:xfrm>
                  <a:off x="914" y="646"/>
                  <a:ext cx="861" cy="740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6179" name="Rectangle 67"/>
                <p:cNvSpPr>
                  <a:spLocks noChangeArrowheads="1"/>
                </p:cNvSpPr>
                <p:nvPr/>
              </p:nvSpPr>
              <p:spPr bwMode="auto">
                <a:xfrm>
                  <a:off x="914" y="646"/>
                  <a:ext cx="861" cy="740"/>
                </a:xfrm>
                <a:prstGeom prst="rect">
                  <a:avLst/>
                </a:prstGeom>
                <a:noFill/>
                <a:ln w="7938" cap="rnd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6180" name="Rectangle 68"/>
              <p:cNvSpPr>
                <a:spLocks noChangeArrowheads="1"/>
              </p:cNvSpPr>
              <p:nvPr/>
            </p:nvSpPr>
            <p:spPr bwMode="auto">
              <a:xfrm>
                <a:off x="1079" y="723"/>
                <a:ext cx="142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Bio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81" name="Rectangle 69"/>
              <p:cNvSpPr>
                <a:spLocks noChangeArrowheads="1"/>
              </p:cNvSpPr>
              <p:nvPr/>
            </p:nvSpPr>
            <p:spPr bwMode="auto">
              <a:xfrm>
                <a:off x="1221" y="723"/>
                <a:ext cx="29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-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82" name="Rectangle 70"/>
              <p:cNvSpPr>
                <a:spLocks noChangeArrowheads="1"/>
              </p:cNvSpPr>
              <p:nvPr/>
            </p:nvSpPr>
            <p:spPr bwMode="auto">
              <a:xfrm>
                <a:off x="1251" y="723"/>
                <a:ext cx="357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Physical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83" name="Rectangle 71"/>
              <p:cNvSpPr>
                <a:spLocks noChangeArrowheads="1"/>
              </p:cNvSpPr>
              <p:nvPr/>
            </p:nvSpPr>
            <p:spPr bwMode="auto">
              <a:xfrm>
                <a:off x="986" y="831"/>
                <a:ext cx="635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Characteristics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84" name="Rectangle 72"/>
              <p:cNvSpPr>
                <a:spLocks noChangeArrowheads="1"/>
              </p:cNvSpPr>
              <p:nvPr/>
            </p:nvSpPr>
            <p:spPr bwMode="auto">
              <a:xfrm>
                <a:off x="1655" y="834"/>
                <a:ext cx="51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 b="0" i="1">
                    <a:solidFill>
                      <a:srgbClr val="000000"/>
                    </a:solidFill>
                    <a:latin typeface="Arial" charset="0"/>
                  </a:rPr>
                  <a:t>=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85" name="Rectangle 73"/>
              <p:cNvSpPr>
                <a:spLocks noChangeArrowheads="1"/>
              </p:cNvSpPr>
              <p:nvPr/>
            </p:nvSpPr>
            <p:spPr bwMode="auto">
              <a:xfrm>
                <a:off x="1238" y="1050"/>
                <a:ext cx="215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 b="0">
                    <a:solidFill>
                      <a:srgbClr val="000000"/>
                    </a:solidFill>
                    <a:latin typeface="Arial" charset="0"/>
                  </a:rPr>
                  <a:t>Ideas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86" name="Rectangle 74"/>
              <p:cNvSpPr>
                <a:spLocks noChangeArrowheads="1"/>
              </p:cNvSpPr>
              <p:nvPr/>
            </p:nvSpPr>
            <p:spPr bwMode="auto">
              <a:xfrm>
                <a:off x="1186" y="1156"/>
                <a:ext cx="317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 b="0" dirty="0">
                    <a:solidFill>
                      <a:srgbClr val="000000"/>
                    </a:solidFill>
                    <a:latin typeface="Arial" charset="0"/>
                  </a:rPr>
                  <a:t>Artifacts</a:t>
                </a:r>
                <a:endParaRPr lang="en-US" sz="1800" b="0" dirty="0">
                  <a:solidFill>
                    <a:schemeClr val="tx1"/>
                  </a:solidFill>
                  <a:latin typeface="Arial" charset="0"/>
                </a:endParaRPr>
              </a:p>
            </p:txBody>
          </p:sp>
          <p:sp>
            <p:nvSpPr>
              <p:cNvPr id="346187" name="Rectangle 75"/>
              <p:cNvSpPr>
                <a:spLocks noChangeArrowheads="1"/>
              </p:cNvSpPr>
              <p:nvPr/>
            </p:nvSpPr>
            <p:spPr bwMode="auto">
              <a:xfrm>
                <a:off x="1172" y="1264"/>
                <a:ext cx="344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 b="0">
                    <a:solidFill>
                      <a:srgbClr val="000000"/>
                    </a:solidFill>
                    <a:latin typeface="Arial" charset="0"/>
                  </a:rPr>
                  <a:t>Facilities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6" name="Group 76"/>
          <p:cNvGrpSpPr>
            <a:grpSpLocks/>
          </p:cNvGrpSpPr>
          <p:nvPr/>
        </p:nvGrpSpPr>
        <p:grpSpPr bwMode="auto">
          <a:xfrm>
            <a:off x="1066800" y="3810000"/>
            <a:ext cx="5435600" cy="2771775"/>
            <a:chOff x="670" y="1787"/>
            <a:chExt cx="3424" cy="1746"/>
          </a:xfrm>
        </p:grpSpPr>
        <p:grpSp>
          <p:nvGrpSpPr>
            <p:cNvPr id="17" name="Group 77"/>
            <p:cNvGrpSpPr>
              <a:grpSpLocks/>
            </p:cNvGrpSpPr>
            <p:nvPr/>
          </p:nvGrpSpPr>
          <p:grpSpPr bwMode="auto">
            <a:xfrm>
              <a:off x="3552" y="3157"/>
              <a:ext cx="542" cy="376"/>
              <a:chOff x="3552" y="3157"/>
              <a:chExt cx="542" cy="376"/>
            </a:xfrm>
          </p:grpSpPr>
          <p:grpSp>
            <p:nvGrpSpPr>
              <p:cNvPr id="18" name="Group 78"/>
              <p:cNvGrpSpPr>
                <a:grpSpLocks/>
              </p:cNvGrpSpPr>
              <p:nvPr/>
            </p:nvGrpSpPr>
            <p:grpSpPr bwMode="auto">
              <a:xfrm>
                <a:off x="3552" y="3157"/>
                <a:ext cx="542" cy="376"/>
                <a:chOff x="3551" y="3108"/>
                <a:chExt cx="542" cy="376"/>
              </a:xfrm>
            </p:grpSpPr>
            <p:sp>
              <p:nvSpPr>
                <p:cNvPr id="346191" name="Rectangle 79"/>
                <p:cNvSpPr>
                  <a:spLocks noChangeArrowheads="1"/>
                </p:cNvSpPr>
                <p:nvPr/>
              </p:nvSpPr>
              <p:spPr bwMode="auto">
                <a:xfrm>
                  <a:off x="3551" y="3108"/>
                  <a:ext cx="542" cy="376"/>
                </a:xfrm>
                <a:prstGeom prst="rect">
                  <a:avLst/>
                </a:prstGeom>
                <a:solidFill>
                  <a:srgbClr val="99CC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6192" name="Rectangle 80"/>
                <p:cNvSpPr>
                  <a:spLocks noChangeArrowheads="1"/>
                </p:cNvSpPr>
                <p:nvPr/>
              </p:nvSpPr>
              <p:spPr bwMode="auto">
                <a:xfrm>
                  <a:off x="3551" y="3108"/>
                  <a:ext cx="542" cy="376"/>
                </a:xfrm>
                <a:prstGeom prst="rect">
                  <a:avLst/>
                </a:prstGeom>
                <a:solidFill>
                  <a:schemeClr val="bg2">
                    <a:lumMod val="75000"/>
                  </a:schemeClr>
                </a:solidFill>
                <a:ln w="7938" cap="rnd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46193" name="Rectangle 81"/>
              <p:cNvSpPr>
                <a:spLocks noChangeArrowheads="1"/>
              </p:cNvSpPr>
              <p:nvPr/>
            </p:nvSpPr>
            <p:spPr bwMode="auto">
              <a:xfrm>
                <a:off x="3607" y="3294"/>
                <a:ext cx="430" cy="1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Outcomes</a:t>
                </a:r>
                <a:endParaRPr lang="en-US" sz="1800" b="0">
                  <a:solidFill>
                    <a:schemeClr val="tx1"/>
                  </a:solidFill>
                  <a:latin typeface="Arial" charset="0"/>
                </a:endParaRPr>
              </a:p>
            </p:txBody>
          </p:sp>
        </p:grpSp>
        <p:grpSp>
          <p:nvGrpSpPr>
            <p:cNvPr id="19" name="Group 82"/>
            <p:cNvGrpSpPr>
              <a:grpSpLocks/>
            </p:cNvGrpSpPr>
            <p:nvPr/>
          </p:nvGrpSpPr>
          <p:grpSpPr bwMode="auto">
            <a:xfrm>
              <a:off x="670" y="1787"/>
              <a:ext cx="2879" cy="1558"/>
              <a:chOff x="669" y="1738"/>
              <a:chExt cx="2879" cy="1558"/>
            </a:xfrm>
          </p:grpSpPr>
          <p:sp>
            <p:nvSpPr>
              <p:cNvPr id="346195" name="Freeform 83"/>
              <p:cNvSpPr>
                <a:spLocks noEditPoints="1"/>
              </p:cNvSpPr>
              <p:nvPr/>
            </p:nvSpPr>
            <p:spPr bwMode="auto">
              <a:xfrm>
                <a:off x="684" y="3291"/>
                <a:ext cx="2864" cy="5"/>
              </a:xfrm>
              <a:custGeom>
                <a:avLst/>
                <a:gdLst/>
                <a:ahLst/>
                <a:cxnLst>
                  <a:cxn ang="0">
                    <a:pos x="29283" y="25"/>
                  </a:cxn>
                  <a:cxn ang="0">
                    <a:pos x="29133" y="25"/>
                  </a:cxn>
                  <a:cxn ang="0">
                    <a:pos x="28258" y="50"/>
                  </a:cxn>
                  <a:cxn ang="0">
                    <a:pos x="28058" y="0"/>
                  </a:cxn>
                  <a:cxn ang="0">
                    <a:pos x="27358" y="50"/>
                  </a:cxn>
                  <a:cxn ang="0">
                    <a:pos x="26858" y="0"/>
                  </a:cxn>
                  <a:cxn ang="0">
                    <a:pos x="26658" y="50"/>
                  </a:cxn>
                  <a:cxn ang="0">
                    <a:pos x="25783" y="25"/>
                  </a:cxn>
                  <a:cxn ang="0">
                    <a:pos x="25633" y="25"/>
                  </a:cxn>
                  <a:cxn ang="0">
                    <a:pos x="24758" y="50"/>
                  </a:cxn>
                  <a:cxn ang="0">
                    <a:pos x="24558" y="0"/>
                  </a:cxn>
                  <a:cxn ang="0">
                    <a:pos x="23858" y="50"/>
                  </a:cxn>
                  <a:cxn ang="0">
                    <a:pos x="23358" y="0"/>
                  </a:cxn>
                  <a:cxn ang="0">
                    <a:pos x="23158" y="50"/>
                  </a:cxn>
                  <a:cxn ang="0">
                    <a:pos x="22283" y="25"/>
                  </a:cxn>
                  <a:cxn ang="0">
                    <a:pos x="22133" y="25"/>
                  </a:cxn>
                  <a:cxn ang="0">
                    <a:pos x="21258" y="50"/>
                  </a:cxn>
                  <a:cxn ang="0">
                    <a:pos x="21058" y="0"/>
                  </a:cxn>
                  <a:cxn ang="0">
                    <a:pos x="20358" y="50"/>
                  </a:cxn>
                  <a:cxn ang="0">
                    <a:pos x="19858" y="0"/>
                  </a:cxn>
                  <a:cxn ang="0">
                    <a:pos x="19658" y="50"/>
                  </a:cxn>
                  <a:cxn ang="0">
                    <a:pos x="18783" y="25"/>
                  </a:cxn>
                  <a:cxn ang="0">
                    <a:pos x="18633" y="25"/>
                  </a:cxn>
                  <a:cxn ang="0">
                    <a:pos x="17758" y="50"/>
                  </a:cxn>
                  <a:cxn ang="0">
                    <a:pos x="17558" y="0"/>
                  </a:cxn>
                  <a:cxn ang="0">
                    <a:pos x="16858" y="50"/>
                  </a:cxn>
                  <a:cxn ang="0">
                    <a:pos x="16358" y="0"/>
                  </a:cxn>
                  <a:cxn ang="0">
                    <a:pos x="16158" y="50"/>
                  </a:cxn>
                  <a:cxn ang="0">
                    <a:pos x="15283" y="25"/>
                  </a:cxn>
                  <a:cxn ang="0">
                    <a:pos x="15133" y="25"/>
                  </a:cxn>
                  <a:cxn ang="0">
                    <a:pos x="14258" y="50"/>
                  </a:cxn>
                  <a:cxn ang="0">
                    <a:pos x="14058" y="0"/>
                  </a:cxn>
                  <a:cxn ang="0">
                    <a:pos x="13358" y="50"/>
                  </a:cxn>
                  <a:cxn ang="0">
                    <a:pos x="12858" y="0"/>
                  </a:cxn>
                  <a:cxn ang="0">
                    <a:pos x="12658" y="50"/>
                  </a:cxn>
                  <a:cxn ang="0">
                    <a:pos x="11783" y="25"/>
                  </a:cxn>
                  <a:cxn ang="0">
                    <a:pos x="11633" y="25"/>
                  </a:cxn>
                  <a:cxn ang="0">
                    <a:pos x="10758" y="50"/>
                  </a:cxn>
                  <a:cxn ang="0">
                    <a:pos x="10558" y="0"/>
                  </a:cxn>
                  <a:cxn ang="0">
                    <a:pos x="9858" y="50"/>
                  </a:cxn>
                  <a:cxn ang="0">
                    <a:pos x="9358" y="0"/>
                  </a:cxn>
                  <a:cxn ang="0">
                    <a:pos x="9158" y="50"/>
                  </a:cxn>
                  <a:cxn ang="0">
                    <a:pos x="8283" y="25"/>
                  </a:cxn>
                  <a:cxn ang="0">
                    <a:pos x="8133" y="25"/>
                  </a:cxn>
                  <a:cxn ang="0">
                    <a:pos x="7258" y="50"/>
                  </a:cxn>
                  <a:cxn ang="0">
                    <a:pos x="7058" y="0"/>
                  </a:cxn>
                  <a:cxn ang="0">
                    <a:pos x="6358" y="50"/>
                  </a:cxn>
                  <a:cxn ang="0">
                    <a:pos x="5858" y="0"/>
                  </a:cxn>
                  <a:cxn ang="0">
                    <a:pos x="5658" y="50"/>
                  </a:cxn>
                  <a:cxn ang="0">
                    <a:pos x="4783" y="25"/>
                  </a:cxn>
                  <a:cxn ang="0">
                    <a:pos x="4633" y="25"/>
                  </a:cxn>
                  <a:cxn ang="0">
                    <a:pos x="3758" y="50"/>
                  </a:cxn>
                  <a:cxn ang="0">
                    <a:pos x="3558" y="0"/>
                  </a:cxn>
                  <a:cxn ang="0">
                    <a:pos x="2858" y="50"/>
                  </a:cxn>
                  <a:cxn ang="0">
                    <a:pos x="2358" y="0"/>
                  </a:cxn>
                  <a:cxn ang="0">
                    <a:pos x="2158" y="50"/>
                  </a:cxn>
                  <a:cxn ang="0">
                    <a:pos x="1283" y="25"/>
                  </a:cxn>
                  <a:cxn ang="0">
                    <a:pos x="1133" y="25"/>
                  </a:cxn>
                  <a:cxn ang="0">
                    <a:pos x="258" y="50"/>
                  </a:cxn>
                  <a:cxn ang="0">
                    <a:pos x="58" y="0"/>
                  </a:cxn>
                </a:cxnLst>
                <a:rect l="0" t="0" r="r" b="b"/>
                <a:pathLst>
                  <a:path w="29833" h="50">
                    <a:moveTo>
                      <a:pt x="29808" y="50"/>
                    </a:moveTo>
                    <a:lnTo>
                      <a:pt x="29658" y="50"/>
                    </a:lnTo>
                    <a:cubicBezTo>
                      <a:pt x="29644" y="50"/>
                      <a:pt x="29633" y="39"/>
                      <a:pt x="29633" y="25"/>
                    </a:cubicBezTo>
                    <a:cubicBezTo>
                      <a:pt x="29633" y="12"/>
                      <a:pt x="29644" y="0"/>
                      <a:pt x="29658" y="0"/>
                    </a:cubicBezTo>
                    <a:lnTo>
                      <a:pt x="29808" y="0"/>
                    </a:lnTo>
                    <a:cubicBezTo>
                      <a:pt x="29822" y="0"/>
                      <a:pt x="29833" y="12"/>
                      <a:pt x="29833" y="25"/>
                    </a:cubicBezTo>
                    <a:cubicBezTo>
                      <a:pt x="29833" y="39"/>
                      <a:pt x="29822" y="50"/>
                      <a:pt x="29808" y="50"/>
                    </a:cubicBezTo>
                    <a:close/>
                    <a:moveTo>
                      <a:pt x="29458" y="50"/>
                    </a:moveTo>
                    <a:lnTo>
                      <a:pt x="29308" y="50"/>
                    </a:lnTo>
                    <a:cubicBezTo>
                      <a:pt x="29294" y="50"/>
                      <a:pt x="29283" y="39"/>
                      <a:pt x="29283" y="25"/>
                    </a:cubicBezTo>
                    <a:cubicBezTo>
                      <a:pt x="29283" y="12"/>
                      <a:pt x="29294" y="0"/>
                      <a:pt x="29308" y="0"/>
                    </a:cubicBezTo>
                    <a:lnTo>
                      <a:pt x="29458" y="0"/>
                    </a:lnTo>
                    <a:cubicBezTo>
                      <a:pt x="29472" y="0"/>
                      <a:pt x="29483" y="12"/>
                      <a:pt x="29483" y="25"/>
                    </a:cubicBezTo>
                    <a:cubicBezTo>
                      <a:pt x="29483" y="39"/>
                      <a:pt x="29472" y="50"/>
                      <a:pt x="29458" y="50"/>
                    </a:cubicBezTo>
                    <a:close/>
                    <a:moveTo>
                      <a:pt x="29108" y="50"/>
                    </a:moveTo>
                    <a:lnTo>
                      <a:pt x="28958" y="50"/>
                    </a:lnTo>
                    <a:cubicBezTo>
                      <a:pt x="28944" y="50"/>
                      <a:pt x="28933" y="39"/>
                      <a:pt x="28933" y="25"/>
                    </a:cubicBezTo>
                    <a:cubicBezTo>
                      <a:pt x="28933" y="12"/>
                      <a:pt x="28944" y="0"/>
                      <a:pt x="28958" y="0"/>
                    </a:cubicBezTo>
                    <a:lnTo>
                      <a:pt x="29108" y="0"/>
                    </a:lnTo>
                    <a:cubicBezTo>
                      <a:pt x="29122" y="0"/>
                      <a:pt x="29133" y="12"/>
                      <a:pt x="29133" y="25"/>
                    </a:cubicBezTo>
                    <a:cubicBezTo>
                      <a:pt x="29133" y="39"/>
                      <a:pt x="29122" y="50"/>
                      <a:pt x="29108" y="50"/>
                    </a:cubicBezTo>
                    <a:close/>
                    <a:moveTo>
                      <a:pt x="28758" y="50"/>
                    </a:moveTo>
                    <a:lnTo>
                      <a:pt x="28608" y="50"/>
                    </a:lnTo>
                    <a:cubicBezTo>
                      <a:pt x="28594" y="50"/>
                      <a:pt x="28583" y="39"/>
                      <a:pt x="28583" y="25"/>
                    </a:cubicBezTo>
                    <a:cubicBezTo>
                      <a:pt x="28583" y="12"/>
                      <a:pt x="28594" y="0"/>
                      <a:pt x="28608" y="0"/>
                    </a:cubicBezTo>
                    <a:lnTo>
                      <a:pt x="28758" y="0"/>
                    </a:lnTo>
                    <a:cubicBezTo>
                      <a:pt x="28772" y="0"/>
                      <a:pt x="28783" y="12"/>
                      <a:pt x="28783" y="25"/>
                    </a:cubicBezTo>
                    <a:cubicBezTo>
                      <a:pt x="28783" y="39"/>
                      <a:pt x="28772" y="50"/>
                      <a:pt x="28758" y="50"/>
                    </a:cubicBezTo>
                    <a:close/>
                    <a:moveTo>
                      <a:pt x="28408" y="50"/>
                    </a:moveTo>
                    <a:lnTo>
                      <a:pt x="28258" y="50"/>
                    </a:lnTo>
                    <a:cubicBezTo>
                      <a:pt x="28244" y="50"/>
                      <a:pt x="28233" y="39"/>
                      <a:pt x="28233" y="25"/>
                    </a:cubicBezTo>
                    <a:cubicBezTo>
                      <a:pt x="28233" y="12"/>
                      <a:pt x="28244" y="0"/>
                      <a:pt x="28258" y="0"/>
                    </a:cubicBezTo>
                    <a:lnTo>
                      <a:pt x="28408" y="0"/>
                    </a:lnTo>
                    <a:cubicBezTo>
                      <a:pt x="28422" y="0"/>
                      <a:pt x="28433" y="12"/>
                      <a:pt x="28433" y="25"/>
                    </a:cubicBezTo>
                    <a:cubicBezTo>
                      <a:pt x="28433" y="39"/>
                      <a:pt x="28422" y="50"/>
                      <a:pt x="28408" y="50"/>
                    </a:cubicBezTo>
                    <a:close/>
                    <a:moveTo>
                      <a:pt x="28058" y="50"/>
                    </a:moveTo>
                    <a:lnTo>
                      <a:pt x="27908" y="50"/>
                    </a:lnTo>
                    <a:cubicBezTo>
                      <a:pt x="27894" y="50"/>
                      <a:pt x="27883" y="39"/>
                      <a:pt x="27883" y="25"/>
                    </a:cubicBezTo>
                    <a:cubicBezTo>
                      <a:pt x="27883" y="12"/>
                      <a:pt x="27894" y="0"/>
                      <a:pt x="27908" y="0"/>
                    </a:cubicBezTo>
                    <a:lnTo>
                      <a:pt x="28058" y="0"/>
                    </a:lnTo>
                    <a:cubicBezTo>
                      <a:pt x="28072" y="0"/>
                      <a:pt x="28083" y="12"/>
                      <a:pt x="28083" y="25"/>
                    </a:cubicBezTo>
                    <a:cubicBezTo>
                      <a:pt x="28083" y="39"/>
                      <a:pt x="28072" y="50"/>
                      <a:pt x="28058" y="50"/>
                    </a:cubicBezTo>
                    <a:close/>
                    <a:moveTo>
                      <a:pt x="27708" y="50"/>
                    </a:moveTo>
                    <a:lnTo>
                      <a:pt x="27558" y="50"/>
                    </a:lnTo>
                    <a:cubicBezTo>
                      <a:pt x="27544" y="50"/>
                      <a:pt x="27533" y="39"/>
                      <a:pt x="27533" y="25"/>
                    </a:cubicBezTo>
                    <a:cubicBezTo>
                      <a:pt x="27533" y="12"/>
                      <a:pt x="27544" y="0"/>
                      <a:pt x="27558" y="0"/>
                    </a:cubicBezTo>
                    <a:lnTo>
                      <a:pt x="27708" y="0"/>
                    </a:lnTo>
                    <a:cubicBezTo>
                      <a:pt x="27722" y="0"/>
                      <a:pt x="27733" y="12"/>
                      <a:pt x="27733" y="25"/>
                    </a:cubicBezTo>
                    <a:cubicBezTo>
                      <a:pt x="27733" y="39"/>
                      <a:pt x="27722" y="50"/>
                      <a:pt x="27708" y="50"/>
                    </a:cubicBezTo>
                    <a:close/>
                    <a:moveTo>
                      <a:pt x="27358" y="50"/>
                    </a:moveTo>
                    <a:lnTo>
                      <a:pt x="27208" y="50"/>
                    </a:lnTo>
                    <a:cubicBezTo>
                      <a:pt x="27194" y="50"/>
                      <a:pt x="27183" y="39"/>
                      <a:pt x="27183" y="25"/>
                    </a:cubicBezTo>
                    <a:cubicBezTo>
                      <a:pt x="27183" y="12"/>
                      <a:pt x="27194" y="0"/>
                      <a:pt x="27208" y="0"/>
                    </a:cubicBezTo>
                    <a:lnTo>
                      <a:pt x="27358" y="0"/>
                    </a:lnTo>
                    <a:cubicBezTo>
                      <a:pt x="27372" y="0"/>
                      <a:pt x="27383" y="12"/>
                      <a:pt x="27383" y="25"/>
                    </a:cubicBezTo>
                    <a:cubicBezTo>
                      <a:pt x="27383" y="39"/>
                      <a:pt x="27372" y="50"/>
                      <a:pt x="27358" y="50"/>
                    </a:cubicBezTo>
                    <a:close/>
                    <a:moveTo>
                      <a:pt x="27008" y="50"/>
                    </a:moveTo>
                    <a:lnTo>
                      <a:pt x="26858" y="50"/>
                    </a:lnTo>
                    <a:cubicBezTo>
                      <a:pt x="26844" y="50"/>
                      <a:pt x="26833" y="39"/>
                      <a:pt x="26833" y="25"/>
                    </a:cubicBezTo>
                    <a:cubicBezTo>
                      <a:pt x="26833" y="12"/>
                      <a:pt x="26844" y="0"/>
                      <a:pt x="26858" y="0"/>
                    </a:cubicBezTo>
                    <a:lnTo>
                      <a:pt x="27008" y="0"/>
                    </a:lnTo>
                    <a:cubicBezTo>
                      <a:pt x="27022" y="0"/>
                      <a:pt x="27033" y="12"/>
                      <a:pt x="27033" y="25"/>
                    </a:cubicBezTo>
                    <a:cubicBezTo>
                      <a:pt x="27033" y="39"/>
                      <a:pt x="27022" y="50"/>
                      <a:pt x="27008" y="50"/>
                    </a:cubicBezTo>
                    <a:close/>
                    <a:moveTo>
                      <a:pt x="26658" y="50"/>
                    </a:moveTo>
                    <a:lnTo>
                      <a:pt x="26508" y="50"/>
                    </a:lnTo>
                    <a:cubicBezTo>
                      <a:pt x="26494" y="50"/>
                      <a:pt x="26483" y="39"/>
                      <a:pt x="26483" y="25"/>
                    </a:cubicBezTo>
                    <a:cubicBezTo>
                      <a:pt x="26483" y="12"/>
                      <a:pt x="26494" y="0"/>
                      <a:pt x="26508" y="0"/>
                    </a:cubicBezTo>
                    <a:lnTo>
                      <a:pt x="26658" y="0"/>
                    </a:lnTo>
                    <a:cubicBezTo>
                      <a:pt x="26672" y="0"/>
                      <a:pt x="26683" y="12"/>
                      <a:pt x="26683" y="25"/>
                    </a:cubicBezTo>
                    <a:cubicBezTo>
                      <a:pt x="26683" y="39"/>
                      <a:pt x="26672" y="50"/>
                      <a:pt x="26658" y="50"/>
                    </a:cubicBezTo>
                    <a:close/>
                    <a:moveTo>
                      <a:pt x="26308" y="50"/>
                    </a:moveTo>
                    <a:lnTo>
                      <a:pt x="26158" y="50"/>
                    </a:lnTo>
                    <a:cubicBezTo>
                      <a:pt x="26144" y="50"/>
                      <a:pt x="26133" y="39"/>
                      <a:pt x="26133" y="25"/>
                    </a:cubicBezTo>
                    <a:cubicBezTo>
                      <a:pt x="26133" y="12"/>
                      <a:pt x="26144" y="0"/>
                      <a:pt x="26158" y="0"/>
                    </a:cubicBezTo>
                    <a:lnTo>
                      <a:pt x="26308" y="0"/>
                    </a:lnTo>
                    <a:cubicBezTo>
                      <a:pt x="26322" y="0"/>
                      <a:pt x="26333" y="12"/>
                      <a:pt x="26333" y="25"/>
                    </a:cubicBezTo>
                    <a:cubicBezTo>
                      <a:pt x="26333" y="39"/>
                      <a:pt x="26322" y="50"/>
                      <a:pt x="26308" y="50"/>
                    </a:cubicBezTo>
                    <a:close/>
                    <a:moveTo>
                      <a:pt x="25958" y="50"/>
                    </a:moveTo>
                    <a:lnTo>
                      <a:pt x="25808" y="50"/>
                    </a:lnTo>
                    <a:cubicBezTo>
                      <a:pt x="25794" y="50"/>
                      <a:pt x="25783" y="39"/>
                      <a:pt x="25783" y="25"/>
                    </a:cubicBezTo>
                    <a:cubicBezTo>
                      <a:pt x="25783" y="12"/>
                      <a:pt x="25794" y="0"/>
                      <a:pt x="25808" y="0"/>
                    </a:cubicBezTo>
                    <a:lnTo>
                      <a:pt x="25958" y="0"/>
                    </a:lnTo>
                    <a:cubicBezTo>
                      <a:pt x="25972" y="0"/>
                      <a:pt x="25983" y="12"/>
                      <a:pt x="25983" y="25"/>
                    </a:cubicBezTo>
                    <a:cubicBezTo>
                      <a:pt x="25983" y="39"/>
                      <a:pt x="25972" y="50"/>
                      <a:pt x="25958" y="50"/>
                    </a:cubicBezTo>
                    <a:close/>
                    <a:moveTo>
                      <a:pt x="25608" y="50"/>
                    </a:moveTo>
                    <a:lnTo>
                      <a:pt x="25458" y="50"/>
                    </a:lnTo>
                    <a:cubicBezTo>
                      <a:pt x="25444" y="50"/>
                      <a:pt x="25433" y="39"/>
                      <a:pt x="25433" y="25"/>
                    </a:cubicBezTo>
                    <a:cubicBezTo>
                      <a:pt x="25433" y="12"/>
                      <a:pt x="25444" y="0"/>
                      <a:pt x="25458" y="0"/>
                    </a:cubicBezTo>
                    <a:lnTo>
                      <a:pt x="25608" y="0"/>
                    </a:lnTo>
                    <a:cubicBezTo>
                      <a:pt x="25622" y="0"/>
                      <a:pt x="25633" y="12"/>
                      <a:pt x="25633" y="25"/>
                    </a:cubicBezTo>
                    <a:cubicBezTo>
                      <a:pt x="25633" y="39"/>
                      <a:pt x="25622" y="50"/>
                      <a:pt x="25608" y="50"/>
                    </a:cubicBezTo>
                    <a:close/>
                    <a:moveTo>
                      <a:pt x="25258" y="50"/>
                    </a:moveTo>
                    <a:lnTo>
                      <a:pt x="25108" y="50"/>
                    </a:lnTo>
                    <a:cubicBezTo>
                      <a:pt x="25094" y="50"/>
                      <a:pt x="25083" y="39"/>
                      <a:pt x="25083" y="25"/>
                    </a:cubicBezTo>
                    <a:cubicBezTo>
                      <a:pt x="25083" y="12"/>
                      <a:pt x="25094" y="0"/>
                      <a:pt x="25108" y="0"/>
                    </a:cubicBezTo>
                    <a:lnTo>
                      <a:pt x="25258" y="0"/>
                    </a:lnTo>
                    <a:cubicBezTo>
                      <a:pt x="25272" y="0"/>
                      <a:pt x="25283" y="12"/>
                      <a:pt x="25283" y="25"/>
                    </a:cubicBezTo>
                    <a:cubicBezTo>
                      <a:pt x="25283" y="39"/>
                      <a:pt x="25272" y="50"/>
                      <a:pt x="25258" y="50"/>
                    </a:cubicBezTo>
                    <a:close/>
                    <a:moveTo>
                      <a:pt x="24908" y="50"/>
                    </a:moveTo>
                    <a:lnTo>
                      <a:pt x="24758" y="50"/>
                    </a:lnTo>
                    <a:cubicBezTo>
                      <a:pt x="24744" y="50"/>
                      <a:pt x="24733" y="39"/>
                      <a:pt x="24733" y="25"/>
                    </a:cubicBezTo>
                    <a:cubicBezTo>
                      <a:pt x="24733" y="12"/>
                      <a:pt x="24744" y="0"/>
                      <a:pt x="24758" y="0"/>
                    </a:cubicBezTo>
                    <a:lnTo>
                      <a:pt x="24908" y="0"/>
                    </a:lnTo>
                    <a:cubicBezTo>
                      <a:pt x="24922" y="0"/>
                      <a:pt x="24933" y="12"/>
                      <a:pt x="24933" y="25"/>
                    </a:cubicBezTo>
                    <a:cubicBezTo>
                      <a:pt x="24933" y="39"/>
                      <a:pt x="24922" y="50"/>
                      <a:pt x="24908" y="50"/>
                    </a:cubicBezTo>
                    <a:close/>
                    <a:moveTo>
                      <a:pt x="24558" y="50"/>
                    </a:moveTo>
                    <a:lnTo>
                      <a:pt x="24408" y="50"/>
                    </a:lnTo>
                    <a:cubicBezTo>
                      <a:pt x="24394" y="50"/>
                      <a:pt x="24383" y="39"/>
                      <a:pt x="24383" y="25"/>
                    </a:cubicBezTo>
                    <a:cubicBezTo>
                      <a:pt x="24383" y="12"/>
                      <a:pt x="24394" y="0"/>
                      <a:pt x="24408" y="0"/>
                    </a:cubicBezTo>
                    <a:lnTo>
                      <a:pt x="24558" y="0"/>
                    </a:lnTo>
                    <a:cubicBezTo>
                      <a:pt x="24572" y="0"/>
                      <a:pt x="24583" y="12"/>
                      <a:pt x="24583" y="25"/>
                    </a:cubicBezTo>
                    <a:cubicBezTo>
                      <a:pt x="24583" y="39"/>
                      <a:pt x="24572" y="50"/>
                      <a:pt x="24558" y="50"/>
                    </a:cubicBezTo>
                    <a:close/>
                    <a:moveTo>
                      <a:pt x="24208" y="50"/>
                    </a:moveTo>
                    <a:lnTo>
                      <a:pt x="24058" y="50"/>
                    </a:lnTo>
                    <a:cubicBezTo>
                      <a:pt x="24044" y="50"/>
                      <a:pt x="24033" y="39"/>
                      <a:pt x="24033" y="25"/>
                    </a:cubicBezTo>
                    <a:cubicBezTo>
                      <a:pt x="24033" y="12"/>
                      <a:pt x="24044" y="0"/>
                      <a:pt x="24058" y="0"/>
                    </a:cubicBezTo>
                    <a:lnTo>
                      <a:pt x="24208" y="0"/>
                    </a:lnTo>
                    <a:cubicBezTo>
                      <a:pt x="24222" y="0"/>
                      <a:pt x="24233" y="12"/>
                      <a:pt x="24233" y="25"/>
                    </a:cubicBezTo>
                    <a:cubicBezTo>
                      <a:pt x="24233" y="39"/>
                      <a:pt x="24222" y="50"/>
                      <a:pt x="24208" y="50"/>
                    </a:cubicBezTo>
                    <a:close/>
                    <a:moveTo>
                      <a:pt x="23858" y="50"/>
                    </a:moveTo>
                    <a:lnTo>
                      <a:pt x="23708" y="50"/>
                    </a:lnTo>
                    <a:cubicBezTo>
                      <a:pt x="23694" y="50"/>
                      <a:pt x="23683" y="39"/>
                      <a:pt x="23683" y="25"/>
                    </a:cubicBezTo>
                    <a:cubicBezTo>
                      <a:pt x="23683" y="12"/>
                      <a:pt x="23694" y="0"/>
                      <a:pt x="23708" y="0"/>
                    </a:cubicBezTo>
                    <a:lnTo>
                      <a:pt x="23858" y="0"/>
                    </a:lnTo>
                    <a:cubicBezTo>
                      <a:pt x="23872" y="0"/>
                      <a:pt x="23883" y="12"/>
                      <a:pt x="23883" y="25"/>
                    </a:cubicBezTo>
                    <a:cubicBezTo>
                      <a:pt x="23883" y="39"/>
                      <a:pt x="23872" y="50"/>
                      <a:pt x="23858" y="50"/>
                    </a:cubicBezTo>
                    <a:close/>
                    <a:moveTo>
                      <a:pt x="23508" y="50"/>
                    </a:moveTo>
                    <a:lnTo>
                      <a:pt x="23358" y="50"/>
                    </a:lnTo>
                    <a:cubicBezTo>
                      <a:pt x="23344" y="50"/>
                      <a:pt x="23333" y="39"/>
                      <a:pt x="23333" y="25"/>
                    </a:cubicBezTo>
                    <a:cubicBezTo>
                      <a:pt x="23333" y="12"/>
                      <a:pt x="23344" y="0"/>
                      <a:pt x="23358" y="0"/>
                    </a:cubicBezTo>
                    <a:lnTo>
                      <a:pt x="23508" y="0"/>
                    </a:lnTo>
                    <a:cubicBezTo>
                      <a:pt x="23522" y="0"/>
                      <a:pt x="23533" y="12"/>
                      <a:pt x="23533" y="25"/>
                    </a:cubicBezTo>
                    <a:cubicBezTo>
                      <a:pt x="23533" y="39"/>
                      <a:pt x="23522" y="50"/>
                      <a:pt x="23508" y="50"/>
                    </a:cubicBezTo>
                    <a:close/>
                    <a:moveTo>
                      <a:pt x="23158" y="50"/>
                    </a:moveTo>
                    <a:lnTo>
                      <a:pt x="23008" y="50"/>
                    </a:lnTo>
                    <a:cubicBezTo>
                      <a:pt x="22994" y="50"/>
                      <a:pt x="22983" y="39"/>
                      <a:pt x="22983" y="25"/>
                    </a:cubicBezTo>
                    <a:cubicBezTo>
                      <a:pt x="22983" y="12"/>
                      <a:pt x="22994" y="0"/>
                      <a:pt x="23008" y="0"/>
                    </a:cubicBezTo>
                    <a:lnTo>
                      <a:pt x="23158" y="0"/>
                    </a:lnTo>
                    <a:cubicBezTo>
                      <a:pt x="23172" y="0"/>
                      <a:pt x="23183" y="12"/>
                      <a:pt x="23183" y="25"/>
                    </a:cubicBezTo>
                    <a:cubicBezTo>
                      <a:pt x="23183" y="39"/>
                      <a:pt x="23172" y="50"/>
                      <a:pt x="23158" y="50"/>
                    </a:cubicBezTo>
                    <a:close/>
                    <a:moveTo>
                      <a:pt x="22808" y="50"/>
                    </a:moveTo>
                    <a:lnTo>
                      <a:pt x="22658" y="50"/>
                    </a:lnTo>
                    <a:cubicBezTo>
                      <a:pt x="22644" y="50"/>
                      <a:pt x="22633" y="39"/>
                      <a:pt x="22633" y="25"/>
                    </a:cubicBezTo>
                    <a:cubicBezTo>
                      <a:pt x="22633" y="12"/>
                      <a:pt x="22644" y="0"/>
                      <a:pt x="22658" y="0"/>
                    </a:cubicBezTo>
                    <a:lnTo>
                      <a:pt x="22808" y="0"/>
                    </a:lnTo>
                    <a:cubicBezTo>
                      <a:pt x="22822" y="0"/>
                      <a:pt x="22833" y="12"/>
                      <a:pt x="22833" y="25"/>
                    </a:cubicBezTo>
                    <a:cubicBezTo>
                      <a:pt x="22833" y="39"/>
                      <a:pt x="22822" y="50"/>
                      <a:pt x="22808" y="50"/>
                    </a:cubicBezTo>
                    <a:close/>
                    <a:moveTo>
                      <a:pt x="22458" y="50"/>
                    </a:moveTo>
                    <a:lnTo>
                      <a:pt x="22308" y="50"/>
                    </a:lnTo>
                    <a:cubicBezTo>
                      <a:pt x="22294" y="50"/>
                      <a:pt x="22283" y="39"/>
                      <a:pt x="22283" y="25"/>
                    </a:cubicBezTo>
                    <a:cubicBezTo>
                      <a:pt x="22283" y="12"/>
                      <a:pt x="22294" y="0"/>
                      <a:pt x="22308" y="0"/>
                    </a:cubicBezTo>
                    <a:lnTo>
                      <a:pt x="22458" y="0"/>
                    </a:lnTo>
                    <a:cubicBezTo>
                      <a:pt x="22472" y="0"/>
                      <a:pt x="22483" y="12"/>
                      <a:pt x="22483" y="25"/>
                    </a:cubicBezTo>
                    <a:cubicBezTo>
                      <a:pt x="22483" y="39"/>
                      <a:pt x="22472" y="50"/>
                      <a:pt x="22458" y="50"/>
                    </a:cubicBezTo>
                    <a:close/>
                    <a:moveTo>
                      <a:pt x="22108" y="50"/>
                    </a:moveTo>
                    <a:lnTo>
                      <a:pt x="21958" y="50"/>
                    </a:lnTo>
                    <a:cubicBezTo>
                      <a:pt x="21944" y="50"/>
                      <a:pt x="21933" y="39"/>
                      <a:pt x="21933" y="25"/>
                    </a:cubicBezTo>
                    <a:cubicBezTo>
                      <a:pt x="21933" y="12"/>
                      <a:pt x="21944" y="0"/>
                      <a:pt x="21958" y="0"/>
                    </a:cubicBezTo>
                    <a:lnTo>
                      <a:pt x="22108" y="0"/>
                    </a:lnTo>
                    <a:cubicBezTo>
                      <a:pt x="22122" y="0"/>
                      <a:pt x="22133" y="12"/>
                      <a:pt x="22133" y="25"/>
                    </a:cubicBezTo>
                    <a:cubicBezTo>
                      <a:pt x="22133" y="39"/>
                      <a:pt x="22122" y="50"/>
                      <a:pt x="22108" y="50"/>
                    </a:cubicBezTo>
                    <a:close/>
                    <a:moveTo>
                      <a:pt x="21758" y="50"/>
                    </a:moveTo>
                    <a:lnTo>
                      <a:pt x="21608" y="50"/>
                    </a:lnTo>
                    <a:cubicBezTo>
                      <a:pt x="21594" y="50"/>
                      <a:pt x="21583" y="39"/>
                      <a:pt x="21583" y="25"/>
                    </a:cubicBezTo>
                    <a:cubicBezTo>
                      <a:pt x="21583" y="12"/>
                      <a:pt x="21594" y="0"/>
                      <a:pt x="21608" y="0"/>
                    </a:cubicBezTo>
                    <a:lnTo>
                      <a:pt x="21758" y="0"/>
                    </a:lnTo>
                    <a:cubicBezTo>
                      <a:pt x="21772" y="0"/>
                      <a:pt x="21783" y="12"/>
                      <a:pt x="21783" y="25"/>
                    </a:cubicBezTo>
                    <a:cubicBezTo>
                      <a:pt x="21783" y="39"/>
                      <a:pt x="21772" y="50"/>
                      <a:pt x="21758" y="50"/>
                    </a:cubicBezTo>
                    <a:close/>
                    <a:moveTo>
                      <a:pt x="21408" y="50"/>
                    </a:moveTo>
                    <a:lnTo>
                      <a:pt x="21258" y="50"/>
                    </a:lnTo>
                    <a:cubicBezTo>
                      <a:pt x="21244" y="50"/>
                      <a:pt x="21233" y="39"/>
                      <a:pt x="21233" y="25"/>
                    </a:cubicBezTo>
                    <a:cubicBezTo>
                      <a:pt x="21233" y="12"/>
                      <a:pt x="21244" y="0"/>
                      <a:pt x="21258" y="0"/>
                    </a:cubicBezTo>
                    <a:lnTo>
                      <a:pt x="21408" y="0"/>
                    </a:lnTo>
                    <a:cubicBezTo>
                      <a:pt x="21422" y="0"/>
                      <a:pt x="21433" y="12"/>
                      <a:pt x="21433" y="25"/>
                    </a:cubicBezTo>
                    <a:cubicBezTo>
                      <a:pt x="21433" y="39"/>
                      <a:pt x="21422" y="50"/>
                      <a:pt x="21408" y="50"/>
                    </a:cubicBezTo>
                    <a:close/>
                    <a:moveTo>
                      <a:pt x="21058" y="50"/>
                    </a:moveTo>
                    <a:lnTo>
                      <a:pt x="20908" y="50"/>
                    </a:lnTo>
                    <a:cubicBezTo>
                      <a:pt x="20894" y="50"/>
                      <a:pt x="20883" y="39"/>
                      <a:pt x="20883" y="25"/>
                    </a:cubicBezTo>
                    <a:cubicBezTo>
                      <a:pt x="20883" y="12"/>
                      <a:pt x="20894" y="0"/>
                      <a:pt x="20908" y="0"/>
                    </a:cubicBezTo>
                    <a:lnTo>
                      <a:pt x="21058" y="0"/>
                    </a:lnTo>
                    <a:cubicBezTo>
                      <a:pt x="21072" y="0"/>
                      <a:pt x="21083" y="12"/>
                      <a:pt x="21083" y="25"/>
                    </a:cubicBezTo>
                    <a:cubicBezTo>
                      <a:pt x="21083" y="39"/>
                      <a:pt x="21072" y="50"/>
                      <a:pt x="21058" y="50"/>
                    </a:cubicBezTo>
                    <a:close/>
                    <a:moveTo>
                      <a:pt x="20708" y="50"/>
                    </a:moveTo>
                    <a:lnTo>
                      <a:pt x="20558" y="50"/>
                    </a:lnTo>
                    <a:cubicBezTo>
                      <a:pt x="20544" y="50"/>
                      <a:pt x="20533" y="39"/>
                      <a:pt x="20533" y="25"/>
                    </a:cubicBezTo>
                    <a:cubicBezTo>
                      <a:pt x="20533" y="12"/>
                      <a:pt x="20544" y="0"/>
                      <a:pt x="20558" y="0"/>
                    </a:cubicBezTo>
                    <a:lnTo>
                      <a:pt x="20708" y="0"/>
                    </a:lnTo>
                    <a:cubicBezTo>
                      <a:pt x="20722" y="0"/>
                      <a:pt x="20733" y="12"/>
                      <a:pt x="20733" y="25"/>
                    </a:cubicBezTo>
                    <a:cubicBezTo>
                      <a:pt x="20733" y="39"/>
                      <a:pt x="20722" y="50"/>
                      <a:pt x="20708" y="50"/>
                    </a:cubicBezTo>
                    <a:close/>
                    <a:moveTo>
                      <a:pt x="20358" y="50"/>
                    </a:moveTo>
                    <a:lnTo>
                      <a:pt x="20208" y="50"/>
                    </a:lnTo>
                    <a:cubicBezTo>
                      <a:pt x="20194" y="50"/>
                      <a:pt x="20183" y="39"/>
                      <a:pt x="20183" y="25"/>
                    </a:cubicBezTo>
                    <a:cubicBezTo>
                      <a:pt x="20183" y="12"/>
                      <a:pt x="20194" y="0"/>
                      <a:pt x="20208" y="0"/>
                    </a:cubicBezTo>
                    <a:lnTo>
                      <a:pt x="20358" y="0"/>
                    </a:lnTo>
                    <a:cubicBezTo>
                      <a:pt x="20372" y="0"/>
                      <a:pt x="20383" y="12"/>
                      <a:pt x="20383" y="25"/>
                    </a:cubicBezTo>
                    <a:cubicBezTo>
                      <a:pt x="20383" y="39"/>
                      <a:pt x="20372" y="50"/>
                      <a:pt x="20358" y="50"/>
                    </a:cubicBezTo>
                    <a:close/>
                    <a:moveTo>
                      <a:pt x="20008" y="50"/>
                    </a:moveTo>
                    <a:lnTo>
                      <a:pt x="19858" y="50"/>
                    </a:lnTo>
                    <a:cubicBezTo>
                      <a:pt x="19844" y="50"/>
                      <a:pt x="19833" y="39"/>
                      <a:pt x="19833" y="25"/>
                    </a:cubicBezTo>
                    <a:cubicBezTo>
                      <a:pt x="19833" y="12"/>
                      <a:pt x="19844" y="0"/>
                      <a:pt x="19858" y="0"/>
                    </a:cubicBezTo>
                    <a:lnTo>
                      <a:pt x="20008" y="0"/>
                    </a:lnTo>
                    <a:cubicBezTo>
                      <a:pt x="20022" y="0"/>
                      <a:pt x="20033" y="12"/>
                      <a:pt x="20033" y="25"/>
                    </a:cubicBezTo>
                    <a:cubicBezTo>
                      <a:pt x="20033" y="39"/>
                      <a:pt x="20022" y="50"/>
                      <a:pt x="20008" y="50"/>
                    </a:cubicBezTo>
                    <a:close/>
                    <a:moveTo>
                      <a:pt x="19658" y="50"/>
                    </a:moveTo>
                    <a:lnTo>
                      <a:pt x="19508" y="50"/>
                    </a:lnTo>
                    <a:cubicBezTo>
                      <a:pt x="19494" y="50"/>
                      <a:pt x="19483" y="39"/>
                      <a:pt x="19483" y="25"/>
                    </a:cubicBezTo>
                    <a:cubicBezTo>
                      <a:pt x="19483" y="12"/>
                      <a:pt x="19494" y="0"/>
                      <a:pt x="19508" y="0"/>
                    </a:cubicBezTo>
                    <a:lnTo>
                      <a:pt x="19658" y="0"/>
                    </a:lnTo>
                    <a:cubicBezTo>
                      <a:pt x="19672" y="0"/>
                      <a:pt x="19683" y="12"/>
                      <a:pt x="19683" y="25"/>
                    </a:cubicBezTo>
                    <a:cubicBezTo>
                      <a:pt x="19683" y="39"/>
                      <a:pt x="19672" y="50"/>
                      <a:pt x="19658" y="50"/>
                    </a:cubicBezTo>
                    <a:close/>
                    <a:moveTo>
                      <a:pt x="19308" y="50"/>
                    </a:moveTo>
                    <a:lnTo>
                      <a:pt x="19158" y="50"/>
                    </a:lnTo>
                    <a:cubicBezTo>
                      <a:pt x="19144" y="50"/>
                      <a:pt x="19133" y="39"/>
                      <a:pt x="19133" y="25"/>
                    </a:cubicBezTo>
                    <a:cubicBezTo>
                      <a:pt x="19133" y="12"/>
                      <a:pt x="19144" y="0"/>
                      <a:pt x="19158" y="0"/>
                    </a:cubicBezTo>
                    <a:lnTo>
                      <a:pt x="19308" y="0"/>
                    </a:lnTo>
                    <a:cubicBezTo>
                      <a:pt x="19322" y="0"/>
                      <a:pt x="19333" y="12"/>
                      <a:pt x="19333" y="25"/>
                    </a:cubicBezTo>
                    <a:cubicBezTo>
                      <a:pt x="19333" y="39"/>
                      <a:pt x="19322" y="50"/>
                      <a:pt x="19308" y="50"/>
                    </a:cubicBezTo>
                    <a:close/>
                    <a:moveTo>
                      <a:pt x="18958" y="50"/>
                    </a:moveTo>
                    <a:lnTo>
                      <a:pt x="18808" y="50"/>
                    </a:lnTo>
                    <a:cubicBezTo>
                      <a:pt x="18794" y="50"/>
                      <a:pt x="18783" y="39"/>
                      <a:pt x="18783" y="25"/>
                    </a:cubicBezTo>
                    <a:cubicBezTo>
                      <a:pt x="18783" y="12"/>
                      <a:pt x="18794" y="0"/>
                      <a:pt x="18808" y="0"/>
                    </a:cubicBezTo>
                    <a:lnTo>
                      <a:pt x="18958" y="0"/>
                    </a:lnTo>
                    <a:cubicBezTo>
                      <a:pt x="18972" y="0"/>
                      <a:pt x="18983" y="12"/>
                      <a:pt x="18983" y="25"/>
                    </a:cubicBezTo>
                    <a:cubicBezTo>
                      <a:pt x="18983" y="39"/>
                      <a:pt x="18972" y="50"/>
                      <a:pt x="18958" y="50"/>
                    </a:cubicBezTo>
                    <a:close/>
                    <a:moveTo>
                      <a:pt x="18608" y="50"/>
                    </a:moveTo>
                    <a:lnTo>
                      <a:pt x="18458" y="50"/>
                    </a:lnTo>
                    <a:cubicBezTo>
                      <a:pt x="18444" y="50"/>
                      <a:pt x="18433" y="39"/>
                      <a:pt x="18433" y="25"/>
                    </a:cubicBezTo>
                    <a:cubicBezTo>
                      <a:pt x="18433" y="12"/>
                      <a:pt x="18444" y="0"/>
                      <a:pt x="18458" y="0"/>
                    </a:cubicBezTo>
                    <a:lnTo>
                      <a:pt x="18608" y="0"/>
                    </a:lnTo>
                    <a:cubicBezTo>
                      <a:pt x="18622" y="0"/>
                      <a:pt x="18633" y="12"/>
                      <a:pt x="18633" y="25"/>
                    </a:cubicBezTo>
                    <a:cubicBezTo>
                      <a:pt x="18633" y="39"/>
                      <a:pt x="18622" y="50"/>
                      <a:pt x="18608" y="50"/>
                    </a:cubicBezTo>
                    <a:close/>
                    <a:moveTo>
                      <a:pt x="18258" y="50"/>
                    </a:moveTo>
                    <a:lnTo>
                      <a:pt x="18108" y="50"/>
                    </a:lnTo>
                    <a:cubicBezTo>
                      <a:pt x="18094" y="50"/>
                      <a:pt x="18083" y="39"/>
                      <a:pt x="18083" y="25"/>
                    </a:cubicBezTo>
                    <a:cubicBezTo>
                      <a:pt x="18083" y="12"/>
                      <a:pt x="18094" y="0"/>
                      <a:pt x="18108" y="0"/>
                    </a:cubicBezTo>
                    <a:lnTo>
                      <a:pt x="18258" y="0"/>
                    </a:lnTo>
                    <a:cubicBezTo>
                      <a:pt x="18272" y="0"/>
                      <a:pt x="18283" y="12"/>
                      <a:pt x="18283" y="25"/>
                    </a:cubicBezTo>
                    <a:cubicBezTo>
                      <a:pt x="18283" y="39"/>
                      <a:pt x="18272" y="50"/>
                      <a:pt x="18258" y="50"/>
                    </a:cubicBezTo>
                    <a:close/>
                    <a:moveTo>
                      <a:pt x="17908" y="50"/>
                    </a:moveTo>
                    <a:lnTo>
                      <a:pt x="17758" y="50"/>
                    </a:lnTo>
                    <a:cubicBezTo>
                      <a:pt x="17744" y="50"/>
                      <a:pt x="17733" y="39"/>
                      <a:pt x="17733" y="25"/>
                    </a:cubicBezTo>
                    <a:cubicBezTo>
                      <a:pt x="17733" y="12"/>
                      <a:pt x="17744" y="0"/>
                      <a:pt x="17758" y="0"/>
                    </a:cubicBezTo>
                    <a:lnTo>
                      <a:pt x="17908" y="0"/>
                    </a:lnTo>
                    <a:cubicBezTo>
                      <a:pt x="17922" y="0"/>
                      <a:pt x="17933" y="12"/>
                      <a:pt x="17933" y="25"/>
                    </a:cubicBezTo>
                    <a:cubicBezTo>
                      <a:pt x="17933" y="39"/>
                      <a:pt x="17922" y="50"/>
                      <a:pt x="17908" y="50"/>
                    </a:cubicBezTo>
                    <a:close/>
                    <a:moveTo>
                      <a:pt x="17558" y="50"/>
                    </a:moveTo>
                    <a:lnTo>
                      <a:pt x="17408" y="50"/>
                    </a:lnTo>
                    <a:cubicBezTo>
                      <a:pt x="17394" y="50"/>
                      <a:pt x="17383" y="39"/>
                      <a:pt x="17383" y="25"/>
                    </a:cubicBezTo>
                    <a:cubicBezTo>
                      <a:pt x="17383" y="12"/>
                      <a:pt x="17394" y="0"/>
                      <a:pt x="17408" y="0"/>
                    </a:cubicBezTo>
                    <a:lnTo>
                      <a:pt x="17558" y="0"/>
                    </a:lnTo>
                    <a:cubicBezTo>
                      <a:pt x="17572" y="0"/>
                      <a:pt x="17583" y="12"/>
                      <a:pt x="17583" y="25"/>
                    </a:cubicBezTo>
                    <a:cubicBezTo>
                      <a:pt x="17583" y="39"/>
                      <a:pt x="17572" y="50"/>
                      <a:pt x="17558" y="50"/>
                    </a:cubicBezTo>
                    <a:close/>
                    <a:moveTo>
                      <a:pt x="17208" y="50"/>
                    </a:moveTo>
                    <a:lnTo>
                      <a:pt x="17058" y="50"/>
                    </a:lnTo>
                    <a:cubicBezTo>
                      <a:pt x="17044" y="50"/>
                      <a:pt x="17033" y="39"/>
                      <a:pt x="17033" y="25"/>
                    </a:cubicBezTo>
                    <a:cubicBezTo>
                      <a:pt x="17033" y="12"/>
                      <a:pt x="17044" y="0"/>
                      <a:pt x="17058" y="0"/>
                    </a:cubicBezTo>
                    <a:lnTo>
                      <a:pt x="17208" y="0"/>
                    </a:lnTo>
                    <a:cubicBezTo>
                      <a:pt x="17222" y="0"/>
                      <a:pt x="17233" y="12"/>
                      <a:pt x="17233" y="25"/>
                    </a:cubicBezTo>
                    <a:cubicBezTo>
                      <a:pt x="17233" y="39"/>
                      <a:pt x="17222" y="50"/>
                      <a:pt x="17208" y="50"/>
                    </a:cubicBezTo>
                    <a:close/>
                    <a:moveTo>
                      <a:pt x="16858" y="50"/>
                    </a:moveTo>
                    <a:lnTo>
                      <a:pt x="16708" y="50"/>
                    </a:lnTo>
                    <a:cubicBezTo>
                      <a:pt x="16694" y="50"/>
                      <a:pt x="16683" y="39"/>
                      <a:pt x="16683" y="25"/>
                    </a:cubicBezTo>
                    <a:cubicBezTo>
                      <a:pt x="16683" y="12"/>
                      <a:pt x="16694" y="0"/>
                      <a:pt x="16708" y="0"/>
                    </a:cubicBezTo>
                    <a:lnTo>
                      <a:pt x="16858" y="0"/>
                    </a:lnTo>
                    <a:cubicBezTo>
                      <a:pt x="16872" y="0"/>
                      <a:pt x="16883" y="12"/>
                      <a:pt x="16883" y="25"/>
                    </a:cubicBezTo>
                    <a:cubicBezTo>
                      <a:pt x="16883" y="39"/>
                      <a:pt x="16872" y="50"/>
                      <a:pt x="16858" y="50"/>
                    </a:cubicBezTo>
                    <a:close/>
                    <a:moveTo>
                      <a:pt x="16508" y="50"/>
                    </a:moveTo>
                    <a:lnTo>
                      <a:pt x="16358" y="50"/>
                    </a:lnTo>
                    <a:cubicBezTo>
                      <a:pt x="16344" y="50"/>
                      <a:pt x="16333" y="39"/>
                      <a:pt x="16333" y="25"/>
                    </a:cubicBezTo>
                    <a:cubicBezTo>
                      <a:pt x="16333" y="12"/>
                      <a:pt x="16344" y="0"/>
                      <a:pt x="16358" y="0"/>
                    </a:cubicBezTo>
                    <a:lnTo>
                      <a:pt x="16508" y="0"/>
                    </a:lnTo>
                    <a:cubicBezTo>
                      <a:pt x="16522" y="0"/>
                      <a:pt x="16533" y="12"/>
                      <a:pt x="16533" y="25"/>
                    </a:cubicBezTo>
                    <a:cubicBezTo>
                      <a:pt x="16533" y="39"/>
                      <a:pt x="16522" y="50"/>
                      <a:pt x="16508" y="50"/>
                    </a:cubicBezTo>
                    <a:close/>
                    <a:moveTo>
                      <a:pt x="16158" y="50"/>
                    </a:moveTo>
                    <a:lnTo>
                      <a:pt x="16008" y="50"/>
                    </a:lnTo>
                    <a:cubicBezTo>
                      <a:pt x="15994" y="50"/>
                      <a:pt x="15983" y="39"/>
                      <a:pt x="15983" y="25"/>
                    </a:cubicBezTo>
                    <a:cubicBezTo>
                      <a:pt x="15983" y="12"/>
                      <a:pt x="15994" y="0"/>
                      <a:pt x="16008" y="0"/>
                    </a:cubicBezTo>
                    <a:lnTo>
                      <a:pt x="16158" y="0"/>
                    </a:lnTo>
                    <a:cubicBezTo>
                      <a:pt x="16172" y="0"/>
                      <a:pt x="16183" y="12"/>
                      <a:pt x="16183" y="25"/>
                    </a:cubicBezTo>
                    <a:cubicBezTo>
                      <a:pt x="16183" y="39"/>
                      <a:pt x="16172" y="50"/>
                      <a:pt x="16158" y="50"/>
                    </a:cubicBezTo>
                    <a:close/>
                    <a:moveTo>
                      <a:pt x="15808" y="50"/>
                    </a:moveTo>
                    <a:lnTo>
                      <a:pt x="15658" y="50"/>
                    </a:lnTo>
                    <a:cubicBezTo>
                      <a:pt x="15644" y="50"/>
                      <a:pt x="15633" y="39"/>
                      <a:pt x="15633" y="25"/>
                    </a:cubicBezTo>
                    <a:cubicBezTo>
                      <a:pt x="15633" y="12"/>
                      <a:pt x="15644" y="0"/>
                      <a:pt x="15658" y="0"/>
                    </a:cubicBezTo>
                    <a:lnTo>
                      <a:pt x="15808" y="0"/>
                    </a:lnTo>
                    <a:cubicBezTo>
                      <a:pt x="15822" y="0"/>
                      <a:pt x="15833" y="12"/>
                      <a:pt x="15833" y="25"/>
                    </a:cubicBezTo>
                    <a:cubicBezTo>
                      <a:pt x="15833" y="39"/>
                      <a:pt x="15822" y="50"/>
                      <a:pt x="15808" y="50"/>
                    </a:cubicBezTo>
                    <a:close/>
                    <a:moveTo>
                      <a:pt x="15458" y="50"/>
                    </a:moveTo>
                    <a:lnTo>
                      <a:pt x="15308" y="50"/>
                    </a:lnTo>
                    <a:cubicBezTo>
                      <a:pt x="15294" y="50"/>
                      <a:pt x="15283" y="39"/>
                      <a:pt x="15283" y="25"/>
                    </a:cubicBezTo>
                    <a:cubicBezTo>
                      <a:pt x="15283" y="12"/>
                      <a:pt x="15294" y="0"/>
                      <a:pt x="15308" y="0"/>
                    </a:cubicBezTo>
                    <a:lnTo>
                      <a:pt x="15458" y="0"/>
                    </a:lnTo>
                    <a:cubicBezTo>
                      <a:pt x="15472" y="0"/>
                      <a:pt x="15483" y="12"/>
                      <a:pt x="15483" y="25"/>
                    </a:cubicBezTo>
                    <a:cubicBezTo>
                      <a:pt x="15483" y="39"/>
                      <a:pt x="15472" y="50"/>
                      <a:pt x="15458" y="50"/>
                    </a:cubicBezTo>
                    <a:close/>
                    <a:moveTo>
                      <a:pt x="15108" y="50"/>
                    </a:moveTo>
                    <a:lnTo>
                      <a:pt x="14958" y="50"/>
                    </a:lnTo>
                    <a:cubicBezTo>
                      <a:pt x="14944" y="50"/>
                      <a:pt x="14933" y="39"/>
                      <a:pt x="14933" y="25"/>
                    </a:cubicBezTo>
                    <a:cubicBezTo>
                      <a:pt x="14933" y="12"/>
                      <a:pt x="14944" y="0"/>
                      <a:pt x="14958" y="0"/>
                    </a:cubicBezTo>
                    <a:lnTo>
                      <a:pt x="15108" y="0"/>
                    </a:lnTo>
                    <a:cubicBezTo>
                      <a:pt x="15122" y="0"/>
                      <a:pt x="15133" y="12"/>
                      <a:pt x="15133" y="25"/>
                    </a:cubicBezTo>
                    <a:cubicBezTo>
                      <a:pt x="15133" y="39"/>
                      <a:pt x="15122" y="50"/>
                      <a:pt x="15108" y="50"/>
                    </a:cubicBezTo>
                    <a:close/>
                    <a:moveTo>
                      <a:pt x="14758" y="50"/>
                    </a:moveTo>
                    <a:lnTo>
                      <a:pt x="14608" y="50"/>
                    </a:lnTo>
                    <a:cubicBezTo>
                      <a:pt x="14594" y="50"/>
                      <a:pt x="14583" y="39"/>
                      <a:pt x="14583" y="25"/>
                    </a:cubicBezTo>
                    <a:cubicBezTo>
                      <a:pt x="14583" y="12"/>
                      <a:pt x="14594" y="0"/>
                      <a:pt x="14608" y="0"/>
                    </a:cubicBezTo>
                    <a:lnTo>
                      <a:pt x="14758" y="0"/>
                    </a:lnTo>
                    <a:cubicBezTo>
                      <a:pt x="14772" y="0"/>
                      <a:pt x="14783" y="12"/>
                      <a:pt x="14783" y="25"/>
                    </a:cubicBezTo>
                    <a:cubicBezTo>
                      <a:pt x="14783" y="39"/>
                      <a:pt x="14772" y="50"/>
                      <a:pt x="14758" y="50"/>
                    </a:cubicBezTo>
                    <a:close/>
                    <a:moveTo>
                      <a:pt x="14408" y="50"/>
                    </a:moveTo>
                    <a:lnTo>
                      <a:pt x="14258" y="50"/>
                    </a:lnTo>
                    <a:cubicBezTo>
                      <a:pt x="14244" y="50"/>
                      <a:pt x="14233" y="39"/>
                      <a:pt x="14233" y="25"/>
                    </a:cubicBezTo>
                    <a:cubicBezTo>
                      <a:pt x="14233" y="12"/>
                      <a:pt x="14244" y="0"/>
                      <a:pt x="14258" y="0"/>
                    </a:cubicBezTo>
                    <a:lnTo>
                      <a:pt x="14408" y="0"/>
                    </a:lnTo>
                    <a:cubicBezTo>
                      <a:pt x="14422" y="0"/>
                      <a:pt x="14433" y="12"/>
                      <a:pt x="14433" y="25"/>
                    </a:cubicBezTo>
                    <a:cubicBezTo>
                      <a:pt x="14433" y="39"/>
                      <a:pt x="14422" y="50"/>
                      <a:pt x="14408" y="50"/>
                    </a:cubicBezTo>
                    <a:close/>
                    <a:moveTo>
                      <a:pt x="14058" y="50"/>
                    </a:moveTo>
                    <a:lnTo>
                      <a:pt x="13908" y="50"/>
                    </a:lnTo>
                    <a:cubicBezTo>
                      <a:pt x="13894" y="50"/>
                      <a:pt x="13883" y="39"/>
                      <a:pt x="13883" y="25"/>
                    </a:cubicBezTo>
                    <a:cubicBezTo>
                      <a:pt x="13883" y="12"/>
                      <a:pt x="13894" y="0"/>
                      <a:pt x="13908" y="0"/>
                    </a:cubicBezTo>
                    <a:lnTo>
                      <a:pt x="14058" y="0"/>
                    </a:lnTo>
                    <a:cubicBezTo>
                      <a:pt x="14072" y="0"/>
                      <a:pt x="14083" y="12"/>
                      <a:pt x="14083" y="25"/>
                    </a:cubicBezTo>
                    <a:cubicBezTo>
                      <a:pt x="14083" y="39"/>
                      <a:pt x="14072" y="50"/>
                      <a:pt x="14058" y="50"/>
                    </a:cubicBezTo>
                    <a:close/>
                    <a:moveTo>
                      <a:pt x="13708" y="50"/>
                    </a:moveTo>
                    <a:lnTo>
                      <a:pt x="13558" y="50"/>
                    </a:lnTo>
                    <a:cubicBezTo>
                      <a:pt x="13544" y="50"/>
                      <a:pt x="13533" y="39"/>
                      <a:pt x="13533" y="25"/>
                    </a:cubicBezTo>
                    <a:cubicBezTo>
                      <a:pt x="13533" y="12"/>
                      <a:pt x="13544" y="0"/>
                      <a:pt x="13558" y="0"/>
                    </a:cubicBezTo>
                    <a:lnTo>
                      <a:pt x="13708" y="0"/>
                    </a:lnTo>
                    <a:cubicBezTo>
                      <a:pt x="13722" y="0"/>
                      <a:pt x="13733" y="12"/>
                      <a:pt x="13733" y="25"/>
                    </a:cubicBezTo>
                    <a:cubicBezTo>
                      <a:pt x="13733" y="39"/>
                      <a:pt x="13722" y="50"/>
                      <a:pt x="13708" y="50"/>
                    </a:cubicBezTo>
                    <a:close/>
                    <a:moveTo>
                      <a:pt x="13358" y="50"/>
                    </a:moveTo>
                    <a:lnTo>
                      <a:pt x="13208" y="50"/>
                    </a:lnTo>
                    <a:cubicBezTo>
                      <a:pt x="13194" y="50"/>
                      <a:pt x="13183" y="39"/>
                      <a:pt x="13183" y="25"/>
                    </a:cubicBezTo>
                    <a:cubicBezTo>
                      <a:pt x="13183" y="12"/>
                      <a:pt x="13194" y="0"/>
                      <a:pt x="13208" y="0"/>
                    </a:cubicBezTo>
                    <a:lnTo>
                      <a:pt x="13358" y="0"/>
                    </a:lnTo>
                    <a:cubicBezTo>
                      <a:pt x="13372" y="0"/>
                      <a:pt x="13383" y="12"/>
                      <a:pt x="13383" y="25"/>
                    </a:cubicBezTo>
                    <a:cubicBezTo>
                      <a:pt x="13383" y="39"/>
                      <a:pt x="13372" y="50"/>
                      <a:pt x="13358" y="50"/>
                    </a:cubicBezTo>
                    <a:close/>
                    <a:moveTo>
                      <a:pt x="13008" y="50"/>
                    </a:moveTo>
                    <a:lnTo>
                      <a:pt x="12858" y="50"/>
                    </a:lnTo>
                    <a:cubicBezTo>
                      <a:pt x="12844" y="50"/>
                      <a:pt x="12833" y="39"/>
                      <a:pt x="12833" y="25"/>
                    </a:cubicBezTo>
                    <a:cubicBezTo>
                      <a:pt x="12833" y="12"/>
                      <a:pt x="12844" y="0"/>
                      <a:pt x="12858" y="0"/>
                    </a:cubicBezTo>
                    <a:lnTo>
                      <a:pt x="13008" y="0"/>
                    </a:lnTo>
                    <a:cubicBezTo>
                      <a:pt x="13022" y="0"/>
                      <a:pt x="13033" y="12"/>
                      <a:pt x="13033" y="25"/>
                    </a:cubicBezTo>
                    <a:cubicBezTo>
                      <a:pt x="13033" y="39"/>
                      <a:pt x="13022" y="50"/>
                      <a:pt x="13008" y="50"/>
                    </a:cubicBezTo>
                    <a:close/>
                    <a:moveTo>
                      <a:pt x="12658" y="50"/>
                    </a:moveTo>
                    <a:lnTo>
                      <a:pt x="12508" y="50"/>
                    </a:lnTo>
                    <a:cubicBezTo>
                      <a:pt x="12494" y="50"/>
                      <a:pt x="12483" y="39"/>
                      <a:pt x="12483" y="25"/>
                    </a:cubicBezTo>
                    <a:cubicBezTo>
                      <a:pt x="12483" y="12"/>
                      <a:pt x="12494" y="0"/>
                      <a:pt x="12508" y="0"/>
                    </a:cubicBezTo>
                    <a:lnTo>
                      <a:pt x="12658" y="0"/>
                    </a:lnTo>
                    <a:cubicBezTo>
                      <a:pt x="12672" y="0"/>
                      <a:pt x="12683" y="12"/>
                      <a:pt x="12683" y="25"/>
                    </a:cubicBezTo>
                    <a:cubicBezTo>
                      <a:pt x="12683" y="39"/>
                      <a:pt x="12672" y="50"/>
                      <a:pt x="12658" y="50"/>
                    </a:cubicBezTo>
                    <a:close/>
                    <a:moveTo>
                      <a:pt x="12308" y="50"/>
                    </a:moveTo>
                    <a:lnTo>
                      <a:pt x="12158" y="50"/>
                    </a:lnTo>
                    <a:cubicBezTo>
                      <a:pt x="12144" y="50"/>
                      <a:pt x="12133" y="39"/>
                      <a:pt x="12133" y="25"/>
                    </a:cubicBezTo>
                    <a:cubicBezTo>
                      <a:pt x="12133" y="12"/>
                      <a:pt x="12144" y="0"/>
                      <a:pt x="12158" y="0"/>
                    </a:cubicBezTo>
                    <a:lnTo>
                      <a:pt x="12308" y="0"/>
                    </a:lnTo>
                    <a:cubicBezTo>
                      <a:pt x="12322" y="0"/>
                      <a:pt x="12333" y="12"/>
                      <a:pt x="12333" y="25"/>
                    </a:cubicBezTo>
                    <a:cubicBezTo>
                      <a:pt x="12333" y="39"/>
                      <a:pt x="12322" y="50"/>
                      <a:pt x="12308" y="50"/>
                    </a:cubicBezTo>
                    <a:close/>
                    <a:moveTo>
                      <a:pt x="11958" y="50"/>
                    </a:moveTo>
                    <a:lnTo>
                      <a:pt x="11808" y="50"/>
                    </a:lnTo>
                    <a:cubicBezTo>
                      <a:pt x="11794" y="50"/>
                      <a:pt x="11783" y="39"/>
                      <a:pt x="11783" y="25"/>
                    </a:cubicBezTo>
                    <a:cubicBezTo>
                      <a:pt x="11783" y="12"/>
                      <a:pt x="11794" y="0"/>
                      <a:pt x="11808" y="0"/>
                    </a:cubicBezTo>
                    <a:lnTo>
                      <a:pt x="11958" y="0"/>
                    </a:lnTo>
                    <a:cubicBezTo>
                      <a:pt x="11972" y="0"/>
                      <a:pt x="11983" y="12"/>
                      <a:pt x="11983" y="25"/>
                    </a:cubicBezTo>
                    <a:cubicBezTo>
                      <a:pt x="11983" y="39"/>
                      <a:pt x="11972" y="50"/>
                      <a:pt x="11958" y="50"/>
                    </a:cubicBezTo>
                    <a:close/>
                    <a:moveTo>
                      <a:pt x="11608" y="50"/>
                    </a:moveTo>
                    <a:lnTo>
                      <a:pt x="11458" y="50"/>
                    </a:lnTo>
                    <a:cubicBezTo>
                      <a:pt x="11444" y="50"/>
                      <a:pt x="11433" y="39"/>
                      <a:pt x="11433" y="25"/>
                    </a:cubicBezTo>
                    <a:cubicBezTo>
                      <a:pt x="11433" y="12"/>
                      <a:pt x="11444" y="0"/>
                      <a:pt x="11458" y="0"/>
                    </a:cubicBezTo>
                    <a:lnTo>
                      <a:pt x="11608" y="0"/>
                    </a:lnTo>
                    <a:cubicBezTo>
                      <a:pt x="11622" y="0"/>
                      <a:pt x="11633" y="12"/>
                      <a:pt x="11633" y="25"/>
                    </a:cubicBezTo>
                    <a:cubicBezTo>
                      <a:pt x="11633" y="39"/>
                      <a:pt x="11622" y="50"/>
                      <a:pt x="11608" y="50"/>
                    </a:cubicBezTo>
                    <a:close/>
                    <a:moveTo>
                      <a:pt x="11258" y="50"/>
                    </a:moveTo>
                    <a:lnTo>
                      <a:pt x="11108" y="50"/>
                    </a:lnTo>
                    <a:cubicBezTo>
                      <a:pt x="11094" y="50"/>
                      <a:pt x="11083" y="39"/>
                      <a:pt x="11083" y="25"/>
                    </a:cubicBezTo>
                    <a:cubicBezTo>
                      <a:pt x="11083" y="12"/>
                      <a:pt x="11094" y="0"/>
                      <a:pt x="11108" y="0"/>
                    </a:cubicBezTo>
                    <a:lnTo>
                      <a:pt x="11258" y="0"/>
                    </a:lnTo>
                    <a:cubicBezTo>
                      <a:pt x="11272" y="0"/>
                      <a:pt x="11283" y="12"/>
                      <a:pt x="11283" y="25"/>
                    </a:cubicBezTo>
                    <a:cubicBezTo>
                      <a:pt x="11283" y="39"/>
                      <a:pt x="11272" y="50"/>
                      <a:pt x="11258" y="50"/>
                    </a:cubicBezTo>
                    <a:close/>
                    <a:moveTo>
                      <a:pt x="10908" y="50"/>
                    </a:moveTo>
                    <a:lnTo>
                      <a:pt x="10758" y="50"/>
                    </a:lnTo>
                    <a:cubicBezTo>
                      <a:pt x="10744" y="50"/>
                      <a:pt x="10733" y="39"/>
                      <a:pt x="10733" y="25"/>
                    </a:cubicBezTo>
                    <a:cubicBezTo>
                      <a:pt x="10733" y="12"/>
                      <a:pt x="10744" y="0"/>
                      <a:pt x="10758" y="0"/>
                    </a:cubicBezTo>
                    <a:lnTo>
                      <a:pt x="10908" y="0"/>
                    </a:lnTo>
                    <a:cubicBezTo>
                      <a:pt x="10922" y="0"/>
                      <a:pt x="10933" y="12"/>
                      <a:pt x="10933" y="25"/>
                    </a:cubicBezTo>
                    <a:cubicBezTo>
                      <a:pt x="10933" y="39"/>
                      <a:pt x="10922" y="50"/>
                      <a:pt x="10908" y="50"/>
                    </a:cubicBezTo>
                    <a:close/>
                    <a:moveTo>
                      <a:pt x="10558" y="50"/>
                    </a:moveTo>
                    <a:lnTo>
                      <a:pt x="10408" y="50"/>
                    </a:lnTo>
                    <a:cubicBezTo>
                      <a:pt x="10394" y="50"/>
                      <a:pt x="10383" y="39"/>
                      <a:pt x="10383" y="25"/>
                    </a:cubicBezTo>
                    <a:cubicBezTo>
                      <a:pt x="10383" y="12"/>
                      <a:pt x="10394" y="0"/>
                      <a:pt x="10408" y="0"/>
                    </a:cubicBezTo>
                    <a:lnTo>
                      <a:pt x="10558" y="0"/>
                    </a:lnTo>
                    <a:cubicBezTo>
                      <a:pt x="10572" y="0"/>
                      <a:pt x="10583" y="12"/>
                      <a:pt x="10583" y="25"/>
                    </a:cubicBezTo>
                    <a:cubicBezTo>
                      <a:pt x="10583" y="39"/>
                      <a:pt x="10572" y="50"/>
                      <a:pt x="10558" y="50"/>
                    </a:cubicBezTo>
                    <a:close/>
                    <a:moveTo>
                      <a:pt x="10208" y="50"/>
                    </a:moveTo>
                    <a:lnTo>
                      <a:pt x="10058" y="50"/>
                    </a:lnTo>
                    <a:cubicBezTo>
                      <a:pt x="10044" y="50"/>
                      <a:pt x="10033" y="39"/>
                      <a:pt x="10033" y="25"/>
                    </a:cubicBezTo>
                    <a:cubicBezTo>
                      <a:pt x="10033" y="12"/>
                      <a:pt x="10044" y="0"/>
                      <a:pt x="10058" y="0"/>
                    </a:cubicBezTo>
                    <a:lnTo>
                      <a:pt x="10208" y="0"/>
                    </a:lnTo>
                    <a:cubicBezTo>
                      <a:pt x="10222" y="0"/>
                      <a:pt x="10233" y="12"/>
                      <a:pt x="10233" y="25"/>
                    </a:cubicBezTo>
                    <a:cubicBezTo>
                      <a:pt x="10233" y="39"/>
                      <a:pt x="10222" y="50"/>
                      <a:pt x="10208" y="50"/>
                    </a:cubicBezTo>
                    <a:close/>
                    <a:moveTo>
                      <a:pt x="9858" y="50"/>
                    </a:moveTo>
                    <a:lnTo>
                      <a:pt x="9708" y="50"/>
                    </a:lnTo>
                    <a:cubicBezTo>
                      <a:pt x="9694" y="50"/>
                      <a:pt x="9683" y="39"/>
                      <a:pt x="9683" y="25"/>
                    </a:cubicBezTo>
                    <a:cubicBezTo>
                      <a:pt x="9683" y="12"/>
                      <a:pt x="9694" y="0"/>
                      <a:pt x="9708" y="0"/>
                    </a:cubicBezTo>
                    <a:lnTo>
                      <a:pt x="9858" y="0"/>
                    </a:lnTo>
                    <a:cubicBezTo>
                      <a:pt x="9872" y="0"/>
                      <a:pt x="9883" y="12"/>
                      <a:pt x="9883" y="25"/>
                    </a:cubicBezTo>
                    <a:cubicBezTo>
                      <a:pt x="9883" y="39"/>
                      <a:pt x="9872" y="50"/>
                      <a:pt x="9858" y="50"/>
                    </a:cubicBezTo>
                    <a:close/>
                    <a:moveTo>
                      <a:pt x="9508" y="50"/>
                    </a:moveTo>
                    <a:lnTo>
                      <a:pt x="9358" y="50"/>
                    </a:lnTo>
                    <a:cubicBezTo>
                      <a:pt x="9344" y="50"/>
                      <a:pt x="9333" y="39"/>
                      <a:pt x="9333" y="25"/>
                    </a:cubicBezTo>
                    <a:cubicBezTo>
                      <a:pt x="9333" y="12"/>
                      <a:pt x="9344" y="0"/>
                      <a:pt x="9358" y="0"/>
                    </a:cubicBezTo>
                    <a:lnTo>
                      <a:pt x="9508" y="0"/>
                    </a:lnTo>
                    <a:cubicBezTo>
                      <a:pt x="9522" y="0"/>
                      <a:pt x="9533" y="12"/>
                      <a:pt x="9533" y="25"/>
                    </a:cubicBezTo>
                    <a:cubicBezTo>
                      <a:pt x="9533" y="39"/>
                      <a:pt x="9522" y="50"/>
                      <a:pt x="9508" y="50"/>
                    </a:cubicBezTo>
                    <a:close/>
                    <a:moveTo>
                      <a:pt x="9158" y="50"/>
                    </a:moveTo>
                    <a:lnTo>
                      <a:pt x="9008" y="50"/>
                    </a:lnTo>
                    <a:cubicBezTo>
                      <a:pt x="8994" y="50"/>
                      <a:pt x="8983" y="39"/>
                      <a:pt x="8983" y="25"/>
                    </a:cubicBezTo>
                    <a:cubicBezTo>
                      <a:pt x="8983" y="12"/>
                      <a:pt x="8994" y="0"/>
                      <a:pt x="9008" y="0"/>
                    </a:cubicBezTo>
                    <a:lnTo>
                      <a:pt x="9158" y="0"/>
                    </a:lnTo>
                    <a:cubicBezTo>
                      <a:pt x="9172" y="0"/>
                      <a:pt x="9183" y="12"/>
                      <a:pt x="9183" y="25"/>
                    </a:cubicBezTo>
                    <a:cubicBezTo>
                      <a:pt x="9183" y="39"/>
                      <a:pt x="9172" y="50"/>
                      <a:pt x="9158" y="50"/>
                    </a:cubicBezTo>
                    <a:close/>
                    <a:moveTo>
                      <a:pt x="8808" y="50"/>
                    </a:moveTo>
                    <a:lnTo>
                      <a:pt x="8658" y="50"/>
                    </a:lnTo>
                    <a:cubicBezTo>
                      <a:pt x="8644" y="50"/>
                      <a:pt x="8633" y="39"/>
                      <a:pt x="8633" y="25"/>
                    </a:cubicBezTo>
                    <a:cubicBezTo>
                      <a:pt x="8633" y="12"/>
                      <a:pt x="8644" y="0"/>
                      <a:pt x="8658" y="0"/>
                    </a:cubicBezTo>
                    <a:lnTo>
                      <a:pt x="8808" y="0"/>
                    </a:lnTo>
                    <a:cubicBezTo>
                      <a:pt x="8822" y="0"/>
                      <a:pt x="8833" y="12"/>
                      <a:pt x="8833" y="25"/>
                    </a:cubicBezTo>
                    <a:cubicBezTo>
                      <a:pt x="8833" y="39"/>
                      <a:pt x="8822" y="50"/>
                      <a:pt x="8808" y="50"/>
                    </a:cubicBezTo>
                    <a:close/>
                    <a:moveTo>
                      <a:pt x="8458" y="50"/>
                    </a:moveTo>
                    <a:lnTo>
                      <a:pt x="8308" y="50"/>
                    </a:lnTo>
                    <a:cubicBezTo>
                      <a:pt x="8294" y="50"/>
                      <a:pt x="8283" y="39"/>
                      <a:pt x="8283" y="25"/>
                    </a:cubicBezTo>
                    <a:cubicBezTo>
                      <a:pt x="8283" y="12"/>
                      <a:pt x="8294" y="0"/>
                      <a:pt x="8308" y="0"/>
                    </a:cubicBezTo>
                    <a:lnTo>
                      <a:pt x="8458" y="0"/>
                    </a:lnTo>
                    <a:cubicBezTo>
                      <a:pt x="8472" y="0"/>
                      <a:pt x="8483" y="12"/>
                      <a:pt x="8483" y="25"/>
                    </a:cubicBezTo>
                    <a:cubicBezTo>
                      <a:pt x="8483" y="39"/>
                      <a:pt x="8472" y="50"/>
                      <a:pt x="8458" y="50"/>
                    </a:cubicBezTo>
                    <a:close/>
                    <a:moveTo>
                      <a:pt x="8108" y="50"/>
                    </a:moveTo>
                    <a:lnTo>
                      <a:pt x="7958" y="50"/>
                    </a:lnTo>
                    <a:cubicBezTo>
                      <a:pt x="7944" y="50"/>
                      <a:pt x="7933" y="39"/>
                      <a:pt x="7933" y="25"/>
                    </a:cubicBezTo>
                    <a:cubicBezTo>
                      <a:pt x="7933" y="12"/>
                      <a:pt x="7944" y="0"/>
                      <a:pt x="7958" y="0"/>
                    </a:cubicBezTo>
                    <a:lnTo>
                      <a:pt x="8108" y="0"/>
                    </a:lnTo>
                    <a:cubicBezTo>
                      <a:pt x="8122" y="0"/>
                      <a:pt x="8133" y="12"/>
                      <a:pt x="8133" y="25"/>
                    </a:cubicBezTo>
                    <a:cubicBezTo>
                      <a:pt x="8133" y="39"/>
                      <a:pt x="8122" y="50"/>
                      <a:pt x="8108" y="50"/>
                    </a:cubicBezTo>
                    <a:close/>
                    <a:moveTo>
                      <a:pt x="7758" y="50"/>
                    </a:moveTo>
                    <a:lnTo>
                      <a:pt x="7608" y="50"/>
                    </a:lnTo>
                    <a:cubicBezTo>
                      <a:pt x="7594" y="50"/>
                      <a:pt x="7583" y="39"/>
                      <a:pt x="7583" y="25"/>
                    </a:cubicBezTo>
                    <a:cubicBezTo>
                      <a:pt x="7583" y="12"/>
                      <a:pt x="7594" y="0"/>
                      <a:pt x="7608" y="0"/>
                    </a:cubicBezTo>
                    <a:lnTo>
                      <a:pt x="7758" y="0"/>
                    </a:lnTo>
                    <a:cubicBezTo>
                      <a:pt x="7772" y="0"/>
                      <a:pt x="7783" y="12"/>
                      <a:pt x="7783" y="25"/>
                    </a:cubicBezTo>
                    <a:cubicBezTo>
                      <a:pt x="7783" y="39"/>
                      <a:pt x="7772" y="50"/>
                      <a:pt x="7758" y="50"/>
                    </a:cubicBezTo>
                    <a:close/>
                    <a:moveTo>
                      <a:pt x="7408" y="50"/>
                    </a:moveTo>
                    <a:lnTo>
                      <a:pt x="7258" y="50"/>
                    </a:lnTo>
                    <a:cubicBezTo>
                      <a:pt x="7244" y="50"/>
                      <a:pt x="7233" y="39"/>
                      <a:pt x="7233" y="25"/>
                    </a:cubicBezTo>
                    <a:cubicBezTo>
                      <a:pt x="7233" y="12"/>
                      <a:pt x="7244" y="0"/>
                      <a:pt x="7258" y="0"/>
                    </a:cubicBezTo>
                    <a:lnTo>
                      <a:pt x="7408" y="0"/>
                    </a:lnTo>
                    <a:cubicBezTo>
                      <a:pt x="7422" y="0"/>
                      <a:pt x="7433" y="12"/>
                      <a:pt x="7433" y="25"/>
                    </a:cubicBezTo>
                    <a:cubicBezTo>
                      <a:pt x="7433" y="39"/>
                      <a:pt x="7422" y="50"/>
                      <a:pt x="7408" y="50"/>
                    </a:cubicBezTo>
                    <a:close/>
                    <a:moveTo>
                      <a:pt x="7058" y="50"/>
                    </a:moveTo>
                    <a:lnTo>
                      <a:pt x="6908" y="50"/>
                    </a:lnTo>
                    <a:cubicBezTo>
                      <a:pt x="6894" y="50"/>
                      <a:pt x="6883" y="39"/>
                      <a:pt x="6883" y="25"/>
                    </a:cubicBezTo>
                    <a:cubicBezTo>
                      <a:pt x="6883" y="12"/>
                      <a:pt x="6894" y="0"/>
                      <a:pt x="6908" y="0"/>
                    </a:cubicBezTo>
                    <a:lnTo>
                      <a:pt x="7058" y="0"/>
                    </a:lnTo>
                    <a:cubicBezTo>
                      <a:pt x="7072" y="0"/>
                      <a:pt x="7083" y="12"/>
                      <a:pt x="7083" y="25"/>
                    </a:cubicBezTo>
                    <a:cubicBezTo>
                      <a:pt x="7083" y="39"/>
                      <a:pt x="7072" y="50"/>
                      <a:pt x="7058" y="50"/>
                    </a:cubicBezTo>
                    <a:close/>
                    <a:moveTo>
                      <a:pt x="6708" y="50"/>
                    </a:moveTo>
                    <a:lnTo>
                      <a:pt x="6558" y="50"/>
                    </a:lnTo>
                    <a:cubicBezTo>
                      <a:pt x="6544" y="50"/>
                      <a:pt x="6533" y="39"/>
                      <a:pt x="6533" y="25"/>
                    </a:cubicBezTo>
                    <a:cubicBezTo>
                      <a:pt x="6533" y="12"/>
                      <a:pt x="6544" y="0"/>
                      <a:pt x="6558" y="0"/>
                    </a:cubicBezTo>
                    <a:lnTo>
                      <a:pt x="6708" y="0"/>
                    </a:lnTo>
                    <a:cubicBezTo>
                      <a:pt x="6722" y="0"/>
                      <a:pt x="6733" y="12"/>
                      <a:pt x="6733" y="25"/>
                    </a:cubicBezTo>
                    <a:cubicBezTo>
                      <a:pt x="6733" y="39"/>
                      <a:pt x="6722" y="50"/>
                      <a:pt x="6708" y="50"/>
                    </a:cubicBezTo>
                    <a:close/>
                    <a:moveTo>
                      <a:pt x="6358" y="50"/>
                    </a:moveTo>
                    <a:lnTo>
                      <a:pt x="6208" y="50"/>
                    </a:lnTo>
                    <a:cubicBezTo>
                      <a:pt x="6194" y="50"/>
                      <a:pt x="6183" y="39"/>
                      <a:pt x="6183" y="25"/>
                    </a:cubicBezTo>
                    <a:cubicBezTo>
                      <a:pt x="6183" y="12"/>
                      <a:pt x="6194" y="0"/>
                      <a:pt x="6208" y="0"/>
                    </a:cubicBezTo>
                    <a:lnTo>
                      <a:pt x="6358" y="0"/>
                    </a:lnTo>
                    <a:cubicBezTo>
                      <a:pt x="6372" y="0"/>
                      <a:pt x="6383" y="12"/>
                      <a:pt x="6383" y="25"/>
                    </a:cubicBezTo>
                    <a:cubicBezTo>
                      <a:pt x="6383" y="39"/>
                      <a:pt x="6372" y="50"/>
                      <a:pt x="6358" y="50"/>
                    </a:cubicBezTo>
                    <a:close/>
                    <a:moveTo>
                      <a:pt x="6008" y="50"/>
                    </a:moveTo>
                    <a:lnTo>
                      <a:pt x="5858" y="50"/>
                    </a:lnTo>
                    <a:cubicBezTo>
                      <a:pt x="5844" y="50"/>
                      <a:pt x="5833" y="39"/>
                      <a:pt x="5833" y="25"/>
                    </a:cubicBezTo>
                    <a:cubicBezTo>
                      <a:pt x="5833" y="12"/>
                      <a:pt x="5844" y="0"/>
                      <a:pt x="5858" y="0"/>
                    </a:cubicBezTo>
                    <a:lnTo>
                      <a:pt x="6008" y="0"/>
                    </a:lnTo>
                    <a:cubicBezTo>
                      <a:pt x="6022" y="0"/>
                      <a:pt x="6033" y="12"/>
                      <a:pt x="6033" y="25"/>
                    </a:cubicBezTo>
                    <a:cubicBezTo>
                      <a:pt x="6033" y="39"/>
                      <a:pt x="6022" y="50"/>
                      <a:pt x="6008" y="50"/>
                    </a:cubicBezTo>
                    <a:close/>
                    <a:moveTo>
                      <a:pt x="5658" y="50"/>
                    </a:moveTo>
                    <a:lnTo>
                      <a:pt x="5508" y="50"/>
                    </a:lnTo>
                    <a:cubicBezTo>
                      <a:pt x="5494" y="50"/>
                      <a:pt x="5483" y="39"/>
                      <a:pt x="5483" y="25"/>
                    </a:cubicBezTo>
                    <a:cubicBezTo>
                      <a:pt x="5483" y="12"/>
                      <a:pt x="5494" y="0"/>
                      <a:pt x="5508" y="0"/>
                    </a:cubicBezTo>
                    <a:lnTo>
                      <a:pt x="5658" y="0"/>
                    </a:lnTo>
                    <a:cubicBezTo>
                      <a:pt x="5672" y="0"/>
                      <a:pt x="5683" y="12"/>
                      <a:pt x="5683" y="25"/>
                    </a:cubicBezTo>
                    <a:cubicBezTo>
                      <a:pt x="5683" y="39"/>
                      <a:pt x="5672" y="50"/>
                      <a:pt x="5658" y="50"/>
                    </a:cubicBezTo>
                    <a:close/>
                    <a:moveTo>
                      <a:pt x="5308" y="50"/>
                    </a:moveTo>
                    <a:lnTo>
                      <a:pt x="5158" y="50"/>
                    </a:lnTo>
                    <a:cubicBezTo>
                      <a:pt x="5144" y="50"/>
                      <a:pt x="5133" y="39"/>
                      <a:pt x="5133" y="25"/>
                    </a:cubicBezTo>
                    <a:cubicBezTo>
                      <a:pt x="5133" y="12"/>
                      <a:pt x="5144" y="0"/>
                      <a:pt x="5158" y="0"/>
                    </a:cubicBezTo>
                    <a:lnTo>
                      <a:pt x="5308" y="0"/>
                    </a:lnTo>
                    <a:cubicBezTo>
                      <a:pt x="5322" y="0"/>
                      <a:pt x="5333" y="12"/>
                      <a:pt x="5333" y="25"/>
                    </a:cubicBezTo>
                    <a:cubicBezTo>
                      <a:pt x="5333" y="39"/>
                      <a:pt x="5322" y="50"/>
                      <a:pt x="5308" y="50"/>
                    </a:cubicBezTo>
                    <a:close/>
                    <a:moveTo>
                      <a:pt x="4958" y="50"/>
                    </a:moveTo>
                    <a:lnTo>
                      <a:pt x="4808" y="50"/>
                    </a:lnTo>
                    <a:cubicBezTo>
                      <a:pt x="4794" y="50"/>
                      <a:pt x="4783" y="39"/>
                      <a:pt x="4783" y="25"/>
                    </a:cubicBezTo>
                    <a:cubicBezTo>
                      <a:pt x="4783" y="12"/>
                      <a:pt x="4794" y="0"/>
                      <a:pt x="4808" y="0"/>
                    </a:cubicBezTo>
                    <a:lnTo>
                      <a:pt x="4958" y="0"/>
                    </a:lnTo>
                    <a:cubicBezTo>
                      <a:pt x="4972" y="0"/>
                      <a:pt x="4983" y="12"/>
                      <a:pt x="4983" y="25"/>
                    </a:cubicBezTo>
                    <a:cubicBezTo>
                      <a:pt x="4983" y="39"/>
                      <a:pt x="4972" y="50"/>
                      <a:pt x="4958" y="50"/>
                    </a:cubicBezTo>
                    <a:close/>
                    <a:moveTo>
                      <a:pt x="4608" y="50"/>
                    </a:moveTo>
                    <a:lnTo>
                      <a:pt x="4458" y="50"/>
                    </a:lnTo>
                    <a:cubicBezTo>
                      <a:pt x="4444" y="50"/>
                      <a:pt x="4433" y="39"/>
                      <a:pt x="4433" y="25"/>
                    </a:cubicBezTo>
                    <a:cubicBezTo>
                      <a:pt x="4433" y="12"/>
                      <a:pt x="4444" y="0"/>
                      <a:pt x="4458" y="0"/>
                    </a:cubicBezTo>
                    <a:lnTo>
                      <a:pt x="4608" y="0"/>
                    </a:lnTo>
                    <a:cubicBezTo>
                      <a:pt x="4622" y="0"/>
                      <a:pt x="4633" y="12"/>
                      <a:pt x="4633" y="25"/>
                    </a:cubicBezTo>
                    <a:cubicBezTo>
                      <a:pt x="4633" y="39"/>
                      <a:pt x="4622" y="50"/>
                      <a:pt x="4608" y="50"/>
                    </a:cubicBezTo>
                    <a:close/>
                    <a:moveTo>
                      <a:pt x="4258" y="50"/>
                    </a:moveTo>
                    <a:lnTo>
                      <a:pt x="4108" y="50"/>
                    </a:lnTo>
                    <a:cubicBezTo>
                      <a:pt x="4094" y="50"/>
                      <a:pt x="4083" y="39"/>
                      <a:pt x="4083" y="25"/>
                    </a:cubicBezTo>
                    <a:cubicBezTo>
                      <a:pt x="4083" y="12"/>
                      <a:pt x="4094" y="0"/>
                      <a:pt x="4108" y="0"/>
                    </a:cubicBezTo>
                    <a:lnTo>
                      <a:pt x="4258" y="0"/>
                    </a:lnTo>
                    <a:cubicBezTo>
                      <a:pt x="4272" y="0"/>
                      <a:pt x="4283" y="12"/>
                      <a:pt x="4283" y="25"/>
                    </a:cubicBezTo>
                    <a:cubicBezTo>
                      <a:pt x="4283" y="39"/>
                      <a:pt x="4272" y="50"/>
                      <a:pt x="4258" y="50"/>
                    </a:cubicBezTo>
                    <a:close/>
                    <a:moveTo>
                      <a:pt x="3908" y="50"/>
                    </a:moveTo>
                    <a:lnTo>
                      <a:pt x="3758" y="50"/>
                    </a:lnTo>
                    <a:cubicBezTo>
                      <a:pt x="3744" y="50"/>
                      <a:pt x="3733" y="39"/>
                      <a:pt x="3733" y="25"/>
                    </a:cubicBezTo>
                    <a:cubicBezTo>
                      <a:pt x="3733" y="12"/>
                      <a:pt x="3744" y="0"/>
                      <a:pt x="3758" y="0"/>
                    </a:cubicBezTo>
                    <a:lnTo>
                      <a:pt x="3908" y="0"/>
                    </a:lnTo>
                    <a:cubicBezTo>
                      <a:pt x="3922" y="0"/>
                      <a:pt x="3933" y="12"/>
                      <a:pt x="3933" y="25"/>
                    </a:cubicBezTo>
                    <a:cubicBezTo>
                      <a:pt x="3933" y="39"/>
                      <a:pt x="3922" y="50"/>
                      <a:pt x="3908" y="50"/>
                    </a:cubicBezTo>
                    <a:close/>
                    <a:moveTo>
                      <a:pt x="3558" y="50"/>
                    </a:moveTo>
                    <a:lnTo>
                      <a:pt x="3408" y="50"/>
                    </a:lnTo>
                    <a:cubicBezTo>
                      <a:pt x="3394" y="50"/>
                      <a:pt x="3383" y="39"/>
                      <a:pt x="3383" y="25"/>
                    </a:cubicBezTo>
                    <a:cubicBezTo>
                      <a:pt x="3383" y="12"/>
                      <a:pt x="3394" y="0"/>
                      <a:pt x="3408" y="0"/>
                    </a:cubicBezTo>
                    <a:lnTo>
                      <a:pt x="3558" y="0"/>
                    </a:lnTo>
                    <a:cubicBezTo>
                      <a:pt x="3572" y="0"/>
                      <a:pt x="3583" y="12"/>
                      <a:pt x="3583" y="25"/>
                    </a:cubicBezTo>
                    <a:cubicBezTo>
                      <a:pt x="3583" y="39"/>
                      <a:pt x="3572" y="50"/>
                      <a:pt x="3558" y="50"/>
                    </a:cubicBezTo>
                    <a:close/>
                    <a:moveTo>
                      <a:pt x="3208" y="50"/>
                    </a:moveTo>
                    <a:lnTo>
                      <a:pt x="3058" y="50"/>
                    </a:lnTo>
                    <a:cubicBezTo>
                      <a:pt x="3044" y="50"/>
                      <a:pt x="3033" y="39"/>
                      <a:pt x="3033" y="25"/>
                    </a:cubicBezTo>
                    <a:cubicBezTo>
                      <a:pt x="3033" y="12"/>
                      <a:pt x="3044" y="0"/>
                      <a:pt x="3058" y="0"/>
                    </a:cubicBezTo>
                    <a:lnTo>
                      <a:pt x="3208" y="0"/>
                    </a:lnTo>
                    <a:cubicBezTo>
                      <a:pt x="3222" y="0"/>
                      <a:pt x="3233" y="12"/>
                      <a:pt x="3233" y="25"/>
                    </a:cubicBezTo>
                    <a:cubicBezTo>
                      <a:pt x="3233" y="39"/>
                      <a:pt x="3222" y="50"/>
                      <a:pt x="3208" y="50"/>
                    </a:cubicBezTo>
                    <a:close/>
                    <a:moveTo>
                      <a:pt x="2858" y="50"/>
                    </a:moveTo>
                    <a:lnTo>
                      <a:pt x="2708" y="50"/>
                    </a:lnTo>
                    <a:cubicBezTo>
                      <a:pt x="2694" y="50"/>
                      <a:pt x="2683" y="39"/>
                      <a:pt x="2683" y="25"/>
                    </a:cubicBezTo>
                    <a:cubicBezTo>
                      <a:pt x="2683" y="12"/>
                      <a:pt x="2694" y="0"/>
                      <a:pt x="2708" y="0"/>
                    </a:cubicBezTo>
                    <a:lnTo>
                      <a:pt x="2858" y="0"/>
                    </a:lnTo>
                    <a:cubicBezTo>
                      <a:pt x="2872" y="0"/>
                      <a:pt x="2883" y="12"/>
                      <a:pt x="2883" y="25"/>
                    </a:cubicBezTo>
                    <a:cubicBezTo>
                      <a:pt x="2883" y="39"/>
                      <a:pt x="2872" y="50"/>
                      <a:pt x="2858" y="50"/>
                    </a:cubicBezTo>
                    <a:close/>
                    <a:moveTo>
                      <a:pt x="2508" y="50"/>
                    </a:moveTo>
                    <a:lnTo>
                      <a:pt x="2358" y="50"/>
                    </a:lnTo>
                    <a:cubicBezTo>
                      <a:pt x="2344" y="50"/>
                      <a:pt x="2333" y="39"/>
                      <a:pt x="2333" y="25"/>
                    </a:cubicBezTo>
                    <a:cubicBezTo>
                      <a:pt x="2333" y="12"/>
                      <a:pt x="2344" y="0"/>
                      <a:pt x="2358" y="0"/>
                    </a:cubicBezTo>
                    <a:lnTo>
                      <a:pt x="2508" y="0"/>
                    </a:lnTo>
                    <a:cubicBezTo>
                      <a:pt x="2522" y="0"/>
                      <a:pt x="2533" y="12"/>
                      <a:pt x="2533" y="25"/>
                    </a:cubicBezTo>
                    <a:cubicBezTo>
                      <a:pt x="2533" y="39"/>
                      <a:pt x="2522" y="50"/>
                      <a:pt x="2508" y="50"/>
                    </a:cubicBezTo>
                    <a:close/>
                    <a:moveTo>
                      <a:pt x="2158" y="50"/>
                    </a:moveTo>
                    <a:lnTo>
                      <a:pt x="2008" y="50"/>
                    </a:lnTo>
                    <a:cubicBezTo>
                      <a:pt x="1994" y="50"/>
                      <a:pt x="1983" y="39"/>
                      <a:pt x="1983" y="25"/>
                    </a:cubicBezTo>
                    <a:cubicBezTo>
                      <a:pt x="1983" y="12"/>
                      <a:pt x="1994" y="0"/>
                      <a:pt x="2008" y="0"/>
                    </a:cubicBezTo>
                    <a:lnTo>
                      <a:pt x="2158" y="0"/>
                    </a:lnTo>
                    <a:cubicBezTo>
                      <a:pt x="2172" y="0"/>
                      <a:pt x="2183" y="12"/>
                      <a:pt x="2183" y="25"/>
                    </a:cubicBezTo>
                    <a:cubicBezTo>
                      <a:pt x="2183" y="39"/>
                      <a:pt x="2172" y="50"/>
                      <a:pt x="2158" y="50"/>
                    </a:cubicBezTo>
                    <a:close/>
                    <a:moveTo>
                      <a:pt x="1808" y="50"/>
                    </a:moveTo>
                    <a:lnTo>
                      <a:pt x="1658" y="50"/>
                    </a:lnTo>
                    <a:cubicBezTo>
                      <a:pt x="1644" y="50"/>
                      <a:pt x="1633" y="39"/>
                      <a:pt x="1633" y="25"/>
                    </a:cubicBezTo>
                    <a:cubicBezTo>
                      <a:pt x="1633" y="12"/>
                      <a:pt x="1644" y="0"/>
                      <a:pt x="1658" y="0"/>
                    </a:cubicBezTo>
                    <a:lnTo>
                      <a:pt x="1808" y="0"/>
                    </a:lnTo>
                    <a:cubicBezTo>
                      <a:pt x="1822" y="0"/>
                      <a:pt x="1833" y="12"/>
                      <a:pt x="1833" y="25"/>
                    </a:cubicBezTo>
                    <a:cubicBezTo>
                      <a:pt x="1833" y="39"/>
                      <a:pt x="1822" y="50"/>
                      <a:pt x="1808" y="50"/>
                    </a:cubicBezTo>
                    <a:close/>
                    <a:moveTo>
                      <a:pt x="1458" y="50"/>
                    </a:moveTo>
                    <a:lnTo>
                      <a:pt x="1308" y="50"/>
                    </a:lnTo>
                    <a:cubicBezTo>
                      <a:pt x="1294" y="50"/>
                      <a:pt x="1283" y="39"/>
                      <a:pt x="1283" y="25"/>
                    </a:cubicBezTo>
                    <a:cubicBezTo>
                      <a:pt x="1283" y="12"/>
                      <a:pt x="1294" y="0"/>
                      <a:pt x="1308" y="0"/>
                    </a:cubicBezTo>
                    <a:lnTo>
                      <a:pt x="1458" y="0"/>
                    </a:lnTo>
                    <a:cubicBezTo>
                      <a:pt x="1472" y="0"/>
                      <a:pt x="1483" y="12"/>
                      <a:pt x="1483" y="25"/>
                    </a:cubicBezTo>
                    <a:cubicBezTo>
                      <a:pt x="1483" y="39"/>
                      <a:pt x="1472" y="50"/>
                      <a:pt x="1458" y="50"/>
                    </a:cubicBezTo>
                    <a:close/>
                    <a:moveTo>
                      <a:pt x="1108" y="50"/>
                    </a:moveTo>
                    <a:lnTo>
                      <a:pt x="958" y="50"/>
                    </a:lnTo>
                    <a:cubicBezTo>
                      <a:pt x="944" y="50"/>
                      <a:pt x="933" y="39"/>
                      <a:pt x="933" y="25"/>
                    </a:cubicBezTo>
                    <a:cubicBezTo>
                      <a:pt x="933" y="12"/>
                      <a:pt x="944" y="0"/>
                      <a:pt x="958" y="0"/>
                    </a:cubicBezTo>
                    <a:lnTo>
                      <a:pt x="1108" y="0"/>
                    </a:lnTo>
                    <a:cubicBezTo>
                      <a:pt x="1122" y="0"/>
                      <a:pt x="1133" y="12"/>
                      <a:pt x="1133" y="25"/>
                    </a:cubicBezTo>
                    <a:cubicBezTo>
                      <a:pt x="1133" y="39"/>
                      <a:pt x="1122" y="50"/>
                      <a:pt x="1108" y="50"/>
                    </a:cubicBezTo>
                    <a:close/>
                    <a:moveTo>
                      <a:pt x="758" y="50"/>
                    </a:moveTo>
                    <a:lnTo>
                      <a:pt x="608" y="50"/>
                    </a:lnTo>
                    <a:cubicBezTo>
                      <a:pt x="594" y="50"/>
                      <a:pt x="583" y="39"/>
                      <a:pt x="583" y="25"/>
                    </a:cubicBezTo>
                    <a:cubicBezTo>
                      <a:pt x="583" y="12"/>
                      <a:pt x="594" y="0"/>
                      <a:pt x="608" y="0"/>
                    </a:cubicBezTo>
                    <a:lnTo>
                      <a:pt x="758" y="0"/>
                    </a:lnTo>
                    <a:cubicBezTo>
                      <a:pt x="772" y="0"/>
                      <a:pt x="783" y="12"/>
                      <a:pt x="783" y="25"/>
                    </a:cubicBezTo>
                    <a:cubicBezTo>
                      <a:pt x="783" y="39"/>
                      <a:pt x="772" y="50"/>
                      <a:pt x="758" y="50"/>
                    </a:cubicBezTo>
                    <a:close/>
                    <a:moveTo>
                      <a:pt x="408" y="50"/>
                    </a:moveTo>
                    <a:lnTo>
                      <a:pt x="258" y="50"/>
                    </a:lnTo>
                    <a:cubicBezTo>
                      <a:pt x="244" y="50"/>
                      <a:pt x="233" y="39"/>
                      <a:pt x="233" y="25"/>
                    </a:cubicBezTo>
                    <a:cubicBezTo>
                      <a:pt x="233" y="12"/>
                      <a:pt x="244" y="0"/>
                      <a:pt x="258" y="0"/>
                    </a:cubicBezTo>
                    <a:lnTo>
                      <a:pt x="408" y="0"/>
                    </a:lnTo>
                    <a:cubicBezTo>
                      <a:pt x="422" y="0"/>
                      <a:pt x="433" y="12"/>
                      <a:pt x="433" y="25"/>
                    </a:cubicBezTo>
                    <a:cubicBezTo>
                      <a:pt x="433" y="39"/>
                      <a:pt x="422" y="50"/>
                      <a:pt x="408" y="50"/>
                    </a:cubicBezTo>
                    <a:close/>
                    <a:moveTo>
                      <a:pt x="58" y="50"/>
                    </a:moveTo>
                    <a:lnTo>
                      <a:pt x="25" y="50"/>
                    </a:lnTo>
                    <a:cubicBezTo>
                      <a:pt x="11" y="50"/>
                      <a:pt x="0" y="39"/>
                      <a:pt x="0" y="25"/>
                    </a:cubicBezTo>
                    <a:cubicBezTo>
                      <a:pt x="0" y="12"/>
                      <a:pt x="11" y="0"/>
                      <a:pt x="25" y="0"/>
                    </a:cubicBezTo>
                    <a:lnTo>
                      <a:pt x="58" y="0"/>
                    </a:lnTo>
                    <a:cubicBezTo>
                      <a:pt x="72" y="0"/>
                      <a:pt x="83" y="12"/>
                      <a:pt x="83" y="25"/>
                    </a:cubicBezTo>
                    <a:cubicBezTo>
                      <a:pt x="83" y="39"/>
                      <a:pt x="72" y="50"/>
                      <a:pt x="58" y="50"/>
                    </a:cubicBezTo>
                    <a:close/>
                  </a:path>
                </a:pathLst>
              </a:custGeom>
              <a:solidFill>
                <a:srgbClr val="000000"/>
              </a:solidFill>
              <a:ln w="3175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96" name="Freeform 84"/>
              <p:cNvSpPr>
                <a:spLocks noEditPoints="1"/>
              </p:cNvSpPr>
              <p:nvPr/>
            </p:nvSpPr>
            <p:spPr bwMode="auto">
              <a:xfrm>
                <a:off x="1963" y="1963"/>
                <a:ext cx="5" cy="1333"/>
              </a:xfrm>
              <a:custGeom>
                <a:avLst/>
                <a:gdLst/>
                <a:ahLst/>
                <a:cxnLst>
                  <a:cxn ang="0">
                    <a:pos x="50" y="13825"/>
                  </a:cxn>
                  <a:cxn ang="0">
                    <a:pos x="25" y="13300"/>
                  </a:cxn>
                  <a:cxn ang="0">
                    <a:pos x="0" y="13125"/>
                  </a:cxn>
                  <a:cxn ang="0">
                    <a:pos x="25" y="13150"/>
                  </a:cxn>
                  <a:cxn ang="0">
                    <a:pos x="50" y="12625"/>
                  </a:cxn>
                  <a:cxn ang="0">
                    <a:pos x="0" y="12275"/>
                  </a:cxn>
                  <a:cxn ang="0">
                    <a:pos x="0" y="12425"/>
                  </a:cxn>
                  <a:cxn ang="0">
                    <a:pos x="50" y="12075"/>
                  </a:cxn>
                  <a:cxn ang="0">
                    <a:pos x="25" y="11550"/>
                  </a:cxn>
                  <a:cxn ang="0">
                    <a:pos x="0" y="11375"/>
                  </a:cxn>
                  <a:cxn ang="0">
                    <a:pos x="25" y="11400"/>
                  </a:cxn>
                  <a:cxn ang="0">
                    <a:pos x="50" y="10875"/>
                  </a:cxn>
                  <a:cxn ang="0">
                    <a:pos x="0" y="10525"/>
                  </a:cxn>
                  <a:cxn ang="0">
                    <a:pos x="0" y="10675"/>
                  </a:cxn>
                  <a:cxn ang="0">
                    <a:pos x="50" y="10325"/>
                  </a:cxn>
                  <a:cxn ang="0">
                    <a:pos x="25" y="9800"/>
                  </a:cxn>
                  <a:cxn ang="0">
                    <a:pos x="0" y="9625"/>
                  </a:cxn>
                  <a:cxn ang="0">
                    <a:pos x="25" y="9650"/>
                  </a:cxn>
                  <a:cxn ang="0">
                    <a:pos x="50" y="9125"/>
                  </a:cxn>
                  <a:cxn ang="0">
                    <a:pos x="0" y="8775"/>
                  </a:cxn>
                  <a:cxn ang="0">
                    <a:pos x="0" y="8925"/>
                  </a:cxn>
                  <a:cxn ang="0">
                    <a:pos x="50" y="8575"/>
                  </a:cxn>
                  <a:cxn ang="0">
                    <a:pos x="25" y="8050"/>
                  </a:cxn>
                  <a:cxn ang="0">
                    <a:pos x="0" y="7875"/>
                  </a:cxn>
                  <a:cxn ang="0">
                    <a:pos x="25" y="7900"/>
                  </a:cxn>
                  <a:cxn ang="0">
                    <a:pos x="50" y="7375"/>
                  </a:cxn>
                  <a:cxn ang="0">
                    <a:pos x="0" y="7025"/>
                  </a:cxn>
                  <a:cxn ang="0">
                    <a:pos x="0" y="7175"/>
                  </a:cxn>
                  <a:cxn ang="0">
                    <a:pos x="50" y="6825"/>
                  </a:cxn>
                  <a:cxn ang="0">
                    <a:pos x="25" y="6300"/>
                  </a:cxn>
                  <a:cxn ang="0">
                    <a:pos x="0" y="6125"/>
                  </a:cxn>
                  <a:cxn ang="0">
                    <a:pos x="25" y="6150"/>
                  </a:cxn>
                  <a:cxn ang="0">
                    <a:pos x="50" y="5625"/>
                  </a:cxn>
                  <a:cxn ang="0">
                    <a:pos x="0" y="5275"/>
                  </a:cxn>
                  <a:cxn ang="0">
                    <a:pos x="0" y="5425"/>
                  </a:cxn>
                  <a:cxn ang="0">
                    <a:pos x="50" y="5075"/>
                  </a:cxn>
                  <a:cxn ang="0">
                    <a:pos x="25" y="4550"/>
                  </a:cxn>
                  <a:cxn ang="0">
                    <a:pos x="0" y="4375"/>
                  </a:cxn>
                  <a:cxn ang="0">
                    <a:pos x="25" y="4400"/>
                  </a:cxn>
                  <a:cxn ang="0">
                    <a:pos x="50" y="3875"/>
                  </a:cxn>
                  <a:cxn ang="0">
                    <a:pos x="0" y="3525"/>
                  </a:cxn>
                  <a:cxn ang="0">
                    <a:pos x="0" y="3675"/>
                  </a:cxn>
                  <a:cxn ang="0">
                    <a:pos x="50" y="3325"/>
                  </a:cxn>
                  <a:cxn ang="0">
                    <a:pos x="25" y="2800"/>
                  </a:cxn>
                  <a:cxn ang="0">
                    <a:pos x="0" y="2625"/>
                  </a:cxn>
                  <a:cxn ang="0">
                    <a:pos x="25" y="2650"/>
                  </a:cxn>
                  <a:cxn ang="0">
                    <a:pos x="50" y="2125"/>
                  </a:cxn>
                  <a:cxn ang="0">
                    <a:pos x="0" y="1775"/>
                  </a:cxn>
                  <a:cxn ang="0">
                    <a:pos x="0" y="1925"/>
                  </a:cxn>
                  <a:cxn ang="0">
                    <a:pos x="50" y="1575"/>
                  </a:cxn>
                  <a:cxn ang="0">
                    <a:pos x="25" y="1050"/>
                  </a:cxn>
                  <a:cxn ang="0">
                    <a:pos x="0" y="875"/>
                  </a:cxn>
                  <a:cxn ang="0">
                    <a:pos x="25" y="900"/>
                  </a:cxn>
                  <a:cxn ang="0">
                    <a:pos x="50" y="375"/>
                  </a:cxn>
                  <a:cxn ang="0">
                    <a:pos x="0" y="25"/>
                  </a:cxn>
                  <a:cxn ang="0">
                    <a:pos x="0" y="175"/>
                  </a:cxn>
                </a:cxnLst>
                <a:rect l="0" t="0" r="r" b="b"/>
                <a:pathLst>
                  <a:path w="50" h="13850">
                    <a:moveTo>
                      <a:pt x="0" y="13825"/>
                    </a:moveTo>
                    <a:lnTo>
                      <a:pt x="0" y="13675"/>
                    </a:lnTo>
                    <a:cubicBezTo>
                      <a:pt x="0" y="13662"/>
                      <a:pt x="11" y="13650"/>
                      <a:pt x="25" y="13650"/>
                    </a:cubicBezTo>
                    <a:cubicBezTo>
                      <a:pt x="39" y="13650"/>
                      <a:pt x="50" y="13662"/>
                      <a:pt x="50" y="13675"/>
                    </a:cubicBezTo>
                    <a:lnTo>
                      <a:pt x="50" y="13825"/>
                    </a:lnTo>
                    <a:cubicBezTo>
                      <a:pt x="50" y="13839"/>
                      <a:pt x="39" y="13850"/>
                      <a:pt x="25" y="13850"/>
                    </a:cubicBezTo>
                    <a:cubicBezTo>
                      <a:pt x="11" y="13850"/>
                      <a:pt x="0" y="13839"/>
                      <a:pt x="0" y="13825"/>
                    </a:cubicBezTo>
                    <a:close/>
                    <a:moveTo>
                      <a:pt x="0" y="13475"/>
                    </a:moveTo>
                    <a:lnTo>
                      <a:pt x="0" y="13325"/>
                    </a:lnTo>
                    <a:cubicBezTo>
                      <a:pt x="0" y="13312"/>
                      <a:pt x="11" y="13300"/>
                      <a:pt x="25" y="13300"/>
                    </a:cubicBezTo>
                    <a:cubicBezTo>
                      <a:pt x="39" y="13300"/>
                      <a:pt x="50" y="13312"/>
                      <a:pt x="50" y="13325"/>
                    </a:cubicBezTo>
                    <a:lnTo>
                      <a:pt x="50" y="13475"/>
                    </a:lnTo>
                    <a:cubicBezTo>
                      <a:pt x="50" y="13489"/>
                      <a:pt x="39" y="13500"/>
                      <a:pt x="25" y="13500"/>
                    </a:cubicBezTo>
                    <a:cubicBezTo>
                      <a:pt x="11" y="13500"/>
                      <a:pt x="0" y="13489"/>
                      <a:pt x="0" y="13475"/>
                    </a:cubicBezTo>
                    <a:close/>
                    <a:moveTo>
                      <a:pt x="0" y="13125"/>
                    </a:moveTo>
                    <a:lnTo>
                      <a:pt x="0" y="12975"/>
                    </a:lnTo>
                    <a:cubicBezTo>
                      <a:pt x="0" y="12962"/>
                      <a:pt x="11" y="12950"/>
                      <a:pt x="25" y="12950"/>
                    </a:cubicBezTo>
                    <a:cubicBezTo>
                      <a:pt x="39" y="12950"/>
                      <a:pt x="50" y="12962"/>
                      <a:pt x="50" y="12975"/>
                    </a:cubicBezTo>
                    <a:lnTo>
                      <a:pt x="50" y="13125"/>
                    </a:lnTo>
                    <a:cubicBezTo>
                      <a:pt x="50" y="13139"/>
                      <a:pt x="39" y="13150"/>
                      <a:pt x="25" y="13150"/>
                    </a:cubicBezTo>
                    <a:cubicBezTo>
                      <a:pt x="11" y="13150"/>
                      <a:pt x="0" y="13139"/>
                      <a:pt x="0" y="13125"/>
                    </a:cubicBezTo>
                    <a:close/>
                    <a:moveTo>
                      <a:pt x="0" y="12775"/>
                    </a:moveTo>
                    <a:lnTo>
                      <a:pt x="0" y="12625"/>
                    </a:lnTo>
                    <a:cubicBezTo>
                      <a:pt x="0" y="12612"/>
                      <a:pt x="11" y="12600"/>
                      <a:pt x="25" y="12600"/>
                    </a:cubicBezTo>
                    <a:cubicBezTo>
                      <a:pt x="39" y="12600"/>
                      <a:pt x="50" y="12612"/>
                      <a:pt x="50" y="12625"/>
                    </a:cubicBezTo>
                    <a:lnTo>
                      <a:pt x="50" y="12775"/>
                    </a:lnTo>
                    <a:cubicBezTo>
                      <a:pt x="50" y="12789"/>
                      <a:pt x="39" y="12800"/>
                      <a:pt x="25" y="12800"/>
                    </a:cubicBezTo>
                    <a:cubicBezTo>
                      <a:pt x="11" y="12800"/>
                      <a:pt x="0" y="12789"/>
                      <a:pt x="0" y="12775"/>
                    </a:cubicBezTo>
                    <a:close/>
                    <a:moveTo>
                      <a:pt x="0" y="12425"/>
                    </a:moveTo>
                    <a:lnTo>
                      <a:pt x="0" y="12275"/>
                    </a:lnTo>
                    <a:cubicBezTo>
                      <a:pt x="0" y="12262"/>
                      <a:pt x="11" y="12250"/>
                      <a:pt x="25" y="12250"/>
                    </a:cubicBezTo>
                    <a:cubicBezTo>
                      <a:pt x="39" y="12250"/>
                      <a:pt x="50" y="12262"/>
                      <a:pt x="50" y="12275"/>
                    </a:cubicBezTo>
                    <a:lnTo>
                      <a:pt x="50" y="12425"/>
                    </a:lnTo>
                    <a:cubicBezTo>
                      <a:pt x="50" y="12439"/>
                      <a:pt x="39" y="12450"/>
                      <a:pt x="25" y="12450"/>
                    </a:cubicBezTo>
                    <a:cubicBezTo>
                      <a:pt x="11" y="12450"/>
                      <a:pt x="0" y="12439"/>
                      <a:pt x="0" y="12425"/>
                    </a:cubicBezTo>
                    <a:close/>
                    <a:moveTo>
                      <a:pt x="0" y="12075"/>
                    </a:moveTo>
                    <a:lnTo>
                      <a:pt x="0" y="11925"/>
                    </a:lnTo>
                    <a:cubicBezTo>
                      <a:pt x="0" y="11912"/>
                      <a:pt x="11" y="11900"/>
                      <a:pt x="25" y="11900"/>
                    </a:cubicBezTo>
                    <a:cubicBezTo>
                      <a:pt x="39" y="11900"/>
                      <a:pt x="50" y="11912"/>
                      <a:pt x="50" y="11925"/>
                    </a:cubicBezTo>
                    <a:lnTo>
                      <a:pt x="50" y="12075"/>
                    </a:lnTo>
                    <a:cubicBezTo>
                      <a:pt x="50" y="12089"/>
                      <a:pt x="39" y="12100"/>
                      <a:pt x="25" y="12100"/>
                    </a:cubicBezTo>
                    <a:cubicBezTo>
                      <a:pt x="11" y="12100"/>
                      <a:pt x="0" y="12089"/>
                      <a:pt x="0" y="12075"/>
                    </a:cubicBezTo>
                    <a:close/>
                    <a:moveTo>
                      <a:pt x="0" y="11725"/>
                    </a:moveTo>
                    <a:lnTo>
                      <a:pt x="0" y="11575"/>
                    </a:lnTo>
                    <a:cubicBezTo>
                      <a:pt x="0" y="11562"/>
                      <a:pt x="11" y="11550"/>
                      <a:pt x="25" y="11550"/>
                    </a:cubicBezTo>
                    <a:cubicBezTo>
                      <a:pt x="39" y="11550"/>
                      <a:pt x="50" y="11562"/>
                      <a:pt x="50" y="11575"/>
                    </a:cubicBezTo>
                    <a:lnTo>
                      <a:pt x="50" y="11725"/>
                    </a:lnTo>
                    <a:cubicBezTo>
                      <a:pt x="50" y="11739"/>
                      <a:pt x="39" y="11750"/>
                      <a:pt x="25" y="11750"/>
                    </a:cubicBezTo>
                    <a:cubicBezTo>
                      <a:pt x="11" y="11750"/>
                      <a:pt x="0" y="11739"/>
                      <a:pt x="0" y="11725"/>
                    </a:cubicBezTo>
                    <a:close/>
                    <a:moveTo>
                      <a:pt x="0" y="11375"/>
                    </a:moveTo>
                    <a:lnTo>
                      <a:pt x="0" y="11225"/>
                    </a:lnTo>
                    <a:cubicBezTo>
                      <a:pt x="0" y="11212"/>
                      <a:pt x="11" y="11200"/>
                      <a:pt x="25" y="11200"/>
                    </a:cubicBezTo>
                    <a:cubicBezTo>
                      <a:pt x="39" y="11200"/>
                      <a:pt x="50" y="11212"/>
                      <a:pt x="50" y="11225"/>
                    </a:cubicBezTo>
                    <a:lnTo>
                      <a:pt x="50" y="11375"/>
                    </a:lnTo>
                    <a:cubicBezTo>
                      <a:pt x="50" y="11389"/>
                      <a:pt x="39" y="11400"/>
                      <a:pt x="25" y="11400"/>
                    </a:cubicBezTo>
                    <a:cubicBezTo>
                      <a:pt x="11" y="11400"/>
                      <a:pt x="0" y="11389"/>
                      <a:pt x="0" y="11375"/>
                    </a:cubicBezTo>
                    <a:close/>
                    <a:moveTo>
                      <a:pt x="0" y="11025"/>
                    </a:moveTo>
                    <a:lnTo>
                      <a:pt x="0" y="10875"/>
                    </a:lnTo>
                    <a:cubicBezTo>
                      <a:pt x="0" y="10862"/>
                      <a:pt x="11" y="10850"/>
                      <a:pt x="25" y="10850"/>
                    </a:cubicBezTo>
                    <a:cubicBezTo>
                      <a:pt x="39" y="10850"/>
                      <a:pt x="50" y="10862"/>
                      <a:pt x="50" y="10875"/>
                    </a:cubicBezTo>
                    <a:lnTo>
                      <a:pt x="50" y="11025"/>
                    </a:lnTo>
                    <a:cubicBezTo>
                      <a:pt x="50" y="11039"/>
                      <a:pt x="39" y="11050"/>
                      <a:pt x="25" y="11050"/>
                    </a:cubicBezTo>
                    <a:cubicBezTo>
                      <a:pt x="11" y="11050"/>
                      <a:pt x="0" y="11039"/>
                      <a:pt x="0" y="11025"/>
                    </a:cubicBezTo>
                    <a:close/>
                    <a:moveTo>
                      <a:pt x="0" y="10675"/>
                    </a:moveTo>
                    <a:lnTo>
                      <a:pt x="0" y="10525"/>
                    </a:lnTo>
                    <a:cubicBezTo>
                      <a:pt x="0" y="10512"/>
                      <a:pt x="11" y="10500"/>
                      <a:pt x="25" y="10500"/>
                    </a:cubicBezTo>
                    <a:cubicBezTo>
                      <a:pt x="39" y="10500"/>
                      <a:pt x="50" y="10512"/>
                      <a:pt x="50" y="10525"/>
                    </a:cubicBezTo>
                    <a:lnTo>
                      <a:pt x="50" y="10675"/>
                    </a:lnTo>
                    <a:cubicBezTo>
                      <a:pt x="50" y="10689"/>
                      <a:pt x="39" y="10700"/>
                      <a:pt x="25" y="10700"/>
                    </a:cubicBezTo>
                    <a:cubicBezTo>
                      <a:pt x="11" y="10700"/>
                      <a:pt x="0" y="10689"/>
                      <a:pt x="0" y="10675"/>
                    </a:cubicBezTo>
                    <a:close/>
                    <a:moveTo>
                      <a:pt x="0" y="10325"/>
                    </a:moveTo>
                    <a:lnTo>
                      <a:pt x="0" y="10175"/>
                    </a:lnTo>
                    <a:cubicBezTo>
                      <a:pt x="0" y="10162"/>
                      <a:pt x="11" y="10150"/>
                      <a:pt x="25" y="10150"/>
                    </a:cubicBezTo>
                    <a:cubicBezTo>
                      <a:pt x="39" y="10150"/>
                      <a:pt x="50" y="10162"/>
                      <a:pt x="50" y="10175"/>
                    </a:cubicBezTo>
                    <a:lnTo>
                      <a:pt x="50" y="10325"/>
                    </a:lnTo>
                    <a:cubicBezTo>
                      <a:pt x="50" y="10339"/>
                      <a:pt x="39" y="10350"/>
                      <a:pt x="25" y="10350"/>
                    </a:cubicBezTo>
                    <a:cubicBezTo>
                      <a:pt x="11" y="10350"/>
                      <a:pt x="0" y="10339"/>
                      <a:pt x="0" y="10325"/>
                    </a:cubicBezTo>
                    <a:close/>
                    <a:moveTo>
                      <a:pt x="0" y="9975"/>
                    </a:moveTo>
                    <a:lnTo>
                      <a:pt x="0" y="9825"/>
                    </a:lnTo>
                    <a:cubicBezTo>
                      <a:pt x="0" y="9812"/>
                      <a:pt x="11" y="9800"/>
                      <a:pt x="25" y="9800"/>
                    </a:cubicBezTo>
                    <a:cubicBezTo>
                      <a:pt x="39" y="9800"/>
                      <a:pt x="50" y="9812"/>
                      <a:pt x="50" y="9825"/>
                    </a:cubicBezTo>
                    <a:lnTo>
                      <a:pt x="50" y="9975"/>
                    </a:lnTo>
                    <a:cubicBezTo>
                      <a:pt x="50" y="9989"/>
                      <a:pt x="39" y="10000"/>
                      <a:pt x="25" y="10000"/>
                    </a:cubicBezTo>
                    <a:cubicBezTo>
                      <a:pt x="11" y="10000"/>
                      <a:pt x="0" y="9989"/>
                      <a:pt x="0" y="9975"/>
                    </a:cubicBezTo>
                    <a:close/>
                    <a:moveTo>
                      <a:pt x="0" y="9625"/>
                    </a:moveTo>
                    <a:lnTo>
                      <a:pt x="0" y="9475"/>
                    </a:lnTo>
                    <a:cubicBezTo>
                      <a:pt x="0" y="9462"/>
                      <a:pt x="11" y="9450"/>
                      <a:pt x="25" y="9450"/>
                    </a:cubicBezTo>
                    <a:cubicBezTo>
                      <a:pt x="39" y="9450"/>
                      <a:pt x="50" y="9462"/>
                      <a:pt x="50" y="9475"/>
                    </a:cubicBezTo>
                    <a:lnTo>
                      <a:pt x="50" y="9625"/>
                    </a:lnTo>
                    <a:cubicBezTo>
                      <a:pt x="50" y="9639"/>
                      <a:pt x="39" y="9650"/>
                      <a:pt x="25" y="9650"/>
                    </a:cubicBezTo>
                    <a:cubicBezTo>
                      <a:pt x="11" y="9650"/>
                      <a:pt x="0" y="9639"/>
                      <a:pt x="0" y="9625"/>
                    </a:cubicBezTo>
                    <a:close/>
                    <a:moveTo>
                      <a:pt x="0" y="9275"/>
                    </a:moveTo>
                    <a:lnTo>
                      <a:pt x="0" y="9125"/>
                    </a:lnTo>
                    <a:cubicBezTo>
                      <a:pt x="0" y="9112"/>
                      <a:pt x="11" y="9100"/>
                      <a:pt x="25" y="9100"/>
                    </a:cubicBezTo>
                    <a:cubicBezTo>
                      <a:pt x="39" y="9100"/>
                      <a:pt x="50" y="9112"/>
                      <a:pt x="50" y="9125"/>
                    </a:cubicBezTo>
                    <a:lnTo>
                      <a:pt x="50" y="9275"/>
                    </a:lnTo>
                    <a:cubicBezTo>
                      <a:pt x="50" y="9289"/>
                      <a:pt x="39" y="9300"/>
                      <a:pt x="25" y="9300"/>
                    </a:cubicBezTo>
                    <a:cubicBezTo>
                      <a:pt x="11" y="9300"/>
                      <a:pt x="0" y="9289"/>
                      <a:pt x="0" y="9275"/>
                    </a:cubicBezTo>
                    <a:close/>
                    <a:moveTo>
                      <a:pt x="0" y="8925"/>
                    </a:moveTo>
                    <a:lnTo>
                      <a:pt x="0" y="8775"/>
                    </a:lnTo>
                    <a:cubicBezTo>
                      <a:pt x="0" y="8762"/>
                      <a:pt x="11" y="8750"/>
                      <a:pt x="25" y="8750"/>
                    </a:cubicBezTo>
                    <a:cubicBezTo>
                      <a:pt x="39" y="8750"/>
                      <a:pt x="50" y="8762"/>
                      <a:pt x="50" y="8775"/>
                    </a:cubicBezTo>
                    <a:lnTo>
                      <a:pt x="50" y="8925"/>
                    </a:lnTo>
                    <a:cubicBezTo>
                      <a:pt x="50" y="8939"/>
                      <a:pt x="39" y="8950"/>
                      <a:pt x="25" y="8950"/>
                    </a:cubicBezTo>
                    <a:cubicBezTo>
                      <a:pt x="11" y="8950"/>
                      <a:pt x="0" y="8939"/>
                      <a:pt x="0" y="8925"/>
                    </a:cubicBezTo>
                    <a:close/>
                    <a:moveTo>
                      <a:pt x="0" y="8575"/>
                    </a:moveTo>
                    <a:lnTo>
                      <a:pt x="0" y="8425"/>
                    </a:lnTo>
                    <a:cubicBezTo>
                      <a:pt x="0" y="8412"/>
                      <a:pt x="11" y="8400"/>
                      <a:pt x="25" y="8400"/>
                    </a:cubicBezTo>
                    <a:cubicBezTo>
                      <a:pt x="39" y="8400"/>
                      <a:pt x="50" y="8412"/>
                      <a:pt x="50" y="8425"/>
                    </a:cubicBezTo>
                    <a:lnTo>
                      <a:pt x="50" y="8575"/>
                    </a:lnTo>
                    <a:cubicBezTo>
                      <a:pt x="50" y="8589"/>
                      <a:pt x="39" y="8600"/>
                      <a:pt x="25" y="8600"/>
                    </a:cubicBezTo>
                    <a:cubicBezTo>
                      <a:pt x="11" y="8600"/>
                      <a:pt x="0" y="8589"/>
                      <a:pt x="0" y="8575"/>
                    </a:cubicBezTo>
                    <a:close/>
                    <a:moveTo>
                      <a:pt x="0" y="8225"/>
                    </a:moveTo>
                    <a:lnTo>
                      <a:pt x="0" y="8075"/>
                    </a:lnTo>
                    <a:cubicBezTo>
                      <a:pt x="0" y="8062"/>
                      <a:pt x="11" y="8050"/>
                      <a:pt x="25" y="8050"/>
                    </a:cubicBezTo>
                    <a:cubicBezTo>
                      <a:pt x="39" y="8050"/>
                      <a:pt x="50" y="8062"/>
                      <a:pt x="50" y="8075"/>
                    </a:cubicBezTo>
                    <a:lnTo>
                      <a:pt x="50" y="8225"/>
                    </a:lnTo>
                    <a:cubicBezTo>
                      <a:pt x="50" y="8239"/>
                      <a:pt x="39" y="8250"/>
                      <a:pt x="25" y="8250"/>
                    </a:cubicBezTo>
                    <a:cubicBezTo>
                      <a:pt x="11" y="8250"/>
                      <a:pt x="0" y="8239"/>
                      <a:pt x="0" y="8225"/>
                    </a:cubicBezTo>
                    <a:close/>
                    <a:moveTo>
                      <a:pt x="0" y="7875"/>
                    </a:moveTo>
                    <a:lnTo>
                      <a:pt x="0" y="7725"/>
                    </a:lnTo>
                    <a:cubicBezTo>
                      <a:pt x="0" y="7712"/>
                      <a:pt x="11" y="7700"/>
                      <a:pt x="25" y="7700"/>
                    </a:cubicBezTo>
                    <a:cubicBezTo>
                      <a:pt x="39" y="7700"/>
                      <a:pt x="50" y="7712"/>
                      <a:pt x="50" y="7725"/>
                    </a:cubicBezTo>
                    <a:lnTo>
                      <a:pt x="50" y="7875"/>
                    </a:lnTo>
                    <a:cubicBezTo>
                      <a:pt x="50" y="7889"/>
                      <a:pt x="39" y="7900"/>
                      <a:pt x="25" y="7900"/>
                    </a:cubicBezTo>
                    <a:cubicBezTo>
                      <a:pt x="11" y="7900"/>
                      <a:pt x="0" y="7889"/>
                      <a:pt x="0" y="7875"/>
                    </a:cubicBezTo>
                    <a:close/>
                    <a:moveTo>
                      <a:pt x="0" y="7525"/>
                    </a:moveTo>
                    <a:lnTo>
                      <a:pt x="0" y="7375"/>
                    </a:lnTo>
                    <a:cubicBezTo>
                      <a:pt x="0" y="7362"/>
                      <a:pt x="11" y="7350"/>
                      <a:pt x="25" y="7350"/>
                    </a:cubicBezTo>
                    <a:cubicBezTo>
                      <a:pt x="39" y="7350"/>
                      <a:pt x="50" y="7362"/>
                      <a:pt x="50" y="7375"/>
                    </a:cubicBezTo>
                    <a:lnTo>
                      <a:pt x="50" y="7525"/>
                    </a:lnTo>
                    <a:cubicBezTo>
                      <a:pt x="50" y="7539"/>
                      <a:pt x="39" y="7550"/>
                      <a:pt x="25" y="7550"/>
                    </a:cubicBezTo>
                    <a:cubicBezTo>
                      <a:pt x="11" y="7550"/>
                      <a:pt x="0" y="7539"/>
                      <a:pt x="0" y="7525"/>
                    </a:cubicBezTo>
                    <a:close/>
                    <a:moveTo>
                      <a:pt x="0" y="7175"/>
                    </a:moveTo>
                    <a:lnTo>
                      <a:pt x="0" y="7025"/>
                    </a:lnTo>
                    <a:cubicBezTo>
                      <a:pt x="0" y="7012"/>
                      <a:pt x="11" y="7000"/>
                      <a:pt x="25" y="7000"/>
                    </a:cubicBezTo>
                    <a:cubicBezTo>
                      <a:pt x="39" y="7000"/>
                      <a:pt x="50" y="7012"/>
                      <a:pt x="50" y="7025"/>
                    </a:cubicBezTo>
                    <a:lnTo>
                      <a:pt x="50" y="7175"/>
                    </a:lnTo>
                    <a:cubicBezTo>
                      <a:pt x="50" y="7189"/>
                      <a:pt x="39" y="7200"/>
                      <a:pt x="25" y="7200"/>
                    </a:cubicBezTo>
                    <a:cubicBezTo>
                      <a:pt x="11" y="7200"/>
                      <a:pt x="0" y="7189"/>
                      <a:pt x="0" y="7175"/>
                    </a:cubicBezTo>
                    <a:close/>
                    <a:moveTo>
                      <a:pt x="0" y="6825"/>
                    </a:moveTo>
                    <a:lnTo>
                      <a:pt x="0" y="6675"/>
                    </a:lnTo>
                    <a:cubicBezTo>
                      <a:pt x="0" y="6662"/>
                      <a:pt x="11" y="6650"/>
                      <a:pt x="25" y="6650"/>
                    </a:cubicBezTo>
                    <a:cubicBezTo>
                      <a:pt x="39" y="6650"/>
                      <a:pt x="50" y="6662"/>
                      <a:pt x="50" y="6675"/>
                    </a:cubicBezTo>
                    <a:lnTo>
                      <a:pt x="50" y="6825"/>
                    </a:lnTo>
                    <a:cubicBezTo>
                      <a:pt x="50" y="6839"/>
                      <a:pt x="39" y="6850"/>
                      <a:pt x="25" y="6850"/>
                    </a:cubicBezTo>
                    <a:cubicBezTo>
                      <a:pt x="11" y="6850"/>
                      <a:pt x="0" y="6839"/>
                      <a:pt x="0" y="6825"/>
                    </a:cubicBezTo>
                    <a:close/>
                    <a:moveTo>
                      <a:pt x="0" y="6475"/>
                    </a:moveTo>
                    <a:lnTo>
                      <a:pt x="0" y="6325"/>
                    </a:lnTo>
                    <a:cubicBezTo>
                      <a:pt x="0" y="6312"/>
                      <a:pt x="11" y="6300"/>
                      <a:pt x="25" y="6300"/>
                    </a:cubicBezTo>
                    <a:cubicBezTo>
                      <a:pt x="39" y="6300"/>
                      <a:pt x="50" y="6312"/>
                      <a:pt x="50" y="6325"/>
                    </a:cubicBezTo>
                    <a:lnTo>
                      <a:pt x="50" y="6475"/>
                    </a:lnTo>
                    <a:cubicBezTo>
                      <a:pt x="50" y="6489"/>
                      <a:pt x="39" y="6500"/>
                      <a:pt x="25" y="6500"/>
                    </a:cubicBezTo>
                    <a:cubicBezTo>
                      <a:pt x="11" y="6500"/>
                      <a:pt x="0" y="6489"/>
                      <a:pt x="0" y="6475"/>
                    </a:cubicBezTo>
                    <a:close/>
                    <a:moveTo>
                      <a:pt x="0" y="6125"/>
                    </a:moveTo>
                    <a:lnTo>
                      <a:pt x="0" y="5975"/>
                    </a:lnTo>
                    <a:cubicBezTo>
                      <a:pt x="0" y="5962"/>
                      <a:pt x="11" y="5950"/>
                      <a:pt x="25" y="5950"/>
                    </a:cubicBezTo>
                    <a:cubicBezTo>
                      <a:pt x="39" y="5950"/>
                      <a:pt x="50" y="5962"/>
                      <a:pt x="50" y="5975"/>
                    </a:cubicBezTo>
                    <a:lnTo>
                      <a:pt x="50" y="6125"/>
                    </a:lnTo>
                    <a:cubicBezTo>
                      <a:pt x="50" y="6139"/>
                      <a:pt x="39" y="6150"/>
                      <a:pt x="25" y="6150"/>
                    </a:cubicBezTo>
                    <a:cubicBezTo>
                      <a:pt x="11" y="6150"/>
                      <a:pt x="0" y="6139"/>
                      <a:pt x="0" y="6125"/>
                    </a:cubicBezTo>
                    <a:close/>
                    <a:moveTo>
                      <a:pt x="0" y="5775"/>
                    </a:moveTo>
                    <a:lnTo>
                      <a:pt x="0" y="5625"/>
                    </a:lnTo>
                    <a:cubicBezTo>
                      <a:pt x="0" y="5612"/>
                      <a:pt x="11" y="5600"/>
                      <a:pt x="25" y="5600"/>
                    </a:cubicBezTo>
                    <a:cubicBezTo>
                      <a:pt x="39" y="5600"/>
                      <a:pt x="50" y="5612"/>
                      <a:pt x="50" y="5625"/>
                    </a:cubicBezTo>
                    <a:lnTo>
                      <a:pt x="50" y="5775"/>
                    </a:lnTo>
                    <a:cubicBezTo>
                      <a:pt x="50" y="5789"/>
                      <a:pt x="39" y="5800"/>
                      <a:pt x="25" y="5800"/>
                    </a:cubicBezTo>
                    <a:cubicBezTo>
                      <a:pt x="11" y="5800"/>
                      <a:pt x="0" y="5789"/>
                      <a:pt x="0" y="5775"/>
                    </a:cubicBezTo>
                    <a:close/>
                    <a:moveTo>
                      <a:pt x="0" y="5425"/>
                    </a:moveTo>
                    <a:lnTo>
                      <a:pt x="0" y="5275"/>
                    </a:lnTo>
                    <a:cubicBezTo>
                      <a:pt x="0" y="5262"/>
                      <a:pt x="11" y="5250"/>
                      <a:pt x="25" y="5250"/>
                    </a:cubicBezTo>
                    <a:cubicBezTo>
                      <a:pt x="39" y="5250"/>
                      <a:pt x="50" y="5262"/>
                      <a:pt x="50" y="5275"/>
                    </a:cubicBezTo>
                    <a:lnTo>
                      <a:pt x="50" y="5425"/>
                    </a:lnTo>
                    <a:cubicBezTo>
                      <a:pt x="50" y="5439"/>
                      <a:pt x="39" y="5450"/>
                      <a:pt x="25" y="5450"/>
                    </a:cubicBezTo>
                    <a:cubicBezTo>
                      <a:pt x="11" y="5450"/>
                      <a:pt x="0" y="5439"/>
                      <a:pt x="0" y="5425"/>
                    </a:cubicBezTo>
                    <a:close/>
                    <a:moveTo>
                      <a:pt x="0" y="5075"/>
                    </a:moveTo>
                    <a:lnTo>
                      <a:pt x="0" y="4925"/>
                    </a:lnTo>
                    <a:cubicBezTo>
                      <a:pt x="0" y="4912"/>
                      <a:pt x="11" y="4900"/>
                      <a:pt x="25" y="4900"/>
                    </a:cubicBezTo>
                    <a:cubicBezTo>
                      <a:pt x="39" y="4900"/>
                      <a:pt x="50" y="4912"/>
                      <a:pt x="50" y="4925"/>
                    </a:cubicBezTo>
                    <a:lnTo>
                      <a:pt x="50" y="5075"/>
                    </a:lnTo>
                    <a:cubicBezTo>
                      <a:pt x="50" y="5089"/>
                      <a:pt x="39" y="5100"/>
                      <a:pt x="25" y="5100"/>
                    </a:cubicBezTo>
                    <a:cubicBezTo>
                      <a:pt x="11" y="5100"/>
                      <a:pt x="0" y="5089"/>
                      <a:pt x="0" y="5075"/>
                    </a:cubicBezTo>
                    <a:close/>
                    <a:moveTo>
                      <a:pt x="0" y="4725"/>
                    </a:moveTo>
                    <a:lnTo>
                      <a:pt x="0" y="4575"/>
                    </a:lnTo>
                    <a:cubicBezTo>
                      <a:pt x="0" y="4562"/>
                      <a:pt x="11" y="4550"/>
                      <a:pt x="25" y="4550"/>
                    </a:cubicBezTo>
                    <a:cubicBezTo>
                      <a:pt x="39" y="4550"/>
                      <a:pt x="50" y="4562"/>
                      <a:pt x="50" y="4575"/>
                    </a:cubicBezTo>
                    <a:lnTo>
                      <a:pt x="50" y="4725"/>
                    </a:lnTo>
                    <a:cubicBezTo>
                      <a:pt x="50" y="4739"/>
                      <a:pt x="39" y="4750"/>
                      <a:pt x="25" y="4750"/>
                    </a:cubicBezTo>
                    <a:cubicBezTo>
                      <a:pt x="11" y="4750"/>
                      <a:pt x="0" y="4739"/>
                      <a:pt x="0" y="4725"/>
                    </a:cubicBezTo>
                    <a:close/>
                    <a:moveTo>
                      <a:pt x="0" y="4375"/>
                    </a:moveTo>
                    <a:lnTo>
                      <a:pt x="0" y="4225"/>
                    </a:lnTo>
                    <a:cubicBezTo>
                      <a:pt x="0" y="4212"/>
                      <a:pt x="11" y="4200"/>
                      <a:pt x="25" y="4200"/>
                    </a:cubicBezTo>
                    <a:cubicBezTo>
                      <a:pt x="39" y="4200"/>
                      <a:pt x="50" y="4212"/>
                      <a:pt x="50" y="4225"/>
                    </a:cubicBezTo>
                    <a:lnTo>
                      <a:pt x="50" y="4375"/>
                    </a:lnTo>
                    <a:cubicBezTo>
                      <a:pt x="50" y="4389"/>
                      <a:pt x="39" y="4400"/>
                      <a:pt x="25" y="4400"/>
                    </a:cubicBezTo>
                    <a:cubicBezTo>
                      <a:pt x="11" y="4400"/>
                      <a:pt x="0" y="4389"/>
                      <a:pt x="0" y="4375"/>
                    </a:cubicBezTo>
                    <a:close/>
                    <a:moveTo>
                      <a:pt x="0" y="4025"/>
                    </a:moveTo>
                    <a:lnTo>
                      <a:pt x="0" y="3875"/>
                    </a:lnTo>
                    <a:cubicBezTo>
                      <a:pt x="0" y="3862"/>
                      <a:pt x="11" y="3850"/>
                      <a:pt x="25" y="3850"/>
                    </a:cubicBezTo>
                    <a:cubicBezTo>
                      <a:pt x="39" y="3850"/>
                      <a:pt x="50" y="3862"/>
                      <a:pt x="50" y="3875"/>
                    </a:cubicBezTo>
                    <a:lnTo>
                      <a:pt x="50" y="4025"/>
                    </a:lnTo>
                    <a:cubicBezTo>
                      <a:pt x="50" y="4039"/>
                      <a:pt x="39" y="4050"/>
                      <a:pt x="25" y="4050"/>
                    </a:cubicBezTo>
                    <a:cubicBezTo>
                      <a:pt x="11" y="4050"/>
                      <a:pt x="0" y="4039"/>
                      <a:pt x="0" y="4025"/>
                    </a:cubicBezTo>
                    <a:close/>
                    <a:moveTo>
                      <a:pt x="0" y="3675"/>
                    </a:moveTo>
                    <a:lnTo>
                      <a:pt x="0" y="3525"/>
                    </a:lnTo>
                    <a:cubicBezTo>
                      <a:pt x="0" y="3512"/>
                      <a:pt x="11" y="3500"/>
                      <a:pt x="25" y="3500"/>
                    </a:cubicBezTo>
                    <a:cubicBezTo>
                      <a:pt x="39" y="3500"/>
                      <a:pt x="50" y="3512"/>
                      <a:pt x="50" y="3525"/>
                    </a:cubicBezTo>
                    <a:lnTo>
                      <a:pt x="50" y="3675"/>
                    </a:lnTo>
                    <a:cubicBezTo>
                      <a:pt x="50" y="3689"/>
                      <a:pt x="39" y="3700"/>
                      <a:pt x="25" y="3700"/>
                    </a:cubicBezTo>
                    <a:cubicBezTo>
                      <a:pt x="11" y="3700"/>
                      <a:pt x="0" y="3689"/>
                      <a:pt x="0" y="3675"/>
                    </a:cubicBezTo>
                    <a:close/>
                    <a:moveTo>
                      <a:pt x="0" y="3325"/>
                    </a:moveTo>
                    <a:lnTo>
                      <a:pt x="0" y="3175"/>
                    </a:lnTo>
                    <a:cubicBezTo>
                      <a:pt x="0" y="3162"/>
                      <a:pt x="11" y="3150"/>
                      <a:pt x="25" y="3150"/>
                    </a:cubicBezTo>
                    <a:cubicBezTo>
                      <a:pt x="39" y="3150"/>
                      <a:pt x="50" y="3162"/>
                      <a:pt x="50" y="3175"/>
                    </a:cubicBezTo>
                    <a:lnTo>
                      <a:pt x="50" y="3325"/>
                    </a:lnTo>
                    <a:cubicBezTo>
                      <a:pt x="50" y="3339"/>
                      <a:pt x="39" y="3350"/>
                      <a:pt x="25" y="3350"/>
                    </a:cubicBezTo>
                    <a:cubicBezTo>
                      <a:pt x="11" y="3350"/>
                      <a:pt x="0" y="3339"/>
                      <a:pt x="0" y="3325"/>
                    </a:cubicBezTo>
                    <a:close/>
                    <a:moveTo>
                      <a:pt x="0" y="2975"/>
                    </a:moveTo>
                    <a:lnTo>
                      <a:pt x="0" y="2825"/>
                    </a:lnTo>
                    <a:cubicBezTo>
                      <a:pt x="0" y="2812"/>
                      <a:pt x="11" y="2800"/>
                      <a:pt x="25" y="2800"/>
                    </a:cubicBezTo>
                    <a:cubicBezTo>
                      <a:pt x="39" y="2800"/>
                      <a:pt x="50" y="2812"/>
                      <a:pt x="50" y="2825"/>
                    </a:cubicBezTo>
                    <a:lnTo>
                      <a:pt x="50" y="2975"/>
                    </a:lnTo>
                    <a:cubicBezTo>
                      <a:pt x="50" y="2989"/>
                      <a:pt x="39" y="3000"/>
                      <a:pt x="25" y="3000"/>
                    </a:cubicBezTo>
                    <a:cubicBezTo>
                      <a:pt x="11" y="3000"/>
                      <a:pt x="0" y="2989"/>
                      <a:pt x="0" y="2975"/>
                    </a:cubicBezTo>
                    <a:close/>
                    <a:moveTo>
                      <a:pt x="0" y="2625"/>
                    </a:moveTo>
                    <a:lnTo>
                      <a:pt x="0" y="2475"/>
                    </a:lnTo>
                    <a:cubicBezTo>
                      <a:pt x="0" y="2462"/>
                      <a:pt x="11" y="2450"/>
                      <a:pt x="25" y="2450"/>
                    </a:cubicBezTo>
                    <a:cubicBezTo>
                      <a:pt x="39" y="2450"/>
                      <a:pt x="50" y="2462"/>
                      <a:pt x="50" y="2475"/>
                    </a:cubicBezTo>
                    <a:lnTo>
                      <a:pt x="50" y="2625"/>
                    </a:lnTo>
                    <a:cubicBezTo>
                      <a:pt x="50" y="2639"/>
                      <a:pt x="39" y="2650"/>
                      <a:pt x="25" y="2650"/>
                    </a:cubicBezTo>
                    <a:cubicBezTo>
                      <a:pt x="11" y="2650"/>
                      <a:pt x="0" y="2639"/>
                      <a:pt x="0" y="2625"/>
                    </a:cubicBezTo>
                    <a:close/>
                    <a:moveTo>
                      <a:pt x="0" y="2275"/>
                    </a:moveTo>
                    <a:lnTo>
                      <a:pt x="0" y="2125"/>
                    </a:lnTo>
                    <a:cubicBezTo>
                      <a:pt x="0" y="2112"/>
                      <a:pt x="11" y="2100"/>
                      <a:pt x="25" y="2100"/>
                    </a:cubicBezTo>
                    <a:cubicBezTo>
                      <a:pt x="39" y="2100"/>
                      <a:pt x="50" y="2112"/>
                      <a:pt x="50" y="2125"/>
                    </a:cubicBezTo>
                    <a:lnTo>
                      <a:pt x="50" y="2275"/>
                    </a:lnTo>
                    <a:cubicBezTo>
                      <a:pt x="50" y="2289"/>
                      <a:pt x="39" y="2300"/>
                      <a:pt x="25" y="2300"/>
                    </a:cubicBezTo>
                    <a:cubicBezTo>
                      <a:pt x="11" y="2300"/>
                      <a:pt x="0" y="2289"/>
                      <a:pt x="0" y="2275"/>
                    </a:cubicBezTo>
                    <a:close/>
                    <a:moveTo>
                      <a:pt x="0" y="1925"/>
                    </a:moveTo>
                    <a:lnTo>
                      <a:pt x="0" y="1775"/>
                    </a:lnTo>
                    <a:cubicBezTo>
                      <a:pt x="0" y="1762"/>
                      <a:pt x="11" y="1750"/>
                      <a:pt x="25" y="1750"/>
                    </a:cubicBezTo>
                    <a:cubicBezTo>
                      <a:pt x="39" y="1750"/>
                      <a:pt x="50" y="1762"/>
                      <a:pt x="50" y="1775"/>
                    </a:cubicBezTo>
                    <a:lnTo>
                      <a:pt x="50" y="1925"/>
                    </a:lnTo>
                    <a:cubicBezTo>
                      <a:pt x="50" y="1939"/>
                      <a:pt x="39" y="1950"/>
                      <a:pt x="25" y="1950"/>
                    </a:cubicBezTo>
                    <a:cubicBezTo>
                      <a:pt x="11" y="1950"/>
                      <a:pt x="0" y="1939"/>
                      <a:pt x="0" y="1925"/>
                    </a:cubicBezTo>
                    <a:close/>
                    <a:moveTo>
                      <a:pt x="0" y="1575"/>
                    </a:moveTo>
                    <a:lnTo>
                      <a:pt x="0" y="1425"/>
                    </a:lnTo>
                    <a:cubicBezTo>
                      <a:pt x="0" y="1412"/>
                      <a:pt x="11" y="1400"/>
                      <a:pt x="25" y="1400"/>
                    </a:cubicBezTo>
                    <a:cubicBezTo>
                      <a:pt x="39" y="1400"/>
                      <a:pt x="50" y="1412"/>
                      <a:pt x="50" y="1425"/>
                    </a:cubicBezTo>
                    <a:lnTo>
                      <a:pt x="50" y="1575"/>
                    </a:lnTo>
                    <a:cubicBezTo>
                      <a:pt x="50" y="1589"/>
                      <a:pt x="39" y="1600"/>
                      <a:pt x="25" y="1600"/>
                    </a:cubicBezTo>
                    <a:cubicBezTo>
                      <a:pt x="11" y="1600"/>
                      <a:pt x="0" y="1589"/>
                      <a:pt x="0" y="1575"/>
                    </a:cubicBezTo>
                    <a:close/>
                    <a:moveTo>
                      <a:pt x="0" y="1225"/>
                    </a:moveTo>
                    <a:lnTo>
                      <a:pt x="0" y="1075"/>
                    </a:lnTo>
                    <a:cubicBezTo>
                      <a:pt x="0" y="1062"/>
                      <a:pt x="11" y="1050"/>
                      <a:pt x="25" y="1050"/>
                    </a:cubicBezTo>
                    <a:cubicBezTo>
                      <a:pt x="39" y="1050"/>
                      <a:pt x="50" y="1062"/>
                      <a:pt x="50" y="1075"/>
                    </a:cubicBezTo>
                    <a:lnTo>
                      <a:pt x="50" y="1225"/>
                    </a:lnTo>
                    <a:cubicBezTo>
                      <a:pt x="50" y="1239"/>
                      <a:pt x="39" y="1250"/>
                      <a:pt x="25" y="1250"/>
                    </a:cubicBezTo>
                    <a:cubicBezTo>
                      <a:pt x="11" y="1250"/>
                      <a:pt x="0" y="1239"/>
                      <a:pt x="0" y="1225"/>
                    </a:cubicBezTo>
                    <a:close/>
                    <a:moveTo>
                      <a:pt x="0" y="875"/>
                    </a:moveTo>
                    <a:lnTo>
                      <a:pt x="0" y="725"/>
                    </a:lnTo>
                    <a:cubicBezTo>
                      <a:pt x="0" y="712"/>
                      <a:pt x="11" y="700"/>
                      <a:pt x="25" y="700"/>
                    </a:cubicBezTo>
                    <a:cubicBezTo>
                      <a:pt x="39" y="700"/>
                      <a:pt x="50" y="712"/>
                      <a:pt x="50" y="725"/>
                    </a:cubicBezTo>
                    <a:lnTo>
                      <a:pt x="50" y="875"/>
                    </a:lnTo>
                    <a:cubicBezTo>
                      <a:pt x="50" y="889"/>
                      <a:pt x="39" y="900"/>
                      <a:pt x="25" y="900"/>
                    </a:cubicBezTo>
                    <a:cubicBezTo>
                      <a:pt x="11" y="900"/>
                      <a:pt x="0" y="889"/>
                      <a:pt x="0" y="875"/>
                    </a:cubicBezTo>
                    <a:close/>
                    <a:moveTo>
                      <a:pt x="0" y="525"/>
                    </a:moveTo>
                    <a:lnTo>
                      <a:pt x="0" y="375"/>
                    </a:lnTo>
                    <a:cubicBezTo>
                      <a:pt x="0" y="362"/>
                      <a:pt x="11" y="350"/>
                      <a:pt x="25" y="350"/>
                    </a:cubicBezTo>
                    <a:cubicBezTo>
                      <a:pt x="39" y="350"/>
                      <a:pt x="50" y="362"/>
                      <a:pt x="50" y="375"/>
                    </a:cubicBezTo>
                    <a:lnTo>
                      <a:pt x="50" y="525"/>
                    </a:lnTo>
                    <a:cubicBezTo>
                      <a:pt x="50" y="539"/>
                      <a:pt x="39" y="550"/>
                      <a:pt x="25" y="550"/>
                    </a:cubicBezTo>
                    <a:cubicBezTo>
                      <a:pt x="11" y="550"/>
                      <a:pt x="0" y="539"/>
                      <a:pt x="0" y="525"/>
                    </a:cubicBezTo>
                    <a:close/>
                    <a:moveTo>
                      <a:pt x="0" y="175"/>
                    </a:moveTo>
                    <a:lnTo>
                      <a:pt x="0" y="25"/>
                    </a:lnTo>
                    <a:cubicBezTo>
                      <a:pt x="0" y="12"/>
                      <a:pt x="11" y="0"/>
                      <a:pt x="25" y="0"/>
                    </a:cubicBezTo>
                    <a:cubicBezTo>
                      <a:pt x="39" y="0"/>
                      <a:pt x="50" y="12"/>
                      <a:pt x="50" y="25"/>
                    </a:cubicBezTo>
                    <a:lnTo>
                      <a:pt x="50" y="175"/>
                    </a:lnTo>
                    <a:cubicBezTo>
                      <a:pt x="50" y="189"/>
                      <a:pt x="39" y="200"/>
                      <a:pt x="25" y="200"/>
                    </a:cubicBezTo>
                    <a:cubicBezTo>
                      <a:pt x="11" y="200"/>
                      <a:pt x="0" y="189"/>
                      <a:pt x="0" y="175"/>
                    </a:cubicBezTo>
                    <a:close/>
                  </a:path>
                </a:pathLst>
              </a:custGeom>
              <a:solidFill>
                <a:srgbClr val="000000"/>
              </a:solidFill>
              <a:ln w="3175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97" name="Freeform 85"/>
              <p:cNvSpPr>
                <a:spLocks noEditPoints="1"/>
              </p:cNvSpPr>
              <p:nvPr/>
            </p:nvSpPr>
            <p:spPr bwMode="auto">
              <a:xfrm>
                <a:off x="1970" y="1927"/>
                <a:ext cx="221" cy="38"/>
              </a:xfrm>
              <a:custGeom>
                <a:avLst/>
                <a:gdLst/>
                <a:ahLst/>
                <a:cxnLst>
                  <a:cxn ang="0">
                    <a:pos x="34" y="167"/>
                  </a:cxn>
                  <a:cxn ang="0">
                    <a:pos x="234" y="167"/>
                  </a:cxn>
                  <a:cxn ang="0">
                    <a:pos x="267" y="200"/>
                  </a:cxn>
                  <a:cxn ang="0">
                    <a:pos x="234" y="233"/>
                  </a:cxn>
                  <a:cxn ang="0">
                    <a:pos x="34" y="233"/>
                  </a:cxn>
                  <a:cxn ang="0">
                    <a:pos x="0" y="200"/>
                  </a:cxn>
                  <a:cxn ang="0">
                    <a:pos x="34" y="167"/>
                  </a:cxn>
                  <a:cxn ang="0">
                    <a:pos x="500" y="167"/>
                  </a:cxn>
                  <a:cxn ang="0">
                    <a:pos x="700" y="167"/>
                  </a:cxn>
                  <a:cxn ang="0">
                    <a:pos x="734" y="200"/>
                  </a:cxn>
                  <a:cxn ang="0">
                    <a:pos x="700" y="233"/>
                  </a:cxn>
                  <a:cxn ang="0">
                    <a:pos x="500" y="233"/>
                  </a:cxn>
                  <a:cxn ang="0">
                    <a:pos x="467" y="200"/>
                  </a:cxn>
                  <a:cxn ang="0">
                    <a:pos x="500" y="167"/>
                  </a:cxn>
                  <a:cxn ang="0">
                    <a:pos x="967" y="167"/>
                  </a:cxn>
                  <a:cxn ang="0">
                    <a:pos x="1167" y="167"/>
                  </a:cxn>
                  <a:cxn ang="0">
                    <a:pos x="1200" y="200"/>
                  </a:cxn>
                  <a:cxn ang="0">
                    <a:pos x="1167" y="233"/>
                  </a:cxn>
                  <a:cxn ang="0">
                    <a:pos x="967" y="233"/>
                  </a:cxn>
                  <a:cxn ang="0">
                    <a:pos x="934" y="200"/>
                  </a:cxn>
                  <a:cxn ang="0">
                    <a:pos x="967" y="167"/>
                  </a:cxn>
                  <a:cxn ang="0">
                    <a:pos x="1434" y="167"/>
                  </a:cxn>
                  <a:cxn ang="0">
                    <a:pos x="1634" y="167"/>
                  </a:cxn>
                  <a:cxn ang="0">
                    <a:pos x="1667" y="200"/>
                  </a:cxn>
                  <a:cxn ang="0">
                    <a:pos x="1634" y="233"/>
                  </a:cxn>
                  <a:cxn ang="0">
                    <a:pos x="1434" y="233"/>
                  </a:cxn>
                  <a:cxn ang="0">
                    <a:pos x="1400" y="200"/>
                  </a:cxn>
                  <a:cxn ang="0">
                    <a:pos x="1434" y="167"/>
                  </a:cxn>
                  <a:cxn ang="0">
                    <a:pos x="1900" y="167"/>
                  </a:cxn>
                  <a:cxn ang="0">
                    <a:pos x="1975" y="167"/>
                  </a:cxn>
                  <a:cxn ang="0">
                    <a:pos x="2009" y="200"/>
                  </a:cxn>
                  <a:cxn ang="0">
                    <a:pos x="1975" y="233"/>
                  </a:cxn>
                  <a:cxn ang="0">
                    <a:pos x="1900" y="233"/>
                  </a:cxn>
                  <a:cxn ang="0">
                    <a:pos x="1867" y="200"/>
                  </a:cxn>
                  <a:cxn ang="0">
                    <a:pos x="1900" y="167"/>
                  </a:cxn>
                  <a:cxn ang="0">
                    <a:pos x="1909" y="0"/>
                  </a:cxn>
                  <a:cxn ang="0">
                    <a:pos x="2309" y="200"/>
                  </a:cxn>
                  <a:cxn ang="0">
                    <a:pos x="1909" y="400"/>
                  </a:cxn>
                  <a:cxn ang="0">
                    <a:pos x="1909" y="0"/>
                  </a:cxn>
                </a:cxnLst>
                <a:rect l="0" t="0" r="r" b="b"/>
                <a:pathLst>
                  <a:path w="2309" h="400">
                    <a:moveTo>
                      <a:pt x="34" y="167"/>
                    </a:moveTo>
                    <a:lnTo>
                      <a:pt x="234" y="167"/>
                    </a:lnTo>
                    <a:cubicBezTo>
                      <a:pt x="252" y="167"/>
                      <a:pt x="267" y="182"/>
                      <a:pt x="267" y="200"/>
                    </a:cubicBezTo>
                    <a:cubicBezTo>
                      <a:pt x="267" y="219"/>
                      <a:pt x="252" y="233"/>
                      <a:pt x="234" y="233"/>
                    </a:cubicBezTo>
                    <a:lnTo>
                      <a:pt x="34" y="233"/>
                    </a:lnTo>
                    <a:cubicBezTo>
                      <a:pt x="15" y="233"/>
                      <a:pt x="0" y="219"/>
                      <a:pt x="0" y="200"/>
                    </a:cubicBezTo>
                    <a:cubicBezTo>
                      <a:pt x="0" y="182"/>
                      <a:pt x="15" y="167"/>
                      <a:pt x="34" y="167"/>
                    </a:cubicBezTo>
                    <a:close/>
                    <a:moveTo>
                      <a:pt x="500" y="167"/>
                    </a:moveTo>
                    <a:lnTo>
                      <a:pt x="700" y="167"/>
                    </a:lnTo>
                    <a:cubicBezTo>
                      <a:pt x="719" y="167"/>
                      <a:pt x="734" y="182"/>
                      <a:pt x="734" y="200"/>
                    </a:cubicBezTo>
                    <a:cubicBezTo>
                      <a:pt x="734" y="219"/>
                      <a:pt x="719" y="233"/>
                      <a:pt x="700" y="233"/>
                    </a:cubicBezTo>
                    <a:lnTo>
                      <a:pt x="500" y="233"/>
                    </a:lnTo>
                    <a:cubicBezTo>
                      <a:pt x="482" y="233"/>
                      <a:pt x="467" y="219"/>
                      <a:pt x="467" y="200"/>
                    </a:cubicBezTo>
                    <a:cubicBezTo>
                      <a:pt x="467" y="182"/>
                      <a:pt x="482" y="167"/>
                      <a:pt x="500" y="167"/>
                    </a:cubicBezTo>
                    <a:close/>
                    <a:moveTo>
                      <a:pt x="967" y="167"/>
                    </a:moveTo>
                    <a:lnTo>
                      <a:pt x="1167" y="167"/>
                    </a:lnTo>
                    <a:cubicBezTo>
                      <a:pt x="1186" y="167"/>
                      <a:pt x="1200" y="182"/>
                      <a:pt x="1200" y="200"/>
                    </a:cubicBezTo>
                    <a:cubicBezTo>
                      <a:pt x="1200" y="219"/>
                      <a:pt x="1186" y="233"/>
                      <a:pt x="1167" y="233"/>
                    </a:cubicBezTo>
                    <a:lnTo>
                      <a:pt x="967" y="233"/>
                    </a:lnTo>
                    <a:cubicBezTo>
                      <a:pt x="949" y="233"/>
                      <a:pt x="934" y="219"/>
                      <a:pt x="934" y="200"/>
                    </a:cubicBezTo>
                    <a:cubicBezTo>
                      <a:pt x="934" y="182"/>
                      <a:pt x="949" y="167"/>
                      <a:pt x="967" y="167"/>
                    </a:cubicBezTo>
                    <a:close/>
                    <a:moveTo>
                      <a:pt x="1434" y="167"/>
                    </a:moveTo>
                    <a:lnTo>
                      <a:pt x="1634" y="167"/>
                    </a:lnTo>
                    <a:cubicBezTo>
                      <a:pt x="1652" y="167"/>
                      <a:pt x="1667" y="182"/>
                      <a:pt x="1667" y="200"/>
                    </a:cubicBezTo>
                    <a:cubicBezTo>
                      <a:pt x="1667" y="219"/>
                      <a:pt x="1652" y="233"/>
                      <a:pt x="1634" y="233"/>
                    </a:cubicBezTo>
                    <a:lnTo>
                      <a:pt x="1434" y="233"/>
                    </a:lnTo>
                    <a:cubicBezTo>
                      <a:pt x="1415" y="233"/>
                      <a:pt x="1400" y="219"/>
                      <a:pt x="1400" y="200"/>
                    </a:cubicBezTo>
                    <a:cubicBezTo>
                      <a:pt x="1400" y="182"/>
                      <a:pt x="1415" y="167"/>
                      <a:pt x="1434" y="167"/>
                    </a:cubicBezTo>
                    <a:close/>
                    <a:moveTo>
                      <a:pt x="1900" y="167"/>
                    </a:moveTo>
                    <a:lnTo>
                      <a:pt x="1975" y="167"/>
                    </a:lnTo>
                    <a:cubicBezTo>
                      <a:pt x="1994" y="167"/>
                      <a:pt x="2009" y="182"/>
                      <a:pt x="2009" y="200"/>
                    </a:cubicBezTo>
                    <a:cubicBezTo>
                      <a:pt x="2009" y="219"/>
                      <a:pt x="1994" y="233"/>
                      <a:pt x="1975" y="233"/>
                    </a:cubicBezTo>
                    <a:lnTo>
                      <a:pt x="1900" y="233"/>
                    </a:lnTo>
                    <a:cubicBezTo>
                      <a:pt x="1882" y="233"/>
                      <a:pt x="1867" y="219"/>
                      <a:pt x="1867" y="200"/>
                    </a:cubicBezTo>
                    <a:cubicBezTo>
                      <a:pt x="1867" y="182"/>
                      <a:pt x="1882" y="167"/>
                      <a:pt x="1900" y="167"/>
                    </a:cubicBezTo>
                    <a:close/>
                    <a:moveTo>
                      <a:pt x="1909" y="0"/>
                    </a:moveTo>
                    <a:lnTo>
                      <a:pt x="2309" y="200"/>
                    </a:lnTo>
                    <a:lnTo>
                      <a:pt x="1909" y="400"/>
                    </a:lnTo>
                    <a:lnTo>
                      <a:pt x="1909" y="0"/>
                    </a:lnTo>
                    <a:close/>
                  </a:path>
                </a:pathLst>
              </a:custGeom>
              <a:solidFill>
                <a:srgbClr val="000000"/>
              </a:solidFill>
              <a:ln w="3175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98" name="Freeform 86"/>
              <p:cNvSpPr>
                <a:spLocks noEditPoints="1"/>
              </p:cNvSpPr>
              <p:nvPr/>
            </p:nvSpPr>
            <p:spPr bwMode="auto">
              <a:xfrm>
                <a:off x="669" y="1761"/>
                <a:ext cx="5" cy="1535"/>
              </a:xfrm>
              <a:custGeom>
                <a:avLst/>
                <a:gdLst/>
                <a:ahLst/>
                <a:cxnLst>
                  <a:cxn ang="0">
                    <a:pos x="25" y="15950"/>
                  </a:cxn>
                  <a:cxn ang="0">
                    <a:pos x="50" y="15575"/>
                  </a:cxn>
                  <a:cxn ang="0">
                    <a:pos x="50" y="15075"/>
                  </a:cxn>
                  <a:cxn ang="0">
                    <a:pos x="25" y="14700"/>
                  </a:cxn>
                  <a:cxn ang="0">
                    <a:pos x="0" y="14375"/>
                  </a:cxn>
                  <a:cxn ang="0">
                    <a:pos x="0" y="14175"/>
                  </a:cxn>
                  <a:cxn ang="0">
                    <a:pos x="0" y="14175"/>
                  </a:cxn>
                  <a:cxn ang="0">
                    <a:pos x="25" y="13850"/>
                  </a:cxn>
                  <a:cxn ang="0">
                    <a:pos x="50" y="13475"/>
                  </a:cxn>
                  <a:cxn ang="0">
                    <a:pos x="50" y="12975"/>
                  </a:cxn>
                  <a:cxn ang="0">
                    <a:pos x="25" y="12600"/>
                  </a:cxn>
                  <a:cxn ang="0">
                    <a:pos x="0" y="12275"/>
                  </a:cxn>
                  <a:cxn ang="0">
                    <a:pos x="0" y="12075"/>
                  </a:cxn>
                  <a:cxn ang="0">
                    <a:pos x="0" y="12075"/>
                  </a:cxn>
                  <a:cxn ang="0">
                    <a:pos x="25" y="11750"/>
                  </a:cxn>
                  <a:cxn ang="0">
                    <a:pos x="50" y="11375"/>
                  </a:cxn>
                  <a:cxn ang="0">
                    <a:pos x="50" y="10875"/>
                  </a:cxn>
                  <a:cxn ang="0">
                    <a:pos x="25" y="10500"/>
                  </a:cxn>
                  <a:cxn ang="0">
                    <a:pos x="0" y="10175"/>
                  </a:cxn>
                  <a:cxn ang="0">
                    <a:pos x="0" y="9975"/>
                  </a:cxn>
                  <a:cxn ang="0">
                    <a:pos x="0" y="9975"/>
                  </a:cxn>
                  <a:cxn ang="0">
                    <a:pos x="25" y="9650"/>
                  </a:cxn>
                  <a:cxn ang="0">
                    <a:pos x="50" y="9275"/>
                  </a:cxn>
                  <a:cxn ang="0">
                    <a:pos x="50" y="8775"/>
                  </a:cxn>
                  <a:cxn ang="0">
                    <a:pos x="25" y="8400"/>
                  </a:cxn>
                  <a:cxn ang="0">
                    <a:pos x="0" y="8075"/>
                  </a:cxn>
                  <a:cxn ang="0">
                    <a:pos x="0" y="7875"/>
                  </a:cxn>
                  <a:cxn ang="0">
                    <a:pos x="0" y="7875"/>
                  </a:cxn>
                  <a:cxn ang="0">
                    <a:pos x="25" y="7550"/>
                  </a:cxn>
                  <a:cxn ang="0">
                    <a:pos x="50" y="7175"/>
                  </a:cxn>
                  <a:cxn ang="0">
                    <a:pos x="50" y="6675"/>
                  </a:cxn>
                  <a:cxn ang="0">
                    <a:pos x="25" y="6300"/>
                  </a:cxn>
                  <a:cxn ang="0">
                    <a:pos x="0" y="5975"/>
                  </a:cxn>
                  <a:cxn ang="0">
                    <a:pos x="0" y="5775"/>
                  </a:cxn>
                  <a:cxn ang="0">
                    <a:pos x="0" y="5775"/>
                  </a:cxn>
                  <a:cxn ang="0">
                    <a:pos x="25" y="5450"/>
                  </a:cxn>
                  <a:cxn ang="0">
                    <a:pos x="50" y="5075"/>
                  </a:cxn>
                  <a:cxn ang="0">
                    <a:pos x="50" y="4575"/>
                  </a:cxn>
                  <a:cxn ang="0">
                    <a:pos x="25" y="4200"/>
                  </a:cxn>
                  <a:cxn ang="0">
                    <a:pos x="0" y="3875"/>
                  </a:cxn>
                  <a:cxn ang="0">
                    <a:pos x="0" y="3675"/>
                  </a:cxn>
                  <a:cxn ang="0">
                    <a:pos x="0" y="3675"/>
                  </a:cxn>
                  <a:cxn ang="0">
                    <a:pos x="25" y="3350"/>
                  </a:cxn>
                  <a:cxn ang="0">
                    <a:pos x="50" y="2975"/>
                  </a:cxn>
                  <a:cxn ang="0">
                    <a:pos x="50" y="2475"/>
                  </a:cxn>
                  <a:cxn ang="0">
                    <a:pos x="25" y="2100"/>
                  </a:cxn>
                  <a:cxn ang="0">
                    <a:pos x="0" y="1775"/>
                  </a:cxn>
                  <a:cxn ang="0">
                    <a:pos x="0" y="1575"/>
                  </a:cxn>
                  <a:cxn ang="0">
                    <a:pos x="0" y="1575"/>
                  </a:cxn>
                  <a:cxn ang="0">
                    <a:pos x="25" y="1250"/>
                  </a:cxn>
                  <a:cxn ang="0">
                    <a:pos x="50" y="875"/>
                  </a:cxn>
                  <a:cxn ang="0">
                    <a:pos x="50" y="375"/>
                  </a:cxn>
                  <a:cxn ang="0">
                    <a:pos x="25" y="0"/>
                  </a:cxn>
                </a:cxnLst>
                <a:rect l="0" t="0" r="r" b="b"/>
                <a:pathLst>
                  <a:path w="50" h="15950">
                    <a:moveTo>
                      <a:pt x="0" y="15925"/>
                    </a:moveTo>
                    <a:lnTo>
                      <a:pt x="0" y="15775"/>
                    </a:lnTo>
                    <a:cubicBezTo>
                      <a:pt x="0" y="15762"/>
                      <a:pt x="12" y="15750"/>
                      <a:pt x="25" y="15750"/>
                    </a:cubicBezTo>
                    <a:cubicBezTo>
                      <a:pt x="39" y="15750"/>
                      <a:pt x="50" y="15762"/>
                      <a:pt x="50" y="15775"/>
                    </a:cubicBezTo>
                    <a:lnTo>
                      <a:pt x="50" y="15925"/>
                    </a:lnTo>
                    <a:cubicBezTo>
                      <a:pt x="50" y="15939"/>
                      <a:pt x="39" y="15950"/>
                      <a:pt x="25" y="15950"/>
                    </a:cubicBezTo>
                    <a:cubicBezTo>
                      <a:pt x="12" y="15950"/>
                      <a:pt x="0" y="15939"/>
                      <a:pt x="0" y="15925"/>
                    </a:cubicBezTo>
                    <a:close/>
                    <a:moveTo>
                      <a:pt x="0" y="15575"/>
                    </a:moveTo>
                    <a:lnTo>
                      <a:pt x="0" y="15425"/>
                    </a:lnTo>
                    <a:cubicBezTo>
                      <a:pt x="0" y="15412"/>
                      <a:pt x="12" y="15400"/>
                      <a:pt x="25" y="15400"/>
                    </a:cubicBezTo>
                    <a:cubicBezTo>
                      <a:pt x="39" y="15400"/>
                      <a:pt x="50" y="15412"/>
                      <a:pt x="50" y="15425"/>
                    </a:cubicBezTo>
                    <a:lnTo>
                      <a:pt x="50" y="15575"/>
                    </a:lnTo>
                    <a:cubicBezTo>
                      <a:pt x="50" y="15589"/>
                      <a:pt x="39" y="15600"/>
                      <a:pt x="25" y="15600"/>
                    </a:cubicBezTo>
                    <a:cubicBezTo>
                      <a:pt x="12" y="15600"/>
                      <a:pt x="0" y="15589"/>
                      <a:pt x="0" y="15575"/>
                    </a:cubicBezTo>
                    <a:close/>
                    <a:moveTo>
                      <a:pt x="0" y="15225"/>
                    </a:moveTo>
                    <a:lnTo>
                      <a:pt x="0" y="15075"/>
                    </a:lnTo>
                    <a:cubicBezTo>
                      <a:pt x="0" y="15062"/>
                      <a:pt x="12" y="15050"/>
                      <a:pt x="25" y="15050"/>
                    </a:cubicBezTo>
                    <a:cubicBezTo>
                      <a:pt x="39" y="15050"/>
                      <a:pt x="50" y="15062"/>
                      <a:pt x="50" y="15075"/>
                    </a:cubicBezTo>
                    <a:lnTo>
                      <a:pt x="50" y="15225"/>
                    </a:lnTo>
                    <a:cubicBezTo>
                      <a:pt x="50" y="15239"/>
                      <a:pt x="39" y="15250"/>
                      <a:pt x="25" y="15250"/>
                    </a:cubicBezTo>
                    <a:cubicBezTo>
                      <a:pt x="12" y="15250"/>
                      <a:pt x="0" y="15239"/>
                      <a:pt x="0" y="15225"/>
                    </a:cubicBezTo>
                    <a:close/>
                    <a:moveTo>
                      <a:pt x="0" y="14875"/>
                    </a:moveTo>
                    <a:lnTo>
                      <a:pt x="0" y="14725"/>
                    </a:lnTo>
                    <a:cubicBezTo>
                      <a:pt x="0" y="14712"/>
                      <a:pt x="12" y="14700"/>
                      <a:pt x="25" y="14700"/>
                    </a:cubicBezTo>
                    <a:cubicBezTo>
                      <a:pt x="39" y="14700"/>
                      <a:pt x="50" y="14712"/>
                      <a:pt x="50" y="14725"/>
                    </a:cubicBezTo>
                    <a:lnTo>
                      <a:pt x="50" y="14875"/>
                    </a:lnTo>
                    <a:cubicBezTo>
                      <a:pt x="50" y="14889"/>
                      <a:pt x="39" y="14900"/>
                      <a:pt x="25" y="14900"/>
                    </a:cubicBezTo>
                    <a:cubicBezTo>
                      <a:pt x="12" y="14900"/>
                      <a:pt x="0" y="14889"/>
                      <a:pt x="0" y="14875"/>
                    </a:cubicBezTo>
                    <a:close/>
                    <a:moveTo>
                      <a:pt x="0" y="14525"/>
                    </a:moveTo>
                    <a:lnTo>
                      <a:pt x="0" y="14375"/>
                    </a:lnTo>
                    <a:cubicBezTo>
                      <a:pt x="0" y="14362"/>
                      <a:pt x="12" y="14350"/>
                      <a:pt x="25" y="14350"/>
                    </a:cubicBezTo>
                    <a:cubicBezTo>
                      <a:pt x="39" y="14350"/>
                      <a:pt x="50" y="14362"/>
                      <a:pt x="50" y="14375"/>
                    </a:cubicBezTo>
                    <a:lnTo>
                      <a:pt x="50" y="14525"/>
                    </a:lnTo>
                    <a:cubicBezTo>
                      <a:pt x="50" y="14539"/>
                      <a:pt x="39" y="14550"/>
                      <a:pt x="25" y="14550"/>
                    </a:cubicBezTo>
                    <a:cubicBezTo>
                      <a:pt x="12" y="14550"/>
                      <a:pt x="0" y="14539"/>
                      <a:pt x="0" y="14525"/>
                    </a:cubicBezTo>
                    <a:close/>
                    <a:moveTo>
                      <a:pt x="0" y="14175"/>
                    </a:moveTo>
                    <a:lnTo>
                      <a:pt x="0" y="14025"/>
                    </a:lnTo>
                    <a:cubicBezTo>
                      <a:pt x="0" y="14012"/>
                      <a:pt x="12" y="14000"/>
                      <a:pt x="25" y="14000"/>
                    </a:cubicBezTo>
                    <a:cubicBezTo>
                      <a:pt x="39" y="14000"/>
                      <a:pt x="50" y="14012"/>
                      <a:pt x="50" y="14025"/>
                    </a:cubicBezTo>
                    <a:lnTo>
                      <a:pt x="50" y="14175"/>
                    </a:lnTo>
                    <a:cubicBezTo>
                      <a:pt x="50" y="14189"/>
                      <a:pt x="39" y="14200"/>
                      <a:pt x="25" y="14200"/>
                    </a:cubicBezTo>
                    <a:cubicBezTo>
                      <a:pt x="12" y="14200"/>
                      <a:pt x="0" y="14189"/>
                      <a:pt x="0" y="14175"/>
                    </a:cubicBezTo>
                    <a:close/>
                    <a:moveTo>
                      <a:pt x="0" y="13825"/>
                    </a:moveTo>
                    <a:lnTo>
                      <a:pt x="0" y="13675"/>
                    </a:lnTo>
                    <a:cubicBezTo>
                      <a:pt x="0" y="13662"/>
                      <a:pt x="12" y="13650"/>
                      <a:pt x="25" y="13650"/>
                    </a:cubicBezTo>
                    <a:cubicBezTo>
                      <a:pt x="39" y="13650"/>
                      <a:pt x="50" y="13662"/>
                      <a:pt x="50" y="13675"/>
                    </a:cubicBezTo>
                    <a:lnTo>
                      <a:pt x="50" y="13825"/>
                    </a:lnTo>
                    <a:cubicBezTo>
                      <a:pt x="50" y="13839"/>
                      <a:pt x="39" y="13850"/>
                      <a:pt x="25" y="13850"/>
                    </a:cubicBezTo>
                    <a:cubicBezTo>
                      <a:pt x="12" y="13850"/>
                      <a:pt x="0" y="13839"/>
                      <a:pt x="0" y="13825"/>
                    </a:cubicBezTo>
                    <a:close/>
                    <a:moveTo>
                      <a:pt x="0" y="13475"/>
                    </a:moveTo>
                    <a:lnTo>
                      <a:pt x="0" y="13325"/>
                    </a:lnTo>
                    <a:cubicBezTo>
                      <a:pt x="0" y="13312"/>
                      <a:pt x="12" y="13300"/>
                      <a:pt x="25" y="13300"/>
                    </a:cubicBezTo>
                    <a:cubicBezTo>
                      <a:pt x="39" y="13300"/>
                      <a:pt x="50" y="13312"/>
                      <a:pt x="50" y="13325"/>
                    </a:cubicBezTo>
                    <a:lnTo>
                      <a:pt x="50" y="13475"/>
                    </a:lnTo>
                    <a:cubicBezTo>
                      <a:pt x="50" y="13489"/>
                      <a:pt x="39" y="13500"/>
                      <a:pt x="25" y="13500"/>
                    </a:cubicBezTo>
                    <a:cubicBezTo>
                      <a:pt x="12" y="13500"/>
                      <a:pt x="0" y="13489"/>
                      <a:pt x="0" y="13475"/>
                    </a:cubicBezTo>
                    <a:close/>
                    <a:moveTo>
                      <a:pt x="0" y="13125"/>
                    </a:moveTo>
                    <a:lnTo>
                      <a:pt x="0" y="12975"/>
                    </a:lnTo>
                    <a:cubicBezTo>
                      <a:pt x="0" y="12962"/>
                      <a:pt x="12" y="12950"/>
                      <a:pt x="25" y="12950"/>
                    </a:cubicBezTo>
                    <a:cubicBezTo>
                      <a:pt x="39" y="12950"/>
                      <a:pt x="50" y="12962"/>
                      <a:pt x="50" y="12975"/>
                    </a:cubicBezTo>
                    <a:lnTo>
                      <a:pt x="50" y="13125"/>
                    </a:lnTo>
                    <a:cubicBezTo>
                      <a:pt x="50" y="13139"/>
                      <a:pt x="39" y="13150"/>
                      <a:pt x="25" y="13150"/>
                    </a:cubicBezTo>
                    <a:cubicBezTo>
                      <a:pt x="12" y="13150"/>
                      <a:pt x="0" y="13139"/>
                      <a:pt x="0" y="13125"/>
                    </a:cubicBezTo>
                    <a:close/>
                    <a:moveTo>
                      <a:pt x="0" y="12775"/>
                    </a:moveTo>
                    <a:lnTo>
                      <a:pt x="0" y="12625"/>
                    </a:lnTo>
                    <a:cubicBezTo>
                      <a:pt x="0" y="12612"/>
                      <a:pt x="12" y="12600"/>
                      <a:pt x="25" y="12600"/>
                    </a:cubicBezTo>
                    <a:cubicBezTo>
                      <a:pt x="39" y="12600"/>
                      <a:pt x="50" y="12612"/>
                      <a:pt x="50" y="12625"/>
                    </a:cubicBezTo>
                    <a:lnTo>
                      <a:pt x="50" y="12775"/>
                    </a:lnTo>
                    <a:cubicBezTo>
                      <a:pt x="50" y="12789"/>
                      <a:pt x="39" y="12800"/>
                      <a:pt x="25" y="12800"/>
                    </a:cubicBezTo>
                    <a:cubicBezTo>
                      <a:pt x="12" y="12800"/>
                      <a:pt x="0" y="12789"/>
                      <a:pt x="0" y="12775"/>
                    </a:cubicBezTo>
                    <a:close/>
                    <a:moveTo>
                      <a:pt x="0" y="12425"/>
                    </a:moveTo>
                    <a:lnTo>
                      <a:pt x="0" y="12275"/>
                    </a:lnTo>
                    <a:cubicBezTo>
                      <a:pt x="0" y="12262"/>
                      <a:pt x="12" y="12250"/>
                      <a:pt x="25" y="12250"/>
                    </a:cubicBezTo>
                    <a:cubicBezTo>
                      <a:pt x="39" y="12250"/>
                      <a:pt x="50" y="12262"/>
                      <a:pt x="50" y="12275"/>
                    </a:cubicBezTo>
                    <a:lnTo>
                      <a:pt x="50" y="12425"/>
                    </a:lnTo>
                    <a:cubicBezTo>
                      <a:pt x="50" y="12439"/>
                      <a:pt x="39" y="12450"/>
                      <a:pt x="25" y="12450"/>
                    </a:cubicBezTo>
                    <a:cubicBezTo>
                      <a:pt x="12" y="12450"/>
                      <a:pt x="0" y="12439"/>
                      <a:pt x="0" y="12425"/>
                    </a:cubicBezTo>
                    <a:close/>
                    <a:moveTo>
                      <a:pt x="0" y="12075"/>
                    </a:moveTo>
                    <a:lnTo>
                      <a:pt x="0" y="11925"/>
                    </a:lnTo>
                    <a:cubicBezTo>
                      <a:pt x="0" y="11912"/>
                      <a:pt x="12" y="11900"/>
                      <a:pt x="25" y="11900"/>
                    </a:cubicBezTo>
                    <a:cubicBezTo>
                      <a:pt x="39" y="11900"/>
                      <a:pt x="50" y="11912"/>
                      <a:pt x="50" y="11925"/>
                    </a:cubicBezTo>
                    <a:lnTo>
                      <a:pt x="50" y="12075"/>
                    </a:lnTo>
                    <a:cubicBezTo>
                      <a:pt x="50" y="12089"/>
                      <a:pt x="39" y="12100"/>
                      <a:pt x="25" y="12100"/>
                    </a:cubicBezTo>
                    <a:cubicBezTo>
                      <a:pt x="12" y="12100"/>
                      <a:pt x="0" y="12089"/>
                      <a:pt x="0" y="12075"/>
                    </a:cubicBezTo>
                    <a:close/>
                    <a:moveTo>
                      <a:pt x="0" y="11725"/>
                    </a:moveTo>
                    <a:lnTo>
                      <a:pt x="0" y="11575"/>
                    </a:lnTo>
                    <a:cubicBezTo>
                      <a:pt x="0" y="11562"/>
                      <a:pt x="12" y="11550"/>
                      <a:pt x="25" y="11550"/>
                    </a:cubicBezTo>
                    <a:cubicBezTo>
                      <a:pt x="39" y="11550"/>
                      <a:pt x="50" y="11562"/>
                      <a:pt x="50" y="11575"/>
                    </a:cubicBezTo>
                    <a:lnTo>
                      <a:pt x="50" y="11725"/>
                    </a:lnTo>
                    <a:cubicBezTo>
                      <a:pt x="50" y="11739"/>
                      <a:pt x="39" y="11750"/>
                      <a:pt x="25" y="11750"/>
                    </a:cubicBezTo>
                    <a:cubicBezTo>
                      <a:pt x="12" y="11750"/>
                      <a:pt x="0" y="11739"/>
                      <a:pt x="0" y="11725"/>
                    </a:cubicBezTo>
                    <a:close/>
                    <a:moveTo>
                      <a:pt x="0" y="11375"/>
                    </a:moveTo>
                    <a:lnTo>
                      <a:pt x="0" y="11225"/>
                    </a:lnTo>
                    <a:cubicBezTo>
                      <a:pt x="0" y="11212"/>
                      <a:pt x="12" y="11200"/>
                      <a:pt x="25" y="11200"/>
                    </a:cubicBezTo>
                    <a:cubicBezTo>
                      <a:pt x="39" y="11200"/>
                      <a:pt x="50" y="11212"/>
                      <a:pt x="50" y="11225"/>
                    </a:cubicBezTo>
                    <a:lnTo>
                      <a:pt x="50" y="11375"/>
                    </a:lnTo>
                    <a:cubicBezTo>
                      <a:pt x="50" y="11389"/>
                      <a:pt x="39" y="11400"/>
                      <a:pt x="25" y="11400"/>
                    </a:cubicBezTo>
                    <a:cubicBezTo>
                      <a:pt x="12" y="11400"/>
                      <a:pt x="0" y="11389"/>
                      <a:pt x="0" y="11375"/>
                    </a:cubicBezTo>
                    <a:close/>
                    <a:moveTo>
                      <a:pt x="0" y="11025"/>
                    </a:moveTo>
                    <a:lnTo>
                      <a:pt x="0" y="10875"/>
                    </a:lnTo>
                    <a:cubicBezTo>
                      <a:pt x="0" y="10862"/>
                      <a:pt x="12" y="10850"/>
                      <a:pt x="25" y="10850"/>
                    </a:cubicBezTo>
                    <a:cubicBezTo>
                      <a:pt x="39" y="10850"/>
                      <a:pt x="50" y="10862"/>
                      <a:pt x="50" y="10875"/>
                    </a:cubicBezTo>
                    <a:lnTo>
                      <a:pt x="50" y="11025"/>
                    </a:lnTo>
                    <a:cubicBezTo>
                      <a:pt x="50" y="11039"/>
                      <a:pt x="39" y="11050"/>
                      <a:pt x="25" y="11050"/>
                    </a:cubicBezTo>
                    <a:cubicBezTo>
                      <a:pt x="12" y="11050"/>
                      <a:pt x="0" y="11039"/>
                      <a:pt x="0" y="11025"/>
                    </a:cubicBezTo>
                    <a:close/>
                    <a:moveTo>
                      <a:pt x="0" y="10675"/>
                    </a:moveTo>
                    <a:lnTo>
                      <a:pt x="0" y="10525"/>
                    </a:lnTo>
                    <a:cubicBezTo>
                      <a:pt x="0" y="10512"/>
                      <a:pt x="12" y="10500"/>
                      <a:pt x="25" y="10500"/>
                    </a:cubicBezTo>
                    <a:cubicBezTo>
                      <a:pt x="39" y="10500"/>
                      <a:pt x="50" y="10512"/>
                      <a:pt x="50" y="10525"/>
                    </a:cubicBezTo>
                    <a:lnTo>
                      <a:pt x="50" y="10675"/>
                    </a:lnTo>
                    <a:cubicBezTo>
                      <a:pt x="50" y="10689"/>
                      <a:pt x="39" y="10700"/>
                      <a:pt x="25" y="10700"/>
                    </a:cubicBezTo>
                    <a:cubicBezTo>
                      <a:pt x="12" y="10700"/>
                      <a:pt x="0" y="10689"/>
                      <a:pt x="0" y="10675"/>
                    </a:cubicBezTo>
                    <a:close/>
                    <a:moveTo>
                      <a:pt x="0" y="10325"/>
                    </a:moveTo>
                    <a:lnTo>
                      <a:pt x="0" y="10175"/>
                    </a:lnTo>
                    <a:cubicBezTo>
                      <a:pt x="0" y="10162"/>
                      <a:pt x="12" y="10150"/>
                      <a:pt x="25" y="10150"/>
                    </a:cubicBezTo>
                    <a:cubicBezTo>
                      <a:pt x="39" y="10150"/>
                      <a:pt x="50" y="10162"/>
                      <a:pt x="50" y="10175"/>
                    </a:cubicBezTo>
                    <a:lnTo>
                      <a:pt x="50" y="10325"/>
                    </a:lnTo>
                    <a:cubicBezTo>
                      <a:pt x="50" y="10339"/>
                      <a:pt x="39" y="10350"/>
                      <a:pt x="25" y="10350"/>
                    </a:cubicBezTo>
                    <a:cubicBezTo>
                      <a:pt x="12" y="10350"/>
                      <a:pt x="0" y="10339"/>
                      <a:pt x="0" y="10325"/>
                    </a:cubicBezTo>
                    <a:close/>
                    <a:moveTo>
                      <a:pt x="0" y="9975"/>
                    </a:moveTo>
                    <a:lnTo>
                      <a:pt x="0" y="9825"/>
                    </a:lnTo>
                    <a:cubicBezTo>
                      <a:pt x="0" y="9812"/>
                      <a:pt x="12" y="9800"/>
                      <a:pt x="25" y="9800"/>
                    </a:cubicBezTo>
                    <a:cubicBezTo>
                      <a:pt x="39" y="9800"/>
                      <a:pt x="50" y="9812"/>
                      <a:pt x="50" y="9825"/>
                    </a:cubicBezTo>
                    <a:lnTo>
                      <a:pt x="50" y="9975"/>
                    </a:lnTo>
                    <a:cubicBezTo>
                      <a:pt x="50" y="9989"/>
                      <a:pt x="39" y="10000"/>
                      <a:pt x="25" y="10000"/>
                    </a:cubicBezTo>
                    <a:cubicBezTo>
                      <a:pt x="12" y="10000"/>
                      <a:pt x="0" y="9989"/>
                      <a:pt x="0" y="9975"/>
                    </a:cubicBezTo>
                    <a:close/>
                    <a:moveTo>
                      <a:pt x="0" y="9625"/>
                    </a:moveTo>
                    <a:lnTo>
                      <a:pt x="0" y="9475"/>
                    </a:lnTo>
                    <a:cubicBezTo>
                      <a:pt x="0" y="9462"/>
                      <a:pt x="12" y="9450"/>
                      <a:pt x="25" y="9450"/>
                    </a:cubicBezTo>
                    <a:cubicBezTo>
                      <a:pt x="39" y="9450"/>
                      <a:pt x="50" y="9462"/>
                      <a:pt x="50" y="9475"/>
                    </a:cubicBezTo>
                    <a:lnTo>
                      <a:pt x="50" y="9625"/>
                    </a:lnTo>
                    <a:cubicBezTo>
                      <a:pt x="50" y="9639"/>
                      <a:pt x="39" y="9650"/>
                      <a:pt x="25" y="9650"/>
                    </a:cubicBezTo>
                    <a:cubicBezTo>
                      <a:pt x="12" y="9650"/>
                      <a:pt x="0" y="9639"/>
                      <a:pt x="0" y="9625"/>
                    </a:cubicBezTo>
                    <a:close/>
                    <a:moveTo>
                      <a:pt x="0" y="9275"/>
                    </a:moveTo>
                    <a:lnTo>
                      <a:pt x="0" y="9125"/>
                    </a:lnTo>
                    <a:cubicBezTo>
                      <a:pt x="0" y="9112"/>
                      <a:pt x="12" y="9100"/>
                      <a:pt x="25" y="9100"/>
                    </a:cubicBezTo>
                    <a:cubicBezTo>
                      <a:pt x="39" y="9100"/>
                      <a:pt x="50" y="9112"/>
                      <a:pt x="50" y="9125"/>
                    </a:cubicBezTo>
                    <a:lnTo>
                      <a:pt x="50" y="9275"/>
                    </a:lnTo>
                    <a:cubicBezTo>
                      <a:pt x="50" y="9289"/>
                      <a:pt x="39" y="9300"/>
                      <a:pt x="25" y="9300"/>
                    </a:cubicBezTo>
                    <a:cubicBezTo>
                      <a:pt x="12" y="9300"/>
                      <a:pt x="0" y="9289"/>
                      <a:pt x="0" y="9275"/>
                    </a:cubicBezTo>
                    <a:close/>
                    <a:moveTo>
                      <a:pt x="0" y="8925"/>
                    </a:moveTo>
                    <a:lnTo>
                      <a:pt x="0" y="8775"/>
                    </a:lnTo>
                    <a:cubicBezTo>
                      <a:pt x="0" y="8762"/>
                      <a:pt x="12" y="8750"/>
                      <a:pt x="25" y="8750"/>
                    </a:cubicBezTo>
                    <a:cubicBezTo>
                      <a:pt x="39" y="8750"/>
                      <a:pt x="50" y="8762"/>
                      <a:pt x="50" y="8775"/>
                    </a:cubicBezTo>
                    <a:lnTo>
                      <a:pt x="50" y="8925"/>
                    </a:lnTo>
                    <a:cubicBezTo>
                      <a:pt x="50" y="8939"/>
                      <a:pt x="39" y="8950"/>
                      <a:pt x="25" y="8950"/>
                    </a:cubicBezTo>
                    <a:cubicBezTo>
                      <a:pt x="12" y="8950"/>
                      <a:pt x="0" y="8939"/>
                      <a:pt x="0" y="8925"/>
                    </a:cubicBezTo>
                    <a:close/>
                    <a:moveTo>
                      <a:pt x="0" y="8575"/>
                    </a:moveTo>
                    <a:lnTo>
                      <a:pt x="0" y="8425"/>
                    </a:lnTo>
                    <a:cubicBezTo>
                      <a:pt x="0" y="8412"/>
                      <a:pt x="12" y="8400"/>
                      <a:pt x="25" y="8400"/>
                    </a:cubicBezTo>
                    <a:cubicBezTo>
                      <a:pt x="39" y="8400"/>
                      <a:pt x="50" y="8412"/>
                      <a:pt x="50" y="8425"/>
                    </a:cubicBezTo>
                    <a:lnTo>
                      <a:pt x="50" y="8575"/>
                    </a:lnTo>
                    <a:cubicBezTo>
                      <a:pt x="50" y="8589"/>
                      <a:pt x="39" y="8600"/>
                      <a:pt x="25" y="8600"/>
                    </a:cubicBezTo>
                    <a:cubicBezTo>
                      <a:pt x="12" y="8600"/>
                      <a:pt x="0" y="8589"/>
                      <a:pt x="0" y="8575"/>
                    </a:cubicBezTo>
                    <a:close/>
                    <a:moveTo>
                      <a:pt x="0" y="8225"/>
                    </a:moveTo>
                    <a:lnTo>
                      <a:pt x="0" y="8075"/>
                    </a:lnTo>
                    <a:cubicBezTo>
                      <a:pt x="0" y="8062"/>
                      <a:pt x="12" y="8050"/>
                      <a:pt x="25" y="8050"/>
                    </a:cubicBezTo>
                    <a:cubicBezTo>
                      <a:pt x="39" y="8050"/>
                      <a:pt x="50" y="8062"/>
                      <a:pt x="50" y="8075"/>
                    </a:cubicBezTo>
                    <a:lnTo>
                      <a:pt x="50" y="8225"/>
                    </a:lnTo>
                    <a:cubicBezTo>
                      <a:pt x="50" y="8239"/>
                      <a:pt x="39" y="8250"/>
                      <a:pt x="25" y="8250"/>
                    </a:cubicBezTo>
                    <a:cubicBezTo>
                      <a:pt x="12" y="8250"/>
                      <a:pt x="0" y="8239"/>
                      <a:pt x="0" y="8225"/>
                    </a:cubicBezTo>
                    <a:close/>
                    <a:moveTo>
                      <a:pt x="0" y="7875"/>
                    </a:moveTo>
                    <a:lnTo>
                      <a:pt x="0" y="7725"/>
                    </a:lnTo>
                    <a:cubicBezTo>
                      <a:pt x="0" y="7712"/>
                      <a:pt x="12" y="7700"/>
                      <a:pt x="25" y="7700"/>
                    </a:cubicBezTo>
                    <a:cubicBezTo>
                      <a:pt x="39" y="7700"/>
                      <a:pt x="50" y="7712"/>
                      <a:pt x="50" y="7725"/>
                    </a:cubicBezTo>
                    <a:lnTo>
                      <a:pt x="50" y="7875"/>
                    </a:lnTo>
                    <a:cubicBezTo>
                      <a:pt x="50" y="7889"/>
                      <a:pt x="39" y="7900"/>
                      <a:pt x="25" y="7900"/>
                    </a:cubicBezTo>
                    <a:cubicBezTo>
                      <a:pt x="12" y="7900"/>
                      <a:pt x="0" y="7889"/>
                      <a:pt x="0" y="7875"/>
                    </a:cubicBezTo>
                    <a:close/>
                    <a:moveTo>
                      <a:pt x="0" y="7525"/>
                    </a:moveTo>
                    <a:lnTo>
                      <a:pt x="0" y="7375"/>
                    </a:lnTo>
                    <a:cubicBezTo>
                      <a:pt x="0" y="7362"/>
                      <a:pt x="12" y="7350"/>
                      <a:pt x="25" y="7350"/>
                    </a:cubicBezTo>
                    <a:cubicBezTo>
                      <a:pt x="39" y="7350"/>
                      <a:pt x="50" y="7362"/>
                      <a:pt x="50" y="7375"/>
                    </a:cubicBezTo>
                    <a:lnTo>
                      <a:pt x="50" y="7525"/>
                    </a:lnTo>
                    <a:cubicBezTo>
                      <a:pt x="50" y="7539"/>
                      <a:pt x="39" y="7550"/>
                      <a:pt x="25" y="7550"/>
                    </a:cubicBezTo>
                    <a:cubicBezTo>
                      <a:pt x="12" y="7550"/>
                      <a:pt x="0" y="7539"/>
                      <a:pt x="0" y="7525"/>
                    </a:cubicBezTo>
                    <a:close/>
                    <a:moveTo>
                      <a:pt x="0" y="7175"/>
                    </a:moveTo>
                    <a:lnTo>
                      <a:pt x="0" y="7025"/>
                    </a:lnTo>
                    <a:cubicBezTo>
                      <a:pt x="0" y="7012"/>
                      <a:pt x="12" y="7000"/>
                      <a:pt x="25" y="7000"/>
                    </a:cubicBezTo>
                    <a:cubicBezTo>
                      <a:pt x="39" y="7000"/>
                      <a:pt x="50" y="7012"/>
                      <a:pt x="50" y="7025"/>
                    </a:cubicBezTo>
                    <a:lnTo>
                      <a:pt x="50" y="7175"/>
                    </a:lnTo>
                    <a:cubicBezTo>
                      <a:pt x="50" y="7189"/>
                      <a:pt x="39" y="7200"/>
                      <a:pt x="25" y="7200"/>
                    </a:cubicBezTo>
                    <a:cubicBezTo>
                      <a:pt x="12" y="7200"/>
                      <a:pt x="0" y="7189"/>
                      <a:pt x="0" y="7175"/>
                    </a:cubicBezTo>
                    <a:close/>
                    <a:moveTo>
                      <a:pt x="0" y="6825"/>
                    </a:moveTo>
                    <a:lnTo>
                      <a:pt x="0" y="6675"/>
                    </a:lnTo>
                    <a:cubicBezTo>
                      <a:pt x="0" y="6662"/>
                      <a:pt x="12" y="6650"/>
                      <a:pt x="25" y="6650"/>
                    </a:cubicBezTo>
                    <a:cubicBezTo>
                      <a:pt x="39" y="6650"/>
                      <a:pt x="50" y="6662"/>
                      <a:pt x="50" y="6675"/>
                    </a:cubicBezTo>
                    <a:lnTo>
                      <a:pt x="50" y="6825"/>
                    </a:lnTo>
                    <a:cubicBezTo>
                      <a:pt x="50" y="6839"/>
                      <a:pt x="39" y="6850"/>
                      <a:pt x="25" y="6850"/>
                    </a:cubicBezTo>
                    <a:cubicBezTo>
                      <a:pt x="12" y="6850"/>
                      <a:pt x="0" y="6839"/>
                      <a:pt x="0" y="6825"/>
                    </a:cubicBezTo>
                    <a:close/>
                    <a:moveTo>
                      <a:pt x="0" y="6475"/>
                    </a:moveTo>
                    <a:lnTo>
                      <a:pt x="0" y="6325"/>
                    </a:lnTo>
                    <a:cubicBezTo>
                      <a:pt x="0" y="6312"/>
                      <a:pt x="12" y="6300"/>
                      <a:pt x="25" y="6300"/>
                    </a:cubicBezTo>
                    <a:cubicBezTo>
                      <a:pt x="39" y="6300"/>
                      <a:pt x="50" y="6312"/>
                      <a:pt x="50" y="6325"/>
                    </a:cubicBezTo>
                    <a:lnTo>
                      <a:pt x="50" y="6475"/>
                    </a:lnTo>
                    <a:cubicBezTo>
                      <a:pt x="50" y="6489"/>
                      <a:pt x="39" y="6500"/>
                      <a:pt x="25" y="6500"/>
                    </a:cubicBezTo>
                    <a:cubicBezTo>
                      <a:pt x="12" y="6500"/>
                      <a:pt x="0" y="6489"/>
                      <a:pt x="0" y="6475"/>
                    </a:cubicBezTo>
                    <a:close/>
                    <a:moveTo>
                      <a:pt x="0" y="6125"/>
                    </a:moveTo>
                    <a:lnTo>
                      <a:pt x="0" y="5975"/>
                    </a:lnTo>
                    <a:cubicBezTo>
                      <a:pt x="0" y="5962"/>
                      <a:pt x="12" y="5950"/>
                      <a:pt x="25" y="5950"/>
                    </a:cubicBezTo>
                    <a:cubicBezTo>
                      <a:pt x="39" y="5950"/>
                      <a:pt x="50" y="5962"/>
                      <a:pt x="50" y="5975"/>
                    </a:cubicBezTo>
                    <a:lnTo>
                      <a:pt x="50" y="6125"/>
                    </a:lnTo>
                    <a:cubicBezTo>
                      <a:pt x="50" y="6139"/>
                      <a:pt x="39" y="6150"/>
                      <a:pt x="25" y="6150"/>
                    </a:cubicBezTo>
                    <a:cubicBezTo>
                      <a:pt x="12" y="6150"/>
                      <a:pt x="0" y="6139"/>
                      <a:pt x="0" y="6125"/>
                    </a:cubicBezTo>
                    <a:close/>
                    <a:moveTo>
                      <a:pt x="0" y="5775"/>
                    </a:moveTo>
                    <a:lnTo>
                      <a:pt x="0" y="5625"/>
                    </a:lnTo>
                    <a:cubicBezTo>
                      <a:pt x="0" y="5612"/>
                      <a:pt x="12" y="5600"/>
                      <a:pt x="25" y="5600"/>
                    </a:cubicBezTo>
                    <a:cubicBezTo>
                      <a:pt x="39" y="5600"/>
                      <a:pt x="50" y="5612"/>
                      <a:pt x="50" y="5625"/>
                    </a:cubicBezTo>
                    <a:lnTo>
                      <a:pt x="50" y="5775"/>
                    </a:lnTo>
                    <a:cubicBezTo>
                      <a:pt x="50" y="5789"/>
                      <a:pt x="39" y="5800"/>
                      <a:pt x="25" y="5800"/>
                    </a:cubicBezTo>
                    <a:cubicBezTo>
                      <a:pt x="12" y="5800"/>
                      <a:pt x="0" y="5789"/>
                      <a:pt x="0" y="5775"/>
                    </a:cubicBezTo>
                    <a:close/>
                    <a:moveTo>
                      <a:pt x="0" y="5425"/>
                    </a:moveTo>
                    <a:lnTo>
                      <a:pt x="0" y="5275"/>
                    </a:lnTo>
                    <a:cubicBezTo>
                      <a:pt x="0" y="5262"/>
                      <a:pt x="12" y="5250"/>
                      <a:pt x="25" y="5250"/>
                    </a:cubicBezTo>
                    <a:cubicBezTo>
                      <a:pt x="39" y="5250"/>
                      <a:pt x="50" y="5262"/>
                      <a:pt x="50" y="5275"/>
                    </a:cubicBezTo>
                    <a:lnTo>
                      <a:pt x="50" y="5425"/>
                    </a:lnTo>
                    <a:cubicBezTo>
                      <a:pt x="50" y="5439"/>
                      <a:pt x="39" y="5450"/>
                      <a:pt x="25" y="5450"/>
                    </a:cubicBezTo>
                    <a:cubicBezTo>
                      <a:pt x="12" y="5450"/>
                      <a:pt x="0" y="5439"/>
                      <a:pt x="0" y="5425"/>
                    </a:cubicBezTo>
                    <a:close/>
                    <a:moveTo>
                      <a:pt x="0" y="5075"/>
                    </a:moveTo>
                    <a:lnTo>
                      <a:pt x="0" y="4925"/>
                    </a:lnTo>
                    <a:cubicBezTo>
                      <a:pt x="0" y="4912"/>
                      <a:pt x="12" y="4900"/>
                      <a:pt x="25" y="4900"/>
                    </a:cubicBezTo>
                    <a:cubicBezTo>
                      <a:pt x="39" y="4900"/>
                      <a:pt x="50" y="4912"/>
                      <a:pt x="50" y="4925"/>
                    </a:cubicBezTo>
                    <a:lnTo>
                      <a:pt x="50" y="5075"/>
                    </a:lnTo>
                    <a:cubicBezTo>
                      <a:pt x="50" y="5089"/>
                      <a:pt x="39" y="5100"/>
                      <a:pt x="25" y="5100"/>
                    </a:cubicBezTo>
                    <a:cubicBezTo>
                      <a:pt x="12" y="5100"/>
                      <a:pt x="0" y="5089"/>
                      <a:pt x="0" y="5075"/>
                    </a:cubicBezTo>
                    <a:close/>
                    <a:moveTo>
                      <a:pt x="0" y="4725"/>
                    </a:moveTo>
                    <a:lnTo>
                      <a:pt x="0" y="4575"/>
                    </a:lnTo>
                    <a:cubicBezTo>
                      <a:pt x="0" y="4562"/>
                      <a:pt x="12" y="4550"/>
                      <a:pt x="25" y="4550"/>
                    </a:cubicBezTo>
                    <a:cubicBezTo>
                      <a:pt x="39" y="4550"/>
                      <a:pt x="50" y="4562"/>
                      <a:pt x="50" y="4575"/>
                    </a:cubicBezTo>
                    <a:lnTo>
                      <a:pt x="50" y="4725"/>
                    </a:lnTo>
                    <a:cubicBezTo>
                      <a:pt x="50" y="4739"/>
                      <a:pt x="39" y="4750"/>
                      <a:pt x="25" y="4750"/>
                    </a:cubicBezTo>
                    <a:cubicBezTo>
                      <a:pt x="12" y="4750"/>
                      <a:pt x="0" y="4739"/>
                      <a:pt x="0" y="4725"/>
                    </a:cubicBezTo>
                    <a:close/>
                    <a:moveTo>
                      <a:pt x="0" y="4375"/>
                    </a:moveTo>
                    <a:lnTo>
                      <a:pt x="0" y="4225"/>
                    </a:lnTo>
                    <a:cubicBezTo>
                      <a:pt x="0" y="4212"/>
                      <a:pt x="12" y="4200"/>
                      <a:pt x="25" y="4200"/>
                    </a:cubicBezTo>
                    <a:cubicBezTo>
                      <a:pt x="39" y="4200"/>
                      <a:pt x="50" y="4212"/>
                      <a:pt x="50" y="4225"/>
                    </a:cubicBezTo>
                    <a:lnTo>
                      <a:pt x="50" y="4375"/>
                    </a:lnTo>
                    <a:cubicBezTo>
                      <a:pt x="50" y="4389"/>
                      <a:pt x="39" y="4400"/>
                      <a:pt x="25" y="4400"/>
                    </a:cubicBezTo>
                    <a:cubicBezTo>
                      <a:pt x="12" y="4400"/>
                      <a:pt x="0" y="4389"/>
                      <a:pt x="0" y="4375"/>
                    </a:cubicBezTo>
                    <a:close/>
                    <a:moveTo>
                      <a:pt x="0" y="4025"/>
                    </a:moveTo>
                    <a:lnTo>
                      <a:pt x="0" y="3875"/>
                    </a:lnTo>
                    <a:cubicBezTo>
                      <a:pt x="0" y="3862"/>
                      <a:pt x="12" y="3850"/>
                      <a:pt x="25" y="3850"/>
                    </a:cubicBezTo>
                    <a:cubicBezTo>
                      <a:pt x="39" y="3850"/>
                      <a:pt x="50" y="3862"/>
                      <a:pt x="50" y="3875"/>
                    </a:cubicBezTo>
                    <a:lnTo>
                      <a:pt x="50" y="4025"/>
                    </a:lnTo>
                    <a:cubicBezTo>
                      <a:pt x="50" y="4039"/>
                      <a:pt x="39" y="4050"/>
                      <a:pt x="25" y="4050"/>
                    </a:cubicBezTo>
                    <a:cubicBezTo>
                      <a:pt x="12" y="4050"/>
                      <a:pt x="0" y="4039"/>
                      <a:pt x="0" y="4025"/>
                    </a:cubicBezTo>
                    <a:close/>
                    <a:moveTo>
                      <a:pt x="0" y="3675"/>
                    </a:moveTo>
                    <a:lnTo>
                      <a:pt x="0" y="3525"/>
                    </a:lnTo>
                    <a:cubicBezTo>
                      <a:pt x="0" y="3512"/>
                      <a:pt x="12" y="3500"/>
                      <a:pt x="25" y="3500"/>
                    </a:cubicBezTo>
                    <a:cubicBezTo>
                      <a:pt x="39" y="3500"/>
                      <a:pt x="50" y="3512"/>
                      <a:pt x="50" y="3525"/>
                    </a:cubicBezTo>
                    <a:lnTo>
                      <a:pt x="50" y="3675"/>
                    </a:lnTo>
                    <a:cubicBezTo>
                      <a:pt x="50" y="3689"/>
                      <a:pt x="39" y="3700"/>
                      <a:pt x="25" y="3700"/>
                    </a:cubicBezTo>
                    <a:cubicBezTo>
                      <a:pt x="12" y="3700"/>
                      <a:pt x="0" y="3689"/>
                      <a:pt x="0" y="3675"/>
                    </a:cubicBezTo>
                    <a:close/>
                    <a:moveTo>
                      <a:pt x="0" y="3325"/>
                    </a:moveTo>
                    <a:lnTo>
                      <a:pt x="0" y="3175"/>
                    </a:lnTo>
                    <a:cubicBezTo>
                      <a:pt x="0" y="3162"/>
                      <a:pt x="12" y="3150"/>
                      <a:pt x="25" y="3150"/>
                    </a:cubicBezTo>
                    <a:cubicBezTo>
                      <a:pt x="39" y="3150"/>
                      <a:pt x="50" y="3162"/>
                      <a:pt x="50" y="3175"/>
                    </a:cubicBezTo>
                    <a:lnTo>
                      <a:pt x="50" y="3325"/>
                    </a:lnTo>
                    <a:cubicBezTo>
                      <a:pt x="50" y="3339"/>
                      <a:pt x="39" y="3350"/>
                      <a:pt x="25" y="3350"/>
                    </a:cubicBezTo>
                    <a:cubicBezTo>
                      <a:pt x="12" y="3350"/>
                      <a:pt x="0" y="3339"/>
                      <a:pt x="0" y="3325"/>
                    </a:cubicBezTo>
                    <a:close/>
                    <a:moveTo>
                      <a:pt x="0" y="2975"/>
                    </a:moveTo>
                    <a:lnTo>
                      <a:pt x="0" y="2825"/>
                    </a:lnTo>
                    <a:cubicBezTo>
                      <a:pt x="0" y="2812"/>
                      <a:pt x="12" y="2800"/>
                      <a:pt x="25" y="2800"/>
                    </a:cubicBezTo>
                    <a:cubicBezTo>
                      <a:pt x="39" y="2800"/>
                      <a:pt x="50" y="2812"/>
                      <a:pt x="50" y="2825"/>
                    </a:cubicBezTo>
                    <a:lnTo>
                      <a:pt x="50" y="2975"/>
                    </a:lnTo>
                    <a:cubicBezTo>
                      <a:pt x="50" y="2989"/>
                      <a:pt x="39" y="3000"/>
                      <a:pt x="25" y="3000"/>
                    </a:cubicBezTo>
                    <a:cubicBezTo>
                      <a:pt x="12" y="3000"/>
                      <a:pt x="0" y="2989"/>
                      <a:pt x="0" y="2975"/>
                    </a:cubicBezTo>
                    <a:close/>
                    <a:moveTo>
                      <a:pt x="0" y="2625"/>
                    </a:moveTo>
                    <a:lnTo>
                      <a:pt x="0" y="2475"/>
                    </a:lnTo>
                    <a:cubicBezTo>
                      <a:pt x="0" y="2462"/>
                      <a:pt x="12" y="2450"/>
                      <a:pt x="25" y="2450"/>
                    </a:cubicBezTo>
                    <a:cubicBezTo>
                      <a:pt x="39" y="2450"/>
                      <a:pt x="50" y="2462"/>
                      <a:pt x="50" y="2475"/>
                    </a:cubicBezTo>
                    <a:lnTo>
                      <a:pt x="50" y="2625"/>
                    </a:lnTo>
                    <a:cubicBezTo>
                      <a:pt x="50" y="2639"/>
                      <a:pt x="39" y="2650"/>
                      <a:pt x="25" y="2650"/>
                    </a:cubicBezTo>
                    <a:cubicBezTo>
                      <a:pt x="12" y="2650"/>
                      <a:pt x="0" y="2639"/>
                      <a:pt x="0" y="2625"/>
                    </a:cubicBezTo>
                    <a:close/>
                    <a:moveTo>
                      <a:pt x="0" y="2275"/>
                    </a:moveTo>
                    <a:lnTo>
                      <a:pt x="0" y="2125"/>
                    </a:lnTo>
                    <a:cubicBezTo>
                      <a:pt x="0" y="2112"/>
                      <a:pt x="12" y="2100"/>
                      <a:pt x="25" y="2100"/>
                    </a:cubicBezTo>
                    <a:cubicBezTo>
                      <a:pt x="39" y="2100"/>
                      <a:pt x="50" y="2112"/>
                      <a:pt x="50" y="2125"/>
                    </a:cubicBezTo>
                    <a:lnTo>
                      <a:pt x="50" y="2275"/>
                    </a:lnTo>
                    <a:cubicBezTo>
                      <a:pt x="50" y="2289"/>
                      <a:pt x="39" y="2300"/>
                      <a:pt x="25" y="2300"/>
                    </a:cubicBezTo>
                    <a:cubicBezTo>
                      <a:pt x="12" y="2300"/>
                      <a:pt x="0" y="2289"/>
                      <a:pt x="0" y="2275"/>
                    </a:cubicBezTo>
                    <a:close/>
                    <a:moveTo>
                      <a:pt x="0" y="1925"/>
                    </a:moveTo>
                    <a:lnTo>
                      <a:pt x="0" y="1775"/>
                    </a:lnTo>
                    <a:cubicBezTo>
                      <a:pt x="0" y="1762"/>
                      <a:pt x="12" y="1750"/>
                      <a:pt x="25" y="1750"/>
                    </a:cubicBezTo>
                    <a:cubicBezTo>
                      <a:pt x="39" y="1750"/>
                      <a:pt x="50" y="1762"/>
                      <a:pt x="50" y="1775"/>
                    </a:cubicBezTo>
                    <a:lnTo>
                      <a:pt x="50" y="1925"/>
                    </a:lnTo>
                    <a:cubicBezTo>
                      <a:pt x="50" y="1939"/>
                      <a:pt x="39" y="1950"/>
                      <a:pt x="25" y="1950"/>
                    </a:cubicBezTo>
                    <a:cubicBezTo>
                      <a:pt x="12" y="1950"/>
                      <a:pt x="0" y="1939"/>
                      <a:pt x="0" y="1925"/>
                    </a:cubicBezTo>
                    <a:close/>
                    <a:moveTo>
                      <a:pt x="0" y="1575"/>
                    </a:moveTo>
                    <a:lnTo>
                      <a:pt x="0" y="1425"/>
                    </a:lnTo>
                    <a:cubicBezTo>
                      <a:pt x="0" y="1412"/>
                      <a:pt x="12" y="1400"/>
                      <a:pt x="25" y="1400"/>
                    </a:cubicBezTo>
                    <a:cubicBezTo>
                      <a:pt x="39" y="1400"/>
                      <a:pt x="50" y="1412"/>
                      <a:pt x="50" y="1425"/>
                    </a:cubicBezTo>
                    <a:lnTo>
                      <a:pt x="50" y="1575"/>
                    </a:lnTo>
                    <a:cubicBezTo>
                      <a:pt x="50" y="1589"/>
                      <a:pt x="39" y="1600"/>
                      <a:pt x="25" y="1600"/>
                    </a:cubicBezTo>
                    <a:cubicBezTo>
                      <a:pt x="12" y="1600"/>
                      <a:pt x="0" y="1589"/>
                      <a:pt x="0" y="1575"/>
                    </a:cubicBezTo>
                    <a:close/>
                    <a:moveTo>
                      <a:pt x="0" y="1225"/>
                    </a:moveTo>
                    <a:lnTo>
                      <a:pt x="0" y="1075"/>
                    </a:lnTo>
                    <a:cubicBezTo>
                      <a:pt x="0" y="1062"/>
                      <a:pt x="12" y="1050"/>
                      <a:pt x="25" y="1050"/>
                    </a:cubicBezTo>
                    <a:cubicBezTo>
                      <a:pt x="39" y="1050"/>
                      <a:pt x="50" y="1062"/>
                      <a:pt x="50" y="1075"/>
                    </a:cubicBezTo>
                    <a:lnTo>
                      <a:pt x="50" y="1225"/>
                    </a:lnTo>
                    <a:cubicBezTo>
                      <a:pt x="50" y="1239"/>
                      <a:pt x="39" y="1250"/>
                      <a:pt x="25" y="1250"/>
                    </a:cubicBezTo>
                    <a:cubicBezTo>
                      <a:pt x="12" y="1250"/>
                      <a:pt x="0" y="1239"/>
                      <a:pt x="0" y="1225"/>
                    </a:cubicBezTo>
                    <a:close/>
                    <a:moveTo>
                      <a:pt x="0" y="875"/>
                    </a:moveTo>
                    <a:lnTo>
                      <a:pt x="0" y="725"/>
                    </a:lnTo>
                    <a:cubicBezTo>
                      <a:pt x="0" y="712"/>
                      <a:pt x="12" y="700"/>
                      <a:pt x="25" y="700"/>
                    </a:cubicBezTo>
                    <a:cubicBezTo>
                      <a:pt x="39" y="700"/>
                      <a:pt x="50" y="712"/>
                      <a:pt x="50" y="725"/>
                    </a:cubicBezTo>
                    <a:lnTo>
                      <a:pt x="50" y="875"/>
                    </a:lnTo>
                    <a:cubicBezTo>
                      <a:pt x="50" y="889"/>
                      <a:pt x="39" y="900"/>
                      <a:pt x="25" y="900"/>
                    </a:cubicBezTo>
                    <a:cubicBezTo>
                      <a:pt x="12" y="900"/>
                      <a:pt x="0" y="889"/>
                      <a:pt x="0" y="875"/>
                    </a:cubicBezTo>
                    <a:close/>
                    <a:moveTo>
                      <a:pt x="0" y="525"/>
                    </a:moveTo>
                    <a:lnTo>
                      <a:pt x="0" y="375"/>
                    </a:lnTo>
                    <a:cubicBezTo>
                      <a:pt x="0" y="362"/>
                      <a:pt x="12" y="350"/>
                      <a:pt x="25" y="350"/>
                    </a:cubicBezTo>
                    <a:cubicBezTo>
                      <a:pt x="39" y="350"/>
                      <a:pt x="50" y="362"/>
                      <a:pt x="50" y="375"/>
                    </a:cubicBezTo>
                    <a:lnTo>
                      <a:pt x="50" y="525"/>
                    </a:lnTo>
                    <a:cubicBezTo>
                      <a:pt x="50" y="539"/>
                      <a:pt x="39" y="550"/>
                      <a:pt x="25" y="550"/>
                    </a:cubicBezTo>
                    <a:cubicBezTo>
                      <a:pt x="12" y="550"/>
                      <a:pt x="0" y="539"/>
                      <a:pt x="0" y="525"/>
                    </a:cubicBezTo>
                    <a:close/>
                    <a:moveTo>
                      <a:pt x="0" y="175"/>
                    </a:moveTo>
                    <a:lnTo>
                      <a:pt x="0" y="25"/>
                    </a:lnTo>
                    <a:cubicBezTo>
                      <a:pt x="0" y="12"/>
                      <a:pt x="12" y="0"/>
                      <a:pt x="25" y="0"/>
                    </a:cubicBezTo>
                    <a:cubicBezTo>
                      <a:pt x="39" y="0"/>
                      <a:pt x="50" y="12"/>
                      <a:pt x="50" y="25"/>
                    </a:cubicBezTo>
                    <a:lnTo>
                      <a:pt x="50" y="175"/>
                    </a:lnTo>
                    <a:cubicBezTo>
                      <a:pt x="50" y="189"/>
                      <a:pt x="39" y="200"/>
                      <a:pt x="25" y="200"/>
                    </a:cubicBezTo>
                    <a:cubicBezTo>
                      <a:pt x="12" y="200"/>
                      <a:pt x="0" y="189"/>
                      <a:pt x="0" y="175"/>
                    </a:cubicBezTo>
                    <a:close/>
                  </a:path>
                </a:pathLst>
              </a:custGeom>
              <a:solidFill>
                <a:srgbClr val="000000"/>
              </a:solidFill>
              <a:ln w="3175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199" name="Freeform 87"/>
              <p:cNvSpPr>
                <a:spLocks noEditPoints="1"/>
              </p:cNvSpPr>
              <p:nvPr/>
            </p:nvSpPr>
            <p:spPr bwMode="auto">
              <a:xfrm>
                <a:off x="678" y="1738"/>
                <a:ext cx="144" cy="39"/>
              </a:xfrm>
              <a:custGeom>
                <a:avLst/>
                <a:gdLst/>
                <a:ahLst/>
                <a:cxnLst>
                  <a:cxn ang="0">
                    <a:pos x="1167" y="233"/>
                  </a:cxn>
                  <a:cxn ang="0">
                    <a:pos x="967" y="233"/>
                  </a:cxn>
                  <a:cxn ang="0">
                    <a:pos x="933" y="200"/>
                  </a:cxn>
                  <a:cxn ang="0">
                    <a:pos x="967" y="166"/>
                  </a:cxn>
                  <a:cxn ang="0">
                    <a:pos x="1167" y="166"/>
                  </a:cxn>
                  <a:cxn ang="0">
                    <a:pos x="1200" y="200"/>
                  </a:cxn>
                  <a:cxn ang="0">
                    <a:pos x="1167" y="233"/>
                  </a:cxn>
                  <a:cxn ang="0">
                    <a:pos x="700" y="233"/>
                  </a:cxn>
                  <a:cxn ang="0">
                    <a:pos x="500" y="233"/>
                  </a:cxn>
                  <a:cxn ang="0">
                    <a:pos x="467" y="200"/>
                  </a:cxn>
                  <a:cxn ang="0">
                    <a:pos x="500" y="166"/>
                  </a:cxn>
                  <a:cxn ang="0">
                    <a:pos x="700" y="166"/>
                  </a:cxn>
                  <a:cxn ang="0">
                    <a:pos x="733" y="200"/>
                  </a:cxn>
                  <a:cxn ang="0">
                    <a:pos x="700" y="233"/>
                  </a:cxn>
                  <a:cxn ang="0">
                    <a:pos x="233" y="233"/>
                  </a:cxn>
                  <a:cxn ang="0">
                    <a:pos x="33" y="233"/>
                  </a:cxn>
                  <a:cxn ang="0">
                    <a:pos x="0" y="200"/>
                  </a:cxn>
                  <a:cxn ang="0">
                    <a:pos x="33" y="166"/>
                  </a:cxn>
                  <a:cxn ang="0">
                    <a:pos x="233" y="166"/>
                  </a:cxn>
                  <a:cxn ang="0">
                    <a:pos x="267" y="200"/>
                  </a:cxn>
                  <a:cxn ang="0">
                    <a:pos x="233" y="233"/>
                  </a:cxn>
                  <a:cxn ang="0">
                    <a:pos x="1100" y="0"/>
                  </a:cxn>
                  <a:cxn ang="0">
                    <a:pos x="1500" y="200"/>
                  </a:cxn>
                  <a:cxn ang="0">
                    <a:pos x="1100" y="400"/>
                  </a:cxn>
                  <a:cxn ang="0">
                    <a:pos x="1100" y="0"/>
                  </a:cxn>
                </a:cxnLst>
                <a:rect l="0" t="0" r="r" b="b"/>
                <a:pathLst>
                  <a:path w="1500" h="400">
                    <a:moveTo>
                      <a:pt x="1167" y="233"/>
                    </a:moveTo>
                    <a:lnTo>
                      <a:pt x="967" y="233"/>
                    </a:lnTo>
                    <a:cubicBezTo>
                      <a:pt x="948" y="233"/>
                      <a:pt x="933" y="218"/>
                      <a:pt x="933" y="200"/>
                    </a:cubicBezTo>
                    <a:cubicBezTo>
                      <a:pt x="933" y="181"/>
                      <a:pt x="948" y="166"/>
                      <a:pt x="967" y="166"/>
                    </a:cubicBezTo>
                    <a:lnTo>
                      <a:pt x="1167" y="166"/>
                    </a:lnTo>
                    <a:cubicBezTo>
                      <a:pt x="1185" y="166"/>
                      <a:pt x="1200" y="181"/>
                      <a:pt x="1200" y="200"/>
                    </a:cubicBezTo>
                    <a:cubicBezTo>
                      <a:pt x="1200" y="218"/>
                      <a:pt x="1185" y="233"/>
                      <a:pt x="1167" y="233"/>
                    </a:cubicBezTo>
                    <a:close/>
                    <a:moveTo>
                      <a:pt x="700" y="233"/>
                    </a:moveTo>
                    <a:lnTo>
                      <a:pt x="500" y="233"/>
                    </a:lnTo>
                    <a:cubicBezTo>
                      <a:pt x="482" y="233"/>
                      <a:pt x="467" y="218"/>
                      <a:pt x="467" y="200"/>
                    </a:cubicBezTo>
                    <a:cubicBezTo>
                      <a:pt x="467" y="181"/>
                      <a:pt x="482" y="166"/>
                      <a:pt x="500" y="166"/>
                    </a:cubicBezTo>
                    <a:lnTo>
                      <a:pt x="700" y="166"/>
                    </a:lnTo>
                    <a:cubicBezTo>
                      <a:pt x="719" y="166"/>
                      <a:pt x="733" y="181"/>
                      <a:pt x="733" y="200"/>
                    </a:cubicBezTo>
                    <a:cubicBezTo>
                      <a:pt x="733" y="218"/>
                      <a:pt x="719" y="233"/>
                      <a:pt x="700" y="233"/>
                    </a:cubicBezTo>
                    <a:close/>
                    <a:moveTo>
                      <a:pt x="233" y="233"/>
                    </a:moveTo>
                    <a:lnTo>
                      <a:pt x="33" y="233"/>
                    </a:lnTo>
                    <a:cubicBezTo>
                      <a:pt x="15" y="233"/>
                      <a:pt x="0" y="218"/>
                      <a:pt x="0" y="200"/>
                    </a:cubicBezTo>
                    <a:cubicBezTo>
                      <a:pt x="0" y="181"/>
                      <a:pt x="15" y="166"/>
                      <a:pt x="33" y="166"/>
                    </a:cubicBezTo>
                    <a:lnTo>
                      <a:pt x="233" y="166"/>
                    </a:lnTo>
                    <a:cubicBezTo>
                      <a:pt x="252" y="166"/>
                      <a:pt x="267" y="181"/>
                      <a:pt x="267" y="200"/>
                    </a:cubicBezTo>
                    <a:cubicBezTo>
                      <a:pt x="267" y="218"/>
                      <a:pt x="252" y="233"/>
                      <a:pt x="233" y="233"/>
                    </a:cubicBezTo>
                    <a:close/>
                    <a:moveTo>
                      <a:pt x="1100" y="0"/>
                    </a:moveTo>
                    <a:lnTo>
                      <a:pt x="1500" y="200"/>
                    </a:lnTo>
                    <a:lnTo>
                      <a:pt x="1100" y="400"/>
                    </a:lnTo>
                    <a:lnTo>
                      <a:pt x="11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3175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6200" name="Freeform 88"/>
          <p:cNvSpPr>
            <a:spLocks noEditPoints="1"/>
          </p:cNvSpPr>
          <p:nvPr/>
        </p:nvSpPr>
        <p:spPr bwMode="auto">
          <a:xfrm>
            <a:off x="6019800" y="4038600"/>
            <a:ext cx="60325" cy="1924050"/>
          </a:xfrm>
          <a:custGeom>
            <a:avLst/>
            <a:gdLst/>
            <a:ahLst/>
            <a:cxnLst>
              <a:cxn ang="0">
                <a:pos x="117" y="167"/>
              </a:cxn>
              <a:cxn ang="0">
                <a:pos x="117" y="6138"/>
              </a:cxn>
              <a:cxn ang="0">
                <a:pos x="100" y="6154"/>
              </a:cxn>
              <a:cxn ang="0">
                <a:pos x="84" y="6138"/>
              </a:cxn>
              <a:cxn ang="0">
                <a:pos x="84" y="167"/>
              </a:cxn>
              <a:cxn ang="0">
                <a:pos x="100" y="150"/>
              </a:cxn>
              <a:cxn ang="0">
                <a:pos x="117" y="167"/>
              </a:cxn>
              <a:cxn ang="0">
                <a:pos x="0" y="200"/>
              </a:cxn>
              <a:cxn ang="0">
                <a:pos x="100" y="0"/>
              </a:cxn>
              <a:cxn ang="0">
                <a:pos x="200" y="200"/>
              </a:cxn>
              <a:cxn ang="0">
                <a:pos x="0" y="200"/>
              </a:cxn>
              <a:cxn ang="0">
                <a:pos x="200" y="6104"/>
              </a:cxn>
              <a:cxn ang="0">
                <a:pos x="100" y="6304"/>
              </a:cxn>
              <a:cxn ang="0">
                <a:pos x="0" y="6104"/>
              </a:cxn>
              <a:cxn ang="0">
                <a:pos x="200" y="6104"/>
              </a:cxn>
            </a:cxnLst>
            <a:rect l="0" t="0" r="r" b="b"/>
            <a:pathLst>
              <a:path w="200" h="6304">
                <a:moveTo>
                  <a:pt x="117" y="167"/>
                </a:moveTo>
                <a:lnTo>
                  <a:pt x="117" y="6138"/>
                </a:lnTo>
                <a:cubicBezTo>
                  <a:pt x="117" y="6147"/>
                  <a:pt x="110" y="6154"/>
                  <a:pt x="100" y="6154"/>
                </a:cubicBezTo>
                <a:cubicBezTo>
                  <a:pt x="91" y="6154"/>
                  <a:pt x="84" y="6147"/>
                  <a:pt x="84" y="6138"/>
                </a:cubicBezTo>
                <a:lnTo>
                  <a:pt x="84" y="167"/>
                </a:lnTo>
                <a:cubicBezTo>
                  <a:pt x="84" y="158"/>
                  <a:pt x="91" y="150"/>
                  <a:pt x="100" y="150"/>
                </a:cubicBezTo>
                <a:cubicBezTo>
                  <a:pt x="110" y="150"/>
                  <a:pt x="117" y="158"/>
                  <a:pt x="117" y="167"/>
                </a:cubicBezTo>
                <a:close/>
                <a:moveTo>
                  <a:pt x="0" y="200"/>
                </a:moveTo>
                <a:lnTo>
                  <a:pt x="100" y="0"/>
                </a:lnTo>
                <a:lnTo>
                  <a:pt x="200" y="200"/>
                </a:lnTo>
                <a:lnTo>
                  <a:pt x="0" y="200"/>
                </a:lnTo>
                <a:close/>
                <a:moveTo>
                  <a:pt x="200" y="6104"/>
                </a:moveTo>
                <a:lnTo>
                  <a:pt x="100" y="6304"/>
                </a:lnTo>
                <a:lnTo>
                  <a:pt x="0" y="6104"/>
                </a:lnTo>
                <a:lnTo>
                  <a:pt x="200" y="6104"/>
                </a:lnTo>
                <a:close/>
              </a:path>
            </a:pathLst>
          </a:custGeom>
          <a:solidFill>
            <a:srgbClr val="000000"/>
          </a:solidFill>
          <a:ln w="3175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700" b="1" dirty="0" smtClean="0">
                <a:solidFill>
                  <a:srgbClr val="C00000"/>
                </a:solidFill>
                <a:latin typeface="+mn-lt"/>
              </a:rPr>
              <a:t>Diagnostic Tool 2:</a:t>
            </a:r>
            <a:br>
              <a:rPr lang="en-US" sz="2700" b="1" dirty="0" smtClean="0">
                <a:solidFill>
                  <a:srgbClr val="C00000"/>
                </a:solidFill>
                <a:latin typeface="+mn-lt"/>
              </a:rPr>
            </a:br>
            <a:r>
              <a:rPr lang="en-US" sz="2700" b="1" dirty="0" smtClean="0">
                <a:solidFill>
                  <a:srgbClr val="C00000"/>
                </a:solidFill>
                <a:latin typeface="+mn-lt"/>
              </a:rPr>
              <a:t>A Multi-tier Framework for Analyzing a Social-Ecological System </a:t>
            </a:r>
            <a:br>
              <a:rPr lang="en-US" sz="2700" b="1" dirty="0" smtClean="0">
                <a:solidFill>
                  <a:srgbClr val="C00000"/>
                </a:solidFill>
                <a:latin typeface="+mn-lt"/>
              </a:rPr>
            </a:br>
            <a:r>
              <a:rPr lang="en-US" sz="2700" b="1" baseline="0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en-US" sz="2700" b="1" baseline="0" dirty="0" smtClean="0">
                <a:solidFill>
                  <a:srgbClr val="C00000"/>
                </a:solidFill>
                <a:latin typeface="+mn-lt"/>
              </a:rPr>
            </a:br>
            <a:endParaRPr lang="en-US" sz="27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305800" cy="5029200"/>
          </a:xfrm>
        </p:spPr>
        <p:txBody>
          <a:bodyPr>
            <a:normAutofit fontScale="92500" lnSpcReduction="10000"/>
          </a:bodyPr>
          <a:lstStyle/>
          <a:p>
            <a:pPr marR="0">
              <a:buNone/>
            </a:pPr>
            <a:r>
              <a:rPr lang="en-US" sz="2000" b="1" baseline="0" dirty="0" smtClean="0">
                <a:solidFill>
                  <a:srgbClr val="33CC33"/>
                </a:solidFill>
                <a:latin typeface="Verdana"/>
              </a:rPr>
              <a:t>Resource</a:t>
            </a:r>
            <a:r>
              <a:rPr lang="en-US" sz="2000" b="1" baseline="0" dirty="0" smtClean="0">
                <a:solidFill>
                  <a:srgbClr val="000000"/>
                </a:solidFill>
                <a:latin typeface="Verdana"/>
              </a:rPr>
              <a:t> 					</a:t>
            </a:r>
            <a:r>
              <a:rPr lang="en-US" sz="2000" b="1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sz="2000" b="1" baseline="0" dirty="0" smtClean="0">
                <a:solidFill>
                  <a:srgbClr val="0066FF"/>
                </a:solidFill>
                <a:latin typeface="Verdana"/>
              </a:rPr>
              <a:t>Governance</a:t>
            </a:r>
          </a:p>
          <a:p>
            <a:pPr marR="0">
              <a:buNone/>
            </a:pPr>
            <a:r>
              <a:rPr lang="en-US" sz="2000" b="1" baseline="0" dirty="0" smtClean="0">
                <a:solidFill>
                  <a:srgbClr val="33CC33"/>
                </a:solidFill>
                <a:latin typeface="Verdana"/>
              </a:rPr>
              <a:t>System  </a:t>
            </a:r>
            <a:r>
              <a:rPr lang="en-US" sz="2000" b="1" baseline="0" dirty="0" smtClean="0">
                <a:solidFill>
                  <a:srgbClr val="000000"/>
                </a:solidFill>
                <a:latin typeface="Verdana"/>
              </a:rPr>
              <a:t>		 				</a:t>
            </a:r>
            <a:r>
              <a:rPr lang="en-US" sz="2000" b="1" baseline="0" dirty="0" err="1" smtClean="0">
                <a:solidFill>
                  <a:srgbClr val="0066FF"/>
                </a:solidFill>
                <a:latin typeface="Verdana"/>
              </a:rPr>
              <a:t>System</a:t>
            </a:r>
            <a:r>
              <a:rPr lang="en-US" sz="2000" b="1" baseline="0" dirty="0" smtClean="0">
                <a:solidFill>
                  <a:srgbClr val="0066FF"/>
                </a:solidFill>
                <a:latin typeface="Verdana"/>
              </a:rPr>
              <a:t>  </a:t>
            </a:r>
          </a:p>
          <a:p>
            <a:pPr marR="0" algn="ctr">
              <a:buNone/>
            </a:pPr>
            <a:endParaRPr lang="en-US" sz="2000" baseline="0" dirty="0" smtClean="0">
              <a:solidFill>
                <a:srgbClr val="000000"/>
              </a:solidFill>
              <a:latin typeface="Verdana"/>
            </a:endParaRPr>
          </a:p>
          <a:p>
            <a:pPr marR="0">
              <a:buNone/>
            </a:pPr>
            <a:endParaRPr lang="en-US" sz="2000" baseline="0" dirty="0" smtClean="0">
              <a:solidFill>
                <a:srgbClr val="000000"/>
              </a:solidFill>
              <a:latin typeface="Verdana"/>
            </a:endParaRPr>
          </a:p>
          <a:p>
            <a:pPr marR="0">
              <a:buNone/>
            </a:pPr>
            <a:r>
              <a:rPr lang="en-US" sz="2000" b="1" baseline="0" dirty="0" smtClean="0">
                <a:solidFill>
                  <a:srgbClr val="33CC33"/>
                </a:solidFill>
                <a:latin typeface="Verdana"/>
              </a:rPr>
              <a:t>Resource  </a:t>
            </a:r>
            <a:r>
              <a:rPr lang="en-US" sz="2000" b="1" baseline="0" dirty="0" smtClean="0">
                <a:solidFill>
                  <a:srgbClr val="000000"/>
                </a:solidFill>
                <a:latin typeface="Verdana"/>
              </a:rPr>
              <a:t>						</a:t>
            </a:r>
            <a:r>
              <a:rPr lang="en-US" sz="2000" b="1" baseline="0" dirty="0" smtClean="0">
                <a:solidFill>
                  <a:srgbClr val="0066FF"/>
                </a:solidFill>
                <a:latin typeface="Verdana"/>
              </a:rPr>
              <a:t>Users  </a:t>
            </a:r>
          </a:p>
          <a:p>
            <a:pPr marR="0">
              <a:buNone/>
            </a:pPr>
            <a:r>
              <a:rPr lang="en-US" sz="2000" b="1" baseline="0" dirty="0" smtClean="0">
                <a:solidFill>
                  <a:srgbClr val="33CC33"/>
                </a:solidFill>
                <a:latin typeface="Verdana"/>
              </a:rPr>
              <a:t>Units </a:t>
            </a:r>
            <a:r>
              <a:rPr lang="en-US" sz="2000" b="1" baseline="0" dirty="0" smtClean="0">
                <a:solidFill>
                  <a:srgbClr val="000000"/>
                </a:solidFill>
                <a:latin typeface="Verdana"/>
              </a:rPr>
              <a:t>	</a:t>
            </a:r>
            <a:r>
              <a:rPr lang="en-US" sz="2000" baseline="0" dirty="0" smtClean="0">
                <a:solidFill>
                  <a:srgbClr val="000000"/>
                </a:solidFill>
                <a:latin typeface="Verdana"/>
              </a:rPr>
              <a:t>		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</a:rPr>
              <a:t>			</a:t>
            </a:r>
          </a:p>
          <a:p>
            <a:pPr>
              <a:buNone/>
            </a:pPr>
            <a:r>
              <a:rPr lang="en-US" sz="2000" baseline="0" dirty="0" smtClean="0">
                <a:solidFill>
                  <a:srgbClr val="000000"/>
                </a:solidFill>
              </a:rPr>
              <a:t>Straight arrows represent direct </a:t>
            </a:r>
            <a:r>
              <a:rPr lang="en-US" sz="2000" i="1" baseline="0" dirty="0" smtClean="0">
                <a:solidFill>
                  <a:srgbClr val="000000"/>
                </a:solidFill>
              </a:rPr>
              <a:t>causal links 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R</a:t>
            </a:r>
            <a:r>
              <a:rPr lang="en-US" sz="2000" baseline="0" dirty="0" smtClean="0">
                <a:solidFill>
                  <a:srgbClr val="000000"/>
                </a:solidFill>
              </a:rPr>
              <a:t>ed, curved arrows represent </a:t>
            </a:r>
            <a:r>
              <a:rPr lang="en-US" sz="2000" i="1" baseline="0" dirty="0" smtClean="0">
                <a:solidFill>
                  <a:srgbClr val="000000"/>
                </a:solidFill>
              </a:rPr>
              <a:t>feedbacks </a:t>
            </a:r>
          </a:p>
          <a:p>
            <a:endParaRPr lang="en-US" sz="1800" dirty="0" smtClean="0"/>
          </a:p>
          <a:p>
            <a:pPr>
              <a:buNone/>
            </a:pPr>
            <a:r>
              <a:rPr lang="en-US" sz="2400" b="1" dirty="0" smtClean="0"/>
              <a:t>			</a:t>
            </a:r>
            <a:r>
              <a:rPr lang="en-US" sz="4000" b="1" dirty="0" smtClean="0"/>
              <a:t>WHAT IS THE RESOURCE?</a:t>
            </a:r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1400" dirty="0" smtClean="0"/>
              <a:t>Ostrom, E. 2007. “Sustainable social-Ecological Systems: An Impossibility?” </a:t>
            </a:r>
            <a:r>
              <a:rPr lang="en-US" sz="1400" b="1" dirty="0" smtClean="0">
                <a:hlinkClick r:id="rId2"/>
              </a:rPr>
              <a:t>http://www.indiana.edu/~workshop/publications/materials/conference_papers/W07-2_Ostrom_DLC.pdf</a:t>
            </a:r>
            <a:endParaRPr lang="en-US" sz="1400" b="1" dirty="0" smtClean="0"/>
          </a:p>
          <a:p>
            <a:pPr>
              <a:buNone/>
            </a:pPr>
            <a:endParaRPr lang="en-US" sz="1300" b="1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2362200"/>
            <a:ext cx="3721532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Arial Rounded MT Bold" pitchFamily="34" charset="0"/>
              </a:rPr>
              <a:t>Interactions (I) </a:t>
            </a:r>
            <a:r>
              <a:rPr lang="en-US" dirty="0" smtClean="0">
                <a:solidFill>
                  <a:srgbClr val="C00000"/>
                </a:solidFill>
                <a:latin typeface="Arial Rounded MT Bold" pitchFamily="34" charset="0"/>
                <a:sym typeface="Wingdings" pitchFamily="2" charset="2"/>
              </a:rPr>
              <a:t> Outcomes (O)</a:t>
            </a:r>
            <a:endParaRPr lang="en-US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cxnSp>
        <p:nvCxnSpPr>
          <p:cNvPr id="17" name="Curved Connector 16"/>
          <p:cNvCxnSpPr/>
          <p:nvPr/>
        </p:nvCxnSpPr>
        <p:spPr>
          <a:xfrm rot="10800000" flipV="1">
            <a:off x="1600200" y="2743200"/>
            <a:ext cx="838200" cy="6096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Curved Connector 18"/>
          <p:cNvCxnSpPr/>
          <p:nvPr/>
        </p:nvCxnSpPr>
        <p:spPr>
          <a:xfrm rot="10800000">
            <a:off x="1905000" y="1752600"/>
            <a:ext cx="990600" cy="5334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 flipV="1">
            <a:off x="5257800" y="1752600"/>
            <a:ext cx="990600" cy="5334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Curved Connector 22"/>
          <p:cNvCxnSpPr/>
          <p:nvPr/>
        </p:nvCxnSpPr>
        <p:spPr>
          <a:xfrm>
            <a:off x="5105400" y="2667000"/>
            <a:ext cx="1219200" cy="6096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1524000" y="26670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1447800" y="19050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 flipV="1">
            <a:off x="6096000" y="21336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6172200" y="26670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Digital information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Anarchic</a:t>
            </a:r>
          </a:p>
          <a:p>
            <a:r>
              <a:rPr lang="en-US" dirty="0" smtClean="0"/>
              <a:t>Exponential</a:t>
            </a:r>
          </a:p>
          <a:p>
            <a:r>
              <a:rPr lang="en-US" dirty="0" smtClean="0"/>
              <a:t>Fragile</a:t>
            </a:r>
          </a:p>
          <a:p>
            <a:r>
              <a:rPr lang="en-US" dirty="0" smtClean="0"/>
              <a:t>Centralized</a:t>
            </a:r>
          </a:p>
          <a:p>
            <a:r>
              <a:rPr lang="en-US" dirty="0" err="1" smtClean="0"/>
              <a:t>Siloed</a:t>
            </a:r>
            <a:endParaRPr lang="en-US" dirty="0" smtClean="0"/>
          </a:p>
          <a:p>
            <a:r>
              <a:rPr lang="en-US" dirty="0" smtClean="0"/>
              <a:t>Unequal </a:t>
            </a:r>
            <a:r>
              <a:rPr lang="en-US" dirty="0" smtClean="0"/>
              <a:t>access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Scientific Information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amount of scientific data is doubling every year.</a:t>
            </a:r>
          </a:p>
          <a:p>
            <a:endParaRPr lang="en-US" dirty="0" smtClean="0"/>
          </a:p>
          <a:p>
            <a:r>
              <a:rPr lang="en-US" dirty="0" smtClean="0"/>
              <a:t>Harder to collect, preserve, and steward </a:t>
            </a:r>
          </a:p>
          <a:p>
            <a:endParaRPr lang="en-US" dirty="0" smtClean="0"/>
          </a:p>
          <a:p>
            <a:r>
              <a:rPr lang="en-US" dirty="0" smtClean="0"/>
              <a:t>Many predict dramatic changes to the way science is done, and suspect that few traditional processes will survive in their current form by 2020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2300" dirty="0" err="1" smtClean="0"/>
              <a:t>Szalay</a:t>
            </a:r>
            <a:r>
              <a:rPr lang="en-US" sz="2300" baseline="30000" dirty="0" smtClean="0"/>
              <a:t>,</a:t>
            </a:r>
            <a:r>
              <a:rPr lang="en-US" sz="2300" dirty="0" smtClean="0"/>
              <a:t> A. and J. Gray. 2006  “2020 Computing: Science in an Exponential World.”</a:t>
            </a:r>
          </a:p>
          <a:p>
            <a:pPr>
              <a:buNone/>
            </a:pPr>
            <a:r>
              <a:rPr lang="en-US" sz="2300" i="1" dirty="0" smtClean="0"/>
              <a:t>Nature</a:t>
            </a:r>
            <a:r>
              <a:rPr lang="en-US" sz="2300" dirty="0" smtClean="0"/>
              <a:t>  </a:t>
            </a:r>
            <a:r>
              <a:rPr lang="en-US" sz="2300" b="1" dirty="0" smtClean="0"/>
              <a:t>440</a:t>
            </a:r>
            <a:r>
              <a:rPr lang="en-US" sz="2300" dirty="0" smtClean="0"/>
              <a:t>, 413-414 (23 March 2006) | doi:10.1038/440413a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Microbial Commons in the Academy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University mission to create new knowledge</a:t>
            </a:r>
          </a:p>
          <a:p>
            <a:r>
              <a:rPr lang="en-US" dirty="0" smtClean="0"/>
              <a:t>Responsibility to “disseminate” it </a:t>
            </a:r>
          </a:p>
          <a:p>
            <a:r>
              <a:rPr lang="en-US" dirty="0" smtClean="0"/>
              <a:t>Libraries (historical stewards of the scholarly record)</a:t>
            </a:r>
          </a:p>
          <a:p>
            <a:r>
              <a:rPr lang="en-US" dirty="0" smtClean="0"/>
              <a:t>Tradition of open science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University “owns” this knowledge</a:t>
            </a:r>
          </a:p>
          <a:p>
            <a:r>
              <a:rPr lang="en-US" dirty="0" smtClean="0"/>
              <a:t>Increasing mandates to “monetize” it</a:t>
            </a:r>
          </a:p>
          <a:p>
            <a:r>
              <a:rPr lang="en-US" dirty="0" smtClean="0"/>
              <a:t>Technology transfer offices</a:t>
            </a:r>
          </a:p>
          <a:p>
            <a:endParaRPr lang="en-US" dirty="0" smtClean="0"/>
          </a:p>
          <a:p>
            <a:r>
              <a:rPr lang="en-US" dirty="0" smtClean="0"/>
              <a:t>Tradition of tenure, secrecy, and competition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858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/>
            </a:r>
            <a:br>
              <a:rPr lang="en-US" sz="3600" b="1" dirty="0" smtClean="0">
                <a:solidFill>
                  <a:srgbClr val="C00000"/>
                </a:solidFill>
              </a:rPr>
            </a:br>
            <a:r>
              <a:rPr lang="en-US" sz="3600" b="1" dirty="0" smtClean="0">
                <a:solidFill>
                  <a:srgbClr val="C00000"/>
                </a:solidFill>
              </a:rPr>
              <a:t>Lack of Incentives and </a:t>
            </a:r>
            <a:r>
              <a:rPr lang="en-US" sz="3600" b="1" dirty="0" err="1" smtClean="0">
                <a:solidFill>
                  <a:srgbClr val="C00000"/>
                </a:solidFill>
              </a:rPr>
              <a:t>HighTransaction</a:t>
            </a:r>
            <a:r>
              <a:rPr lang="en-US" sz="3600" b="1" dirty="0" smtClean="0">
                <a:solidFill>
                  <a:srgbClr val="C00000"/>
                </a:solidFill>
              </a:rPr>
              <a:t> Costs of Genomic Annotation</a:t>
            </a:r>
            <a:r>
              <a:rPr lang="en-US" sz="3600" dirty="0" smtClean="0"/>
              <a:t> </a:t>
            </a:r>
            <a:r>
              <a:rPr lang="en-US" sz="2400" dirty="0" smtClean="0"/>
              <a:t>(Welch and Welch) 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8534400" cy="55626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Annotations in CIRs (collaborative information repository) need to </a:t>
            </a:r>
          </a:p>
          <a:p>
            <a:pPr lvl="1"/>
            <a:r>
              <a:rPr lang="en-US" sz="2600" dirty="0" smtClean="0"/>
              <a:t>enhance academic credibility</a:t>
            </a:r>
          </a:p>
          <a:p>
            <a:pPr lvl="1"/>
            <a:r>
              <a:rPr lang="en-US" sz="2600" dirty="0" smtClean="0"/>
              <a:t>move a researcher closer to a doctoral degree </a:t>
            </a:r>
          </a:p>
          <a:p>
            <a:pPr lvl="1"/>
            <a:r>
              <a:rPr lang="en-US" sz="2600" dirty="0" smtClean="0"/>
              <a:t>Count toward tenure </a:t>
            </a:r>
          </a:p>
          <a:p>
            <a:pPr lvl="1"/>
            <a:r>
              <a:rPr lang="en-US" sz="2600" dirty="0" smtClean="0"/>
              <a:t>Help lead to successful funding applications </a:t>
            </a:r>
          </a:p>
          <a:p>
            <a:pPr lvl="1" indent="-684213">
              <a:buNone/>
            </a:pPr>
            <a:r>
              <a:rPr lang="en-US" sz="2600" dirty="0" smtClean="0"/>
              <a:t>There are substantial incentives </a:t>
            </a:r>
            <a:r>
              <a:rPr lang="en-US" sz="2600" b="1" dirty="0" smtClean="0"/>
              <a:t>not</a:t>
            </a:r>
            <a:r>
              <a:rPr lang="en-US" sz="2600" dirty="0" smtClean="0"/>
              <a:t> to share information until doing so will result in a publication. </a:t>
            </a:r>
          </a:p>
          <a:p>
            <a:pPr lvl="1" indent="-684213">
              <a:buNone/>
            </a:pPr>
            <a:r>
              <a:rPr lang="en-US" sz="2600" dirty="0" smtClean="0"/>
              <a:t>(Evidence: geneticists and genomic researchers withholding data and materials with increasing frequency) </a:t>
            </a:r>
          </a:p>
          <a:p>
            <a:pPr lvl="1" indent="-684213">
              <a:buNone/>
            </a:pPr>
            <a:r>
              <a:rPr lang="en-US" sz="1500" dirty="0" smtClean="0"/>
              <a:t>Welch, R. and Welch, L. 2009. “If you Build it, They might Come.” </a:t>
            </a:r>
            <a:r>
              <a:rPr lang="en-US" sz="1500" i="1" dirty="0" smtClean="0"/>
              <a:t>Nature Reviews Microbiology</a:t>
            </a:r>
            <a:r>
              <a:rPr lang="en-US" sz="1500" dirty="0" smtClean="0"/>
              <a:t> </a:t>
            </a:r>
            <a:r>
              <a:rPr lang="en-US" sz="1500" b="1" dirty="0" smtClean="0"/>
              <a:t>7</a:t>
            </a:r>
            <a:r>
              <a:rPr lang="en-US" sz="1500" dirty="0" smtClean="0"/>
              <a:t>, 90 (February) | doi:10.1038/nrmicro2086</a:t>
            </a:r>
          </a:p>
          <a:p>
            <a:pPr lvl="1" indent="-684213">
              <a:buNone/>
            </a:pPr>
            <a:endParaRPr lang="en-US" sz="3000" dirty="0" smtClean="0"/>
          </a:p>
          <a:p>
            <a:pPr lvl="1" indent="-684213">
              <a:buNone/>
            </a:pPr>
            <a:endParaRPr lang="en-US" sz="3000" dirty="0" smtClean="0"/>
          </a:p>
          <a:p>
            <a:pPr lvl="1" indent="-684213">
              <a:buNone/>
            </a:pPr>
            <a:endParaRPr lang="en-US" sz="3000" dirty="0" smtClean="0"/>
          </a:p>
          <a:p>
            <a:pPr lvl="1" indent="-684213">
              <a:buNone/>
            </a:pPr>
            <a:endParaRPr lang="en-US" sz="3000" dirty="0" smtClean="0"/>
          </a:p>
          <a:p>
            <a:pPr lvl="1" indent="-684213">
              <a:buNone/>
            </a:pPr>
            <a:endParaRPr lang="en-US" sz="3000" dirty="0" smtClean="0"/>
          </a:p>
          <a:p>
            <a:pPr lvl="1" indent="-684213">
              <a:buNone/>
            </a:pPr>
            <a:endParaRPr lang="en-US" sz="33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Open Source Communities as a model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sz="3600" dirty="0" smtClean="0"/>
              <a:t> </a:t>
            </a:r>
            <a:r>
              <a:rPr lang="en-US" sz="3600" dirty="0" err="1" smtClean="0"/>
              <a:t>Schweik</a:t>
            </a:r>
            <a:r>
              <a:rPr lang="en-US" sz="3600" dirty="0" smtClean="0"/>
              <a:t>/English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86800" cy="5105399"/>
          </a:xfrm>
        </p:spPr>
        <p:txBody>
          <a:bodyPr>
            <a:normAutofit fontScale="32500" lnSpcReduction="20000"/>
          </a:bodyPr>
          <a:lstStyle/>
          <a:p>
            <a:endParaRPr lang="en-US" sz="8000" dirty="0" smtClean="0"/>
          </a:p>
          <a:p>
            <a:r>
              <a:rPr lang="en-US" sz="8000" dirty="0" smtClean="0"/>
              <a:t>Findings contradict classical theories of collective action</a:t>
            </a:r>
          </a:p>
          <a:p>
            <a:endParaRPr lang="en-US" sz="8000" dirty="0" smtClean="0"/>
          </a:p>
          <a:p>
            <a:r>
              <a:rPr lang="en-US" sz="8000" dirty="0" smtClean="0"/>
              <a:t>Tragedy of the </a:t>
            </a:r>
            <a:r>
              <a:rPr lang="en-US" sz="8000" dirty="0" err="1" smtClean="0"/>
              <a:t>anticommons</a:t>
            </a:r>
            <a:r>
              <a:rPr lang="en-US" sz="8000" dirty="0" smtClean="0"/>
              <a:t> rather than TOC</a:t>
            </a:r>
          </a:p>
          <a:p>
            <a:endParaRPr lang="en-US" sz="8000" dirty="0" smtClean="0"/>
          </a:p>
          <a:p>
            <a:r>
              <a:rPr lang="en-US" sz="8000" dirty="0" smtClean="0"/>
              <a:t>In environmental commons– norms, rules and governance structures – often help to overcome tragedies. This research suggests that </a:t>
            </a:r>
            <a:r>
              <a:rPr lang="en-US" sz="8000" b="1" dirty="0" smtClean="0"/>
              <a:t>too much governance structure and rules may get in the way of collaboration.</a:t>
            </a:r>
          </a:p>
          <a:p>
            <a:endParaRPr lang="en-US" sz="8000" b="1" dirty="0" smtClean="0"/>
          </a:p>
          <a:p>
            <a:pPr>
              <a:buNone/>
            </a:pPr>
            <a:endParaRPr lang="en-US" sz="8000" dirty="0" smtClean="0"/>
          </a:p>
          <a:p>
            <a:pPr>
              <a:buNone/>
            </a:pPr>
            <a:r>
              <a:rPr lang="en-US" sz="5600" dirty="0" smtClean="0"/>
              <a:t>Schweik, C. and R. English. 2007. “Tragedy of the FOSS commons? Investigating the institutional designs of free/</a:t>
            </a:r>
            <a:r>
              <a:rPr lang="en-US" sz="5600" dirty="0" err="1" smtClean="0"/>
              <a:t>libre</a:t>
            </a:r>
            <a:r>
              <a:rPr lang="en-US" sz="5600" dirty="0" smtClean="0"/>
              <a:t> and open source software projects.” </a:t>
            </a:r>
            <a:r>
              <a:rPr lang="en-US" sz="5600" i="1" dirty="0" smtClean="0"/>
              <a:t>First Monday,</a:t>
            </a:r>
            <a:r>
              <a:rPr lang="en-US" sz="5600" dirty="0" smtClean="0"/>
              <a:t> 12: 2 (Feb)</a:t>
            </a:r>
            <a:r>
              <a:rPr lang="en-US" sz="5600" dirty="0" smtClean="0">
                <a:hlinkClick r:id="rId2"/>
              </a:rPr>
              <a:t> </a:t>
            </a:r>
            <a:r>
              <a:rPr lang="en-US" sz="4000" dirty="0" smtClean="0">
                <a:hlinkClick r:id="rId2"/>
              </a:rPr>
              <a:t>http://firstmonday.org/issues/issue12_2/schweik/index.html</a:t>
            </a:r>
            <a:endParaRPr lang="en-US" sz="4000" dirty="0" smtClean="0"/>
          </a:p>
          <a:p>
            <a:pPr>
              <a:buNone/>
            </a:pPr>
            <a:endParaRPr lang="en-US" sz="8000" dirty="0" smtClean="0"/>
          </a:p>
          <a:p>
            <a:pPr>
              <a:buNone/>
            </a:pPr>
            <a:endParaRPr lang="en-US" sz="8000" dirty="0" smtClean="0"/>
          </a:p>
          <a:p>
            <a:pPr>
              <a:buNone/>
            </a:pPr>
            <a:endParaRPr lang="en-US" sz="8000" dirty="0" smtClean="0"/>
          </a:p>
          <a:p>
            <a:pPr>
              <a:buNone/>
            </a:pPr>
            <a:endParaRPr lang="en-US" sz="8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endParaRPr lang="en-US" sz="29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</a:t>
            </a:r>
            <a:r>
              <a:rPr lang="en-US" smtClean="0"/>
              <a:t>are studying…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solidFill>
                  <a:srgbClr val="C00000"/>
                </a:solidFill>
              </a:rPr>
              <a:t>	</a:t>
            </a:r>
            <a:r>
              <a:rPr lang="en-US" sz="3600" i="1" dirty="0" smtClean="0">
                <a:solidFill>
                  <a:srgbClr val="C00000"/>
                </a:solidFill>
              </a:rPr>
              <a:t>How </a:t>
            </a:r>
            <a:r>
              <a:rPr lang="en-US" sz="3600" i="1" dirty="0" smtClean="0">
                <a:solidFill>
                  <a:srgbClr val="C00000"/>
                </a:solidFill>
              </a:rPr>
              <a:t>people </a:t>
            </a:r>
            <a:r>
              <a:rPr lang="en-US" sz="3600" i="1" dirty="0" smtClean="0">
                <a:solidFill>
                  <a:srgbClr val="C00000"/>
                </a:solidFill>
              </a:rPr>
              <a:t>come together with incomplete information to make rules and decisions in order to effectively manage and sustain a resource. </a:t>
            </a:r>
            <a:endParaRPr lang="en-US" sz="36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Challenges of 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Scholarly Communication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Disciplinary incentives in an increasingly inter-disciplinary world</a:t>
            </a:r>
          </a:p>
          <a:p>
            <a:r>
              <a:rPr lang="en-US" dirty="0" smtClean="0"/>
              <a:t>Long-standing mission of academic libraries—collect, organize, store, disseminate, preserve the culture and scholarly record</a:t>
            </a:r>
          </a:p>
          <a:p>
            <a:pPr lvl="1">
              <a:buNone/>
            </a:pPr>
            <a:r>
              <a:rPr lang="en-US" dirty="0" smtClean="0"/>
              <a:t> (Losing hold of this in the digital environment)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9445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Suggestions for improving SC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Adapt pre-existing infrastructures: use libraries</a:t>
            </a:r>
          </a:p>
          <a:p>
            <a:r>
              <a:rPr lang="en-US" dirty="0" smtClean="0"/>
              <a:t>Lib-department collaboration in funding OA</a:t>
            </a:r>
          </a:p>
          <a:p>
            <a:r>
              <a:rPr lang="en-US" dirty="0" smtClean="0"/>
              <a:t>Build new collaborative institutional infrastructures</a:t>
            </a:r>
          </a:p>
          <a:p>
            <a:r>
              <a:rPr lang="en-US" dirty="0" smtClean="0"/>
              <a:t>Build direct feeds and mandates</a:t>
            </a:r>
          </a:p>
          <a:p>
            <a:r>
              <a:rPr lang="en-US" dirty="0" smtClean="0"/>
              <a:t>Universities need to be responsible for the long-term archiving and storage of scholarly and scientific data/datasets</a:t>
            </a:r>
          </a:p>
          <a:p>
            <a:r>
              <a:rPr lang="en-US" dirty="0" smtClean="0"/>
              <a:t>Build OA into the tenure and promotion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Critical State of Academic Libraries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50,000+ academic </a:t>
            </a:r>
            <a:r>
              <a:rPr lang="en-US" dirty="0" smtClean="0"/>
              <a:t>journals</a:t>
            </a:r>
          </a:p>
          <a:p>
            <a:r>
              <a:rPr lang="en-US" dirty="0" smtClean="0"/>
              <a:t>Bib </a:t>
            </a:r>
            <a:r>
              <a:rPr lang="en-US" dirty="0" err="1" smtClean="0"/>
              <a:t>dbs</a:t>
            </a:r>
            <a:r>
              <a:rPr lang="en-US" dirty="0" smtClean="0"/>
              <a:t> = $100,000+</a:t>
            </a:r>
          </a:p>
          <a:p>
            <a:r>
              <a:rPr lang="en-US" dirty="0" smtClean="0"/>
              <a:t>Funding cuts—collections and staff</a:t>
            </a:r>
          </a:p>
          <a:p>
            <a:r>
              <a:rPr lang="en-US" dirty="0" smtClean="0"/>
              <a:t>Paying millions for physical storage; buying our collections all over again</a:t>
            </a:r>
          </a:p>
          <a:p>
            <a:r>
              <a:rPr lang="en-US" dirty="0" smtClean="0"/>
              <a:t>Out of touch with digital scholarship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C00000"/>
                </a:solidFill>
              </a:rPr>
              <a:t>What works?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486400"/>
          </a:xfrm>
        </p:spPr>
        <p:txBody>
          <a:bodyPr>
            <a:normAutofit fontScale="55000" lnSpcReduction="20000"/>
          </a:bodyPr>
          <a:lstStyle/>
          <a:p>
            <a:r>
              <a:rPr lang="en-US" sz="4600" dirty="0" err="1" smtClean="0"/>
              <a:t>PubMed</a:t>
            </a:r>
            <a:r>
              <a:rPr lang="en-US" sz="4600" dirty="0" smtClean="0"/>
              <a:t>/</a:t>
            </a:r>
            <a:r>
              <a:rPr lang="en-US" sz="4600" dirty="0" err="1" smtClean="0"/>
              <a:t>PubMedCentral</a:t>
            </a:r>
            <a:r>
              <a:rPr lang="en-US" sz="4600" dirty="0" smtClean="0"/>
              <a:t>/OS/</a:t>
            </a:r>
            <a:r>
              <a:rPr lang="en-US" sz="4600" dirty="0" err="1" smtClean="0"/>
              <a:t>wikipedia</a:t>
            </a:r>
            <a:r>
              <a:rPr lang="en-US" sz="4600" dirty="0" smtClean="0"/>
              <a:t>/libraries/open science</a:t>
            </a:r>
          </a:p>
          <a:p>
            <a:endParaRPr lang="en-US" sz="4600" dirty="0" smtClean="0"/>
          </a:p>
          <a:p>
            <a:r>
              <a:rPr lang="en-US" sz="4600" dirty="0" smtClean="0"/>
              <a:t>Networks &amp; commons-based peer production (</a:t>
            </a:r>
            <a:r>
              <a:rPr lang="en-US" sz="4600" dirty="0" err="1" smtClean="0"/>
              <a:t>Benkler</a:t>
            </a:r>
            <a:r>
              <a:rPr lang="en-US" sz="4600" dirty="0" smtClean="0"/>
              <a:t>)</a:t>
            </a:r>
          </a:p>
          <a:p>
            <a:endParaRPr lang="en-US" sz="4600" dirty="0" smtClean="0"/>
          </a:p>
          <a:p>
            <a:r>
              <a:rPr lang="en-US" sz="4600" dirty="0" smtClean="0"/>
              <a:t>Global and Local (university mandates and supporting infrastructure</a:t>
            </a:r>
          </a:p>
          <a:p>
            <a:endParaRPr lang="en-US" sz="4600" dirty="0" smtClean="0"/>
          </a:p>
          <a:p>
            <a:r>
              <a:rPr lang="en-US" sz="4600" dirty="0" smtClean="0"/>
              <a:t>Outreach and awareness building at all levels </a:t>
            </a:r>
            <a:r>
              <a:rPr lang="en-US" sz="3800" dirty="0" smtClean="0"/>
              <a:t>(</a:t>
            </a:r>
            <a:r>
              <a:rPr lang="en-US" sz="3800" i="1" dirty="0" smtClean="0"/>
              <a:t>communication)</a:t>
            </a:r>
          </a:p>
          <a:p>
            <a:endParaRPr lang="en-US" sz="4600" dirty="0" smtClean="0"/>
          </a:p>
          <a:p>
            <a:r>
              <a:rPr lang="en-US" sz="4600" dirty="0" smtClean="0"/>
              <a:t>Persistent important measures:</a:t>
            </a:r>
          </a:p>
          <a:p>
            <a:pPr>
              <a:buNone/>
            </a:pPr>
            <a:r>
              <a:rPr lang="en-US" sz="4600" dirty="0" smtClean="0"/>
              <a:t>		 Equity</a:t>
            </a:r>
          </a:p>
          <a:p>
            <a:pPr>
              <a:buNone/>
            </a:pPr>
            <a:r>
              <a:rPr lang="en-US" sz="4600" dirty="0" smtClean="0"/>
              <a:t>			Efficiency</a:t>
            </a:r>
          </a:p>
          <a:p>
            <a:pPr>
              <a:buNone/>
            </a:pPr>
            <a:r>
              <a:rPr lang="en-US" sz="4600" dirty="0" smtClean="0"/>
              <a:t>				Sustainability</a:t>
            </a:r>
            <a:endParaRPr lang="en-US" sz="4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Conclusions on Building MC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534400" cy="51355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smtClean="0"/>
              <a:t>expertise of </a:t>
            </a:r>
            <a:r>
              <a:rPr lang="en-US" dirty="0" smtClean="0"/>
              <a:t>academic libraries </a:t>
            </a:r>
            <a:r>
              <a:rPr lang="en-US" dirty="0" smtClean="0"/>
              <a:t>to organize, disseminate, and </a:t>
            </a:r>
            <a:r>
              <a:rPr lang="en-US" dirty="0" smtClean="0"/>
              <a:t>archive/preserve</a:t>
            </a:r>
            <a:r>
              <a:rPr lang="en-US" dirty="0" smtClean="0">
                <a:solidFill>
                  <a:srgbClr val="C00000"/>
                </a:solidFill>
              </a:rPr>
              <a:t>**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	** this is a huge assignment – libraries are </a:t>
            </a:r>
            <a:r>
              <a:rPr lang="en-US" dirty="0" err="1" smtClean="0">
                <a:solidFill>
                  <a:srgbClr val="C00000"/>
                </a:solidFill>
              </a:rPr>
              <a:t>desparately</a:t>
            </a:r>
            <a:r>
              <a:rPr lang="en-US" dirty="0" smtClean="0">
                <a:solidFill>
                  <a:srgbClr val="C00000"/>
                </a:solidFill>
              </a:rPr>
              <a:t> out of touch with the </a:t>
            </a:r>
            <a:r>
              <a:rPr lang="en-US" dirty="0" err="1" smtClean="0">
                <a:solidFill>
                  <a:srgbClr val="C00000"/>
                </a:solidFill>
              </a:rPr>
              <a:t>schoalrly</a:t>
            </a:r>
            <a:r>
              <a:rPr lang="en-US" dirty="0" smtClean="0">
                <a:solidFill>
                  <a:srgbClr val="C00000"/>
                </a:solidFill>
              </a:rPr>
              <a:t>-</a:t>
            </a:r>
            <a:r>
              <a:rPr lang="en-US" dirty="0" smtClean="0">
                <a:solidFill>
                  <a:srgbClr val="C00000"/>
                </a:solidFill>
              </a:rPr>
              <a:t> networked, non-commercial publishing arena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Document steps, lessons and share knowledge in building this global </a:t>
            </a:r>
            <a:r>
              <a:rPr lang="en-US" dirty="0" smtClean="0"/>
              <a:t>commons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Conclusions on Building </a:t>
            </a:r>
            <a:r>
              <a:rPr lang="en-US" b="1" dirty="0" smtClean="0">
                <a:solidFill>
                  <a:srgbClr val="C00000"/>
                </a:solidFill>
              </a:rPr>
              <a:t>MC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understandings of </a:t>
            </a:r>
            <a:r>
              <a:rPr lang="en-US" i="1" dirty="0" smtClean="0"/>
              <a:t>commons</a:t>
            </a:r>
            <a:r>
              <a:rPr lang="en-US" dirty="0" smtClean="0"/>
              <a:t> and OA</a:t>
            </a:r>
          </a:p>
          <a:p>
            <a:r>
              <a:rPr lang="en-US" dirty="0" smtClean="0"/>
              <a:t>Translate importance of findings, projects, and initiatives to </a:t>
            </a:r>
          </a:p>
          <a:p>
            <a:pPr lvl="1"/>
            <a:r>
              <a:rPr lang="en-US" dirty="0" smtClean="0"/>
              <a:t>Scientists</a:t>
            </a:r>
          </a:p>
          <a:p>
            <a:pPr lvl="1"/>
            <a:r>
              <a:rPr lang="en-US" dirty="0" smtClean="0"/>
              <a:t>Librarians and information specialists</a:t>
            </a:r>
          </a:p>
          <a:p>
            <a:pPr lvl="1"/>
            <a:r>
              <a:rPr lang="en-US" dirty="0" smtClean="0"/>
              <a:t>Non-scientific community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Conclusions on Building </a:t>
            </a:r>
            <a:r>
              <a:rPr lang="en-US" b="1" dirty="0" smtClean="0">
                <a:solidFill>
                  <a:srgbClr val="C00000"/>
                </a:solidFill>
              </a:rPr>
              <a:t>MC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Join IASC (International Association for the Study of the Commons) </a:t>
            </a:r>
            <a:r>
              <a:rPr lang="en-US" dirty="0" smtClean="0">
                <a:hlinkClick r:id="rId2"/>
              </a:rPr>
              <a:t>www.iascp.org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Present panel on MC at the January 2011 conference in Hyderabad, India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The study of the Commons is NEW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Natural resources</a:t>
            </a:r>
          </a:p>
          <a:p>
            <a:r>
              <a:rPr lang="en-US" dirty="0" smtClean="0"/>
              <a:t>Indigenous</a:t>
            </a:r>
          </a:p>
          <a:p>
            <a:r>
              <a:rPr lang="en-US" dirty="0" smtClean="0"/>
              <a:t>Pre-existing</a:t>
            </a:r>
          </a:p>
          <a:p>
            <a:r>
              <a:rPr lang="en-US" dirty="0" smtClean="0"/>
              <a:t>Tragedy of the commons</a:t>
            </a:r>
          </a:p>
          <a:p>
            <a:r>
              <a:rPr lang="en-US" dirty="0" smtClean="0"/>
              <a:t>Enclosure</a:t>
            </a:r>
          </a:p>
          <a:p>
            <a:r>
              <a:rPr lang="en-US" dirty="0" smtClean="0"/>
              <a:t>Interdisciplinary (Gordon and Scott)</a:t>
            </a:r>
          </a:p>
          <a:p>
            <a:r>
              <a:rPr lang="en-US" dirty="0" smtClean="0"/>
              <a:t>Formal and informal property rights</a:t>
            </a:r>
          </a:p>
          <a:p>
            <a:r>
              <a:rPr lang="en-US" dirty="0" smtClean="0"/>
              <a:t>Social dilemmas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Traditional Commons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Natural resources + indigenous regimes + homogenous communities + collective action =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>
                <a:latin typeface="Arial Black" pitchFamily="34" charset="0"/>
              </a:rPr>
              <a:t>Design principles</a:t>
            </a:r>
          </a:p>
          <a:p>
            <a:r>
              <a:rPr lang="en-US" sz="2400" dirty="0" smtClean="0"/>
              <a:t>Group boundaries clearly defined </a:t>
            </a:r>
          </a:p>
          <a:p>
            <a:r>
              <a:rPr lang="en-US" sz="2400" dirty="0" smtClean="0"/>
              <a:t>Rules governing the use of collective goods are well matched to local needs and conditions </a:t>
            </a:r>
          </a:p>
          <a:p>
            <a:r>
              <a:rPr lang="en-US" sz="2400" dirty="0" smtClean="0"/>
              <a:t>Most individuals affected by these rules can participate in modifying the rules </a:t>
            </a:r>
          </a:p>
          <a:p>
            <a:r>
              <a:rPr lang="en-US" sz="2400" dirty="0" smtClean="0"/>
              <a:t>The right of community members to devise their own rules is respected by external authorities </a:t>
            </a:r>
          </a:p>
          <a:p>
            <a:r>
              <a:rPr lang="en-US" sz="2400" dirty="0" smtClean="0"/>
              <a:t>Monitoring mechanisms by community</a:t>
            </a:r>
          </a:p>
          <a:p>
            <a:r>
              <a:rPr lang="en-US" sz="2400" dirty="0" smtClean="0"/>
              <a:t>Graduated sanctions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4582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Design principles </a:t>
            </a:r>
            <a:b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en-US" sz="3600" dirty="0" smtClean="0">
                <a:latin typeface="Arial Black" pitchFamily="34" charset="0"/>
              </a:rPr>
              <a:t>(in the  knowledge commons might look something like: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900" strike="sngStrike" dirty="0" smtClean="0"/>
              <a:t>Group </a:t>
            </a:r>
            <a:r>
              <a:rPr lang="en-US" sz="2900" strike="sngStrike" dirty="0" smtClean="0"/>
              <a:t>boundaries clearly defined </a:t>
            </a:r>
          </a:p>
          <a:p>
            <a:r>
              <a:rPr lang="en-US" sz="3400" dirty="0" smtClean="0"/>
              <a:t>Rules governing the use of collective goods are well matched to local needs and conditions </a:t>
            </a:r>
          </a:p>
          <a:p>
            <a:r>
              <a:rPr lang="en-US" sz="1900" dirty="0" smtClean="0"/>
              <a:t>Most individuals affected by these rules can participate in modifying the rules </a:t>
            </a:r>
          </a:p>
          <a:p>
            <a:r>
              <a:rPr lang="en-US" dirty="0" smtClean="0"/>
              <a:t>The right of community members to devise their own rules is respected by external authorities </a:t>
            </a:r>
            <a:r>
              <a:rPr lang="en-US" dirty="0" smtClean="0"/>
              <a:t>??</a:t>
            </a:r>
            <a:endParaRPr lang="en-US" dirty="0" smtClean="0"/>
          </a:p>
          <a:p>
            <a:r>
              <a:rPr lang="en-US" sz="6300" dirty="0" smtClean="0"/>
              <a:t>Monitoring mechanisms</a:t>
            </a:r>
          </a:p>
          <a:p>
            <a:r>
              <a:rPr lang="en-US" sz="5400" dirty="0" smtClean="0"/>
              <a:t>Graduated sanctions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 Study of New Commons is NEWER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evolution or building new types of commons</a:t>
            </a:r>
          </a:p>
          <a:p>
            <a:r>
              <a:rPr lang="en-US" dirty="0" smtClean="0"/>
              <a:t>Increasing complexity</a:t>
            </a:r>
          </a:p>
          <a:p>
            <a:r>
              <a:rPr lang="en-US" dirty="0" smtClean="0"/>
              <a:t>Much different scale, heterogeneity, and many unknowns</a:t>
            </a:r>
          </a:p>
          <a:p>
            <a:r>
              <a:rPr lang="en-US" dirty="0" smtClean="0"/>
              <a:t>Extremely dynamic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03297"/>
            <a:ext cx="7620000" cy="7225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 way we think about commons is rapidly evolving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Common </a:t>
            </a:r>
            <a:r>
              <a:rPr lang="en-US" dirty="0" smtClean="0"/>
              <a:t>property </a:t>
            </a:r>
            <a:r>
              <a:rPr lang="en-US" dirty="0" smtClean="0"/>
              <a:t>(</a:t>
            </a:r>
            <a:r>
              <a:rPr lang="en-US" dirty="0" smtClean="0"/>
              <a:t>pre-1990)</a:t>
            </a:r>
            <a:endParaRPr lang="en-US" dirty="0" smtClean="0"/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		Common-pool </a:t>
            </a:r>
            <a:r>
              <a:rPr lang="en-US" dirty="0" smtClean="0">
                <a:sym typeface="Wingdings" pitchFamily="2" charset="2"/>
              </a:rPr>
              <a:t>resources (1990+)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					</a:t>
            </a:r>
            <a:r>
              <a:rPr lang="en-US" dirty="0" smtClean="0">
                <a:sym typeface="Wingdings" pitchFamily="2" charset="2"/>
              </a:rPr>
              <a:t>Commons (2000+)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Types of Goods</a:t>
            </a:r>
            <a:endParaRPr 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ph idx="1"/>
          </p:nvPr>
        </p:nvGraphicFramePr>
        <p:xfrm>
          <a:off x="0" y="1524000"/>
          <a:ext cx="9144000" cy="4800600"/>
        </p:xfrm>
        <a:graphic>
          <a:graphicData uri="http://schemas.openxmlformats.org/presentationml/2006/ole">
            <p:oleObj spid="_x0000_s28674" name="Document" r:id="rId3" imgW="6000470" imgH="271337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8134</TotalTime>
  <Words>848</Words>
  <Application>Microsoft Office PowerPoint</Application>
  <PresentationFormat>On-screen Show (4:3)</PresentationFormat>
  <Paragraphs>236</Paragraphs>
  <Slides>26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Document</vt:lpstr>
      <vt:lpstr> Institutional Design and Governance in Microbial Research Commons  International Symposium on Designing the Microbial Research Commons National Academy of Sciences Washington, DC   8-9 October 2009 Charlotte Hess hess@syr.edu </vt:lpstr>
      <vt:lpstr>What we are studying…</vt:lpstr>
      <vt:lpstr>The study of the Commons is NEW</vt:lpstr>
      <vt:lpstr>Traditional Commons</vt:lpstr>
      <vt:lpstr> Design principles  (in the  knowledge commons might look something like: </vt:lpstr>
      <vt:lpstr>The Study of New Commons is NEWER</vt:lpstr>
      <vt:lpstr>Slide 7</vt:lpstr>
      <vt:lpstr>The way we think about commons is rapidly evolving</vt:lpstr>
      <vt:lpstr>Types of Goods</vt:lpstr>
      <vt:lpstr>Definition of Commons</vt:lpstr>
      <vt:lpstr>New Commons</vt:lpstr>
      <vt:lpstr>Characteristics of Commons</vt:lpstr>
      <vt:lpstr>Diagnostic Tool 1:  Institutional Analysis and Development (IAD) Framework</vt:lpstr>
      <vt:lpstr>   Diagnostic Tool 2: A Multi-tier Framework for Analyzing a Social-Ecological System   </vt:lpstr>
      <vt:lpstr>Digital information</vt:lpstr>
      <vt:lpstr>Scientific Information</vt:lpstr>
      <vt:lpstr>Microbial Commons in the Academy</vt:lpstr>
      <vt:lpstr> Lack of Incentives and HighTransaction Costs of Genomic Annotation (Welch and Welch) </vt:lpstr>
      <vt:lpstr>Open Source Communities as a model  Schweik/English</vt:lpstr>
      <vt:lpstr>Challenges of  Scholarly Communication</vt:lpstr>
      <vt:lpstr>Suggestions for improving SC </vt:lpstr>
      <vt:lpstr>Critical State of Academic Libraries</vt:lpstr>
      <vt:lpstr> What works? </vt:lpstr>
      <vt:lpstr>Conclusions on Building MC</vt:lpstr>
      <vt:lpstr>Conclusions on Building MC 2</vt:lpstr>
      <vt:lpstr>Conclusions on Building MC 3</vt:lpstr>
    </vt:vector>
  </TitlesOfParts>
  <Company>Syracuse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Barriers and Bridges to Building the Microbial Research Commons International Symposium on Designing the Microbial Research Commons National Academy of Sciences Washington, DC   8-9 October 2009 Charlotte Hess</dc:title>
  <dc:creator>Charlotte Hess</dc:creator>
  <cp:lastModifiedBy>charlotte hess</cp:lastModifiedBy>
  <cp:revision>661</cp:revision>
  <dcterms:created xsi:type="dcterms:W3CDTF">2009-08-20T20:34:23Z</dcterms:created>
  <dcterms:modified xsi:type="dcterms:W3CDTF">2009-11-01T18:45:29Z</dcterms:modified>
</cp:coreProperties>
</file>