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329" r:id="rId3"/>
    <p:sldId id="293" r:id="rId4"/>
    <p:sldId id="294" r:id="rId5"/>
    <p:sldId id="303" r:id="rId6"/>
    <p:sldId id="304" r:id="rId7"/>
    <p:sldId id="301" r:id="rId8"/>
    <p:sldId id="305" r:id="rId9"/>
    <p:sldId id="302" r:id="rId10"/>
    <p:sldId id="312" r:id="rId11"/>
    <p:sldId id="313" r:id="rId12"/>
    <p:sldId id="314" r:id="rId13"/>
    <p:sldId id="315" r:id="rId14"/>
    <p:sldId id="311" r:id="rId15"/>
    <p:sldId id="316" r:id="rId16"/>
    <p:sldId id="320" r:id="rId17"/>
    <p:sldId id="321" r:id="rId18"/>
    <p:sldId id="297" r:id="rId19"/>
    <p:sldId id="322" r:id="rId20"/>
    <p:sldId id="323" r:id="rId21"/>
    <p:sldId id="261" r:id="rId22"/>
    <p:sldId id="262" r:id="rId23"/>
    <p:sldId id="324" r:id="rId24"/>
    <p:sldId id="326" r:id="rId25"/>
    <p:sldId id="325" r:id="rId26"/>
    <p:sldId id="317" r:id="rId27"/>
    <p:sldId id="327" r:id="rId28"/>
    <p:sldId id="328" r:id="rId29"/>
    <p:sldId id="319" r:id="rId30"/>
    <p:sldId id="318" r:id="rId31"/>
    <p:sldId id="259" r:id="rId32"/>
    <p:sldId id="276" r:id="rId33"/>
    <p:sldId id="264" r:id="rId34"/>
    <p:sldId id="289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E1B"/>
    <a:srgbClr val="005286"/>
    <a:srgbClr val="FCAC38"/>
    <a:srgbClr val="BF3C1B"/>
    <a:srgbClr val="005388"/>
    <a:srgbClr val="004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914" autoAdjust="0"/>
  </p:normalViewPr>
  <p:slideViewPr>
    <p:cSldViewPr snapToGrid="0">
      <p:cViewPr>
        <p:scale>
          <a:sx n="121" d="100"/>
          <a:sy n="121" d="100"/>
        </p:scale>
        <p:origin x="-600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2870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FE02FB-2851-4A5F-9041-79CB1DA36D71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3A2D49C-1154-40F9-80FE-1C3D4BEFE5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9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41BC2F4-CBA5-4D5C-9FC9-A3533C1E374A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46C98DC-D9C7-4EF0-BBEA-94ED9353C3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7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07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2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75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12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4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33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60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249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 deleted</a:t>
            </a:r>
            <a:r>
              <a:rPr lang="en-US" baseline="0" dirty="0" smtClean="0"/>
              <a:t> </a:t>
            </a:r>
            <a:r>
              <a:rPr lang="en-US" dirty="0" smtClean="0"/>
              <a:t>Subrecipient Monitoring Demonstration</a:t>
            </a:r>
            <a:r>
              <a:rPr lang="en-US" baseline="0" dirty="0" smtClean="0"/>
              <a:t> and </a:t>
            </a:r>
            <a:r>
              <a:rPr lang="en-US" dirty="0" smtClean="0"/>
              <a:t>Federal Invoicing Initiative (exploratory)</a:t>
            </a:r>
          </a:p>
          <a:p>
            <a:pPr marL="0" lvl="1" defTabSz="9249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pPr marL="0" lvl="1" defTabSz="9249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I added Administrative</a:t>
            </a:r>
            <a:r>
              <a:rPr lang="en-US" baseline="0" dirty="0" smtClean="0"/>
              <a:t> Cost Working Group</a:t>
            </a:r>
            <a:endParaRPr lang="en-US" dirty="0" smtClean="0"/>
          </a:p>
          <a:p>
            <a:pPr marL="0" lvl="1" defTabSz="924916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228FB1-75CF-430C-BB56-D4F648C6475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3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0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65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0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9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137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5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0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31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C98DC-D9C7-4EF0-BBEA-94ED9353C3F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3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9823"/>
            <a:ext cx="7772400" cy="20001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36"/>
            <a:ext cx="9144000" cy="12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17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29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2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426012" y="168673"/>
            <a:ext cx="7089338" cy="117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2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62985"/>
            <a:ext cx="4629150" cy="42980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62986"/>
            <a:ext cx="2949178" cy="43060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9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77532"/>
            <a:ext cx="4629150" cy="42835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77532"/>
            <a:ext cx="2949178" cy="42914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4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37F0-06D2-436C-894F-61B42436157B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C337-398D-4E1F-9A29-0256C29DC21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6" y="156230"/>
            <a:ext cx="1206986" cy="12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1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F3C1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CAC3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28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F2E1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325" y="2118272"/>
            <a:ext cx="8469351" cy="209147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cs typeface="Times New Roman" pitchFamily="18" charset="0"/>
              </a:rPr>
              <a:t>Federal Demonstration </a:t>
            </a:r>
            <a:r>
              <a:rPr lang="en-US" sz="3600" dirty="0" smtClean="0">
                <a:cs typeface="Times New Roman" pitchFamily="18" charset="0"/>
              </a:rPr>
              <a:t>Partnership (FDP)</a:t>
            </a:r>
            <a:br>
              <a:rPr lang="en-US" sz="3600" dirty="0" smtClean="0">
                <a:cs typeface="Times New Roman" pitchFamily="18" charset="0"/>
              </a:rPr>
            </a:br>
            <a:r>
              <a:rPr lang="en-US" sz="3600" dirty="0" smtClean="0">
                <a:cs typeface="Times New Roman" pitchFamily="18" charset="0"/>
              </a:rPr>
              <a:t> </a:t>
            </a:r>
            <a:r>
              <a:rPr lang="en-US" sz="2400" dirty="0" smtClean="0"/>
              <a:t>An </a:t>
            </a:r>
            <a:r>
              <a:rPr lang="en-US" sz="2400" dirty="0"/>
              <a:t>activity convened by </a:t>
            </a:r>
            <a:r>
              <a:rPr lang="en-US" sz="2400" dirty="0" smtClean="0"/>
              <a:t>the Government</a:t>
            </a:r>
            <a:r>
              <a:rPr lang="en-US" sz="2400" dirty="0"/>
              <a:t>-University-Industry Research Roundtable (GUIRR</a:t>
            </a:r>
            <a:r>
              <a:rPr lang="en-US" sz="2400" dirty="0" smtClean="0"/>
              <a:t>)</a:t>
            </a:r>
            <a:r>
              <a:rPr lang="en-US" sz="2400" b="1" dirty="0"/>
              <a:t> of the National Academies of Sciences, Engineering and Medicine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800" dirty="0" smtClean="0"/>
              <a:t>January 8, 2018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341" y="4404926"/>
            <a:ext cx="7795319" cy="24530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Larry Sutter </a:t>
            </a:r>
          </a:p>
          <a:p>
            <a:r>
              <a:rPr lang="en-US" sz="2800" dirty="0" smtClean="0"/>
              <a:t>Co–Chair Membership Committee</a:t>
            </a:r>
          </a:p>
          <a:p>
            <a:pPr>
              <a:spcBef>
                <a:spcPts val="2200"/>
              </a:spcBef>
            </a:pPr>
            <a:r>
              <a:rPr lang="en-US" sz="2000" dirty="0" smtClean="0"/>
              <a:t>Professor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Michigan Technological University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Department of Materials Science and Engineering</a:t>
            </a:r>
          </a:p>
        </p:txBody>
      </p:sp>
    </p:spTree>
    <p:extLst>
      <p:ext uri="{BB962C8B-B14F-4D97-AF65-F5344CB8AC3E}">
        <p14:creationId xmlns:p14="http://schemas.microsoft.com/office/powerpoint/2010/main" val="148021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FDP?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650155"/>
          </a:xfrm>
        </p:spPr>
        <p:txBody>
          <a:bodyPr>
            <a:normAutofit fontScale="70000" lnSpcReduction="20000"/>
          </a:bodyPr>
          <a:lstStyle/>
          <a:p>
            <a:r>
              <a:rPr lang="en-US" sz="4500" b="1" dirty="0" smtClean="0"/>
              <a:t>Question #3 – What is the FDP mission?</a:t>
            </a:r>
          </a:p>
          <a:p>
            <a:endParaRPr lang="en-US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b="1" i="1" dirty="0"/>
              <a:t>Researchers doing science, not administration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100" u="sng" dirty="0"/>
              <a:t>Association of federal agencies, academic and nonprofit research institutions, and research policy organizations </a:t>
            </a:r>
            <a:r>
              <a:rPr lang="en-US" sz="3100" dirty="0"/>
              <a:t>that work together in a collaborative initiative to streamline the administration of federally sponsored </a:t>
            </a:r>
            <a:r>
              <a:rPr lang="en-US" sz="3100" dirty="0" smtClean="0"/>
              <a:t>research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100" u="sng" dirty="0" smtClean="0"/>
              <a:t>Improving </a:t>
            </a:r>
            <a:r>
              <a:rPr lang="en-US" sz="3100" u="sng" dirty="0"/>
              <a:t>the productivity of research without compromising its </a:t>
            </a:r>
            <a:r>
              <a:rPr lang="en-US" sz="3100" u="sng" dirty="0" smtClean="0"/>
              <a:t>stewardship</a:t>
            </a:r>
            <a:endParaRPr lang="en-US" sz="31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100" dirty="0"/>
              <a:t>A </a:t>
            </a:r>
            <a:r>
              <a:rPr lang="en-US" sz="3100" u="sng" dirty="0"/>
              <a:t>unique forum </a:t>
            </a:r>
            <a:r>
              <a:rPr lang="en-US" sz="3100" dirty="0"/>
              <a:t>for individuals from universities and nonprofits to work collaboratively with federal agency officials to improve the national research </a:t>
            </a:r>
            <a:r>
              <a:rPr lang="en-US" sz="3100" dirty="0" smtClean="0"/>
              <a:t>enterprise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80047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/>
          <a:lstStyle/>
          <a:p>
            <a:r>
              <a:rPr lang="en-US" b="1" dirty="0" smtClean="0"/>
              <a:t>Question #4 – What are FDP activities?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1327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Question #4 – </a:t>
            </a:r>
            <a:r>
              <a:rPr lang="en-US" b="1" dirty="0"/>
              <a:t>What are FDP activities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/>
              <a:t>At its regular meetings, faculty and administrators talk face-to-face with decision-makers from agencies that sponsor and regulate research.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/>
              <a:t>Test new ways of doing things in the real world before putting them into effect.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b="1" dirty="0"/>
              <a:t>DEMONSTRATIONS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82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Question #4 – </a:t>
            </a:r>
            <a:r>
              <a:rPr lang="en-US" b="1" dirty="0"/>
              <a:t>What are FDP activities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/>
              <a:t>At its regular meetings, faculty and administrators talk face-to-face with decision-makers from agencies that sponsor and regulate research.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/>
              <a:t>Test new ways of doing things in the real world before putting them into effect.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200"/>
              </a:spcAft>
            </a:pPr>
            <a:r>
              <a:rPr lang="en-US" dirty="0"/>
              <a:t>Information exchange – common practices shared.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803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/>
          <a:lstStyle/>
          <a:p>
            <a:r>
              <a:rPr lang="en-US" b="1" dirty="0" smtClean="0"/>
              <a:t>Question #5 – Who are FDP members?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786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474308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Question #5 – Who are FDP members?</a:t>
            </a:r>
          </a:p>
          <a:p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154 </a:t>
            </a:r>
            <a:r>
              <a:rPr lang="en-US" dirty="0"/>
              <a:t>institutional recipients of federal funds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alibri" pitchFamily="34" charset="0"/>
              <a:buChar char="‐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Includes 38 new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members (Phase VI)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alibri" pitchFamily="34" charset="0"/>
              <a:buChar char="‐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Includes 26 Emerging Research Institutions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10 Federal Agencies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Calibri" pitchFamily="34" charset="0"/>
              <a:buChar char="‐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NSF, NIH, ONR, USDA, AFOSR, ARO,  AMRMC, NASA, EPA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DHS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0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17" y="1825625"/>
            <a:ext cx="8135167" cy="4351338"/>
          </a:xfrm>
        </p:spPr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#6 </a:t>
            </a:r>
            <a:r>
              <a:rPr lang="en-US" b="1" dirty="0"/>
              <a:t>– </a:t>
            </a:r>
            <a:r>
              <a:rPr lang="en-US" b="1" dirty="0" smtClean="0"/>
              <a:t>What are some examples of success?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0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History of </a:t>
            </a:r>
            <a:r>
              <a:rPr lang="en-US" dirty="0" err="1" smtClean="0"/>
              <a:t>Sucess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96222"/>
            <a:ext cx="7886700" cy="50970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Expanded Authorities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FDP Subaward Agreement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Standard Government-wide Terms and Conditions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Faculty Burden Survey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FDP Clearinghouse for FCOI (now </a:t>
            </a:r>
            <a:r>
              <a:rPr lang="en-US" dirty="0"/>
              <a:t>Expanded </a:t>
            </a:r>
            <a:r>
              <a:rPr lang="en-US" dirty="0" smtClean="0"/>
              <a:t>Clearinghouse)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ARRA Statistics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FDP as key sounding board for Research Business Models Subcommittee of the Committee on Science, grants.gov, research.gov, etc.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Congressional Testimony on Administrative Burdens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3A1D-7ECB-4F76-9D90-3C102711733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6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#7 </a:t>
            </a:r>
            <a:r>
              <a:rPr lang="en-US" b="1" dirty="0"/>
              <a:t>– </a:t>
            </a:r>
            <a:r>
              <a:rPr lang="en-US" b="1" dirty="0" smtClean="0"/>
              <a:t>How is FDP organized?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9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pic>
        <p:nvPicPr>
          <p:cNvPr id="4" name="Content Placeholder 3" descr="or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5" r="-20265"/>
          <a:stretch>
            <a:fillRect/>
          </a:stretch>
        </p:blipFill>
        <p:spPr>
          <a:xfrm>
            <a:off x="-239357" y="1548849"/>
            <a:ext cx="9622715" cy="5309151"/>
          </a:xfrm>
        </p:spPr>
      </p:pic>
    </p:spTree>
    <p:extLst>
      <p:ext uri="{BB962C8B-B14F-4D97-AF65-F5344CB8AC3E}">
        <p14:creationId xmlns:p14="http://schemas.microsoft.com/office/powerpoint/2010/main" val="240838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2273587"/>
            <a:ext cx="8229233" cy="390337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WIFI For the meeting rooms</a:t>
            </a:r>
          </a:p>
          <a:p>
            <a:endParaRPr lang="en-US" sz="4400" b="1" dirty="0"/>
          </a:p>
          <a:p>
            <a:pPr marL="1709738" indent="0">
              <a:buNone/>
            </a:pPr>
            <a:r>
              <a:rPr lang="en-US" sz="4400" b="1" dirty="0" smtClean="0"/>
              <a:t>SSID: HYATT-MEETING</a:t>
            </a:r>
          </a:p>
          <a:p>
            <a:pPr marL="1709738" indent="0">
              <a:buNone/>
            </a:pPr>
            <a:r>
              <a:rPr lang="en-US" sz="4400" b="1" dirty="0" smtClean="0"/>
              <a:t>Password: </a:t>
            </a:r>
            <a:r>
              <a:rPr lang="en-US" sz="4400" b="1" dirty="0" smtClean="0"/>
              <a:t>FDP@18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3361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825625"/>
            <a:ext cx="8229233" cy="4351338"/>
          </a:xfrm>
        </p:spPr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#8 </a:t>
            </a:r>
            <a:r>
              <a:rPr lang="en-US" b="1" dirty="0"/>
              <a:t>– </a:t>
            </a:r>
            <a:r>
              <a:rPr lang="en-US" b="1" dirty="0" smtClean="0"/>
              <a:t>What is expected of my institution as a member?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208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Expectations of Members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u="sng" dirty="0" smtClean="0"/>
              <a:t>Institutional representatives are expected to</a:t>
            </a:r>
            <a:r>
              <a:rPr lang="en-US" dirty="0" smtClean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Attend regular FDP meetings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Participate on </a:t>
            </a:r>
            <a:r>
              <a:rPr lang="en-US" b="1" dirty="0" smtClean="0"/>
              <a:t>committees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Participate on </a:t>
            </a:r>
            <a:r>
              <a:rPr lang="en-US" b="1" dirty="0" smtClean="0"/>
              <a:t>working groups</a:t>
            </a:r>
            <a:br>
              <a:rPr lang="en-US" b="1" dirty="0" smtClean="0"/>
            </a:br>
            <a:r>
              <a:rPr lang="en-US" b="1" dirty="0" smtClean="0"/>
              <a:t>and task forces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Serve as </a:t>
            </a:r>
            <a:r>
              <a:rPr lang="en-US" b="1" dirty="0" smtClean="0"/>
              <a:t>advocates</a:t>
            </a:r>
            <a:r>
              <a:rPr lang="en-US" dirty="0" smtClean="0"/>
              <a:t> for their institutional colleagues</a:t>
            </a:r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7D262-477A-4B61-990E-99665BEDF37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3733799"/>
            <a:ext cx="4800600" cy="2743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0847" y="3224243"/>
            <a:ext cx="2703436" cy="1447860"/>
            <a:chOff x="4926980" y="4895385"/>
            <a:chExt cx="2703436" cy="1447860"/>
          </a:xfrm>
        </p:grpSpPr>
        <p:sp>
          <p:nvSpPr>
            <p:cNvPr id="2" name="Rounded Rectangle 1"/>
            <p:cNvSpPr/>
            <p:nvPr/>
          </p:nvSpPr>
          <p:spPr>
            <a:xfrm flipH="1">
              <a:off x="4926980" y="4895385"/>
              <a:ext cx="2703436" cy="144786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</a:rPr>
                <a:t>Expenses for attendance are borne by the institutions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Double Brace 7"/>
            <p:cNvSpPr/>
            <p:nvPr/>
          </p:nvSpPr>
          <p:spPr>
            <a:xfrm rot="5400000">
              <a:off x="5669098" y="4438215"/>
              <a:ext cx="1219200" cy="2362200"/>
            </a:xfrm>
            <a:prstGeom prst="bracePair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1479769" y="2334322"/>
            <a:ext cx="7848041" cy="1914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Meeting formats vary to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fit function</a:t>
            </a:r>
          </a:p>
          <a:p>
            <a:pPr>
              <a:buClr>
                <a:schemeClr val="accent1">
                  <a:lumMod val="50000"/>
                </a:schemeClr>
              </a:buClr>
              <a:buFont typeface="Calibri" pitchFamily="34" charset="0"/>
              <a:buChar char="‐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Broad plenary sessions</a:t>
            </a:r>
          </a:p>
          <a:p>
            <a:pPr>
              <a:buClr>
                <a:schemeClr val="accent1">
                  <a:lumMod val="50000"/>
                </a:schemeClr>
              </a:buClr>
              <a:buFont typeface="Calibri" pitchFamily="34" charset="0"/>
              <a:buChar char="‐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Break out sessions 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committee, working groups, etc.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Calibri" pitchFamily="34" charset="0"/>
              <a:buChar char="‐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Networking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opportunities</a:t>
            </a:r>
            <a:endParaRPr lang="en-US" dirty="0" smtClean="0"/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73DC-4575-4B09-B56C-2ACA2592B86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0600" y="3962400"/>
            <a:ext cx="42672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2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 IN THE KNOW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79769" y="4724400"/>
            <a:ext cx="73914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Communication is facilitated through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alibri" pitchFamily="34" charset="0"/>
              <a:buChar char="‐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FDP Website and Listservs (look for “Mailing Lists”)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alibri" pitchFamily="34" charset="0"/>
              <a:buChar char="‐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Announcements at meetings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Calibri" pitchFamily="34" charset="0"/>
              <a:buChar char="‐"/>
              <a:tabLst/>
              <a:defRPr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Meeting reports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1435718"/>
            <a:ext cx="5715000" cy="8419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lang="en-US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ATTEND THE MEETINGS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1961" y="100360"/>
            <a:ext cx="6868560" cy="10426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lang="en-US" sz="49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Participation</a:t>
            </a:r>
            <a:endParaRPr lang="en-US" sz="49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825625"/>
            <a:ext cx="8229233" cy="4351338"/>
          </a:xfrm>
        </p:spPr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#9 </a:t>
            </a:r>
            <a:r>
              <a:rPr lang="en-US" b="1" dirty="0"/>
              <a:t>– </a:t>
            </a:r>
            <a:r>
              <a:rPr lang="en-US" b="1" dirty="0" smtClean="0"/>
              <a:t>How do I get more involved?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724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Getting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825624"/>
            <a:ext cx="8229233" cy="4712897"/>
          </a:xfrm>
        </p:spPr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#9 </a:t>
            </a:r>
            <a:r>
              <a:rPr lang="en-US" b="1" dirty="0"/>
              <a:t>– </a:t>
            </a:r>
            <a:r>
              <a:rPr lang="en-US" b="1" dirty="0" smtClean="0"/>
              <a:t>How do I get more involved?</a:t>
            </a:r>
          </a:p>
          <a:p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Identify key committee</a:t>
            </a:r>
          </a:p>
          <a:p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Attend</a:t>
            </a:r>
          </a:p>
          <a:p>
            <a:pPr lvl="1">
              <a:spcBef>
                <a:spcPts val="600"/>
              </a:spcBef>
            </a:pP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Contribute</a:t>
            </a:r>
          </a:p>
          <a:p>
            <a:pPr lvl="1">
              <a:spcBef>
                <a:spcPts val="600"/>
              </a:spcBef>
            </a:pPr>
            <a:endParaRPr lang="en-US" sz="3200" dirty="0"/>
          </a:p>
          <a:p>
            <a:pPr lvl="1">
              <a:spcBef>
                <a:spcPts val="600"/>
              </a:spcBef>
            </a:pPr>
            <a:r>
              <a:rPr lang="en-US" sz="3200" dirty="0" smtClean="0"/>
              <a:t>Volunteer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1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Current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8147"/>
            <a:ext cx="7886700" cy="4028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Conduct third Faculty Workload Survey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(FACT) Faculty-Admin Engagement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Expanded clearinghouse for sub-award information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Research Pipeline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Uniform Guidance issues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Smart IRB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478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passcode -&gt; </a:t>
            </a:r>
            <a:r>
              <a:rPr lang="en-US" dirty="0" err="1" smtClean="0"/>
              <a:t>fdpagenda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" b="-23"/>
          <a:stretch>
            <a:fillRect/>
          </a:stretch>
        </p:blipFill>
        <p:spPr>
          <a:xfrm>
            <a:off x="2947988" y="1825625"/>
            <a:ext cx="3248025" cy="4351338"/>
          </a:xfrm>
        </p:spPr>
      </p:pic>
    </p:spTree>
    <p:extLst>
      <p:ext uri="{BB962C8B-B14F-4D97-AF65-F5344CB8AC3E}">
        <p14:creationId xmlns:p14="http://schemas.microsoft.com/office/powerpoint/2010/main" val="39063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1825625"/>
            <a:ext cx="8229233" cy="4351338"/>
          </a:xfrm>
        </p:spPr>
        <p:txBody>
          <a:bodyPr/>
          <a:lstStyle/>
          <a:p>
            <a:r>
              <a:rPr lang="en-US" b="1" dirty="0"/>
              <a:t>Question </a:t>
            </a:r>
            <a:r>
              <a:rPr lang="en-US" b="1" dirty="0" smtClean="0"/>
              <a:t>#10 </a:t>
            </a:r>
            <a:r>
              <a:rPr lang="en-US" b="1" dirty="0"/>
              <a:t>– </a:t>
            </a:r>
            <a:r>
              <a:rPr lang="en-US" b="1" dirty="0" smtClean="0"/>
              <a:t>Anything else?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01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84" y="2273587"/>
            <a:ext cx="8229233" cy="3903376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WIFI For the meeting rooms</a:t>
            </a:r>
          </a:p>
          <a:p>
            <a:endParaRPr lang="en-US" sz="4400" b="1" dirty="0"/>
          </a:p>
          <a:p>
            <a:pPr marL="1709738" indent="0">
              <a:buNone/>
            </a:pPr>
            <a:r>
              <a:rPr lang="en-US" sz="4400" b="1" dirty="0" smtClean="0"/>
              <a:t>SSID: HYATT-MEETING</a:t>
            </a:r>
          </a:p>
          <a:p>
            <a:pPr marL="1709738" indent="0">
              <a:buNone/>
            </a:pPr>
            <a:r>
              <a:rPr lang="en-US" sz="4400" b="1" dirty="0" smtClean="0"/>
              <a:t>Password: </a:t>
            </a:r>
            <a:r>
              <a:rPr lang="en-US" sz="4400" b="1" dirty="0" smtClean="0"/>
              <a:t>FDP@18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86027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New Member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297" y="2562741"/>
            <a:ext cx="7053407" cy="27675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b="1" dirty="0" smtClean="0"/>
              <a:t>SEE ADDITIONAL INFORMATION APPENDED TO THIS PRESENTATION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7341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0105"/>
            <a:ext cx="7886700" cy="4351338"/>
          </a:xfrm>
        </p:spPr>
        <p:txBody>
          <a:bodyPr/>
          <a:lstStyle/>
          <a:p>
            <a:r>
              <a:rPr lang="en-US" dirty="0" smtClean="0"/>
              <a:t>Welcome to the FDP!</a:t>
            </a:r>
          </a:p>
          <a:p>
            <a:endParaRPr lang="en-US" dirty="0"/>
          </a:p>
          <a:p>
            <a:r>
              <a:rPr lang="en-US" dirty="0" smtClean="0"/>
              <a:t>A brief introduction to the FDP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Top 10 List</a:t>
            </a:r>
          </a:p>
          <a:p>
            <a:endParaRPr lang="en-US" dirty="0"/>
          </a:p>
          <a:p>
            <a:r>
              <a:rPr lang="en-US" dirty="0" smtClean="0"/>
              <a:t>Additional information included at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14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321051"/>
              </p:ext>
            </p:extLst>
          </p:nvPr>
        </p:nvGraphicFramePr>
        <p:xfrm>
          <a:off x="470468" y="2109730"/>
          <a:ext cx="8203065" cy="4206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355"/>
                <a:gridCol w="1171792"/>
                <a:gridCol w="208280"/>
                <a:gridCol w="1354283"/>
                <a:gridCol w="2734355"/>
              </a:tblGrid>
              <a:tr h="3708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Membership Committee Co-Chairs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Larry Sutter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Michigan Tech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llsutter@mtu.edu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Katherine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Kissmann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Texas A&amp;M University</a:t>
                      </a:r>
                    </a:p>
                    <a:p>
                      <a:pPr algn="ctr"/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kkissmann@tamu.edu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Charisse Carney-Nunes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NSF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ccarney@nsf.gov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FDP Staff Contact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David Wright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FDP Executive Director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mbria"/>
                          <a:cs typeface="Arial"/>
                        </a:rPr>
                        <a:t>dwright@nas.edu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mbri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Claudette Baylor-Fleming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FDP Administrative Coordinator</a:t>
                      </a:r>
                    </a:p>
                    <a:p>
                      <a:pPr algn="ct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cbaylor@nas.edu</a:t>
                      </a:r>
                      <a:r>
                        <a:rPr lang="en-US" sz="18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8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mbria"/>
                        <a:cs typeface="Arial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9420" y="1709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0098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1128784" y="1843752"/>
            <a:ext cx="8093606" cy="49065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Phase VI:  2014-2020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Phase </a:t>
            </a:r>
            <a:r>
              <a:rPr lang="en-US" dirty="0"/>
              <a:t>V</a:t>
            </a:r>
            <a:r>
              <a:rPr lang="en-US" dirty="0" smtClean="0"/>
              <a:t>:  2008</a:t>
            </a:r>
            <a:r>
              <a:rPr lang="en-US" dirty="0"/>
              <a:t>-2014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Phase IV:  2002-2008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Phase III:</a:t>
            </a:r>
            <a:r>
              <a:rPr lang="en-US" dirty="0"/>
              <a:t> </a:t>
            </a:r>
            <a:r>
              <a:rPr lang="en-US" dirty="0" smtClean="0"/>
              <a:t> 1996-2002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2800" dirty="0" smtClean="0">
                <a:solidFill>
                  <a:srgbClr val="005388"/>
                </a:solidFill>
              </a:rPr>
              <a:t>Phase </a:t>
            </a:r>
            <a:r>
              <a:rPr lang="en-US" sz="2800" dirty="0">
                <a:solidFill>
                  <a:srgbClr val="005388"/>
                </a:solidFill>
              </a:rPr>
              <a:t>II</a:t>
            </a:r>
            <a:r>
              <a:rPr lang="en-US" sz="2800" dirty="0" smtClean="0">
                <a:solidFill>
                  <a:srgbClr val="005388"/>
                </a:solidFill>
              </a:rPr>
              <a:t>:  1988 </a:t>
            </a:r>
            <a:r>
              <a:rPr lang="en-US" sz="2800" dirty="0">
                <a:solidFill>
                  <a:srgbClr val="005388"/>
                </a:solidFill>
              </a:rPr>
              <a:t>Federal </a:t>
            </a:r>
            <a:r>
              <a:rPr lang="en-US" sz="2800" dirty="0" smtClean="0">
                <a:solidFill>
                  <a:srgbClr val="005388"/>
                </a:solidFill>
              </a:rPr>
              <a:t>Demonstration Partnership</a:t>
            </a:r>
            <a:r>
              <a:rPr lang="en-US" dirty="0" smtClean="0"/>
              <a:t>	</a:t>
            </a:r>
            <a:endParaRPr lang="en-US" sz="1100" dirty="0" smtClean="0"/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Phase I:  1986 Florida Demonstration Project 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en-US" dirty="0" smtClean="0"/>
              <a:t>Pre-FDP:  1985 Hearing and Report by GUIRR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FDP</a:t>
            </a:r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7F95-0887-4532-AF6E-C2A29DC3A34E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4801" y="2046120"/>
            <a:ext cx="724501" cy="3907197"/>
            <a:chOff x="1752601" y="1905000"/>
            <a:chExt cx="990599" cy="3907197"/>
          </a:xfrm>
        </p:grpSpPr>
        <p:grpSp>
          <p:nvGrpSpPr>
            <p:cNvPr id="2" name="Group 1"/>
            <p:cNvGrpSpPr/>
            <p:nvPr/>
          </p:nvGrpSpPr>
          <p:grpSpPr>
            <a:xfrm>
              <a:off x="1752601" y="1905000"/>
              <a:ext cx="990599" cy="3571873"/>
              <a:chOff x="1752601" y="1905000"/>
              <a:chExt cx="990599" cy="3571873"/>
            </a:xfrm>
          </p:grpSpPr>
          <p:grpSp>
            <p:nvGrpSpPr>
              <p:cNvPr id="4" name="Group 3"/>
              <p:cNvGrpSpPr/>
              <p:nvPr/>
            </p:nvGrpSpPr>
            <p:grpSpPr>
              <a:xfrm rot="10800000" flipV="1">
                <a:off x="1752601" y="2743198"/>
                <a:ext cx="609600" cy="2733675"/>
                <a:chOff x="1514475" y="2314575"/>
                <a:chExt cx="0" cy="1285875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1514475" y="2314575"/>
                  <a:ext cx="0" cy="457200"/>
                </a:xfrm>
                <a:prstGeom prst="line">
                  <a:avLst/>
                </a:prstGeom>
                <a:ln w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514475" y="2910840"/>
                  <a:ext cx="0" cy="274320"/>
                </a:xfrm>
                <a:prstGeom prst="line">
                  <a:avLst/>
                </a:prstGeom>
                <a:ln w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514475" y="3324225"/>
                  <a:ext cx="0" cy="91440"/>
                </a:xfrm>
                <a:prstGeom prst="line">
                  <a:avLst/>
                </a:prstGeom>
                <a:ln w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514475" y="3554730"/>
                  <a:ext cx="0" cy="45720"/>
                </a:xfrm>
                <a:prstGeom prst="line">
                  <a:avLst/>
                </a:prstGeom>
                <a:ln w="3810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Chevron 4"/>
              <p:cNvSpPr/>
              <p:nvPr/>
            </p:nvSpPr>
            <p:spPr>
              <a:xfrm rot="16200000">
                <a:off x="2209800" y="1752600"/>
                <a:ext cx="381000" cy="685800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V="1">
              <a:off x="2362200" y="5715000"/>
              <a:ext cx="0" cy="97197"/>
            </a:xfrm>
            <a:prstGeom prst="line">
              <a:avLst/>
            </a:prstGeom>
            <a:ln w="381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dirty="0" smtClean="0"/>
              <a:t>Organizational Structure</a:t>
            </a:r>
            <a:endParaRPr lang="en-US" dirty="0"/>
          </a:p>
        </p:txBody>
      </p:sp>
      <p:pic>
        <p:nvPicPr>
          <p:cNvPr id="4" name="Content Placeholder 3" descr="or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5" r="-20265"/>
          <a:stretch>
            <a:fillRect/>
          </a:stretch>
        </p:blipFill>
        <p:spPr>
          <a:xfrm>
            <a:off x="-239357" y="1548849"/>
            <a:ext cx="9622715" cy="5309151"/>
          </a:xfrm>
        </p:spPr>
      </p:pic>
    </p:spTree>
    <p:extLst>
      <p:ext uri="{BB962C8B-B14F-4D97-AF65-F5344CB8AC3E}">
        <p14:creationId xmlns:p14="http://schemas.microsoft.com/office/powerpoint/2010/main" val="102730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12233" y="1745165"/>
            <a:ext cx="8408020" cy="4972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Provides general direction of FDP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Two </a:t>
            </a:r>
            <a:r>
              <a:rPr lang="en-US" sz="2000" dirty="0"/>
              <a:t>(2) institutional members (one faculty, one research administrator)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The research administrator representative on the Executive Committee assumes the role of Chair for a three year period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Two (2) federal agency representatives (one program and one administrative)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One (1) representative from the National Academies Government-University-Industry Research Roundtable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The FDP Executive Director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One (1) senior federal science official (appointed by the Office of Science and Technology Policy)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Co-chairs from each of the FDP </a:t>
            </a:r>
            <a:r>
              <a:rPr lang="en-US" sz="2000" dirty="0" smtClean="0"/>
              <a:t>operational committees</a:t>
            </a:r>
            <a:endParaRPr lang="en-US" sz="2000" dirty="0"/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A06-0895-4611-A3E4-3D4198D146A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COMMITTEE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312233" y="1745166"/>
            <a:ext cx="8519482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Responsible for Membership Issues Affecting FDP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Conducts new attendee activities at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Evaluates/recommends requests for additional affiliate membership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/>
              <a:t>Encourages increased federal </a:t>
            </a:r>
            <a:r>
              <a:rPr lang="en-US" sz="2600" dirty="0" smtClean="0"/>
              <a:t>participation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Facilitates transition process for new FDP phases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Oversees nomination/election procedures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Supports ERI’s participation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600" dirty="0" smtClean="0"/>
              <a:t>Manages Annual </a:t>
            </a:r>
            <a:r>
              <a:rPr lang="en-US" sz="2600" dirty="0"/>
              <a:t>R</a:t>
            </a:r>
            <a:r>
              <a:rPr lang="en-US" sz="2600" dirty="0" smtClean="0"/>
              <a:t>eporting process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35A06-0895-4611-A3E4-3D4198D146A6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87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FINANCE COMMITTEE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b="1" dirty="0" smtClean="0"/>
              <a:t>Responsible for FDP Financial Issues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 smtClean="0"/>
              <a:t>Reviews annual budgets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 smtClean="0"/>
              <a:t>Sets financial-related policies and procedures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dirty="0" smtClean="0"/>
              <a:t>Monitors the payment of dues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4B1549-79CD-41E2-9C88-5868B8559F14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COMMITTEE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858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b="1" dirty="0" smtClean="0"/>
              <a:t>Responsible for the FDP Public Image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Approves FDP publications (printed or electronic)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Provides direction for the FDP web site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Oversees the FDP Biannual Report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Compiles/disseminates meeting proceedings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Develops/distributes outreach materials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77CFA-185C-40DC-8560-ED1C8B432CC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COMMITTEE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8339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Serves as the forum for faculty representatives to discuss and develop faculty input on all FDP activities and FDP </a:t>
            </a:r>
            <a:r>
              <a:rPr lang="en-US" dirty="0" smtClean="0"/>
              <a:t>administration.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</a:t>
            </a:r>
            <a:r>
              <a:rPr lang="en-US" dirty="0" smtClean="0"/>
              <a:t>Committee meetings </a:t>
            </a:r>
            <a:r>
              <a:rPr lang="en-US" dirty="0"/>
              <a:t>are used to share information from other operational and </a:t>
            </a:r>
            <a:r>
              <a:rPr lang="en-US" dirty="0" smtClean="0"/>
              <a:t>programmatic committees.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Opportunity for faculty to incubate and develop new activity </a:t>
            </a:r>
            <a:r>
              <a:rPr lang="en-US" dirty="0" smtClean="0"/>
              <a:t>proposals.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As needed, the Faculty </a:t>
            </a:r>
            <a:r>
              <a:rPr lang="en-US" dirty="0" smtClean="0"/>
              <a:t>Committee </a:t>
            </a:r>
            <a:r>
              <a:rPr lang="en-US" dirty="0"/>
              <a:t>develops surveys of faculty at member institutions to garner necessary information to direct proposed activities</a:t>
            </a:r>
            <a:r>
              <a:rPr lang="en-US" dirty="0" smtClean="0"/>
              <a:t>.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25D1A-FEBD-4C26-9C53-86E01F02CCB7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ERA COMMITTEE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91748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Identifies opportunities to reduce </a:t>
            </a:r>
            <a:r>
              <a:rPr lang="en-US" dirty="0" smtClean="0"/>
              <a:t>administrative </a:t>
            </a:r>
            <a:r>
              <a:rPr lang="en-US" dirty="0"/>
              <a:t>burden in areas of electronic processes and communications with federal </a:t>
            </a:r>
            <a:r>
              <a:rPr lang="en-US" dirty="0" smtClean="0"/>
              <a:t>agencies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Informs the federal e-grants activities by providing institutional input.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Support the development of improved electronic interfaces between the government and the </a:t>
            </a:r>
            <a:r>
              <a:rPr lang="en-US" dirty="0" smtClean="0"/>
              <a:t>research community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Provides IT consultation for demonstrations, pilots, and committees as requested.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Examines ways for FDP to function in the digital age. </a:t>
            </a:r>
            <a:endParaRPr lang="en-US" dirty="0" smtClean="0"/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957CC-1F92-4B47-BE06-C69F966D3C8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41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ERA Committee Activities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JAD </a:t>
            </a:r>
            <a:r>
              <a:rPr lang="en-US" dirty="0"/>
              <a:t>Joint Application Design team with Grants.gov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SciENcv </a:t>
            </a:r>
            <a:r>
              <a:rPr lang="en-US" dirty="0"/>
              <a:t>Science Experts Network Curriculum Vitae (Researcher Profile Portal)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Requirements </a:t>
            </a:r>
            <a:r>
              <a:rPr lang="en-US" dirty="0"/>
              <a:t>for Research Management Systems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Survey </a:t>
            </a:r>
            <a:r>
              <a:rPr lang="en-US" dirty="0"/>
              <a:t>on Applicant Investment in Grants.gov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Grant </a:t>
            </a:r>
            <a:r>
              <a:rPr lang="en-US" dirty="0"/>
              <a:t>Reporting Information Project (GRIP)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dirty="0" smtClean="0"/>
              <a:t>Rich </a:t>
            </a:r>
            <a:r>
              <a:rPr lang="en-US" dirty="0"/>
              <a:t>Media in Grant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15AB1-740A-4BD3-996F-B5BA388FE00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/>
          <a:lstStyle/>
          <a:p>
            <a:r>
              <a:rPr lang="en-US" b="1" dirty="0" smtClean="0"/>
              <a:t>Question #1 – Who are the key people?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9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32" y="16750"/>
            <a:ext cx="7089338" cy="130346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RESEARCH ADMINISTRATION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74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Identifies </a:t>
            </a:r>
            <a:r>
              <a:rPr lang="en-US" dirty="0"/>
              <a:t>opportunities to make the administrative requirements imposed by federal sponsors simpler </a:t>
            </a:r>
            <a:r>
              <a:rPr lang="en-US" dirty="0" smtClean="0"/>
              <a:t>and less </a:t>
            </a:r>
            <a:r>
              <a:rPr lang="en-US" dirty="0"/>
              <a:t>costly without compromising </a:t>
            </a:r>
            <a:r>
              <a:rPr lang="en-US" dirty="0" smtClean="0"/>
              <a:t>accountability.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This includes contracting</a:t>
            </a:r>
            <a:r>
              <a:rPr lang="en-US" dirty="0"/>
              <a:t>, proposal, award and </a:t>
            </a:r>
            <a:r>
              <a:rPr lang="en-US" dirty="0" smtClean="0"/>
              <a:t>subaward requirements </a:t>
            </a:r>
            <a:r>
              <a:rPr lang="en-US" dirty="0"/>
              <a:t>and </a:t>
            </a:r>
            <a:r>
              <a:rPr lang="en-US" dirty="0" smtClean="0"/>
              <a:t>processes.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dirty="0" smtClean="0"/>
              <a:t>Concerned with </a:t>
            </a:r>
            <a:r>
              <a:rPr lang="en-US" dirty="0"/>
              <a:t>general research administration areas not targeted for coverage by </a:t>
            </a:r>
            <a:r>
              <a:rPr lang="en-US" dirty="0" smtClean="0"/>
              <a:t>other standing </a:t>
            </a:r>
            <a:r>
              <a:rPr lang="en-US" dirty="0"/>
              <a:t>committees.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15AB1-740A-4BD3-996F-B5BA388FE00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6012" y="167158"/>
            <a:ext cx="7089338" cy="917177"/>
          </a:xfrm>
        </p:spPr>
        <p:txBody>
          <a:bodyPr>
            <a:noAutofit/>
          </a:bodyPr>
          <a:lstStyle/>
          <a:p>
            <a:r>
              <a:rPr lang="en-US" sz="3500" dirty="0" smtClean="0"/>
              <a:t>FINANCIAL, AUDIT &amp; COSTING POLICY COMMITTEE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This </a:t>
            </a:r>
            <a:r>
              <a:rPr lang="en-US" dirty="0"/>
              <a:t>subcommittee explores opportunities to simplify financial, audit, or cost policies without </a:t>
            </a:r>
            <a:r>
              <a:rPr lang="en-US" dirty="0" smtClean="0"/>
              <a:t>compromising accountability</a:t>
            </a:r>
            <a:r>
              <a:rPr lang="en-US" dirty="0"/>
              <a:t>.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Current initiatives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Administrative Cost Working </a:t>
            </a:r>
            <a:r>
              <a:rPr lang="en-US" dirty="0" smtClean="0"/>
              <a:t>Group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Project Certification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Procurement Standards Working Group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89CE4-0788-4A77-970C-9319E6EC3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59432" y="158802"/>
            <a:ext cx="7089338" cy="917177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RESEARCH COMPLIANCE COMMITTEE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4"/>
            <a:ext cx="7886700" cy="492583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Reviews existing and new requirements imposed by federal regulations related </a:t>
            </a:r>
            <a:r>
              <a:rPr lang="en-US" dirty="0" smtClean="0"/>
              <a:t>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Human research </a:t>
            </a:r>
            <a:r>
              <a:rPr lang="en-US" dirty="0"/>
              <a:t>participant </a:t>
            </a:r>
            <a:r>
              <a:rPr lang="en-US" dirty="0" smtClean="0"/>
              <a:t>protections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Animal use </a:t>
            </a:r>
            <a:r>
              <a:rPr lang="en-US" dirty="0"/>
              <a:t>and </a:t>
            </a:r>
            <a:r>
              <a:rPr lang="en-US" dirty="0" smtClean="0"/>
              <a:t>care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Conflicts of </a:t>
            </a:r>
            <a:r>
              <a:rPr lang="en-US" dirty="0"/>
              <a:t>interest (individual </a:t>
            </a:r>
            <a:r>
              <a:rPr lang="en-US" dirty="0" smtClean="0"/>
              <a:t>and institutional)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Objectivity in research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Export controls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Efforts focus 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Identification and harmonization </a:t>
            </a:r>
            <a:r>
              <a:rPr lang="en-US" dirty="0"/>
              <a:t>of requirements across federal </a:t>
            </a:r>
            <a:r>
              <a:rPr lang="en-US" dirty="0" smtClean="0"/>
              <a:t>agencies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Reduction of </a:t>
            </a:r>
            <a:r>
              <a:rPr lang="en-US" dirty="0"/>
              <a:t>redundancies and </a:t>
            </a:r>
            <a:r>
              <a:rPr lang="en-US" dirty="0" smtClean="0"/>
              <a:t>unnecessary burdens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Identification of </a:t>
            </a:r>
            <a:r>
              <a:rPr lang="en-US" dirty="0"/>
              <a:t>good practices for implementing the </a:t>
            </a:r>
            <a:r>
              <a:rPr lang="en-US" dirty="0" smtClean="0"/>
              <a:t>requirements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A77E6-5F41-49DD-A992-31C2675550D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2" y="1638691"/>
            <a:ext cx="3868340" cy="1634899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Richard Seligman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Chair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Associate Vice </a:t>
            </a:r>
            <a:r>
              <a:rPr lang="en-US" sz="1400" dirty="0"/>
              <a:t>President </a:t>
            </a:r>
            <a:r>
              <a:rPr lang="en-US" sz="1400" dirty="0" smtClean="0"/>
              <a:t>for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Research Administration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Caltech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362824" y="1638691"/>
            <a:ext cx="4459941" cy="1631093"/>
          </a:xfrm>
        </p:spPr>
        <p:txBody>
          <a:bodyPr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Michele </a:t>
            </a:r>
            <a:r>
              <a:rPr lang="en-US" sz="1800" dirty="0" err="1" smtClean="0"/>
              <a:t>Masucci</a:t>
            </a:r>
            <a:endParaRPr lang="en-US" sz="1800" dirty="0" smtClean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Vice Chair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Professor, Department of Geography and Urban Studies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Vice President for Research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/>
              <a:t>Temple University</a:t>
            </a:r>
          </a:p>
        </p:txBody>
      </p:sp>
      <p:pic>
        <p:nvPicPr>
          <p:cNvPr id="3" name="Content Placeholder 2" descr="mm1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46" b="-7846"/>
          <a:stretch>
            <a:fillRect/>
          </a:stretch>
        </p:blipFill>
        <p:spPr>
          <a:xfrm>
            <a:off x="4629151" y="3132277"/>
            <a:ext cx="3858446" cy="3657152"/>
          </a:xfrm>
        </p:spPr>
      </p:pic>
      <p:pic>
        <p:nvPicPr>
          <p:cNvPr id="8" name="Content Placeholder 7" descr="dd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4" r="-2494"/>
          <a:stretch>
            <a:fillRect/>
          </a:stretch>
        </p:blipFill>
        <p:spPr>
          <a:xfrm>
            <a:off x="1081759" y="3390244"/>
            <a:ext cx="3276633" cy="3120987"/>
          </a:xfr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dirty="0" smtClean="0"/>
              <a:t>Key People: 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David Wright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Executive Director</a:t>
            </a:r>
            <a:endParaRPr lang="en-US" dirty="0"/>
          </a:p>
        </p:txBody>
      </p:sp>
      <p:pic>
        <p:nvPicPr>
          <p:cNvPr id="7" name="Content Placeholder 6" descr="davi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61" r="-2896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Claudette Baylor-Fleming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Administrative </a:t>
            </a:r>
            <a:r>
              <a:rPr lang="en-US" dirty="0" smtClean="0"/>
              <a:t>Coordinator</a:t>
            </a:r>
            <a:endParaRPr lang="en-US" dirty="0"/>
          </a:p>
        </p:txBody>
      </p:sp>
      <p:pic>
        <p:nvPicPr>
          <p:cNvPr id="8" name="Content Placeholder 7" descr="claudett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0" b="-1110"/>
          <a:stretch>
            <a:fillRect/>
          </a:stretch>
        </p:blipFill>
        <p:spPr>
          <a:xfrm>
            <a:off x="4629150" y="2505075"/>
            <a:ext cx="3887788" cy="3684588"/>
          </a:xfr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426012" y="292498"/>
            <a:ext cx="7089338" cy="938096"/>
          </a:xfrm>
        </p:spPr>
        <p:txBody>
          <a:bodyPr/>
          <a:lstStyle/>
          <a:p>
            <a:r>
              <a:rPr lang="en-US" dirty="0" smtClean="0"/>
              <a:t>Key People:  Executive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88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/>
          <a:lstStyle/>
          <a:p>
            <a:r>
              <a:rPr lang="en-US" b="1" dirty="0" smtClean="0"/>
              <a:t>Question #2 – When and where do we meet?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357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&amp;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78" y="2061307"/>
            <a:ext cx="8326559" cy="4503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Question #2 – When and where do we meet?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Meet three (3) times a year: September, January, May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4069"/>
                </a:solidFill>
              </a:rPr>
              <a:t>Some times Sunday – Tuesday</a:t>
            </a:r>
            <a:r>
              <a:rPr lang="is-IS" sz="2000" dirty="0" smtClean="0">
                <a:solidFill>
                  <a:srgbClr val="004069"/>
                </a:solidFill>
              </a:rPr>
              <a:t>… </a:t>
            </a:r>
            <a:r>
              <a:rPr lang="en-US" sz="2000" dirty="0" smtClean="0">
                <a:solidFill>
                  <a:srgbClr val="004069"/>
                </a:solidFill>
              </a:rPr>
              <a:t>Sometimes Wednesday – Friday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rgbClr val="004069"/>
                </a:solidFill>
              </a:rPr>
              <a:t>Always in Washington DC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Future Dates:</a:t>
            </a:r>
          </a:p>
          <a:p>
            <a:pPr marL="625475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dirty="0" smtClean="0"/>
              <a:t>2018: </a:t>
            </a:r>
            <a:r>
              <a:rPr lang="en-US" sz="2400" dirty="0"/>
              <a:t>Jan </a:t>
            </a:r>
            <a:r>
              <a:rPr lang="en-US" sz="2400" dirty="0" smtClean="0"/>
              <a:t>7-9, </a:t>
            </a:r>
            <a:r>
              <a:rPr lang="en-US" sz="2400" dirty="0"/>
              <a:t>May </a:t>
            </a:r>
            <a:r>
              <a:rPr lang="en-US" sz="2400" dirty="0" smtClean="0"/>
              <a:t>9-11, </a:t>
            </a:r>
            <a:r>
              <a:rPr lang="en-US" sz="2400" dirty="0"/>
              <a:t>Sept </a:t>
            </a:r>
            <a:r>
              <a:rPr lang="en-US" sz="2400" dirty="0" smtClean="0"/>
              <a:t>5-7   </a:t>
            </a:r>
            <a:r>
              <a:rPr lang="en-US" sz="2400" i="1" dirty="0">
                <a:solidFill>
                  <a:srgbClr val="BF2E1B"/>
                </a:solidFill>
              </a:rPr>
              <a:t>Hyatt Capital Hill</a:t>
            </a:r>
            <a:endParaRPr lang="en-US" sz="2400" dirty="0" smtClean="0"/>
          </a:p>
          <a:p>
            <a:pPr marL="625475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400" dirty="0" smtClean="0"/>
              <a:t>2019: </a:t>
            </a:r>
            <a:r>
              <a:rPr lang="en-US" sz="2400" dirty="0"/>
              <a:t>Jan </a:t>
            </a:r>
            <a:r>
              <a:rPr lang="en-US" sz="2400" dirty="0" smtClean="0"/>
              <a:t>23-25, </a:t>
            </a:r>
            <a:r>
              <a:rPr lang="en-US" sz="2400" dirty="0"/>
              <a:t>May </a:t>
            </a:r>
            <a:r>
              <a:rPr lang="en-US" sz="2400" dirty="0" smtClean="0"/>
              <a:t>19-21, </a:t>
            </a:r>
            <a:r>
              <a:rPr lang="en-US" sz="2400" dirty="0"/>
              <a:t>Sept </a:t>
            </a:r>
            <a:r>
              <a:rPr lang="en-US" sz="2400" dirty="0" smtClean="0"/>
              <a:t>22-24   </a:t>
            </a:r>
            <a:r>
              <a:rPr lang="en-US" sz="2400" i="1" dirty="0" smtClean="0">
                <a:solidFill>
                  <a:srgbClr val="BF2E1B"/>
                </a:solidFill>
              </a:rPr>
              <a:t>Omni Shoreham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85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New Member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1307"/>
            <a:ext cx="7886700" cy="4115655"/>
          </a:xfrm>
        </p:spPr>
        <p:txBody>
          <a:bodyPr/>
          <a:lstStyle/>
          <a:p>
            <a:r>
              <a:rPr lang="en-US" b="1" dirty="0" smtClean="0"/>
              <a:t>Question #3 – What is the FDP mission?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3572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B2864C71-0022-4C6C-8474-5094780AFB16}" vid="{E7558B07-E4B2-46E2-B393-F7159ACFD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FDPtemplate</Template>
  <TotalTime>3315</TotalTime>
  <Words>1468</Words>
  <Application>Microsoft Macintosh PowerPoint</Application>
  <PresentationFormat>On-screen Show (4:3)</PresentationFormat>
  <Paragraphs>280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Federal Demonstration Partnership (FDP)  An activity convened by the Government-University-Industry Research Roundtable (GUIRR) of the National Academies of Sciences, Engineering and Medicine  January 8, 2018</vt:lpstr>
      <vt:lpstr>New Member Orientation</vt:lpstr>
      <vt:lpstr>New Member Orientation</vt:lpstr>
      <vt:lpstr>New Member Orientation</vt:lpstr>
      <vt:lpstr>Key People:  Leadership</vt:lpstr>
      <vt:lpstr>Key People:  Executive Staff</vt:lpstr>
      <vt:lpstr>New Member Orientation</vt:lpstr>
      <vt:lpstr>When &amp; Where</vt:lpstr>
      <vt:lpstr>New Member Orientation</vt:lpstr>
      <vt:lpstr>What is the FDP?</vt:lpstr>
      <vt:lpstr>New Member Orientation</vt:lpstr>
      <vt:lpstr>Activities</vt:lpstr>
      <vt:lpstr>Activities</vt:lpstr>
      <vt:lpstr>New Member Orientation</vt:lpstr>
      <vt:lpstr>Membership</vt:lpstr>
      <vt:lpstr>New Member Orientation</vt:lpstr>
      <vt:lpstr>History of Sucess</vt:lpstr>
      <vt:lpstr>New Member Orientation</vt:lpstr>
      <vt:lpstr>Organizational Structure</vt:lpstr>
      <vt:lpstr>New Member Orientation</vt:lpstr>
      <vt:lpstr>Expectations of Members</vt:lpstr>
      <vt:lpstr>PowerPoint Presentation</vt:lpstr>
      <vt:lpstr>New Member Orientation</vt:lpstr>
      <vt:lpstr>Getting Involved</vt:lpstr>
      <vt:lpstr>Some Current Activities</vt:lpstr>
      <vt:lpstr>passcode -&gt; fdpagenda</vt:lpstr>
      <vt:lpstr>New Member Orientation</vt:lpstr>
      <vt:lpstr>New Member Orientation</vt:lpstr>
      <vt:lpstr>New Member Orientation</vt:lpstr>
      <vt:lpstr>Questions?</vt:lpstr>
      <vt:lpstr>HISTORY OF THE FDP</vt:lpstr>
      <vt:lpstr>Organizational Structure</vt:lpstr>
      <vt:lpstr>EXECUTIVE COMMITTEE</vt:lpstr>
      <vt:lpstr>MEMBERSHIP COMMITTEE</vt:lpstr>
      <vt:lpstr>FINANCE COMMITTEE</vt:lpstr>
      <vt:lpstr>COMMUNICATIONS COMMITTEE</vt:lpstr>
      <vt:lpstr>FACULTY COMMITTEE</vt:lpstr>
      <vt:lpstr>ERA COMMITTEE</vt:lpstr>
      <vt:lpstr>ERA COMMITTEE</vt:lpstr>
      <vt:lpstr>RESEARCH ADMINISTRATION COMMITTEE</vt:lpstr>
      <vt:lpstr>FINANCIAL, AUDIT &amp; COSTING POLICY COMMITTEE</vt:lpstr>
      <vt:lpstr>RESEARCH COMPLIANCE COMMITTEE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Deaton, Andrea D.</dc:creator>
  <cp:lastModifiedBy>Larry Sutter</cp:lastModifiedBy>
  <cp:revision>95</cp:revision>
  <cp:lastPrinted>2015-05-08T21:45:12Z</cp:lastPrinted>
  <dcterms:created xsi:type="dcterms:W3CDTF">2015-04-17T18:42:34Z</dcterms:created>
  <dcterms:modified xsi:type="dcterms:W3CDTF">2018-01-08T13:41:21Z</dcterms:modified>
</cp:coreProperties>
</file>