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62"/>
  </p:notesMasterIdLst>
  <p:sldIdLst>
    <p:sldId id="256" r:id="rId5"/>
    <p:sldId id="270" r:id="rId6"/>
    <p:sldId id="271" r:id="rId7"/>
    <p:sldId id="272" r:id="rId8"/>
    <p:sldId id="295" r:id="rId9"/>
    <p:sldId id="274" r:id="rId10"/>
    <p:sldId id="273" r:id="rId11"/>
    <p:sldId id="275" r:id="rId12"/>
    <p:sldId id="286" r:id="rId13"/>
    <p:sldId id="303" r:id="rId14"/>
    <p:sldId id="288" r:id="rId15"/>
    <p:sldId id="289" r:id="rId16"/>
    <p:sldId id="277" r:id="rId17"/>
    <p:sldId id="299" r:id="rId18"/>
    <p:sldId id="302" r:id="rId19"/>
    <p:sldId id="304" r:id="rId20"/>
    <p:sldId id="301" r:id="rId21"/>
    <p:sldId id="300" r:id="rId22"/>
    <p:sldId id="305" r:id="rId23"/>
    <p:sldId id="293" r:id="rId24"/>
    <p:sldId id="294" r:id="rId25"/>
    <p:sldId id="296" r:id="rId26"/>
    <p:sldId id="306" r:id="rId27"/>
    <p:sldId id="311" r:id="rId28"/>
    <p:sldId id="310" r:id="rId29"/>
    <p:sldId id="297" r:id="rId30"/>
    <p:sldId id="309" r:id="rId31"/>
    <p:sldId id="307" r:id="rId32"/>
    <p:sldId id="308" r:id="rId33"/>
    <p:sldId id="276" r:id="rId34"/>
    <p:sldId id="278" r:id="rId35"/>
    <p:sldId id="279" r:id="rId36"/>
    <p:sldId id="280" r:id="rId37"/>
    <p:sldId id="281" r:id="rId38"/>
    <p:sldId id="292" r:id="rId39"/>
    <p:sldId id="268" r:id="rId40"/>
    <p:sldId id="269" r:id="rId41"/>
    <p:sldId id="258" r:id="rId42"/>
    <p:sldId id="259" r:id="rId43"/>
    <p:sldId id="315" r:id="rId44"/>
    <p:sldId id="313" r:id="rId45"/>
    <p:sldId id="314" r:id="rId46"/>
    <p:sldId id="262" r:id="rId47"/>
    <p:sldId id="261" r:id="rId48"/>
    <p:sldId id="263" r:id="rId49"/>
    <p:sldId id="322" r:id="rId50"/>
    <p:sldId id="264" r:id="rId51"/>
    <p:sldId id="265" r:id="rId52"/>
    <p:sldId id="316" r:id="rId53"/>
    <p:sldId id="317" r:id="rId54"/>
    <p:sldId id="318" r:id="rId55"/>
    <p:sldId id="319" r:id="rId56"/>
    <p:sldId id="320" r:id="rId57"/>
    <p:sldId id="321" r:id="rId58"/>
    <p:sldId id="283" r:id="rId59"/>
    <p:sldId id="284" r:id="rId60"/>
    <p:sldId id="26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595" y="-38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D9F4E-36A2-4F9A-9C88-DACA864FF503}" type="datetimeFigureOut">
              <a:rPr lang="en-US" smtClean="0"/>
              <a:pPr/>
              <a:t>3/28/2010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E8017-924B-455A-BB47-9F2D2D838A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E353611-A7BA-431E-B1E7-9CCDCDE9357D}" type="slidenum">
              <a:rPr lang="en-US">
                <a:solidFill>
                  <a:prstClr val="white"/>
                </a:solidFill>
              </a:rPr>
              <a:pPr/>
              <a:t>3</a:t>
            </a:fld>
            <a:endParaRPr lang="en-US">
              <a:solidFill>
                <a:prstClr val="white"/>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8425910-3BB4-4407-B751-53A4795850AF}" type="slidenum">
              <a:rPr lang="en-US" smtClean="0"/>
              <a:pPr/>
              <a:t>4</a:t>
            </a:fld>
            <a:endParaRPr lang="en-US" smtClean="0"/>
          </a:p>
        </p:txBody>
      </p:sp>
      <p:sp>
        <p:nvSpPr>
          <p:cNvPr id="13005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13005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b="0" i="1">
                <a:solidFill>
                  <a:schemeClr val="tx1"/>
                </a:solidFill>
              </a:rPr>
              <a:t>7</a:t>
            </a:r>
          </a:p>
        </p:txBody>
      </p:sp>
      <p:sp>
        <p:nvSpPr>
          <p:cNvPr id="13005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13005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130055"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130056"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b="0" i="1">
                <a:solidFill>
                  <a:schemeClr val="tx1"/>
                </a:solidFill>
              </a:rPr>
              <a:t>6</a:t>
            </a:r>
          </a:p>
        </p:txBody>
      </p:sp>
      <p:sp>
        <p:nvSpPr>
          <p:cNvPr id="130057"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130058"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130059" name="Rectangle 10"/>
          <p:cNvSpPr>
            <a:spLocks noGrp="1" noRot="1" noChangeAspect="1" noChangeArrowheads="1" noTextEdit="1"/>
          </p:cNvSpPr>
          <p:nvPr>
            <p:ph type="sldImg"/>
          </p:nvPr>
        </p:nvSpPr>
        <p:spPr>
          <a:ln w="12700" cap="flat">
            <a:solidFill>
              <a:schemeClr val="tx1"/>
            </a:solidFill>
          </a:ln>
        </p:spPr>
      </p:sp>
      <p:sp>
        <p:nvSpPr>
          <p:cNvPr id="130060" name="Rectangle 11"/>
          <p:cNvSpPr>
            <a:spLocks noGrp="1" noChangeArrowheads="1"/>
          </p:cNvSpPr>
          <p:nvPr>
            <p:ph type="body" idx="1"/>
          </p:nvPr>
        </p:nvSpPr>
        <p:spPr>
          <a:noFill/>
          <a:ln/>
        </p:spPr>
        <p:txBody>
          <a:bodyPr lIns="90488" tIns="44450" rIns="90488" bIns="444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65592DA-B42A-4D4D-BC08-C19BC0E20C63}" type="slidenum">
              <a:rPr lang="en-US" smtClean="0"/>
              <a:pPr/>
              <a:t>12</a:t>
            </a:fld>
            <a:endParaRPr lang="en-US" smtClean="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A25B1C0A-C663-4B45-A7CB-A8DB35234E6C}" type="slidenum">
              <a:rPr lang="en-US" smtClean="0"/>
              <a:pPr/>
              <a:t>23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r>
              <a:rPr lang="en-US" smtClean="0"/>
              <a:t>LOINC Axes</a:t>
            </a:r>
          </a:p>
          <a:p>
            <a:r>
              <a:rPr lang="en-US" smtClean="0"/>
              <a:t/>
            </a:r>
            <a:br>
              <a:rPr lang="en-US" smtClean="0"/>
            </a:br>
            <a:r>
              <a:rPr lang="en-US" smtClean="0"/>
              <a:t>What a Challenge 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DEB25B87-F281-4C3D-A707-1126DA0EDC43}" type="slidenum">
              <a:rPr lang="en-US" smtClean="0"/>
              <a:pPr/>
              <a:t>24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CC797508-CBDF-4EEE-B689-27FC43EEE1A5}" type="slidenum">
              <a:rPr lang="en-US" smtClean="0"/>
              <a:pPr/>
              <a:t>25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r>
              <a:rPr lang="en-US" smtClean="0"/>
              <a:t>VDRL – Venereal disease research laboratory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9670745A-1742-49EC-B45C-BE20E8E33E5B}" type="slidenum">
              <a:rPr lang="en-US" smtClean="0"/>
              <a:pPr/>
              <a:t>27</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p:spPr>
        <p:txBody>
          <a:bodyPr/>
          <a:lstStyle/>
          <a:p>
            <a:pPr defTabSz="928688"/>
            <a:r>
              <a:rPr lang="en-US" smtClean="0">
                <a:latin typeface="Arial" pitchFamily="34" charset="0"/>
              </a:rPr>
              <a:t>© 2005 Regenstrief Institute, Inc.</a:t>
            </a:r>
          </a:p>
        </p:txBody>
      </p:sp>
      <p:sp>
        <p:nvSpPr>
          <p:cNvPr id="136195" name="Rectangle 7"/>
          <p:cNvSpPr>
            <a:spLocks noGrp="1" noChangeArrowheads="1"/>
          </p:cNvSpPr>
          <p:nvPr>
            <p:ph type="sldNum" sz="quarter" idx="5"/>
          </p:nvPr>
        </p:nvSpPr>
        <p:spPr>
          <a:noFill/>
        </p:spPr>
        <p:txBody>
          <a:bodyPr/>
          <a:lstStyle/>
          <a:p>
            <a:pPr defTabSz="928688"/>
            <a:fld id="{5B414ED7-3EDF-4523-B334-041BB3F0F96B}" type="slidenum">
              <a:rPr lang="en-US" smtClean="0">
                <a:latin typeface="Arial" pitchFamily="34" charset="0"/>
              </a:rPr>
              <a:pPr defTabSz="928688"/>
              <a:t>28</a:t>
            </a:fld>
            <a:endParaRPr lang="en-US" smtClean="0">
              <a:latin typeface="Arial" pitchFamily="34" charset="0"/>
            </a:endParaRPr>
          </a:p>
        </p:txBody>
      </p:sp>
      <p:sp>
        <p:nvSpPr>
          <p:cNvPr id="136196" name="Rectangle 2"/>
          <p:cNvSpPr>
            <a:spLocks noGrp="1" noRot="1" noChangeAspect="1" noChangeArrowheads="1" noTextEdit="1"/>
          </p:cNvSpPr>
          <p:nvPr>
            <p:ph type="sldImg"/>
          </p:nvPr>
        </p:nvSpPr>
        <p:spPr>
          <a:xfrm>
            <a:off x="1143000" y="687388"/>
            <a:ext cx="4572000" cy="3429000"/>
          </a:xfrm>
          <a:ln/>
        </p:spPr>
      </p:sp>
      <p:sp>
        <p:nvSpPr>
          <p:cNvPr id="136197" name="Rectangle 3"/>
          <p:cNvSpPr>
            <a:spLocks noGrp="1" noChangeArrowheads="1"/>
          </p:cNvSpPr>
          <p:nvPr>
            <p:ph type="body" idx="1"/>
          </p:nvPr>
        </p:nvSpPr>
        <p:spPr>
          <a:xfrm>
            <a:off x="914400" y="4344025"/>
            <a:ext cx="5029200" cy="4112926"/>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up6.podbean.com/image-logos/18639_logo.jpg&amp;imgrefurl=http://www.podbean.com/search?k=tag&amp;v=medical&amp;page=4&amp;usg=__lh3tbUv4s91MJ_7qRJXFNk4QkIw=&amp;h=301&amp;w=300&amp;sz=35&amp;hl=en&amp;start=5&amp;um=1&amp;itbs=1&amp;tbnid=JR7zo_8XTVRl_M:&amp;tbnh=116&amp;tbnw=116&amp;prev=/images?q=NLM+logos&amp;um=1&amp;hl=en&amp;tbs=isch:1" TargetMode="External"/><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images.google.com/imgres?imgurl=http://up6.podbean.com/image-logos/18639_logo.jpg&amp;imgrefurl=http://www.podbean.com/search?k=tag&amp;v=medical&amp;page=4&amp;usg=__lh3tbUv4s91MJ_7qRJXFNk4QkIw=&amp;h=301&amp;w=300&amp;sz=35&amp;hl=en&amp;start=5&amp;um=1&amp;itbs=1&amp;tbnid=JR7zo_8XTVRl_M:&amp;tbnh=116&amp;tbnw=116&amp;prev=/images?q=NLM+logos&amp;um=1&amp;hl=en&amp;tbs=isch:1"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Dr. James T. Case and Dr. Clement McDonald</a:t>
            </a:r>
            <a:endParaRPr lang="en-US" dirty="0"/>
          </a:p>
        </p:txBody>
      </p:sp>
      <p:sp>
        <p:nvSpPr>
          <p:cNvPr id="6" name="Slide Number Placeholder 5"/>
          <p:cNvSpPr>
            <a:spLocks noGrp="1"/>
          </p:cNvSpPr>
          <p:nvPr>
            <p:ph type="sldNum" sz="quarter" idx="12"/>
          </p:nvPr>
        </p:nvSpPr>
        <p:spPr/>
        <p:txBody>
          <a:bodyPr/>
          <a:lstStyle/>
          <a:p>
            <a:fld id="{652373B9-393A-4F9E-86D0-A1ADC92B344E}" type="slidenum">
              <a:rPr lang="en-US" smtClean="0"/>
              <a:pPr/>
              <a:t>‹#›</a:t>
            </a:fld>
            <a:endParaRPr lang="en-US"/>
          </a:p>
        </p:txBody>
      </p:sp>
      <p:sp>
        <p:nvSpPr>
          <p:cNvPr id="72706" name="AutoShape 2" descr="http://t3.gstatic.com/images?q=tbn:JR7zo_8XTVRl_M:http://up6.podbean.com/image-logos/18639_logo.jpg">
            <a:hlinkClick r:id="rId2"/>
          </p:cNvPr>
          <p:cNvSpPr>
            <a:spLocks noChangeAspect="1" noChangeArrowheads="1"/>
          </p:cNvSpPr>
          <p:nvPr userDrawn="1"/>
        </p:nvSpPr>
        <p:spPr bwMode="auto">
          <a:xfrm>
            <a:off x="155575" y="-5254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08" name="AutoShape 4" descr="http://up6.podbean.com/image-logos/18639_logo.jpg"/>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nlm.jpg"/>
          <p:cNvPicPr>
            <a:picLocks noChangeAspect="1"/>
          </p:cNvPicPr>
          <p:nvPr userDrawn="1"/>
        </p:nvPicPr>
        <p:blipFill>
          <a:blip r:embed="rId3" cstate="print"/>
          <a:stretch>
            <a:fillRect/>
          </a:stretch>
        </p:blipFill>
        <p:spPr>
          <a:xfrm>
            <a:off x="0" y="5867400"/>
            <a:ext cx="970140" cy="990600"/>
          </a:xfrm>
          <a:prstGeom prst="rect">
            <a:avLst/>
          </a:prstGeom>
        </p:spPr>
      </p:pic>
      <p:pic>
        <p:nvPicPr>
          <p:cNvPr id="12" name="Picture 11" descr="nih_300.gif"/>
          <p:cNvPicPr>
            <a:picLocks noChangeAspect="1"/>
          </p:cNvPicPr>
          <p:nvPr userDrawn="1"/>
        </p:nvPicPr>
        <p:blipFill>
          <a:blip r:embed="rId4" cstate="print"/>
          <a:stretch>
            <a:fillRect/>
          </a:stretch>
        </p:blipFill>
        <p:spPr>
          <a:xfrm>
            <a:off x="1066800" y="5860472"/>
            <a:ext cx="997527" cy="99752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4445D-720A-4C50-91D4-3AFE8EC26BC4}" type="datetimeFigureOut">
              <a:rPr lang="en-US" smtClean="0"/>
              <a:pPr/>
              <a:t>3/28/2010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4445D-720A-4C50-91D4-3AFE8EC26BC4}" type="datetimeFigureOut">
              <a:rPr lang="en-US" smtClean="0"/>
              <a:pPr/>
              <a:t>3/28/2010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Dr. James T. Case and Dr. Clement McDonald</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F8219-E499-43F7-88BA-D81D87BE0DAA}" type="slidenum">
              <a:rPr lang="en-US">
                <a:solidFill>
                  <a:srgbClr val="000000"/>
                </a:solidFill>
              </a:rPr>
              <a:pPr>
                <a:defRPr/>
              </a:pPr>
              <a:t>‹#›</a:t>
            </a:fld>
            <a:endParaRPr lang="en-US">
              <a:solidFill>
                <a:srgbClr val="000000"/>
              </a:solidFill>
            </a:endParaRPr>
          </a:p>
        </p:txBody>
      </p:sp>
      <p:pic>
        <p:nvPicPr>
          <p:cNvPr id="7" name="Picture 6" descr="nlm.jpg"/>
          <p:cNvPicPr>
            <a:picLocks noChangeAspect="1"/>
          </p:cNvPicPr>
          <p:nvPr userDrawn="1"/>
        </p:nvPicPr>
        <p:blipFill>
          <a:blip r:embed="rId2" cstate="print"/>
          <a:stretch>
            <a:fillRect/>
          </a:stretch>
        </p:blipFill>
        <p:spPr>
          <a:xfrm>
            <a:off x="0" y="6096000"/>
            <a:ext cx="746262" cy="762000"/>
          </a:xfrm>
          <a:prstGeom prst="rect">
            <a:avLst/>
          </a:prstGeom>
        </p:spPr>
      </p:pic>
      <p:pic>
        <p:nvPicPr>
          <p:cNvPr id="8" name="Picture 7" descr="nih_300.gif"/>
          <p:cNvPicPr>
            <a:picLocks noChangeAspect="1"/>
          </p:cNvPicPr>
          <p:nvPr userDrawn="1"/>
        </p:nvPicPr>
        <p:blipFill>
          <a:blip r:embed="rId3" cstate="print"/>
          <a:stretch>
            <a:fillRect/>
          </a:stretch>
        </p:blipFill>
        <p:spPr>
          <a:xfrm>
            <a:off x="762000" y="6093228"/>
            <a:ext cx="764771" cy="764771"/>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xfrm>
            <a:off x="3124200" y="6400800"/>
            <a:ext cx="2895600" cy="304800"/>
          </a:xfrm>
          <a:ln/>
        </p:spPr>
        <p:txBody>
          <a:bodyPr/>
          <a:lstStyle>
            <a:lvl1pPr>
              <a:defRPr sz="1100" baseline="0">
                <a:solidFill>
                  <a:schemeClr val="accent2">
                    <a:lumMod val="40000"/>
                    <a:lumOff val="60000"/>
                  </a:schemeClr>
                </a:solidFill>
              </a:defRPr>
            </a:lvl1pPr>
          </a:lstStyle>
          <a:p>
            <a:pPr>
              <a:defRPr/>
            </a:pPr>
            <a:r>
              <a:rPr lang="en-US" dirty="0" smtClean="0"/>
              <a:t>Dr. James T. Case and Dr. Clement McDonald</a:t>
            </a:r>
            <a:endParaRPr lang="en-US" dirty="0"/>
          </a:p>
        </p:txBody>
      </p:sp>
      <p:sp>
        <p:nvSpPr>
          <p:cNvPr id="6" name="Rectangle 6"/>
          <p:cNvSpPr>
            <a:spLocks noGrp="1" noChangeArrowheads="1"/>
          </p:cNvSpPr>
          <p:nvPr>
            <p:ph type="sldNum" sz="quarter" idx="12"/>
          </p:nvPr>
        </p:nvSpPr>
        <p:spPr>
          <a:xfrm>
            <a:off x="685800" y="6400800"/>
            <a:ext cx="1905000" cy="304800"/>
          </a:xfrm>
          <a:ln/>
        </p:spPr>
        <p:txBody>
          <a:bodyPr/>
          <a:lstStyle>
            <a:lvl1pPr>
              <a:defRPr baseline="0">
                <a:solidFill>
                  <a:schemeClr val="accent2">
                    <a:lumMod val="40000"/>
                    <a:lumOff val="60000"/>
                  </a:schemeClr>
                </a:solidFill>
              </a:defRPr>
            </a:lvl1pPr>
          </a:lstStyle>
          <a:p>
            <a:pPr>
              <a:defRPr/>
            </a:pPr>
            <a:fld id="{A1C7C8F5-C8A9-469E-96C3-F8F913424DA1}" type="slidenum">
              <a:rPr lang="en-US" smtClean="0"/>
              <a:pPr>
                <a:defRPr/>
              </a:pPr>
              <a:t>‹#›</a:t>
            </a:fld>
            <a:endParaRPr lang="en-US" dirty="0"/>
          </a:p>
        </p:txBody>
      </p:sp>
      <p:pic>
        <p:nvPicPr>
          <p:cNvPr id="7" name="Picture 6" descr="nlm.jpg"/>
          <p:cNvPicPr>
            <a:picLocks noChangeAspect="1"/>
          </p:cNvPicPr>
          <p:nvPr userDrawn="1"/>
        </p:nvPicPr>
        <p:blipFill>
          <a:blip r:embed="rId2" cstate="print"/>
          <a:stretch>
            <a:fillRect/>
          </a:stretch>
        </p:blipFill>
        <p:spPr>
          <a:xfrm>
            <a:off x="7617229" y="6096000"/>
            <a:ext cx="746262" cy="762000"/>
          </a:xfrm>
          <a:prstGeom prst="rect">
            <a:avLst/>
          </a:prstGeom>
        </p:spPr>
      </p:pic>
      <p:pic>
        <p:nvPicPr>
          <p:cNvPr id="8" name="Picture 7" descr="nih_300.gif"/>
          <p:cNvPicPr>
            <a:picLocks noChangeAspect="1"/>
          </p:cNvPicPr>
          <p:nvPr userDrawn="1"/>
        </p:nvPicPr>
        <p:blipFill>
          <a:blip r:embed="rId3" cstate="print"/>
          <a:stretch>
            <a:fillRect/>
          </a:stretch>
        </p:blipFill>
        <p:spPr>
          <a:xfrm>
            <a:off x="8379229" y="6093228"/>
            <a:ext cx="764771" cy="764771"/>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506D2-9379-41FF-85D2-E67844A05A3D}"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CAEFD4-DCFB-4C16-A3F0-AB80664281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104B8E-510C-4ABC-984F-4341A538BA8F}"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A9A90D-02F2-43A2-9CAD-6642ADC439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1E07BE-0BDC-4CC3-86F6-46F2154E42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E26739-CC8F-4FCF-8549-93E1A8B4A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Fifth level</a:t>
            </a:r>
            <a:endParaRPr lang="en-US" dirty="0"/>
          </a:p>
        </p:txBody>
      </p:sp>
      <p:sp>
        <p:nvSpPr>
          <p:cNvPr id="4" name="Date Placeholder 3"/>
          <p:cNvSpPr>
            <a:spLocks noGrp="1"/>
          </p:cNvSpPr>
          <p:nvPr>
            <p:ph type="dt" sz="half" idx="10"/>
          </p:nvPr>
        </p:nvSpPr>
        <p:spPr/>
        <p:txBody>
          <a:bodyPr/>
          <a:lstStyle/>
          <a:p>
            <a:fld id="{2814445D-720A-4C50-91D4-3AFE8EC26BC4}" type="datetimeFigureOut">
              <a:rPr lang="en-US" smtClean="0"/>
              <a:pPr/>
              <a:t>3/28/2010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73B9-393A-4F9E-86D0-A1ADC92B344E}" type="slidenum">
              <a:rPr lang="en-US" smtClean="0"/>
              <a:pPr/>
              <a:t>‹#›</a:t>
            </a:fld>
            <a:endParaRPr lang="en-US"/>
          </a:p>
        </p:txBody>
      </p:sp>
      <p:sp>
        <p:nvSpPr>
          <p:cNvPr id="71682" name="AutoShape 2" descr="http://t3.gstatic.com/images?q=tbn:JR7zo_8XTVRl_M:http://up6.podbean.com/image-logos/18639_logo.jpg">
            <a:hlinkClick r:id="rId2"/>
          </p:cNvPr>
          <p:cNvSpPr>
            <a:spLocks noChangeAspect="1" noChangeArrowheads="1"/>
          </p:cNvSpPr>
          <p:nvPr userDrawn="1"/>
        </p:nvSpPr>
        <p:spPr bwMode="auto">
          <a:xfrm>
            <a:off x="155575" y="-5254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t3.gstatic.com/images?q=tbn:JR7zo_8XTVRl_M:http://up6.podbean.com/image-logos/18639_logo.jpg">
            <a:hlinkClick r:id="rId2"/>
          </p:cNvPr>
          <p:cNvSpPr>
            <a:spLocks noChangeAspect="1" noChangeArrowheads="1"/>
          </p:cNvSpPr>
          <p:nvPr userDrawn="1"/>
        </p:nvSpPr>
        <p:spPr bwMode="auto">
          <a:xfrm>
            <a:off x="155575" y="-525463"/>
            <a:ext cx="1104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CEE4F-E9D5-4F26-A34E-51D175D225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25310-80B3-4DE5-8468-24831FA761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EF142-6730-422E-9F74-9398C728D7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203829-517D-4852-842B-E08DBF3A15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F8219-E499-43F7-88BA-D81D87BE0D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000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7C8F5-C8A9-469E-96C3-F8F913424DA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506D2-9379-41FF-85D2-E67844A05A3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CAEFD4-DCFB-4C16-A3F0-AB80664281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104B8E-510C-4ABC-984F-4341A538BA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A9A90D-02F2-43A2-9CAD-6642ADC439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4445D-720A-4C50-91D4-3AFE8EC26BC4}" type="datetimeFigureOut">
              <a:rPr lang="en-US" smtClean="0"/>
              <a:pPr/>
              <a:t>3/28/2010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1E07BE-0BDC-4CC3-86F6-46F2154E42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E26739-CC8F-4FCF-8549-93E1A8B4A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CEE4F-E9D5-4F26-A34E-51D175D225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25310-80B3-4DE5-8468-24831FA761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EF142-6730-422E-9F74-9398C728D79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203829-517D-4852-842B-E08DBF3A15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16F111-C77E-40F0-9B5B-3D4EB33E18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BF31-A0DC-4A9A-99C2-910C6BBBB5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8329D3-26D8-4173-82D7-6EB474CA6E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BE121-8F98-4DAC-9300-83333C0D7F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4445D-720A-4C50-91D4-3AFE8EC26BC4}" type="datetimeFigureOut">
              <a:rPr lang="en-US" smtClean="0"/>
              <a:pPr/>
              <a:t>3/28/2010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47D3F8-4F4D-4967-9792-3B5133EBD7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48BB80-94DB-400B-B98F-66DD1586FD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592102-91AD-468D-A7D8-267C2B2FA30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CC2DD5-CAFB-47B4-B050-54C98030EB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E195A8-5C9A-4C01-B34C-4609556CC4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B05BA-9990-46AD-85C1-BC98AC617E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F85FCF-DBEB-4EBB-B6BF-AB17C9A266C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E3890-5967-4439-9207-F770BC6C566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4445D-720A-4C50-91D4-3AFE8EC26BC4}" type="datetimeFigureOut">
              <a:rPr lang="en-US" smtClean="0"/>
              <a:pPr/>
              <a:t>3/28/2010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4445D-720A-4C50-91D4-3AFE8EC26BC4}" type="datetimeFigureOut">
              <a:rPr lang="en-US" smtClean="0"/>
              <a:pPr/>
              <a:t>3/28/2010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4445D-720A-4C50-91D4-3AFE8EC26BC4}" type="datetimeFigureOut">
              <a:rPr lang="en-US" smtClean="0"/>
              <a:pPr/>
              <a:t>3/28/2010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4445D-720A-4C50-91D4-3AFE8EC26BC4}" type="datetimeFigureOut">
              <a:rPr lang="en-US" smtClean="0"/>
              <a:pPr/>
              <a:t>3/28/2010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4445D-720A-4C50-91D4-3AFE8EC26BC4}" type="datetimeFigureOut">
              <a:rPr lang="en-US" smtClean="0"/>
              <a:pPr/>
              <a:t>3/28/2010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73B9-393A-4F9E-86D0-A1ADC92B34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images.google.com/imgres?imgurl=http://www.icscorp.com/img/clients/NIH-Logo.gif&amp;imgrefurl=http://www.icscorp.com/client-logos&amp;usg=__3PVwKfXgAVXSRrWV5fQBgw5YhAU=&amp;h=360&amp;w=360&amp;sz=5&amp;hl=en&amp;start=14&amp;um=1&amp;itbs=1&amp;tbnid=915ls8i-Zw48XM:&amp;tbnh=121&amp;tbnw=121&amp;prev=/images?q=NIH+logos&amp;um=1&amp;hl=en&amp;tbs=isch:1"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4445D-720A-4C50-91D4-3AFE8EC26BC4}" type="datetimeFigureOut">
              <a:rPr lang="en-US" smtClean="0"/>
              <a:pPr/>
              <a:t>3/28/2010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73B9-393A-4F9E-86D0-A1ADC92B344E}" type="slidenum">
              <a:rPr lang="en-US" smtClean="0"/>
              <a:pPr/>
              <a:t>‹#›</a:t>
            </a:fld>
            <a:endParaRPr lang="en-US"/>
          </a:p>
        </p:txBody>
      </p:sp>
      <p:sp>
        <p:nvSpPr>
          <p:cNvPr id="73730" name="AutoShape 2" descr="http://t1.gstatic.com/images?q=tbn:915ls8i-Zw48XM:http://www.icscorp.com/img/clients/NIH-Logo.gif">
            <a:hlinkClick r:id="rId13"/>
          </p:cNvPr>
          <p:cNvSpPr>
            <a:spLocks noChangeAspect="1" noChangeArrowheads="1"/>
          </p:cNvSpPr>
          <p:nvPr userDrawn="1"/>
        </p:nvSpPr>
        <p:spPr bwMode="auto">
          <a:xfrm>
            <a:off x="155575" y="-547688"/>
            <a:ext cx="115252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eaLnBrk="0" fontAlgn="base" hangingPunct="0">
              <a:spcBef>
                <a:spcPct val="0"/>
              </a:spcBef>
              <a:spcAft>
                <a:spcPct val="0"/>
              </a:spcAft>
              <a:defRPr/>
            </a:pPr>
            <a:fld id="{51FF5E57-03C1-4425-B268-B71F5FB4EB2E}"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Times New Roman" pitchFamily="18" charset="0"/>
        </a:defRPr>
      </a:lvl2pPr>
      <a:lvl3pPr algn="ctr" rtl="0" eaLnBrk="0" fontAlgn="base" hangingPunct="0">
        <a:spcBef>
          <a:spcPct val="0"/>
        </a:spcBef>
        <a:spcAft>
          <a:spcPct val="0"/>
        </a:spcAft>
        <a:defRPr sz="4000" b="1">
          <a:solidFill>
            <a:srgbClr val="FFFF00"/>
          </a:solidFill>
          <a:latin typeface="Times New Roman" pitchFamily="18" charset="0"/>
        </a:defRPr>
      </a:lvl3pPr>
      <a:lvl4pPr algn="ctr" rtl="0" eaLnBrk="0" fontAlgn="base" hangingPunct="0">
        <a:spcBef>
          <a:spcPct val="0"/>
        </a:spcBef>
        <a:spcAft>
          <a:spcPct val="0"/>
        </a:spcAft>
        <a:defRPr sz="4000" b="1">
          <a:solidFill>
            <a:srgbClr val="FFFF00"/>
          </a:solidFill>
          <a:latin typeface="Times New Roman" pitchFamily="18" charset="0"/>
        </a:defRPr>
      </a:lvl4pPr>
      <a:lvl5pPr algn="ctr" rtl="0" eaLnBrk="0" fontAlgn="base" hangingPunct="0">
        <a:spcBef>
          <a:spcPct val="0"/>
        </a:spcBef>
        <a:spcAft>
          <a:spcPct val="0"/>
        </a:spcAft>
        <a:defRPr sz="4000" b="1">
          <a:solidFill>
            <a:srgbClr val="FFFF00"/>
          </a:solidFill>
          <a:latin typeface="Times New Roman" pitchFamily="18" charset="0"/>
        </a:defRPr>
      </a:lvl5pPr>
      <a:lvl6pPr marL="457200" algn="ctr" rtl="0" eaLnBrk="0" fontAlgn="base" hangingPunct="0">
        <a:spcBef>
          <a:spcPct val="0"/>
        </a:spcBef>
        <a:spcAft>
          <a:spcPct val="0"/>
        </a:spcAft>
        <a:defRPr sz="4000" b="1">
          <a:solidFill>
            <a:srgbClr val="FFFF00"/>
          </a:solidFill>
          <a:latin typeface="Times New Roman" pitchFamily="18" charset="0"/>
        </a:defRPr>
      </a:lvl6pPr>
      <a:lvl7pPr marL="914400" algn="ctr" rtl="0" eaLnBrk="0" fontAlgn="base" hangingPunct="0">
        <a:spcBef>
          <a:spcPct val="0"/>
        </a:spcBef>
        <a:spcAft>
          <a:spcPct val="0"/>
        </a:spcAft>
        <a:defRPr sz="4000" b="1">
          <a:solidFill>
            <a:srgbClr val="FFFF00"/>
          </a:solidFill>
          <a:latin typeface="Times New Roman" pitchFamily="18" charset="0"/>
        </a:defRPr>
      </a:lvl7pPr>
      <a:lvl8pPr marL="1371600" algn="ctr" rtl="0" eaLnBrk="0" fontAlgn="base" hangingPunct="0">
        <a:spcBef>
          <a:spcPct val="0"/>
        </a:spcBef>
        <a:spcAft>
          <a:spcPct val="0"/>
        </a:spcAft>
        <a:defRPr sz="4000" b="1">
          <a:solidFill>
            <a:srgbClr val="FFFF00"/>
          </a:solidFill>
          <a:latin typeface="Times New Roman" pitchFamily="18" charset="0"/>
        </a:defRPr>
      </a:lvl8pPr>
      <a:lvl9pPr marL="1828800" algn="ctr" rtl="0" eaLnBrk="0" fontAlgn="base" hangingPunct="0">
        <a:spcBef>
          <a:spcPct val="0"/>
        </a:spcBef>
        <a:spcAft>
          <a:spcPct val="0"/>
        </a:spcAft>
        <a:defRPr sz="40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Symbol" pitchFamily="18"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Monotype Sorts"/>
        <a:buChar char="Ø"/>
        <a:defRPr sz="2800">
          <a:solidFill>
            <a:schemeClr val="bg1"/>
          </a:solidFill>
          <a:latin typeface="+mn-lt"/>
        </a:defRPr>
      </a:lvl2pPr>
      <a:lvl3pPr marL="1143000" indent="-228600" algn="l" rtl="0" eaLnBrk="0" fontAlgn="base" hangingPunct="0">
        <a:spcBef>
          <a:spcPct val="20000"/>
        </a:spcBef>
        <a:spcAft>
          <a:spcPct val="0"/>
        </a:spcAft>
        <a:buClr>
          <a:srgbClr val="FF0000"/>
        </a:buClr>
        <a:buSzPct val="75000"/>
        <a:buFont typeface="Monotype Sorts"/>
        <a:buChar char="­"/>
        <a:defRPr sz="2400">
          <a:solidFill>
            <a:schemeClr val="bg1"/>
          </a:solidFill>
          <a:latin typeface="+mn-lt"/>
        </a:defRPr>
      </a:lvl3pPr>
      <a:lvl4pPr marL="1600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4pPr>
      <a:lvl5pPr marL="20574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eaLnBrk="0" fontAlgn="base" hangingPunct="0">
              <a:spcBef>
                <a:spcPct val="0"/>
              </a:spcBef>
              <a:spcAft>
                <a:spcPct val="0"/>
              </a:spcAft>
              <a:defRPr/>
            </a:pPr>
            <a:fld id="{51FF5E57-03C1-4425-B268-B71F5FB4EB2E}"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Times New Roman" pitchFamily="18" charset="0"/>
        </a:defRPr>
      </a:lvl2pPr>
      <a:lvl3pPr algn="ctr" rtl="0" eaLnBrk="0" fontAlgn="base" hangingPunct="0">
        <a:spcBef>
          <a:spcPct val="0"/>
        </a:spcBef>
        <a:spcAft>
          <a:spcPct val="0"/>
        </a:spcAft>
        <a:defRPr sz="4000" b="1">
          <a:solidFill>
            <a:srgbClr val="FFFF00"/>
          </a:solidFill>
          <a:latin typeface="Times New Roman" pitchFamily="18" charset="0"/>
        </a:defRPr>
      </a:lvl3pPr>
      <a:lvl4pPr algn="ctr" rtl="0" eaLnBrk="0" fontAlgn="base" hangingPunct="0">
        <a:spcBef>
          <a:spcPct val="0"/>
        </a:spcBef>
        <a:spcAft>
          <a:spcPct val="0"/>
        </a:spcAft>
        <a:defRPr sz="4000" b="1">
          <a:solidFill>
            <a:srgbClr val="FFFF00"/>
          </a:solidFill>
          <a:latin typeface="Times New Roman" pitchFamily="18" charset="0"/>
        </a:defRPr>
      </a:lvl4pPr>
      <a:lvl5pPr algn="ctr" rtl="0" eaLnBrk="0" fontAlgn="base" hangingPunct="0">
        <a:spcBef>
          <a:spcPct val="0"/>
        </a:spcBef>
        <a:spcAft>
          <a:spcPct val="0"/>
        </a:spcAft>
        <a:defRPr sz="4000" b="1">
          <a:solidFill>
            <a:srgbClr val="FFFF00"/>
          </a:solidFill>
          <a:latin typeface="Times New Roman" pitchFamily="18" charset="0"/>
        </a:defRPr>
      </a:lvl5pPr>
      <a:lvl6pPr marL="457200" algn="ctr" rtl="0" eaLnBrk="0" fontAlgn="base" hangingPunct="0">
        <a:spcBef>
          <a:spcPct val="0"/>
        </a:spcBef>
        <a:spcAft>
          <a:spcPct val="0"/>
        </a:spcAft>
        <a:defRPr sz="4000" b="1">
          <a:solidFill>
            <a:srgbClr val="FFFF00"/>
          </a:solidFill>
          <a:latin typeface="Times New Roman" pitchFamily="18" charset="0"/>
        </a:defRPr>
      </a:lvl6pPr>
      <a:lvl7pPr marL="914400" algn="ctr" rtl="0" eaLnBrk="0" fontAlgn="base" hangingPunct="0">
        <a:spcBef>
          <a:spcPct val="0"/>
        </a:spcBef>
        <a:spcAft>
          <a:spcPct val="0"/>
        </a:spcAft>
        <a:defRPr sz="4000" b="1">
          <a:solidFill>
            <a:srgbClr val="FFFF00"/>
          </a:solidFill>
          <a:latin typeface="Times New Roman" pitchFamily="18" charset="0"/>
        </a:defRPr>
      </a:lvl7pPr>
      <a:lvl8pPr marL="1371600" algn="ctr" rtl="0" eaLnBrk="0" fontAlgn="base" hangingPunct="0">
        <a:spcBef>
          <a:spcPct val="0"/>
        </a:spcBef>
        <a:spcAft>
          <a:spcPct val="0"/>
        </a:spcAft>
        <a:defRPr sz="4000" b="1">
          <a:solidFill>
            <a:srgbClr val="FFFF00"/>
          </a:solidFill>
          <a:latin typeface="Times New Roman" pitchFamily="18" charset="0"/>
        </a:defRPr>
      </a:lvl8pPr>
      <a:lvl9pPr marL="1828800" algn="ctr" rtl="0" eaLnBrk="0" fontAlgn="base" hangingPunct="0">
        <a:spcBef>
          <a:spcPct val="0"/>
        </a:spcBef>
        <a:spcAft>
          <a:spcPct val="0"/>
        </a:spcAft>
        <a:defRPr sz="40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Symbol" pitchFamily="18"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Monotype Sorts"/>
        <a:buChar char="Ø"/>
        <a:defRPr sz="2800">
          <a:solidFill>
            <a:schemeClr val="bg1"/>
          </a:solidFill>
          <a:latin typeface="+mn-lt"/>
        </a:defRPr>
      </a:lvl2pPr>
      <a:lvl3pPr marL="1143000" indent="-228600" algn="l" rtl="0" eaLnBrk="0" fontAlgn="base" hangingPunct="0">
        <a:spcBef>
          <a:spcPct val="20000"/>
        </a:spcBef>
        <a:spcAft>
          <a:spcPct val="0"/>
        </a:spcAft>
        <a:buClr>
          <a:srgbClr val="FF0000"/>
        </a:buClr>
        <a:buSzPct val="75000"/>
        <a:buFont typeface="Monotype Sorts"/>
        <a:buChar char="­"/>
        <a:defRPr sz="2400">
          <a:solidFill>
            <a:schemeClr val="bg1"/>
          </a:solidFill>
          <a:latin typeface="+mn-lt"/>
        </a:defRPr>
      </a:lvl3pPr>
      <a:lvl4pPr marL="1600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4pPr>
      <a:lvl5pPr marL="20574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eaLnBrk="0" fontAlgn="base" hangingPunct="0">
              <a:spcBef>
                <a:spcPct val="0"/>
              </a:spcBef>
              <a:spcAft>
                <a:spcPct val="0"/>
              </a:spcAft>
              <a:defRPr/>
            </a:pPr>
            <a:fld id="{222922CD-79EF-4168-AFB8-DA7D33DA6EC2}"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Times New Roman" pitchFamily="18" charset="0"/>
        </a:defRPr>
      </a:lvl2pPr>
      <a:lvl3pPr algn="ctr" rtl="0" eaLnBrk="0" fontAlgn="base" hangingPunct="0">
        <a:spcBef>
          <a:spcPct val="0"/>
        </a:spcBef>
        <a:spcAft>
          <a:spcPct val="0"/>
        </a:spcAft>
        <a:defRPr sz="4000" b="1">
          <a:solidFill>
            <a:srgbClr val="FFFF00"/>
          </a:solidFill>
          <a:latin typeface="Times New Roman" pitchFamily="18" charset="0"/>
        </a:defRPr>
      </a:lvl3pPr>
      <a:lvl4pPr algn="ctr" rtl="0" eaLnBrk="0" fontAlgn="base" hangingPunct="0">
        <a:spcBef>
          <a:spcPct val="0"/>
        </a:spcBef>
        <a:spcAft>
          <a:spcPct val="0"/>
        </a:spcAft>
        <a:defRPr sz="4000" b="1">
          <a:solidFill>
            <a:srgbClr val="FFFF00"/>
          </a:solidFill>
          <a:latin typeface="Times New Roman" pitchFamily="18" charset="0"/>
        </a:defRPr>
      </a:lvl4pPr>
      <a:lvl5pPr algn="ctr" rtl="0" eaLnBrk="0" fontAlgn="base" hangingPunct="0">
        <a:spcBef>
          <a:spcPct val="0"/>
        </a:spcBef>
        <a:spcAft>
          <a:spcPct val="0"/>
        </a:spcAft>
        <a:defRPr sz="4000" b="1">
          <a:solidFill>
            <a:srgbClr val="FFFF00"/>
          </a:solidFill>
          <a:latin typeface="Times New Roman" pitchFamily="18" charset="0"/>
        </a:defRPr>
      </a:lvl5pPr>
      <a:lvl6pPr marL="457200" algn="ctr" rtl="0" eaLnBrk="0" fontAlgn="base" hangingPunct="0">
        <a:spcBef>
          <a:spcPct val="0"/>
        </a:spcBef>
        <a:spcAft>
          <a:spcPct val="0"/>
        </a:spcAft>
        <a:defRPr sz="4000" b="1">
          <a:solidFill>
            <a:srgbClr val="FFFF00"/>
          </a:solidFill>
          <a:latin typeface="Times New Roman" pitchFamily="18" charset="0"/>
        </a:defRPr>
      </a:lvl6pPr>
      <a:lvl7pPr marL="914400" algn="ctr" rtl="0" eaLnBrk="0" fontAlgn="base" hangingPunct="0">
        <a:spcBef>
          <a:spcPct val="0"/>
        </a:spcBef>
        <a:spcAft>
          <a:spcPct val="0"/>
        </a:spcAft>
        <a:defRPr sz="4000" b="1">
          <a:solidFill>
            <a:srgbClr val="FFFF00"/>
          </a:solidFill>
          <a:latin typeface="Times New Roman" pitchFamily="18" charset="0"/>
        </a:defRPr>
      </a:lvl7pPr>
      <a:lvl8pPr marL="1371600" algn="ctr" rtl="0" eaLnBrk="0" fontAlgn="base" hangingPunct="0">
        <a:spcBef>
          <a:spcPct val="0"/>
        </a:spcBef>
        <a:spcAft>
          <a:spcPct val="0"/>
        </a:spcAft>
        <a:defRPr sz="4000" b="1">
          <a:solidFill>
            <a:srgbClr val="FFFF00"/>
          </a:solidFill>
          <a:latin typeface="Times New Roman" pitchFamily="18" charset="0"/>
        </a:defRPr>
      </a:lvl8pPr>
      <a:lvl9pPr marL="1828800" algn="ctr" rtl="0" eaLnBrk="0" fontAlgn="base" hangingPunct="0">
        <a:spcBef>
          <a:spcPct val="0"/>
        </a:spcBef>
        <a:spcAft>
          <a:spcPct val="0"/>
        </a:spcAft>
        <a:defRPr sz="40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Symbol" pitchFamily="18"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Monotype Sorts"/>
        <a:buChar char="Ø"/>
        <a:defRPr sz="2800">
          <a:solidFill>
            <a:schemeClr val="bg1"/>
          </a:solidFill>
          <a:latin typeface="+mn-lt"/>
        </a:defRPr>
      </a:lvl2pPr>
      <a:lvl3pPr marL="1143000" indent="-228600" algn="l" rtl="0" eaLnBrk="0" fontAlgn="base" hangingPunct="0">
        <a:spcBef>
          <a:spcPct val="20000"/>
        </a:spcBef>
        <a:spcAft>
          <a:spcPct val="0"/>
        </a:spcAft>
        <a:buClr>
          <a:srgbClr val="FF0000"/>
        </a:buClr>
        <a:buSzPct val="75000"/>
        <a:buFont typeface="Monotype Sorts"/>
        <a:buChar char="­"/>
        <a:defRPr sz="2400">
          <a:solidFill>
            <a:schemeClr val="bg1"/>
          </a:solidFill>
          <a:latin typeface="+mn-lt"/>
        </a:defRPr>
      </a:lvl3pPr>
      <a:lvl4pPr marL="1600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4pPr>
      <a:lvl5pPr marL="20574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hyperlink" Target="http://www.regenstrief.org/loinc/" TargetMode="External"/><Relationship Id="rId2" Type="http://schemas.openxmlformats.org/officeDocument/2006/relationships/hyperlink" Target="http://www.snomed.or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healthvault.com/" TargetMode="External"/><Relationship Id="rId2" Type="http://schemas.openxmlformats.org/officeDocument/2006/relationships/hyperlink" Target="https://www.google.com/health/html/faq.html" TargetMode="External"/><Relationship Id="rId1" Type="http://schemas.openxmlformats.org/officeDocument/2006/relationships/slideLayout" Target="../slideLayouts/slideLayout13.xml"/><Relationship Id="rId5" Type="http://schemas.openxmlformats.org/officeDocument/2006/relationships/hyperlink" Target="http://www.myhealth.va.gov/" TargetMode="External"/><Relationship Id="rId4" Type="http://schemas.openxmlformats.org/officeDocument/2006/relationships/hyperlink" Target="http://quickenhealth.intuit.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vanderbilthealth.com/myhealth_help/" TargetMode="External"/><Relationship Id="rId2" Type="http://schemas.openxmlformats.org/officeDocument/2006/relationships/hyperlink" Target="https://mychart.clevelandclinic.org/default.asp" TargetMode="External"/><Relationship Id="rId1" Type="http://schemas.openxmlformats.org/officeDocument/2006/relationships/slideLayout" Target="../slideLayouts/slideLayout13.xml"/><Relationship Id="rId4" Type="http://schemas.openxmlformats.org/officeDocument/2006/relationships/hyperlink" Target="https://members.kaiserpermanente.org/kpweb/toc.do?theme=myhealthmanager_member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health" TargetMode="External"/><Relationship Id="rId7" Type="http://schemas.openxmlformats.org/officeDocument/2006/relationships/hyperlink" Target="http://www.medicare.gov/Publications/Pubs/pdf/Summary_Vendors_Medicare_PHR_Choice_Pilot_Table_2_16_10.pdf" TargetMode="External"/><Relationship Id="rId2" Type="http://schemas.openxmlformats.org/officeDocument/2006/relationships/hyperlink" Target="http://www.medicare.gov/PHR/PHRChoice.asp" TargetMode="External"/><Relationship Id="rId1" Type="http://schemas.openxmlformats.org/officeDocument/2006/relationships/slideLayout" Target="../slideLayouts/slideLayout13.xml"/><Relationship Id="rId6" Type="http://schemas.openxmlformats.org/officeDocument/2006/relationships/hyperlink" Target="http://www.passportmd.com/" TargetMode="External"/><Relationship Id="rId5" Type="http://schemas.openxmlformats.org/officeDocument/2006/relationships/hyperlink" Target="http://www.nomoreclipboard.com/" TargetMode="External"/><Relationship Id="rId4" Type="http://schemas.openxmlformats.org/officeDocument/2006/relationships/hyperlink" Target="http://www.healthtrio.com/phr.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medlineplus.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NLM, EHR, HL7, SDO and other TLAs</a:t>
            </a:r>
            <a:br>
              <a:rPr lang="en-US" dirty="0" smtClean="0"/>
            </a:br>
            <a:r>
              <a:rPr lang="en-US" sz="3100" dirty="0" smtClean="0"/>
              <a:t>Standards for Local and Global Health Initiatives</a:t>
            </a:r>
            <a:endParaRPr lang="en-US" sz="3600" dirty="0"/>
          </a:p>
        </p:txBody>
      </p:sp>
      <p:sp>
        <p:nvSpPr>
          <p:cNvPr id="3" name="Subtitle 2"/>
          <p:cNvSpPr>
            <a:spLocks noGrp="1"/>
          </p:cNvSpPr>
          <p:nvPr>
            <p:ph type="subTitle" idx="1"/>
          </p:nvPr>
        </p:nvSpPr>
        <p:spPr/>
        <p:txBody>
          <a:bodyPr>
            <a:normAutofit fontScale="70000" lnSpcReduction="20000"/>
          </a:bodyPr>
          <a:lstStyle/>
          <a:p>
            <a:pPr indent="457200">
              <a:tabLst>
                <a:tab pos="114300" algn="l"/>
              </a:tabLst>
              <a:defRPr/>
            </a:pPr>
            <a:r>
              <a:rPr lang="en-US" dirty="0" smtClean="0">
                <a:solidFill>
                  <a:schemeClr val="accent6">
                    <a:lumMod val="20000"/>
                    <a:lumOff val="80000"/>
                  </a:schemeClr>
                </a:solidFill>
                <a:latin typeface="Arial" pitchFamily="34" charset="0"/>
                <a:cs typeface="Arial" pitchFamily="34" charset="0"/>
              </a:rPr>
              <a:t>James T. Case D.V.M, Ph.D.</a:t>
            </a:r>
          </a:p>
          <a:p>
            <a:pPr indent="457200">
              <a:tabLst>
                <a:tab pos="114300" algn="l"/>
              </a:tabLst>
              <a:defRPr/>
            </a:pPr>
            <a:r>
              <a:rPr lang="en-US" dirty="0" smtClean="0">
                <a:solidFill>
                  <a:schemeClr val="accent6">
                    <a:lumMod val="20000"/>
                    <a:lumOff val="80000"/>
                  </a:schemeClr>
                </a:solidFill>
                <a:latin typeface="Arial" pitchFamily="34" charset="0"/>
                <a:cs typeface="Arial" pitchFamily="34" charset="0"/>
              </a:rPr>
              <a:t>Health Program Specialist for SNOMED CT</a:t>
            </a:r>
          </a:p>
          <a:p>
            <a:pPr indent="457200">
              <a:tabLst>
                <a:tab pos="114300" algn="l"/>
              </a:tabLst>
              <a:defRPr/>
            </a:pPr>
            <a:r>
              <a:rPr lang="en-US" dirty="0" smtClean="0">
                <a:solidFill>
                  <a:schemeClr val="accent6">
                    <a:lumMod val="20000"/>
                    <a:lumOff val="80000"/>
                  </a:schemeClr>
                </a:solidFill>
                <a:latin typeface="Arial" pitchFamily="34" charset="0"/>
                <a:cs typeface="Arial" pitchFamily="34" charset="0"/>
              </a:rPr>
              <a:t>U.S. National Library of Medicine</a:t>
            </a:r>
          </a:p>
          <a:p>
            <a:pPr indent="457200">
              <a:tabLst>
                <a:tab pos="114300" algn="l"/>
              </a:tabLst>
              <a:defRPr/>
            </a:pPr>
            <a:r>
              <a:rPr lang="en-US" dirty="0" smtClean="0">
                <a:solidFill>
                  <a:schemeClr val="accent6">
                    <a:lumMod val="20000"/>
                    <a:lumOff val="80000"/>
                  </a:schemeClr>
                </a:solidFill>
                <a:latin typeface="Arial" pitchFamily="34" charset="0"/>
                <a:cs typeface="Arial" pitchFamily="34" charset="0"/>
              </a:rPr>
              <a:t>National Institutes of Health, HHS</a:t>
            </a:r>
          </a:p>
          <a:p>
            <a:pPr indent="457200">
              <a:tabLst>
                <a:tab pos="114300" algn="l"/>
              </a:tabLst>
              <a:defRPr/>
            </a:pPr>
            <a:r>
              <a:rPr lang="en-US" dirty="0" smtClean="0">
                <a:solidFill>
                  <a:schemeClr val="accent6">
                    <a:lumMod val="20000"/>
                    <a:lumOff val="80000"/>
                  </a:schemeClr>
                </a:solidFill>
                <a:latin typeface="Arial" pitchFamily="34" charset="0"/>
                <a:cs typeface="Arial" pitchFamily="34" charset="0"/>
              </a:rPr>
              <a:t>Bethesda, MD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52400"/>
            <a:ext cx="7772400" cy="1143000"/>
          </a:xfrm>
        </p:spPr>
        <p:txBody>
          <a:bodyPr/>
          <a:lstStyle/>
          <a:p>
            <a:r>
              <a:rPr lang="en-US" smtClean="0"/>
              <a:t>What is HL7?</a:t>
            </a:r>
          </a:p>
        </p:txBody>
      </p:sp>
      <p:sp>
        <p:nvSpPr>
          <p:cNvPr id="13315" name="Content Placeholder 2"/>
          <p:cNvSpPr>
            <a:spLocks noGrp="1"/>
          </p:cNvSpPr>
          <p:nvPr>
            <p:ph idx="1"/>
          </p:nvPr>
        </p:nvSpPr>
        <p:spPr>
          <a:xfrm>
            <a:off x="762000" y="1143000"/>
            <a:ext cx="7848600" cy="4114800"/>
          </a:xfrm>
        </p:spPr>
        <p:txBody>
          <a:bodyPr/>
          <a:lstStyle/>
          <a:p>
            <a:r>
              <a:rPr lang="en-US" smtClean="0"/>
              <a:t>HL7 is a standard for exchanging information between medical applications and is an abbreviation of "Health Level Seven“...a protocol for data exchange. It defines the format and the content of the messages that applications must use when exchanging data with each another in various circumstances.</a:t>
            </a:r>
          </a:p>
        </p:txBody>
      </p:sp>
      <p:sp>
        <p:nvSpPr>
          <p:cNvPr id="13316" name="TextBox 3"/>
          <p:cNvSpPr txBox="1">
            <a:spLocks noChangeArrowheads="1"/>
          </p:cNvSpPr>
          <p:nvPr/>
        </p:nvSpPr>
        <p:spPr bwMode="auto">
          <a:xfrm>
            <a:off x="3124200" y="5715000"/>
            <a:ext cx="5626100" cy="369888"/>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http://www.interfaceware.com/manual/what_is_hl7.html</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Line 2"/>
          <p:cNvSpPr>
            <a:spLocks noChangeShapeType="1"/>
          </p:cNvSpPr>
          <p:nvPr/>
        </p:nvSpPr>
        <p:spPr bwMode="auto">
          <a:xfrm flipV="1">
            <a:off x="1663700" y="3302000"/>
            <a:ext cx="762000" cy="533400"/>
          </a:xfrm>
          <a:prstGeom prst="line">
            <a:avLst/>
          </a:prstGeom>
          <a:noFill/>
          <a:ln w="28575">
            <a:solidFill>
              <a:srgbClr val="FF0000"/>
            </a:solidFill>
            <a:round/>
            <a:headEnd/>
            <a:tailEnd/>
          </a:ln>
        </p:spPr>
        <p:txBody>
          <a:bodyPr/>
          <a:lstStyle/>
          <a:p>
            <a:endParaRPr lang="en-US"/>
          </a:p>
        </p:txBody>
      </p:sp>
      <p:grpSp>
        <p:nvGrpSpPr>
          <p:cNvPr id="2" name="Group 3"/>
          <p:cNvGrpSpPr>
            <a:grpSpLocks/>
          </p:cNvGrpSpPr>
          <p:nvPr/>
        </p:nvGrpSpPr>
        <p:grpSpPr bwMode="auto">
          <a:xfrm>
            <a:off x="1524000" y="2540000"/>
            <a:ext cx="1955800" cy="1384300"/>
            <a:chOff x="960" y="1600"/>
            <a:chExt cx="1232" cy="872"/>
          </a:xfrm>
        </p:grpSpPr>
        <p:sp>
          <p:nvSpPr>
            <p:cNvPr id="30762" name="Line 4"/>
            <p:cNvSpPr>
              <a:spLocks noChangeShapeType="1"/>
            </p:cNvSpPr>
            <p:nvPr/>
          </p:nvSpPr>
          <p:spPr bwMode="auto">
            <a:xfrm flipH="1">
              <a:off x="1048" y="1648"/>
              <a:ext cx="416" cy="360"/>
            </a:xfrm>
            <a:prstGeom prst="line">
              <a:avLst/>
            </a:prstGeom>
            <a:noFill/>
            <a:ln w="28575">
              <a:solidFill>
                <a:srgbClr val="FF0000"/>
              </a:solidFill>
              <a:round/>
              <a:headEnd/>
              <a:tailEnd/>
            </a:ln>
          </p:spPr>
          <p:txBody>
            <a:bodyPr/>
            <a:lstStyle/>
            <a:p>
              <a:endParaRPr lang="en-US"/>
            </a:p>
          </p:txBody>
        </p:sp>
        <p:sp>
          <p:nvSpPr>
            <p:cNvPr id="30763" name="Line 5"/>
            <p:cNvSpPr>
              <a:spLocks noChangeShapeType="1"/>
            </p:cNvSpPr>
            <p:nvPr/>
          </p:nvSpPr>
          <p:spPr bwMode="auto">
            <a:xfrm flipH="1">
              <a:off x="1048" y="1672"/>
              <a:ext cx="480" cy="744"/>
            </a:xfrm>
            <a:prstGeom prst="line">
              <a:avLst/>
            </a:prstGeom>
            <a:noFill/>
            <a:ln w="28575">
              <a:solidFill>
                <a:srgbClr val="FF0000"/>
              </a:solidFill>
              <a:round/>
              <a:headEnd/>
              <a:tailEnd/>
            </a:ln>
          </p:spPr>
          <p:txBody>
            <a:bodyPr/>
            <a:lstStyle/>
            <a:p>
              <a:endParaRPr lang="en-US"/>
            </a:p>
          </p:txBody>
        </p:sp>
        <p:sp>
          <p:nvSpPr>
            <p:cNvPr id="30764" name="Line 6"/>
            <p:cNvSpPr>
              <a:spLocks noChangeShapeType="1"/>
            </p:cNvSpPr>
            <p:nvPr/>
          </p:nvSpPr>
          <p:spPr bwMode="auto">
            <a:xfrm>
              <a:off x="1664" y="1648"/>
              <a:ext cx="496" cy="352"/>
            </a:xfrm>
            <a:prstGeom prst="line">
              <a:avLst/>
            </a:prstGeom>
            <a:noFill/>
            <a:ln w="28575">
              <a:solidFill>
                <a:srgbClr val="FF0000"/>
              </a:solidFill>
              <a:round/>
              <a:headEnd/>
              <a:tailEnd/>
            </a:ln>
          </p:spPr>
          <p:txBody>
            <a:bodyPr/>
            <a:lstStyle/>
            <a:p>
              <a:endParaRPr lang="en-US"/>
            </a:p>
          </p:txBody>
        </p:sp>
        <p:sp>
          <p:nvSpPr>
            <p:cNvPr id="30765" name="Line 7"/>
            <p:cNvSpPr>
              <a:spLocks noChangeShapeType="1"/>
            </p:cNvSpPr>
            <p:nvPr/>
          </p:nvSpPr>
          <p:spPr bwMode="auto">
            <a:xfrm>
              <a:off x="1672" y="1672"/>
              <a:ext cx="520" cy="800"/>
            </a:xfrm>
            <a:prstGeom prst="line">
              <a:avLst/>
            </a:prstGeom>
            <a:noFill/>
            <a:ln w="28575">
              <a:solidFill>
                <a:srgbClr val="FF0000"/>
              </a:solidFill>
              <a:round/>
              <a:headEnd/>
              <a:tailEnd/>
            </a:ln>
          </p:spPr>
          <p:txBody>
            <a:bodyPr/>
            <a:lstStyle/>
            <a:p>
              <a:endParaRPr lang="en-US"/>
            </a:p>
          </p:txBody>
        </p:sp>
        <p:sp>
          <p:nvSpPr>
            <p:cNvPr id="30766" name="Line 8"/>
            <p:cNvSpPr>
              <a:spLocks noChangeShapeType="1"/>
            </p:cNvSpPr>
            <p:nvPr/>
          </p:nvSpPr>
          <p:spPr bwMode="auto">
            <a:xfrm flipV="1">
              <a:off x="1648" y="2088"/>
              <a:ext cx="504" cy="368"/>
            </a:xfrm>
            <a:prstGeom prst="line">
              <a:avLst/>
            </a:prstGeom>
            <a:noFill/>
            <a:ln w="28575">
              <a:solidFill>
                <a:srgbClr val="FF0000"/>
              </a:solidFill>
              <a:round/>
              <a:headEnd/>
              <a:tailEnd/>
            </a:ln>
          </p:spPr>
          <p:txBody>
            <a:bodyPr/>
            <a:lstStyle/>
            <a:p>
              <a:endParaRPr lang="en-US"/>
            </a:p>
          </p:txBody>
        </p:sp>
        <p:sp>
          <p:nvSpPr>
            <p:cNvPr id="30767" name="Line 9"/>
            <p:cNvSpPr>
              <a:spLocks noChangeShapeType="1"/>
            </p:cNvSpPr>
            <p:nvPr/>
          </p:nvSpPr>
          <p:spPr bwMode="auto">
            <a:xfrm flipH="1" flipV="1">
              <a:off x="1040" y="2080"/>
              <a:ext cx="520" cy="376"/>
            </a:xfrm>
            <a:prstGeom prst="line">
              <a:avLst/>
            </a:prstGeom>
            <a:noFill/>
            <a:ln w="28575">
              <a:solidFill>
                <a:srgbClr val="FF0000"/>
              </a:solidFill>
              <a:round/>
              <a:headEnd/>
              <a:tailEnd/>
            </a:ln>
          </p:spPr>
          <p:txBody>
            <a:bodyPr/>
            <a:lstStyle/>
            <a:p>
              <a:endParaRPr lang="en-US"/>
            </a:p>
          </p:txBody>
        </p:sp>
        <p:sp>
          <p:nvSpPr>
            <p:cNvPr id="30768" name="Line 10"/>
            <p:cNvSpPr>
              <a:spLocks noChangeShapeType="1"/>
            </p:cNvSpPr>
            <p:nvPr/>
          </p:nvSpPr>
          <p:spPr bwMode="auto">
            <a:xfrm flipV="1">
              <a:off x="1680" y="1600"/>
              <a:ext cx="488" cy="808"/>
            </a:xfrm>
            <a:prstGeom prst="line">
              <a:avLst/>
            </a:prstGeom>
            <a:noFill/>
            <a:ln w="28575">
              <a:solidFill>
                <a:srgbClr val="FF0000"/>
              </a:solidFill>
              <a:round/>
              <a:headEnd/>
              <a:tailEnd/>
            </a:ln>
          </p:spPr>
          <p:txBody>
            <a:bodyPr/>
            <a:lstStyle/>
            <a:p>
              <a:endParaRPr lang="en-US"/>
            </a:p>
          </p:txBody>
        </p:sp>
        <p:sp>
          <p:nvSpPr>
            <p:cNvPr id="30769" name="Line 11"/>
            <p:cNvSpPr>
              <a:spLocks noChangeShapeType="1"/>
            </p:cNvSpPr>
            <p:nvPr/>
          </p:nvSpPr>
          <p:spPr bwMode="auto">
            <a:xfrm flipH="1" flipV="1">
              <a:off x="960" y="1632"/>
              <a:ext cx="576" cy="768"/>
            </a:xfrm>
            <a:prstGeom prst="line">
              <a:avLst/>
            </a:prstGeom>
            <a:noFill/>
            <a:ln w="28575">
              <a:solidFill>
                <a:srgbClr val="FF0000"/>
              </a:solidFill>
              <a:round/>
              <a:headEnd/>
              <a:tailEnd/>
            </a:ln>
          </p:spPr>
          <p:txBody>
            <a:bodyPr/>
            <a:lstStyle/>
            <a:p>
              <a:endParaRPr lang="en-US"/>
            </a:p>
          </p:txBody>
        </p:sp>
        <p:sp>
          <p:nvSpPr>
            <p:cNvPr id="30770" name="Line 12"/>
            <p:cNvSpPr>
              <a:spLocks noChangeShapeType="1"/>
            </p:cNvSpPr>
            <p:nvPr/>
          </p:nvSpPr>
          <p:spPr bwMode="auto">
            <a:xfrm flipH="1">
              <a:off x="1032" y="1624"/>
              <a:ext cx="1120" cy="416"/>
            </a:xfrm>
            <a:prstGeom prst="line">
              <a:avLst/>
            </a:prstGeom>
            <a:noFill/>
            <a:ln w="28575">
              <a:solidFill>
                <a:srgbClr val="FF0000"/>
              </a:solidFill>
              <a:round/>
              <a:headEnd/>
              <a:tailEnd/>
            </a:ln>
          </p:spPr>
          <p:txBody>
            <a:bodyPr/>
            <a:lstStyle/>
            <a:p>
              <a:endParaRPr lang="en-US"/>
            </a:p>
          </p:txBody>
        </p:sp>
        <p:sp>
          <p:nvSpPr>
            <p:cNvPr id="30771" name="Line 13"/>
            <p:cNvSpPr>
              <a:spLocks noChangeShapeType="1"/>
            </p:cNvSpPr>
            <p:nvPr/>
          </p:nvSpPr>
          <p:spPr bwMode="auto">
            <a:xfrm flipH="1" flipV="1">
              <a:off x="1040" y="2080"/>
              <a:ext cx="1112" cy="384"/>
            </a:xfrm>
            <a:prstGeom prst="line">
              <a:avLst/>
            </a:prstGeom>
            <a:noFill/>
            <a:ln w="28575">
              <a:solidFill>
                <a:srgbClr val="FF0000"/>
              </a:solidFill>
              <a:round/>
              <a:headEnd/>
              <a:tailEnd/>
            </a:ln>
          </p:spPr>
          <p:txBody>
            <a:bodyPr/>
            <a:lstStyle/>
            <a:p>
              <a:endParaRPr lang="en-US"/>
            </a:p>
          </p:txBody>
        </p:sp>
        <p:sp>
          <p:nvSpPr>
            <p:cNvPr id="30772" name="Line 14"/>
            <p:cNvSpPr>
              <a:spLocks noChangeShapeType="1"/>
            </p:cNvSpPr>
            <p:nvPr/>
          </p:nvSpPr>
          <p:spPr bwMode="auto">
            <a:xfrm flipH="1">
              <a:off x="1064" y="2072"/>
              <a:ext cx="1072" cy="352"/>
            </a:xfrm>
            <a:prstGeom prst="line">
              <a:avLst/>
            </a:prstGeom>
            <a:noFill/>
            <a:ln w="28575">
              <a:solidFill>
                <a:srgbClr val="FF0000"/>
              </a:solidFill>
              <a:round/>
              <a:headEnd/>
              <a:tailEnd/>
            </a:ln>
          </p:spPr>
          <p:txBody>
            <a:bodyPr/>
            <a:lstStyle/>
            <a:p>
              <a:endParaRPr lang="en-US"/>
            </a:p>
          </p:txBody>
        </p:sp>
        <p:sp>
          <p:nvSpPr>
            <p:cNvPr id="30773" name="Line 15"/>
            <p:cNvSpPr>
              <a:spLocks noChangeShapeType="1"/>
            </p:cNvSpPr>
            <p:nvPr/>
          </p:nvSpPr>
          <p:spPr bwMode="auto">
            <a:xfrm flipH="1" flipV="1">
              <a:off x="992" y="1632"/>
              <a:ext cx="1152" cy="400"/>
            </a:xfrm>
            <a:prstGeom prst="line">
              <a:avLst/>
            </a:prstGeom>
            <a:noFill/>
            <a:ln w="28575">
              <a:solidFill>
                <a:srgbClr val="FF0000"/>
              </a:solidFill>
              <a:round/>
              <a:headEnd/>
              <a:tailEnd/>
            </a:ln>
          </p:spPr>
          <p:txBody>
            <a:bodyPr/>
            <a:lstStyle/>
            <a:p>
              <a:endParaRPr lang="en-US"/>
            </a:p>
          </p:txBody>
        </p:sp>
      </p:grpSp>
      <p:grpSp>
        <p:nvGrpSpPr>
          <p:cNvPr id="3" name="Group 16"/>
          <p:cNvGrpSpPr>
            <a:grpSpLocks/>
          </p:cNvGrpSpPr>
          <p:nvPr/>
        </p:nvGrpSpPr>
        <p:grpSpPr bwMode="auto">
          <a:xfrm>
            <a:off x="1524000" y="2552700"/>
            <a:ext cx="2057400" cy="1358900"/>
            <a:chOff x="960" y="1608"/>
            <a:chExt cx="1296" cy="856"/>
          </a:xfrm>
        </p:grpSpPr>
        <p:sp>
          <p:nvSpPr>
            <p:cNvPr id="30754" name="Line 17"/>
            <p:cNvSpPr>
              <a:spLocks noChangeShapeType="1"/>
            </p:cNvSpPr>
            <p:nvPr/>
          </p:nvSpPr>
          <p:spPr bwMode="auto">
            <a:xfrm flipV="1">
              <a:off x="1072" y="1672"/>
              <a:ext cx="1056" cy="720"/>
            </a:xfrm>
            <a:prstGeom prst="line">
              <a:avLst/>
            </a:prstGeom>
            <a:noFill/>
            <a:ln w="28575">
              <a:solidFill>
                <a:srgbClr val="FF0000"/>
              </a:solidFill>
              <a:round/>
              <a:headEnd/>
              <a:tailEnd/>
            </a:ln>
          </p:spPr>
          <p:txBody>
            <a:bodyPr/>
            <a:lstStyle/>
            <a:p>
              <a:endParaRPr lang="en-US"/>
            </a:p>
          </p:txBody>
        </p:sp>
        <p:sp>
          <p:nvSpPr>
            <p:cNvPr id="30755" name="Line 18"/>
            <p:cNvSpPr>
              <a:spLocks noChangeShapeType="1"/>
            </p:cNvSpPr>
            <p:nvPr/>
          </p:nvSpPr>
          <p:spPr bwMode="auto">
            <a:xfrm flipH="1" flipV="1">
              <a:off x="1072" y="1688"/>
              <a:ext cx="1056" cy="720"/>
            </a:xfrm>
            <a:prstGeom prst="line">
              <a:avLst/>
            </a:prstGeom>
            <a:noFill/>
            <a:ln w="28575">
              <a:solidFill>
                <a:srgbClr val="FF0000"/>
              </a:solidFill>
              <a:round/>
              <a:headEnd/>
              <a:tailEnd/>
            </a:ln>
          </p:spPr>
          <p:txBody>
            <a:bodyPr/>
            <a:lstStyle/>
            <a:p>
              <a:endParaRPr lang="en-US"/>
            </a:p>
          </p:txBody>
        </p:sp>
        <p:sp>
          <p:nvSpPr>
            <p:cNvPr id="30756" name="Line 19"/>
            <p:cNvSpPr>
              <a:spLocks noChangeShapeType="1"/>
            </p:cNvSpPr>
            <p:nvPr/>
          </p:nvSpPr>
          <p:spPr bwMode="auto">
            <a:xfrm>
              <a:off x="1056" y="1608"/>
              <a:ext cx="1064" cy="0"/>
            </a:xfrm>
            <a:prstGeom prst="line">
              <a:avLst/>
            </a:prstGeom>
            <a:noFill/>
            <a:ln w="28575">
              <a:solidFill>
                <a:srgbClr val="FF0000"/>
              </a:solidFill>
              <a:round/>
              <a:headEnd/>
              <a:tailEnd/>
            </a:ln>
          </p:spPr>
          <p:txBody>
            <a:bodyPr/>
            <a:lstStyle/>
            <a:p>
              <a:endParaRPr lang="en-US"/>
            </a:p>
          </p:txBody>
        </p:sp>
        <p:sp>
          <p:nvSpPr>
            <p:cNvPr id="30757" name="Line 20"/>
            <p:cNvSpPr>
              <a:spLocks noChangeShapeType="1"/>
            </p:cNvSpPr>
            <p:nvPr/>
          </p:nvSpPr>
          <p:spPr bwMode="auto">
            <a:xfrm>
              <a:off x="1032" y="2048"/>
              <a:ext cx="1152" cy="0"/>
            </a:xfrm>
            <a:prstGeom prst="line">
              <a:avLst/>
            </a:prstGeom>
            <a:noFill/>
            <a:ln w="28575">
              <a:solidFill>
                <a:srgbClr val="FF0000"/>
              </a:solidFill>
              <a:round/>
              <a:headEnd/>
              <a:tailEnd/>
            </a:ln>
          </p:spPr>
          <p:txBody>
            <a:bodyPr/>
            <a:lstStyle/>
            <a:p>
              <a:endParaRPr lang="en-US"/>
            </a:p>
          </p:txBody>
        </p:sp>
        <p:sp>
          <p:nvSpPr>
            <p:cNvPr id="30758" name="Line 21"/>
            <p:cNvSpPr>
              <a:spLocks noChangeShapeType="1"/>
            </p:cNvSpPr>
            <p:nvPr/>
          </p:nvSpPr>
          <p:spPr bwMode="auto">
            <a:xfrm>
              <a:off x="1032" y="2464"/>
              <a:ext cx="1208" cy="0"/>
            </a:xfrm>
            <a:prstGeom prst="line">
              <a:avLst/>
            </a:prstGeom>
            <a:noFill/>
            <a:ln w="28575">
              <a:solidFill>
                <a:srgbClr val="FF0000"/>
              </a:solidFill>
              <a:round/>
              <a:headEnd/>
              <a:tailEnd/>
            </a:ln>
          </p:spPr>
          <p:txBody>
            <a:bodyPr/>
            <a:lstStyle/>
            <a:p>
              <a:endParaRPr lang="en-US"/>
            </a:p>
          </p:txBody>
        </p:sp>
        <p:sp>
          <p:nvSpPr>
            <p:cNvPr id="30759" name="Line 22"/>
            <p:cNvSpPr>
              <a:spLocks noChangeShapeType="1"/>
            </p:cNvSpPr>
            <p:nvPr/>
          </p:nvSpPr>
          <p:spPr bwMode="auto">
            <a:xfrm flipV="1">
              <a:off x="960" y="1664"/>
              <a:ext cx="0" cy="760"/>
            </a:xfrm>
            <a:prstGeom prst="line">
              <a:avLst/>
            </a:prstGeom>
            <a:noFill/>
            <a:ln w="28575">
              <a:solidFill>
                <a:srgbClr val="FF0000"/>
              </a:solidFill>
              <a:round/>
              <a:headEnd/>
              <a:tailEnd/>
            </a:ln>
          </p:spPr>
          <p:txBody>
            <a:bodyPr/>
            <a:lstStyle/>
            <a:p>
              <a:endParaRPr lang="en-US"/>
            </a:p>
          </p:txBody>
        </p:sp>
        <p:sp>
          <p:nvSpPr>
            <p:cNvPr id="30760" name="Line 23"/>
            <p:cNvSpPr>
              <a:spLocks noChangeShapeType="1"/>
            </p:cNvSpPr>
            <p:nvPr/>
          </p:nvSpPr>
          <p:spPr bwMode="auto">
            <a:xfrm flipV="1">
              <a:off x="1600" y="1640"/>
              <a:ext cx="0" cy="752"/>
            </a:xfrm>
            <a:prstGeom prst="line">
              <a:avLst/>
            </a:prstGeom>
            <a:noFill/>
            <a:ln w="28575">
              <a:solidFill>
                <a:srgbClr val="FF0000"/>
              </a:solidFill>
              <a:round/>
              <a:headEnd/>
              <a:tailEnd/>
            </a:ln>
          </p:spPr>
          <p:txBody>
            <a:bodyPr/>
            <a:lstStyle/>
            <a:p>
              <a:endParaRPr lang="en-US"/>
            </a:p>
          </p:txBody>
        </p:sp>
        <p:sp>
          <p:nvSpPr>
            <p:cNvPr id="30761" name="Line 24"/>
            <p:cNvSpPr>
              <a:spLocks noChangeShapeType="1"/>
            </p:cNvSpPr>
            <p:nvPr/>
          </p:nvSpPr>
          <p:spPr bwMode="auto">
            <a:xfrm flipV="1">
              <a:off x="2256" y="1656"/>
              <a:ext cx="0" cy="744"/>
            </a:xfrm>
            <a:prstGeom prst="line">
              <a:avLst/>
            </a:prstGeom>
            <a:noFill/>
            <a:ln w="28575">
              <a:solidFill>
                <a:srgbClr val="FF0000"/>
              </a:solidFill>
              <a:round/>
              <a:headEnd/>
              <a:tailEnd/>
            </a:ln>
          </p:spPr>
          <p:txBody>
            <a:bodyPr/>
            <a:lstStyle/>
            <a:p>
              <a:endParaRPr lang="en-US"/>
            </a:p>
          </p:txBody>
        </p:sp>
      </p:grpSp>
      <p:sp>
        <p:nvSpPr>
          <p:cNvPr id="30725" name="Rectangle 25"/>
          <p:cNvSpPr>
            <a:spLocks noGrp="1" noChangeArrowheads="1"/>
          </p:cNvSpPr>
          <p:nvPr>
            <p:ph type="title"/>
          </p:nvPr>
        </p:nvSpPr>
        <p:spPr/>
        <p:txBody>
          <a:bodyPr/>
          <a:lstStyle/>
          <a:p>
            <a:r>
              <a:rPr lang="en-US" smtClean="0"/>
              <a:t>Why a messaging standard?</a:t>
            </a:r>
          </a:p>
        </p:txBody>
      </p:sp>
      <p:sp>
        <p:nvSpPr>
          <p:cNvPr id="335898" name="Text Box 26"/>
          <p:cNvSpPr txBox="1">
            <a:spLocks noChangeArrowheads="1"/>
          </p:cNvSpPr>
          <p:nvPr/>
        </p:nvSpPr>
        <p:spPr bwMode="auto">
          <a:xfrm>
            <a:off x="1495425" y="4379913"/>
            <a:ext cx="2106613" cy="762000"/>
          </a:xfrm>
          <a:prstGeom prst="rect">
            <a:avLst/>
          </a:prstGeom>
          <a:noFill/>
          <a:ln w="9525">
            <a:noFill/>
            <a:miter lim="800000"/>
            <a:headEnd/>
            <a:tailEnd/>
          </a:ln>
        </p:spPr>
        <p:txBody>
          <a:bodyPr wrap="none">
            <a:spAutoFit/>
          </a:bodyPr>
          <a:lstStyle/>
          <a:p>
            <a:r>
              <a:rPr lang="en-US" sz="4400">
                <a:solidFill>
                  <a:srgbClr val="66FFFF"/>
                </a:solidFill>
              </a:rPr>
              <a:t>N*(N-1)</a:t>
            </a:r>
          </a:p>
        </p:txBody>
      </p:sp>
      <p:grpSp>
        <p:nvGrpSpPr>
          <p:cNvPr id="4" name="Group 27"/>
          <p:cNvGrpSpPr>
            <a:grpSpLocks/>
          </p:cNvGrpSpPr>
          <p:nvPr/>
        </p:nvGrpSpPr>
        <p:grpSpPr bwMode="auto">
          <a:xfrm>
            <a:off x="5424488" y="2641600"/>
            <a:ext cx="1928812" cy="1293813"/>
            <a:chOff x="3456" y="1664"/>
            <a:chExt cx="1152" cy="768"/>
          </a:xfrm>
        </p:grpSpPr>
        <p:sp>
          <p:nvSpPr>
            <p:cNvPr id="30750" name="Line 28"/>
            <p:cNvSpPr>
              <a:spLocks noChangeShapeType="1"/>
            </p:cNvSpPr>
            <p:nvPr/>
          </p:nvSpPr>
          <p:spPr bwMode="auto">
            <a:xfrm flipV="1">
              <a:off x="3496" y="1696"/>
              <a:ext cx="1056" cy="720"/>
            </a:xfrm>
            <a:prstGeom prst="line">
              <a:avLst/>
            </a:prstGeom>
            <a:noFill/>
            <a:ln w="28575">
              <a:solidFill>
                <a:srgbClr val="FF0000"/>
              </a:solidFill>
              <a:round/>
              <a:headEnd/>
              <a:tailEnd/>
            </a:ln>
          </p:spPr>
          <p:txBody>
            <a:bodyPr/>
            <a:lstStyle/>
            <a:p>
              <a:endParaRPr lang="en-US"/>
            </a:p>
          </p:txBody>
        </p:sp>
        <p:sp>
          <p:nvSpPr>
            <p:cNvPr id="30751" name="Line 29"/>
            <p:cNvSpPr>
              <a:spLocks noChangeShapeType="1"/>
            </p:cNvSpPr>
            <p:nvPr/>
          </p:nvSpPr>
          <p:spPr bwMode="auto">
            <a:xfrm flipH="1" flipV="1">
              <a:off x="3496" y="1712"/>
              <a:ext cx="1056" cy="720"/>
            </a:xfrm>
            <a:prstGeom prst="line">
              <a:avLst/>
            </a:prstGeom>
            <a:noFill/>
            <a:ln w="28575">
              <a:solidFill>
                <a:srgbClr val="FF0000"/>
              </a:solidFill>
              <a:round/>
              <a:headEnd/>
              <a:tailEnd/>
            </a:ln>
          </p:spPr>
          <p:txBody>
            <a:bodyPr/>
            <a:lstStyle/>
            <a:p>
              <a:endParaRPr lang="en-US"/>
            </a:p>
          </p:txBody>
        </p:sp>
        <p:sp>
          <p:nvSpPr>
            <p:cNvPr id="30752" name="Line 30"/>
            <p:cNvSpPr>
              <a:spLocks noChangeShapeType="1"/>
            </p:cNvSpPr>
            <p:nvPr/>
          </p:nvSpPr>
          <p:spPr bwMode="auto">
            <a:xfrm>
              <a:off x="3456" y="2072"/>
              <a:ext cx="1152" cy="0"/>
            </a:xfrm>
            <a:prstGeom prst="line">
              <a:avLst/>
            </a:prstGeom>
            <a:noFill/>
            <a:ln w="28575">
              <a:solidFill>
                <a:srgbClr val="FF0000"/>
              </a:solidFill>
              <a:round/>
              <a:headEnd/>
              <a:tailEnd/>
            </a:ln>
          </p:spPr>
          <p:txBody>
            <a:bodyPr/>
            <a:lstStyle/>
            <a:p>
              <a:endParaRPr lang="en-US"/>
            </a:p>
          </p:txBody>
        </p:sp>
        <p:sp>
          <p:nvSpPr>
            <p:cNvPr id="30753" name="Line 31"/>
            <p:cNvSpPr>
              <a:spLocks noChangeShapeType="1"/>
            </p:cNvSpPr>
            <p:nvPr/>
          </p:nvSpPr>
          <p:spPr bwMode="auto">
            <a:xfrm flipV="1">
              <a:off x="4024" y="1664"/>
              <a:ext cx="0" cy="752"/>
            </a:xfrm>
            <a:prstGeom prst="line">
              <a:avLst/>
            </a:prstGeom>
            <a:noFill/>
            <a:ln w="28575">
              <a:solidFill>
                <a:srgbClr val="FF0000"/>
              </a:solidFill>
              <a:round/>
              <a:headEnd/>
              <a:tailEnd/>
            </a:ln>
          </p:spPr>
          <p:txBody>
            <a:bodyPr/>
            <a:lstStyle/>
            <a:p>
              <a:endParaRPr lang="en-US"/>
            </a:p>
          </p:txBody>
        </p:sp>
      </p:grpSp>
      <p:sp>
        <p:nvSpPr>
          <p:cNvPr id="335904" name="Text Box 32"/>
          <p:cNvSpPr txBox="1">
            <a:spLocks noChangeArrowheads="1"/>
          </p:cNvSpPr>
          <p:nvPr/>
        </p:nvSpPr>
        <p:spPr bwMode="auto">
          <a:xfrm>
            <a:off x="6067425" y="4379913"/>
            <a:ext cx="587375" cy="762000"/>
          </a:xfrm>
          <a:prstGeom prst="rect">
            <a:avLst/>
          </a:prstGeom>
          <a:noFill/>
          <a:ln w="9525">
            <a:noFill/>
            <a:miter lim="800000"/>
            <a:headEnd/>
            <a:tailEnd/>
          </a:ln>
        </p:spPr>
        <p:txBody>
          <a:bodyPr wrap="none">
            <a:spAutoFit/>
          </a:bodyPr>
          <a:lstStyle/>
          <a:p>
            <a:r>
              <a:rPr lang="en-US" sz="4400">
                <a:solidFill>
                  <a:srgbClr val="66FFFF"/>
                </a:solidFill>
              </a:rPr>
              <a:t>N</a:t>
            </a:r>
          </a:p>
        </p:txBody>
      </p:sp>
      <p:sp>
        <p:nvSpPr>
          <p:cNvPr id="335905" name="Text Box 33"/>
          <p:cNvSpPr txBox="1">
            <a:spLocks noChangeArrowheads="1"/>
          </p:cNvSpPr>
          <p:nvPr/>
        </p:nvSpPr>
        <p:spPr bwMode="auto">
          <a:xfrm>
            <a:off x="2054225" y="5086350"/>
            <a:ext cx="590550" cy="579438"/>
          </a:xfrm>
          <a:prstGeom prst="rect">
            <a:avLst/>
          </a:prstGeom>
          <a:noFill/>
          <a:ln w="9525">
            <a:noFill/>
            <a:miter lim="800000"/>
            <a:headEnd/>
            <a:tailEnd/>
          </a:ln>
        </p:spPr>
        <p:txBody>
          <a:bodyPr wrap="none">
            <a:spAutoFit/>
          </a:bodyPr>
          <a:lstStyle/>
          <a:p>
            <a:r>
              <a:rPr lang="en-US" sz="3200">
                <a:solidFill>
                  <a:srgbClr val="66FFFF"/>
                </a:solidFill>
              </a:rPr>
              <a:t>72</a:t>
            </a:r>
          </a:p>
        </p:txBody>
      </p:sp>
      <p:sp>
        <p:nvSpPr>
          <p:cNvPr id="335906" name="Text Box 34"/>
          <p:cNvSpPr txBox="1">
            <a:spLocks noChangeArrowheads="1"/>
          </p:cNvSpPr>
          <p:nvPr/>
        </p:nvSpPr>
        <p:spPr bwMode="auto">
          <a:xfrm>
            <a:off x="6169025" y="5035550"/>
            <a:ext cx="387350" cy="579438"/>
          </a:xfrm>
          <a:prstGeom prst="rect">
            <a:avLst/>
          </a:prstGeom>
          <a:noFill/>
          <a:ln w="9525">
            <a:noFill/>
            <a:miter lim="800000"/>
            <a:headEnd/>
            <a:tailEnd/>
          </a:ln>
        </p:spPr>
        <p:txBody>
          <a:bodyPr wrap="none">
            <a:spAutoFit/>
          </a:bodyPr>
          <a:lstStyle/>
          <a:p>
            <a:r>
              <a:rPr lang="en-US" sz="3200">
                <a:solidFill>
                  <a:srgbClr val="66FFFF"/>
                </a:solidFill>
              </a:rPr>
              <a:t>9</a:t>
            </a:r>
          </a:p>
        </p:txBody>
      </p:sp>
      <p:pic>
        <p:nvPicPr>
          <p:cNvPr id="335907" name="Picture 35" descr="j0252467"/>
          <p:cNvPicPr>
            <a:picLocks noChangeAspect="1" noChangeArrowheads="1"/>
          </p:cNvPicPr>
          <p:nvPr/>
        </p:nvPicPr>
        <p:blipFill>
          <a:blip r:embed="rId2" cstate="print"/>
          <a:srcRect/>
          <a:stretch>
            <a:fillRect/>
          </a:stretch>
        </p:blipFill>
        <p:spPr bwMode="auto">
          <a:xfrm>
            <a:off x="1289050" y="2327275"/>
            <a:ext cx="427038" cy="492125"/>
          </a:xfrm>
          <a:prstGeom prst="rect">
            <a:avLst/>
          </a:prstGeom>
          <a:noFill/>
          <a:ln w="9525">
            <a:noFill/>
            <a:miter lim="800000"/>
            <a:headEnd/>
            <a:tailEnd/>
          </a:ln>
        </p:spPr>
      </p:pic>
      <p:pic>
        <p:nvPicPr>
          <p:cNvPr id="335908" name="Picture 36" descr="j0252467"/>
          <p:cNvPicPr>
            <a:picLocks noChangeAspect="1" noChangeArrowheads="1"/>
          </p:cNvPicPr>
          <p:nvPr/>
        </p:nvPicPr>
        <p:blipFill>
          <a:blip r:embed="rId2" cstate="print"/>
          <a:srcRect/>
          <a:stretch>
            <a:fillRect/>
          </a:stretch>
        </p:blipFill>
        <p:spPr bwMode="auto">
          <a:xfrm>
            <a:off x="1290638" y="2997200"/>
            <a:ext cx="427037" cy="492125"/>
          </a:xfrm>
          <a:prstGeom prst="rect">
            <a:avLst/>
          </a:prstGeom>
          <a:noFill/>
          <a:ln w="9525">
            <a:noFill/>
            <a:miter lim="800000"/>
            <a:headEnd/>
            <a:tailEnd/>
          </a:ln>
        </p:spPr>
      </p:pic>
      <p:pic>
        <p:nvPicPr>
          <p:cNvPr id="335909" name="Picture 37" descr="j0252467"/>
          <p:cNvPicPr>
            <a:picLocks noChangeAspect="1" noChangeArrowheads="1"/>
          </p:cNvPicPr>
          <p:nvPr/>
        </p:nvPicPr>
        <p:blipFill>
          <a:blip r:embed="rId2" cstate="print"/>
          <a:srcRect/>
          <a:stretch>
            <a:fillRect/>
          </a:stretch>
        </p:blipFill>
        <p:spPr bwMode="auto">
          <a:xfrm>
            <a:off x="1306513" y="3629025"/>
            <a:ext cx="427037" cy="492125"/>
          </a:xfrm>
          <a:prstGeom prst="rect">
            <a:avLst/>
          </a:prstGeom>
          <a:noFill/>
          <a:ln w="9525">
            <a:noFill/>
            <a:miter lim="800000"/>
            <a:headEnd/>
            <a:tailEnd/>
          </a:ln>
        </p:spPr>
      </p:pic>
      <p:pic>
        <p:nvPicPr>
          <p:cNvPr id="335910" name="Picture 38" descr="j0252467"/>
          <p:cNvPicPr>
            <a:picLocks noChangeAspect="1" noChangeArrowheads="1"/>
          </p:cNvPicPr>
          <p:nvPr/>
        </p:nvPicPr>
        <p:blipFill>
          <a:blip r:embed="rId2" cstate="print"/>
          <a:srcRect/>
          <a:stretch>
            <a:fillRect/>
          </a:stretch>
        </p:blipFill>
        <p:spPr bwMode="auto">
          <a:xfrm>
            <a:off x="2335213" y="3629025"/>
            <a:ext cx="427037" cy="492125"/>
          </a:xfrm>
          <a:prstGeom prst="rect">
            <a:avLst/>
          </a:prstGeom>
          <a:noFill/>
          <a:ln w="9525">
            <a:noFill/>
            <a:miter lim="800000"/>
            <a:headEnd/>
            <a:tailEnd/>
          </a:ln>
        </p:spPr>
      </p:pic>
      <p:pic>
        <p:nvPicPr>
          <p:cNvPr id="335911" name="Picture 39" descr="j0252467"/>
          <p:cNvPicPr>
            <a:picLocks noChangeAspect="1" noChangeArrowheads="1"/>
          </p:cNvPicPr>
          <p:nvPr/>
        </p:nvPicPr>
        <p:blipFill>
          <a:blip r:embed="rId2" cstate="print"/>
          <a:srcRect/>
          <a:stretch>
            <a:fillRect/>
          </a:stretch>
        </p:blipFill>
        <p:spPr bwMode="auto">
          <a:xfrm>
            <a:off x="2311400" y="2997200"/>
            <a:ext cx="427038" cy="492125"/>
          </a:xfrm>
          <a:prstGeom prst="rect">
            <a:avLst/>
          </a:prstGeom>
          <a:noFill/>
          <a:ln w="9525">
            <a:noFill/>
            <a:miter lim="800000"/>
            <a:headEnd/>
            <a:tailEnd/>
          </a:ln>
        </p:spPr>
      </p:pic>
      <p:pic>
        <p:nvPicPr>
          <p:cNvPr id="335912" name="Picture 40" descr="j0252467"/>
          <p:cNvPicPr>
            <a:picLocks noChangeAspect="1" noChangeArrowheads="1"/>
          </p:cNvPicPr>
          <p:nvPr/>
        </p:nvPicPr>
        <p:blipFill>
          <a:blip r:embed="rId2" cstate="print"/>
          <a:srcRect/>
          <a:stretch>
            <a:fillRect/>
          </a:stretch>
        </p:blipFill>
        <p:spPr bwMode="auto">
          <a:xfrm>
            <a:off x="2327275" y="2325688"/>
            <a:ext cx="427038" cy="492125"/>
          </a:xfrm>
          <a:prstGeom prst="rect">
            <a:avLst/>
          </a:prstGeom>
          <a:noFill/>
          <a:ln w="9525">
            <a:noFill/>
            <a:miter lim="800000"/>
            <a:headEnd/>
            <a:tailEnd/>
          </a:ln>
        </p:spPr>
      </p:pic>
      <p:pic>
        <p:nvPicPr>
          <p:cNvPr id="335913" name="Picture 41" descr="j0252467"/>
          <p:cNvPicPr>
            <a:picLocks noChangeAspect="1" noChangeArrowheads="1"/>
          </p:cNvPicPr>
          <p:nvPr/>
        </p:nvPicPr>
        <p:blipFill>
          <a:blip r:embed="rId2" cstate="print"/>
          <a:srcRect/>
          <a:stretch>
            <a:fillRect/>
          </a:stretch>
        </p:blipFill>
        <p:spPr bwMode="auto">
          <a:xfrm>
            <a:off x="3368675" y="2327275"/>
            <a:ext cx="427038" cy="492125"/>
          </a:xfrm>
          <a:prstGeom prst="rect">
            <a:avLst/>
          </a:prstGeom>
          <a:noFill/>
          <a:ln w="9525">
            <a:noFill/>
            <a:miter lim="800000"/>
            <a:headEnd/>
            <a:tailEnd/>
          </a:ln>
        </p:spPr>
      </p:pic>
      <p:pic>
        <p:nvPicPr>
          <p:cNvPr id="335914" name="Picture 42" descr="j0252467"/>
          <p:cNvPicPr>
            <a:picLocks noChangeAspect="1" noChangeArrowheads="1"/>
          </p:cNvPicPr>
          <p:nvPr/>
        </p:nvPicPr>
        <p:blipFill>
          <a:blip r:embed="rId2" cstate="print"/>
          <a:srcRect/>
          <a:stretch>
            <a:fillRect/>
          </a:stretch>
        </p:blipFill>
        <p:spPr bwMode="auto">
          <a:xfrm>
            <a:off x="3370263" y="2995613"/>
            <a:ext cx="427037" cy="492125"/>
          </a:xfrm>
          <a:prstGeom prst="rect">
            <a:avLst/>
          </a:prstGeom>
          <a:noFill/>
          <a:ln w="9525">
            <a:noFill/>
            <a:miter lim="800000"/>
            <a:headEnd/>
            <a:tailEnd/>
          </a:ln>
        </p:spPr>
      </p:pic>
      <p:pic>
        <p:nvPicPr>
          <p:cNvPr id="335915" name="Picture 43" descr="j0252467"/>
          <p:cNvPicPr>
            <a:picLocks noChangeAspect="1" noChangeArrowheads="1"/>
          </p:cNvPicPr>
          <p:nvPr/>
        </p:nvPicPr>
        <p:blipFill>
          <a:blip r:embed="rId2" cstate="print"/>
          <a:srcRect/>
          <a:stretch>
            <a:fillRect/>
          </a:stretch>
        </p:blipFill>
        <p:spPr bwMode="auto">
          <a:xfrm>
            <a:off x="3360738" y="3627438"/>
            <a:ext cx="427037" cy="492125"/>
          </a:xfrm>
          <a:prstGeom prst="rect">
            <a:avLst/>
          </a:prstGeom>
          <a:noFill/>
          <a:ln w="9525">
            <a:noFill/>
            <a:miter lim="800000"/>
            <a:headEnd/>
            <a:tailEnd/>
          </a:ln>
        </p:spPr>
      </p:pic>
      <p:pic>
        <p:nvPicPr>
          <p:cNvPr id="335916" name="Picture 44" descr="j0252465"/>
          <p:cNvPicPr>
            <a:picLocks noChangeAspect="1" noChangeArrowheads="1"/>
          </p:cNvPicPr>
          <p:nvPr/>
        </p:nvPicPr>
        <p:blipFill>
          <a:blip r:embed="rId3" cstate="print"/>
          <a:srcRect/>
          <a:stretch>
            <a:fillRect/>
          </a:stretch>
        </p:blipFill>
        <p:spPr bwMode="auto">
          <a:xfrm>
            <a:off x="6115050" y="3021013"/>
            <a:ext cx="473075" cy="530225"/>
          </a:xfrm>
          <a:prstGeom prst="rect">
            <a:avLst/>
          </a:prstGeom>
          <a:noFill/>
          <a:ln w="9525">
            <a:noFill/>
            <a:miter lim="800000"/>
            <a:headEnd/>
            <a:tailEnd/>
          </a:ln>
        </p:spPr>
      </p:pic>
      <p:grpSp>
        <p:nvGrpSpPr>
          <p:cNvPr id="5" name="Group 45"/>
          <p:cNvGrpSpPr>
            <a:grpSpLocks/>
          </p:cNvGrpSpPr>
          <p:nvPr/>
        </p:nvGrpSpPr>
        <p:grpSpPr bwMode="auto">
          <a:xfrm>
            <a:off x="5122863" y="2390775"/>
            <a:ext cx="2508250" cy="1782763"/>
            <a:chOff x="3227" y="1506"/>
            <a:chExt cx="1580" cy="1123"/>
          </a:xfrm>
        </p:grpSpPr>
        <p:pic>
          <p:nvPicPr>
            <p:cNvPr id="30742" name="Picture 46" descr="j0252467"/>
            <p:cNvPicPr>
              <a:picLocks noChangeAspect="1" noChangeArrowheads="1"/>
            </p:cNvPicPr>
            <p:nvPr/>
          </p:nvPicPr>
          <p:blipFill>
            <a:blip r:embed="rId2" cstate="print"/>
            <a:srcRect/>
            <a:stretch>
              <a:fillRect/>
            </a:stretch>
          </p:blipFill>
          <p:spPr bwMode="auto">
            <a:xfrm>
              <a:off x="3227" y="1507"/>
              <a:ext cx="269" cy="310"/>
            </a:xfrm>
            <a:prstGeom prst="rect">
              <a:avLst/>
            </a:prstGeom>
            <a:noFill/>
            <a:ln w="9525">
              <a:noFill/>
              <a:miter lim="800000"/>
              <a:headEnd/>
              <a:tailEnd/>
            </a:ln>
          </p:spPr>
        </p:pic>
        <p:pic>
          <p:nvPicPr>
            <p:cNvPr id="30743" name="Picture 47" descr="j0252467"/>
            <p:cNvPicPr>
              <a:picLocks noChangeAspect="1" noChangeArrowheads="1"/>
            </p:cNvPicPr>
            <p:nvPr/>
          </p:nvPicPr>
          <p:blipFill>
            <a:blip r:embed="rId2" cstate="print"/>
            <a:srcRect/>
            <a:stretch>
              <a:fillRect/>
            </a:stretch>
          </p:blipFill>
          <p:spPr bwMode="auto">
            <a:xfrm>
              <a:off x="3228" y="1921"/>
              <a:ext cx="269" cy="310"/>
            </a:xfrm>
            <a:prstGeom prst="rect">
              <a:avLst/>
            </a:prstGeom>
            <a:noFill/>
            <a:ln w="9525">
              <a:noFill/>
              <a:miter lim="800000"/>
              <a:headEnd/>
              <a:tailEnd/>
            </a:ln>
          </p:spPr>
        </p:pic>
        <p:pic>
          <p:nvPicPr>
            <p:cNvPr id="30744" name="Picture 48" descr="j0252467"/>
            <p:cNvPicPr>
              <a:picLocks noChangeAspect="1" noChangeArrowheads="1"/>
            </p:cNvPicPr>
            <p:nvPr/>
          </p:nvPicPr>
          <p:blipFill>
            <a:blip r:embed="rId2" cstate="print"/>
            <a:srcRect/>
            <a:stretch>
              <a:fillRect/>
            </a:stretch>
          </p:blipFill>
          <p:spPr bwMode="auto">
            <a:xfrm>
              <a:off x="3238" y="2319"/>
              <a:ext cx="269" cy="310"/>
            </a:xfrm>
            <a:prstGeom prst="rect">
              <a:avLst/>
            </a:prstGeom>
            <a:noFill/>
            <a:ln w="9525">
              <a:noFill/>
              <a:miter lim="800000"/>
              <a:headEnd/>
              <a:tailEnd/>
            </a:ln>
          </p:spPr>
        </p:pic>
        <p:pic>
          <p:nvPicPr>
            <p:cNvPr id="30745" name="Picture 49" descr="j0252467"/>
            <p:cNvPicPr>
              <a:picLocks noChangeAspect="1" noChangeArrowheads="1"/>
            </p:cNvPicPr>
            <p:nvPr/>
          </p:nvPicPr>
          <p:blipFill>
            <a:blip r:embed="rId2" cstate="print"/>
            <a:srcRect/>
            <a:stretch>
              <a:fillRect/>
            </a:stretch>
          </p:blipFill>
          <p:spPr bwMode="auto">
            <a:xfrm>
              <a:off x="3886" y="2319"/>
              <a:ext cx="269" cy="310"/>
            </a:xfrm>
            <a:prstGeom prst="rect">
              <a:avLst/>
            </a:prstGeom>
            <a:noFill/>
            <a:ln w="9525">
              <a:noFill/>
              <a:miter lim="800000"/>
              <a:headEnd/>
              <a:tailEnd/>
            </a:ln>
          </p:spPr>
        </p:pic>
        <p:pic>
          <p:nvPicPr>
            <p:cNvPr id="30746" name="Picture 50" descr="j0252467"/>
            <p:cNvPicPr>
              <a:picLocks noChangeAspect="1" noChangeArrowheads="1"/>
            </p:cNvPicPr>
            <p:nvPr/>
          </p:nvPicPr>
          <p:blipFill>
            <a:blip r:embed="rId2" cstate="print"/>
            <a:srcRect/>
            <a:stretch>
              <a:fillRect/>
            </a:stretch>
          </p:blipFill>
          <p:spPr bwMode="auto">
            <a:xfrm>
              <a:off x="3881" y="1506"/>
              <a:ext cx="269" cy="310"/>
            </a:xfrm>
            <a:prstGeom prst="rect">
              <a:avLst/>
            </a:prstGeom>
            <a:noFill/>
            <a:ln w="9525">
              <a:noFill/>
              <a:miter lim="800000"/>
              <a:headEnd/>
              <a:tailEnd/>
            </a:ln>
          </p:spPr>
        </p:pic>
        <p:pic>
          <p:nvPicPr>
            <p:cNvPr id="30747" name="Picture 51" descr="j0252467"/>
            <p:cNvPicPr>
              <a:picLocks noChangeAspect="1" noChangeArrowheads="1"/>
            </p:cNvPicPr>
            <p:nvPr/>
          </p:nvPicPr>
          <p:blipFill>
            <a:blip r:embed="rId2" cstate="print"/>
            <a:srcRect/>
            <a:stretch>
              <a:fillRect/>
            </a:stretch>
          </p:blipFill>
          <p:spPr bwMode="auto">
            <a:xfrm>
              <a:off x="4537" y="1507"/>
              <a:ext cx="269" cy="310"/>
            </a:xfrm>
            <a:prstGeom prst="rect">
              <a:avLst/>
            </a:prstGeom>
            <a:noFill/>
            <a:ln w="9525">
              <a:noFill/>
              <a:miter lim="800000"/>
              <a:headEnd/>
              <a:tailEnd/>
            </a:ln>
          </p:spPr>
        </p:pic>
        <p:pic>
          <p:nvPicPr>
            <p:cNvPr id="30748" name="Picture 52" descr="j0252467"/>
            <p:cNvPicPr>
              <a:picLocks noChangeAspect="1" noChangeArrowheads="1"/>
            </p:cNvPicPr>
            <p:nvPr/>
          </p:nvPicPr>
          <p:blipFill>
            <a:blip r:embed="rId2" cstate="print"/>
            <a:srcRect/>
            <a:stretch>
              <a:fillRect/>
            </a:stretch>
          </p:blipFill>
          <p:spPr bwMode="auto">
            <a:xfrm>
              <a:off x="4538" y="1920"/>
              <a:ext cx="269" cy="310"/>
            </a:xfrm>
            <a:prstGeom prst="rect">
              <a:avLst/>
            </a:prstGeom>
            <a:noFill/>
            <a:ln w="9525">
              <a:noFill/>
              <a:miter lim="800000"/>
              <a:headEnd/>
              <a:tailEnd/>
            </a:ln>
          </p:spPr>
        </p:pic>
        <p:pic>
          <p:nvPicPr>
            <p:cNvPr id="30749" name="Picture 53" descr="j0252467"/>
            <p:cNvPicPr>
              <a:picLocks noChangeAspect="1" noChangeArrowheads="1"/>
            </p:cNvPicPr>
            <p:nvPr/>
          </p:nvPicPr>
          <p:blipFill>
            <a:blip r:embed="rId2" cstate="print"/>
            <a:srcRect/>
            <a:stretch>
              <a:fillRect/>
            </a:stretch>
          </p:blipFill>
          <p:spPr bwMode="auto">
            <a:xfrm>
              <a:off x="4532" y="2318"/>
              <a:ext cx="269" cy="310"/>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5911"/>
                                        </p:tgtEl>
                                        <p:attrNameLst>
                                          <p:attrName>style.visibility</p:attrName>
                                        </p:attrNameLst>
                                      </p:cBhvr>
                                      <p:to>
                                        <p:strVal val="visible"/>
                                      </p:to>
                                    </p:set>
                                    <p:anim calcmode="lin" valueType="num">
                                      <p:cBhvr additive="base">
                                        <p:cTn id="7" dur="500" fill="hold"/>
                                        <p:tgtEl>
                                          <p:spTgt spid="335911"/>
                                        </p:tgtEl>
                                        <p:attrNameLst>
                                          <p:attrName>ppt_x</p:attrName>
                                        </p:attrNameLst>
                                      </p:cBhvr>
                                      <p:tavLst>
                                        <p:tav tm="0">
                                          <p:val>
                                            <p:strVal val="0-#ppt_w/2"/>
                                          </p:val>
                                        </p:tav>
                                        <p:tav tm="100000">
                                          <p:val>
                                            <p:strVal val="#ppt_x"/>
                                          </p:val>
                                        </p:tav>
                                      </p:tavLst>
                                    </p:anim>
                                    <p:anim calcmode="lin" valueType="num">
                                      <p:cBhvr additive="base">
                                        <p:cTn id="8" dur="500" fill="hold"/>
                                        <p:tgtEl>
                                          <p:spTgt spid="3359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35909"/>
                                        </p:tgtEl>
                                        <p:attrNameLst>
                                          <p:attrName>style.visibility</p:attrName>
                                        </p:attrNameLst>
                                      </p:cBhvr>
                                      <p:to>
                                        <p:strVal val="visible"/>
                                      </p:to>
                                    </p:set>
                                    <p:anim calcmode="lin" valueType="num">
                                      <p:cBhvr additive="base">
                                        <p:cTn id="12" dur="500" fill="hold"/>
                                        <p:tgtEl>
                                          <p:spTgt spid="335909"/>
                                        </p:tgtEl>
                                        <p:attrNameLst>
                                          <p:attrName>ppt_x</p:attrName>
                                        </p:attrNameLst>
                                      </p:cBhvr>
                                      <p:tavLst>
                                        <p:tav tm="0">
                                          <p:val>
                                            <p:strVal val="0-#ppt_w/2"/>
                                          </p:val>
                                        </p:tav>
                                        <p:tav tm="100000">
                                          <p:val>
                                            <p:strVal val="#ppt_x"/>
                                          </p:val>
                                        </p:tav>
                                      </p:tavLst>
                                    </p:anim>
                                    <p:anim calcmode="lin" valueType="num">
                                      <p:cBhvr additive="base">
                                        <p:cTn id="13" dur="500" fill="hold"/>
                                        <p:tgtEl>
                                          <p:spTgt spid="33590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35874"/>
                                        </p:tgtEl>
                                        <p:attrNameLst>
                                          <p:attrName>style.visibility</p:attrName>
                                        </p:attrNameLst>
                                      </p:cBhvr>
                                      <p:to>
                                        <p:strVal val="visible"/>
                                      </p:to>
                                    </p:set>
                                    <p:animEffect transition="in" filter="wipe(right)">
                                      <p:cBhvr>
                                        <p:cTn id="18" dur="500"/>
                                        <p:tgtEl>
                                          <p:spTgt spid="33587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5907"/>
                                        </p:tgtEl>
                                        <p:attrNameLst>
                                          <p:attrName>style.visibility</p:attrName>
                                        </p:attrNameLst>
                                      </p:cBhvr>
                                      <p:to>
                                        <p:strVal val="visible"/>
                                      </p:to>
                                    </p:set>
                                    <p:anim calcmode="lin" valueType="num">
                                      <p:cBhvr additive="base">
                                        <p:cTn id="23" dur="500" fill="hold"/>
                                        <p:tgtEl>
                                          <p:spTgt spid="335907"/>
                                        </p:tgtEl>
                                        <p:attrNameLst>
                                          <p:attrName>ppt_x</p:attrName>
                                        </p:attrNameLst>
                                      </p:cBhvr>
                                      <p:tavLst>
                                        <p:tav tm="0">
                                          <p:val>
                                            <p:strVal val="0-#ppt_w/2"/>
                                          </p:val>
                                        </p:tav>
                                        <p:tav tm="100000">
                                          <p:val>
                                            <p:strVal val="#ppt_x"/>
                                          </p:val>
                                        </p:tav>
                                      </p:tavLst>
                                    </p:anim>
                                    <p:anim calcmode="lin" valueType="num">
                                      <p:cBhvr additive="base">
                                        <p:cTn id="24" dur="500" fill="hold"/>
                                        <p:tgtEl>
                                          <p:spTgt spid="33590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335908"/>
                                        </p:tgtEl>
                                        <p:attrNameLst>
                                          <p:attrName>style.visibility</p:attrName>
                                        </p:attrNameLst>
                                      </p:cBhvr>
                                      <p:to>
                                        <p:strVal val="visible"/>
                                      </p:to>
                                    </p:set>
                                    <p:anim calcmode="lin" valueType="num">
                                      <p:cBhvr additive="base">
                                        <p:cTn id="28" dur="500" fill="hold"/>
                                        <p:tgtEl>
                                          <p:spTgt spid="335908"/>
                                        </p:tgtEl>
                                        <p:attrNameLst>
                                          <p:attrName>ppt_x</p:attrName>
                                        </p:attrNameLst>
                                      </p:cBhvr>
                                      <p:tavLst>
                                        <p:tav tm="0">
                                          <p:val>
                                            <p:strVal val="0-#ppt_w/2"/>
                                          </p:val>
                                        </p:tav>
                                        <p:tav tm="100000">
                                          <p:val>
                                            <p:strVal val="#ppt_x"/>
                                          </p:val>
                                        </p:tav>
                                      </p:tavLst>
                                    </p:anim>
                                    <p:anim calcmode="lin" valueType="num">
                                      <p:cBhvr additive="base">
                                        <p:cTn id="29" dur="500" fill="hold"/>
                                        <p:tgtEl>
                                          <p:spTgt spid="335908"/>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335910"/>
                                        </p:tgtEl>
                                        <p:attrNameLst>
                                          <p:attrName>style.visibility</p:attrName>
                                        </p:attrNameLst>
                                      </p:cBhvr>
                                      <p:to>
                                        <p:strVal val="visible"/>
                                      </p:to>
                                    </p:set>
                                    <p:anim calcmode="lin" valueType="num">
                                      <p:cBhvr additive="base">
                                        <p:cTn id="33" dur="500" fill="hold"/>
                                        <p:tgtEl>
                                          <p:spTgt spid="335910"/>
                                        </p:tgtEl>
                                        <p:attrNameLst>
                                          <p:attrName>ppt_x</p:attrName>
                                        </p:attrNameLst>
                                      </p:cBhvr>
                                      <p:tavLst>
                                        <p:tav tm="0">
                                          <p:val>
                                            <p:strVal val="0-#ppt_w/2"/>
                                          </p:val>
                                        </p:tav>
                                        <p:tav tm="100000">
                                          <p:val>
                                            <p:strVal val="#ppt_x"/>
                                          </p:val>
                                        </p:tav>
                                      </p:tavLst>
                                    </p:anim>
                                    <p:anim calcmode="lin" valueType="num">
                                      <p:cBhvr additive="base">
                                        <p:cTn id="34" dur="500" fill="hold"/>
                                        <p:tgtEl>
                                          <p:spTgt spid="335910"/>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335912"/>
                                        </p:tgtEl>
                                        <p:attrNameLst>
                                          <p:attrName>style.visibility</p:attrName>
                                        </p:attrNameLst>
                                      </p:cBhvr>
                                      <p:to>
                                        <p:strVal val="visible"/>
                                      </p:to>
                                    </p:set>
                                    <p:anim calcmode="lin" valueType="num">
                                      <p:cBhvr additive="base">
                                        <p:cTn id="38" dur="500" fill="hold"/>
                                        <p:tgtEl>
                                          <p:spTgt spid="335912"/>
                                        </p:tgtEl>
                                        <p:attrNameLst>
                                          <p:attrName>ppt_x</p:attrName>
                                        </p:attrNameLst>
                                      </p:cBhvr>
                                      <p:tavLst>
                                        <p:tav tm="0">
                                          <p:val>
                                            <p:strVal val="0-#ppt_w/2"/>
                                          </p:val>
                                        </p:tav>
                                        <p:tav tm="100000">
                                          <p:val>
                                            <p:strVal val="#ppt_x"/>
                                          </p:val>
                                        </p:tav>
                                      </p:tavLst>
                                    </p:anim>
                                    <p:anim calcmode="lin" valueType="num">
                                      <p:cBhvr additive="base">
                                        <p:cTn id="39" dur="500" fill="hold"/>
                                        <p:tgtEl>
                                          <p:spTgt spid="335912"/>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335913"/>
                                        </p:tgtEl>
                                        <p:attrNameLst>
                                          <p:attrName>style.visibility</p:attrName>
                                        </p:attrNameLst>
                                      </p:cBhvr>
                                      <p:to>
                                        <p:strVal val="visible"/>
                                      </p:to>
                                    </p:set>
                                    <p:anim calcmode="lin" valueType="num">
                                      <p:cBhvr additive="base">
                                        <p:cTn id="43" dur="500" fill="hold"/>
                                        <p:tgtEl>
                                          <p:spTgt spid="335913"/>
                                        </p:tgtEl>
                                        <p:attrNameLst>
                                          <p:attrName>ppt_x</p:attrName>
                                        </p:attrNameLst>
                                      </p:cBhvr>
                                      <p:tavLst>
                                        <p:tav tm="0">
                                          <p:val>
                                            <p:strVal val="0-#ppt_w/2"/>
                                          </p:val>
                                        </p:tav>
                                        <p:tav tm="100000">
                                          <p:val>
                                            <p:strVal val="#ppt_x"/>
                                          </p:val>
                                        </p:tav>
                                      </p:tavLst>
                                    </p:anim>
                                    <p:anim calcmode="lin" valueType="num">
                                      <p:cBhvr additive="base">
                                        <p:cTn id="44" dur="500" fill="hold"/>
                                        <p:tgtEl>
                                          <p:spTgt spid="335913"/>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8" fill="hold" nodeType="afterEffect">
                                  <p:stCondLst>
                                    <p:cond delay="0"/>
                                  </p:stCondLst>
                                  <p:childTnLst>
                                    <p:set>
                                      <p:cBhvr>
                                        <p:cTn id="47" dur="1" fill="hold">
                                          <p:stCondLst>
                                            <p:cond delay="0"/>
                                          </p:stCondLst>
                                        </p:cTn>
                                        <p:tgtEl>
                                          <p:spTgt spid="335914"/>
                                        </p:tgtEl>
                                        <p:attrNameLst>
                                          <p:attrName>style.visibility</p:attrName>
                                        </p:attrNameLst>
                                      </p:cBhvr>
                                      <p:to>
                                        <p:strVal val="visible"/>
                                      </p:to>
                                    </p:set>
                                    <p:anim calcmode="lin" valueType="num">
                                      <p:cBhvr additive="base">
                                        <p:cTn id="48" dur="500" fill="hold"/>
                                        <p:tgtEl>
                                          <p:spTgt spid="335914"/>
                                        </p:tgtEl>
                                        <p:attrNameLst>
                                          <p:attrName>ppt_x</p:attrName>
                                        </p:attrNameLst>
                                      </p:cBhvr>
                                      <p:tavLst>
                                        <p:tav tm="0">
                                          <p:val>
                                            <p:strVal val="0-#ppt_w/2"/>
                                          </p:val>
                                        </p:tav>
                                        <p:tav tm="100000">
                                          <p:val>
                                            <p:strVal val="#ppt_x"/>
                                          </p:val>
                                        </p:tav>
                                      </p:tavLst>
                                    </p:anim>
                                    <p:anim calcmode="lin" valueType="num">
                                      <p:cBhvr additive="base">
                                        <p:cTn id="49" dur="500" fill="hold"/>
                                        <p:tgtEl>
                                          <p:spTgt spid="33591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8" fill="hold" nodeType="afterEffect">
                                  <p:stCondLst>
                                    <p:cond delay="0"/>
                                  </p:stCondLst>
                                  <p:childTnLst>
                                    <p:set>
                                      <p:cBhvr>
                                        <p:cTn id="52" dur="1" fill="hold">
                                          <p:stCondLst>
                                            <p:cond delay="0"/>
                                          </p:stCondLst>
                                        </p:cTn>
                                        <p:tgtEl>
                                          <p:spTgt spid="335915"/>
                                        </p:tgtEl>
                                        <p:attrNameLst>
                                          <p:attrName>style.visibility</p:attrName>
                                        </p:attrNameLst>
                                      </p:cBhvr>
                                      <p:to>
                                        <p:strVal val="visible"/>
                                      </p:to>
                                    </p:set>
                                    <p:anim calcmode="lin" valueType="num">
                                      <p:cBhvr additive="base">
                                        <p:cTn id="53" dur="500" fill="hold"/>
                                        <p:tgtEl>
                                          <p:spTgt spid="335915"/>
                                        </p:tgtEl>
                                        <p:attrNameLst>
                                          <p:attrName>ppt_x</p:attrName>
                                        </p:attrNameLst>
                                      </p:cBhvr>
                                      <p:tavLst>
                                        <p:tav tm="0">
                                          <p:val>
                                            <p:strVal val="0-#ppt_w/2"/>
                                          </p:val>
                                        </p:tav>
                                        <p:tav tm="100000">
                                          <p:val>
                                            <p:strVal val="#ppt_x"/>
                                          </p:val>
                                        </p:tav>
                                      </p:tavLst>
                                    </p:anim>
                                    <p:anim calcmode="lin" valueType="num">
                                      <p:cBhvr additive="base">
                                        <p:cTn id="54" dur="500" fill="hold"/>
                                        <p:tgtEl>
                                          <p:spTgt spid="3359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ox(out)">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ox(out)">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35898"/>
                                        </p:tgtEl>
                                        <p:attrNameLst>
                                          <p:attrName>style.visibility</p:attrName>
                                        </p:attrNameLst>
                                      </p:cBhvr>
                                      <p:to>
                                        <p:strVal val="visible"/>
                                      </p:to>
                                    </p:set>
                                    <p:animEffect transition="in" filter="wipe(left)">
                                      <p:cBhvr>
                                        <p:cTn id="69" dur="500"/>
                                        <p:tgtEl>
                                          <p:spTgt spid="335898"/>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335905"/>
                                        </p:tgtEl>
                                        <p:attrNameLst>
                                          <p:attrName>style.visibility</p:attrName>
                                        </p:attrNameLst>
                                      </p:cBhvr>
                                      <p:to>
                                        <p:strVal val="visible"/>
                                      </p:to>
                                    </p:set>
                                    <p:animEffect transition="in" filter="slide(fromBottom)">
                                      <p:cBhvr>
                                        <p:cTn id="74" dur="500"/>
                                        <p:tgtEl>
                                          <p:spTgt spid="33590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335916"/>
                                        </p:tgtEl>
                                        <p:attrNameLst>
                                          <p:attrName>style.visibility</p:attrName>
                                        </p:attrNameLst>
                                      </p:cBhvr>
                                      <p:to>
                                        <p:strVal val="visible"/>
                                      </p:to>
                                    </p:set>
                                    <p:anim calcmode="lin" valueType="num">
                                      <p:cBhvr additive="base">
                                        <p:cTn id="79" dur="500" fill="hold"/>
                                        <p:tgtEl>
                                          <p:spTgt spid="335916"/>
                                        </p:tgtEl>
                                        <p:attrNameLst>
                                          <p:attrName>ppt_x</p:attrName>
                                        </p:attrNameLst>
                                      </p:cBhvr>
                                      <p:tavLst>
                                        <p:tav tm="0">
                                          <p:val>
                                            <p:strVal val="1+#ppt_w/2"/>
                                          </p:val>
                                        </p:tav>
                                        <p:tav tm="100000">
                                          <p:val>
                                            <p:strVal val="#ppt_x"/>
                                          </p:val>
                                        </p:tav>
                                      </p:tavLst>
                                    </p:anim>
                                    <p:anim calcmode="lin" valueType="num">
                                      <p:cBhvr additive="base">
                                        <p:cTn id="80" dur="500" fill="hold"/>
                                        <p:tgtEl>
                                          <p:spTgt spid="3359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32"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box(out)">
                                      <p:cBhvr>
                                        <p:cTn id="85" dur="5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32"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ox(out)">
                                      <p:cBhvr>
                                        <p:cTn id="90" dur="500"/>
                                        <p:tgtEl>
                                          <p:spTgt spid="4"/>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5904"/>
                                        </p:tgtEl>
                                        <p:attrNameLst>
                                          <p:attrName>style.visibility</p:attrName>
                                        </p:attrNameLst>
                                      </p:cBhvr>
                                      <p:to>
                                        <p:strVal val="visible"/>
                                      </p:to>
                                    </p:set>
                                    <p:anim calcmode="lin" valueType="num">
                                      <p:cBhvr additive="base">
                                        <p:cTn id="95" dur="500" fill="hold"/>
                                        <p:tgtEl>
                                          <p:spTgt spid="335904"/>
                                        </p:tgtEl>
                                        <p:attrNameLst>
                                          <p:attrName>ppt_x</p:attrName>
                                        </p:attrNameLst>
                                      </p:cBhvr>
                                      <p:tavLst>
                                        <p:tav tm="0">
                                          <p:val>
                                            <p:strVal val="#ppt_x"/>
                                          </p:val>
                                        </p:tav>
                                        <p:tav tm="100000">
                                          <p:val>
                                            <p:strVal val="#ppt_x"/>
                                          </p:val>
                                        </p:tav>
                                      </p:tavLst>
                                    </p:anim>
                                    <p:anim calcmode="lin" valueType="num">
                                      <p:cBhvr additive="base">
                                        <p:cTn id="96" dur="500" fill="hold"/>
                                        <p:tgtEl>
                                          <p:spTgt spid="33590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grpId="0" nodeType="clickEffect">
                                  <p:stCondLst>
                                    <p:cond delay="0"/>
                                  </p:stCondLst>
                                  <p:childTnLst>
                                    <p:set>
                                      <p:cBhvr>
                                        <p:cTn id="100" dur="1" fill="hold">
                                          <p:stCondLst>
                                            <p:cond delay="0"/>
                                          </p:stCondLst>
                                        </p:cTn>
                                        <p:tgtEl>
                                          <p:spTgt spid="335906"/>
                                        </p:tgtEl>
                                        <p:attrNameLst>
                                          <p:attrName>style.visibility</p:attrName>
                                        </p:attrNameLst>
                                      </p:cBhvr>
                                      <p:to>
                                        <p:strVal val="visible"/>
                                      </p:to>
                                    </p:set>
                                    <p:animEffect transition="in" filter="slide(fromBottom)">
                                      <p:cBhvr>
                                        <p:cTn id="101" dur="500"/>
                                        <p:tgtEl>
                                          <p:spTgt spid="335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nimBg="1"/>
      <p:bldP spid="335898" grpId="0" autoUpdateAnimBg="0"/>
      <p:bldP spid="335904" grpId="0" autoUpdateAnimBg="0"/>
      <p:bldP spid="335905" grpId="0" autoUpdateAnimBg="0"/>
      <p:bldP spid="3359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685800" y="1066800"/>
            <a:ext cx="7772400" cy="5410200"/>
          </a:xfrm>
        </p:spPr>
        <p:txBody>
          <a:bodyPr/>
          <a:lstStyle/>
          <a:p>
            <a:pPr>
              <a:lnSpc>
                <a:spcPct val="70000"/>
              </a:lnSpc>
              <a:buFont typeface="Symbol" pitchFamily="18" charset="2"/>
              <a:buNone/>
            </a:pPr>
            <a:r>
              <a:rPr lang="en-US" sz="1600" b="1" smtClean="0">
                <a:latin typeface="Courier New" pitchFamily="49" charset="0"/>
                <a:cs typeface="Courier New" pitchFamily="49" charset="0"/>
              </a:rPr>
              <a:t>MSH		Message Header</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PID		Patient Identification</a:t>
            </a:r>
          </a:p>
          <a:p>
            <a:pPr>
              <a:lnSpc>
                <a:spcPct val="70000"/>
              </a:lnSpc>
              <a:buFont typeface="Symbol" pitchFamily="18" charset="2"/>
              <a:buNone/>
            </a:pPr>
            <a:r>
              <a:rPr lang="en-US" sz="1600" b="1" smtClean="0">
                <a:latin typeface="Courier New" pitchFamily="49" charset="0"/>
                <a:cs typeface="Courier New" pitchFamily="49" charset="0"/>
              </a:rPr>
              <a:t>    [PD1]	Additional Demographics</a:t>
            </a:r>
          </a:p>
          <a:p>
            <a:pPr>
              <a:lnSpc>
                <a:spcPct val="70000"/>
              </a:lnSpc>
              <a:buFont typeface="Symbol" pitchFamily="18" charset="2"/>
              <a:buNone/>
            </a:pPr>
            <a:r>
              <a:rPr lang="en-US" sz="1600" b="1" smtClean="0">
                <a:latin typeface="Courier New" pitchFamily="49" charset="0"/>
                <a:cs typeface="Courier New" pitchFamily="49" charset="0"/>
              </a:rPr>
              <a:t>    [{NK1}]	Next of Kin/Associated Parties</a:t>
            </a:r>
          </a:p>
          <a:p>
            <a:pPr>
              <a:lnSpc>
                <a:spcPct val="70000"/>
              </a:lnSpc>
              <a:buFont typeface="Symbol" pitchFamily="18" charset="2"/>
              <a:buNone/>
            </a:pPr>
            <a:r>
              <a:rPr lang="en-US" sz="1600" b="1" smtClean="0">
                <a:latin typeface="Courier New" pitchFamily="49" charset="0"/>
                <a:cs typeface="Courier New" pitchFamily="49" charset="0"/>
              </a:rPr>
              <a:t>    [{NTE}]	Notes and Comments</a:t>
            </a:r>
          </a:p>
          <a:p>
            <a:pPr>
              <a:lnSpc>
                <a:spcPct val="70000"/>
              </a:lnSpc>
              <a:buFont typeface="Symbol" pitchFamily="18" charset="2"/>
              <a:buNone/>
            </a:pPr>
            <a:r>
              <a:rPr lang="en-US" sz="1600" b="1" smtClean="0">
                <a:latin typeface="Courier New" pitchFamily="49" charset="0"/>
                <a:cs typeface="Courier New" pitchFamily="49" charset="0"/>
              </a:rPr>
              <a:t>    [PV1	Patient Visit</a:t>
            </a:r>
          </a:p>
          <a:p>
            <a:pPr>
              <a:lnSpc>
                <a:spcPct val="70000"/>
              </a:lnSpc>
              <a:buFont typeface="Symbol" pitchFamily="18" charset="2"/>
              <a:buNone/>
            </a:pPr>
            <a:r>
              <a:rPr lang="en-US" sz="1600" b="1" smtClean="0">
                <a:latin typeface="Courier New" pitchFamily="49" charset="0"/>
                <a:cs typeface="Courier New" pitchFamily="49" charset="0"/>
              </a:rPr>
              <a:t>      [PV2]]	Patient Visit - Additional Info</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[ORC]	Order common</a:t>
            </a:r>
          </a:p>
          <a:p>
            <a:pPr>
              <a:lnSpc>
                <a:spcPct val="70000"/>
              </a:lnSpc>
              <a:buFont typeface="Symbol" pitchFamily="18" charset="2"/>
              <a:buNone/>
            </a:pPr>
            <a:r>
              <a:rPr lang="en-US" sz="1600" b="1" smtClean="0">
                <a:latin typeface="Courier New" pitchFamily="49" charset="0"/>
                <a:cs typeface="Courier New" pitchFamily="49" charset="0"/>
              </a:rPr>
              <a:t>     OBR	Observations Report ID</a:t>
            </a:r>
          </a:p>
          <a:p>
            <a:pPr>
              <a:lnSpc>
                <a:spcPct val="70000"/>
              </a:lnSpc>
              <a:buFont typeface="Symbol" pitchFamily="18" charset="2"/>
              <a:buNone/>
            </a:pPr>
            <a:r>
              <a:rPr lang="en-US" sz="1600" b="1" smtClean="0">
                <a:latin typeface="Courier New" pitchFamily="49" charset="0"/>
                <a:cs typeface="Courier New" pitchFamily="49" charset="0"/>
              </a:rPr>
              <a:t>     {[NTE]}	Notes and comments</a:t>
            </a:r>
          </a:p>
          <a:p>
            <a:pPr>
              <a:lnSpc>
                <a:spcPct val="70000"/>
              </a:lnSpc>
              <a:buFont typeface="Symbol" pitchFamily="18" charset="2"/>
              <a:buNone/>
            </a:pPr>
            <a:r>
              <a:rPr lang="en-US" sz="1600" b="1" smtClean="0">
                <a:latin typeface="Courier New" pitchFamily="49" charset="0"/>
                <a:cs typeface="Courier New" pitchFamily="49" charset="0"/>
              </a:rPr>
              <a:t>     [CTD]	Contact Data</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[OBX]	Observation/Result</a:t>
            </a:r>
          </a:p>
          <a:p>
            <a:pPr>
              <a:lnSpc>
                <a:spcPct val="70000"/>
              </a:lnSpc>
              <a:buFont typeface="Symbol" pitchFamily="18" charset="2"/>
              <a:buNone/>
            </a:pPr>
            <a:r>
              <a:rPr lang="en-US" sz="1600" b="1" smtClean="0">
                <a:latin typeface="Courier New" pitchFamily="49" charset="0"/>
                <a:cs typeface="Courier New" pitchFamily="49" charset="0"/>
              </a:rPr>
              <a:t>      {[NTE]}	Notes and comments</a:t>
            </a:r>
          </a:p>
          <a:p>
            <a:pPr>
              <a:lnSpc>
                <a:spcPct val="70000"/>
              </a:lnSpc>
              <a:buFont typeface="Symbol" pitchFamily="18" charset="2"/>
              <a:buNone/>
            </a:pPr>
            <a:r>
              <a:rPr lang="en-US" sz="1600" b="1" smtClean="0">
                <a:latin typeface="Courier New" pitchFamily="49" charset="0"/>
                <a:cs typeface="Courier New" pitchFamily="49" charset="0"/>
              </a:rPr>
              <a:t>     }   </a:t>
            </a:r>
          </a:p>
          <a:p>
            <a:pPr>
              <a:lnSpc>
                <a:spcPct val="70000"/>
              </a:lnSpc>
              <a:buFont typeface="Symbol" pitchFamily="18" charset="2"/>
              <a:buNone/>
            </a:pPr>
            <a:r>
              <a:rPr lang="en-US" sz="1600" b="1" smtClean="0">
                <a:latin typeface="Courier New" pitchFamily="49" charset="0"/>
                <a:cs typeface="Courier New" pitchFamily="49" charset="0"/>
              </a:rPr>
              <a:t>     [{FT1}]	Financial Transaction</a:t>
            </a:r>
          </a:p>
          <a:p>
            <a:pPr>
              <a:lnSpc>
                <a:spcPct val="70000"/>
              </a:lnSpc>
              <a:buFont typeface="Symbol" pitchFamily="18" charset="2"/>
              <a:buNone/>
            </a:pPr>
            <a:r>
              <a:rPr lang="en-US" sz="1600" b="1" smtClean="0">
                <a:latin typeface="Courier New" pitchFamily="49" charset="0"/>
                <a:cs typeface="Courier New" pitchFamily="49" charset="0"/>
              </a:rPr>
              <a:t>     {[CTI]}	Clinical Trial Identification</a:t>
            </a:r>
          </a:p>
          <a:p>
            <a:pPr>
              <a:lnSpc>
                <a:spcPct val="70000"/>
              </a:lnSpc>
              <a:buFont typeface="Symbol" pitchFamily="18" charset="2"/>
              <a:buNone/>
            </a:pPr>
            <a:r>
              <a:rPr lang="en-US" sz="1600" b="1" smtClean="0">
                <a:latin typeface="Courier New" pitchFamily="49" charset="0"/>
                <a:cs typeface="Courier New" pitchFamily="49" charset="0"/>
              </a:rPr>
              <a:t>   }    </a:t>
            </a:r>
          </a:p>
          <a:p>
            <a:pPr>
              <a:lnSpc>
                <a:spcPct val="70000"/>
              </a:lnSpc>
              <a:buFont typeface="Symbol" pitchFamily="18" charset="2"/>
              <a:buNone/>
            </a:pPr>
            <a:r>
              <a:rPr lang="en-US" sz="1600" b="1" smtClean="0">
                <a:latin typeface="Courier New" pitchFamily="49" charset="0"/>
                <a:cs typeface="Courier New" pitchFamily="49" charset="0"/>
              </a:rPr>
              <a:t>}   </a:t>
            </a:r>
          </a:p>
          <a:p>
            <a:pPr>
              <a:lnSpc>
                <a:spcPct val="70000"/>
              </a:lnSpc>
              <a:buFont typeface="Symbol" pitchFamily="18" charset="2"/>
              <a:buNone/>
            </a:pPr>
            <a:r>
              <a:rPr lang="en-US" sz="1600" b="1" smtClean="0">
                <a:latin typeface="Courier New" pitchFamily="49" charset="0"/>
                <a:cs typeface="Courier New" pitchFamily="49" charset="0"/>
              </a:rPr>
              <a:t> [DSC]		Continuation Pointer</a:t>
            </a:r>
          </a:p>
          <a:p>
            <a:pPr>
              <a:buFont typeface="Symbol" pitchFamily="18" charset="2"/>
              <a:buNone/>
            </a:pPr>
            <a:endParaRPr lang="en-US" sz="1600" smtClean="0"/>
          </a:p>
        </p:txBody>
      </p:sp>
      <p:sp>
        <p:nvSpPr>
          <p:cNvPr id="37891" name="Rectangle 3"/>
          <p:cNvSpPr>
            <a:spLocks noGrp="1" noChangeArrowheads="1"/>
          </p:cNvSpPr>
          <p:nvPr>
            <p:ph type="title"/>
          </p:nvPr>
        </p:nvSpPr>
        <p:spPr>
          <a:xfrm>
            <a:off x="685800" y="152400"/>
            <a:ext cx="7772400" cy="838200"/>
          </a:xfrm>
        </p:spPr>
        <p:txBody>
          <a:bodyPr/>
          <a:lstStyle/>
          <a:p>
            <a:r>
              <a:rPr lang="en-US" sz="3200" smtClean="0"/>
              <a:t>HL7 Observation Result (ORU) </a:t>
            </a:r>
            <a:br>
              <a:rPr lang="en-US" sz="3200" smtClean="0"/>
            </a:br>
            <a:r>
              <a:rPr lang="en-US" sz="3200" smtClean="0"/>
              <a:t>Abstract Message Definition</a:t>
            </a:r>
          </a:p>
        </p:txBody>
      </p:sp>
      <p:grpSp>
        <p:nvGrpSpPr>
          <p:cNvPr id="2" name="Group 4"/>
          <p:cNvGrpSpPr>
            <a:grpSpLocks/>
          </p:cNvGrpSpPr>
          <p:nvPr/>
        </p:nvGrpSpPr>
        <p:grpSpPr bwMode="auto">
          <a:xfrm>
            <a:off x="1257300" y="1041400"/>
            <a:ext cx="6096000" cy="901700"/>
            <a:chOff x="792" y="656"/>
            <a:chExt cx="3840" cy="568"/>
          </a:xfrm>
        </p:grpSpPr>
        <p:sp>
          <p:nvSpPr>
            <p:cNvPr id="37902" name="Rectangle 5"/>
            <p:cNvSpPr>
              <a:spLocks noChangeArrowheads="1"/>
            </p:cNvSpPr>
            <p:nvPr/>
          </p:nvSpPr>
          <p:spPr bwMode="auto">
            <a:xfrm>
              <a:off x="792" y="1072"/>
              <a:ext cx="2984" cy="152"/>
            </a:xfrm>
            <a:prstGeom prst="rect">
              <a:avLst/>
            </a:prstGeom>
            <a:noFill/>
            <a:ln w="25400">
              <a:solidFill>
                <a:srgbClr val="FF0000"/>
              </a:solidFill>
              <a:miter lim="800000"/>
              <a:headEnd/>
              <a:tailEnd/>
            </a:ln>
          </p:spPr>
          <p:txBody>
            <a:bodyPr wrap="none" anchor="ctr"/>
            <a:lstStyle/>
            <a:p>
              <a:endParaRPr lang="en-US"/>
            </a:p>
          </p:txBody>
        </p:sp>
        <p:sp>
          <p:nvSpPr>
            <p:cNvPr id="37903" name="AutoShape 6"/>
            <p:cNvSpPr>
              <a:spLocks noChangeArrowheads="1"/>
            </p:cNvSpPr>
            <p:nvPr/>
          </p:nvSpPr>
          <p:spPr bwMode="auto">
            <a:xfrm>
              <a:off x="3744" y="656"/>
              <a:ext cx="888" cy="344"/>
            </a:xfrm>
            <a:prstGeom prst="wedgeRoundRectCallout">
              <a:avLst>
                <a:gd name="adj1" fmla="val -44593"/>
                <a:gd name="adj2" fmla="val 111917"/>
                <a:gd name="adj3" fmla="val 16667"/>
              </a:avLst>
            </a:prstGeom>
            <a:gradFill rotWithShape="0">
              <a:gsLst>
                <a:gs pos="0">
                  <a:srgbClr val="6699FF"/>
                </a:gs>
                <a:gs pos="100000">
                  <a:srgbClr val="2F4776"/>
                </a:gs>
              </a:gsLst>
              <a:path path="rect">
                <a:fillToRect l="50000" t="50000" r="50000" b="50000"/>
              </a:path>
            </a:gradFill>
            <a:ln w="9525">
              <a:solidFill>
                <a:schemeClr val="tx1"/>
              </a:solidFill>
              <a:miter lim="800000"/>
              <a:headEnd/>
              <a:tailEnd/>
            </a:ln>
          </p:spPr>
          <p:txBody>
            <a:bodyPr/>
            <a:lstStyle/>
            <a:p>
              <a:pPr algn="ctr"/>
              <a:r>
                <a:rPr lang="en-US" sz="2400">
                  <a:solidFill>
                    <a:srgbClr val="FFFF00"/>
                  </a:solidFill>
                </a:rPr>
                <a:t>Segment</a:t>
              </a:r>
            </a:p>
          </p:txBody>
        </p:sp>
      </p:grpSp>
      <p:grpSp>
        <p:nvGrpSpPr>
          <p:cNvPr id="3" name="Group 7"/>
          <p:cNvGrpSpPr>
            <a:grpSpLocks/>
          </p:cNvGrpSpPr>
          <p:nvPr/>
        </p:nvGrpSpPr>
        <p:grpSpPr bwMode="auto">
          <a:xfrm>
            <a:off x="6515100" y="1765300"/>
            <a:ext cx="1841500" cy="4000500"/>
            <a:chOff x="4104" y="1112"/>
            <a:chExt cx="1160" cy="2520"/>
          </a:xfrm>
        </p:grpSpPr>
        <p:sp>
          <p:nvSpPr>
            <p:cNvPr id="37900" name="AutoShape 8"/>
            <p:cNvSpPr>
              <a:spLocks noChangeArrowheads="1"/>
            </p:cNvSpPr>
            <p:nvPr/>
          </p:nvSpPr>
          <p:spPr bwMode="auto">
            <a:xfrm>
              <a:off x="4104" y="1112"/>
              <a:ext cx="184" cy="2520"/>
            </a:xfrm>
            <a:prstGeom prst="downArrow">
              <a:avLst>
                <a:gd name="adj1" fmla="val 50000"/>
                <a:gd name="adj2" fmla="val 342391"/>
              </a:avLst>
            </a:prstGeom>
            <a:solidFill>
              <a:srgbClr val="FF3300"/>
            </a:solidFill>
            <a:ln w="9525">
              <a:solidFill>
                <a:schemeClr val="tx1"/>
              </a:solidFill>
              <a:miter lim="800000"/>
              <a:headEnd/>
              <a:tailEnd/>
            </a:ln>
          </p:spPr>
          <p:txBody>
            <a:bodyPr wrap="none" anchor="ctr"/>
            <a:lstStyle/>
            <a:p>
              <a:endParaRPr lang="en-US"/>
            </a:p>
          </p:txBody>
        </p:sp>
        <p:sp>
          <p:nvSpPr>
            <p:cNvPr id="37901" name="AutoShape 9"/>
            <p:cNvSpPr>
              <a:spLocks noChangeArrowheads="1"/>
            </p:cNvSpPr>
            <p:nvPr/>
          </p:nvSpPr>
          <p:spPr bwMode="auto">
            <a:xfrm>
              <a:off x="4392" y="1744"/>
              <a:ext cx="872" cy="472"/>
            </a:xfrm>
            <a:prstGeom prst="wedgeRoundRectCallout">
              <a:avLst>
                <a:gd name="adj1" fmla="val -62958"/>
                <a:gd name="adj2" fmla="val 68222"/>
                <a:gd name="adj3" fmla="val 16667"/>
              </a:avLst>
            </a:prstGeom>
            <a:gradFill rotWithShape="0">
              <a:gsLst>
                <a:gs pos="0">
                  <a:srgbClr val="6699FF"/>
                </a:gs>
                <a:gs pos="100000">
                  <a:srgbClr val="2F4776"/>
                </a:gs>
              </a:gsLst>
              <a:path path="rect">
                <a:fillToRect l="50000" t="50000" r="50000" b="50000"/>
              </a:path>
            </a:gradFill>
            <a:ln w="9525">
              <a:solidFill>
                <a:schemeClr val="tx1"/>
              </a:solidFill>
              <a:miter lim="800000"/>
              <a:headEnd/>
              <a:tailEnd/>
            </a:ln>
          </p:spPr>
          <p:txBody>
            <a:bodyPr/>
            <a:lstStyle/>
            <a:p>
              <a:pPr algn="ctr"/>
              <a:r>
                <a:rPr lang="en-US" sz="2000">
                  <a:solidFill>
                    <a:srgbClr val="FFFF00"/>
                  </a:solidFill>
                </a:rPr>
                <a:t>Segment Order</a:t>
              </a:r>
            </a:p>
          </p:txBody>
        </p:sp>
      </p:grpSp>
      <p:grpSp>
        <p:nvGrpSpPr>
          <p:cNvPr id="4" name="Group 10"/>
          <p:cNvGrpSpPr>
            <a:grpSpLocks/>
          </p:cNvGrpSpPr>
          <p:nvPr/>
        </p:nvGrpSpPr>
        <p:grpSpPr bwMode="auto">
          <a:xfrm>
            <a:off x="1282700" y="3086100"/>
            <a:ext cx="2578100" cy="647700"/>
            <a:chOff x="808" y="1944"/>
            <a:chExt cx="1624" cy="408"/>
          </a:xfrm>
        </p:grpSpPr>
        <p:sp>
          <p:nvSpPr>
            <p:cNvPr id="37898" name="Rectangle 11"/>
            <p:cNvSpPr>
              <a:spLocks noChangeArrowheads="1"/>
            </p:cNvSpPr>
            <p:nvPr/>
          </p:nvSpPr>
          <p:spPr bwMode="auto">
            <a:xfrm>
              <a:off x="808" y="2192"/>
              <a:ext cx="384" cy="160"/>
            </a:xfrm>
            <a:prstGeom prst="rect">
              <a:avLst/>
            </a:prstGeom>
            <a:noFill/>
            <a:ln w="25400">
              <a:solidFill>
                <a:srgbClr val="FF0000"/>
              </a:solidFill>
              <a:miter lim="800000"/>
              <a:headEnd/>
              <a:tailEnd/>
            </a:ln>
          </p:spPr>
          <p:txBody>
            <a:bodyPr wrap="none" anchor="ctr"/>
            <a:lstStyle/>
            <a:p>
              <a:endParaRPr lang="en-US"/>
            </a:p>
          </p:txBody>
        </p:sp>
        <p:sp>
          <p:nvSpPr>
            <p:cNvPr id="37899" name="AutoShape 12"/>
            <p:cNvSpPr>
              <a:spLocks noChangeArrowheads="1"/>
            </p:cNvSpPr>
            <p:nvPr/>
          </p:nvSpPr>
          <p:spPr bwMode="auto">
            <a:xfrm>
              <a:off x="1144" y="1944"/>
              <a:ext cx="1288" cy="280"/>
            </a:xfrm>
            <a:prstGeom prst="wedgeRoundRectCallout">
              <a:avLst>
                <a:gd name="adj1" fmla="val -43750"/>
                <a:gd name="adj2" fmla="val 70000"/>
                <a:gd name="adj3" fmla="val 16667"/>
              </a:avLst>
            </a:prstGeom>
            <a:gradFill rotWithShape="0">
              <a:gsLst>
                <a:gs pos="0">
                  <a:srgbClr val="6699FF"/>
                </a:gs>
                <a:gs pos="100000">
                  <a:srgbClr val="2F4776"/>
                </a:gs>
              </a:gsLst>
              <a:path path="rect">
                <a:fillToRect l="50000" t="50000" r="50000" b="50000"/>
              </a:path>
            </a:gradFill>
            <a:ln w="9525">
              <a:solidFill>
                <a:schemeClr val="tx1"/>
              </a:solidFill>
              <a:miter lim="800000"/>
              <a:headEnd/>
              <a:tailEnd/>
            </a:ln>
          </p:spPr>
          <p:txBody>
            <a:bodyPr/>
            <a:lstStyle/>
            <a:p>
              <a:pPr algn="ctr"/>
              <a:r>
                <a:rPr lang="en-US" sz="1600">
                  <a:solidFill>
                    <a:srgbClr val="FFFF00"/>
                  </a:solidFill>
                </a:rPr>
                <a:t>Optional Segment</a:t>
              </a:r>
            </a:p>
          </p:txBody>
        </p:sp>
      </p:grpSp>
      <p:grpSp>
        <p:nvGrpSpPr>
          <p:cNvPr id="5" name="Group 13"/>
          <p:cNvGrpSpPr>
            <a:grpSpLocks/>
          </p:cNvGrpSpPr>
          <p:nvPr/>
        </p:nvGrpSpPr>
        <p:grpSpPr bwMode="auto">
          <a:xfrm>
            <a:off x="1244600" y="4114800"/>
            <a:ext cx="3441700" cy="1130300"/>
            <a:chOff x="784" y="2592"/>
            <a:chExt cx="2168" cy="712"/>
          </a:xfrm>
        </p:grpSpPr>
        <p:sp>
          <p:nvSpPr>
            <p:cNvPr id="37896" name="Rectangle 14"/>
            <p:cNvSpPr>
              <a:spLocks noChangeArrowheads="1"/>
            </p:cNvSpPr>
            <p:nvPr/>
          </p:nvSpPr>
          <p:spPr bwMode="auto">
            <a:xfrm>
              <a:off x="784" y="2744"/>
              <a:ext cx="776" cy="560"/>
            </a:xfrm>
            <a:prstGeom prst="rect">
              <a:avLst/>
            </a:prstGeom>
            <a:noFill/>
            <a:ln w="25400">
              <a:solidFill>
                <a:srgbClr val="FF0000"/>
              </a:solidFill>
              <a:miter lim="800000"/>
              <a:headEnd/>
              <a:tailEnd/>
            </a:ln>
          </p:spPr>
          <p:txBody>
            <a:bodyPr wrap="none" anchor="ctr"/>
            <a:lstStyle/>
            <a:p>
              <a:endParaRPr lang="en-US"/>
            </a:p>
          </p:txBody>
        </p:sp>
        <p:sp>
          <p:nvSpPr>
            <p:cNvPr id="37897" name="AutoShape 15"/>
            <p:cNvSpPr>
              <a:spLocks noChangeArrowheads="1"/>
            </p:cNvSpPr>
            <p:nvPr/>
          </p:nvSpPr>
          <p:spPr bwMode="auto">
            <a:xfrm>
              <a:off x="1576" y="2592"/>
              <a:ext cx="1376" cy="232"/>
            </a:xfrm>
            <a:prstGeom prst="wedgeRoundRectCallout">
              <a:avLst>
                <a:gd name="adj1" fmla="val -41426"/>
                <a:gd name="adj2" fmla="val 115519"/>
                <a:gd name="adj3" fmla="val 16667"/>
              </a:avLst>
            </a:prstGeom>
            <a:gradFill rotWithShape="0">
              <a:gsLst>
                <a:gs pos="0">
                  <a:srgbClr val="6699FF"/>
                </a:gs>
                <a:gs pos="100000">
                  <a:srgbClr val="2F4776"/>
                </a:gs>
              </a:gsLst>
              <a:path path="rect">
                <a:fillToRect l="50000" t="50000" r="50000" b="50000"/>
              </a:path>
            </a:gradFill>
            <a:ln w="9525">
              <a:solidFill>
                <a:schemeClr val="tx1"/>
              </a:solidFill>
              <a:miter lim="800000"/>
              <a:headEnd/>
              <a:tailEnd/>
            </a:ln>
          </p:spPr>
          <p:txBody>
            <a:bodyPr/>
            <a:lstStyle/>
            <a:p>
              <a:pPr algn="ctr"/>
              <a:r>
                <a:rPr lang="en-US" sz="1600">
                  <a:solidFill>
                    <a:srgbClr val="FFFF00"/>
                  </a:solidFill>
                </a:rPr>
                <a:t>Segment may repeat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dissolve">
                                      <p:cBhvr>
                                        <p:cTn id="7" dur="500"/>
                                        <p:tgtEl>
                                          <p:spTgt spid="282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NLM Terminologies</a:t>
            </a:r>
            <a:br>
              <a:rPr lang="en-US" dirty="0" smtClean="0"/>
            </a:br>
            <a:r>
              <a:rPr lang="en-US" sz="3200" dirty="0" smtClean="0"/>
              <a:t>The “Cargo”</a:t>
            </a:r>
            <a:endParaRPr lang="en-US" dirty="0"/>
          </a:p>
        </p:txBody>
      </p:sp>
      <p:sp>
        <p:nvSpPr>
          <p:cNvPr id="3" name="Content Placeholder 2"/>
          <p:cNvSpPr>
            <a:spLocks noGrp="1"/>
          </p:cNvSpPr>
          <p:nvPr>
            <p:ph idx="1"/>
          </p:nvPr>
        </p:nvSpPr>
        <p:spPr>
          <a:xfrm>
            <a:off x="685800" y="1524000"/>
            <a:ext cx="7772400" cy="4114800"/>
          </a:xfrm>
        </p:spPr>
        <p:txBody>
          <a:bodyPr/>
          <a:lstStyle/>
          <a:p>
            <a:r>
              <a:rPr lang="en-US" dirty="0" smtClean="0"/>
              <a:t>NLM supports, distributes or develops clinical terminologies required for interoperability</a:t>
            </a:r>
          </a:p>
          <a:p>
            <a:pPr lvl="1"/>
            <a:r>
              <a:rPr lang="en-US" dirty="0" smtClean="0"/>
              <a:t>SNOMED CT</a:t>
            </a:r>
          </a:p>
          <a:p>
            <a:pPr lvl="1"/>
            <a:r>
              <a:rPr lang="en-US" dirty="0" smtClean="0"/>
              <a:t>LOINC</a:t>
            </a:r>
          </a:p>
          <a:p>
            <a:pPr lvl="1"/>
            <a:r>
              <a:rPr lang="en-US" dirty="0" err="1" smtClean="0"/>
              <a:t>RxNorm</a:t>
            </a:r>
            <a:endParaRPr lang="en-US" dirty="0" smtClean="0"/>
          </a:p>
          <a:p>
            <a:r>
              <a:rPr lang="en-US" dirty="0" smtClean="0"/>
              <a:t>Provides distribution for over 100 clinical vocabulary standards through the UMLS </a:t>
            </a:r>
            <a:r>
              <a:rPr lang="en-US" dirty="0" err="1" smtClean="0"/>
              <a:t>Metathesaurus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1143000"/>
          </a:xfrm>
        </p:spPr>
        <p:txBody>
          <a:bodyPr/>
          <a:lstStyle/>
          <a:p>
            <a:r>
              <a:rPr lang="en-US" sz="3600" dirty="0" smtClean="0"/>
              <a:t>When do you need a controlled nomenclature?</a:t>
            </a:r>
          </a:p>
        </p:txBody>
      </p:sp>
      <p:sp>
        <p:nvSpPr>
          <p:cNvPr id="95235" name="Rectangle 3"/>
          <p:cNvSpPr>
            <a:spLocks noGrp="1" noChangeArrowheads="1"/>
          </p:cNvSpPr>
          <p:nvPr>
            <p:ph idx="1"/>
          </p:nvPr>
        </p:nvSpPr>
        <p:spPr>
          <a:xfrm>
            <a:off x="762000" y="1371600"/>
            <a:ext cx="7772400" cy="4800600"/>
          </a:xfrm>
        </p:spPr>
        <p:txBody>
          <a:bodyPr/>
          <a:lstStyle/>
          <a:p>
            <a:pPr>
              <a:lnSpc>
                <a:spcPct val="90000"/>
              </a:lnSpc>
            </a:pPr>
            <a:r>
              <a:rPr lang="en-US" dirty="0" smtClean="0"/>
              <a:t>Aggregation of text-based content from multiple sources</a:t>
            </a:r>
          </a:p>
          <a:p>
            <a:pPr lvl="1">
              <a:lnSpc>
                <a:spcPct val="90000"/>
              </a:lnSpc>
            </a:pPr>
            <a:r>
              <a:rPr lang="en-US" dirty="0" smtClean="0"/>
              <a:t>Multiple individuals</a:t>
            </a:r>
          </a:p>
          <a:p>
            <a:pPr lvl="1">
              <a:lnSpc>
                <a:spcPct val="90000"/>
              </a:lnSpc>
            </a:pPr>
            <a:r>
              <a:rPr lang="en-US" dirty="0" smtClean="0"/>
              <a:t>Multiple institutions</a:t>
            </a:r>
          </a:p>
          <a:p>
            <a:pPr lvl="1">
              <a:lnSpc>
                <a:spcPct val="90000"/>
              </a:lnSpc>
            </a:pPr>
            <a:r>
              <a:rPr lang="en-US" dirty="0" smtClean="0"/>
              <a:t>Multiple disciplines</a:t>
            </a:r>
          </a:p>
          <a:p>
            <a:pPr>
              <a:lnSpc>
                <a:spcPct val="90000"/>
              </a:lnSpc>
            </a:pPr>
            <a:r>
              <a:rPr lang="en-US" dirty="0" smtClean="0"/>
              <a:t>Any time you rely on a computer to manipulate language and “meaning” is critical.</a:t>
            </a:r>
          </a:p>
          <a:p>
            <a:pPr lvl="1">
              <a:lnSpc>
                <a:spcPct val="90000"/>
              </a:lnSpc>
            </a:pPr>
            <a:r>
              <a:rPr lang="en-US" dirty="0" smtClean="0"/>
              <a:t>Loss of non-verbal communication</a:t>
            </a:r>
          </a:p>
          <a:p>
            <a:pPr lvl="1">
              <a:lnSpc>
                <a:spcPct val="90000"/>
              </a:lnSpc>
            </a:pPr>
            <a:r>
              <a:rPr lang="en-US" dirty="0" smtClean="0"/>
              <a:t>Test lists (for comparability)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animEffect transition="in" filter="fade">
                                      <p:cBhvr>
                                        <p:cTn id="11" dur="500"/>
                                        <p:tgtEl>
                                          <p:spTgt spid="9523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animEffect transition="in" filter="fade">
                                      <p:cBhvr>
                                        <p:cTn id="15" dur="500"/>
                                        <p:tgtEl>
                                          <p:spTgt spid="9523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animEffect transition="in" filter="fade">
                                      <p:cBhvr>
                                        <p:cTn id="19" dur="500"/>
                                        <p:tgtEl>
                                          <p:spTgt spid="9523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5235">
                                            <p:txEl>
                                              <p:pRg st="4" end="4"/>
                                            </p:txEl>
                                          </p:spTgt>
                                        </p:tgtEl>
                                        <p:attrNameLst>
                                          <p:attrName>style.visibility</p:attrName>
                                        </p:attrNameLst>
                                      </p:cBhvr>
                                      <p:to>
                                        <p:strVal val="visible"/>
                                      </p:to>
                                    </p:set>
                                    <p:animEffect transition="in" filter="fade">
                                      <p:cBhvr>
                                        <p:cTn id="24" dur="500"/>
                                        <p:tgtEl>
                                          <p:spTgt spid="9523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animEffect transition="in" filter="fade">
                                      <p:cBhvr>
                                        <p:cTn id="27" dur="500"/>
                                        <p:tgtEl>
                                          <p:spTgt spid="95235">
                                            <p:txEl>
                                              <p:pRg st="5" end="5"/>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5235">
                                            <p:txEl>
                                              <p:pRg st="6" end="6"/>
                                            </p:txEl>
                                          </p:spTgt>
                                        </p:tgtEl>
                                        <p:attrNameLst>
                                          <p:attrName>style.visibility</p:attrName>
                                        </p:attrNameLst>
                                      </p:cBhvr>
                                      <p:to>
                                        <p:strVal val="visible"/>
                                      </p:to>
                                    </p:set>
                                    <p:animEffect transition="in" filter="fade">
                                      <p:cBhvr>
                                        <p:cTn id="31" dur="5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What is SNOMED?</a:t>
            </a:r>
          </a:p>
        </p:txBody>
      </p:sp>
      <p:sp>
        <p:nvSpPr>
          <p:cNvPr id="8195" name="Content Placeholder 2"/>
          <p:cNvSpPr>
            <a:spLocks noGrp="1"/>
          </p:cNvSpPr>
          <p:nvPr>
            <p:ph idx="1"/>
          </p:nvPr>
        </p:nvSpPr>
        <p:spPr/>
        <p:txBody>
          <a:bodyPr/>
          <a:lstStyle/>
          <a:p>
            <a:r>
              <a:rPr lang="en-US" dirty="0" smtClean="0"/>
              <a:t>SNOMED CT is a comprehensive clinical terminology that provides clinical content and expressivity for clinical documentation and reporting. It is a concept-based terminology, which means that each medical concept is uniquely identified and can have multiple descriptions.</a:t>
            </a:r>
          </a:p>
        </p:txBody>
      </p:sp>
      <p:sp>
        <p:nvSpPr>
          <p:cNvPr id="8196" name="TextBox 3"/>
          <p:cNvSpPr txBox="1">
            <a:spLocks noChangeArrowheads="1"/>
          </p:cNvSpPr>
          <p:nvPr/>
        </p:nvSpPr>
        <p:spPr bwMode="auto">
          <a:xfrm>
            <a:off x="457200" y="5562600"/>
            <a:ext cx="6715125" cy="338138"/>
          </a:xfrm>
          <a:prstGeom prst="rect">
            <a:avLst/>
          </a:prstGeom>
          <a:noFill/>
          <a:ln w="9525">
            <a:noFill/>
            <a:miter lim="800000"/>
            <a:headEnd/>
            <a:tailEnd/>
          </a:ln>
        </p:spPr>
        <p:txBody>
          <a:bodyPr wrap="none">
            <a:spAutoFit/>
          </a:bodyPr>
          <a:lstStyle/>
          <a:p>
            <a:r>
              <a:rPr lang="en-US" sz="1600" dirty="0">
                <a:solidFill>
                  <a:schemeClr val="bg1"/>
                </a:solidFill>
                <a:latin typeface="Cambria" pitchFamily="18" charset="0"/>
              </a:rPr>
              <a:t>SNOMED CT® Technical Reference Guide – July 2007 International Release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152400"/>
            <a:ext cx="7772400" cy="1143000"/>
          </a:xfrm>
        </p:spPr>
        <p:txBody>
          <a:bodyPr/>
          <a:lstStyle/>
          <a:p>
            <a:r>
              <a:rPr lang="en-US" dirty="0" smtClean="0"/>
              <a:t>Core SNOMED Tables</a:t>
            </a:r>
          </a:p>
        </p:txBody>
      </p:sp>
      <p:pic>
        <p:nvPicPr>
          <p:cNvPr id="10243" name="Picture 2"/>
          <p:cNvPicPr>
            <a:picLocks noGrp="1" noChangeAspect="1" noChangeArrowheads="1"/>
          </p:cNvPicPr>
          <p:nvPr>
            <p:ph idx="1"/>
          </p:nvPr>
        </p:nvPicPr>
        <p:blipFill>
          <a:blip r:embed="rId2" cstate="print"/>
          <a:stretch>
            <a:fillRect/>
          </a:stretch>
        </p:blipFill>
        <p:spPr>
          <a:xfrm>
            <a:off x="1905000" y="1371600"/>
            <a:ext cx="5127763" cy="3814723"/>
          </a:xfrm>
          <a:noFill/>
        </p:spPr>
      </p:pic>
      <p:sp>
        <p:nvSpPr>
          <p:cNvPr id="10244" name="TextBox 3"/>
          <p:cNvSpPr txBox="1">
            <a:spLocks noChangeArrowheads="1"/>
          </p:cNvSpPr>
          <p:nvPr/>
        </p:nvSpPr>
        <p:spPr bwMode="auto">
          <a:xfrm>
            <a:off x="228600" y="6248400"/>
            <a:ext cx="6715125" cy="338138"/>
          </a:xfrm>
          <a:prstGeom prst="rect">
            <a:avLst/>
          </a:prstGeom>
          <a:noFill/>
          <a:ln w="9525">
            <a:noFill/>
            <a:miter lim="800000"/>
            <a:headEnd/>
            <a:tailEnd/>
          </a:ln>
        </p:spPr>
        <p:txBody>
          <a:bodyPr wrap="none">
            <a:spAutoFit/>
          </a:bodyPr>
          <a:lstStyle/>
          <a:p>
            <a:r>
              <a:rPr lang="en-US" sz="1600">
                <a:solidFill>
                  <a:schemeClr val="bg1"/>
                </a:solidFill>
                <a:latin typeface="Cambria" pitchFamily="18" charset="0"/>
              </a:rPr>
              <a:t>SNOMED CT® Technical Reference Guide – July 2007 International Release</a:t>
            </a: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990600"/>
          </a:xfrm>
        </p:spPr>
        <p:txBody>
          <a:bodyPr/>
          <a:lstStyle/>
          <a:p>
            <a:r>
              <a:rPr lang="en-US" sz="3200" dirty="0" smtClean="0"/>
              <a:t>Single Concept - Alternate </a:t>
            </a:r>
            <a:r>
              <a:rPr lang="en-US" sz="3200" dirty="0" smtClean="0"/>
              <a:t>Representations</a:t>
            </a:r>
            <a:endParaRPr lang="en-US" dirty="0"/>
          </a:p>
        </p:txBody>
      </p:sp>
      <p:sp>
        <p:nvSpPr>
          <p:cNvPr id="3" name="Content Placeholder 2"/>
          <p:cNvSpPr>
            <a:spLocks noGrp="1"/>
          </p:cNvSpPr>
          <p:nvPr>
            <p:ph idx="1"/>
          </p:nvPr>
        </p:nvSpPr>
        <p:spPr>
          <a:xfrm>
            <a:off x="685800" y="990600"/>
            <a:ext cx="7772400" cy="2362200"/>
          </a:xfrm>
        </p:spPr>
        <p:txBody>
          <a:bodyPr/>
          <a:lstStyle/>
          <a:p>
            <a:r>
              <a:rPr lang="en-US" dirty="0" smtClean="0"/>
              <a:t>Fully specified name</a:t>
            </a:r>
          </a:p>
          <a:p>
            <a:pPr lvl="1"/>
            <a:r>
              <a:rPr lang="en-US" dirty="0" smtClean="0"/>
              <a:t>Must be unique</a:t>
            </a:r>
          </a:p>
          <a:p>
            <a:r>
              <a:rPr lang="en-US" dirty="0" smtClean="0"/>
              <a:t>Preferred name</a:t>
            </a:r>
          </a:p>
          <a:p>
            <a:r>
              <a:rPr lang="en-US" dirty="0" smtClean="0"/>
              <a:t>Synonyms</a:t>
            </a:r>
            <a:endParaRPr lang="en-US" dirty="0"/>
          </a:p>
        </p:txBody>
      </p:sp>
      <p:graphicFrame>
        <p:nvGraphicFramePr>
          <p:cNvPr id="4" name="Table 3"/>
          <p:cNvGraphicFramePr>
            <a:graphicFrameLocks noGrp="1"/>
          </p:cNvGraphicFramePr>
          <p:nvPr/>
        </p:nvGraphicFramePr>
        <p:xfrm>
          <a:off x="457200" y="3276600"/>
          <a:ext cx="8077199" cy="3474720"/>
        </p:xfrm>
        <a:graphic>
          <a:graphicData uri="http://schemas.openxmlformats.org/drawingml/2006/table">
            <a:tbl>
              <a:tblPr firstRow="1" bandRow="1">
                <a:tableStyleId>{5C22544A-7EE6-4342-B048-85BDC9FD1C3A}</a:tableStyleId>
              </a:tblPr>
              <a:tblGrid>
                <a:gridCol w="1219199"/>
                <a:gridCol w="1371601"/>
                <a:gridCol w="3657600"/>
                <a:gridCol w="1828799"/>
              </a:tblGrid>
              <a:tr h="548640">
                <a:tc>
                  <a:txBody>
                    <a:bodyPr/>
                    <a:lstStyle/>
                    <a:p>
                      <a:r>
                        <a:rPr lang="en-US" dirty="0" smtClean="0"/>
                        <a:t>Concept ID</a:t>
                      </a:r>
                      <a:endParaRPr lang="en-US" dirty="0"/>
                    </a:p>
                  </a:txBody>
                  <a:tcPr/>
                </a:tc>
                <a:tc>
                  <a:txBody>
                    <a:bodyPr/>
                    <a:lstStyle/>
                    <a:p>
                      <a:r>
                        <a:rPr lang="en-US" dirty="0" smtClean="0"/>
                        <a:t>Description</a:t>
                      </a:r>
                      <a:r>
                        <a:rPr lang="en-US" baseline="0" dirty="0" smtClean="0"/>
                        <a:t> ID</a:t>
                      </a:r>
                      <a:endParaRPr lang="en-US" dirty="0"/>
                    </a:p>
                  </a:txBody>
                  <a:tcPr/>
                </a:tc>
                <a:tc>
                  <a:txBody>
                    <a:bodyPr/>
                    <a:lstStyle/>
                    <a:p>
                      <a:r>
                        <a:rPr lang="en-US" dirty="0" smtClean="0"/>
                        <a:t>Term</a:t>
                      </a:r>
                      <a:endParaRPr lang="en-US" dirty="0"/>
                    </a:p>
                  </a:txBody>
                  <a:tcPr/>
                </a:tc>
                <a:tc>
                  <a:txBody>
                    <a:bodyPr/>
                    <a:lstStyle/>
                    <a:p>
                      <a:r>
                        <a:rPr lang="en-US" dirty="0" smtClean="0"/>
                        <a:t>Type</a:t>
                      </a:r>
                      <a:endParaRPr lang="en-US" dirty="0"/>
                    </a:p>
                  </a:txBody>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52702003</a:t>
                      </a:r>
                    </a:p>
                    <a:p>
                      <a:endParaRPr lang="en-US" dirty="0"/>
                    </a:p>
                  </a:txBody>
                  <a:tcPr/>
                </a:tc>
                <a:tc>
                  <a:txBody>
                    <a:bodyPr/>
                    <a:lstStyle/>
                    <a:p>
                      <a:r>
                        <a:rPr lang="en-US" dirty="0" smtClean="0"/>
                        <a:t>790741013</a:t>
                      </a:r>
                      <a:endParaRPr lang="en-US" dirty="0"/>
                    </a:p>
                  </a:txBody>
                  <a:tcPr/>
                </a:tc>
                <a:tc>
                  <a:txBody>
                    <a:bodyPr/>
                    <a:lstStyle/>
                    <a:p>
                      <a:r>
                        <a:rPr lang="en-US" dirty="0" smtClean="0"/>
                        <a:t>chronic fatigue syndrome (disorder)</a:t>
                      </a:r>
                      <a:endParaRPr lang="en-US" dirty="0"/>
                    </a:p>
                  </a:txBody>
                  <a:tcPr/>
                </a:tc>
                <a:tc>
                  <a:txBody>
                    <a:bodyPr/>
                    <a:lstStyle/>
                    <a:p>
                      <a:r>
                        <a:rPr lang="en-US" dirty="0" smtClean="0"/>
                        <a:t>Fully Specified Name</a:t>
                      </a:r>
                      <a:endParaRPr lang="en-US" dirty="0"/>
                    </a:p>
                  </a:txBody>
                  <a:tcPr/>
                </a:tc>
              </a:tr>
              <a:tr h="548640">
                <a:tc>
                  <a:txBody>
                    <a:bodyPr/>
                    <a:lstStyle/>
                    <a:p>
                      <a:r>
                        <a:rPr lang="en-US" dirty="0" smtClean="0"/>
                        <a:t>52702003</a:t>
                      </a:r>
                      <a:endParaRPr lang="en-US" dirty="0"/>
                    </a:p>
                  </a:txBody>
                  <a:tcPr/>
                </a:tc>
                <a:tc>
                  <a:txBody>
                    <a:bodyPr/>
                    <a:lstStyle/>
                    <a:p>
                      <a:r>
                        <a:rPr lang="en-US" dirty="0" smtClean="0"/>
                        <a:t>87704019</a:t>
                      </a:r>
                      <a:endParaRPr lang="en-US" dirty="0"/>
                    </a:p>
                  </a:txBody>
                  <a:tcPr/>
                </a:tc>
                <a:tc>
                  <a:txBody>
                    <a:bodyPr/>
                    <a:lstStyle/>
                    <a:p>
                      <a:r>
                        <a:rPr lang="en-US" dirty="0" smtClean="0"/>
                        <a:t>chronic fatigue syndrome</a:t>
                      </a:r>
                      <a:endParaRPr lang="en-US" dirty="0"/>
                    </a:p>
                  </a:txBody>
                  <a:tcPr/>
                </a:tc>
                <a:tc>
                  <a:txBody>
                    <a:bodyPr/>
                    <a:lstStyle/>
                    <a:p>
                      <a:r>
                        <a:rPr lang="en-US" dirty="0" smtClean="0"/>
                        <a:t>Preferred Term</a:t>
                      </a:r>
                      <a:endParaRPr lang="en-US" dirty="0"/>
                    </a:p>
                  </a:txBody>
                  <a:tcPr/>
                </a:tc>
              </a:tr>
              <a:tr h="548640">
                <a:tc>
                  <a:txBody>
                    <a:bodyPr/>
                    <a:lstStyle/>
                    <a:p>
                      <a:r>
                        <a:rPr lang="en-US" dirty="0" smtClean="0"/>
                        <a:t>52702003</a:t>
                      </a:r>
                      <a:endParaRPr lang="en-US" dirty="0"/>
                    </a:p>
                  </a:txBody>
                  <a:tcPr/>
                </a:tc>
                <a:tc>
                  <a:txBody>
                    <a:bodyPr/>
                    <a:lstStyle/>
                    <a:p>
                      <a:r>
                        <a:rPr lang="en-US" dirty="0" smtClean="0"/>
                        <a:t>496413011</a:t>
                      </a:r>
                      <a:endParaRPr lang="en-US" dirty="0"/>
                    </a:p>
                  </a:txBody>
                  <a:tcPr/>
                </a:tc>
                <a:tc>
                  <a:txBody>
                    <a:bodyPr/>
                    <a:lstStyle/>
                    <a:p>
                      <a:r>
                        <a:rPr lang="en-US" dirty="0" err="1" smtClean="0"/>
                        <a:t>myalgic</a:t>
                      </a:r>
                      <a:r>
                        <a:rPr lang="en-US" dirty="0" smtClean="0"/>
                        <a:t> encephalomyelitis</a:t>
                      </a:r>
                      <a:endParaRPr lang="en-US" dirty="0"/>
                    </a:p>
                  </a:txBody>
                  <a:tcPr/>
                </a:tc>
                <a:tc>
                  <a:txBody>
                    <a:bodyPr/>
                    <a:lstStyle/>
                    <a:p>
                      <a:r>
                        <a:rPr lang="en-US" dirty="0" smtClean="0"/>
                        <a:t>Synonym</a:t>
                      </a:r>
                      <a:endParaRPr lang="en-US" dirty="0"/>
                    </a:p>
                  </a:txBody>
                  <a:tcPr/>
                </a:tc>
              </a:tr>
              <a:tr h="548640">
                <a:tc>
                  <a:txBody>
                    <a:bodyPr/>
                    <a:lstStyle/>
                    <a:p>
                      <a:r>
                        <a:rPr lang="en-US" dirty="0" smtClean="0"/>
                        <a:t>52702003</a:t>
                      </a:r>
                      <a:endParaRPr lang="en-US" dirty="0"/>
                    </a:p>
                  </a:txBody>
                  <a:tcPr/>
                </a:tc>
                <a:tc>
                  <a:txBody>
                    <a:bodyPr/>
                    <a:lstStyle/>
                    <a:p>
                      <a:r>
                        <a:rPr lang="en-US" dirty="0" smtClean="0"/>
                        <a:t>496412018</a:t>
                      </a:r>
                      <a:endParaRPr lang="en-US" dirty="0"/>
                    </a:p>
                  </a:txBody>
                  <a:tcPr/>
                </a:tc>
                <a:tc>
                  <a:txBody>
                    <a:bodyPr/>
                    <a:lstStyle/>
                    <a:p>
                      <a:r>
                        <a:rPr lang="en-US" dirty="0" err="1" smtClean="0"/>
                        <a:t>postviral</a:t>
                      </a:r>
                      <a:r>
                        <a:rPr lang="en-US" dirty="0" smtClean="0"/>
                        <a:t> fatigue syndrome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Synonym</a:t>
                      </a:r>
                    </a:p>
                  </a:txBody>
                  <a:tcPr/>
                </a:tc>
              </a:tr>
              <a:tr h="548640">
                <a:tc>
                  <a:txBody>
                    <a:bodyPr/>
                    <a:lstStyle/>
                    <a:p>
                      <a:r>
                        <a:rPr lang="en-US" dirty="0" smtClean="0"/>
                        <a:t>52702003</a:t>
                      </a:r>
                      <a:endParaRPr lang="en-US" dirty="0"/>
                    </a:p>
                  </a:txBody>
                  <a:tcPr/>
                </a:tc>
                <a:tc>
                  <a:txBody>
                    <a:bodyPr/>
                    <a:lstStyle/>
                    <a:p>
                      <a:r>
                        <a:rPr lang="en-US" dirty="0" smtClean="0"/>
                        <a:t>87703013</a:t>
                      </a:r>
                      <a:endParaRPr lang="en-US" dirty="0"/>
                    </a:p>
                  </a:txBody>
                  <a:tcPr/>
                </a:tc>
                <a:tc>
                  <a:txBody>
                    <a:bodyPr/>
                    <a:lstStyle/>
                    <a:p>
                      <a:r>
                        <a:rPr lang="en-US" dirty="0" smtClean="0"/>
                        <a:t>benign </a:t>
                      </a:r>
                      <a:r>
                        <a:rPr lang="en-US" dirty="0" err="1" smtClean="0"/>
                        <a:t>myalgic</a:t>
                      </a:r>
                      <a:r>
                        <a:rPr lang="en-US" dirty="0" smtClean="0"/>
                        <a:t> encephalomyelitis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Synonym</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152400"/>
            <a:ext cx="7772400" cy="1143000"/>
          </a:xfrm>
        </p:spPr>
        <p:txBody>
          <a:bodyPr/>
          <a:lstStyle/>
          <a:p>
            <a:r>
              <a:rPr lang="en-US" dirty="0" smtClean="0"/>
              <a:t>Concept → Relationship</a:t>
            </a:r>
            <a:br>
              <a:rPr lang="en-US" dirty="0" smtClean="0"/>
            </a:br>
            <a:r>
              <a:rPr lang="en-US" sz="3200" dirty="0" smtClean="0"/>
              <a:t>e.g. Femur Fracture</a:t>
            </a:r>
            <a:endParaRPr lang="en-US" dirty="0" smtClean="0"/>
          </a:p>
        </p:txBody>
      </p:sp>
      <p:graphicFrame>
        <p:nvGraphicFramePr>
          <p:cNvPr id="44" name="Table 43"/>
          <p:cNvGraphicFramePr>
            <a:graphicFrameLocks noGrp="1"/>
          </p:cNvGraphicFramePr>
          <p:nvPr/>
        </p:nvGraphicFramePr>
        <p:xfrm>
          <a:off x="1219200" y="1752600"/>
          <a:ext cx="6248400" cy="2235200"/>
        </p:xfrm>
        <a:graphic>
          <a:graphicData uri="http://schemas.openxmlformats.org/drawingml/2006/table">
            <a:tbl>
              <a:tblPr firstRow="1" bandRow="1">
                <a:tableStyleId>{5C22544A-7EE6-4342-B048-85BDC9FD1C3A}</a:tableStyleId>
              </a:tblPr>
              <a:tblGrid>
                <a:gridCol w="1295400"/>
                <a:gridCol w="49530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SCT 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Concept Name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71620000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Fracture of Femur (disorder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116676008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Associated Morphology (attribute)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72704001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Fracture (morphology)</a:t>
                      </a:r>
                    </a:p>
                  </a:txBody>
                  <a:tcPr/>
                </a:tc>
              </a:tr>
              <a:tr h="370840">
                <a:tc>
                  <a:txBody>
                    <a:bodyPr/>
                    <a:lstStyle/>
                    <a:p>
                      <a:r>
                        <a:rPr lang="en-US" dirty="0" smtClean="0"/>
                        <a:t>363698007</a:t>
                      </a:r>
                      <a:endParaRPr lang="en-US" dirty="0"/>
                    </a:p>
                  </a:txBody>
                  <a:tcPr/>
                </a:tc>
                <a:tc>
                  <a:txBody>
                    <a:bodyPr/>
                    <a:lstStyle/>
                    <a:p>
                      <a:r>
                        <a:rPr lang="en-US" dirty="0" smtClean="0"/>
                        <a:t>finding site (attribute)</a:t>
                      </a:r>
                    </a:p>
                  </a:txBody>
                  <a:tcPr/>
                </a:tc>
              </a:tr>
              <a:tr h="370840">
                <a:tc>
                  <a:txBody>
                    <a:bodyPr/>
                    <a:lstStyle/>
                    <a:p>
                      <a:r>
                        <a:rPr lang="en-US" dirty="0" smtClean="0"/>
                        <a:t>421235005</a:t>
                      </a:r>
                      <a:endParaRPr lang="en-US" dirty="0"/>
                    </a:p>
                  </a:txBody>
                  <a:tcPr/>
                </a:tc>
                <a:tc>
                  <a:txBody>
                    <a:bodyPr/>
                    <a:lstStyle/>
                    <a:p>
                      <a:r>
                        <a:rPr lang="en-US" dirty="0" smtClean="0"/>
                        <a:t>structure of femur (body structure)</a:t>
                      </a:r>
                    </a:p>
                  </a:txBody>
                  <a:tcPr/>
                </a:tc>
              </a:tr>
            </a:tbl>
          </a:graphicData>
        </a:graphic>
      </p:graphicFrame>
      <p:graphicFrame>
        <p:nvGraphicFramePr>
          <p:cNvPr id="45" name="Table 44"/>
          <p:cNvGraphicFramePr>
            <a:graphicFrameLocks noGrp="1"/>
          </p:cNvGraphicFramePr>
          <p:nvPr/>
        </p:nvGraphicFramePr>
        <p:xfrm>
          <a:off x="1143000" y="4800600"/>
          <a:ext cx="6400800" cy="1112520"/>
        </p:xfrm>
        <a:graphic>
          <a:graphicData uri="http://schemas.openxmlformats.org/drawingml/2006/table">
            <a:tbl>
              <a:tblPr firstRow="1" bandRow="1">
                <a:tableStyleId>{5C22544A-7EE6-4342-B048-85BDC9FD1C3A}</a:tableStyleId>
              </a:tblPr>
              <a:tblGrid>
                <a:gridCol w="2080260"/>
                <a:gridCol w="2186940"/>
                <a:gridCol w="2133600"/>
              </a:tblGrid>
              <a:tr h="370840">
                <a:tc>
                  <a:txBody>
                    <a:bodyPr/>
                    <a:lstStyle/>
                    <a:p>
                      <a:r>
                        <a:rPr lang="en-US" sz="1800" kern="1200" dirty="0" err="1" smtClean="0">
                          <a:solidFill>
                            <a:schemeClr val="dk1"/>
                          </a:solidFill>
                          <a:latin typeface="+mn-lt"/>
                          <a:ea typeface="+mn-ea"/>
                          <a:cs typeface="+mn-cs"/>
                        </a:rPr>
                        <a:t>ConceptID</a:t>
                      </a:r>
                      <a:r>
                        <a:rPr lang="en-US" sz="1800" kern="1200" dirty="0" smtClean="0">
                          <a:solidFill>
                            <a:schemeClr val="dk1"/>
                          </a:solidFill>
                          <a:latin typeface="+mn-lt"/>
                          <a:ea typeface="+mn-ea"/>
                          <a:cs typeface="+mn-cs"/>
                        </a:rPr>
                        <a:t> 1</a:t>
                      </a:r>
                    </a:p>
                  </a:txBody>
                  <a:tcPr/>
                </a:tc>
                <a:tc>
                  <a:txBody>
                    <a:bodyPr/>
                    <a:lstStyle/>
                    <a:p>
                      <a:r>
                        <a:rPr lang="en-US" sz="1800" kern="1200" dirty="0" smtClean="0">
                          <a:solidFill>
                            <a:schemeClr val="dk1"/>
                          </a:solidFill>
                          <a:latin typeface="+mn-lt"/>
                          <a:ea typeface="+mn-ea"/>
                          <a:cs typeface="+mn-cs"/>
                        </a:rPr>
                        <a:t>Relationship ID</a:t>
                      </a:r>
                    </a:p>
                  </a:txBody>
                  <a:tcPr/>
                </a:tc>
                <a:tc>
                  <a:txBody>
                    <a:bodyPr/>
                    <a:lstStyle/>
                    <a:p>
                      <a:r>
                        <a:rPr lang="en-US" sz="1800" kern="1200" dirty="0" err="1" smtClean="0">
                          <a:solidFill>
                            <a:schemeClr val="dk1"/>
                          </a:solidFill>
                          <a:latin typeface="+mn-lt"/>
                          <a:ea typeface="+mn-ea"/>
                          <a:cs typeface="+mn-cs"/>
                        </a:rPr>
                        <a:t>ConceptID</a:t>
                      </a:r>
                      <a:r>
                        <a:rPr lang="en-US" sz="1800" kern="1200" dirty="0" smtClean="0">
                          <a:solidFill>
                            <a:schemeClr val="dk1"/>
                          </a:solidFill>
                          <a:latin typeface="+mn-lt"/>
                          <a:ea typeface="+mn-ea"/>
                          <a:cs typeface="+mn-cs"/>
                        </a:rPr>
                        <a:t> 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71620000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116676008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72704001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71620000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363698007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421235005</a:t>
                      </a:r>
                    </a:p>
                  </a:txBody>
                  <a:tcPr/>
                </a:tc>
              </a:tr>
            </a:tbl>
          </a:graphicData>
        </a:graphic>
      </p:graphicFrame>
      <p:sp>
        <p:nvSpPr>
          <p:cNvPr id="77" name="Down Arrow 76"/>
          <p:cNvSpPr/>
          <p:nvPr/>
        </p:nvSpPr>
        <p:spPr bwMode="auto">
          <a:xfrm>
            <a:off x="4038600" y="4038600"/>
            <a:ext cx="6096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78" name="Rectangle 77"/>
          <p:cNvSpPr/>
          <p:nvPr/>
        </p:nvSpPr>
        <p:spPr bwMode="auto">
          <a:xfrm>
            <a:off x="1219200" y="2133600"/>
            <a:ext cx="1219200" cy="30480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0" name="Rectangle 79"/>
          <p:cNvSpPr/>
          <p:nvPr/>
        </p:nvSpPr>
        <p:spPr bwMode="auto">
          <a:xfrm>
            <a:off x="1143000" y="5181600"/>
            <a:ext cx="1219200" cy="304800"/>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1" name="Rectangle 80"/>
          <p:cNvSpPr/>
          <p:nvPr/>
        </p:nvSpPr>
        <p:spPr bwMode="auto">
          <a:xfrm>
            <a:off x="1143000" y="5562600"/>
            <a:ext cx="1219200" cy="304800"/>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2" name="Rectangle 81"/>
          <p:cNvSpPr/>
          <p:nvPr/>
        </p:nvSpPr>
        <p:spPr bwMode="auto">
          <a:xfrm>
            <a:off x="1219200" y="2514600"/>
            <a:ext cx="1219200" cy="304800"/>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3" name="Rectangle 82"/>
          <p:cNvSpPr/>
          <p:nvPr/>
        </p:nvSpPr>
        <p:spPr bwMode="auto">
          <a:xfrm>
            <a:off x="3276600" y="5181600"/>
            <a:ext cx="1219200" cy="304800"/>
          </a:xfrm>
          <a:prstGeom prst="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4" name="Rectangle 83"/>
          <p:cNvSpPr/>
          <p:nvPr/>
        </p:nvSpPr>
        <p:spPr bwMode="auto">
          <a:xfrm>
            <a:off x="1219200" y="2895600"/>
            <a:ext cx="1219200" cy="304800"/>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5" name="Rectangle 84"/>
          <p:cNvSpPr/>
          <p:nvPr/>
        </p:nvSpPr>
        <p:spPr bwMode="auto">
          <a:xfrm>
            <a:off x="5410200" y="5181600"/>
            <a:ext cx="1219200" cy="304800"/>
          </a:xfrm>
          <a:prstGeom prst="rect">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6" name="Rectangle 85"/>
          <p:cNvSpPr/>
          <p:nvPr/>
        </p:nvSpPr>
        <p:spPr bwMode="auto">
          <a:xfrm>
            <a:off x="1219200" y="3276600"/>
            <a:ext cx="1219200" cy="304800"/>
          </a:xfrm>
          <a:prstGeom prst="rect">
            <a:avLst/>
          </a:prstGeom>
          <a:noFill/>
          <a:ln w="19050"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7" name="Rectangle 86"/>
          <p:cNvSpPr/>
          <p:nvPr/>
        </p:nvSpPr>
        <p:spPr bwMode="auto">
          <a:xfrm>
            <a:off x="3276600" y="5562600"/>
            <a:ext cx="1219200" cy="304800"/>
          </a:xfrm>
          <a:prstGeom prst="rect">
            <a:avLst/>
          </a:prstGeom>
          <a:noFill/>
          <a:ln w="12700"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8" name="Rectangle 87"/>
          <p:cNvSpPr/>
          <p:nvPr/>
        </p:nvSpPr>
        <p:spPr bwMode="auto">
          <a:xfrm>
            <a:off x="1219200" y="3657600"/>
            <a:ext cx="1219200" cy="304800"/>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89" name="Rectangle 88"/>
          <p:cNvSpPr/>
          <p:nvPr/>
        </p:nvSpPr>
        <p:spPr bwMode="auto">
          <a:xfrm>
            <a:off x="5410200" y="5562600"/>
            <a:ext cx="1219200" cy="304800"/>
          </a:xfrm>
          <a:prstGeom prst="rect">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600" dirty="0" smtClean="0"/>
              <a:t>NLM Activities with SNOMED CT</a:t>
            </a:r>
            <a:endParaRPr lang="en-US" sz="3600" dirty="0"/>
          </a:p>
        </p:txBody>
      </p:sp>
      <p:sp>
        <p:nvSpPr>
          <p:cNvPr id="3" name="Content Placeholder 2"/>
          <p:cNvSpPr>
            <a:spLocks noGrp="1"/>
          </p:cNvSpPr>
          <p:nvPr>
            <p:ph idx="1"/>
          </p:nvPr>
        </p:nvSpPr>
        <p:spPr>
          <a:xfrm>
            <a:off x="685800" y="1143000"/>
            <a:ext cx="8001000" cy="4724400"/>
          </a:xfrm>
        </p:spPr>
        <p:txBody>
          <a:bodyPr/>
          <a:lstStyle/>
          <a:p>
            <a:r>
              <a:rPr lang="en-US" sz="2800" dirty="0" smtClean="0"/>
              <a:t>Licenses SNOMED from the International Health Terminology Standards Development Organization (IHTSDO)</a:t>
            </a:r>
          </a:p>
          <a:p>
            <a:r>
              <a:rPr lang="en-US" sz="2800" dirty="0" smtClean="0"/>
              <a:t>Participates on a number of IHTSDO Committees</a:t>
            </a:r>
          </a:p>
          <a:p>
            <a:r>
              <a:rPr lang="en-US" sz="2800" dirty="0" smtClean="0"/>
              <a:t>NLM distributes SNOMED through the Universal Medical Language System</a:t>
            </a:r>
          </a:p>
          <a:p>
            <a:r>
              <a:rPr lang="en-US" sz="2800" dirty="0" smtClean="0"/>
              <a:t>Participates as the US representative to IHTSDO</a:t>
            </a:r>
          </a:p>
          <a:p>
            <a:r>
              <a:rPr lang="en-US" sz="2800" dirty="0" smtClean="0"/>
              <a:t>Create subsets for specific use</a:t>
            </a:r>
          </a:p>
          <a:p>
            <a:pPr lvl="1"/>
            <a:r>
              <a:rPr lang="en-US" sz="2400" dirty="0" smtClean="0"/>
              <a:t>CORE Problem list subset</a:t>
            </a:r>
          </a:p>
          <a:p>
            <a:r>
              <a:rPr lang="en-US" dirty="0" smtClean="0"/>
              <a:t>Provides guidance in the use of SNOMED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371600"/>
          </a:xfrm>
        </p:spPr>
        <p:txBody>
          <a:bodyPr>
            <a:normAutofit/>
          </a:bodyPr>
          <a:lstStyle/>
          <a:p>
            <a:r>
              <a:rPr lang="en-US" dirty="0" smtClean="0"/>
              <a:t>Much ado about “Noting”</a:t>
            </a:r>
            <a:br>
              <a:rPr lang="en-US" dirty="0" smtClean="0"/>
            </a:br>
            <a:r>
              <a:rPr lang="en-US" sz="3100" dirty="0" smtClean="0"/>
              <a:t>The importance and value of EHR Adoption</a:t>
            </a:r>
            <a:endParaRPr lang="en-US" dirty="0"/>
          </a:p>
        </p:txBody>
      </p:sp>
      <p:sp>
        <p:nvSpPr>
          <p:cNvPr id="3" name="Content Placeholder 2"/>
          <p:cNvSpPr>
            <a:spLocks noGrp="1"/>
          </p:cNvSpPr>
          <p:nvPr>
            <p:ph idx="1"/>
          </p:nvPr>
        </p:nvSpPr>
        <p:spPr>
          <a:xfrm>
            <a:off x="381000" y="1295400"/>
            <a:ext cx="8077200" cy="5105400"/>
          </a:xfrm>
        </p:spPr>
        <p:txBody>
          <a:bodyPr>
            <a:normAutofit fontScale="25000" lnSpcReduction="20000"/>
          </a:bodyPr>
          <a:lstStyle/>
          <a:p>
            <a:r>
              <a:rPr lang="en-US" sz="11200" dirty="0" smtClean="0"/>
              <a:t>1999 IOM Report on Medical Errors</a:t>
            </a:r>
          </a:p>
          <a:p>
            <a:pPr lvl="1"/>
            <a:r>
              <a:rPr lang="en-US" sz="9600" dirty="0" smtClean="0"/>
              <a:t>44,000 to 98,000 deaths attributed to errors</a:t>
            </a:r>
          </a:p>
          <a:p>
            <a:r>
              <a:rPr lang="en-US" sz="11200" dirty="0" smtClean="0"/>
              <a:t>Value of EHR recognized at the highest levels:</a:t>
            </a:r>
          </a:p>
          <a:p>
            <a:pPr lvl="1">
              <a:spcAft>
                <a:spcPts val="600"/>
              </a:spcAft>
            </a:pPr>
            <a:r>
              <a:rPr lang="en-US" sz="9600" dirty="0" smtClean="0"/>
              <a:t>"Widespread adoption of interoperable health information technology is a cornerstone of creating a 21st Century Intelligent Health system.“ </a:t>
            </a:r>
            <a:r>
              <a:rPr lang="en-US" sz="7200" dirty="0" smtClean="0"/>
              <a:t>Newt Gingrich, Founder, The Center for Health Transformation; 2004</a:t>
            </a:r>
            <a:endParaRPr lang="en-US" sz="9600" dirty="0" smtClean="0"/>
          </a:p>
          <a:p>
            <a:pPr lvl="1">
              <a:spcAft>
                <a:spcPts val="600"/>
              </a:spcAft>
            </a:pPr>
            <a:r>
              <a:rPr lang="en-US" sz="9600" dirty="0" smtClean="0"/>
              <a:t> "We will make wider use of electronic records and other health information technology, to help control costs and reduce dangerous medical errors.“  </a:t>
            </a:r>
            <a:r>
              <a:rPr lang="en-US" sz="7200" dirty="0" smtClean="0"/>
              <a:t>President George W. Bush; 2006</a:t>
            </a:r>
            <a:endParaRPr lang="en-US" sz="9600" dirty="0" smtClean="0"/>
          </a:p>
          <a:p>
            <a:pPr lvl="1">
              <a:spcAft>
                <a:spcPts val="600"/>
              </a:spcAft>
            </a:pPr>
            <a:r>
              <a:rPr lang="en-US" sz="9600" dirty="0" smtClean="0"/>
              <a:t> "Our recovery plan will invest in electronic health records and new technology that will reduce errors, bring down costs, ensure privacy, and save lives.“ </a:t>
            </a:r>
            <a:r>
              <a:rPr lang="en-US" sz="7200" dirty="0" smtClean="0"/>
              <a:t>President Barack Obama; 2009</a:t>
            </a:r>
            <a:endParaRPr lang="en-US" sz="9600"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200" dirty="0" smtClean="0"/>
              <a:t>Logical Observation Identifiers, Names and Codes (LOINC)</a:t>
            </a:r>
            <a:r>
              <a:rPr lang="en-US" dirty="0" smtClean="0"/>
              <a:t/>
            </a:r>
            <a:br>
              <a:rPr lang="en-US" dirty="0" smtClean="0"/>
            </a:br>
            <a:r>
              <a:rPr lang="en-US" sz="2000" dirty="0" smtClean="0"/>
              <a:t>http://www.loinc.org</a:t>
            </a:r>
            <a:endParaRPr lang="en-US" dirty="0"/>
          </a:p>
        </p:txBody>
      </p:sp>
      <p:sp>
        <p:nvSpPr>
          <p:cNvPr id="5" name="Rectangle 3"/>
          <p:cNvSpPr>
            <a:spLocks noGrp="1" noChangeArrowheads="1"/>
          </p:cNvSpPr>
          <p:nvPr>
            <p:ph idx="1"/>
          </p:nvPr>
        </p:nvSpPr>
        <p:spPr>
          <a:xfrm>
            <a:off x="381000" y="1828800"/>
            <a:ext cx="8001000" cy="4876800"/>
          </a:xfrm>
        </p:spPr>
        <p:txBody>
          <a:bodyPr/>
          <a:lstStyle/>
          <a:p>
            <a:pPr algn="ctr" eaLnBrk="1" hangingPunct="1">
              <a:buClr>
                <a:schemeClr val="tx1"/>
              </a:buClr>
              <a:buFont typeface="Symbol" pitchFamily="18" charset="2"/>
              <a:buNone/>
            </a:pPr>
            <a:r>
              <a:rPr lang="en-US" sz="3600" dirty="0" smtClean="0"/>
              <a:t>“Within one laboratory, local jargon terms may be used which are usually well understood between colleagues, but would not be sufficiently widely known for communication with the outside world.”</a:t>
            </a:r>
            <a:endParaRPr lang="en-US" sz="4000" dirty="0" smtClean="0"/>
          </a:p>
          <a:p>
            <a:pPr algn="ctr" eaLnBrk="1" hangingPunct="1">
              <a:buClr>
                <a:schemeClr val="tx1"/>
              </a:buClr>
              <a:buFont typeface="Symbol" pitchFamily="18" charset="2"/>
              <a:buNone/>
            </a:pPr>
            <a:endParaRPr lang="en-US" sz="1600" dirty="0" smtClean="0"/>
          </a:p>
          <a:p>
            <a:pPr algn="ctr" eaLnBrk="1" hangingPunct="1">
              <a:buClr>
                <a:schemeClr val="tx1"/>
              </a:buClr>
              <a:buFont typeface="Symbol" pitchFamily="18" charset="2"/>
              <a:buNone/>
            </a:pPr>
            <a:r>
              <a:rPr lang="en-US" sz="1800" dirty="0" smtClean="0"/>
              <a:t>U. </a:t>
            </a:r>
            <a:r>
              <a:rPr lang="en-US" sz="1800" dirty="0" err="1" smtClean="0"/>
              <a:t>Forsum</a:t>
            </a:r>
            <a:r>
              <a:rPr lang="en-US" sz="1800" dirty="0" smtClean="0"/>
              <a:t> et al., Pure Appl. </a:t>
            </a:r>
            <a:r>
              <a:rPr lang="en-US" sz="1800" dirty="0" err="1" smtClean="0"/>
              <a:t>Chem</a:t>
            </a:r>
            <a:r>
              <a:rPr lang="en-US" sz="1800" dirty="0" smtClean="0"/>
              <a:t> 72:555-745, 2000 </a:t>
            </a:r>
            <a:r>
              <a:rPr lang="en-US" sz="1800" i="1" dirty="0" smtClean="0"/>
              <a:t>Properties and Units in the Clinical Laboratory Sciences Part VII.  Properties and Units in Clinical Microbiology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a:xfrm>
            <a:off x="685800" y="152400"/>
            <a:ext cx="7772400" cy="1143000"/>
          </a:xfrm>
        </p:spPr>
        <p:txBody>
          <a:bodyPr/>
          <a:lstStyle/>
          <a:p>
            <a:r>
              <a:rPr lang="en-US" dirty="0" smtClean="0"/>
              <a:t>What is LOINC?</a:t>
            </a:r>
          </a:p>
        </p:txBody>
      </p:sp>
      <p:sp>
        <p:nvSpPr>
          <p:cNvPr id="79877" name="Rectangle 3"/>
          <p:cNvSpPr>
            <a:spLocks noGrp="1" noChangeArrowheads="1"/>
          </p:cNvSpPr>
          <p:nvPr>
            <p:ph idx="1"/>
          </p:nvPr>
        </p:nvSpPr>
        <p:spPr>
          <a:xfrm>
            <a:off x="685800" y="1219200"/>
            <a:ext cx="7772400" cy="4114800"/>
          </a:xfrm>
        </p:spPr>
        <p:txBody>
          <a:bodyPr/>
          <a:lstStyle/>
          <a:p>
            <a:r>
              <a:rPr lang="en-US" dirty="0" smtClean="0"/>
              <a:t>A 57,000+ record data base of universal names and codes for identifying discrete observations</a:t>
            </a:r>
          </a:p>
          <a:p>
            <a:r>
              <a:rPr lang="en-US" dirty="0" smtClean="0"/>
              <a:t>Packages of those discrete  observations as panels or survey instruments, e.g.</a:t>
            </a:r>
          </a:p>
          <a:p>
            <a:pPr lvl="1"/>
            <a:r>
              <a:rPr lang="en-US" dirty="0" smtClean="0"/>
              <a:t>Glasgow Coma score  </a:t>
            </a:r>
          </a:p>
          <a:p>
            <a:pPr lvl="1"/>
            <a:r>
              <a:rPr lang="en-US" dirty="0" smtClean="0"/>
              <a:t>OASIS functional status</a:t>
            </a:r>
          </a:p>
          <a:p>
            <a:pPr lvl="1"/>
            <a:r>
              <a:rPr lang="en-US" dirty="0" smtClean="0"/>
              <a:t>CBC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Where is LOINC required/used</a:t>
            </a:r>
            <a:endParaRPr lang="en-US" dirty="0"/>
          </a:p>
        </p:txBody>
      </p:sp>
      <p:sp>
        <p:nvSpPr>
          <p:cNvPr id="3" name="Content Placeholder 2"/>
          <p:cNvSpPr>
            <a:spLocks noGrp="1"/>
          </p:cNvSpPr>
          <p:nvPr>
            <p:ph idx="1"/>
          </p:nvPr>
        </p:nvSpPr>
        <p:spPr>
          <a:xfrm>
            <a:off x="685800" y="1066800"/>
            <a:ext cx="7772400" cy="5638800"/>
          </a:xfrm>
        </p:spPr>
        <p:txBody>
          <a:bodyPr/>
          <a:lstStyle/>
          <a:p>
            <a:pPr>
              <a:spcBef>
                <a:spcPts val="0"/>
              </a:spcBef>
            </a:pPr>
            <a:r>
              <a:rPr lang="en-US" sz="3000" dirty="0" smtClean="0"/>
              <a:t>Required </a:t>
            </a:r>
            <a:r>
              <a:rPr lang="en-US" sz="3000" dirty="0" smtClean="0"/>
              <a:t>by: </a:t>
            </a:r>
            <a:endParaRPr lang="en-US" sz="3000" dirty="0" smtClean="0"/>
          </a:p>
          <a:p>
            <a:pPr lvl="1">
              <a:spcBef>
                <a:spcPts val="0"/>
              </a:spcBef>
            </a:pPr>
            <a:r>
              <a:rPr lang="en-US" sz="2600" dirty="0" smtClean="0"/>
              <a:t>Federal health care systems (CHI, HITSP)</a:t>
            </a:r>
          </a:p>
          <a:p>
            <a:pPr lvl="1">
              <a:spcBef>
                <a:spcPts val="0"/>
              </a:spcBef>
            </a:pPr>
            <a:r>
              <a:rPr lang="en-US" sz="2600" dirty="0" smtClean="0"/>
              <a:t>HEDIS – quality</a:t>
            </a:r>
          </a:p>
          <a:p>
            <a:pPr lvl="1">
              <a:spcBef>
                <a:spcPts val="0"/>
              </a:spcBef>
            </a:pPr>
            <a:r>
              <a:rPr lang="en-US" sz="2600" dirty="0" smtClean="0"/>
              <a:t>Required in  HHS accepted standard HL7 messages</a:t>
            </a:r>
          </a:p>
          <a:p>
            <a:pPr lvl="1">
              <a:spcBef>
                <a:spcPts val="0"/>
              </a:spcBef>
            </a:pPr>
            <a:r>
              <a:rPr lang="en-US" sz="2600" dirty="0" smtClean="0"/>
              <a:t>Centers for Disease Control and Prevention (CDC)</a:t>
            </a:r>
          </a:p>
          <a:p>
            <a:pPr lvl="1">
              <a:spcBef>
                <a:spcPts val="0"/>
              </a:spcBef>
            </a:pPr>
            <a:r>
              <a:rPr lang="en-US" sz="2600" dirty="0" smtClean="0"/>
              <a:t>Veterans Administration (VA)</a:t>
            </a:r>
          </a:p>
          <a:p>
            <a:pPr>
              <a:spcBef>
                <a:spcPts val="0"/>
              </a:spcBef>
            </a:pPr>
            <a:r>
              <a:rPr lang="en-US" sz="2800" dirty="0" smtClean="0"/>
              <a:t>Used by: </a:t>
            </a:r>
          </a:p>
          <a:p>
            <a:pPr lvl="1">
              <a:spcBef>
                <a:spcPts val="0"/>
              </a:spcBef>
            </a:pPr>
            <a:r>
              <a:rPr lang="en-US" sz="2400" dirty="0" smtClean="0"/>
              <a:t>Large US laboratory services providers– e.g. Quest, </a:t>
            </a:r>
            <a:r>
              <a:rPr lang="en-US" sz="2400" dirty="0" err="1" smtClean="0"/>
              <a:t>LabCorp</a:t>
            </a:r>
            <a:r>
              <a:rPr lang="en-US" sz="2400" dirty="0" smtClean="0"/>
              <a:t>, ARUP</a:t>
            </a:r>
          </a:p>
          <a:p>
            <a:pPr lvl="1">
              <a:spcBef>
                <a:spcPts val="0"/>
              </a:spcBef>
            </a:pPr>
            <a:r>
              <a:rPr lang="en-US" sz="2400" dirty="0" smtClean="0"/>
              <a:t>Used by major Payers (e.g. United Health)</a:t>
            </a:r>
          </a:p>
          <a:p>
            <a:pPr lvl="1">
              <a:spcBef>
                <a:spcPts val="0"/>
              </a:spcBef>
            </a:pPr>
            <a:r>
              <a:rPr lang="en-US" sz="2400" dirty="0" smtClean="0"/>
              <a:t>Large research organizations - e.g. Partners, IU-</a:t>
            </a:r>
            <a:r>
              <a:rPr lang="en-US" sz="2400" dirty="0" err="1" smtClean="0"/>
              <a:t>Regenstrief</a:t>
            </a:r>
            <a:r>
              <a:rPr lang="en-US" sz="2400" dirty="0" smtClean="0"/>
              <a:t>, Intermountain, VA</a:t>
            </a:r>
          </a:p>
          <a:p>
            <a:pPr lvl="1">
              <a:spcBef>
                <a:spcPts val="0"/>
              </a:spcBef>
            </a:pPr>
            <a:r>
              <a:rPr lang="en-US" sz="2400" dirty="0" smtClean="0"/>
              <a:t>Wide use internationally (more than 6 languages)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4" name="Text Box 6"/>
          <p:cNvSpPr txBox="1">
            <a:spLocks noChangeArrowheads="1"/>
          </p:cNvSpPr>
          <p:nvPr/>
        </p:nvSpPr>
        <p:spPr bwMode="auto">
          <a:xfrm>
            <a:off x="231775" y="1270000"/>
            <a:ext cx="8602663" cy="4064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20000"/>
              </a:spcBef>
              <a:buClr>
                <a:srgbClr val="FF0000"/>
              </a:buClr>
              <a:buFont typeface="Symbol" pitchFamily="18" charset="2"/>
              <a:buNone/>
              <a:defRPr/>
            </a:pPr>
            <a:r>
              <a:rPr lang="en-US" sz="2000" dirty="0">
                <a:solidFill>
                  <a:schemeClr val="bg1"/>
                </a:solidFill>
                <a:latin typeface="Cambria" pitchFamily="18" charset="0"/>
              </a:rPr>
              <a:t>5193-8:Hepatitis B virus surface </a:t>
            </a:r>
            <a:r>
              <a:rPr lang="en-US" sz="2000" dirty="0" err="1">
                <a:solidFill>
                  <a:schemeClr val="bg1"/>
                </a:solidFill>
                <a:latin typeface="Cambria" pitchFamily="18" charset="0"/>
              </a:rPr>
              <a:t>Ab:ACnc:Pt:Ser:Qn:EIA</a:t>
            </a:r>
            <a:endParaRPr lang="en-US" sz="2000" dirty="0">
              <a:solidFill>
                <a:schemeClr val="bg1"/>
              </a:solidFill>
              <a:latin typeface="Cambria" pitchFamily="18" charset="0"/>
            </a:endParaRPr>
          </a:p>
        </p:txBody>
      </p:sp>
      <p:sp>
        <p:nvSpPr>
          <p:cNvPr id="242695" name="Line 7"/>
          <p:cNvSpPr>
            <a:spLocks noChangeShapeType="1"/>
          </p:cNvSpPr>
          <p:nvPr/>
        </p:nvSpPr>
        <p:spPr bwMode="auto">
          <a:xfrm>
            <a:off x="1538288" y="2162175"/>
            <a:ext cx="0" cy="1190625"/>
          </a:xfrm>
          <a:prstGeom prst="line">
            <a:avLst/>
          </a:prstGeom>
          <a:noFill/>
          <a:ln w="9525">
            <a:noFill/>
            <a:round/>
            <a:headEnd/>
            <a:tailEnd type="triangle" w="med" len="med"/>
          </a:ln>
          <a:effectLst/>
        </p:spPr>
        <p:txBody>
          <a:bodyPr anchor="ctr"/>
          <a:lstStyle/>
          <a:p>
            <a:pPr algn="ctr" eaLnBrk="0" hangingPunct="0">
              <a:spcBef>
                <a:spcPct val="20000"/>
              </a:spcBef>
              <a:buClr>
                <a:srgbClr val="FF0000"/>
              </a:buClr>
              <a:buFont typeface="Symbol" pitchFamily="18" charset="2"/>
              <a:buNone/>
              <a:defRPr/>
            </a:pPr>
            <a:endParaRPr lang="en-US">
              <a:solidFill>
                <a:schemeClr val="bg1"/>
              </a:solidFill>
              <a:latin typeface="+mj-lt"/>
            </a:endParaRPr>
          </a:p>
        </p:txBody>
      </p:sp>
      <p:sp>
        <p:nvSpPr>
          <p:cNvPr id="242696" name="Text Box 8"/>
          <p:cNvSpPr txBox="1">
            <a:spLocks noChangeArrowheads="1"/>
          </p:cNvSpPr>
          <p:nvPr/>
        </p:nvSpPr>
        <p:spPr bwMode="auto">
          <a:xfrm>
            <a:off x="857250" y="2238375"/>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a:solidFill>
                  <a:schemeClr val="bg1"/>
                </a:solidFill>
                <a:latin typeface="+mj-lt"/>
              </a:rPr>
              <a:t>5193-8</a:t>
            </a:r>
          </a:p>
        </p:txBody>
      </p:sp>
      <p:sp>
        <p:nvSpPr>
          <p:cNvPr id="242697" name="Line 9"/>
          <p:cNvSpPr>
            <a:spLocks noChangeShapeType="1"/>
          </p:cNvSpPr>
          <p:nvPr/>
        </p:nvSpPr>
        <p:spPr bwMode="auto">
          <a:xfrm>
            <a:off x="309563" y="2622550"/>
            <a:ext cx="8410575"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nchor="ctr"/>
          <a:lstStyle/>
          <a:p>
            <a:pPr algn="ctr" eaLnBrk="0" hangingPunct="0">
              <a:spcBef>
                <a:spcPct val="20000"/>
              </a:spcBef>
              <a:buClr>
                <a:srgbClr val="FF0000"/>
              </a:buClr>
              <a:buFont typeface="Symbol" pitchFamily="18" charset="2"/>
              <a:buNone/>
              <a:defRPr/>
            </a:pPr>
            <a:endParaRPr lang="en-US" sz="2400">
              <a:solidFill>
                <a:schemeClr val="bg1"/>
              </a:solidFill>
              <a:latin typeface="+mj-lt"/>
            </a:endParaRPr>
          </a:p>
        </p:txBody>
      </p:sp>
      <p:sp>
        <p:nvSpPr>
          <p:cNvPr id="242698" name="Text Box 10"/>
          <p:cNvSpPr txBox="1">
            <a:spLocks noChangeArrowheads="1"/>
          </p:cNvSpPr>
          <p:nvPr/>
        </p:nvSpPr>
        <p:spPr bwMode="auto">
          <a:xfrm>
            <a:off x="6453188" y="2200275"/>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dirty="0">
                <a:solidFill>
                  <a:schemeClr val="bg1"/>
                </a:solidFill>
                <a:latin typeface="+mj-lt"/>
              </a:rPr>
              <a:t>LOINC Code</a:t>
            </a:r>
          </a:p>
        </p:txBody>
      </p:sp>
      <p:sp>
        <p:nvSpPr>
          <p:cNvPr id="242699" name="Text Box 11"/>
          <p:cNvSpPr txBox="1">
            <a:spLocks noChangeArrowheads="1"/>
          </p:cNvSpPr>
          <p:nvPr/>
        </p:nvSpPr>
        <p:spPr bwMode="auto">
          <a:xfrm>
            <a:off x="231775" y="2814638"/>
            <a:ext cx="3959225"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a:solidFill>
                  <a:schemeClr val="bg1"/>
                </a:solidFill>
                <a:latin typeface="+mj-lt"/>
              </a:rPr>
              <a:t>Hepatitis B virus surface </a:t>
            </a:r>
            <a:r>
              <a:rPr lang="en-US" sz="2400" dirty="0" err="1">
                <a:solidFill>
                  <a:schemeClr val="bg1"/>
                </a:solidFill>
                <a:latin typeface="+mj-lt"/>
              </a:rPr>
              <a:t>Ab</a:t>
            </a:r>
            <a:endParaRPr lang="en-US" sz="2400" dirty="0">
              <a:solidFill>
                <a:schemeClr val="bg1"/>
              </a:solidFill>
              <a:latin typeface="+mj-lt"/>
            </a:endParaRPr>
          </a:p>
        </p:txBody>
      </p:sp>
      <p:sp>
        <p:nvSpPr>
          <p:cNvPr id="242700" name="Text Box 12"/>
          <p:cNvSpPr txBox="1">
            <a:spLocks noChangeArrowheads="1"/>
          </p:cNvSpPr>
          <p:nvPr/>
        </p:nvSpPr>
        <p:spPr bwMode="auto">
          <a:xfrm>
            <a:off x="857250" y="3313113"/>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err="1">
                <a:solidFill>
                  <a:schemeClr val="bg1"/>
                </a:solidFill>
                <a:latin typeface="+mj-lt"/>
              </a:rPr>
              <a:t>ACnc</a:t>
            </a:r>
            <a:endParaRPr lang="en-US" sz="2400" dirty="0">
              <a:solidFill>
                <a:schemeClr val="bg1"/>
              </a:solidFill>
              <a:latin typeface="+mj-lt"/>
            </a:endParaRPr>
          </a:p>
        </p:txBody>
      </p:sp>
      <p:sp>
        <p:nvSpPr>
          <p:cNvPr id="242701" name="Text Box 13"/>
          <p:cNvSpPr txBox="1">
            <a:spLocks noChangeArrowheads="1"/>
          </p:cNvSpPr>
          <p:nvPr/>
        </p:nvSpPr>
        <p:spPr bwMode="auto">
          <a:xfrm>
            <a:off x="857250" y="3813175"/>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a:solidFill>
                  <a:schemeClr val="bg1"/>
                </a:solidFill>
                <a:latin typeface="+mj-lt"/>
              </a:rPr>
              <a:t>Pt</a:t>
            </a:r>
          </a:p>
        </p:txBody>
      </p:sp>
      <p:sp>
        <p:nvSpPr>
          <p:cNvPr id="242702" name="Text Box 14"/>
          <p:cNvSpPr txBox="1">
            <a:spLocks noChangeArrowheads="1"/>
          </p:cNvSpPr>
          <p:nvPr/>
        </p:nvSpPr>
        <p:spPr bwMode="auto">
          <a:xfrm>
            <a:off x="857250" y="4351338"/>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a:solidFill>
                  <a:schemeClr val="bg1"/>
                </a:solidFill>
                <a:latin typeface="+mj-lt"/>
              </a:rPr>
              <a:t>Ser</a:t>
            </a:r>
          </a:p>
        </p:txBody>
      </p:sp>
      <p:sp>
        <p:nvSpPr>
          <p:cNvPr id="242703" name="Text Box 15"/>
          <p:cNvSpPr txBox="1">
            <a:spLocks noChangeArrowheads="1"/>
          </p:cNvSpPr>
          <p:nvPr/>
        </p:nvSpPr>
        <p:spPr bwMode="auto">
          <a:xfrm>
            <a:off x="857250" y="4849813"/>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err="1">
                <a:solidFill>
                  <a:schemeClr val="bg1"/>
                </a:solidFill>
                <a:latin typeface="+mj-lt"/>
              </a:rPr>
              <a:t>Qn</a:t>
            </a:r>
            <a:endParaRPr lang="en-US" sz="2400" dirty="0">
              <a:solidFill>
                <a:schemeClr val="bg1"/>
              </a:solidFill>
              <a:latin typeface="+mj-lt"/>
            </a:endParaRPr>
          </a:p>
        </p:txBody>
      </p:sp>
      <p:sp>
        <p:nvSpPr>
          <p:cNvPr id="242704" name="Text Box 16"/>
          <p:cNvSpPr txBox="1">
            <a:spLocks noChangeArrowheads="1"/>
          </p:cNvSpPr>
          <p:nvPr/>
        </p:nvSpPr>
        <p:spPr bwMode="auto">
          <a:xfrm>
            <a:off x="857250" y="5387975"/>
            <a:ext cx="2343150" cy="461665"/>
          </a:xfrm>
          <a:prstGeom prst="rect">
            <a:avLst/>
          </a:prstGeom>
          <a:noFill/>
          <a:ln w="9525" algn="ctr">
            <a:noFill/>
            <a:miter lim="800000"/>
            <a:headEnd/>
            <a:tailEnd/>
          </a:ln>
          <a:effectLst/>
        </p:spPr>
        <p:txBody>
          <a:bodyPr>
            <a:spAutoFit/>
          </a:bodyPr>
          <a:lstStyle/>
          <a:p>
            <a:pPr algn="ctr" eaLnBrk="0" hangingPunct="0">
              <a:spcBef>
                <a:spcPct val="20000"/>
              </a:spcBef>
              <a:buClr>
                <a:srgbClr val="FF0000"/>
              </a:buClr>
              <a:buFont typeface="Symbol" pitchFamily="18" charset="2"/>
              <a:buNone/>
              <a:defRPr/>
            </a:pPr>
            <a:r>
              <a:rPr lang="en-US" sz="2400" dirty="0">
                <a:solidFill>
                  <a:schemeClr val="bg1"/>
                </a:solidFill>
                <a:latin typeface="+mj-lt"/>
              </a:rPr>
              <a:t>EIA</a:t>
            </a:r>
          </a:p>
        </p:txBody>
      </p:sp>
      <p:sp>
        <p:nvSpPr>
          <p:cNvPr id="242705" name="Text Box 17"/>
          <p:cNvSpPr txBox="1">
            <a:spLocks noChangeArrowheads="1"/>
          </p:cNvSpPr>
          <p:nvPr/>
        </p:nvSpPr>
        <p:spPr bwMode="auto">
          <a:xfrm>
            <a:off x="6338888" y="2814638"/>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Component</a:t>
            </a:r>
          </a:p>
        </p:txBody>
      </p:sp>
      <p:sp>
        <p:nvSpPr>
          <p:cNvPr id="242706" name="Text Box 18"/>
          <p:cNvSpPr txBox="1">
            <a:spLocks noChangeArrowheads="1"/>
          </p:cNvSpPr>
          <p:nvPr/>
        </p:nvSpPr>
        <p:spPr bwMode="auto">
          <a:xfrm>
            <a:off x="5148263" y="3313113"/>
            <a:ext cx="3533775"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Property Measured</a:t>
            </a:r>
          </a:p>
        </p:txBody>
      </p:sp>
      <p:sp>
        <p:nvSpPr>
          <p:cNvPr id="242707" name="Text Box 19"/>
          <p:cNvSpPr txBox="1">
            <a:spLocks noChangeArrowheads="1"/>
          </p:cNvSpPr>
          <p:nvPr/>
        </p:nvSpPr>
        <p:spPr bwMode="auto">
          <a:xfrm>
            <a:off x="6338888" y="3813175"/>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Timing</a:t>
            </a:r>
          </a:p>
        </p:txBody>
      </p:sp>
      <p:sp>
        <p:nvSpPr>
          <p:cNvPr id="242708" name="Text Box 20"/>
          <p:cNvSpPr txBox="1">
            <a:spLocks noChangeArrowheads="1"/>
          </p:cNvSpPr>
          <p:nvPr/>
        </p:nvSpPr>
        <p:spPr bwMode="auto">
          <a:xfrm>
            <a:off x="6338888" y="4351338"/>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System</a:t>
            </a:r>
          </a:p>
        </p:txBody>
      </p:sp>
      <p:sp>
        <p:nvSpPr>
          <p:cNvPr id="242709" name="Text Box 21"/>
          <p:cNvSpPr txBox="1">
            <a:spLocks noChangeArrowheads="1"/>
          </p:cNvSpPr>
          <p:nvPr/>
        </p:nvSpPr>
        <p:spPr bwMode="auto">
          <a:xfrm>
            <a:off x="6338888" y="4849813"/>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Scale</a:t>
            </a:r>
          </a:p>
        </p:txBody>
      </p:sp>
      <p:sp>
        <p:nvSpPr>
          <p:cNvPr id="242710" name="Text Box 22"/>
          <p:cNvSpPr txBox="1">
            <a:spLocks noChangeArrowheads="1"/>
          </p:cNvSpPr>
          <p:nvPr/>
        </p:nvSpPr>
        <p:spPr bwMode="auto">
          <a:xfrm>
            <a:off x="6338888" y="5387975"/>
            <a:ext cx="2343150" cy="461665"/>
          </a:xfrm>
          <a:prstGeom prst="rect">
            <a:avLst/>
          </a:prstGeom>
          <a:noFill/>
          <a:ln w="9525" algn="ctr">
            <a:noFill/>
            <a:miter lim="800000"/>
            <a:headEnd/>
            <a:tailEnd/>
          </a:ln>
          <a:effectLst/>
        </p:spPr>
        <p:txBody>
          <a:bodyPr>
            <a:spAutoFit/>
          </a:bodyPr>
          <a:lstStyle/>
          <a:p>
            <a:pPr algn="r" eaLnBrk="0" hangingPunct="0">
              <a:spcBef>
                <a:spcPct val="20000"/>
              </a:spcBef>
              <a:buClr>
                <a:srgbClr val="FF0000"/>
              </a:buClr>
              <a:buFont typeface="Symbol" pitchFamily="18" charset="2"/>
              <a:buNone/>
              <a:defRPr/>
            </a:pPr>
            <a:r>
              <a:rPr lang="en-US" sz="2400">
                <a:solidFill>
                  <a:schemeClr val="bg1"/>
                </a:solidFill>
                <a:latin typeface="+mj-lt"/>
              </a:rPr>
              <a:t>Method</a:t>
            </a:r>
          </a:p>
        </p:txBody>
      </p:sp>
      <p:sp>
        <p:nvSpPr>
          <p:cNvPr id="242711" name="Line 23"/>
          <p:cNvSpPr>
            <a:spLocks noChangeShapeType="1"/>
          </p:cNvSpPr>
          <p:nvPr/>
        </p:nvSpPr>
        <p:spPr bwMode="auto">
          <a:xfrm>
            <a:off x="309563" y="5926138"/>
            <a:ext cx="8410575"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nchor="ctr"/>
          <a:lstStyle/>
          <a:p>
            <a:pPr algn="ctr" eaLnBrk="0" hangingPunct="0">
              <a:spcBef>
                <a:spcPct val="20000"/>
              </a:spcBef>
              <a:buClr>
                <a:srgbClr val="FF0000"/>
              </a:buClr>
              <a:buFont typeface="Symbol" pitchFamily="18" charset="2"/>
              <a:buNone/>
              <a:defRPr/>
            </a:pPr>
            <a:endParaRPr lang="en-US" sz="2400">
              <a:solidFill>
                <a:schemeClr val="bg1"/>
              </a:solidFill>
              <a:latin typeface="+mj-lt"/>
            </a:endParaRPr>
          </a:p>
        </p:txBody>
      </p:sp>
      <p:sp>
        <p:nvSpPr>
          <p:cNvPr id="242712" name="Rectangle 24"/>
          <p:cNvSpPr>
            <a:spLocks noChangeArrowheads="1"/>
          </p:cNvSpPr>
          <p:nvPr/>
        </p:nvSpPr>
        <p:spPr bwMode="auto">
          <a:xfrm>
            <a:off x="6146800" y="2738438"/>
            <a:ext cx="2611438" cy="3033712"/>
          </a:xfrm>
          <a:prstGeom prst="rect">
            <a:avLst/>
          </a:prstGeom>
          <a:solidFill>
            <a:srgbClr val="B7CFFF">
              <a:alpha val="37000"/>
            </a:srgbClr>
          </a:solidFill>
          <a:ln w="9525" algn="ctr">
            <a:noFill/>
            <a:miter lim="800000"/>
            <a:headEnd/>
            <a:tailEnd/>
          </a:ln>
          <a:effectLst/>
        </p:spPr>
        <p:txBody>
          <a:bodyPr wrap="none" anchor="ctr"/>
          <a:lstStyle/>
          <a:p>
            <a:pPr algn="ctr" eaLnBrk="0" hangingPunct="0">
              <a:spcBef>
                <a:spcPct val="20000"/>
              </a:spcBef>
              <a:buClr>
                <a:srgbClr val="FF0000"/>
              </a:buClr>
              <a:buFont typeface="Symbol" pitchFamily="18" charset="2"/>
              <a:buNone/>
              <a:defRPr/>
            </a:pPr>
            <a:endParaRPr lang="en-US" sz="2400">
              <a:solidFill>
                <a:schemeClr val="bg1"/>
              </a:solidFill>
              <a:latin typeface="+mj-lt"/>
            </a:endParaRPr>
          </a:p>
        </p:txBody>
      </p:sp>
      <p:sp>
        <p:nvSpPr>
          <p:cNvPr id="242713" name="Text Box 25"/>
          <p:cNvSpPr txBox="1">
            <a:spLocks noChangeArrowheads="1"/>
          </p:cNvSpPr>
          <p:nvPr/>
        </p:nvSpPr>
        <p:spPr bwMode="auto">
          <a:xfrm>
            <a:off x="501650" y="6040438"/>
            <a:ext cx="8102600" cy="457200"/>
          </a:xfrm>
          <a:prstGeom prst="rect">
            <a:avLst/>
          </a:prstGeom>
          <a:noFill/>
          <a:ln w="9525" algn="ctr">
            <a:noFill/>
            <a:miter lim="800000"/>
            <a:headEnd/>
            <a:tailEnd/>
          </a:ln>
        </p:spPr>
        <p:txBody>
          <a:bodyPr>
            <a:spAutoFit/>
          </a:bodyPr>
          <a:lstStyle/>
          <a:p>
            <a:pPr algn="ctr" eaLnBrk="0" hangingPunct="0">
              <a:spcBef>
                <a:spcPct val="50000"/>
              </a:spcBef>
              <a:buClr>
                <a:srgbClr val="FF0000"/>
              </a:buClr>
              <a:buFont typeface="Symbol" pitchFamily="18" charset="2"/>
              <a:buNone/>
            </a:pPr>
            <a:r>
              <a:rPr lang="en-US" sz="2400" i="1" dirty="0">
                <a:solidFill>
                  <a:schemeClr val="bg1"/>
                </a:solidFill>
                <a:latin typeface="Cambria" pitchFamily="18" charset="0"/>
              </a:rPr>
              <a:t>There are six major LOINC axes</a:t>
            </a:r>
          </a:p>
        </p:txBody>
      </p:sp>
      <p:sp>
        <p:nvSpPr>
          <p:cNvPr id="13336" name="Rectangle 30"/>
          <p:cNvSpPr>
            <a:spLocks noGrp="1" noChangeArrowheads="1"/>
          </p:cNvSpPr>
          <p:nvPr>
            <p:ph type="title"/>
          </p:nvPr>
        </p:nvSpPr>
        <p:spPr>
          <a:xfrm>
            <a:off x="685800" y="76200"/>
            <a:ext cx="7772400" cy="1143000"/>
          </a:xfrm>
        </p:spPr>
        <p:txBody>
          <a:bodyPr/>
          <a:lstStyle/>
          <a:p>
            <a:r>
              <a:rPr lang="en-US" sz="4800" smtClean="0"/>
              <a:t>Anatomy of a LOINC Term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2696"/>
                                        </p:tgtEl>
                                        <p:attrNameLst>
                                          <p:attrName>style.visibility</p:attrName>
                                        </p:attrNameLst>
                                      </p:cBhvr>
                                      <p:to>
                                        <p:strVal val="visible"/>
                                      </p:to>
                                    </p:set>
                                    <p:animEffect transition="in" filter="fade">
                                      <p:cBhvr>
                                        <p:cTn id="7" dur="500"/>
                                        <p:tgtEl>
                                          <p:spTgt spid="2426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8"/>
                                        </p:tgtEl>
                                        <p:attrNameLst>
                                          <p:attrName>style.visibility</p:attrName>
                                        </p:attrNameLst>
                                      </p:cBhvr>
                                      <p:to>
                                        <p:strVal val="visible"/>
                                      </p:to>
                                    </p:set>
                                    <p:animEffect transition="in" filter="fade">
                                      <p:cBhvr>
                                        <p:cTn id="10" dur="500"/>
                                        <p:tgtEl>
                                          <p:spTgt spid="242698"/>
                                        </p:tgtEl>
                                      </p:cBhvr>
                                    </p:animEffect>
                                  </p:childTnLst>
                                </p:cTn>
                              </p:par>
                              <p:par>
                                <p:cTn id="11" presetID="10" presetClass="entr" presetSubtype="0" fill="hold" nodeType="withEffect">
                                  <p:stCondLst>
                                    <p:cond delay="0"/>
                                  </p:stCondLst>
                                  <p:childTnLst>
                                    <p:set>
                                      <p:cBhvr>
                                        <p:cTn id="12" dur="1" fill="hold">
                                          <p:stCondLst>
                                            <p:cond delay="0"/>
                                          </p:stCondLst>
                                        </p:cTn>
                                        <p:tgtEl>
                                          <p:spTgt spid="242697"/>
                                        </p:tgtEl>
                                        <p:attrNameLst>
                                          <p:attrName>style.visibility</p:attrName>
                                        </p:attrNameLst>
                                      </p:cBhvr>
                                      <p:to>
                                        <p:strVal val="visible"/>
                                      </p:to>
                                    </p:set>
                                    <p:animEffect transition="in" filter="fade">
                                      <p:cBhvr>
                                        <p:cTn id="13" dur="500"/>
                                        <p:tgtEl>
                                          <p:spTgt spid="2426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699"/>
                                        </p:tgtEl>
                                        <p:attrNameLst>
                                          <p:attrName>style.visibility</p:attrName>
                                        </p:attrNameLst>
                                      </p:cBhvr>
                                      <p:to>
                                        <p:strVal val="visible"/>
                                      </p:to>
                                    </p:set>
                                    <p:animEffect transition="in" filter="fade">
                                      <p:cBhvr>
                                        <p:cTn id="16" dur="500"/>
                                        <p:tgtEl>
                                          <p:spTgt spid="2426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700"/>
                                        </p:tgtEl>
                                        <p:attrNameLst>
                                          <p:attrName>style.visibility</p:attrName>
                                        </p:attrNameLst>
                                      </p:cBhvr>
                                      <p:to>
                                        <p:strVal val="visible"/>
                                      </p:to>
                                    </p:set>
                                    <p:animEffect transition="in" filter="fade">
                                      <p:cBhvr>
                                        <p:cTn id="19" dur="500"/>
                                        <p:tgtEl>
                                          <p:spTgt spid="2427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701"/>
                                        </p:tgtEl>
                                        <p:attrNameLst>
                                          <p:attrName>style.visibility</p:attrName>
                                        </p:attrNameLst>
                                      </p:cBhvr>
                                      <p:to>
                                        <p:strVal val="visible"/>
                                      </p:to>
                                    </p:set>
                                    <p:animEffect transition="in" filter="fade">
                                      <p:cBhvr>
                                        <p:cTn id="22" dur="500"/>
                                        <p:tgtEl>
                                          <p:spTgt spid="2427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702"/>
                                        </p:tgtEl>
                                        <p:attrNameLst>
                                          <p:attrName>style.visibility</p:attrName>
                                        </p:attrNameLst>
                                      </p:cBhvr>
                                      <p:to>
                                        <p:strVal val="visible"/>
                                      </p:to>
                                    </p:set>
                                    <p:animEffect transition="in" filter="fade">
                                      <p:cBhvr>
                                        <p:cTn id="25" dur="500"/>
                                        <p:tgtEl>
                                          <p:spTgt spid="2427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2703"/>
                                        </p:tgtEl>
                                        <p:attrNameLst>
                                          <p:attrName>style.visibility</p:attrName>
                                        </p:attrNameLst>
                                      </p:cBhvr>
                                      <p:to>
                                        <p:strVal val="visible"/>
                                      </p:to>
                                    </p:set>
                                    <p:animEffect transition="in" filter="fade">
                                      <p:cBhvr>
                                        <p:cTn id="28" dur="500"/>
                                        <p:tgtEl>
                                          <p:spTgt spid="2427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2704"/>
                                        </p:tgtEl>
                                        <p:attrNameLst>
                                          <p:attrName>style.visibility</p:attrName>
                                        </p:attrNameLst>
                                      </p:cBhvr>
                                      <p:to>
                                        <p:strVal val="visible"/>
                                      </p:to>
                                    </p:set>
                                    <p:animEffect transition="in" filter="fade">
                                      <p:cBhvr>
                                        <p:cTn id="31" dur="500"/>
                                        <p:tgtEl>
                                          <p:spTgt spid="2427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2705"/>
                                        </p:tgtEl>
                                        <p:attrNameLst>
                                          <p:attrName>style.visibility</p:attrName>
                                        </p:attrNameLst>
                                      </p:cBhvr>
                                      <p:to>
                                        <p:strVal val="visible"/>
                                      </p:to>
                                    </p:set>
                                    <p:animEffect transition="in" filter="fade">
                                      <p:cBhvr>
                                        <p:cTn id="34" dur="500"/>
                                        <p:tgtEl>
                                          <p:spTgt spid="24270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2706"/>
                                        </p:tgtEl>
                                        <p:attrNameLst>
                                          <p:attrName>style.visibility</p:attrName>
                                        </p:attrNameLst>
                                      </p:cBhvr>
                                      <p:to>
                                        <p:strVal val="visible"/>
                                      </p:to>
                                    </p:set>
                                    <p:animEffect transition="in" filter="fade">
                                      <p:cBhvr>
                                        <p:cTn id="37" dur="500"/>
                                        <p:tgtEl>
                                          <p:spTgt spid="2427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2707"/>
                                        </p:tgtEl>
                                        <p:attrNameLst>
                                          <p:attrName>style.visibility</p:attrName>
                                        </p:attrNameLst>
                                      </p:cBhvr>
                                      <p:to>
                                        <p:strVal val="visible"/>
                                      </p:to>
                                    </p:set>
                                    <p:animEffect transition="in" filter="fade">
                                      <p:cBhvr>
                                        <p:cTn id="40" dur="500"/>
                                        <p:tgtEl>
                                          <p:spTgt spid="2427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2708"/>
                                        </p:tgtEl>
                                        <p:attrNameLst>
                                          <p:attrName>style.visibility</p:attrName>
                                        </p:attrNameLst>
                                      </p:cBhvr>
                                      <p:to>
                                        <p:strVal val="visible"/>
                                      </p:to>
                                    </p:set>
                                    <p:animEffect transition="in" filter="fade">
                                      <p:cBhvr>
                                        <p:cTn id="43" dur="500"/>
                                        <p:tgtEl>
                                          <p:spTgt spid="2427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2709"/>
                                        </p:tgtEl>
                                        <p:attrNameLst>
                                          <p:attrName>style.visibility</p:attrName>
                                        </p:attrNameLst>
                                      </p:cBhvr>
                                      <p:to>
                                        <p:strVal val="visible"/>
                                      </p:to>
                                    </p:set>
                                    <p:animEffect transition="in" filter="fade">
                                      <p:cBhvr>
                                        <p:cTn id="46" dur="500"/>
                                        <p:tgtEl>
                                          <p:spTgt spid="24270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2710"/>
                                        </p:tgtEl>
                                        <p:attrNameLst>
                                          <p:attrName>style.visibility</p:attrName>
                                        </p:attrNameLst>
                                      </p:cBhvr>
                                      <p:to>
                                        <p:strVal val="visible"/>
                                      </p:to>
                                    </p:set>
                                    <p:animEffect transition="in" filter="fade">
                                      <p:cBhvr>
                                        <p:cTn id="49" dur="500"/>
                                        <p:tgtEl>
                                          <p:spTgt spid="242710"/>
                                        </p:tgtEl>
                                      </p:cBhvr>
                                    </p:animEffect>
                                  </p:childTnLst>
                                </p:cTn>
                              </p:par>
                              <p:par>
                                <p:cTn id="50" presetID="10" presetClass="entr" presetSubtype="0" fill="hold" nodeType="withEffect">
                                  <p:stCondLst>
                                    <p:cond delay="0"/>
                                  </p:stCondLst>
                                  <p:childTnLst>
                                    <p:set>
                                      <p:cBhvr>
                                        <p:cTn id="51" dur="1" fill="hold">
                                          <p:stCondLst>
                                            <p:cond delay="0"/>
                                          </p:stCondLst>
                                        </p:cTn>
                                        <p:tgtEl>
                                          <p:spTgt spid="242711"/>
                                        </p:tgtEl>
                                        <p:attrNameLst>
                                          <p:attrName>style.visibility</p:attrName>
                                        </p:attrNameLst>
                                      </p:cBhvr>
                                      <p:to>
                                        <p:strVal val="visible"/>
                                      </p:to>
                                    </p:set>
                                    <p:animEffect transition="in" filter="fade">
                                      <p:cBhvr>
                                        <p:cTn id="52" dur="500"/>
                                        <p:tgtEl>
                                          <p:spTgt spid="24271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42712"/>
                                        </p:tgtEl>
                                        <p:attrNameLst>
                                          <p:attrName>style.visibility</p:attrName>
                                        </p:attrNameLst>
                                      </p:cBhvr>
                                      <p:to>
                                        <p:strVal val="visible"/>
                                      </p:to>
                                    </p:set>
                                    <p:animEffect transition="in" filter="fade">
                                      <p:cBhvr>
                                        <p:cTn id="56" dur="500"/>
                                        <p:tgtEl>
                                          <p:spTgt spid="2427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2713"/>
                                        </p:tgtEl>
                                        <p:attrNameLst>
                                          <p:attrName>style.visibility</p:attrName>
                                        </p:attrNameLst>
                                      </p:cBhvr>
                                      <p:to>
                                        <p:strVal val="visible"/>
                                      </p:to>
                                    </p:set>
                                    <p:animEffect transition="in" filter="fade">
                                      <p:cBhvr>
                                        <p:cTn id="59" dur="500"/>
                                        <p:tgtEl>
                                          <p:spTgt spid="2427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42713"/>
                                        </p:tgtEl>
                                      </p:cBhvr>
                                    </p:animEffect>
                                    <p:set>
                                      <p:cBhvr>
                                        <p:cTn id="64" dur="1" fill="hold">
                                          <p:stCondLst>
                                            <p:cond delay="499"/>
                                          </p:stCondLst>
                                        </p:cTn>
                                        <p:tgtEl>
                                          <p:spTgt spid="24271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42712"/>
                                        </p:tgtEl>
                                      </p:cBhvr>
                                    </p:animEffect>
                                    <p:set>
                                      <p:cBhvr>
                                        <p:cTn id="67" dur="1" fill="hold">
                                          <p:stCondLst>
                                            <p:cond delay="499"/>
                                          </p:stCondLst>
                                        </p:cTn>
                                        <p:tgtEl>
                                          <p:spTgt spid="2427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p:bldP spid="242698" grpId="0"/>
      <p:bldP spid="242699" grpId="0"/>
      <p:bldP spid="242700" grpId="0"/>
      <p:bldP spid="242701" grpId="0"/>
      <p:bldP spid="242702" grpId="0"/>
      <p:bldP spid="242703" grpId="0"/>
      <p:bldP spid="242704" grpId="0"/>
      <p:bldP spid="242705" grpId="0"/>
      <p:bldP spid="242706" grpId="0"/>
      <p:bldP spid="242707" grpId="0"/>
      <p:bldP spid="242708" grpId="0"/>
      <p:bldP spid="242709" grpId="0"/>
      <p:bldP spid="242710" grpId="0"/>
      <p:bldP spid="242712" grpId="0" animBg="1"/>
      <p:bldP spid="242712" grpId="1" animBg="1"/>
      <p:bldP spid="242713" grpId="0"/>
      <p:bldP spid="2427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pPr eaLnBrk="1" hangingPunct="1"/>
            <a:r>
              <a:rPr lang="en-US" sz="5400" smtClean="0">
                <a:solidFill>
                  <a:srgbClr val="FFFF99"/>
                </a:solidFill>
              </a:rPr>
              <a:t>Test comparisons</a:t>
            </a:r>
          </a:p>
        </p:txBody>
      </p:sp>
      <p:sp>
        <p:nvSpPr>
          <p:cNvPr id="13315" name="Rectangle 3"/>
          <p:cNvSpPr>
            <a:spLocks noGrp="1" noChangeArrowheads="1"/>
          </p:cNvSpPr>
          <p:nvPr>
            <p:ph type="body" sz="half" idx="1"/>
          </p:nvPr>
        </p:nvSpPr>
        <p:spPr>
          <a:xfrm>
            <a:off x="381000" y="1981200"/>
            <a:ext cx="4267200" cy="4114800"/>
          </a:xfrm>
        </p:spPr>
        <p:txBody>
          <a:bodyPr/>
          <a:lstStyle/>
          <a:p>
            <a:pPr eaLnBrk="1" hangingPunct="1">
              <a:buFont typeface="Symbol" pitchFamily="18" charset="2"/>
              <a:buNone/>
            </a:pPr>
            <a:r>
              <a:rPr lang="en-US" sz="3200" b="1" u="sng" smtClean="0">
                <a:solidFill>
                  <a:srgbClr val="FFFF00"/>
                </a:solidFill>
              </a:rPr>
              <a:t>Lab A</a:t>
            </a:r>
            <a:endParaRPr lang="en-US" sz="3200" b="1" u="sng" smtClean="0"/>
          </a:p>
          <a:p>
            <a:pPr eaLnBrk="1" hangingPunct="1">
              <a:buFont typeface="Symbol" pitchFamily="18" charset="2"/>
              <a:buNone/>
            </a:pPr>
            <a:r>
              <a:rPr lang="en-US" sz="2000" b="1" smtClean="0">
                <a:solidFill>
                  <a:srgbClr val="FFFF00"/>
                </a:solidFill>
              </a:rPr>
              <a:t>Test Name:</a:t>
            </a:r>
            <a:r>
              <a:rPr lang="en-US" sz="2000" b="1" smtClean="0"/>
              <a:t> </a:t>
            </a:r>
            <a:r>
              <a:rPr lang="en-US" sz="2000" b="1" smtClean="0">
                <a:solidFill>
                  <a:srgbClr val="FFFF99"/>
                </a:solidFill>
              </a:rPr>
              <a:t>Lyme Disease Serology</a:t>
            </a:r>
          </a:p>
          <a:p>
            <a:pPr eaLnBrk="1" hangingPunct="1">
              <a:buFont typeface="Symbol" pitchFamily="18" charset="2"/>
              <a:buNone/>
            </a:pPr>
            <a:r>
              <a:rPr lang="en-US" sz="2000" b="1" smtClean="0">
                <a:solidFill>
                  <a:srgbClr val="FFFF00"/>
                </a:solidFill>
              </a:rPr>
              <a:t>Measures:</a:t>
            </a:r>
            <a:r>
              <a:rPr lang="en-US" sz="2000" b="1" smtClean="0"/>
              <a:t> </a:t>
            </a:r>
            <a:r>
              <a:rPr lang="en-US" sz="2000" b="1" i="1" smtClean="0"/>
              <a:t>B. burgdorferi</a:t>
            </a:r>
            <a:r>
              <a:rPr lang="en-US" sz="2000" b="1" smtClean="0"/>
              <a:t> Ab IgG</a:t>
            </a:r>
          </a:p>
          <a:p>
            <a:pPr eaLnBrk="1" hangingPunct="1">
              <a:buFont typeface="Symbol" pitchFamily="18" charset="2"/>
              <a:buNone/>
            </a:pPr>
            <a:r>
              <a:rPr lang="en-US" sz="2000" b="1" smtClean="0">
                <a:solidFill>
                  <a:srgbClr val="FFFF00"/>
                </a:solidFill>
              </a:rPr>
              <a:t>Method:</a:t>
            </a:r>
            <a:r>
              <a:rPr lang="en-US" sz="2000" b="1" smtClean="0"/>
              <a:t> ELISA</a:t>
            </a:r>
          </a:p>
          <a:p>
            <a:pPr eaLnBrk="1" hangingPunct="1">
              <a:buFont typeface="Symbol" pitchFamily="18" charset="2"/>
              <a:buNone/>
            </a:pPr>
            <a:r>
              <a:rPr lang="en-US" sz="2000" b="1" smtClean="0">
                <a:solidFill>
                  <a:srgbClr val="FFFF00"/>
                </a:solidFill>
              </a:rPr>
              <a:t>Scale:</a:t>
            </a:r>
            <a:r>
              <a:rPr lang="en-US" sz="2000" b="1" smtClean="0"/>
              <a:t> quantitative</a:t>
            </a:r>
          </a:p>
          <a:p>
            <a:pPr eaLnBrk="1" hangingPunct="1">
              <a:buFont typeface="Symbol" pitchFamily="18" charset="2"/>
              <a:buNone/>
            </a:pPr>
            <a:r>
              <a:rPr lang="en-US" sz="2000" b="1" smtClean="0">
                <a:solidFill>
                  <a:srgbClr val="FFFF00"/>
                </a:solidFill>
              </a:rPr>
              <a:t>e.g.:</a:t>
            </a:r>
            <a:r>
              <a:rPr lang="en-US" sz="2000" b="1" smtClean="0"/>
              <a:t> Titer 1:40</a:t>
            </a:r>
          </a:p>
          <a:p>
            <a:pPr eaLnBrk="1" hangingPunct="1"/>
            <a:endParaRPr lang="en-US" sz="2000" smtClean="0"/>
          </a:p>
        </p:txBody>
      </p:sp>
      <p:sp>
        <p:nvSpPr>
          <p:cNvPr id="13316" name="Rectangle 4"/>
          <p:cNvSpPr>
            <a:spLocks noGrp="1" noChangeArrowheads="1"/>
          </p:cNvSpPr>
          <p:nvPr>
            <p:ph type="body" sz="half" idx="2"/>
          </p:nvPr>
        </p:nvSpPr>
        <p:spPr>
          <a:xfrm>
            <a:off x="4800600" y="1981200"/>
            <a:ext cx="4343400" cy="4114800"/>
          </a:xfrm>
        </p:spPr>
        <p:txBody>
          <a:bodyPr/>
          <a:lstStyle/>
          <a:p>
            <a:pPr eaLnBrk="1" hangingPunct="1">
              <a:buFont typeface="Symbol" pitchFamily="18" charset="2"/>
              <a:buNone/>
            </a:pPr>
            <a:r>
              <a:rPr lang="en-US" sz="3200" b="1" u="sng" smtClean="0">
                <a:solidFill>
                  <a:srgbClr val="FFFF00"/>
                </a:solidFill>
              </a:rPr>
              <a:t>Lab B</a:t>
            </a:r>
            <a:endParaRPr lang="en-US" sz="3200" b="1" smtClean="0">
              <a:solidFill>
                <a:srgbClr val="FFFF00"/>
              </a:solidFill>
            </a:endParaRPr>
          </a:p>
          <a:p>
            <a:pPr eaLnBrk="1" hangingPunct="1">
              <a:buFont typeface="Symbol" pitchFamily="18" charset="2"/>
              <a:buNone/>
            </a:pPr>
            <a:r>
              <a:rPr lang="en-US" sz="2000" b="1" smtClean="0">
                <a:solidFill>
                  <a:srgbClr val="FFFF00"/>
                </a:solidFill>
              </a:rPr>
              <a:t>Test Name:</a:t>
            </a:r>
            <a:r>
              <a:rPr lang="en-US" sz="2000" b="1" smtClean="0"/>
              <a:t> </a:t>
            </a:r>
            <a:r>
              <a:rPr lang="en-US" sz="2000" b="1" smtClean="0">
                <a:solidFill>
                  <a:srgbClr val="FFFF99"/>
                </a:solidFill>
              </a:rPr>
              <a:t>Lyme Disease Antibody</a:t>
            </a:r>
          </a:p>
          <a:p>
            <a:pPr eaLnBrk="1" hangingPunct="1">
              <a:buFont typeface="Symbol" pitchFamily="18" charset="2"/>
              <a:buNone/>
            </a:pPr>
            <a:r>
              <a:rPr lang="en-US" sz="2000" b="1" smtClean="0">
                <a:solidFill>
                  <a:srgbClr val="FFFF00"/>
                </a:solidFill>
              </a:rPr>
              <a:t>Measures:</a:t>
            </a:r>
            <a:r>
              <a:rPr lang="en-US" sz="2000" b="1" smtClean="0"/>
              <a:t> </a:t>
            </a:r>
            <a:r>
              <a:rPr lang="en-US" sz="2000" b="1" i="1" smtClean="0"/>
              <a:t>B. burgdorferi</a:t>
            </a:r>
            <a:r>
              <a:rPr lang="en-US" sz="2000" b="1" smtClean="0"/>
              <a:t> Ab IgM</a:t>
            </a:r>
          </a:p>
          <a:p>
            <a:pPr eaLnBrk="1" hangingPunct="1">
              <a:buFont typeface="Symbol" pitchFamily="18" charset="2"/>
              <a:buNone/>
            </a:pPr>
            <a:r>
              <a:rPr lang="en-US" sz="2000" b="1" smtClean="0">
                <a:solidFill>
                  <a:srgbClr val="FFFF00"/>
                </a:solidFill>
              </a:rPr>
              <a:t>Method:</a:t>
            </a:r>
            <a:r>
              <a:rPr lang="en-US" sz="2000" b="1" smtClean="0"/>
              <a:t> Immune blot</a:t>
            </a:r>
          </a:p>
          <a:p>
            <a:pPr eaLnBrk="1" hangingPunct="1">
              <a:buFont typeface="Symbol" pitchFamily="18" charset="2"/>
              <a:buNone/>
            </a:pPr>
            <a:r>
              <a:rPr lang="en-US" sz="2000" b="1" smtClean="0">
                <a:solidFill>
                  <a:srgbClr val="FFFF00"/>
                </a:solidFill>
              </a:rPr>
              <a:t>Scale:</a:t>
            </a:r>
            <a:r>
              <a:rPr lang="en-US" sz="2000" b="1" smtClean="0"/>
              <a:t> qualitative</a:t>
            </a:r>
          </a:p>
          <a:p>
            <a:pPr eaLnBrk="1" hangingPunct="1">
              <a:buFont typeface="Symbol" pitchFamily="18" charset="2"/>
              <a:buNone/>
            </a:pPr>
            <a:r>
              <a:rPr lang="en-US" sz="2000" b="1" smtClean="0">
                <a:solidFill>
                  <a:srgbClr val="FFFF00"/>
                </a:solidFill>
              </a:rPr>
              <a:t>e.g.:</a:t>
            </a:r>
            <a:r>
              <a:rPr lang="en-US" sz="2000" b="1" smtClean="0"/>
              <a:t> Positive</a:t>
            </a:r>
            <a:endParaRPr lang="en-US" sz="2000" smtClean="0"/>
          </a:p>
          <a:p>
            <a:pPr eaLnBrk="1" hangingPunct="1"/>
            <a:endParaRPr lang="en-US" smtClean="0"/>
          </a:p>
        </p:txBody>
      </p:sp>
      <p:sp>
        <p:nvSpPr>
          <p:cNvPr id="641037" name="Text Box 13"/>
          <p:cNvSpPr txBox="1">
            <a:spLocks noChangeArrowheads="1"/>
          </p:cNvSpPr>
          <p:nvPr/>
        </p:nvSpPr>
        <p:spPr bwMode="auto">
          <a:xfrm>
            <a:off x="457200" y="4648200"/>
            <a:ext cx="3155950" cy="461963"/>
          </a:xfrm>
          <a:prstGeom prst="rect">
            <a:avLst/>
          </a:prstGeom>
          <a:noFill/>
          <a:ln w="9525">
            <a:noFill/>
            <a:miter lim="800000"/>
            <a:headEnd/>
            <a:tailEnd/>
          </a:ln>
        </p:spPr>
        <p:txBody>
          <a:bodyPr wrap="none">
            <a:spAutoFit/>
          </a:bodyPr>
          <a:lstStyle/>
          <a:p>
            <a:pPr eaLnBrk="0" hangingPunct="0">
              <a:defRPr/>
            </a:pPr>
            <a:r>
              <a:rPr lang="en-US" sz="2400" dirty="0">
                <a:solidFill>
                  <a:srgbClr val="92D050"/>
                </a:solidFill>
                <a:effectLst>
                  <a:outerShdw blurRad="38100" dist="38100" dir="2700000" algn="tl">
                    <a:srgbClr val="000000">
                      <a:alpha val="43137"/>
                    </a:srgbClr>
                  </a:outerShdw>
                </a:effectLst>
                <a:latin typeface="Cambria" pitchFamily="18" charset="0"/>
              </a:rPr>
              <a:t>LOINC Code = 5062-5</a:t>
            </a:r>
          </a:p>
        </p:txBody>
      </p:sp>
      <p:sp>
        <p:nvSpPr>
          <p:cNvPr id="641038" name="Text Box 14"/>
          <p:cNvSpPr txBox="1">
            <a:spLocks noChangeArrowheads="1"/>
          </p:cNvSpPr>
          <p:nvPr/>
        </p:nvSpPr>
        <p:spPr bwMode="auto">
          <a:xfrm>
            <a:off x="4876800" y="4648200"/>
            <a:ext cx="3155950" cy="461963"/>
          </a:xfrm>
          <a:prstGeom prst="rect">
            <a:avLst/>
          </a:prstGeom>
          <a:noFill/>
          <a:ln w="9525">
            <a:noFill/>
            <a:miter lim="800000"/>
            <a:headEnd/>
            <a:tailEnd/>
          </a:ln>
        </p:spPr>
        <p:txBody>
          <a:bodyPr wrap="none">
            <a:spAutoFit/>
          </a:bodyPr>
          <a:lstStyle/>
          <a:p>
            <a:pPr eaLnBrk="0" hangingPunct="0">
              <a:defRPr/>
            </a:pPr>
            <a:r>
              <a:rPr lang="en-US" sz="2400" dirty="0">
                <a:solidFill>
                  <a:srgbClr val="92D050"/>
                </a:solidFill>
                <a:effectLst>
                  <a:outerShdw blurRad="38100" dist="38100" dir="2700000" algn="tl">
                    <a:srgbClr val="000000">
                      <a:alpha val="43137"/>
                    </a:srgbClr>
                  </a:outerShdw>
                </a:effectLst>
                <a:latin typeface="Cambria" pitchFamily="18" charset="0"/>
              </a:rPr>
              <a:t>LOINC Code = 6321-4</a:t>
            </a:r>
          </a:p>
        </p:txBody>
      </p:sp>
      <p:grpSp>
        <p:nvGrpSpPr>
          <p:cNvPr id="2" name="Group 13"/>
          <p:cNvGrpSpPr>
            <a:grpSpLocks/>
          </p:cNvGrpSpPr>
          <p:nvPr/>
        </p:nvGrpSpPr>
        <p:grpSpPr bwMode="auto">
          <a:xfrm>
            <a:off x="1676400" y="1371600"/>
            <a:ext cx="5791200" cy="1144588"/>
            <a:chOff x="1056" y="864"/>
            <a:chExt cx="3648" cy="721"/>
          </a:xfrm>
        </p:grpSpPr>
        <p:grpSp>
          <p:nvGrpSpPr>
            <p:cNvPr id="3" name="Group 6"/>
            <p:cNvGrpSpPr>
              <a:grpSpLocks/>
            </p:cNvGrpSpPr>
            <p:nvPr/>
          </p:nvGrpSpPr>
          <p:grpSpPr bwMode="auto">
            <a:xfrm>
              <a:off x="1056" y="864"/>
              <a:ext cx="3648" cy="288"/>
              <a:chOff x="2509" y="3298"/>
              <a:chExt cx="1216" cy="694"/>
            </a:xfrm>
          </p:grpSpPr>
          <p:sp>
            <p:nvSpPr>
              <p:cNvPr id="11275" name="AutoShape 7"/>
              <p:cNvSpPr>
                <a:spLocks noChangeArrowheads="1"/>
              </p:cNvSpPr>
              <p:nvPr/>
            </p:nvSpPr>
            <p:spPr bwMode="auto">
              <a:xfrm>
                <a:off x="2509" y="3298"/>
                <a:ext cx="1216" cy="694"/>
              </a:xfrm>
              <a:prstGeom prst="roundRect">
                <a:avLst>
                  <a:gd name="adj" fmla="val 16667"/>
                </a:avLst>
              </a:prstGeom>
              <a:solidFill>
                <a:srgbClr val="99CCFF"/>
              </a:solidFill>
              <a:ln w="9525">
                <a:solidFill>
                  <a:schemeClr val="tx1"/>
                </a:solidFill>
                <a:round/>
                <a:headEnd/>
                <a:tailEnd/>
              </a:ln>
            </p:spPr>
            <p:txBody>
              <a:bodyPr wrap="none" anchor="ctr"/>
              <a:lstStyle/>
              <a:p>
                <a:pPr algn="ctr" eaLnBrk="0" hangingPunct="0"/>
                <a:endParaRPr lang="en-US" sz="800">
                  <a:solidFill>
                    <a:schemeClr val="bg1"/>
                  </a:solidFill>
                </a:endParaRPr>
              </a:p>
            </p:txBody>
          </p:sp>
          <p:sp>
            <p:nvSpPr>
              <p:cNvPr id="11276" name="Text Box 8"/>
              <p:cNvSpPr txBox="1">
                <a:spLocks noChangeArrowheads="1"/>
              </p:cNvSpPr>
              <p:nvPr/>
            </p:nvSpPr>
            <p:spPr bwMode="auto">
              <a:xfrm>
                <a:off x="2583" y="3356"/>
                <a:ext cx="1068" cy="561"/>
              </a:xfrm>
              <a:prstGeom prst="rect">
                <a:avLst/>
              </a:prstGeom>
              <a:noFill/>
              <a:ln w="9525">
                <a:noFill/>
                <a:miter lim="800000"/>
                <a:headEnd/>
                <a:tailEnd/>
              </a:ln>
            </p:spPr>
            <p:txBody>
              <a:bodyPr>
                <a:spAutoFit/>
              </a:bodyPr>
              <a:lstStyle/>
              <a:p>
                <a:pPr algn="ctr" eaLnBrk="0" hangingPunct="0"/>
                <a:r>
                  <a:rPr lang="en-US" sz="1800">
                    <a:solidFill>
                      <a:schemeClr val="tx1"/>
                    </a:solidFill>
                    <a:latin typeface="Cambria" pitchFamily="18" charset="0"/>
                  </a:rPr>
                  <a:t>What you see in the order list</a:t>
                </a:r>
              </a:p>
            </p:txBody>
          </p:sp>
        </p:grpSp>
        <p:cxnSp>
          <p:nvCxnSpPr>
            <p:cNvPr id="11273" name="Straight Arrow Connector 16"/>
            <p:cNvCxnSpPr>
              <a:cxnSpLocks noChangeShapeType="1"/>
            </p:cNvCxnSpPr>
            <p:nvPr/>
          </p:nvCxnSpPr>
          <p:spPr bwMode="auto">
            <a:xfrm rot="5400000">
              <a:off x="1704" y="1368"/>
              <a:ext cx="432" cy="2"/>
            </a:xfrm>
            <a:prstGeom prst="straightConnector1">
              <a:avLst/>
            </a:prstGeom>
            <a:noFill/>
            <a:ln w="28575" algn="ctr">
              <a:solidFill>
                <a:srgbClr val="99CCFF"/>
              </a:solidFill>
              <a:round/>
              <a:headEnd/>
              <a:tailEnd type="arrow" w="med" len="med"/>
            </a:ln>
          </p:spPr>
        </p:cxnSp>
        <p:cxnSp>
          <p:nvCxnSpPr>
            <p:cNvPr id="11274" name="Straight Arrow Connector 18"/>
            <p:cNvCxnSpPr>
              <a:cxnSpLocks noChangeShapeType="1"/>
            </p:cNvCxnSpPr>
            <p:nvPr/>
          </p:nvCxnSpPr>
          <p:spPr bwMode="auto">
            <a:xfrm rot="16200000" flipH="1">
              <a:off x="4008" y="1176"/>
              <a:ext cx="384" cy="336"/>
            </a:xfrm>
            <a:prstGeom prst="straightConnector1">
              <a:avLst/>
            </a:prstGeom>
            <a:noFill/>
            <a:ln w="28575" algn="ctr">
              <a:solidFill>
                <a:srgbClr val="99CCFF"/>
              </a:solidFill>
              <a:round/>
              <a:headEnd/>
              <a:tailEnd type="arrow" w="med" len="med"/>
            </a:ln>
          </p:spPr>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fade">
                                      <p:cBhvr>
                                        <p:cTn id="15" dur="500"/>
                                        <p:tgtEl>
                                          <p:spTgt spid="133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fade">
                                      <p:cBhvr>
                                        <p:cTn id="18" dur="500"/>
                                        <p:tgtEl>
                                          <p:spTgt spid="1331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animEffect transition="in" filter="fade">
                                      <p:cBhvr>
                                        <p:cTn id="21" dur="500"/>
                                        <p:tgtEl>
                                          <p:spTgt spid="1331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316">
                                            <p:txEl>
                                              <p:pRg st="2" end="2"/>
                                            </p:txEl>
                                          </p:spTgt>
                                        </p:tgtEl>
                                        <p:attrNameLst>
                                          <p:attrName>style.visibility</p:attrName>
                                        </p:attrNameLst>
                                      </p:cBhvr>
                                      <p:to>
                                        <p:strVal val="visible"/>
                                      </p:to>
                                    </p:set>
                                    <p:animEffect transition="in" filter="fade">
                                      <p:cBhvr>
                                        <p:cTn id="26" dur="500"/>
                                        <p:tgtEl>
                                          <p:spTgt spid="13316">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316">
                                            <p:txEl>
                                              <p:pRg st="3" end="3"/>
                                            </p:txEl>
                                          </p:spTgt>
                                        </p:tgtEl>
                                        <p:attrNameLst>
                                          <p:attrName>style.visibility</p:attrName>
                                        </p:attrNameLst>
                                      </p:cBhvr>
                                      <p:to>
                                        <p:strVal val="visible"/>
                                      </p:to>
                                    </p:set>
                                    <p:animEffect transition="in" filter="fade">
                                      <p:cBhvr>
                                        <p:cTn id="29" dur="500"/>
                                        <p:tgtEl>
                                          <p:spTgt spid="13316">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316">
                                            <p:txEl>
                                              <p:pRg st="4" end="4"/>
                                            </p:txEl>
                                          </p:spTgt>
                                        </p:tgtEl>
                                        <p:attrNameLst>
                                          <p:attrName>style.visibility</p:attrName>
                                        </p:attrNameLst>
                                      </p:cBhvr>
                                      <p:to>
                                        <p:strVal val="visible"/>
                                      </p:to>
                                    </p:set>
                                    <p:animEffect transition="in" filter="fade">
                                      <p:cBhvr>
                                        <p:cTn id="32" dur="500"/>
                                        <p:tgtEl>
                                          <p:spTgt spid="1331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316">
                                            <p:txEl>
                                              <p:pRg st="5" end="5"/>
                                            </p:txEl>
                                          </p:spTgt>
                                        </p:tgtEl>
                                        <p:attrNameLst>
                                          <p:attrName>style.visibility</p:attrName>
                                        </p:attrNameLst>
                                      </p:cBhvr>
                                      <p:to>
                                        <p:strVal val="visible"/>
                                      </p:to>
                                    </p:set>
                                    <p:animEffect transition="in" filter="fade">
                                      <p:cBhvr>
                                        <p:cTn id="35" dur="500"/>
                                        <p:tgtEl>
                                          <p:spTgt spid="1331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41037"/>
                                        </p:tgtEl>
                                        <p:attrNameLst>
                                          <p:attrName>style.visibility</p:attrName>
                                        </p:attrNameLst>
                                      </p:cBhvr>
                                      <p:to>
                                        <p:strVal val="visible"/>
                                      </p:to>
                                    </p:set>
                                    <p:animEffect transition="in" filter="fade">
                                      <p:cBhvr>
                                        <p:cTn id="40" dur="500"/>
                                        <p:tgtEl>
                                          <p:spTgt spid="6410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1038"/>
                                        </p:tgtEl>
                                        <p:attrNameLst>
                                          <p:attrName>style.visibility</p:attrName>
                                        </p:attrNameLst>
                                      </p:cBhvr>
                                      <p:to>
                                        <p:strVal val="visible"/>
                                      </p:to>
                                    </p:set>
                                    <p:animEffect transition="in" filter="fade">
                                      <p:cBhvr>
                                        <p:cTn id="43" dur="500"/>
                                        <p:tgtEl>
                                          <p:spTgt spid="64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7" grpId="0"/>
      <p:bldP spid="64103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pPr eaLnBrk="1" hangingPunct="1"/>
            <a:r>
              <a:rPr lang="en-US" sz="4400" dirty="0" smtClean="0"/>
              <a:t>Using LOINC</a:t>
            </a:r>
            <a:br>
              <a:rPr lang="en-US" sz="4400" dirty="0" smtClean="0"/>
            </a:br>
            <a:r>
              <a:rPr lang="en-US" sz="3200" dirty="0" smtClean="0"/>
              <a:t>Things to Remember</a:t>
            </a:r>
          </a:p>
        </p:txBody>
      </p:sp>
      <p:sp>
        <p:nvSpPr>
          <p:cNvPr id="27651" name="Rectangle 3"/>
          <p:cNvSpPr>
            <a:spLocks noGrp="1" noChangeArrowheads="1"/>
          </p:cNvSpPr>
          <p:nvPr>
            <p:ph idx="1"/>
          </p:nvPr>
        </p:nvSpPr>
        <p:spPr>
          <a:xfrm>
            <a:off x="685800" y="1295400"/>
            <a:ext cx="7772400" cy="5029200"/>
          </a:xfrm>
        </p:spPr>
        <p:txBody>
          <a:bodyPr/>
          <a:lstStyle/>
          <a:p>
            <a:pPr eaLnBrk="1" hangingPunct="1">
              <a:lnSpc>
                <a:spcPct val="90000"/>
              </a:lnSpc>
              <a:buFont typeface="Arial" charset="0"/>
              <a:buChar char="•"/>
            </a:pPr>
            <a:r>
              <a:rPr lang="en-US" dirty="0" smtClean="0"/>
              <a:t>Identifies the question, not the answer</a:t>
            </a:r>
          </a:p>
          <a:p>
            <a:pPr lvl="1" eaLnBrk="1" hangingPunct="1">
              <a:lnSpc>
                <a:spcPct val="90000"/>
              </a:lnSpc>
              <a:buFont typeface="Arial" charset="0"/>
              <a:buChar char="•"/>
            </a:pPr>
            <a:r>
              <a:rPr lang="en-US" sz="2400" dirty="0" smtClean="0"/>
              <a:t>The question (what am I measuring? e.g. Glucose) is not the answer (e.g. 90 mg/dl)</a:t>
            </a:r>
          </a:p>
          <a:p>
            <a:pPr eaLnBrk="1" hangingPunct="1">
              <a:lnSpc>
                <a:spcPct val="90000"/>
              </a:lnSpc>
              <a:buFont typeface="Arial" charset="0"/>
              <a:buChar char="•"/>
            </a:pPr>
            <a:r>
              <a:rPr lang="en-US" sz="2800" dirty="0" smtClean="0"/>
              <a:t>The thing ordered is not always the thing measured:</a:t>
            </a:r>
          </a:p>
          <a:p>
            <a:pPr lvl="1" eaLnBrk="1" hangingPunct="1">
              <a:lnSpc>
                <a:spcPct val="90000"/>
              </a:lnSpc>
              <a:buFont typeface="Arial" charset="0"/>
              <a:buChar char="•"/>
            </a:pPr>
            <a:r>
              <a:rPr lang="en-US" sz="2400" dirty="0" smtClean="0"/>
              <a:t>Blood Culture – live organism(s) identified</a:t>
            </a:r>
          </a:p>
          <a:p>
            <a:pPr lvl="1" eaLnBrk="1" hangingPunct="1">
              <a:lnSpc>
                <a:spcPct val="90000"/>
              </a:lnSpc>
              <a:buFont typeface="Arial" charset="0"/>
              <a:buChar char="•"/>
            </a:pPr>
            <a:r>
              <a:rPr lang="en-US" sz="2400" dirty="0" smtClean="0"/>
              <a:t>VDRL – </a:t>
            </a:r>
            <a:r>
              <a:rPr lang="en-US" sz="2400" i="1" dirty="0" err="1" smtClean="0"/>
              <a:t>Treponema</a:t>
            </a:r>
            <a:r>
              <a:rPr lang="en-US" sz="2400" i="1" dirty="0" smtClean="0"/>
              <a:t> </a:t>
            </a:r>
            <a:r>
              <a:rPr lang="en-US" sz="2400" i="1" dirty="0" err="1" smtClean="0"/>
              <a:t>pallidum</a:t>
            </a:r>
            <a:r>
              <a:rPr lang="en-US" sz="2400" i="1" dirty="0" smtClean="0"/>
              <a:t> </a:t>
            </a:r>
            <a:r>
              <a:rPr lang="en-US" sz="2400" i="1" dirty="0" err="1" smtClean="0"/>
              <a:t>Ab</a:t>
            </a:r>
            <a:endParaRPr lang="en-US" sz="2400" i="1" dirty="0" smtClean="0"/>
          </a:p>
          <a:p>
            <a:pPr lvl="1" eaLnBrk="1" hangingPunct="1">
              <a:lnSpc>
                <a:spcPct val="90000"/>
              </a:lnSpc>
              <a:buFont typeface="Arial" charset="0"/>
              <a:buChar char="•"/>
            </a:pPr>
            <a:r>
              <a:rPr lang="en-US" sz="2400" dirty="0" smtClean="0"/>
              <a:t>Urinalysis – lots of different things</a:t>
            </a:r>
          </a:p>
          <a:p>
            <a:pPr eaLnBrk="1" hangingPunct="1">
              <a:lnSpc>
                <a:spcPct val="90000"/>
              </a:lnSpc>
              <a:buFont typeface="Arial" charset="0"/>
              <a:buChar char="•"/>
            </a:pPr>
            <a:r>
              <a:rPr lang="en-US" sz="2800" dirty="0" smtClean="0"/>
              <a:t>You must know the </a:t>
            </a:r>
            <a:r>
              <a:rPr lang="en-US" sz="2800" u="sng" dirty="0" smtClean="0"/>
              <a:t>specifics</a:t>
            </a:r>
            <a:r>
              <a:rPr lang="en-US" sz="2800" dirty="0" smtClean="0"/>
              <a:t> of the component being tested for (what is this test actually measuring?)</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500"/>
                                        <p:tgtEl>
                                          <p:spTgt spid="27651">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fade">
                                      <p:cBhvr>
                                        <p:cTn id="20" dur="500"/>
                                        <p:tgtEl>
                                          <p:spTgt spid="2765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fade">
                                      <p:cBhvr>
                                        <p:cTn id="23" dur="500"/>
                                        <p:tgtEl>
                                          <p:spTgt spid="2765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651">
                                            <p:txEl>
                                              <p:pRg st="5" end="5"/>
                                            </p:txEl>
                                          </p:spTgt>
                                        </p:tgtEl>
                                        <p:attrNameLst>
                                          <p:attrName>style.visibility</p:attrName>
                                        </p:attrNameLst>
                                      </p:cBhvr>
                                      <p:to>
                                        <p:strVal val="visible"/>
                                      </p:to>
                                    </p:set>
                                    <p:animEffect transition="in" filter="fade">
                                      <p:cBhvr>
                                        <p:cTn id="26" dur="500"/>
                                        <p:tgtEl>
                                          <p:spTgt spid="276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Effect transition="in" filter="fade">
                                      <p:cBhvr>
                                        <p:cTn id="31"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609600"/>
          </a:xfrm>
        </p:spPr>
        <p:txBody>
          <a:bodyPr/>
          <a:lstStyle/>
          <a:p>
            <a:r>
              <a:rPr lang="en-US" dirty="0" smtClean="0"/>
              <a:t>LOINC Web Site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143001"/>
            <a:ext cx="913189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838200" y="358775"/>
            <a:ext cx="7772400" cy="1470025"/>
          </a:xfrm>
        </p:spPr>
        <p:txBody>
          <a:bodyPr/>
          <a:lstStyle/>
          <a:p>
            <a:pPr eaLnBrk="1" hangingPunct="1"/>
            <a:r>
              <a:rPr lang="en-US" sz="4800" dirty="0" smtClean="0">
                <a:solidFill>
                  <a:srgbClr val="FFFF99"/>
                </a:solidFill>
              </a:rPr>
              <a:t>Using LOINC and SNOMED Together in HL7</a:t>
            </a:r>
          </a:p>
        </p:txBody>
      </p:sp>
      <p:pic>
        <p:nvPicPr>
          <p:cNvPr id="196611" name="Picture 4" descr="SNOMED_main_logo"/>
          <p:cNvPicPr>
            <a:picLocks noChangeAspect="1" noChangeArrowheads="1"/>
          </p:cNvPicPr>
          <p:nvPr/>
        </p:nvPicPr>
        <p:blipFill>
          <a:blip r:embed="rId3" cstate="print"/>
          <a:srcRect/>
          <a:stretch>
            <a:fillRect/>
          </a:stretch>
        </p:blipFill>
        <p:spPr bwMode="auto">
          <a:xfrm>
            <a:off x="457200" y="3200400"/>
            <a:ext cx="3124200" cy="1066800"/>
          </a:xfrm>
          <a:prstGeom prst="rect">
            <a:avLst/>
          </a:prstGeom>
          <a:noFill/>
          <a:ln w="9525">
            <a:noFill/>
            <a:miter lim="800000"/>
            <a:headEnd/>
            <a:tailEnd/>
          </a:ln>
        </p:spPr>
      </p:pic>
      <p:pic>
        <p:nvPicPr>
          <p:cNvPr id="196612" name="Picture 6" descr="MCj01975250000[1]"/>
          <p:cNvPicPr>
            <a:picLocks noChangeAspect="1" noChangeArrowheads="1"/>
          </p:cNvPicPr>
          <p:nvPr/>
        </p:nvPicPr>
        <p:blipFill>
          <a:blip r:embed="rId4" cstate="print"/>
          <a:srcRect/>
          <a:stretch>
            <a:fillRect/>
          </a:stretch>
        </p:blipFill>
        <p:spPr bwMode="auto">
          <a:xfrm>
            <a:off x="3124200" y="2514600"/>
            <a:ext cx="2878138" cy="2971800"/>
          </a:xfrm>
          <a:prstGeom prst="rect">
            <a:avLst/>
          </a:prstGeom>
          <a:noFill/>
          <a:ln w="9525">
            <a:noFill/>
            <a:miter lim="800000"/>
            <a:headEnd/>
            <a:tailEnd/>
          </a:ln>
        </p:spPr>
      </p:pic>
      <p:pic>
        <p:nvPicPr>
          <p:cNvPr id="196613" name="Picture 19"/>
          <p:cNvPicPr>
            <a:picLocks noChangeAspect="1" noChangeArrowheads="1"/>
          </p:cNvPicPr>
          <p:nvPr/>
        </p:nvPicPr>
        <p:blipFill>
          <a:blip r:embed="rId5" cstate="print"/>
          <a:srcRect/>
          <a:stretch>
            <a:fillRect/>
          </a:stretch>
        </p:blipFill>
        <p:spPr bwMode="auto">
          <a:xfrm>
            <a:off x="6019800" y="2667000"/>
            <a:ext cx="2286000" cy="228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304800" y="165100"/>
            <a:ext cx="8102600" cy="749300"/>
          </a:xfrm>
        </p:spPr>
        <p:txBody>
          <a:bodyPr>
            <a:normAutofit fontScale="90000"/>
          </a:bodyPr>
          <a:lstStyle/>
          <a:p>
            <a:pPr eaLnBrk="1" hangingPunct="1">
              <a:defRPr/>
            </a:pPr>
            <a:r>
              <a:rPr lang="en-US" sz="3200" b="1" dirty="0" smtClean="0"/>
              <a:t>Example: blood count with standard codes and numeric results</a:t>
            </a:r>
          </a:p>
        </p:txBody>
      </p:sp>
      <p:sp>
        <p:nvSpPr>
          <p:cNvPr id="51206" name="Rectangle 3"/>
          <p:cNvSpPr>
            <a:spLocks noChangeArrowheads="1"/>
          </p:cNvSpPr>
          <p:nvPr/>
        </p:nvSpPr>
        <p:spPr bwMode="auto">
          <a:xfrm>
            <a:off x="152400" y="1066800"/>
            <a:ext cx="8775700" cy="4413516"/>
          </a:xfrm>
          <a:prstGeom prst="rect">
            <a:avLst/>
          </a:prstGeom>
          <a:noFill/>
          <a:ln w="9525" algn="ctr">
            <a:noFill/>
            <a:miter lim="800000"/>
            <a:headEnd/>
            <a:tailEnd/>
          </a:ln>
        </p:spPr>
        <p:txBody>
          <a:bodyPr>
            <a:spAutoFit/>
          </a:bodyPr>
          <a:lstStyle/>
          <a:p>
            <a:pPr>
              <a:defRPr/>
            </a:pPr>
            <a:r>
              <a:rPr lang="en-US" sz="2400" dirty="0">
                <a:solidFill>
                  <a:srgbClr val="33CCCC"/>
                </a:solidFill>
                <a:latin typeface="Arial" charset="0"/>
              </a:rPr>
              <a:t>Patient level</a:t>
            </a:r>
            <a:r>
              <a:rPr lang="en-US" sz="2400" dirty="0">
                <a:latin typeface="Arial" charset="0"/>
              </a:rPr>
              <a:t>      	</a:t>
            </a:r>
            <a:r>
              <a:rPr lang="en-US" sz="2400" dirty="0">
                <a:solidFill>
                  <a:srgbClr val="FFFFFF"/>
                </a:solidFill>
                <a:latin typeface="Arial" charset="0"/>
              </a:rPr>
              <a:t>PID|||0999999^6^M10||TEST^PATIENT^||</a:t>
            </a:r>
            <a:r>
              <a:rPr lang="en-US" sz="2400" dirty="0" smtClean="0">
                <a:solidFill>
                  <a:srgbClr val="FFFFFF"/>
                </a:solidFill>
                <a:latin typeface="Arial" charset="0"/>
              </a:rPr>
              <a:t>19920225</a:t>
            </a:r>
          </a:p>
          <a:p>
            <a:pPr>
              <a:defRPr/>
            </a:pPr>
            <a:r>
              <a:rPr lang="en-US" sz="2400" dirty="0" smtClean="0">
                <a:solidFill>
                  <a:srgbClr val="FFFFFF"/>
                </a:solidFill>
                <a:latin typeface="Arial" charset="0"/>
              </a:rPr>
              <a:t>	|F</a:t>
            </a:r>
            <a:r>
              <a:rPr lang="en-US" sz="2400" dirty="0">
                <a:solidFill>
                  <a:srgbClr val="FFFFFF"/>
                </a:solidFill>
                <a:latin typeface="Arial" charset="0"/>
              </a:rPr>
              <a:t>||B|4050 SW WAYWARD BLVD </a:t>
            </a:r>
            <a:r>
              <a:rPr lang="en-US" sz="2400" dirty="0" smtClean="0">
                <a:solidFill>
                  <a:srgbClr val="FFFFFF"/>
                </a:solidFill>
                <a:latin typeface="Arial" charset="0"/>
              </a:rPr>
              <a:t>|</a:t>
            </a:r>
          </a:p>
          <a:p>
            <a:pPr>
              <a:defRPr/>
            </a:pPr>
            <a:endParaRPr lang="en-US" sz="2400" dirty="0">
              <a:solidFill>
                <a:srgbClr val="FFFFFF"/>
              </a:solidFill>
              <a:latin typeface="Arial" charset="0"/>
            </a:endParaRPr>
          </a:p>
          <a:p>
            <a:pPr>
              <a:defRPr/>
            </a:pPr>
            <a:r>
              <a:rPr lang="en-US" sz="2400" dirty="0" smtClean="0">
                <a:solidFill>
                  <a:srgbClr val="33CCCC"/>
                </a:solidFill>
                <a:latin typeface="Arial" charset="0"/>
              </a:rPr>
              <a:t>Order/Request level</a:t>
            </a:r>
            <a:endParaRPr lang="en-US" sz="2400" dirty="0">
              <a:solidFill>
                <a:srgbClr val="33CCCC"/>
              </a:solidFill>
              <a:latin typeface="Arial" charset="0"/>
            </a:endParaRPr>
          </a:p>
          <a:p>
            <a:pPr>
              <a:lnSpc>
                <a:spcPct val="90000"/>
              </a:lnSpc>
              <a:buSzPct val="75000"/>
              <a:defRPr/>
            </a:pPr>
            <a:r>
              <a:rPr lang="en-US" sz="2400" dirty="0" smtClean="0">
                <a:latin typeface="Arial" charset="0"/>
              </a:rPr>
              <a:t>	</a:t>
            </a:r>
            <a:r>
              <a:rPr lang="en-US" sz="2400" dirty="0" smtClean="0">
                <a:solidFill>
                  <a:srgbClr val="FFFFFF"/>
                </a:solidFill>
                <a:latin typeface="Arial" charset="0"/>
              </a:rPr>
              <a:t>OBR</a:t>
            </a:r>
            <a:r>
              <a:rPr lang="en-US" sz="2400" dirty="0">
                <a:solidFill>
                  <a:srgbClr val="FFFFFF"/>
                </a:solidFill>
                <a:latin typeface="Arial" charset="0"/>
              </a:rPr>
              <a:t>|||H9759-0^REG_LAB|</a:t>
            </a:r>
            <a:r>
              <a:rPr lang="en-US" sz="2400" dirty="0">
                <a:solidFill>
                  <a:srgbClr val="FFFF00"/>
                </a:solidFill>
                <a:latin typeface="Arial" charset="0"/>
              </a:rPr>
              <a:t>24358-4 ^</a:t>
            </a:r>
            <a:r>
              <a:rPr lang="en-US" sz="2400" dirty="0" err="1" smtClean="0">
                <a:solidFill>
                  <a:srgbClr val="FFFF00"/>
                </a:solidFill>
                <a:latin typeface="Arial" charset="0"/>
              </a:rPr>
              <a:t>Hemogram^LN</a:t>
            </a:r>
            <a:r>
              <a:rPr lang="en-US" sz="2400" dirty="0" smtClean="0">
                <a:solidFill>
                  <a:srgbClr val="FFFF00"/>
                </a:solidFill>
                <a:latin typeface="Arial" charset="0"/>
              </a:rPr>
              <a:t> </a:t>
            </a:r>
            <a:r>
              <a:rPr lang="en-US" sz="2400" dirty="0" smtClean="0">
                <a:solidFill>
                  <a:srgbClr val="FFC000"/>
                </a:solidFill>
                <a:latin typeface="Arial" charset="0"/>
              </a:rPr>
              <a:t> </a:t>
            </a:r>
            <a:endParaRPr lang="en-US" sz="2400" dirty="0">
              <a:solidFill>
                <a:srgbClr val="FFC000"/>
              </a:solidFill>
              <a:latin typeface="Arial" charset="0"/>
            </a:endParaRPr>
          </a:p>
          <a:p>
            <a:pPr>
              <a:lnSpc>
                <a:spcPct val="90000"/>
              </a:lnSpc>
              <a:buSzPct val="75000"/>
              <a:defRPr/>
            </a:pPr>
            <a:endParaRPr lang="en-US" sz="2400" dirty="0" smtClean="0">
              <a:solidFill>
                <a:srgbClr val="33CCCC"/>
              </a:solidFill>
              <a:latin typeface="Arial" charset="0"/>
            </a:endParaRPr>
          </a:p>
          <a:p>
            <a:pPr>
              <a:lnSpc>
                <a:spcPct val="90000"/>
              </a:lnSpc>
              <a:buSzPct val="75000"/>
              <a:defRPr/>
            </a:pPr>
            <a:r>
              <a:rPr lang="en-US" sz="2400" dirty="0" smtClean="0">
                <a:solidFill>
                  <a:srgbClr val="33CCCC"/>
                </a:solidFill>
                <a:latin typeface="Arial" charset="0"/>
              </a:rPr>
              <a:t>Discrete </a:t>
            </a:r>
            <a:r>
              <a:rPr lang="en-US" sz="2400" dirty="0">
                <a:solidFill>
                  <a:srgbClr val="33CCCC"/>
                </a:solidFill>
                <a:latin typeface="Arial" charset="0"/>
              </a:rPr>
              <a:t>Results</a:t>
            </a:r>
            <a:r>
              <a:rPr lang="en-US" sz="2400" dirty="0">
                <a:solidFill>
                  <a:srgbClr val="FFFF00"/>
                </a:solidFill>
                <a:latin typeface="Arial" charset="0"/>
              </a:rPr>
              <a:t>   </a:t>
            </a:r>
          </a:p>
          <a:p>
            <a:pPr>
              <a:defRPr/>
            </a:pPr>
            <a:r>
              <a:rPr lang="en-US" sz="2400" dirty="0">
                <a:latin typeface="Arial" charset="0"/>
              </a:rPr>
              <a:t>	</a:t>
            </a:r>
            <a:r>
              <a:rPr lang="en-US" sz="2400" dirty="0" smtClean="0">
                <a:solidFill>
                  <a:srgbClr val="FFFFFF"/>
                </a:solidFill>
                <a:latin typeface="Arial" charset="0"/>
              </a:rPr>
              <a:t>OBX|2|NM</a:t>
            </a:r>
            <a:r>
              <a:rPr lang="en-US" sz="2400" dirty="0" smtClean="0">
                <a:solidFill>
                  <a:schemeClr val="bg1"/>
                </a:solidFill>
                <a:latin typeface="Arial" charset="0"/>
              </a:rPr>
              <a:t>|</a:t>
            </a:r>
            <a:r>
              <a:rPr lang="en-US" sz="2400" u="sng" dirty="0" smtClean="0">
                <a:solidFill>
                  <a:srgbClr val="FFFF00"/>
                </a:solidFill>
                <a:latin typeface="Arial" charset="0"/>
              </a:rPr>
              <a:t>789- 8</a:t>
            </a:r>
            <a:r>
              <a:rPr lang="en-US" sz="2400" dirty="0" smtClean="0">
                <a:solidFill>
                  <a:srgbClr val="FFFF00"/>
                </a:solidFill>
                <a:latin typeface="Arial" charset="0"/>
              </a:rPr>
              <a:t>^RBC^LN</a:t>
            </a:r>
            <a:r>
              <a:rPr lang="en-US" sz="2400" dirty="0" smtClean="0">
                <a:solidFill>
                  <a:srgbClr val="FFC000"/>
                </a:solidFill>
                <a:latin typeface="Arial" charset="0"/>
              </a:rPr>
              <a:t>||</a:t>
            </a:r>
            <a:r>
              <a:rPr lang="en-US" sz="2400" dirty="0" smtClean="0">
                <a:solidFill>
                  <a:schemeClr val="accent3">
                    <a:lumMod val="75000"/>
                  </a:schemeClr>
                </a:solidFill>
                <a:latin typeface="Arial" charset="0"/>
              </a:rPr>
              <a:t>4.9</a:t>
            </a:r>
            <a:r>
              <a:rPr lang="en-US" sz="2400" dirty="0" smtClean="0">
                <a:solidFill>
                  <a:srgbClr val="FFFFFF"/>
                </a:solidFill>
                <a:latin typeface="Arial" charset="0"/>
              </a:rPr>
              <a:t>|</a:t>
            </a:r>
            <a:r>
              <a:rPr lang="en-US" sz="2400" dirty="0" smtClean="0">
                <a:solidFill>
                  <a:schemeClr val="accent1">
                    <a:lumMod val="60000"/>
                    <a:lumOff val="40000"/>
                  </a:schemeClr>
                </a:solidFill>
                <a:latin typeface="Arial" charset="0"/>
              </a:rPr>
              <a:t>M/mm</a:t>
            </a:r>
            <a:r>
              <a:rPr lang="en-US" sz="2400" baseline="30000" dirty="0" smtClean="0">
                <a:solidFill>
                  <a:schemeClr val="accent1">
                    <a:lumMod val="60000"/>
                    <a:lumOff val="40000"/>
                  </a:schemeClr>
                </a:solidFill>
                <a:latin typeface="Arial" charset="0"/>
              </a:rPr>
              <a:t>3</a:t>
            </a:r>
            <a:r>
              <a:rPr lang="en-US" sz="2400" dirty="0" smtClean="0">
                <a:solidFill>
                  <a:srgbClr val="FFFFFF"/>
                </a:solidFill>
                <a:latin typeface="Arial" charset="0"/>
              </a:rPr>
              <a:t>|4.0-5.4||||F|</a:t>
            </a:r>
            <a:endParaRPr lang="en-US" sz="2400" dirty="0">
              <a:solidFill>
                <a:srgbClr val="FFFFFF"/>
              </a:solidFill>
              <a:latin typeface="Arial" charset="0"/>
            </a:endParaRPr>
          </a:p>
          <a:p>
            <a:pPr>
              <a:defRPr/>
            </a:pPr>
            <a:r>
              <a:rPr lang="en-US" sz="2400" dirty="0">
                <a:solidFill>
                  <a:schemeClr val="bg1"/>
                </a:solidFill>
                <a:latin typeface="Arial" charset="0"/>
              </a:rPr>
              <a:t>	</a:t>
            </a:r>
            <a:r>
              <a:rPr lang="en-US" sz="2400" dirty="0" smtClean="0">
                <a:solidFill>
                  <a:srgbClr val="FFFFFF"/>
                </a:solidFill>
                <a:latin typeface="Arial" charset="0"/>
              </a:rPr>
              <a:t>OBX|3|NM</a:t>
            </a:r>
            <a:r>
              <a:rPr lang="en-US" sz="2400" dirty="0" smtClean="0">
                <a:solidFill>
                  <a:schemeClr val="bg1"/>
                </a:solidFill>
                <a:latin typeface="Arial" charset="0"/>
              </a:rPr>
              <a:t>|</a:t>
            </a:r>
            <a:r>
              <a:rPr lang="en-US" sz="2400" u="sng" dirty="0" smtClean="0">
                <a:solidFill>
                  <a:srgbClr val="FFFF00"/>
                </a:solidFill>
                <a:latin typeface="Arial" charset="0"/>
              </a:rPr>
              <a:t>718-7</a:t>
            </a:r>
            <a:r>
              <a:rPr lang="en-US" sz="2400" dirty="0" smtClean="0">
                <a:solidFill>
                  <a:srgbClr val="FFFF00"/>
                </a:solidFill>
                <a:latin typeface="Arial" charset="0"/>
              </a:rPr>
              <a:t>^HGB^LN</a:t>
            </a:r>
            <a:r>
              <a:rPr lang="en-US" sz="2400" dirty="0" smtClean="0">
                <a:solidFill>
                  <a:srgbClr val="FFC000"/>
                </a:solidFill>
                <a:latin typeface="Arial" charset="0"/>
              </a:rPr>
              <a:t>||</a:t>
            </a:r>
            <a:r>
              <a:rPr lang="en-US" sz="2400" dirty="0">
                <a:solidFill>
                  <a:schemeClr val="accent3">
                    <a:lumMod val="75000"/>
                  </a:schemeClr>
                </a:solidFill>
                <a:latin typeface="Arial" charset="0"/>
              </a:rPr>
              <a:t>12.4</a:t>
            </a:r>
            <a:r>
              <a:rPr lang="en-US" sz="2400" dirty="0">
                <a:solidFill>
                  <a:schemeClr val="bg1"/>
                </a:solidFill>
                <a:latin typeface="Arial" charset="0"/>
              </a:rPr>
              <a:t>|</a:t>
            </a:r>
            <a:r>
              <a:rPr lang="en-US" sz="2400" dirty="0">
                <a:solidFill>
                  <a:schemeClr val="accent1">
                    <a:lumMod val="60000"/>
                    <a:lumOff val="40000"/>
                  </a:schemeClr>
                </a:solidFill>
                <a:latin typeface="Arial" charset="0"/>
              </a:rPr>
              <a:t>g/dL</a:t>
            </a:r>
            <a:r>
              <a:rPr lang="en-US" sz="2400" dirty="0">
                <a:solidFill>
                  <a:srgbClr val="FFFFFF"/>
                </a:solidFill>
                <a:latin typeface="Arial" charset="0"/>
              </a:rPr>
              <a:t>|12.0- 5.0||||</a:t>
            </a:r>
            <a:r>
              <a:rPr lang="en-US" sz="2400" dirty="0" smtClean="0">
                <a:solidFill>
                  <a:srgbClr val="FFFFFF"/>
                </a:solidFill>
                <a:latin typeface="Arial" charset="0"/>
              </a:rPr>
              <a:t>F</a:t>
            </a:r>
            <a:r>
              <a:rPr lang="en-US" sz="2400" dirty="0">
                <a:solidFill>
                  <a:srgbClr val="FFFFFF"/>
                </a:solidFill>
                <a:latin typeface="Arial" charset="0"/>
              </a:rPr>
              <a:t>|</a:t>
            </a:r>
          </a:p>
          <a:p>
            <a:pPr>
              <a:defRPr/>
            </a:pPr>
            <a:r>
              <a:rPr lang="en-US" sz="2400" dirty="0">
                <a:solidFill>
                  <a:schemeClr val="bg1"/>
                </a:solidFill>
                <a:latin typeface="Arial" charset="0"/>
              </a:rPr>
              <a:t>	</a:t>
            </a:r>
            <a:r>
              <a:rPr lang="en-US" sz="2400" dirty="0" smtClean="0">
                <a:solidFill>
                  <a:srgbClr val="FFFFFF"/>
                </a:solidFill>
                <a:latin typeface="Arial" charset="0"/>
              </a:rPr>
              <a:t>OBX|4|NM</a:t>
            </a:r>
            <a:r>
              <a:rPr lang="en-US" sz="2400" dirty="0" smtClean="0">
                <a:solidFill>
                  <a:schemeClr val="bg1"/>
                </a:solidFill>
                <a:latin typeface="Arial" charset="0"/>
              </a:rPr>
              <a:t>|</a:t>
            </a:r>
            <a:r>
              <a:rPr lang="en-US" sz="2400" u="sng" dirty="0" smtClean="0">
                <a:solidFill>
                  <a:srgbClr val="FFFF00"/>
                </a:solidFill>
                <a:latin typeface="Arial" charset="0"/>
              </a:rPr>
              <a:t>20570-8</a:t>
            </a:r>
            <a:r>
              <a:rPr lang="en-US" sz="2400" dirty="0" smtClean="0">
                <a:solidFill>
                  <a:srgbClr val="FFFF00"/>
                </a:solidFill>
                <a:latin typeface="Arial" charset="0"/>
              </a:rPr>
              <a:t>^HCT^LN</a:t>
            </a:r>
            <a:r>
              <a:rPr lang="en-US" sz="2400" dirty="0" smtClean="0">
                <a:solidFill>
                  <a:srgbClr val="FFC000"/>
                </a:solidFill>
                <a:latin typeface="Arial" charset="0"/>
              </a:rPr>
              <a:t>||</a:t>
            </a:r>
            <a:r>
              <a:rPr lang="en-US" sz="2400" dirty="0">
                <a:solidFill>
                  <a:schemeClr val="accent3">
                    <a:lumMod val="75000"/>
                  </a:schemeClr>
                </a:solidFill>
                <a:latin typeface="Arial" charset="0"/>
              </a:rPr>
              <a:t>50</a:t>
            </a:r>
            <a:r>
              <a:rPr lang="en-US" sz="2400" dirty="0">
                <a:solidFill>
                  <a:schemeClr val="bg1"/>
                </a:solidFill>
                <a:latin typeface="Arial" charset="0"/>
              </a:rPr>
              <a:t>|</a:t>
            </a:r>
            <a:r>
              <a:rPr lang="en-US" sz="2400" dirty="0">
                <a:solidFill>
                  <a:schemeClr val="accent1">
                    <a:lumMod val="60000"/>
                    <a:lumOff val="40000"/>
                  </a:schemeClr>
                </a:solidFill>
                <a:latin typeface="Arial" charset="0"/>
              </a:rPr>
              <a:t>%</a:t>
            </a:r>
            <a:r>
              <a:rPr lang="en-US" sz="2400" dirty="0">
                <a:solidFill>
                  <a:srgbClr val="FFFFFF"/>
                </a:solidFill>
                <a:latin typeface="Arial" charset="0"/>
              </a:rPr>
              <a:t>|35-49|H|||F|</a:t>
            </a:r>
          </a:p>
          <a:p>
            <a:pPr>
              <a:defRPr/>
            </a:pPr>
            <a:r>
              <a:rPr lang="en-US" sz="2400" dirty="0">
                <a:solidFill>
                  <a:schemeClr val="bg1"/>
                </a:solidFill>
                <a:latin typeface="Arial" charset="0"/>
              </a:rPr>
              <a:t>	</a:t>
            </a:r>
            <a:r>
              <a:rPr lang="en-US" sz="2400" dirty="0" smtClean="0">
                <a:solidFill>
                  <a:srgbClr val="FFFFFF"/>
                </a:solidFill>
                <a:latin typeface="Arial" charset="0"/>
              </a:rPr>
              <a:t>OBX|5|NM</a:t>
            </a:r>
            <a:r>
              <a:rPr lang="en-US" sz="2400" dirty="0" smtClean="0">
                <a:solidFill>
                  <a:schemeClr val="bg1"/>
                </a:solidFill>
                <a:latin typeface="Arial" charset="0"/>
              </a:rPr>
              <a:t>|</a:t>
            </a:r>
            <a:r>
              <a:rPr lang="en-US" sz="2400" u="sng" dirty="0" smtClean="0">
                <a:solidFill>
                  <a:srgbClr val="FFFF00"/>
                </a:solidFill>
                <a:latin typeface="Arial" charset="0"/>
              </a:rPr>
              <a:t>30428-7</a:t>
            </a:r>
            <a:r>
              <a:rPr lang="en-US" sz="2400" dirty="0" smtClean="0">
                <a:solidFill>
                  <a:srgbClr val="FFFF00"/>
                </a:solidFill>
                <a:latin typeface="Arial" charset="0"/>
              </a:rPr>
              <a:t>^MCV^LN</a:t>
            </a:r>
            <a:r>
              <a:rPr lang="en-US" sz="2400" dirty="0" smtClean="0">
                <a:solidFill>
                  <a:srgbClr val="FFC000"/>
                </a:solidFill>
                <a:latin typeface="Arial" charset="0"/>
              </a:rPr>
              <a:t>||</a:t>
            </a:r>
            <a:r>
              <a:rPr lang="en-US" sz="2400" dirty="0">
                <a:solidFill>
                  <a:schemeClr val="accent3">
                    <a:lumMod val="75000"/>
                  </a:schemeClr>
                </a:solidFill>
                <a:latin typeface="Arial" charset="0"/>
              </a:rPr>
              <a:t>81</a:t>
            </a:r>
            <a:r>
              <a:rPr lang="en-US" sz="2400" dirty="0">
                <a:solidFill>
                  <a:srgbClr val="FFFFFF"/>
                </a:solidFill>
                <a:latin typeface="Arial" charset="0"/>
              </a:rPr>
              <a:t>|</a:t>
            </a:r>
            <a:r>
              <a:rPr lang="en-US" sz="2400" dirty="0">
                <a:solidFill>
                  <a:schemeClr val="accent1">
                    <a:lumMod val="60000"/>
                    <a:lumOff val="40000"/>
                  </a:schemeClr>
                </a:solidFill>
                <a:latin typeface="Arial" charset="0"/>
              </a:rPr>
              <a:t>fL</a:t>
            </a:r>
            <a:r>
              <a:rPr lang="en-US" sz="2400" dirty="0">
                <a:solidFill>
                  <a:srgbClr val="FFFFFF"/>
                </a:solidFill>
                <a:latin typeface="Arial" charset="0"/>
              </a:rPr>
              <a:t>|80-94||||F|</a:t>
            </a:r>
          </a:p>
        </p:txBody>
      </p:sp>
      <p:sp>
        <p:nvSpPr>
          <p:cNvPr id="4" name="TextBox 3"/>
          <p:cNvSpPr txBox="1"/>
          <p:nvPr/>
        </p:nvSpPr>
        <p:spPr>
          <a:xfrm>
            <a:off x="304800" y="5943600"/>
            <a:ext cx="1462965" cy="646331"/>
          </a:xfrm>
          <a:prstGeom prst="rect">
            <a:avLst/>
          </a:prstGeom>
          <a:noFill/>
        </p:spPr>
        <p:txBody>
          <a:bodyPr wrap="none" rtlCol="0">
            <a:spAutoFit/>
          </a:bodyPr>
          <a:lstStyle/>
          <a:p>
            <a:r>
              <a:rPr lang="en-US" dirty="0" smtClean="0">
                <a:solidFill>
                  <a:srgbClr val="FFFF00"/>
                </a:solidFill>
                <a:latin typeface="Arial" charset="0"/>
              </a:rPr>
              <a:t>LOINC Term</a:t>
            </a:r>
          </a:p>
          <a:p>
            <a:r>
              <a:rPr lang="en-US" dirty="0" smtClean="0">
                <a:solidFill>
                  <a:schemeClr val="accent1">
                    <a:lumMod val="60000"/>
                    <a:lumOff val="40000"/>
                  </a:schemeClr>
                </a:solidFill>
                <a:latin typeface="Arial" charset="0"/>
              </a:rPr>
              <a:t>UCUM Term</a:t>
            </a:r>
          </a:p>
        </p:txBody>
      </p:sp>
      <p:sp>
        <p:nvSpPr>
          <p:cNvPr id="5" name="Rounded Rectangular Callout 4"/>
          <p:cNvSpPr/>
          <p:nvPr/>
        </p:nvSpPr>
        <p:spPr bwMode="auto">
          <a:xfrm>
            <a:off x="7010400" y="2133600"/>
            <a:ext cx="1371600" cy="381000"/>
          </a:xfrm>
          <a:prstGeom prst="wedgeRoundRectCallout">
            <a:avLst>
              <a:gd name="adj1" fmla="val -58976"/>
              <a:gd name="adj2" fmla="val 154085"/>
              <a:gd name="adj3" fmla="val 16667"/>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LOINC Code</a:t>
            </a:r>
          </a:p>
        </p:txBody>
      </p:sp>
      <p:sp>
        <p:nvSpPr>
          <p:cNvPr id="6" name="Rounded Rectangular Callout 5"/>
          <p:cNvSpPr/>
          <p:nvPr/>
        </p:nvSpPr>
        <p:spPr bwMode="auto">
          <a:xfrm>
            <a:off x="6324600" y="5943600"/>
            <a:ext cx="1828800" cy="533400"/>
          </a:xfrm>
          <a:prstGeom prst="wedgeRoundRectCallout">
            <a:avLst>
              <a:gd name="adj1" fmla="val -70997"/>
              <a:gd name="adj2" fmla="val -140435"/>
              <a:gd name="adj3" fmla="val 16667"/>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Standard Unit of Measure (UCUM)</a:t>
            </a:r>
            <a:endParaRPr kumimoji="0" lang="en-US" sz="14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sz="3600" dirty="0" smtClean="0"/>
              <a:t>Example: microbiology culture with standard codes (order and results)</a:t>
            </a:r>
            <a:endParaRPr lang="en-US" sz="3600" dirty="0"/>
          </a:p>
        </p:txBody>
      </p:sp>
      <p:sp>
        <p:nvSpPr>
          <p:cNvPr id="3" name="Rectangle 2"/>
          <p:cNvSpPr/>
          <p:nvPr/>
        </p:nvSpPr>
        <p:spPr>
          <a:xfrm>
            <a:off x="457200" y="1524000"/>
            <a:ext cx="7924800" cy="3416320"/>
          </a:xfrm>
          <a:prstGeom prst="rect">
            <a:avLst/>
          </a:prstGeom>
        </p:spPr>
        <p:txBody>
          <a:bodyPr wrap="square">
            <a:spAutoFit/>
          </a:bodyPr>
          <a:lstStyle/>
          <a:p>
            <a:pPr>
              <a:lnSpc>
                <a:spcPct val="90000"/>
              </a:lnSpc>
              <a:buFont typeface="Symbol" pitchFamily="18" charset="2"/>
              <a:buNone/>
            </a:pPr>
            <a:r>
              <a:rPr lang="en-US" sz="2400" b="1" dirty="0" smtClean="0">
                <a:solidFill>
                  <a:srgbClr val="33CCCC"/>
                </a:solidFill>
                <a:latin typeface="Arial" charset="0"/>
              </a:rPr>
              <a:t>Patient level</a:t>
            </a:r>
            <a:endParaRPr lang="en-US" sz="2400" b="1" dirty="0" smtClean="0">
              <a:solidFill>
                <a:schemeClr val="bg1"/>
              </a:solidFill>
              <a:latin typeface="Courier-Bold"/>
            </a:endParaRPr>
          </a:p>
          <a:p>
            <a:pPr>
              <a:lnSpc>
                <a:spcPct val="90000"/>
              </a:lnSpc>
              <a:buFont typeface="Symbol" pitchFamily="18" charset="2"/>
              <a:buNone/>
            </a:pPr>
            <a:r>
              <a:rPr lang="en-US" sz="1600" b="1" dirty="0" smtClean="0">
                <a:solidFill>
                  <a:schemeClr val="bg1"/>
                </a:solidFill>
                <a:latin typeface="Courier-Bold"/>
              </a:rPr>
              <a:t>PID||| 6910828^Y^C8||</a:t>
            </a:r>
            <a:r>
              <a:rPr lang="en-US" sz="1600" b="1" dirty="0" err="1" smtClean="0">
                <a:solidFill>
                  <a:schemeClr val="bg1"/>
                </a:solidFill>
                <a:latin typeface="Courier-Bold"/>
              </a:rPr>
              <a:t>Newman^Alfred^E</a:t>
            </a:r>
            <a:r>
              <a:rPr lang="en-US" sz="1600" b="1" dirty="0" smtClean="0">
                <a:solidFill>
                  <a:schemeClr val="bg1"/>
                </a:solidFill>
                <a:latin typeface="Courier-Bold"/>
              </a:rPr>
              <a:t>||19720812|M||W|25 </a:t>
            </a:r>
            <a:r>
              <a:rPr lang="en-US" sz="1600" b="1" dirty="0" err="1" smtClean="0">
                <a:solidFill>
                  <a:schemeClr val="bg1"/>
                </a:solidFill>
                <a:latin typeface="Courier-Bold"/>
              </a:rPr>
              <a:t>Centscheap</a:t>
            </a:r>
            <a:r>
              <a:rPr lang="en-US" sz="1600" b="1" dirty="0" smtClean="0">
                <a:solidFill>
                  <a:schemeClr val="bg1"/>
                </a:solidFill>
                <a:latin typeface="Courier-Bold"/>
              </a:rPr>
              <a:t> Ave^^</a:t>
            </a:r>
          </a:p>
          <a:p>
            <a:pPr>
              <a:lnSpc>
                <a:spcPct val="90000"/>
              </a:lnSpc>
              <a:buFont typeface="Symbol" pitchFamily="18" charset="2"/>
              <a:buNone/>
            </a:pPr>
            <a:r>
              <a:rPr lang="en-US" sz="1600" b="1" dirty="0" smtClean="0">
                <a:solidFill>
                  <a:schemeClr val="bg1"/>
                </a:solidFill>
                <a:latin typeface="Courier-Bold"/>
              </a:rPr>
              <a:t>Whatmeworry^UT^85201^^P||(555)777-6666|(444)677-7777||M|</a:t>
            </a:r>
          </a:p>
          <a:p>
            <a:pPr>
              <a:lnSpc>
                <a:spcPct val="90000"/>
              </a:lnSpc>
              <a:buFont typeface="Symbol" pitchFamily="18" charset="2"/>
              <a:buNone/>
            </a:pPr>
            <a:endParaRPr lang="en-US" sz="2000" b="1" dirty="0" smtClean="0">
              <a:solidFill>
                <a:schemeClr val="bg1"/>
              </a:solidFill>
              <a:latin typeface="Courier-Bold"/>
            </a:endParaRPr>
          </a:p>
          <a:p>
            <a:pPr>
              <a:lnSpc>
                <a:spcPct val="90000"/>
              </a:lnSpc>
            </a:pPr>
            <a:r>
              <a:rPr lang="en-US" sz="2400" b="1" dirty="0" smtClean="0">
                <a:solidFill>
                  <a:srgbClr val="33CCCC"/>
                </a:solidFill>
                <a:latin typeface="Arial" charset="0"/>
              </a:rPr>
              <a:t>Order Level</a:t>
            </a:r>
          </a:p>
          <a:p>
            <a:pPr>
              <a:lnSpc>
                <a:spcPct val="90000"/>
              </a:lnSpc>
              <a:buFont typeface="Symbol" pitchFamily="18" charset="2"/>
              <a:buNone/>
            </a:pPr>
            <a:r>
              <a:rPr lang="en-US" sz="1600" b="1" dirty="0" smtClean="0">
                <a:solidFill>
                  <a:schemeClr val="bg1"/>
                </a:solidFill>
                <a:latin typeface="Courier-Bold"/>
              </a:rPr>
              <a:t>OBR||||</a:t>
            </a:r>
            <a:r>
              <a:rPr lang="en-US" sz="1600" b="1" dirty="0" smtClean="0">
                <a:solidFill>
                  <a:srgbClr val="FFFF00"/>
                </a:solidFill>
                <a:latin typeface="Courier-Bold"/>
              </a:rPr>
              <a:t>634-6^Bacteria Aerobic </a:t>
            </a:r>
            <a:r>
              <a:rPr lang="en-US" sz="1600" b="1" dirty="0" err="1" smtClean="0">
                <a:solidFill>
                  <a:srgbClr val="FFFF00"/>
                </a:solidFill>
                <a:latin typeface="Courier-Bold"/>
              </a:rPr>
              <a:t>Culture^LN</a:t>
            </a:r>
            <a:r>
              <a:rPr lang="en-US" sz="1600" b="1" dirty="0" smtClean="0">
                <a:solidFill>
                  <a:schemeClr val="bg1"/>
                </a:solidFill>
                <a:latin typeface="Courier-Bold"/>
              </a:rPr>
              <a:t>|||199812292128||||||||</a:t>
            </a:r>
            <a:r>
              <a:rPr lang="en-US" sz="1600" b="1" dirty="0" smtClean="0">
                <a:solidFill>
                  <a:srgbClr val="00B0F0"/>
                </a:solidFill>
                <a:latin typeface="Courier-Bold"/>
              </a:rPr>
              <a:t>119339001^Stool </a:t>
            </a:r>
            <a:r>
              <a:rPr lang="en-US" sz="1600" b="1" dirty="0" err="1" smtClean="0">
                <a:solidFill>
                  <a:srgbClr val="00B0F0"/>
                </a:solidFill>
                <a:latin typeface="Courier-Bold"/>
              </a:rPr>
              <a:t>specimen^SCT</a:t>
            </a:r>
            <a:r>
              <a:rPr lang="en-US" sz="1600" b="1" dirty="0" smtClean="0">
                <a:solidFill>
                  <a:schemeClr val="bg1"/>
                </a:solidFill>
                <a:latin typeface="Courier-Bold"/>
              </a:rPr>
              <a:t>|</a:t>
            </a:r>
          </a:p>
          <a:p>
            <a:pPr>
              <a:lnSpc>
                <a:spcPct val="90000"/>
              </a:lnSpc>
              <a:buFont typeface="Symbol" pitchFamily="18" charset="2"/>
              <a:buNone/>
            </a:pPr>
            <a:endParaRPr lang="en-US" sz="2000" b="1" dirty="0" smtClean="0">
              <a:solidFill>
                <a:schemeClr val="bg1"/>
              </a:solidFill>
              <a:latin typeface="Courier-Bold"/>
            </a:endParaRPr>
          </a:p>
          <a:p>
            <a:pPr>
              <a:lnSpc>
                <a:spcPct val="90000"/>
              </a:lnSpc>
              <a:buFont typeface="Symbol" pitchFamily="18" charset="2"/>
              <a:buNone/>
            </a:pPr>
            <a:r>
              <a:rPr lang="en-US" sz="2400" b="1" dirty="0" smtClean="0">
                <a:solidFill>
                  <a:srgbClr val="33CCCC"/>
                </a:solidFill>
                <a:latin typeface="Arial" charset="0"/>
              </a:rPr>
              <a:t>Results</a:t>
            </a:r>
          </a:p>
          <a:p>
            <a:pPr>
              <a:lnSpc>
                <a:spcPct val="90000"/>
              </a:lnSpc>
              <a:buFont typeface="Symbol" pitchFamily="18" charset="2"/>
              <a:buNone/>
            </a:pPr>
            <a:r>
              <a:rPr lang="en-US" sz="1600" b="1" dirty="0" smtClean="0">
                <a:solidFill>
                  <a:schemeClr val="bg1"/>
                </a:solidFill>
                <a:latin typeface="Courier-Bold"/>
              </a:rPr>
              <a:t>OBX||CE|</a:t>
            </a:r>
            <a:r>
              <a:rPr lang="en-US" sz="1600" b="1" dirty="0" smtClean="0">
                <a:solidFill>
                  <a:srgbClr val="FFFF00"/>
                </a:solidFill>
                <a:latin typeface="Courier-Bold"/>
              </a:rPr>
              <a:t>634-6^Bacteria Aerobic Culture^LN</a:t>
            </a:r>
            <a:r>
              <a:rPr lang="en-US" sz="1600" b="1" dirty="0" smtClean="0">
                <a:solidFill>
                  <a:schemeClr val="bg1"/>
                </a:solidFill>
                <a:latin typeface="Courier-Bold"/>
              </a:rPr>
              <a:t>|1|</a:t>
            </a:r>
            <a:r>
              <a:rPr lang="en-US" sz="1600" b="1" dirty="0" smtClean="0">
                <a:solidFill>
                  <a:srgbClr val="00B0F0"/>
                </a:solidFill>
                <a:latin typeface="Courier-Bold"/>
              </a:rPr>
              <a:t>2547930011^Salmonella </a:t>
            </a:r>
            <a:r>
              <a:rPr lang="en-US" sz="1600" b="1" dirty="0" err="1" smtClean="0">
                <a:solidFill>
                  <a:srgbClr val="00B0F0"/>
                </a:solidFill>
                <a:latin typeface="Courier-Bold"/>
              </a:rPr>
              <a:t>Typhimurium^SCT</a:t>
            </a:r>
            <a:r>
              <a:rPr lang="en-US" sz="1600" b="1" dirty="0" smtClean="0">
                <a:solidFill>
                  <a:schemeClr val="bg1"/>
                </a:solidFill>
                <a:latin typeface="Courier-Bold"/>
              </a:rPr>
              <a:t>|</a:t>
            </a:r>
          </a:p>
          <a:p>
            <a:pPr>
              <a:lnSpc>
                <a:spcPct val="90000"/>
              </a:lnSpc>
              <a:buFont typeface="Symbol" pitchFamily="18" charset="2"/>
              <a:buNone/>
            </a:pPr>
            <a:r>
              <a:rPr lang="en-US" sz="1600" b="1" dirty="0" smtClean="0">
                <a:solidFill>
                  <a:schemeClr val="bg1"/>
                </a:solidFill>
                <a:latin typeface="Courier-Bold"/>
              </a:rPr>
              <a:t>OBX||CE|</a:t>
            </a:r>
            <a:r>
              <a:rPr lang="en-US" sz="1600" b="1" dirty="0" smtClean="0">
                <a:solidFill>
                  <a:srgbClr val="FFFF00"/>
                </a:solidFill>
                <a:latin typeface="Courier-Bold"/>
              </a:rPr>
              <a:t>634-6^Bacteria Aerobic Culture^LN</a:t>
            </a:r>
            <a:r>
              <a:rPr lang="en-US" sz="1600" b="1" dirty="0" smtClean="0">
                <a:solidFill>
                  <a:schemeClr val="bg1"/>
                </a:solidFill>
                <a:latin typeface="Courier-Bold"/>
              </a:rPr>
              <a:t>|2|</a:t>
            </a:r>
            <a:r>
              <a:rPr lang="en-US" sz="1600" b="1" dirty="0" smtClean="0">
                <a:solidFill>
                  <a:srgbClr val="00B0F0"/>
                </a:solidFill>
                <a:latin typeface="Courier-Bold"/>
              </a:rPr>
              <a:t>112283007^Escherichia </a:t>
            </a:r>
            <a:r>
              <a:rPr lang="en-US" sz="1600" b="1" dirty="0" err="1" smtClean="0">
                <a:solidFill>
                  <a:srgbClr val="00B0F0"/>
                </a:solidFill>
                <a:latin typeface="Courier-Bold"/>
              </a:rPr>
              <a:t>coli^SCT</a:t>
            </a:r>
            <a:r>
              <a:rPr lang="en-US" sz="1600" b="1" dirty="0" smtClean="0">
                <a:solidFill>
                  <a:schemeClr val="bg1"/>
                </a:solidFill>
                <a:latin typeface="Courier-Bold"/>
              </a:rPr>
              <a:t>|</a:t>
            </a:r>
            <a:endParaRPr lang="en-US" sz="1600" dirty="0" smtClean="0">
              <a:solidFill>
                <a:schemeClr val="bg1"/>
              </a:solidFill>
            </a:endParaRPr>
          </a:p>
        </p:txBody>
      </p:sp>
      <p:sp>
        <p:nvSpPr>
          <p:cNvPr id="4" name="TextBox 3"/>
          <p:cNvSpPr txBox="1"/>
          <p:nvPr/>
        </p:nvSpPr>
        <p:spPr>
          <a:xfrm>
            <a:off x="304800" y="5943600"/>
            <a:ext cx="1809021" cy="646331"/>
          </a:xfrm>
          <a:prstGeom prst="rect">
            <a:avLst/>
          </a:prstGeom>
          <a:noFill/>
        </p:spPr>
        <p:txBody>
          <a:bodyPr wrap="none" rtlCol="0">
            <a:spAutoFit/>
          </a:bodyPr>
          <a:lstStyle/>
          <a:p>
            <a:r>
              <a:rPr lang="en-US" dirty="0" smtClean="0">
                <a:solidFill>
                  <a:srgbClr val="FFFF00"/>
                </a:solidFill>
                <a:latin typeface="Arial" charset="0"/>
              </a:rPr>
              <a:t>LOINC Term</a:t>
            </a:r>
          </a:p>
          <a:p>
            <a:r>
              <a:rPr lang="en-US" dirty="0" smtClean="0">
                <a:solidFill>
                  <a:srgbClr val="00B0F0"/>
                </a:solidFill>
                <a:latin typeface="Courier-Bold"/>
              </a:rPr>
              <a:t>SNOMED Term</a:t>
            </a:r>
          </a:p>
        </p:txBody>
      </p:sp>
      <p:sp>
        <p:nvSpPr>
          <p:cNvPr id="5" name="Rounded Rectangular Callout 4"/>
          <p:cNvSpPr/>
          <p:nvPr/>
        </p:nvSpPr>
        <p:spPr bwMode="auto">
          <a:xfrm>
            <a:off x="6934200" y="2362200"/>
            <a:ext cx="1371600" cy="381000"/>
          </a:xfrm>
          <a:prstGeom prst="wedgeRoundRectCallout">
            <a:avLst>
              <a:gd name="adj1" fmla="val -267173"/>
              <a:gd name="adj2" fmla="val 95069"/>
              <a:gd name="adj3" fmla="val 16667"/>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LOINC Code</a:t>
            </a:r>
          </a:p>
        </p:txBody>
      </p:sp>
      <p:sp>
        <p:nvSpPr>
          <p:cNvPr id="6" name="Rounded Rectangular Callout 5"/>
          <p:cNvSpPr/>
          <p:nvPr/>
        </p:nvSpPr>
        <p:spPr bwMode="auto">
          <a:xfrm>
            <a:off x="5943600" y="5410200"/>
            <a:ext cx="1981200" cy="381000"/>
          </a:xfrm>
          <a:prstGeom prst="wedgeRoundRectCallout">
            <a:avLst>
              <a:gd name="adj1" fmla="val -72049"/>
              <a:gd name="adj2" fmla="val -235425"/>
              <a:gd name="adj3" fmla="val 16667"/>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effectLst/>
                <a:latin typeface="Arial" pitchFamily="34" charset="0"/>
                <a:cs typeface="Arial" pitchFamily="34" charset="0"/>
              </a:rPr>
              <a:t>SNOMED CT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dirty="0" smtClean="0"/>
              <a:t>IOM Report on Medical Errors</a:t>
            </a:r>
          </a:p>
        </p:txBody>
      </p:sp>
      <p:sp>
        <p:nvSpPr>
          <p:cNvPr id="8" name="Content Placeholder 7"/>
          <p:cNvSpPr>
            <a:spLocks noGrp="1"/>
          </p:cNvSpPr>
          <p:nvPr>
            <p:ph idx="1"/>
          </p:nvPr>
        </p:nvSpPr>
        <p:spPr>
          <a:xfrm>
            <a:off x="685800" y="1066800"/>
            <a:ext cx="7772400" cy="4724400"/>
          </a:xfrm>
        </p:spPr>
        <p:txBody>
          <a:bodyPr/>
          <a:lstStyle/>
          <a:p>
            <a:pPr>
              <a:spcBef>
                <a:spcPts val="0"/>
              </a:spcBef>
            </a:pPr>
            <a:r>
              <a:rPr lang="en-US" sz="2000" b="1" dirty="0" smtClean="0">
                <a:solidFill>
                  <a:srgbClr val="FFFFFF"/>
                </a:solidFill>
              </a:rPr>
              <a:t>“Synthesizing and interpreting the findings in the literature pertaining to errors in health care is complicated  due to the </a:t>
            </a:r>
            <a:r>
              <a:rPr lang="en-US" sz="2000" b="1" u="sng" dirty="0" smtClean="0">
                <a:solidFill>
                  <a:srgbClr val="FFFF00"/>
                </a:solidFill>
              </a:rPr>
              <a:t>absence of standardized nomenclature.</a:t>
            </a:r>
            <a:r>
              <a:rPr lang="en-US" sz="2000" b="1" dirty="0" smtClean="0">
                <a:solidFill>
                  <a:srgbClr val="FFFF00"/>
                </a:solidFill>
              </a:rPr>
              <a:t>”</a:t>
            </a:r>
            <a:r>
              <a:rPr lang="en-US" sz="2000" b="1" dirty="0" smtClean="0">
                <a:solidFill>
                  <a:srgbClr val="FFFFFF"/>
                </a:solidFill>
              </a:rPr>
              <a:t>	</a:t>
            </a:r>
          </a:p>
          <a:p>
            <a:pPr>
              <a:spcBef>
                <a:spcPts val="600"/>
              </a:spcBef>
              <a:spcAft>
                <a:spcPts val="600"/>
              </a:spcAft>
            </a:pPr>
            <a:r>
              <a:rPr lang="en-US" sz="2000" b="1" dirty="0" smtClean="0">
                <a:solidFill>
                  <a:srgbClr val="FFFFFF"/>
                </a:solidFill>
              </a:rPr>
              <a:t>“Efforts to assess the importance of various types of errors are currently hampered by the </a:t>
            </a:r>
            <a:r>
              <a:rPr lang="en-US" sz="2000" b="1" u="sng" dirty="0" smtClean="0">
                <a:solidFill>
                  <a:srgbClr val="FFFF00"/>
                </a:solidFill>
              </a:rPr>
              <a:t>lack of a standard taxonomy</a:t>
            </a:r>
            <a:r>
              <a:rPr lang="en-US" sz="2000" b="1" dirty="0" smtClean="0">
                <a:solidFill>
                  <a:srgbClr val="FFFFFF"/>
                </a:solidFill>
              </a:rPr>
              <a:t> for reporting adverse events, errors and risk factors .”	</a:t>
            </a:r>
          </a:p>
          <a:p>
            <a:pPr>
              <a:spcBef>
                <a:spcPts val="600"/>
              </a:spcBef>
              <a:spcAft>
                <a:spcPts val="600"/>
              </a:spcAft>
            </a:pPr>
            <a:r>
              <a:rPr lang="en-US" sz="2000" b="1" dirty="0" smtClean="0">
                <a:solidFill>
                  <a:srgbClr val="FFFFFF"/>
                </a:solidFill>
              </a:rPr>
              <a:t>“Recommendation 5.1  A nationwide, mandatory reporting system should be established that provides for the </a:t>
            </a:r>
            <a:r>
              <a:rPr lang="en-US" sz="2000" b="1" u="sng" dirty="0" smtClean="0">
                <a:solidFill>
                  <a:srgbClr val="FFFF00"/>
                </a:solidFill>
              </a:rPr>
              <a:t>collection of standardized information</a:t>
            </a:r>
            <a:r>
              <a:rPr lang="en-US" sz="2000" b="1" dirty="0" smtClean="0">
                <a:solidFill>
                  <a:srgbClr val="FFFFFF"/>
                </a:solidFill>
              </a:rPr>
              <a:t> by state governments about adverse effects that result in death or serious harm.”</a:t>
            </a:r>
          </a:p>
          <a:p>
            <a:pPr lvl="1">
              <a:spcBef>
                <a:spcPct val="0"/>
              </a:spcBef>
            </a:pPr>
            <a:r>
              <a:rPr lang="en-US" sz="2000" b="1" dirty="0" smtClean="0">
                <a:solidFill>
                  <a:srgbClr val="FFFF00"/>
                </a:solidFill>
              </a:rPr>
              <a:t>maintain a set of standards</a:t>
            </a:r>
          </a:p>
          <a:p>
            <a:pPr lvl="1">
              <a:spcBef>
                <a:spcPct val="0"/>
              </a:spcBef>
            </a:pPr>
            <a:r>
              <a:rPr lang="en-US" sz="2000" b="1" dirty="0" smtClean="0">
                <a:solidFill>
                  <a:srgbClr val="FFFF00"/>
                </a:solidFill>
              </a:rPr>
              <a:t>require compliance with these standards</a:t>
            </a:r>
          </a:p>
          <a:p>
            <a:pPr lvl="1">
              <a:spcBef>
                <a:spcPct val="0"/>
              </a:spcBef>
            </a:pPr>
            <a:r>
              <a:rPr lang="en-US" sz="2000" b="1" dirty="0" smtClean="0">
                <a:solidFill>
                  <a:srgbClr val="FFFF00"/>
                </a:solidFill>
              </a:rPr>
              <a:t>provide funds</a:t>
            </a:r>
            <a:r>
              <a:rPr lang="en-US" sz="2000" b="1" dirty="0" smtClean="0">
                <a:solidFill>
                  <a:srgbClr val="FFFFFF"/>
                </a:solidFill>
              </a:rPr>
              <a:t> to </a:t>
            </a:r>
            <a:r>
              <a:rPr lang="en-US" sz="2000" b="1" dirty="0" smtClean="0">
                <a:solidFill>
                  <a:srgbClr val="FFFF00"/>
                </a:solidFill>
              </a:rPr>
              <a:t>update systems to support standards</a:t>
            </a:r>
          </a:p>
          <a:p>
            <a:endParaRPr lang="en-US" sz="2000" dirty="0"/>
          </a:p>
        </p:txBody>
      </p:sp>
      <p:sp>
        <p:nvSpPr>
          <p:cNvPr id="9222" name="Text Box 8"/>
          <p:cNvSpPr txBox="1">
            <a:spLocks noChangeArrowheads="1"/>
          </p:cNvSpPr>
          <p:nvPr/>
        </p:nvSpPr>
        <p:spPr bwMode="auto">
          <a:xfrm>
            <a:off x="609600" y="5943600"/>
            <a:ext cx="3617912" cy="2444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dirty="0" smtClean="0">
                <a:solidFill>
                  <a:srgbClr val="FFFF00"/>
                </a:solidFill>
              </a:rPr>
              <a:t>To Err is Human – Building a safer  health system – IOM, 1999</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err="1" smtClean="0"/>
              <a:t>RxNorm</a:t>
            </a:r>
            <a:r>
              <a:rPr lang="en-US" dirty="0" smtClean="0"/>
              <a:t/>
            </a:r>
            <a:br>
              <a:rPr lang="en-US" dirty="0" smtClean="0"/>
            </a:br>
            <a:r>
              <a:rPr lang="en-US" sz="1800" dirty="0" smtClean="0"/>
              <a:t>http://www.nlm.nih.gov/research/umls/rxnorm/docs/rxnormfiles.html</a:t>
            </a:r>
            <a:endParaRPr lang="en-US" dirty="0"/>
          </a:p>
        </p:txBody>
      </p:sp>
      <p:sp>
        <p:nvSpPr>
          <p:cNvPr id="3" name="Content Placeholder 2"/>
          <p:cNvSpPr>
            <a:spLocks noGrp="1"/>
          </p:cNvSpPr>
          <p:nvPr>
            <p:ph idx="1"/>
          </p:nvPr>
        </p:nvSpPr>
        <p:spPr>
          <a:xfrm>
            <a:off x="685800" y="1371600"/>
            <a:ext cx="7772400" cy="5334000"/>
          </a:xfrm>
        </p:spPr>
        <p:txBody>
          <a:bodyPr/>
          <a:lstStyle/>
          <a:p>
            <a:r>
              <a:rPr lang="en-US" dirty="0" smtClean="0"/>
              <a:t>Standardized nomenclature for clinical drugs and drug delivery devices</a:t>
            </a:r>
          </a:p>
          <a:p>
            <a:pPr lvl="1">
              <a:buFont typeface="Arial" pitchFamily="34" charset="0"/>
              <a:buChar char="•"/>
            </a:pPr>
            <a:r>
              <a:rPr lang="en-US" dirty="0" smtClean="0"/>
              <a:t>Ingredients, strengths and dose forms</a:t>
            </a:r>
          </a:p>
          <a:p>
            <a:pPr lvl="1">
              <a:buFont typeface="Arial" pitchFamily="34" charset="0"/>
              <a:buChar char="•"/>
            </a:pPr>
            <a:r>
              <a:rPr lang="en-US" dirty="0" smtClean="0"/>
              <a:t>Quantity for delivery devices</a:t>
            </a:r>
          </a:p>
          <a:p>
            <a:pPr>
              <a:buFont typeface="Arial" pitchFamily="34" charset="0"/>
              <a:buChar char="•"/>
            </a:pPr>
            <a:r>
              <a:rPr lang="en-US" dirty="0" smtClean="0"/>
              <a:t>Focus is U.S. prescription and non-prescription clinical drugs</a:t>
            </a:r>
          </a:p>
          <a:p>
            <a:pPr>
              <a:buFont typeface="Arial" pitchFamily="34" charset="0"/>
              <a:buChar char="•"/>
            </a:pPr>
            <a:r>
              <a:rPr lang="en-US" dirty="0" smtClean="0"/>
              <a:t>Weekly and monthly updates available for most current additions</a:t>
            </a:r>
          </a:p>
          <a:p>
            <a:pPr>
              <a:buFont typeface="Arial" pitchFamily="34" charset="0"/>
              <a:buChar char="•"/>
            </a:pPr>
            <a:r>
              <a:rPr lang="en-US" dirty="0" smtClean="0"/>
              <a:t>Demo Medication Order Entry Tool can be tested at: http://rxterms.nlm.nih.gov:8080/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39"/>
            <a:ext cx="9144000" cy="6857761"/>
          </a:xfrm>
          <a:prstGeom prst="rect">
            <a:avLst/>
          </a:prstGeom>
          <a:noFill/>
          <a:ln w="9525">
            <a:noFill/>
            <a:miter lim="800000"/>
            <a:headEnd/>
            <a:tailEnd/>
          </a:ln>
        </p:spPr>
      </p:pic>
      <p:sp>
        <p:nvSpPr>
          <p:cNvPr id="5" name="TextBox 4"/>
          <p:cNvSpPr txBox="1"/>
          <p:nvPr/>
        </p:nvSpPr>
        <p:spPr>
          <a:xfrm>
            <a:off x="4726898" y="419724"/>
            <a:ext cx="699230" cy="215444"/>
          </a:xfrm>
          <a:prstGeom prst="rect">
            <a:avLst/>
          </a:prstGeom>
          <a:noFill/>
        </p:spPr>
        <p:txBody>
          <a:bodyPr wrap="none" rtlCol="0">
            <a:spAutoFit/>
          </a:bodyPr>
          <a:lstStyle/>
          <a:p>
            <a:r>
              <a:rPr lang="en-US" sz="800" dirty="0" err="1" smtClean="0">
                <a:latin typeface="Arial" pitchFamily="34" charset="0"/>
                <a:cs typeface="Arial" pitchFamily="34" charset="0"/>
              </a:rPr>
              <a:t>simvastatin</a:t>
            </a:r>
            <a:endParaRPr lang="en-US" sz="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318" cy="6858000"/>
          </a:xfrm>
          <a:prstGeom prst="rect">
            <a:avLst/>
          </a:prstGeom>
          <a:noFill/>
          <a:ln w="9525">
            <a:noFill/>
            <a:miter lim="800000"/>
            <a:headEnd/>
            <a:tailEnd/>
          </a:ln>
        </p:spPr>
      </p:pic>
      <p:sp>
        <p:nvSpPr>
          <p:cNvPr id="3" name="Rectangle 2"/>
          <p:cNvSpPr/>
          <p:nvPr/>
        </p:nvSpPr>
        <p:spPr bwMode="auto">
          <a:xfrm>
            <a:off x="300772" y="2390397"/>
            <a:ext cx="2514600" cy="76200"/>
          </a:xfrm>
          <a:prstGeom prst="rect">
            <a:avLst/>
          </a:prstGeom>
          <a:solidFill>
            <a:schemeClr val="accent1">
              <a:lumMod val="60000"/>
              <a:lumOff val="40000"/>
              <a:alpha val="2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3999" cy="6857761"/>
          </a:xfrm>
          <a:prstGeom prst="rect">
            <a:avLst/>
          </a:prstGeom>
          <a:noFill/>
          <a:ln w="9525">
            <a:noFill/>
            <a:miter lim="800000"/>
            <a:headEnd/>
            <a:tailEnd/>
          </a:ln>
        </p:spPr>
      </p:pic>
      <p:sp>
        <p:nvSpPr>
          <p:cNvPr id="3" name="Rectangle 2"/>
          <p:cNvSpPr/>
          <p:nvPr/>
        </p:nvSpPr>
        <p:spPr bwMode="auto">
          <a:xfrm>
            <a:off x="6295634" y="2653633"/>
            <a:ext cx="2514600" cy="76200"/>
          </a:xfrm>
          <a:prstGeom prst="rect">
            <a:avLst/>
          </a:prstGeom>
          <a:solidFill>
            <a:schemeClr val="accent1">
              <a:lumMod val="60000"/>
              <a:lumOff val="40000"/>
              <a:alpha val="2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31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098"/>
          <p:cNvSpPr>
            <a:spLocks noGrp="1" noChangeArrowheads="1"/>
          </p:cNvSpPr>
          <p:nvPr>
            <p:ph type="title"/>
          </p:nvPr>
        </p:nvSpPr>
        <p:spPr/>
        <p:txBody>
          <a:bodyPr/>
          <a:lstStyle/>
          <a:p>
            <a:r>
              <a:rPr lang="en-US" smtClean="0"/>
              <a:t>References</a:t>
            </a:r>
          </a:p>
        </p:txBody>
      </p:sp>
      <p:sp>
        <p:nvSpPr>
          <p:cNvPr id="120835" name="Rectangle 4099"/>
          <p:cNvSpPr>
            <a:spLocks noGrp="1" noChangeArrowheads="1"/>
          </p:cNvSpPr>
          <p:nvPr>
            <p:ph idx="1"/>
          </p:nvPr>
        </p:nvSpPr>
        <p:spPr/>
        <p:txBody>
          <a:bodyPr/>
          <a:lstStyle/>
          <a:p>
            <a:pPr>
              <a:lnSpc>
                <a:spcPct val="90000"/>
              </a:lnSpc>
            </a:pPr>
            <a:r>
              <a:rPr lang="en-US" sz="2800" b="1" dirty="0" smtClean="0"/>
              <a:t>Health Level 7</a:t>
            </a:r>
          </a:p>
          <a:p>
            <a:pPr lvl="1">
              <a:lnSpc>
                <a:spcPct val="90000"/>
              </a:lnSpc>
            </a:pPr>
            <a:r>
              <a:rPr lang="en-US" sz="2000" b="1" dirty="0" smtClean="0">
                <a:hlinkClick r:id="rId2"/>
              </a:rPr>
              <a:t>http://www.hl7.org </a:t>
            </a:r>
          </a:p>
          <a:p>
            <a:pPr>
              <a:lnSpc>
                <a:spcPct val="90000"/>
              </a:lnSpc>
            </a:pPr>
            <a:r>
              <a:rPr lang="en-US" sz="2800" b="1" dirty="0" smtClean="0"/>
              <a:t>SNOMED RT/ SNOMED CT: </a:t>
            </a:r>
          </a:p>
          <a:p>
            <a:pPr lvl="1">
              <a:lnSpc>
                <a:spcPct val="90000"/>
              </a:lnSpc>
            </a:pPr>
            <a:r>
              <a:rPr lang="en-US" sz="2000" b="1" dirty="0" smtClean="0">
                <a:hlinkClick r:id="rId2"/>
              </a:rPr>
              <a:t>http://www.snomed.org</a:t>
            </a:r>
            <a:endParaRPr lang="en-US" sz="2000" b="1" dirty="0" smtClean="0">
              <a:hlinkClick r:id="rId3"/>
            </a:endParaRPr>
          </a:p>
          <a:p>
            <a:pPr>
              <a:lnSpc>
                <a:spcPct val="90000"/>
              </a:lnSpc>
            </a:pPr>
            <a:r>
              <a:rPr lang="en-US" sz="2800" b="1" dirty="0" smtClean="0"/>
              <a:t>LOINC</a:t>
            </a:r>
          </a:p>
          <a:p>
            <a:pPr lvl="1">
              <a:lnSpc>
                <a:spcPct val="90000"/>
              </a:lnSpc>
            </a:pPr>
            <a:r>
              <a:rPr lang="en-US" sz="2000" b="1" dirty="0" smtClean="0">
                <a:hlinkClick r:id="rId3"/>
              </a:rPr>
              <a:t>http://www.regenstrief.org/loinc/</a:t>
            </a:r>
          </a:p>
          <a:p>
            <a:pPr>
              <a:lnSpc>
                <a:spcPct val="90000"/>
              </a:lnSpc>
            </a:pPr>
            <a:r>
              <a:rPr lang="en-US" b="1" dirty="0" err="1" smtClean="0"/>
              <a:t>RxNorm</a:t>
            </a:r>
            <a:endParaRPr lang="en-US" b="1" dirty="0" smtClean="0"/>
          </a:p>
          <a:p>
            <a:pPr lvl="1">
              <a:lnSpc>
                <a:spcPct val="90000"/>
              </a:lnSpc>
            </a:pPr>
            <a:r>
              <a:rPr lang="en-US" sz="2000" b="1" dirty="0" smtClean="0">
                <a:hlinkClick r:id="rId3"/>
              </a:rPr>
              <a:t>http://www.nlm.nih.gov/research/umls/rxnorm/overview.html</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 Information Technology Standards Panel (HITSP)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Purpose: Harmonize and integrate standards to meet clinical and business needs for sharing information among organizations and systems</a:t>
            </a:r>
          </a:p>
          <a:p>
            <a:r>
              <a:rPr lang="en-US" dirty="0" smtClean="0"/>
              <a:t>Public and private sector participants</a:t>
            </a:r>
          </a:p>
          <a:p>
            <a:pPr lvl="1"/>
            <a:r>
              <a:rPr lang="en-US" dirty="0" smtClean="0"/>
              <a:t>NLM is a participating agency</a:t>
            </a:r>
          </a:p>
          <a:p>
            <a:r>
              <a:rPr lang="en-US" dirty="0" smtClean="0"/>
              <a:t>Provides interoperability specifications (IS) for 18 health related areas to meet specific needs</a:t>
            </a:r>
          </a:p>
          <a:p>
            <a:pPr lvl="1"/>
            <a:r>
              <a:rPr lang="en-US" dirty="0" smtClean="0"/>
              <a:t>E.g. laboratory reporting, newborn screening, consumer empowerment, public health, clinical research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371600"/>
          </a:xfrm>
        </p:spPr>
        <p:txBody>
          <a:bodyPr/>
          <a:lstStyle/>
          <a:p>
            <a:r>
              <a:rPr lang="en-US" dirty="0" smtClean="0"/>
              <a:t>HITSP Specifications</a:t>
            </a:r>
            <a:br>
              <a:rPr lang="en-US" dirty="0" smtClean="0"/>
            </a:br>
            <a:r>
              <a:rPr lang="en-US" sz="2800" dirty="0" smtClean="0"/>
              <a:t>http://www.hitsp.org/</a:t>
            </a:r>
            <a:endParaRPr lang="en-US" dirty="0"/>
          </a:p>
        </p:txBody>
      </p:sp>
      <p:sp>
        <p:nvSpPr>
          <p:cNvPr id="3" name="Content Placeholder 2"/>
          <p:cNvSpPr>
            <a:spLocks noGrp="1"/>
          </p:cNvSpPr>
          <p:nvPr>
            <p:ph idx="1"/>
          </p:nvPr>
        </p:nvSpPr>
        <p:spPr>
          <a:xfrm>
            <a:off x="685800" y="1371600"/>
            <a:ext cx="7772400" cy="4953000"/>
          </a:xfrm>
        </p:spPr>
        <p:txBody>
          <a:bodyPr/>
          <a:lstStyle/>
          <a:p>
            <a:pPr>
              <a:spcBef>
                <a:spcPts val="0"/>
              </a:spcBef>
            </a:pPr>
            <a:r>
              <a:rPr lang="en-US" dirty="0" smtClean="0"/>
              <a:t>Work products guided by input from the American Health Information Community</a:t>
            </a:r>
          </a:p>
          <a:p>
            <a:pPr lvl="1">
              <a:spcBef>
                <a:spcPts val="0"/>
              </a:spcBef>
            </a:pPr>
            <a:r>
              <a:rPr lang="en-US" dirty="0" smtClean="0"/>
              <a:t>Broad-based stakeholder input</a:t>
            </a:r>
          </a:p>
          <a:p>
            <a:pPr>
              <a:spcBef>
                <a:spcPts val="0"/>
              </a:spcBef>
            </a:pPr>
            <a:r>
              <a:rPr lang="en-US" dirty="0" smtClean="0"/>
              <a:t>Does not write or develop standards</a:t>
            </a:r>
          </a:p>
          <a:p>
            <a:pPr lvl="1">
              <a:spcBef>
                <a:spcPts val="0"/>
              </a:spcBef>
            </a:pPr>
            <a:r>
              <a:rPr lang="en-US" dirty="0" smtClean="0"/>
              <a:t>Utilizes/recommends existing standards</a:t>
            </a:r>
          </a:p>
          <a:p>
            <a:pPr>
              <a:spcBef>
                <a:spcPts val="0"/>
              </a:spcBef>
            </a:pPr>
            <a:r>
              <a:rPr lang="en-US" dirty="0" smtClean="0"/>
              <a:t>Publishes guidance in the form of Implementation Specifications (IS), e.g.:</a:t>
            </a:r>
          </a:p>
          <a:p>
            <a:pPr lvl="1">
              <a:spcBef>
                <a:spcPts val="0"/>
              </a:spcBef>
            </a:pPr>
            <a:r>
              <a:rPr lang="en-US" dirty="0" smtClean="0"/>
              <a:t>Lab results reporting</a:t>
            </a:r>
          </a:p>
          <a:p>
            <a:pPr lvl="1">
              <a:spcBef>
                <a:spcPts val="0"/>
              </a:spcBef>
            </a:pPr>
            <a:r>
              <a:rPr lang="en-US" dirty="0" err="1" smtClean="0"/>
              <a:t>Biosurveillance</a:t>
            </a:r>
            <a:endParaRPr lang="en-US" dirty="0" smtClean="0"/>
          </a:p>
          <a:p>
            <a:pPr lvl="1">
              <a:spcBef>
                <a:spcPts val="0"/>
              </a:spcBef>
            </a:pPr>
            <a:r>
              <a:rPr lang="en-US" dirty="0" smtClean="0"/>
              <a:t>Medication management</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Personal Health Records (PHR)</a:t>
            </a:r>
            <a:endParaRPr lang="en-US" dirty="0"/>
          </a:p>
        </p:txBody>
      </p:sp>
      <p:sp>
        <p:nvSpPr>
          <p:cNvPr id="3" name="Content Placeholder 2"/>
          <p:cNvSpPr>
            <a:spLocks noGrp="1"/>
          </p:cNvSpPr>
          <p:nvPr>
            <p:ph idx="1"/>
          </p:nvPr>
        </p:nvSpPr>
        <p:spPr>
          <a:xfrm>
            <a:off x="685800" y="1447800"/>
            <a:ext cx="7772400" cy="4648200"/>
          </a:xfrm>
        </p:spPr>
        <p:txBody>
          <a:bodyPr>
            <a:normAutofit fontScale="92500" lnSpcReduction="20000"/>
          </a:bodyPr>
          <a:lstStyle/>
          <a:p>
            <a:r>
              <a:rPr lang="en-US" b="1" dirty="0" smtClean="0"/>
              <a:t>Provides personal access to medical data</a:t>
            </a:r>
          </a:p>
          <a:p>
            <a:r>
              <a:rPr lang="en-US" b="1" dirty="0" smtClean="0"/>
              <a:t>Collates data from multiple providers</a:t>
            </a:r>
          </a:p>
          <a:p>
            <a:r>
              <a:rPr lang="en-US" b="1" dirty="0" smtClean="0"/>
              <a:t>Does not replace provider (i.e. legal) medical records</a:t>
            </a:r>
          </a:p>
          <a:p>
            <a:pPr lvl="1"/>
            <a:r>
              <a:rPr lang="en-US" b="1" dirty="0" smtClean="0"/>
              <a:t>May be accessible to providers</a:t>
            </a:r>
          </a:p>
          <a:p>
            <a:r>
              <a:rPr lang="en-US" b="1" dirty="0" smtClean="0"/>
              <a:t>If internet enabled it is accessible from any location</a:t>
            </a:r>
          </a:p>
          <a:p>
            <a:r>
              <a:rPr lang="en-US" b="1" dirty="0" smtClean="0"/>
              <a:t>May provide links to supplementary medical/health information</a:t>
            </a:r>
          </a:p>
          <a:p>
            <a:r>
              <a:rPr lang="en-US" b="1" dirty="0" smtClean="0"/>
              <a:t>Allows personal control over access to health data</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What is in a PHR?</a:t>
            </a:r>
            <a:endParaRPr lang="en-US" dirty="0"/>
          </a:p>
        </p:txBody>
      </p:sp>
      <p:sp>
        <p:nvSpPr>
          <p:cNvPr id="3" name="Content Placeholder 2"/>
          <p:cNvSpPr>
            <a:spLocks noGrp="1"/>
          </p:cNvSpPr>
          <p:nvPr>
            <p:ph idx="1"/>
          </p:nvPr>
        </p:nvSpPr>
        <p:spPr>
          <a:xfrm>
            <a:off x="685800" y="990600"/>
            <a:ext cx="7772400" cy="5105400"/>
          </a:xfrm>
        </p:spPr>
        <p:txBody>
          <a:bodyPr>
            <a:normAutofit fontScale="77500" lnSpcReduction="20000"/>
          </a:bodyPr>
          <a:lstStyle/>
          <a:p>
            <a:r>
              <a:rPr lang="en-US" sz="4000" dirty="0" smtClean="0"/>
              <a:t>Contact information</a:t>
            </a:r>
          </a:p>
          <a:p>
            <a:pPr lvl="1"/>
            <a:r>
              <a:rPr lang="en-US" sz="3600" dirty="0" smtClean="0"/>
              <a:t>Emergency contacts</a:t>
            </a:r>
          </a:p>
          <a:p>
            <a:pPr lvl="1"/>
            <a:r>
              <a:rPr lang="en-US" sz="3600" dirty="0" smtClean="0"/>
              <a:t>Provider information (primary care, specialists, etc.)</a:t>
            </a:r>
          </a:p>
          <a:p>
            <a:r>
              <a:rPr lang="en-US" sz="4000" dirty="0" smtClean="0"/>
              <a:t>Insurance information</a:t>
            </a:r>
          </a:p>
          <a:p>
            <a:r>
              <a:rPr lang="en-US" sz="4000" dirty="0" smtClean="0"/>
              <a:t>Medication list and doses</a:t>
            </a:r>
          </a:p>
          <a:p>
            <a:r>
              <a:rPr lang="en-US" sz="4000" dirty="0" smtClean="0"/>
              <a:t>Allergies/immunizations</a:t>
            </a:r>
          </a:p>
          <a:p>
            <a:r>
              <a:rPr lang="en-US" sz="4000" dirty="0" smtClean="0"/>
              <a:t>Significant health issues/procedures</a:t>
            </a:r>
          </a:p>
          <a:p>
            <a:r>
              <a:rPr lang="en-US" sz="4000" dirty="0" smtClean="0"/>
              <a:t>Laboratory tests</a:t>
            </a:r>
          </a:p>
          <a:p>
            <a:r>
              <a:rPr lang="en-US" sz="4000" dirty="0" smtClean="0"/>
              <a:t>Doctor visit notes</a:t>
            </a:r>
          </a:p>
          <a:p>
            <a:r>
              <a:rPr lang="en-US" sz="4000" dirty="0" smtClean="0"/>
              <a:t>Additional health information as desir</a:t>
            </a:r>
            <a:r>
              <a:rPr lang="en-US" dirty="0" smtClean="0"/>
              <a: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434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434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4342" name="Rectangle 6"/>
          <p:cNvSpPr>
            <a:spLocks noGrp="1" noChangeArrowheads="1"/>
          </p:cNvSpPr>
          <p:nvPr>
            <p:ph type="title"/>
          </p:nvPr>
        </p:nvSpPr>
        <p:spPr>
          <a:xfrm>
            <a:off x="685800" y="0"/>
            <a:ext cx="7772400" cy="1143000"/>
          </a:xfrm>
          <a:noFill/>
        </p:spPr>
        <p:txBody>
          <a:bodyPr lIns="90488" tIns="44450" rIns="90488" bIns="44450"/>
          <a:lstStyle/>
          <a:p>
            <a:r>
              <a:rPr lang="en-US" dirty="0" smtClean="0"/>
              <a:t>Areas of Medical Standards</a:t>
            </a:r>
          </a:p>
        </p:txBody>
      </p:sp>
      <p:sp>
        <p:nvSpPr>
          <p:cNvPr id="296967" name="Rectangle 7"/>
          <p:cNvSpPr>
            <a:spLocks noGrp="1" noChangeArrowheads="1"/>
          </p:cNvSpPr>
          <p:nvPr>
            <p:ph type="body" idx="1"/>
          </p:nvPr>
        </p:nvSpPr>
        <p:spPr>
          <a:xfrm>
            <a:off x="838200" y="990600"/>
            <a:ext cx="7772400" cy="5067300"/>
          </a:xfrm>
          <a:noFill/>
        </p:spPr>
        <p:txBody>
          <a:bodyPr lIns="90488" tIns="44450" rIns="90488" bIns="44450"/>
          <a:lstStyle/>
          <a:p>
            <a:pPr>
              <a:lnSpc>
                <a:spcPct val="90000"/>
              </a:lnSpc>
              <a:spcBef>
                <a:spcPct val="30000"/>
              </a:spcBef>
              <a:spcAft>
                <a:spcPct val="30000"/>
              </a:spcAft>
            </a:pPr>
            <a:r>
              <a:rPr lang="en-US" sz="2800" b="1" dirty="0" smtClean="0">
                <a:solidFill>
                  <a:srgbClr val="99FFFF"/>
                </a:solidFill>
              </a:rPr>
              <a:t>Messaging</a:t>
            </a:r>
            <a:r>
              <a:rPr lang="en-US" sz="2800" b="1" dirty="0" smtClean="0"/>
              <a:t> - format and structure for data transfer between systems</a:t>
            </a:r>
          </a:p>
          <a:p>
            <a:pPr>
              <a:lnSpc>
                <a:spcPct val="90000"/>
              </a:lnSpc>
              <a:spcBef>
                <a:spcPct val="30000"/>
              </a:spcBef>
              <a:spcAft>
                <a:spcPct val="30000"/>
              </a:spcAft>
            </a:pPr>
            <a:r>
              <a:rPr lang="en-US" sz="2800" b="1" dirty="0" smtClean="0">
                <a:solidFill>
                  <a:srgbClr val="99FFFF"/>
                </a:solidFill>
              </a:rPr>
              <a:t>Code Systems</a:t>
            </a:r>
            <a:r>
              <a:rPr lang="en-US" sz="2800" b="1" dirty="0" smtClean="0"/>
              <a:t> - medical concepts based on a standardized nomenclature</a:t>
            </a:r>
          </a:p>
          <a:p>
            <a:pPr>
              <a:lnSpc>
                <a:spcPct val="90000"/>
              </a:lnSpc>
              <a:spcBef>
                <a:spcPct val="30000"/>
              </a:spcBef>
              <a:spcAft>
                <a:spcPct val="30000"/>
              </a:spcAft>
            </a:pPr>
            <a:r>
              <a:rPr lang="en-US" sz="2800" b="1" dirty="0" smtClean="0">
                <a:solidFill>
                  <a:srgbClr val="99FFFF"/>
                </a:solidFill>
              </a:rPr>
              <a:t>Identifiers</a:t>
            </a:r>
            <a:r>
              <a:rPr lang="en-US" sz="2800" b="1" dirty="0" smtClean="0"/>
              <a:t> - unique identification of patients, clients, institutions and care providers</a:t>
            </a:r>
          </a:p>
          <a:p>
            <a:pPr>
              <a:lnSpc>
                <a:spcPct val="90000"/>
              </a:lnSpc>
              <a:spcBef>
                <a:spcPct val="30000"/>
              </a:spcBef>
              <a:spcAft>
                <a:spcPct val="30000"/>
              </a:spcAft>
            </a:pPr>
            <a:r>
              <a:rPr lang="en-US" sz="2800" b="1" dirty="0" smtClean="0">
                <a:solidFill>
                  <a:srgbClr val="99FFFF"/>
                </a:solidFill>
              </a:rPr>
              <a:t>Medical Record content and Structure</a:t>
            </a:r>
            <a:r>
              <a:rPr lang="en-US" sz="2800" b="1" dirty="0" smtClean="0"/>
              <a:t> - specific data elements and relationships in the medical record</a:t>
            </a:r>
          </a:p>
          <a:p>
            <a:pPr>
              <a:lnSpc>
                <a:spcPct val="90000"/>
              </a:lnSpc>
              <a:spcBef>
                <a:spcPct val="30000"/>
              </a:spcBef>
              <a:spcAft>
                <a:spcPct val="30000"/>
              </a:spcAft>
            </a:pPr>
            <a:r>
              <a:rPr lang="en-US" sz="2800" b="1" dirty="0" smtClean="0">
                <a:solidFill>
                  <a:srgbClr val="99FFFF"/>
                </a:solidFill>
              </a:rPr>
              <a:t>Security, Confidentiality and Privacy</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67">
                                            <p:txEl>
                                              <p:pRg st="0" end="0"/>
                                            </p:txEl>
                                          </p:spTgt>
                                        </p:tgtEl>
                                        <p:attrNameLst>
                                          <p:attrName>style.visibility</p:attrName>
                                        </p:attrNameLst>
                                      </p:cBhvr>
                                      <p:to>
                                        <p:strVal val="visible"/>
                                      </p:to>
                                    </p:set>
                                    <p:animEffect transition="in" filter="fade">
                                      <p:cBhvr>
                                        <p:cTn id="7" dur="500"/>
                                        <p:tgtEl>
                                          <p:spTgt spid="2969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67">
                                            <p:txEl>
                                              <p:pRg st="1" end="1"/>
                                            </p:txEl>
                                          </p:spTgt>
                                        </p:tgtEl>
                                        <p:attrNameLst>
                                          <p:attrName>style.visibility</p:attrName>
                                        </p:attrNameLst>
                                      </p:cBhvr>
                                      <p:to>
                                        <p:strVal val="visible"/>
                                      </p:to>
                                    </p:set>
                                    <p:animEffect transition="in" filter="fade">
                                      <p:cBhvr>
                                        <p:cTn id="12" dur="500"/>
                                        <p:tgtEl>
                                          <p:spTgt spid="2969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67">
                                            <p:txEl>
                                              <p:pRg st="2" end="2"/>
                                            </p:txEl>
                                          </p:spTgt>
                                        </p:tgtEl>
                                        <p:attrNameLst>
                                          <p:attrName>style.visibility</p:attrName>
                                        </p:attrNameLst>
                                      </p:cBhvr>
                                      <p:to>
                                        <p:strVal val="visible"/>
                                      </p:to>
                                    </p:set>
                                    <p:animEffect transition="in" filter="fade">
                                      <p:cBhvr>
                                        <p:cTn id="17" dur="500"/>
                                        <p:tgtEl>
                                          <p:spTgt spid="2969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67">
                                            <p:txEl>
                                              <p:pRg st="3" end="3"/>
                                            </p:txEl>
                                          </p:spTgt>
                                        </p:tgtEl>
                                        <p:attrNameLst>
                                          <p:attrName>style.visibility</p:attrName>
                                        </p:attrNameLst>
                                      </p:cBhvr>
                                      <p:to>
                                        <p:strVal val="visible"/>
                                      </p:to>
                                    </p:set>
                                    <p:animEffect transition="in" filter="fade">
                                      <p:cBhvr>
                                        <p:cTn id="22" dur="500"/>
                                        <p:tgtEl>
                                          <p:spTgt spid="2969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67">
                                            <p:txEl>
                                              <p:pRg st="4" end="4"/>
                                            </p:txEl>
                                          </p:spTgt>
                                        </p:tgtEl>
                                        <p:attrNameLst>
                                          <p:attrName>style.visibility</p:attrName>
                                        </p:attrNameLst>
                                      </p:cBhvr>
                                      <p:to>
                                        <p:strVal val="visible"/>
                                      </p:to>
                                    </p:set>
                                    <p:animEffect transition="in" filter="fade">
                                      <p:cBhvr>
                                        <p:cTn id="27" dur="500"/>
                                        <p:tgtEl>
                                          <p:spTgt spid="2969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dirty="0" smtClean="0"/>
              <a:t>PHRs - who is providing them </a:t>
            </a:r>
          </a:p>
        </p:txBody>
      </p:sp>
      <p:sp>
        <p:nvSpPr>
          <p:cNvPr id="99331" name="Rectangle 3"/>
          <p:cNvSpPr>
            <a:spLocks noGrp="1" noChangeArrowheads="1"/>
          </p:cNvSpPr>
          <p:nvPr>
            <p:ph idx="1"/>
          </p:nvPr>
        </p:nvSpPr>
        <p:spPr/>
        <p:txBody>
          <a:bodyPr>
            <a:normAutofit fontScale="70000" lnSpcReduction="20000"/>
          </a:bodyPr>
          <a:lstStyle/>
          <a:p>
            <a:pPr>
              <a:defRPr/>
            </a:pPr>
            <a:r>
              <a:rPr lang="en-US" sz="4000" dirty="0" smtClean="0"/>
              <a:t>Everyone </a:t>
            </a:r>
          </a:p>
          <a:p>
            <a:pPr lvl="1">
              <a:defRPr/>
            </a:pPr>
            <a:r>
              <a:rPr lang="en-US" sz="4100" dirty="0" smtClean="0"/>
              <a:t>Google Health- </a:t>
            </a:r>
            <a:r>
              <a:rPr lang="en-US" sz="4100" dirty="0" smtClean="0">
                <a:hlinkClick r:id="rId2"/>
              </a:rPr>
              <a:t>https://www.google.com/health/html/faq.html</a:t>
            </a:r>
            <a:endParaRPr lang="en-US" sz="4100" dirty="0" smtClean="0"/>
          </a:p>
          <a:p>
            <a:pPr lvl="1">
              <a:defRPr/>
            </a:pPr>
            <a:r>
              <a:rPr lang="en-US" sz="4100" dirty="0" smtClean="0"/>
              <a:t>Microsoft- Health Vault - </a:t>
            </a:r>
            <a:r>
              <a:rPr lang="en-US" sz="4100" dirty="0" smtClean="0">
                <a:hlinkClick r:id="rId3"/>
              </a:rPr>
              <a:t>http://www.healthvault.com</a:t>
            </a:r>
            <a:r>
              <a:rPr lang="en-US" sz="4100" dirty="0" smtClean="0"/>
              <a:t>   </a:t>
            </a:r>
          </a:p>
          <a:p>
            <a:pPr lvl="1">
              <a:defRPr/>
            </a:pPr>
            <a:r>
              <a:rPr lang="en-US" sz="4100" dirty="0" smtClean="0"/>
              <a:t>Intuit – Quicken Health - </a:t>
            </a:r>
            <a:r>
              <a:rPr lang="en-US" sz="4100" dirty="0" smtClean="0">
                <a:hlinkClick r:id="rId4"/>
              </a:rPr>
              <a:t>http://quickenhealth.intuit.com</a:t>
            </a:r>
            <a:r>
              <a:rPr lang="en-US" sz="4100" dirty="0" smtClean="0"/>
              <a:t>  </a:t>
            </a:r>
          </a:p>
          <a:p>
            <a:pPr lvl="1">
              <a:defRPr/>
            </a:pPr>
            <a:r>
              <a:rPr lang="en-US" sz="4100" dirty="0" smtClean="0"/>
              <a:t>U.S. Veterans Administration – My Health </a:t>
            </a:r>
            <a:r>
              <a:rPr lang="en-US" sz="4100" dirty="0" err="1" smtClean="0"/>
              <a:t>eVet</a:t>
            </a:r>
            <a:r>
              <a:rPr lang="en-US" sz="4100" dirty="0" smtClean="0"/>
              <a:t> - </a:t>
            </a:r>
            <a:r>
              <a:rPr lang="en-US" sz="4100" dirty="0" smtClean="0">
                <a:hlinkClick r:id="rId5"/>
              </a:rPr>
              <a:t>http://www.myhealth.va.gov/</a:t>
            </a:r>
            <a:r>
              <a:rPr lang="en-US" sz="4100" dirty="0" smtClean="0"/>
              <a:t> </a:t>
            </a:r>
          </a:p>
          <a:p>
            <a:pPr lvl="1">
              <a:defRPr/>
            </a:pPr>
            <a:r>
              <a:rPr lang="en-US" sz="4100" dirty="0" err="1" smtClean="0"/>
              <a:t>MedScape</a:t>
            </a:r>
            <a:endParaRPr lang="en-US" sz="4100" dirty="0" smtClean="0"/>
          </a:p>
          <a:p>
            <a:pPr lvl="2">
              <a:defRPr/>
            </a:pPr>
            <a:endParaRPr lang="en-US" dirty="0" smtClean="0"/>
          </a:p>
        </p:txBody>
      </p:sp>
      <p:sp>
        <p:nvSpPr>
          <p:cNvPr id="21507" name="Footer Placeholder 7"/>
          <p:cNvSpPr>
            <a:spLocks noGrp="1"/>
          </p:cNvSpPr>
          <p:nvPr>
            <p:ph type="ftr" sz="quarter" idx="11"/>
          </p:nvPr>
        </p:nvSpPr>
        <p:spPr>
          <a:noFill/>
        </p:spPr>
        <p:txBody>
          <a:bodyPr/>
          <a:lstStyle/>
          <a:p>
            <a:r>
              <a:rPr lang="en-US" dirty="0" smtClean="0"/>
              <a:t>Clem McDonald - Lister Hill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defRPr/>
            </a:pPr>
            <a:r>
              <a:rPr lang="en-US" dirty="0" smtClean="0"/>
              <a:t>PHR providers – 2 of 3</a:t>
            </a:r>
            <a:endParaRPr lang="en-US" dirty="0"/>
          </a:p>
        </p:txBody>
      </p:sp>
      <p:sp>
        <p:nvSpPr>
          <p:cNvPr id="3" name="Content Placeholder 2"/>
          <p:cNvSpPr>
            <a:spLocks noGrp="1"/>
          </p:cNvSpPr>
          <p:nvPr>
            <p:ph idx="1"/>
          </p:nvPr>
        </p:nvSpPr>
        <p:spPr>
          <a:xfrm>
            <a:off x="685800" y="990600"/>
            <a:ext cx="7772400" cy="4114800"/>
          </a:xfrm>
        </p:spPr>
        <p:txBody>
          <a:bodyPr/>
          <a:lstStyle/>
          <a:p>
            <a:pPr>
              <a:defRPr/>
            </a:pPr>
            <a:r>
              <a:rPr lang="en-US" dirty="0" smtClean="0"/>
              <a:t>Many health information software system vendors</a:t>
            </a:r>
          </a:p>
          <a:p>
            <a:pPr>
              <a:defRPr/>
            </a:pPr>
            <a:r>
              <a:rPr lang="en-US" dirty="0" smtClean="0"/>
              <a:t>Many care organizations</a:t>
            </a:r>
          </a:p>
          <a:p>
            <a:pPr lvl="1">
              <a:defRPr/>
            </a:pPr>
            <a:r>
              <a:rPr lang="en-US" dirty="0" smtClean="0"/>
              <a:t>Cleveland Clinic’s </a:t>
            </a:r>
            <a:r>
              <a:rPr lang="en-US" dirty="0" err="1" smtClean="0"/>
              <a:t>MyChart</a:t>
            </a:r>
            <a:r>
              <a:rPr lang="en-US" dirty="0" smtClean="0"/>
              <a:t> - </a:t>
            </a:r>
            <a:r>
              <a:rPr lang="en-US" sz="2000" dirty="0" smtClean="0">
                <a:hlinkClick r:id="rId2"/>
              </a:rPr>
              <a:t>https://mychart.clevelandclinic.org/default.asp</a:t>
            </a:r>
            <a:r>
              <a:rPr lang="en-US" dirty="0" smtClean="0"/>
              <a:t> </a:t>
            </a:r>
          </a:p>
          <a:p>
            <a:pPr lvl="1">
              <a:defRPr/>
            </a:pPr>
            <a:r>
              <a:rPr lang="en-US" dirty="0" err="1" smtClean="0"/>
              <a:t>MyHealth</a:t>
            </a:r>
            <a:r>
              <a:rPr lang="en-US" dirty="0" smtClean="0"/>
              <a:t> at Vanderbilt University Medical Center - </a:t>
            </a:r>
            <a:r>
              <a:rPr lang="en-US" sz="2000" dirty="0" smtClean="0">
                <a:hlinkClick r:id="rId3"/>
              </a:rPr>
              <a:t>http://www.vanderbilthealth.com/myhealth_help/</a:t>
            </a:r>
            <a:r>
              <a:rPr lang="en-US" sz="2000" dirty="0" smtClean="0">
                <a:hlinkClick r:id="rId2"/>
              </a:rPr>
              <a:t> </a:t>
            </a:r>
          </a:p>
          <a:p>
            <a:pPr lvl="1">
              <a:defRPr/>
            </a:pPr>
            <a:r>
              <a:rPr lang="en-US" dirty="0" err="1" smtClean="0"/>
              <a:t>MyHealthManager</a:t>
            </a:r>
            <a:r>
              <a:rPr lang="en-US" dirty="0" smtClean="0"/>
              <a:t> at Kaiser Permanente - </a:t>
            </a:r>
            <a:r>
              <a:rPr lang="en-US" sz="2000" dirty="0" smtClean="0">
                <a:hlinkClick r:id="rId4"/>
              </a:rPr>
              <a:t>https://members.kaiserpermanente.org/kpweb/toc.do?theme=myhealthmanager_members</a:t>
            </a:r>
            <a:r>
              <a:rPr lang="en-US" sz="2000" dirty="0" smtClean="0">
                <a:hlinkClick r:id="rId2"/>
              </a:rPr>
              <a:t> </a:t>
            </a:r>
          </a:p>
          <a:p>
            <a:pPr>
              <a:defRPr/>
            </a:pPr>
            <a:r>
              <a:rPr lang="en-US" dirty="0" smtClean="0"/>
              <a:t>All these examples are “tethered” systems </a:t>
            </a:r>
            <a:endParaRPr lang="en-US" dirty="0"/>
          </a:p>
        </p:txBody>
      </p:sp>
      <p:sp>
        <p:nvSpPr>
          <p:cNvPr id="22532" name="Slide Number Placeholder 3"/>
          <p:cNvSpPr>
            <a:spLocks noGrp="1"/>
          </p:cNvSpPr>
          <p:nvPr>
            <p:ph type="sldNum" sz="quarter" idx="12"/>
          </p:nvPr>
        </p:nvSpPr>
        <p:spPr>
          <a:noFill/>
        </p:spPr>
        <p:txBody>
          <a:bodyPr/>
          <a:lstStyle/>
          <a:p>
            <a:fld id="{407A8EB7-44E0-40F8-92CA-02C48A83A859}" type="slidenum">
              <a:rPr lang="en-US" smtClean="0"/>
              <a:pPr/>
              <a:t>41</a:t>
            </a:fld>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dirty="0" smtClean="0"/>
              <a:t>PHR providers – 3 of 3</a:t>
            </a:r>
            <a:endParaRPr lang="en-US" dirty="0"/>
          </a:p>
        </p:txBody>
      </p:sp>
      <p:sp>
        <p:nvSpPr>
          <p:cNvPr id="3" name="Content Placeholder 2"/>
          <p:cNvSpPr>
            <a:spLocks noGrp="1"/>
          </p:cNvSpPr>
          <p:nvPr>
            <p:ph idx="1"/>
          </p:nvPr>
        </p:nvSpPr>
        <p:spPr>
          <a:xfrm>
            <a:off x="457200" y="1371600"/>
            <a:ext cx="8001000" cy="4114800"/>
          </a:xfrm>
        </p:spPr>
        <p:txBody>
          <a:bodyPr/>
          <a:lstStyle/>
          <a:p>
            <a:pPr>
              <a:defRPr/>
            </a:pPr>
            <a:r>
              <a:rPr lang="en-US" dirty="0" smtClean="0"/>
              <a:t>Medicare - My Medicare  PHR Choice </a:t>
            </a:r>
            <a:r>
              <a:rPr lang="en-US" sz="2400" dirty="0" smtClean="0">
                <a:hlinkClick r:id="rId2"/>
              </a:rPr>
              <a:t>http://www.medicare.gov/PHR/PHRChoice.asp</a:t>
            </a:r>
            <a:r>
              <a:rPr lang="en-US" sz="2400" dirty="0" smtClean="0"/>
              <a:t> </a:t>
            </a:r>
            <a:endParaRPr lang="en-US" dirty="0" smtClean="0"/>
          </a:p>
          <a:p>
            <a:pPr lvl="1">
              <a:defRPr/>
            </a:pPr>
            <a:r>
              <a:rPr lang="en-US" dirty="0" smtClean="0"/>
              <a:t>Google Health (</a:t>
            </a:r>
            <a:r>
              <a:rPr lang="en-US" sz="2400" dirty="0" smtClean="0">
                <a:ea typeface="+mn-ea"/>
                <a:cs typeface="+mn-cs"/>
                <a:hlinkClick r:id="rId3"/>
              </a:rPr>
              <a:t>www.google.com/health</a:t>
            </a:r>
            <a:r>
              <a:rPr lang="en-US" dirty="0" smtClean="0"/>
              <a:t>)</a:t>
            </a:r>
          </a:p>
          <a:p>
            <a:pPr lvl="1">
              <a:defRPr/>
            </a:pPr>
            <a:r>
              <a:rPr lang="en-US" dirty="0" err="1" smtClean="0"/>
              <a:t>HealthTrio</a:t>
            </a:r>
            <a:r>
              <a:rPr lang="en-US" dirty="0" smtClean="0"/>
              <a:t> (</a:t>
            </a:r>
            <a:r>
              <a:rPr lang="en-US" sz="2400" dirty="0" smtClean="0">
                <a:ea typeface="+mn-ea"/>
                <a:cs typeface="+mn-cs"/>
                <a:hlinkClick r:id="rId4"/>
              </a:rPr>
              <a:t>www.healthtrio.com/phr.html</a:t>
            </a:r>
            <a:r>
              <a:rPr lang="en-US" dirty="0" smtClean="0"/>
              <a:t>)</a:t>
            </a:r>
          </a:p>
          <a:p>
            <a:pPr lvl="1">
              <a:defRPr/>
            </a:pPr>
            <a:r>
              <a:rPr lang="en-US" dirty="0" smtClean="0"/>
              <a:t>NoMoreClipboard.com (</a:t>
            </a:r>
            <a:r>
              <a:rPr lang="en-US" sz="2400" dirty="0" smtClean="0">
                <a:ea typeface="+mn-ea"/>
                <a:cs typeface="+mn-cs"/>
                <a:hlinkClick r:id="rId5"/>
              </a:rPr>
              <a:t>www.nomoreclipboard.com</a:t>
            </a:r>
            <a:r>
              <a:rPr lang="en-US" dirty="0" smtClean="0"/>
              <a:t>)</a:t>
            </a:r>
          </a:p>
          <a:p>
            <a:pPr lvl="1">
              <a:defRPr/>
            </a:pPr>
            <a:r>
              <a:rPr lang="en-US" dirty="0" err="1" smtClean="0"/>
              <a:t>PassportMD</a:t>
            </a:r>
            <a:r>
              <a:rPr lang="en-US" dirty="0" smtClean="0"/>
              <a:t> (</a:t>
            </a:r>
            <a:r>
              <a:rPr lang="en-US" sz="2400" dirty="0" smtClean="0">
                <a:ea typeface="+mn-ea"/>
                <a:cs typeface="+mn-cs"/>
                <a:hlinkClick r:id="rId6"/>
              </a:rPr>
              <a:t>www.passportmd.com</a:t>
            </a:r>
            <a:r>
              <a:rPr lang="en-US" dirty="0" smtClean="0"/>
              <a:t>)</a:t>
            </a:r>
          </a:p>
          <a:p>
            <a:pPr>
              <a:spcBef>
                <a:spcPts val="0"/>
              </a:spcBef>
              <a:defRPr/>
            </a:pPr>
            <a:r>
              <a:rPr lang="en-US" dirty="0" smtClean="0"/>
              <a:t>Some charge for certain services.  The features described for some are quite impressive</a:t>
            </a:r>
          </a:p>
          <a:p>
            <a:pPr lvl="1">
              <a:defRPr/>
            </a:pPr>
            <a:r>
              <a:rPr lang="en-US" sz="2000" dirty="0" smtClean="0">
                <a:hlinkClick r:id="rId7"/>
              </a:rPr>
              <a:t>www.medicare.gov/Publications/Pubs/pdf/Summary_Vendors_Medicare_PHR_Choice_Pilot_Table_2_16_10.pdf</a:t>
            </a:r>
            <a:r>
              <a:rPr lang="en-US" sz="2000" dirty="0" smtClean="0"/>
              <a:t> </a:t>
            </a:r>
          </a:p>
          <a:p>
            <a:pPr lvl="1">
              <a:defRPr/>
            </a:pP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219200"/>
            <a:ext cx="8890000" cy="5334000"/>
          </a:xfrm>
          <a:prstGeom prst="rect">
            <a:avLst/>
          </a:prstGeom>
          <a:noFill/>
          <a:ln w="9525">
            <a:noFill/>
            <a:miter lim="800000"/>
            <a:headEnd/>
            <a:tailEnd/>
          </a:ln>
        </p:spPr>
      </p:pic>
      <p:sp>
        <p:nvSpPr>
          <p:cNvPr id="3" name="Title 2"/>
          <p:cNvSpPr>
            <a:spLocks noGrp="1"/>
          </p:cNvSpPr>
          <p:nvPr>
            <p:ph type="title"/>
          </p:nvPr>
        </p:nvSpPr>
        <p:spPr>
          <a:xfrm>
            <a:off x="609600" y="152400"/>
            <a:ext cx="7772400" cy="1143000"/>
          </a:xfrm>
        </p:spPr>
        <p:txBody>
          <a:bodyPr/>
          <a:lstStyle/>
          <a:p>
            <a:r>
              <a:rPr lang="en-US" dirty="0" smtClean="0"/>
              <a:t>Google Health PHR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1157287"/>
            <a:ext cx="7818437" cy="5700713"/>
          </a:xfrm>
          <a:prstGeom prst="rect">
            <a:avLst/>
          </a:prstGeom>
          <a:noFill/>
          <a:ln w="9525">
            <a:noFill/>
            <a:miter lim="800000"/>
            <a:headEnd/>
            <a:tailEnd/>
          </a:ln>
        </p:spPr>
      </p:pic>
      <p:sp>
        <p:nvSpPr>
          <p:cNvPr id="3" name="Title 2"/>
          <p:cNvSpPr>
            <a:spLocks noGrp="1"/>
          </p:cNvSpPr>
          <p:nvPr>
            <p:ph type="title"/>
          </p:nvPr>
        </p:nvSpPr>
        <p:spPr>
          <a:xfrm>
            <a:off x="685800" y="0"/>
            <a:ext cx="7772400" cy="1143000"/>
          </a:xfrm>
        </p:spPr>
        <p:txBody>
          <a:bodyPr/>
          <a:lstStyle/>
          <a:p>
            <a:r>
              <a:rPr lang="en-US" dirty="0" smtClean="0"/>
              <a:t>PHR Sections</a:t>
            </a:r>
            <a:endParaRPr lang="en-US" dirty="0"/>
          </a:p>
        </p:txBody>
      </p:sp>
      <p:sp>
        <p:nvSpPr>
          <p:cNvPr id="4" name="TextBox 3"/>
          <p:cNvSpPr txBox="1"/>
          <p:nvPr/>
        </p:nvSpPr>
        <p:spPr>
          <a:xfrm>
            <a:off x="2483877" y="2791647"/>
            <a:ext cx="1915909" cy="307777"/>
          </a:xfrm>
          <a:prstGeom prst="rect">
            <a:avLst/>
          </a:prstGeom>
          <a:noFill/>
        </p:spPr>
        <p:txBody>
          <a:bodyPr wrap="none" rtlCol="0">
            <a:spAutoFit/>
          </a:bodyPr>
          <a:lstStyle/>
          <a:p>
            <a:r>
              <a:rPr lang="en-US" sz="1400" dirty="0" smtClean="0">
                <a:latin typeface="Arial" pitchFamily="34" charset="0"/>
                <a:cs typeface="Arial" pitchFamily="34" charset="0"/>
              </a:rPr>
              <a:t>Deep vein thrombosis</a:t>
            </a:r>
            <a:endParaRPr lang="en-US"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42925" y="701675"/>
            <a:ext cx="8058150" cy="5454650"/>
          </a:xfrm>
          <a:prstGeom prst="rect">
            <a:avLst/>
          </a:prstGeom>
          <a:noFill/>
          <a:ln w="9525">
            <a:noFill/>
            <a:miter lim="800000"/>
            <a:headEnd/>
            <a:tailEnd/>
          </a:ln>
        </p:spPr>
      </p:pic>
      <p:sp>
        <p:nvSpPr>
          <p:cNvPr id="3" name="Oval 2"/>
          <p:cNvSpPr/>
          <p:nvPr/>
        </p:nvSpPr>
        <p:spPr>
          <a:xfrm>
            <a:off x="304800" y="2514600"/>
            <a:ext cx="13716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bwMode="auto">
          <a:xfrm>
            <a:off x="4648200" y="2057400"/>
            <a:ext cx="2209800" cy="914400"/>
          </a:xfrm>
          <a:prstGeom prst="wedgeRoundRectCallout">
            <a:avLst>
              <a:gd name="adj1" fmla="val -184787"/>
              <a:gd name="adj2" fmla="val 76150"/>
              <a:gd name="adj3" fmla="val 16667"/>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The NLM is the authoritative resource for medical conditions</a:t>
            </a:r>
            <a:endParaRPr kumimoji="0" lang="en-US" sz="1400" b="1" i="0" u="none" strike="noStrike" cap="none" normalizeH="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90600"/>
            <a:ext cx="9186922" cy="5867400"/>
          </a:xfrm>
          <a:prstGeom prst="rect">
            <a:avLst/>
          </a:prstGeom>
          <a:noFill/>
          <a:ln w="9525">
            <a:noFill/>
            <a:miter lim="800000"/>
            <a:headEnd/>
            <a:tailEnd/>
          </a:ln>
        </p:spPr>
      </p:pic>
      <p:sp>
        <p:nvSpPr>
          <p:cNvPr id="3" name="Title 2"/>
          <p:cNvSpPr>
            <a:spLocks noGrp="1"/>
          </p:cNvSpPr>
          <p:nvPr>
            <p:ph type="title"/>
          </p:nvPr>
        </p:nvSpPr>
        <p:spPr>
          <a:xfrm>
            <a:off x="762000" y="0"/>
            <a:ext cx="7772400" cy="1143000"/>
          </a:xfrm>
        </p:spPr>
        <p:txBody>
          <a:bodyPr/>
          <a:lstStyle/>
          <a:p>
            <a:r>
              <a:rPr lang="en-US" dirty="0" smtClean="0"/>
              <a:t>Details from the NLM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2367" y="1219200"/>
            <a:ext cx="8830839" cy="5638800"/>
          </a:xfrm>
          <a:prstGeom prst="rect">
            <a:avLst/>
          </a:prstGeom>
          <a:noFill/>
          <a:ln w="9525">
            <a:noFill/>
            <a:miter lim="800000"/>
            <a:headEnd/>
            <a:tailEnd/>
          </a:ln>
        </p:spPr>
      </p:pic>
      <p:sp>
        <p:nvSpPr>
          <p:cNvPr id="3" name="Title 2"/>
          <p:cNvSpPr>
            <a:spLocks noGrp="1"/>
          </p:cNvSpPr>
          <p:nvPr>
            <p:ph type="title"/>
          </p:nvPr>
        </p:nvSpPr>
        <p:spPr>
          <a:xfrm>
            <a:off x="685800" y="0"/>
            <a:ext cx="7772400" cy="1143000"/>
          </a:xfrm>
        </p:spPr>
        <p:txBody>
          <a:bodyPr/>
          <a:lstStyle/>
          <a:p>
            <a:r>
              <a:rPr lang="en-US" dirty="0" smtClean="0"/>
              <a:t>Medline Plus</a:t>
            </a:r>
            <a:br>
              <a:rPr lang="en-US" dirty="0" smtClean="0"/>
            </a:br>
            <a:r>
              <a:rPr lang="en-US" sz="3200" dirty="0" smtClean="0"/>
              <a:t>NLM </a:t>
            </a:r>
            <a:r>
              <a:rPr lang="en-US" sz="2800" dirty="0" smtClean="0"/>
              <a:t>Public Portal to Health Information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33350" y="239713"/>
            <a:ext cx="8877300"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US" dirty="0" smtClean="0"/>
              <a:t> Overview of the NLM PHR  </a:t>
            </a:r>
          </a:p>
        </p:txBody>
      </p:sp>
      <p:sp>
        <p:nvSpPr>
          <p:cNvPr id="11267" name="Content Placeholder 2"/>
          <p:cNvSpPr>
            <a:spLocks noGrp="1"/>
          </p:cNvSpPr>
          <p:nvPr>
            <p:ph idx="1"/>
          </p:nvPr>
        </p:nvSpPr>
        <p:spPr/>
        <p:txBody>
          <a:bodyPr/>
          <a:lstStyle/>
          <a:p>
            <a:pPr eaLnBrk="1" hangingPunct="1">
              <a:defRPr/>
            </a:pPr>
            <a:r>
              <a:rPr lang="en-US" dirty="0" smtClean="0"/>
              <a:t>Aimed at the caregiver -- who oversees the care of their young children and/or frail elders</a:t>
            </a:r>
          </a:p>
          <a:p>
            <a:pPr eaLnBrk="1" hangingPunct="1">
              <a:defRPr/>
            </a:pPr>
            <a:r>
              <a:rPr lang="en-US" dirty="0" smtClean="0"/>
              <a:t>A stand-alone PHR – at present</a:t>
            </a:r>
          </a:p>
          <a:p>
            <a:pPr eaLnBrk="1" hangingPunct="1">
              <a:defRPr/>
            </a:pPr>
            <a:r>
              <a:rPr lang="en-US" dirty="0" smtClean="0"/>
              <a:t>Links to  NLM’s information sources </a:t>
            </a:r>
          </a:p>
          <a:p>
            <a:pPr lvl="1" eaLnBrk="1" hangingPunct="1">
              <a:defRPr/>
            </a:pPr>
            <a:r>
              <a:rPr lang="en-US" dirty="0" smtClean="0"/>
              <a:t>Medline Plus </a:t>
            </a:r>
            <a:r>
              <a:rPr lang="en-US" dirty="0" smtClean="0">
                <a:hlinkClick r:id="rId2"/>
              </a:rPr>
              <a:t>http://medlineplus.gov/</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Goals of Health Information Standards</a:t>
            </a:r>
          </a:p>
        </p:txBody>
      </p:sp>
      <p:sp>
        <p:nvSpPr>
          <p:cNvPr id="209923" name="Rectangle 3"/>
          <p:cNvSpPr>
            <a:spLocks noGrp="1" noChangeArrowheads="1"/>
          </p:cNvSpPr>
          <p:nvPr>
            <p:ph type="body" idx="1"/>
          </p:nvPr>
        </p:nvSpPr>
        <p:spPr/>
        <p:txBody>
          <a:bodyPr/>
          <a:lstStyle/>
          <a:p>
            <a:r>
              <a:rPr lang="en-US" smtClean="0">
                <a:solidFill>
                  <a:srgbClr val="FFFF00"/>
                </a:solidFill>
              </a:rPr>
              <a:t>Interoperability</a:t>
            </a:r>
            <a:r>
              <a:rPr lang="en-US" smtClean="0"/>
              <a:t> – the ability to exchange information between organizations</a:t>
            </a:r>
          </a:p>
          <a:p>
            <a:r>
              <a:rPr lang="en-US" smtClean="0">
                <a:solidFill>
                  <a:srgbClr val="FFFF00"/>
                </a:solidFill>
              </a:rPr>
              <a:t>Comparability</a:t>
            </a:r>
            <a:r>
              <a:rPr lang="en-US" smtClean="0"/>
              <a:t> – the ability to ascertain the equivalence of data from different sources</a:t>
            </a:r>
          </a:p>
          <a:p>
            <a:r>
              <a:rPr lang="en-US" smtClean="0">
                <a:solidFill>
                  <a:srgbClr val="FFFF00"/>
                </a:solidFill>
              </a:rPr>
              <a:t>Data</a:t>
            </a:r>
            <a:r>
              <a:rPr lang="en-US" smtClean="0"/>
              <a:t> </a:t>
            </a:r>
            <a:r>
              <a:rPr lang="en-US" smtClean="0">
                <a:solidFill>
                  <a:srgbClr val="FFFF00"/>
                </a:solidFill>
              </a:rPr>
              <a:t>quality</a:t>
            </a:r>
            <a:r>
              <a:rPr lang="en-US" smtClean="0"/>
              <a:t> – the measurement of completeness, accuracy and precision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fade">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fade">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fade">
                                      <p:cBhvr>
                                        <p:cTn id="17" dur="500"/>
                                        <p:tgtEl>
                                          <p:spTgt spid="209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
          </a:xfrm>
        </p:spPr>
        <p:txBody>
          <a:bodyPr/>
          <a:lstStyle/>
          <a:p>
            <a:pPr>
              <a:defRPr/>
            </a:pPr>
            <a:r>
              <a:rPr lang="en-US" sz="3200" dirty="0" smtClean="0"/>
              <a:t>NLM PHR Content (“Collapse all” feature)</a:t>
            </a:r>
            <a:endParaRPr lang="en-US" sz="3200" dirty="0"/>
          </a:p>
        </p:txBody>
      </p:sp>
      <p:sp>
        <p:nvSpPr>
          <p:cNvPr id="83971" name="Slide Number Placeholder 3"/>
          <p:cNvSpPr>
            <a:spLocks noGrp="1"/>
          </p:cNvSpPr>
          <p:nvPr>
            <p:ph type="sldNum" sz="quarter" idx="12"/>
          </p:nvPr>
        </p:nvSpPr>
        <p:spPr>
          <a:noFill/>
        </p:spPr>
        <p:txBody>
          <a:bodyPr/>
          <a:lstStyle/>
          <a:p>
            <a:fld id="{B650D346-E51B-4BB8-9A95-11F1E95573BA}" type="slidenum">
              <a:rPr lang="en-US" smtClean="0"/>
              <a:pPr/>
              <a:t>50</a:t>
            </a:fld>
            <a:endParaRPr lang="en-US" smtClean="0"/>
          </a:p>
        </p:txBody>
      </p:sp>
      <p:pic>
        <p:nvPicPr>
          <p:cNvPr id="83972" name="Picture 2"/>
          <p:cNvPicPr>
            <a:picLocks noChangeAspect="1" noChangeArrowheads="1"/>
          </p:cNvPicPr>
          <p:nvPr/>
        </p:nvPicPr>
        <p:blipFill>
          <a:blip r:embed="rId2" cstate="print"/>
          <a:srcRect t="36520" r="52753" b="13393"/>
          <a:stretch>
            <a:fillRect/>
          </a:stretch>
        </p:blipFill>
        <p:spPr bwMode="auto">
          <a:xfrm>
            <a:off x="1219200" y="692150"/>
            <a:ext cx="7467600" cy="6165850"/>
          </a:xfrm>
          <a:prstGeom prst="rect">
            <a:avLst/>
          </a:prstGeom>
          <a:noFill/>
          <a:ln w="9525">
            <a:noFill/>
            <a:miter lim="800000"/>
            <a:headEnd/>
            <a:tailEnd/>
          </a:ln>
        </p:spPr>
      </p:pic>
      <p:sp>
        <p:nvSpPr>
          <p:cNvPr id="6" name="Frame 5"/>
          <p:cNvSpPr/>
          <p:nvPr/>
        </p:nvSpPr>
        <p:spPr bwMode="auto">
          <a:xfrm>
            <a:off x="1219200" y="609600"/>
            <a:ext cx="3581400" cy="685800"/>
          </a:xfrm>
          <a:prstGeom prst="frame">
            <a:avLst/>
          </a:prstGeom>
          <a:solidFill>
            <a:schemeClr val="accent1"/>
          </a:solidFill>
          <a:ln w="9525" cap="flat" cmpd="sng" algn="ctr">
            <a:solidFill>
              <a:schemeClr val="bg2"/>
            </a:solidFill>
            <a:prstDash val="solid"/>
            <a:round/>
            <a:headEnd type="none" w="med" len="med"/>
            <a:tailEnd type="none" w="med" len="med"/>
          </a:ln>
          <a:effectLst/>
        </p:spPr>
        <p:txBody>
          <a:bodyPr wrap="none"/>
          <a:lstStyle/>
          <a:p>
            <a:pPr>
              <a:defRPr/>
            </a:pPr>
            <a:endParaRPr lang="en-US"/>
          </a:p>
        </p:txBody>
      </p:sp>
      <p:sp>
        <p:nvSpPr>
          <p:cNvPr id="83974" name="Left Arrow 6"/>
          <p:cNvSpPr>
            <a:spLocks noChangeArrowheads="1"/>
          </p:cNvSpPr>
          <p:nvPr/>
        </p:nvSpPr>
        <p:spPr bwMode="auto">
          <a:xfrm rot="3539176">
            <a:off x="4122738" y="1285875"/>
            <a:ext cx="1435100" cy="1006475"/>
          </a:xfrm>
          <a:prstGeom prst="leftArrow">
            <a:avLst>
              <a:gd name="adj1" fmla="val 50000"/>
              <a:gd name="adj2" fmla="val 49971"/>
            </a:avLst>
          </a:prstGeom>
          <a:solidFill>
            <a:schemeClr val="accent1"/>
          </a:solidFill>
          <a:ln w="9525" algn="ctr">
            <a:solidFill>
              <a:schemeClr val="bg2"/>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
          </a:xfrm>
        </p:spPr>
        <p:txBody>
          <a:bodyPr/>
          <a:lstStyle/>
          <a:p>
            <a:pPr>
              <a:defRPr/>
            </a:pPr>
            <a:r>
              <a:rPr lang="en-US" sz="3200" dirty="0" smtClean="0"/>
              <a:t>Click on triangle to expand one or more sections…</a:t>
            </a:r>
            <a:endParaRPr lang="en-US" sz="3200" dirty="0"/>
          </a:p>
        </p:txBody>
      </p:sp>
      <p:sp>
        <p:nvSpPr>
          <p:cNvPr id="84995" name="Slide Number Placeholder 3"/>
          <p:cNvSpPr>
            <a:spLocks noGrp="1"/>
          </p:cNvSpPr>
          <p:nvPr>
            <p:ph type="sldNum" sz="quarter" idx="12"/>
          </p:nvPr>
        </p:nvSpPr>
        <p:spPr>
          <a:noFill/>
        </p:spPr>
        <p:txBody>
          <a:bodyPr/>
          <a:lstStyle/>
          <a:p>
            <a:fld id="{ABCC74FF-6585-423A-A9FD-BB9C94EBA347}" type="slidenum">
              <a:rPr lang="en-US" smtClean="0"/>
              <a:pPr/>
              <a:t>51</a:t>
            </a:fld>
            <a:endParaRPr lang="en-US" smtClean="0"/>
          </a:p>
        </p:txBody>
      </p:sp>
      <p:pic>
        <p:nvPicPr>
          <p:cNvPr id="84996" name="Picture 7"/>
          <p:cNvPicPr>
            <a:picLocks noChangeAspect="1" noChangeArrowheads="1"/>
          </p:cNvPicPr>
          <p:nvPr/>
        </p:nvPicPr>
        <p:blipFill>
          <a:blip r:embed="rId2" cstate="print"/>
          <a:srcRect b="10255"/>
          <a:stretch>
            <a:fillRect/>
          </a:stretch>
        </p:blipFill>
        <p:spPr bwMode="auto">
          <a:xfrm>
            <a:off x="457200" y="838200"/>
            <a:ext cx="8382000" cy="5638800"/>
          </a:xfrm>
          <a:prstGeom prst="rect">
            <a:avLst/>
          </a:prstGeom>
          <a:noFill/>
          <a:ln w="9525">
            <a:noFill/>
            <a:miter lim="800000"/>
            <a:headEnd/>
            <a:tailEnd/>
          </a:ln>
        </p:spPr>
      </p:pic>
      <p:sp>
        <p:nvSpPr>
          <p:cNvPr id="84997" name="Rectangle 6"/>
          <p:cNvSpPr>
            <a:spLocks noChangeArrowheads="1"/>
          </p:cNvSpPr>
          <p:nvPr/>
        </p:nvSpPr>
        <p:spPr bwMode="auto">
          <a:xfrm>
            <a:off x="304800" y="3581400"/>
            <a:ext cx="8610600" cy="2590800"/>
          </a:xfrm>
          <a:prstGeom prst="rect">
            <a:avLst/>
          </a:prstGeom>
          <a:noFill/>
          <a:ln w="57150" algn="ctr">
            <a:solidFill>
              <a:schemeClr val="accent1"/>
            </a:solidFill>
            <a:round/>
            <a:headEnd/>
            <a:tailEnd/>
          </a:ln>
        </p:spPr>
        <p:txBody>
          <a:bodyPr wrap="none"/>
          <a:lstStyle/>
          <a:p>
            <a:endParaRPr lang="en-US"/>
          </a:p>
        </p:txBody>
      </p:sp>
      <p:sp>
        <p:nvSpPr>
          <p:cNvPr id="84998" name="Left Arrow 7"/>
          <p:cNvSpPr>
            <a:spLocks noChangeArrowheads="1"/>
          </p:cNvSpPr>
          <p:nvPr/>
        </p:nvSpPr>
        <p:spPr bwMode="auto">
          <a:xfrm rot="18576683" flipV="1">
            <a:off x="631826" y="2878137"/>
            <a:ext cx="990600" cy="523875"/>
          </a:xfrm>
          <a:prstGeom prst="leftArrow">
            <a:avLst>
              <a:gd name="adj1" fmla="val 50000"/>
              <a:gd name="adj2" fmla="val 49995"/>
            </a:avLst>
          </a:prstGeom>
          <a:solidFill>
            <a:schemeClr val="accent1"/>
          </a:solidFill>
          <a:ln w="9525" algn="ctr">
            <a:solidFill>
              <a:schemeClr val="bg2"/>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09600"/>
          </a:xfrm>
        </p:spPr>
        <p:txBody>
          <a:bodyPr/>
          <a:lstStyle/>
          <a:p>
            <a:pPr>
              <a:defRPr/>
            </a:pPr>
            <a:r>
              <a:rPr lang="en-US" sz="2800" dirty="0" smtClean="0"/>
              <a:t>…Or click “Expand All” to show all sections with one click</a:t>
            </a:r>
            <a:endParaRPr lang="en-US" sz="2800" dirty="0"/>
          </a:p>
        </p:txBody>
      </p:sp>
      <p:sp>
        <p:nvSpPr>
          <p:cNvPr id="86019" name="Slide Number Placeholder 3"/>
          <p:cNvSpPr>
            <a:spLocks noGrp="1"/>
          </p:cNvSpPr>
          <p:nvPr>
            <p:ph type="sldNum" sz="quarter" idx="12"/>
          </p:nvPr>
        </p:nvSpPr>
        <p:spPr>
          <a:noFill/>
        </p:spPr>
        <p:txBody>
          <a:bodyPr/>
          <a:lstStyle/>
          <a:p>
            <a:fld id="{63B64F48-D9FB-4992-BB9F-E7AEF041A97D}" type="slidenum">
              <a:rPr lang="en-US" smtClean="0"/>
              <a:pPr/>
              <a:t>52</a:t>
            </a:fld>
            <a:endParaRPr lang="en-US" smtClean="0"/>
          </a:p>
        </p:txBody>
      </p:sp>
      <p:pic>
        <p:nvPicPr>
          <p:cNvPr id="86020" name="Picture 4"/>
          <p:cNvPicPr>
            <a:picLocks noChangeAspect="1" noChangeArrowheads="1"/>
          </p:cNvPicPr>
          <p:nvPr/>
        </p:nvPicPr>
        <p:blipFill>
          <a:blip r:embed="rId2" cstate="print"/>
          <a:srcRect t="4640"/>
          <a:stretch>
            <a:fillRect/>
          </a:stretch>
        </p:blipFill>
        <p:spPr bwMode="auto">
          <a:xfrm>
            <a:off x="228600" y="762000"/>
            <a:ext cx="10979150" cy="7848600"/>
          </a:xfrm>
          <a:prstGeom prst="rect">
            <a:avLst/>
          </a:prstGeom>
          <a:noFill/>
          <a:ln w="9525">
            <a:noFill/>
            <a:miter lim="800000"/>
            <a:headEnd/>
            <a:tailEnd/>
          </a:ln>
        </p:spPr>
      </p:pic>
      <p:sp>
        <p:nvSpPr>
          <p:cNvPr id="7" name="Frame 6"/>
          <p:cNvSpPr/>
          <p:nvPr/>
        </p:nvSpPr>
        <p:spPr bwMode="auto">
          <a:xfrm>
            <a:off x="152400" y="685800"/>
            <a:ext cx="1524000" cy="533400"/>
          </a:xfrm>
          <a:prstGeom prst="frame">
            <a:avLst/>
          </a:prstGeom>
          <a:solidFill>
            <a:schemeClr val="accent1"/>
          </a:solidFill>
          <a:ln w="9525" cap="flat" cmpd="sng" algn="ctr">
            <a:solidFill>
              <a:schemeClr val="bg2"/>
            </a:solidFill>
            <a:prstDash val="solid"/>
            <a:round/>
            <a:headEnd type="none" w="med" len="med"/>
            <a:tailEnd type="none" w="med" len="med"/>
          </a:ln>
          <a:effectLst/>
        </p:spPr>
        <p:txBody>
          <a:bodyPr wrap="none"/>
          <a:lstStyle/>
          <a:p>
            <a:pPr>
              <a:defRPr/>
            </a:pPr>
            <a:endParaRPr lang="en-US"/>
          </a:p>
        </p:txBody>
      </p:sp>
      <p:sp>
        <p:nvSpPr>
          <p:cNvPr id="86022" name="Left Arrow 7"/>
          <p:cNvSpPr>
            <a:spLocks noChangeArrowheads="1"/>
          </p:cNvSpPr>
          <p:nvPr/>
        </p:nvSpPr>
        <p:spPr bwMode="auto">
          <a:xfrm rot="1849748">
            <a:off x="1666875" y="1358900"/>
            <a:ext cx="990600" cy="533400"/>
          </a:xfrm>
          <a:prstGeom prst="leftArrow">
            <a:avLst>
              <a:gd name="adj1" fmla="val 50000"/>
              <a:gd name="adj2" fmla="val 49997"/>
            </a:avLst>
          </a:prstGeom>
          <a:solidFill>
            <a:schemeClr val="accent1"/>
          </a:solidFill>
          <a:ln w="9525" algn="ctr">
            <a:solidFill>
              <a:schemeClr val="bg2"/>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09600"/>
          </a:xfrm>
        </p:spPr>
        <p:txBody>
          <a:bodyPr/>
          <a:lstStyle/>
          <a:p>
            <a:pPr algn="ctr">
              <a:defRPr/>
            </a:pPr>
            <a:r>
              <a:rPr lang="en-US" sz="2800" b="1" dirty="0" smtClean="0"/>
              <a:t>Help Topics pop-up window (click       button) </a:t>
            </a:r>
            <a:endParaRPr lang="en-US" sz="2800" b="1" dirty="0"/>
          </a:p>
        </p:txBody>
      </p:sp>
      <p:sp>
        <p:nvSpPr>
          <p:cNvPr id="87043" name="Slide Number Placeholder 3"/>
          <p:cNvSpPr>
            <a:spLocks noGrp="1"/>
          </p:cNvSpPr>
          <p:nvPr>
            <p:ph type="sldNum" sz="quarter" idx="12"/>
          </p:nvPr>
        </p:nvSpPr>
        <p:spPr>
          <a:noFill/>
        </p:spPr>
        <p:txBody>
          <a:bodyPr/>
          <a:lstStyle/>
          <a:p>
            <a:fld id="{FB63A4EA-1739-4DED-954E-67B758F11BDB}" type="slidenum">
              <a:rPr lang="en-US" smtClean="0"/>
              <a:pPr/>
              <a:t>53</a:t>
            </a:fld>
            <a:endParaRPr lang="en-US" smtClean="0"/>
          </a:p>
        </p:txBody>
      </p:sp>
      <p:pic>
        <p:nvPicPr>
          <p:cNvPr id="87044" name="Picture 2"/>
          <p:cNvPicPr>
            <a:picLocks noChangeAspect="1" noChangeArrowheads="1"/>
          </p:cNvPicPr>
          <p:nvPr/>
        </p:nvPicPr>
        <p:blipFill>
          <a:blip r:embed="rId2" cstate="print"/>
          <a:srcRect t="13660" b="3613"/>
          <a:stretch>
            <a:fillRect/>
          </a:stretch>
        </p:blipFill>
        <p:spPr bwMode="auto">
          <a:xfrm>
            <a:off x="0" y="685800"/>
            <a:ext cx="9144000" cy="5932488"/>
          </a:xfrm>
          <a:prstGeom prst="rect">
            <a:avLst/>
          </a:prstGeom>
          <a:noFill/>
          <a:ln w="9525">
            <a:noFill/>
            <a:miter lim="800000"/>
            <a:headEnd/>
            <a:tailEnd/>
          </a:ln>
        </p:spPr>
      </p:pic>
      <p:pic>
        <p:nvPicPr>
          <p:cNvPr id="87045" name="Picture 4" descr="PHR question help button.jpg"/>
          <p:cNvPicPr>
            <a:picLocks noChangeAspect="1"/>
          </p:cNvPicPr>
          <p:nvPr/>
        </p:nvPicPr>
        <p:blipFill>
          <a:blip r:embed="rId3" cstate="print"/>
          <a:srcRect/>
          <a:stretch>
            <a:fillRect/>
          </a:stretch>
        </p:blipFill>
        <p:spPr bwMode="auto">
          <a:xfrm>
            <a:off x="6553200" y="228600"/>
            <a:ext cx="342900" cy="37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609600"/>
          </a:xfrm>
        </p:spPr>
        <p:txBody>
          <a:bodyPr/>
          <a:lstStyle/>
          <a:p>
            <a:pPr>
              <a:defRPr/>
            </a:pPr>
            <a:r>
              <a:rPr lang="en-US" b="1" dirty="0" smtClean="0"/>
              <a:t>Info Button: </a:t>
            </a:r>
            <a:r>
              <a:rPr lang="en-US" sz="2800" b="1" dirty="0" smtClean="0"/>
              <a:t/>
            </a:r>
            <a:br>
              <a:rPr lang="en-US" sz="2800" b="1" dirty="0" smtClean="0"/>
            </a:br>
            <a:r>
              <a:rPr lang="en-US" sz="2800" dirty="0" smtClean="0"/>
              <a:t>Click on      </a:t>
            </a:r>
            <a:r>
              <a:rPr lang="en-US" sz="2800" dirty="0" smtClean="0"/>
              <a:t>next </a:t>
            </a:r>
            <a:r>
              <a:rPr lang="en-US" sz="2800" dirty="0" smtClean="0"/>
              <a:t>to Asthma in Medical Conditions list…</a:t>
            </a:r>
            <a:endParaRPr lang="en-US" sz="2800" b="1" dirty="0"/>
          </a:p>
        </p:txBody>
      </p:sp>
      <p:sp>
        <p:nvSpPr>
          <p:cNvPr id="88067" name="Slide Number Placeholder 3"/>
          <p:cNvSpPr>
            <a:spLocks noGrp="1"/>
          </p:cNvSpPr>
          <p:nvPr>
            <p:ph type="sldNum" sz="quarter" idx="12"/>
          </p:nvPr>
        </p:nvSpPr>
        <p:spPr>
          <a:noFill/>
        </p:spPr>
        <p:txBody>
          <a:bodyPr/>
          <a:lstStyle/>
          <a:p>
            <a:fld id="{8F22F793-6AD4-41D0-8B95-917E92E06944}" type="slidenum">
              <a:rPr lang="en-US" smtClean="0"/>
              <a:pPr/>
              <a:t>54</a:t>
            </a:fld>
            <a:endParaRPr lang="en-US" smtClean="0"/>
          </a:p>
        </p:txBody>
      </p:sp>
      <p:pic>
        <p:nvPicPr>
          <p:cNvPr id="88068" name="Picture 2"/>
          <p:cNvPicPr>
            <a:picLocks noChangeAspect="1" noChangeArrowheads="1"/>
          </p:cNvPicPr>
          <p:nvPr/>
        </p:nvPicPr>
        <p:blipFill>
          <a:blip r:embed="rId2" cstate="print"/>
          <a:srcRect t="36171" r="62178" b="35303"/>
          <a:stretch>
            <a:fillRect/>
          </a:stretch>
        </p:blipFill>
        <p:spPr bwMode="auto">
          <a:xfrm>
            <a:off x="457200" y="1600200"/>
            <a:ext cx="8161338" cy="4800600"/>
          </a:xfrm>
          <a:prstGeom prst="rect">
            <a:avLst/>
          </a:prstGeom>
          <a:noFill/>
          <a:ln w="9525">
            <a:noFill/>
            <a:miter lim="800000"/>
            <a:headEnd/>
            <a:tailEnd/>
          </a:ln>
        </p:spPr>
      </p:pic>
      <p:pic>
        <p:nvPicPr>
          <p:cNvPr id="88069" name="Picture 6" descr="info button asthma.jpg"/>
          <p:cNvPicPr>
            <a:picLocks noChangeAspect="1"/>
          </p:cNvPicPr>
          <p:nvPr/>
        </p:nvPicPr>
        <p:blipFill>
          <a:blip r:embed="rId3" cstate="print"/>
          <a:srcRect r="74400" b="-8109"/>
          <a:stretch>
            <a:fillRect/>
          </a:stretch>
        </p:blipFill>
        <p:spPr bwMode="auto">
          <a:xfrm>
            <a:off x="1828800" y="914400"/>
            <a:ext cx="304800" cy="381000"/>
          </a:xfrm>
          <a:prstGeom prst="rect">
            <a:avLst/>
          </a:prstGeom>
          <a:noFill/>
          <a:ln w="9525">
            <a:noFill/>
            <a:miter lim="800000"/>
            <a:headEnd/>
            <a:tailEnd/>
          </a:ln>
        </p:spPr>
      </p:pic>
      <p:sp>
        <p:nvSpPr>
          <p:cNvPr id="88070" name="Left Arrow 5"/>
          <p:cNvSpPr>
            <a:spLocks noChangeArrowheads="1"/>
          </p:cNvSpPr>
          <p:nvPr/>
        </p:nvSpPr>
        <p:spPr bwMode="auto">
          <a:xfrm rot="2718834">
            <a:off x="981075" y="4184650"/>
            <a:ext cx="1371600" cy="762000"/>
          </a:xfrm>
          <a:prstGeom prst="leftArrow">
            <a:avLst>
              <a:gd name="adj1" fmla="val 50000"/>
              <a:gd name="adj2" fmla="val 50000"/>
            </a:avLst>
          </a:prstGeom>
          <a:solidFill>
            <a:schemeClr val="accent1"/>
          </a:solidFill>
          <a:ln w="9525" algn="ctr">
            <a:solidFill>
              <a:schemeClr val="bg2"/>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800" dirty="0" smtClean="0"/>
              <a:t>Consumer </a:t>
            </a:r>
            <a:r>
              <a:rPr lang="en-US" sz="2800" dirty="0" smtClean="0"/>
              <a:t>Drug</a:t>
            </a:r>
            <a:r>
              <a:rPr lang="en-US" sz="2800" dirty="0" smtClean="0"/>
              <a:t> </a:t>
            </a:r>
            <a:r>
              <a:rPr lang="en-US" sz="2800" dirty="0" smtClean="0"/>
              <a:t>Information</a:t>
            </a:r>
            <a:br>
              <a:rPr lang="en-US" sz="2800" dirty="0" smtClean="0"/>
            </a:br>
            <a:r>
              <a:rPr lang="en-US" sz="2800" dirty="0" err="1" smtClean="0"/>
              <a:t>DailyMed</a:t>
            </a:r>
            <a:r>
              <a:rPr lang="en-US" sz="2800" dirty="0" smtClean="0"/>
              <a:t> </a:t>
            </a:r>
            <a:r>
              <a:rPr lang="en-US" sz="2000" dirty="0" smtClean="0"/>
              <a:t>(http://</a:t>
            </a:r>
            <a:r>
              <a:rPr lang="en-US" sz="2000" dirty="0" smtClean="0"/>
              <a:t>dailymed.nlm.nih.gov/)</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1" y="1005110"/>
            <a:ext cx="9144000" cy="5852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16115"/>
            <a:ext cx="9155696" cy="65532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724400" y="381000"/>
            <a:ext cx="4162425" cy="4017224"/>
          </a:xfrm>
          <a:prstGeom prst="rect">
            <a:avLst/>
          </a:prstGeom>
          <a:noFill/>
          <a:ln w="9525">
            <a:noFill/>
            <a:miter lim="800000"/>
            <a:headEnd/>
            <a:tailEnd/>
          </a:ln>
        </p:spPr>
      </p:pic>
      <p:sp>
        <p:nvSpPr>
          <p:cNvPr id="5" name="Bent Arrow 4"/>
          <p:cNvSpPr/>
          <p:nvPr/>
        </p:nvSpPr>
        <p:spPr bwMode="auto">
          <a:xfrm rot="16200000">
            <a:off x="3390900" y="2933700"/>
            <a:ext cx="609600" cy="2209800"/>
          </a:xfrm>
          <a:prstGeom prst="bentArrow">
            <a:avLst>
              <a:gd name="adj1" fmla="val 15909"/>
              <a:gd name="adj2" fmla="val 22273"/>
              <a:gd name="adj3" fmla="val 43182"/>
              <a:gd name="adj4" fmla="val 2011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
        <p:nvSpPr>
          <p:cNvPr id="6" name="Bent Arrow 5"/>
          <p:cNvSpPr/>
          <p:nvPr/>
        </p:nvSpPr>
        <p:spPr bwMode="auto">
          <a:xfrm rot="5400000">
            <a:off x="5257800" y="2895600"/>
            <a:ext cx="4343400" cy="990600"/>
          </a:xfrm>
          <a:prstGeom prst="bentArrow">
            <a:avLst>
              <a:gd name="adj1" fmla="val 9196"/>
              <a:gd name="adj2" fmla="val 10438"/>
              <a:gd name="adj3" fmla="val 21856"/>
              <a:gd name="adj4" fmla="val 1146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out)">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4294967295"/>
          </p:nvPr>
        </p:nvSpPr>
        <p:spPr>
          <a:noFill/>
        </p:spPr>
        <p:txBody>
          <a:bodyPr/>
          <a:lstStyle/>
          <a:p>
            <a:fld id="{814DF423-1446-4B46-94F9-24DBACC9D437}" type="slidenum">
              <a:rPr lang="en-US" smtClean="0">
                <a:latin typeface="Arial" pitchFamily="34" charset="0"/>
              </a:rPr>
              <a:pPr/>
              <a:t>57</a:t>
            </a:fld>
            <a:endParaRPr lang="en-US" smtClean="0">
              <a:latin typeface="Arial" pitchFamily="34" charset="0"/>
            </a:endParaRPr>
          </a:p>
        </p:txBody>
      </p:sp>
      <p:pic>
        <p:nvPicPr>
          <p:cNvPr id="87043" name="Picture 2" descr="nlm_spr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7044" name="Text Box 3"/>
          <p:cNvSpPr txBox="1">
            <a:spLocks noChangeArrowheads="1"/>
          </p:cNvSpPr>
          <p:nvPr/>
        </p:nvSpPr>
        <p:spPr bwMode="auto">
          <a:xfrm>
            <a:off x="5257800" y="4419600"/>
            <a:ext cx="2819400" cy="641350"/>
          </a:xfrm>
          <a:prstGeom prst="rect">
            <a:avLst/>
          </a:prstGeom>
          <a:noFill/>
          <a:ln w="9525">
            <a:noFill/>
            <a:miter lim="800000"/>
            <a:headEnd/>
            <a:tailEnd/>
          </a:ln>
        </p:spPr>
        <p:txBody>
          <a:bodyPr>
            <a:spAutoFit/>
          </a:bodyPr>
          <a:lstStyle/>
          <a:p>
            <a:pPr>
              <a:spcBef>
                <a:spcPct val="50000"/>
              </a:spcBef>
            </a:pPr>
            <a:r>
              <a:rPr lang="en-US" sz="3600" b="1" i="1" dirty="0">
                <a:solidFill>
                  <a:schemeClr val="bg1"/>
                </a:solidFill>
                <a:latin typeface="Times New Roman" pitchFamily="18" charset="0"/>
                <a:cs typeface="Times New Roman" pitchFamily="18" charset="0"/>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en-US" dirty="0" smtClean="0"/>
              <a:t>Comparability</a:t>
            </a:r>
          </a:p>
        </p:txBody>
      </p:sp>
      <p:sp>
        <p:nvSpPr>
          <p:cNvPr id="210947" name="Rectangle 3"/>
          <p:cNvSpPr>
            <a:spLocks noGrp="1" noChangeArrowheads="1"/>
          </p:cNvSpPr>
          <p:nvPr>
            <p:ph idx="1"/>
          </p:nvPr>
        </p:nvSpPr>
        <p:spPr>
          <a:xfrm>
            <a:off x="762000" y="990600"/>
            <a:ext cx="7772400" cy="5410200"/>
          </a:xfrm>
        </p:spPr>
        <p:txBody>
          <a:bodyPr/>
          <a:lstStyle/>
          <a:p>
            <a:r>
              <a:rPr lang="en-US" sz="2800" dirty="0" smtClean="0"/>
              <a:t>Meaning of the data is consistent when shared among different parties</a:t>
            </a:r>
          </a:p>
          <a:p>
            <a:pPr lvl="1"/>
            <a:r>
              <a:rPr lang="en-US" sz="2400" dirty="0" smtClean="0"/>
              <a:t>e.g. - </a:t>
            </a:r>
            <a:r>
              <a:rPr lang="en-US" sz="2400" dirty="0" smtClean="0"/>
              <a:t>Erysipelas </a:t>
            </a:r>
            <a:r>
              <a:rPr lang="en-US" sz="2400" dirty="0" smtClean="0"/>
              <a:t>(human – </a:t>
            </a:r>
            <a:r>
              <a:rPr lang="en-US" sz="2400" i="1" dirty="0" smtClean="0"/>
              <a:t>Streptococcus</a:t>
            </a:r>
            <a:r>
              <a:rPr lang="en-US" sz="2400" dirty="0" smtClean="0"/>
              <a:t> A) vs. </a:t>
            </a:r>
            <a:r>
              <a:rPr lang="en-US" sz="2400" dirty="0" smtClean="0"/>
              <a:t>		       Erysipelas </a:t>
            </a:r>
            <a:r>
              <a:rPr lang="en-US" sz="2400" dirty="0" smtClean="0"/>
              <a:t>(animal – </a:t>
            </a:r>
            <a:r>
              <a:rPr lang="en-US" sz="2400" i="1" dirty="0" smtClean="0"/>
              <a:t>E. </a:t>
            </a:r>
            <a:r>
              <a:rPr lang="en-US" sz="2400" i="1" dirty="0" err="1" smtClean="0"/>
              <a:t>rhusiopathiae</a:t>
            </a:r>
            <a:r>
              <a:rPr lang="en-US" sz="2400" dirty="0" smtClean="0"/>
              <a:t>)</a:t>
            </a:r>
          </a:p>
          <a:p>
            <a:r>
              <a:rPr lang="en-US" sz="2800" dirty="0" smtClean="0"/>
              <a:t>Common terminology required</a:t>
            </a:r>
          </a:p>
          <a:p>
            <a:pPr lvl="1"/>
            <a:r>
              <a:rPr lang="en-US" sz="2400" dirty="0" smtClean="0"/>
              <a:t>Users should see familiar terms and phrases</a:t>
            </a:r>
          </a:p>
          <a:p>
            <a:pPr lvl="1"/>
            <a:r>
              <a:rPr lang="en-US" sz="2400" dirty="0" smtClean="0"/>
              <a:t>Standards should work in the background</a:t>
            </a:r>
          </a:p>
          <a:p>
            <a:r>
              <a:rPr lang="en-US" sz="2800" dirty="0" smtClean="0"/>
              <a:t>Not just words</a:t>
            </a:r>
          </a:p>
          <a:p>
            <a:pPr lvl="1"/>
            <a:r>
              <a:rPr lang="en-US" sz="2400" dirty="0" smtClean="0"/>
              <a:t>Codes – uniquely identifies terms</a:t>
            </a:r>
          </a:p>
          <a:p>
            <a:pPr lvl="1"/>
            <a:r>
              <a:rPr lang="en-US" sz="2400" dirty="0" smtClean="0"/>
              <a:t>Classification – groups related terms</a:t>
            </a:r>
          </a:p>
          <a:p>
            <a:pPr lvl="1"/>
            <a:r>
              <a:rPr lang="en-US" sz="2400" dirty="0" smtClean="0"/>
              <a:t>Vocabulary – specialized, precise terms that remove ambiguity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500"/>
                                        <p:tgtEl>
                                          <p:spTgt spid="21094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animEffect transition="in" filter="fade">
                                      <p:cBhvr>
                                        <p:cTn id="11" dur="500"/>
                                        <p:tgtEl>
                                          <p:spTgt spid="2109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0947">
                                            <p:txEl>
                                              <p:pRg st="2" end="2"/>
                                            </p:txEl>
                                          </p:spTgt>
                                        </p:tgtEl>
                                        <p:attrNameLst>
                                          <p:attrName>style.visibility</p:attrName>
                                        </p:attrNameLst>
                                      </p:cBhvr>
                                      <p:to>
                                        <p:strVal val="visible"/>
                                      </p:to>
                                    </p:set>
                                    <p:animEffect transition="in" filter="fade">
                                      <p:cBhvr>
                                        <p:cTn id="16" dur="500"/>
                                        <p:tgtEl>
                                          <p:spTgt spid="21094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Effect transition="in" filter="fade">
                                      <p:cBhvr>
                                        <p:cTn id="19" dur="500"/>
                                        <p:tgtEl>
                                          <p:spTgt spid="21094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0947">
                                            <p:txEl>
                                              <p:pRg st="4" end="4"/>
                                            </p:txEl>
                                          </p:spTgt>
                                        </p:tgtEl>
                                        <p:attrNameLst>
                                          <p:attrName>style.visibility</p:attrName>
                                        </p:attrNameLst>
                                      </p:cBhvr>
                                      <p:to>
                                        <p:strVal val="visible"/>
                                      </p:to>
                                    </p:set>
                                    <p:animEffect transition="in" filter="fade">
                                      <p:cBhvr>
                                        <p:cTn id="22" dur="500"/>
                                        <p:tgtEl>
                                          <p:spTgt spid="2109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0947">
                                            <p:txEl>
                                              <p:pRg st="5" end="5"/>
                                            </p:txEl>
                                          </p:spTgt>
                                        </p:tgtEl>
                                        <p:attrNameLst>
                                          <p:attrName>style.visibility</p:attrName>
                                        </p:attrNameLst>
                                      </p:cBhvr>
                                      <p:to>
                                        <p:strVal val="visible"/>
                                      </p:to>
                                    </p:set>
                                    <p:animEffect transition="in" filter="fade">
                                      <p:cBhvr>
                                        <p:cTn id="27" dur="500"/>
                                        <p:tgtEl>
                                          <p:spTgt spid="210947">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0947">
                                            <p:txEl>
                                              <p:pRg st="6" end="6"/>
                                            </p:txEl>
                                          </p:spTgt>
                                        </p:tgtEl>
                                        <p:attrNameLst>
                                          <p:attrName>style.visibility</p:attrName>
                                        </p:attrNameLst>
                                      </p:cBhvr>
                                      <p:to>
                                        <p:strVal val="visible"/>
                                      </p:to>
                                    </p:set>
                                    <p:animEffect transition="in" filter="fade">
                                      <p:cBhvr>
                                        <p:cTn id="30" dur="500"/>
                                        <p:tgtEl>
                                          <p:spTgt spid="210947">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0947">
                                            <p:txEl>
                                              <p:pRg st="7" end="7"/>
                                            </p:txEl>
                                          </p:spTgt>
                                        </p:tgtEl>
                                        <p:attrNameLst>
                                          <p:attrName>style.visibility</p:attrName>
                                        </p:attrNameLst>
                                      </p:cBhvr>
                                      <p:to>
                                        <p:strVal val="visible"/>
                                      </p:to>
                                    </p:set>
                                    <p:animEffect transition="in" filter="fade">
                                      <p:cBhvr>
                                        <p:cTn id="33" dur="500"/>
                                        <p:tgtEl>
                                          <p:spTgt spid="210947">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0947">
                                            <p:txEl>
                                              <p:pRg st="8" end="8"/>
                                            </p:txEl>
                                          </p:spTgt>
                                        </p:tgtEl>
                                        <p:attrNameLst>
                                          <p:attrName>style.visibility</p:attrName>
                                        </p:attrNameLst>
                                      </p:cBhvr>
                                      <p:to>
                                        <p:strVal val="visible"/>
                                      </p:to>
                                    </p:set>
                                    <p:animEffect transition="in" filter="fade">
                                      <p:cBhvr>
                                        <p:cTn id="36" dur="500"/>
                                        <p:tgtEl>
                                          <p:spTgt spid="2109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772400" cy="1143000"/>
          </a:xfrm>
        </p:spPr>
        <p:txBody>
          <a:bodyPr/>
          <a:lstStyle/>
          <a:p>
            <a:r>
              <a:rPr lang="en-US" dirty="0" smtClean="0"/>
              <a:t>Assessing Data Quality</a:t>
            </a:r>
          </a:p>
        </p:txBody>
      </p:sp>
      <p:sp>
        <p:nvSpPr>
          <p:cNvPr id="241667" name="Rectangle 3"/>
          <p:cNvSpPr>
            <a:spLocks noGrp="1" noChangeArrowheads="1"/>
          </p:cNvSpPr>
          <p:nvPr>
            <p:ph idx="1"/>
          </p:nvPr>
        </p:nvSpPr>
        <p:spPr>
          <a:xfrm>
            <a:off x="685800" y="1295400"/>
            <a:ext cx="7772400" cy="4953000"/>
          </a:xfrm>
        </p:spPr>
        <p:txBody>
          <a:bodyPr/>
          <a:lstStyle/>
          <a:p>
            <a:pPr>
              <a:lnSpc>
                <a:spcPct val="90000"/>
              </a:lnSpc>
            </a:pPr>
            <a:r>
              <a:rPr lang="en-US" dirty="0" smtClean="0"/>
              <a:t>What is “data quality”</a:t>
            </a:r>
          </a:p>
          <a:p>
            <a:pPr lvl="1">
              <a:lnSpc>
                <a:spcPct val="90000"/>
              </a:lnSpc>
            </a:pPr>
            <a:r>
              <a:rPr lang="en-US" dirty="0" smtClean="0"/>
              <a:t>Accessibility (can those that need it, get to it)</a:t>
            </a:r>
          </a:p>
          <a:p>
            <a:pPr lvl="1">
              <a:lnSpc>
                <a:spcPct val="90000"/>
              </a:lnSpc>
            </a:pPr>
            <a:r>
              <a:rPr lang="en-US" dirty="0" smtClean="0"/>
              <a:t>Validity and integrity (is it correct)</a:t>
            </a:r>
          </a:p>
          <a:p>
            <a:pPr lvl="1">
              <a:lnSpc>
                <a:spcPct val="90000"/>
              </a:lnSpc>
            </a:pPr>
            <a:r>
              <a:rPr lang="en-US" dirty="0" smtClean="0"/>
              <a:t>Accurate clinical content (does it mean what was meant?) </a:t>
            </a:r>
          </a:p>
          <a:p>
            <a:pPr lvl="1" algn="ctr">
              <a:lnSpc>
                <a:spcPct val="90000"/>
              </a:lnSpc>
              <a:buFont typeface="Monotype Sorts"/>
              <a:buNone/>
            </a:pPr>
            <a:r>
              <a:rPr lang="en-US" sz="1600" dirty="0" smtClean="0">
                <a:solidFill>
                  <a:srgbClr val="FFFF99"/>
                </a:solidFill>
              </a:rPr>
              <a:t>I know that you believe you understand what you thought I said, but I am not sure you realize that what you have heard is not what I meant. (Robert McCloskey)</a:t>
            </a:r>
            <a:endParaRPr lang="en-US" dirty="0" smtClean="0">
              <a:solidFill>
                <a:srgbClr val="FFFF99"/>
              </a:solidFill>
            </a:endParaRPr>
          </a:p>
          <a:p>
            <a:pPr lvl="1">
              <a:lnSpc>
                <a:spcPct val="90000"/>
              </a:lnSpc>
            </a:pPr>
            <a:r>
              <a:rPr lang="en-US" dirty="0" smtClean="0"/>
              <a:t>Completeness (does it have all relevant information?)</a:t>
            </a:r>
          </a:p>
          <a:p>
            <a:pPr lvl="1">
              <a:lnSpc>
                <a:spcPct val="90000"/>
              </a:lnSpc>
            </a:pPr>
            <a:r>
              <a:rPr lang="en-US" dirty="0" smtClean="0"/>
              <a:t>Temporally reliable (does it support a consistent representation through time)</a:t>
            </a:r>
          </a:p>
          <a:p>
            <a:pPr lvl="1">
              <a:lnSpc>
                <a:spcPct val="90000"/>
              </a:lnSpc>
            </a:pPr>
            <a:r>
              <a:rPr lang="en-US" dirty="0" smtClean="0"/>
              <a:t>Timeliness (is it available when needed)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fade">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fade">
                                      <p:cBhvr>
                                        <p:cTn id="12" dur="500"/>
                                        <p:tgtEl>
                                          <p:spTgt spid="24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1667">
                                            <p:txEl>
                                              <p:pRg st="2" end="2"/>
                                            </p:txEl>
                                          </p:spTgt>
                                        </p:tgtEl>
                                        <p:attrNameLst>
                                          <p:attrName>style.visibility</p:attrName>
                                        </p:attrNameLst>
                                      </p:cBhvr>
                                      <p:to>
                                        <p:strVal val="visible"/>
                                      </p:to>
                                    </p:set>
                                    <p:animEffect transition="in" filter="fade">
                                      <p:cBhvr>
                                        <p:cTn id="17" dur="500"/>
                                        <p:tgtEl>
                                          <p:spTgt spid="241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1667">
                                            <p:txEl>
                                              <p:pRg st="3" end="3"/>
                                            </p:txEl>
                                          </p:spTgt>
                                        </p:tgtEl>
                                        <p:attrNameLst>
                                          <p:attrName>style.visibility</p:attrName>
                                        </p:attrNameLst>
                                      </p:cBhvr>
                                      <p:to>
                                        <p:strVal val="visible"/>
                                      </p:to>
                                    </p:set>
                                    <p:animEffect transition="in" filter="fade">
                                      <p:cBhvr>
                                        <p:cTn id="22" dur="500"/>
                                        <p:tgtEl>
                                          <p:spTgt spid="241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1667">
                                            <p:txEl>
                                              <p:pRg st="4" end="4"/>
                                            </p:txEl>
                                          </p:spTgt>
                                        </p:tgtEl>
                                        <p:attrNameLst>
                                          <p:attrName>style.visibility</p:attrName>
                                        </p:attrNameLst>
                                      </p:cBhvr>
                                      <p:to>
                                        <p:strVal val="visible"/>
                                      </p:to>
                                    </p:set>
                                    <p:animEffect transition="in" filter="fade">
                                      <p:cBhvr>
                                        <p:cTn id="27" dur="500"/>
                                        <p:tgtEl>
                                          <p:spTgt spid="2416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1667">
                                            <p:txEl>
                                              <p:pRg st="5" end="5"/>
                                            </p:txEl>
                                          </p:spTgt>
                                        </p:tgtEl>
                                        <p:attrNameLst>
                                          <p:attrName>style.visibility</p:attrName>
                                        </p:attrNameLst>
                                      </p:cBhvr>
                                      <p:to>
                                        <p:strVal val="visible"/>
                                      </p:to>
                                    </p:set>
                                    <p:animEffect transition="in" filter="fade">
                                      <p:cBhvr>
                                        <p:cTn id="32" dur="500"/>
                                        <p:tgtEl>
                                          <p:spTgt spid="241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1667">
                                            <p:txEl>
                                              <p:pRg st="6" end="6"/>
                                            </p:txEl>
                                          </p:spTgt>
                                        </p:tgtEl>
                                        <p:attrNameLst>
                                          <p:attrName>style.visibility</p:attrName>
                                        </p:attrNameLst>
                                      </p:cBhvr>
                                      <p:to>
                                        <p:strVal val="visible"/>
                                      </p:to>
                                    </p:set>
                                    <p:animEffect transition="in" filter="fade">
                                      <p:cBhvr>
                                        <p:cTn id="37" dur="500"/>
                                        <p:tgtEl>
                                          <p:spTgt spid="2416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1667">
                                            <p:txEl>
                                              <p:pRg st="7" end="7"/>
                                            </p:txEl>
                                          </p:spTgt>
                                        </p:tgtEl>
                                        <p:attrNameLst>
                                          <p:attrName>style.visibility</p:attrName>
                                        </p:attrNameLst>
                                      </p:cBhvr>
                                      <p:to>
                                        <p:strVal val="visible"/>
                                      </p:to>
                                    </p:set>
                                    <p:animEffect transition="in" filter="fade">
                                      <p:cBhvr>
                                        <p:cTn id="42" dur="500"/>
                                        <p:tgtEl>
                                          <p:spTgt spid="241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800" dirty="0" smtClean="0"/>
              <a:t>Evidence-Based Medicine Requires Evidence</a:t>
            </a:r>
            <a:endParaRPr lang="en-US" sz="2800" dirty="0"/>
          </a:p>
        </p:txBody>
      </p:sp>
      <p:sp>
        <p:nvSpPr>
          <p:cNvPr id="3" name="Content Placeholder 2"/>
          <p:cNvSpPr>
            <a:spLocks noGrp="1"/>
          </p:cNvSpPr>
          <p:nvPr>
            <p:ph idx="1"/>
          </p:nvPr>
        </p:nvSpPr>
        <p:spPr>
          <a:xfrm>
            <a:off x="533400" y="762000"/>
            <a:ext cx="7772400" cy="5410200"/>
          </a:xfrm>
        </p:spPr>
        <p:txBody>
          <a:bodyPr/>
          <a:lstStyle/>
          <a:p>
            <a:r>
              <a:rPr lang="en-US" sz="2800" dirty="0" smtClean="0"/>
              <a:t>There are massive clinical data bases in existence</a:t>
            </a:r>
          </a:p>
          <a:p>
            <a:pPr lvl="1"/>
            <a:r>
              <a:rPr lang="en-US" sz="2400" dirty="0" smtClean="0"/>
              <a:t>In general, analytic value limited due to data quality issues</a:t>
            </a:r>
          </a:p>
          <a:p>
            <a:r>
              <a:rPr lang="en-US" sz="2800" dirty="0" smtClean="0"/>
              <a:t>Statistical inference requires the ability to detect differences and identify associations</a:t>
            </a:r>
          </a:p>
          <a:p>
            <a:pPr lvl="1"/>
            <a:r>
              <a:rPr lang="en-US" sz="2400" dirty="0" smtClean="0"/>
              <a:t>Either large differences or large populations of patients required</a:t>
            </a:r>
          </a:p>
          <a:p>
            <a:r>
              <a:rPr lang="en-US" sz="2800" dirty="0" smtClean="0"/>
              <a:t>Prospective studies or clinical trials are limited</a:t>
            </a:r>
          </a:p>
          <a:p>
            <a:pPr lvl="1"/>
            <a:r>
              <a:rPr lang="en-US" sz="2400" dirty="0" smtClean="0"/>
              <a:t>Focused data collection limits data</a:t>
            </a:r>
          </a:p>
          <a:p>
            <a:pPr lvl="1"/>
            <a:r>
              <a:rPr lang="en-US" sz="2400" dirty="0" smtClean="0"/>
              <a:t>Cost of data collection – increases with number of elements and number of participants</a:t>
            </a:r>
          </a:p>
          <a:p>
            <a:r>
              <a:rPr lang="en-US" sz="2800" dirty="0" smtClean="0"/>
              <a:t>Standards provide a mechanism to aggregate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Health Level Seven (HL7)</a:t>
            </a:r>
            <a:br>
              <a:rPr lang="en-US" dirty="0" smtClean="0"/>
            </a:br>
            <a:r>
              <a:rPr lang="en-US" sz="3200" dirty="0" smtClean="0"/>
              <a:t>The “shipping container” for health data</a:t>
            </a:r>
            <a:endParaRPr lang="en-US" dirty="0"/>
          </a:p>
        </p:txBody>
      </p:sp>
      <p:sp>
        <p:nvSpPr>
          <p:cNvPr id="8194" name="AutoShape 2" descr="http://farm4.static.flickr.com/3275/2863776947_f1bdcb516b.jpg?v=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5" name="Picture 3" descr="C:\Users\JimCase\Desktop\2863776947_f1bdcb516b.jpg"/>
          <p:cNvPicPr>
            <a:picLocks noChangeAspect="1" noChangeArrowheads="1"/>
          </p:cNvPicPr>
          <p:nvPr/>
        </p:nvPicPr>
        <p:blipFill>
          <a:blip r:embed="rId2" cstate="print"/>
          <a:srcRect/>
          <a:stretch>
            <a:fillRect/>
          </a:stretch>
        </p:blipFill>
        <p:spPr bwMode="auto">
          <a:xfrm>
            <a:off x="304800" y="1193292"/>
            <a:ext cx="8480101" cy="566470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OnEdge.p3d 5"/>
  <p:tag name="POWER3D OPTIONS" val="Fast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1971</Words>
  <Application>Microsoft Office PowerPoint</Application>
  <PresentationFormat>On-screen Show (4:3)</PresentationFormat>
  <Paragraphs>385</Paragraphs>
  <Slides>57</Slides>
  <Notes>8</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Office Theme</vt:lpstr>
      <vt:lpstr>Default Design</vt:lpstr>
      <vt:lpstr>1_Default Design</vt:lpstr>
      <vt:lpstr>2_Default Design</vt:lpstr>
      <vt:lpstr>NLM, EHR, HL7, SDO and other TLAs Standards for Local and Global Health Initiatives</vt:lpstr>
      <vt:lpstr>Much ado about “Noting” The importance and value of EHR Adoption</vt:lpstr>
      <vt:lpstr>IOM Report on Medical Errors</vt:lpstr>
      <vt:lpstr>Areas of Medical Standards</vt:lpstr>
      <vt:lpstr>Goals of Health Information Standards</vt:lpstr>
      <vt:lpstr>Comparability</vt:lpstr>
      <vt:lpstr>Assessing Data Quality</vt:lpstr>
      <vt:lpstr>Evidence-Based Medicine Requires Evidence</vt:lpstr>
      <vt:lpstr>Health Level Seven (HL7) The “shipping container” for health data</vt:lpstr>
      <vt:lpstr>What is HL7?</vt:lpstr>
      <vt:lpstr>Why a messaging standard?</vt:lpstr>
      <vt:lpstr>HL7 Observation Result (ORU)  Abstract Message Definition</vt:lpstr>
      <vt:lpstr>NLM Terminologies The “Cargo”</vt:lpstr>
      <vt:lpstr>When do you need a controlled nomenclature?</vt:lpstr>
      <vt:lpstr>What is SNOMED?</vt:lpstr>
      <vt:lpstr>Core SNOMED Tables</vt:lpstr>
      <vt:lpstr>Single Concept - Alternate Representations</vt:lpstr>
      <vt:lpstr>Concept → Relationship e.g. Femur Fracture</vt:lpstr>
      <vt:lpstr>NLM Activities with SNOMED CT</vt:lpstr>
      <vt:lpstr>Logical Observation Identifiers, Names and Codes (LOINC) http://www.loinc.org</vt:lpstr>
      <vt:lpstr>What is LOINC?</vt:lpstr>
      <vt:lpstr>Where is LOINC required/used</vt:lpstr>
      <vt:lpstr>Anatomy of a LOINC Term</vt:lpstr>
      <vt:lpstr>Test comparisons</vt:lpstr>
      <vt:lpstr>Using LOINC Things to Remember</vt:lpstr>
      <vt:lpstr>LOINC Web Site</vt:lpstr>
      <vt:lpstr>Using LOINC and SNOMED Together in HL7</vt:lpstr>
      <vt:lpstr>Example: blood count with standard codes and numeric results</vt:lpstr>
      <vt:lpstr>Example: microbiology culture with standard codes (order and results)</vt:lpstr>
      <vt:lpstr>RxNorm http://www.nlm.nih.gov/research/umls/rxnorm/docs/rxnormfiles.html</vt:lpstr>
      <vt:lpstr>Slide 31</vt:lpstr>
      <vt:lpstr>Slide 32</vt:lpstr>
      <vt:lpstr>Slide 33</vt:lpstr>
      <vt:lpstr>Slide 34</vt:lpstr>
      <vt:lpstr>References</vt:lpstr>
      <vt:lpstr>Healthcare Information Technology Standards Panel (HITSP)</vt:lpstr>
      <vt:lpstr>HITSP Specifications http://www.hitsp.org/</vt:lpstr>
      <vt:lpstr>Personal Health Records (PHR)</vt:lpstr>
      <vt:lpstr>What is in a PHR?</vt:lpstr>
      <vt:lpstr>PHRs - who is providing them </vt:lpstr>
      <vt:lpstr>PHR providers – 2 of 3</vt:lpstr>
      <vt:lpstr>PHR providers – 3 of 3</vt:lpstr>
      <vt:lpstr>Google Health PHR</vt:lpstr>
      <vt:lpstr>PHR Sections</vt:lpstr>
      <vt:lpstr>Slide 45</vt:lpstr>
      <vt:lpstr>Details from the NLM </vt:lpstr>
      <vt:lpstr>Medline Plus NLM Public Portal to Health Information</vt:lpstr>
      <vt:lpstr>Slide 48</vt:lpstr>
      <vt:lpstr> Overview of the NLM PHR  </vt:lpstr>
      <vt:lpstr>NLM PHR Content (“Collapse all” feature)</vt:lpstr>
      <vt:lpstr>Click on triangle to expand one or more sections…</vt:lpstr>
      <vt:lpstr>…Or click “Expand All” to show all sections with one click</vt:lpstr>
      <vt:lpstr>Help Topics pop-up window (click       button) </vt:lpstr>
      <vt:lpstr>Info Button:  Click on      next to Asthma in Medical Conditions list…</vt:lpstr>
      <vt:lpstr>Consumer Drug Information DailyMed (http://dailymed.nlm.nih.gov/)</vt:lpstr>
      <vt:lpstr>Slide 56</vt:lpstr>
      <vt:lpstr>Slide 57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NLM, Standards and Global Health Initiatives</dc:title>
  <dc:creator>Dr JT Case</dc:creator>
  <cp:lastModifiedBy>Dr JT Case</cp:lastModifiedBy>
  <cp:revision>166</cp:revision>
  <dcterms:created xsi:type="dcterms:W3CDTF">2010-03-08T18:44:33Z</dcterms:created>
  <dcterms:modified xsi:type="dcterms:W3CDTF">2010-03-29T04:17:06Z</dcterms:modified>
</cp:coreProperties>
</file>