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478" r:id="rId2"/>
    <p:sldId id="514" r:id="rId3"/>
    <p:sldId id="502" r:id="rId4"/>
    <p:sldId id="503" r:id="rId5"/>
    <p:sldId id="504" r:id="rId6"/>
    <p:sldId id="484" r:id="rId7"/>
    <p:sldId id="513" r:id="rId8"/>
    <p:sldId id="481" r:id="rId9"/>
    <p:sldId id="486" r:id="rId10"/>
    <p:sldId id="491" r:id="rId11"/>
    <p:sldId id="492" r:id="rId12"/>
    <p:sldId id="493" r:id="rId13"/>
    <p:sldId id="494" r:id="rId14"/>
    <p:sldId id="485" r:id="rId15"/>
    <p:sldId id="487" r:id="rId16"/>
    <p:sldId id="488" r:id="rId17"/>
    <p:sldId id="489" r:id="rId18"/>
    <p:sldId id="490" r:id="rId19"/>
    <p:sldId id="505" r:id="rId20"/>
    <p:sldId id="506" r:id="rId21"/>
    <p:sldId id="507" r:id="rId22"/>
    <p:sldId id="508" r:id="rId23"/>
    <p:sldId id="509" r:id="rId24"/>
    <p:sldId id="510" r:id="rId25"/>
    <p:sldId id="511" r:id="rId26"/>
    <p:sldId id="512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swell" initials="" lastIdx="1" clrIdx="0"/>
  <p:cmAuthor id="1" name="kcraun" initials="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FF99CC"/>
    <a:srgbClr val="FFCCCC"/>
    <a:srgbClr val="FF7C80"/>
    <a:srgbClr val="33CC33"/>
    <a:srgbClr val="D2DFFE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728" autoAdjust="0"/>
  </p:normalViewPr>
  <p:slideViewPr>
    <p:cSldViewPr snapToGrid="0">
      <p:cViewPr>
        <p:scale>
          <a:sx n="100" d="100"/>
          <a:sy n="100" d="100"/>
        </p:scale>
        <p:origin x="-138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6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185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185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CF6E0899-E6E1-4BEA-8B2A-A667AB3A3A1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defTabSz="931863">
              <a:defRPr sz="1200" b="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6" tIns="46588" rIns="93176" bIns="46588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fld id="{E5247A23-56F9-4E50-BC71-E67DA0A2FF0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43063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2286000"/>
            <a:ext cx="80772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86200"/>
            <a:ext cx="7391400" cy="1752600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white">
          <a:xfrm>
            <a:off x="533400" y="6096000"/>
            <a:ext cx="20574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10000"/>
              </a:spcBef>
            </a:pPr>
            <a:r>
              <a:rPr lang="en-US" sz="800">
                <a:solidFill>
                  <a:schemeClr val="bg1"/>
                </a:solidFill>
              </a:rPr>
              <a:t>U.S. Department of the Interior</a:t>
            </a:r>
          </a:p>
          <a:p>
            <a:pPr eaLnBrk="0" hangingPunct="0">
              <a:spcBef>
                <a:spcPct val="10000"/>
              </a:spcBef>
            </a:pPr>
            <a:r>
              <a:rPr lang="en-US" sz="800">
                <a:solidFill>
                  <a:schemeClr val="bg1"/>
                </a:solidFill>
              </a:rPr>
              <a:t>U.S. Geological Survey</a:t>
            </a:r>
          </a:p>
        </p:txBody>
      </p:sp>
      <p:pic>
        <p:nvPicPr>
          <p:cNvPr id="23558" name="Picture 6" descr="Image of large USGS Identifier"/>
          <p:cNvPicPr>
            <a:picLocks noChangeAspect="1" noChangeArrowheads="1"/>
          </p:cNvPicPr>
          <p:nvPr/>
        </p:nvPicPr>
        <p:blipFill>
          <a:blip r:embed="rId3" cstate="print">
            <a:lum bright="100000"/>
          </a:blip>
          <a:srcRect/>
          <a:stretch>
            <a:fillRect/>
          </a:stretch>
        </p:blipFill>
        <p:spPr bwMode="white">
          <a:xfrm>
            <a:off x="533400" y="204788"/>
            <a:ext cx="2057400" cy="75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52400"/>
            <a:ext cx="2076450" cy="5859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076950" cy="5859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076700" cy="464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76700" cy="464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82296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305800" cy="464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2532" name="Picture 4" descr="Image of small USGS Identifier"/>
          <p:cNvPicPr>
            <a:picLocks noChangeAspect="1" noChangeArrowheads="1"/>
          </p:cNvPicPr>
          <p:nvPr userDrawn="1"/>
        </p:nvPicPr>
        <p:blipFill>
          <a:blip r:embed="rId13" cstate="print">
            <a:lum bright="100000"/>
          </a:blip>
          <a:srcRect/>
          <a:stretch>
            <a:fillRect/>
          </a:stretch>
        </p:blipFill>
        <p:spPr bwMode="black">
          <a:xfrm>
            <a:off x="457200" y="6210300"/>
            <a:ext cx="11430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 userDrawn="1"/>
        </p:nvSpPr>
        <p:spPr bwMode="auto">
          <a:xfrm>
            <a:off x="8680450" y="6515100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fld id="{8080CECD-4218-4A8C-96F6-31D3DA376641}" type="slidenum">
              <a:rPr lang="en-US" sz="1600" b="0">
                <a:solidFill>
                  <a:schemeClr val="bg1"/>
                </a:solidFill>
              </a:rPr>
              <a:pPr/>
              <a:t>‹#›</a:t>
            </a:fld>
            <a:endParaRPr lang="en-US" sz="1600" b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sz="2400" b="1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sz="2000" b="1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b="1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b="1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b="1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b="1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b="1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SzPct val="125000"/>
        <a:buFont typeface="Wingdings" pitchFamily="2" charset="2"/>
        <a:defRPr b="1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tore.usgs.gov/" TargetMode="External"/><Relationship Id="rId2" Type="http://schemas.openxmlformats.org/officeDocument/2006/relationships/hyperlink" Target="http://edcsns17.cr.usgs.gov/EarthExplore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lovis.usgs.gov/" TargetMode="External"/><Relationship Id="rId5" Type="http://schemas.openxmlformats.org/officeDocument/2006/relationships/hyperlink" Target="http://terraweb.wr.usgs.gov/" TargetMode="External"/><Relationship Id="rId4" Type="http://schemas.openxmlformats.org/officeDocument/2006/relationships/hyperlink" Target="http://www.usgs.gov/pubprod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tionalatlas.gov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geology.usgs.gov/data.htm#dat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ngmdb.usgs.gov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geo-nsdi.er.usgs.gov/catalog/publication.php?p=250" TargetMode="External"/><Relationship Id="rId3" Type="http://schemas.openxmlformats.org/officeDocument/2006/relationships/hyperlink" Target="http://geo-nsdi.er.usgs.gov/catalog/publication.php?p=13" TargetMode="External"/><Relationship Id="rId7" Type="http://schemas.openxmlformats.org/officeDocument/2006/relationships/hyperlink" Target="http://geo-nsdi.er.usgs.gov/catalog/publication.php?p=21" TargetMode="External"/><Relationship Id="rId2" Type="http://schemas.openxmlformats.org/officeDocument/2006/relationships/hyperlink" Target="http://geo-nsdi.er.usgs.gov/catalog/publication.php?p=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o-nsdi.er.usgs.gov/catalog/publication.php?p=19" TargetMode="External"/><Relationship Id="rId5" Type="http://schemas.openxmlformats.org/officeDocument/2006/relationships/hyperlink" Target="http://geo-nsdi.er.usgs.gov/catalog/publication.php?p=17" TargetMode="External"/><Relationship Id="rId4" Type="http://schemas.openxmlformats.org/officeDocument/2006/relationships/hyperlink" Target="http://geo-nsdi.er.usgs.gov/catalog/publication.php?p=15" TargetMode="External"/><Relationship Id="rId9" Type="http://schemas.openxmlformats.org/officeDocument/2006/relationships/hyperlink" Target="http://geo-nsdi.er.usgs.gov/catalog/publication.php?p=252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geo-nsdi.er.usgs.gov/catalog/publication.php?p=261" TargetMode="External"/><Relationship Id="rId2" Type="http://schemas.openxmlformats.org/officeDocument/2006/relationships/hyperlink" Target="http://geo-nsdi.er.usgs.gov/catalog/publication.php?p=25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o-nsdi.er.usgs.gov/catalog/publication.php?p=268" TargetMode="External"/><Relationship Id="rId5" Type="http://schemas.openxmlformats.org/officeDocument/2006/relationships/hyperlink" Target="http://geo-nsdi.er.usgs.gov/catalog/publication.php?p=266" TargetMode="External"/><Relationship Id="rId4" Type="http://schemas.openxmlformats.org/officeDocument/2006/relationships/hyperlink" Target="http://geo-nsdi.er.usgs.gov/catalog/publication.php?p=264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aterdata.usgs.gov/nwi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ater.usgs.gov/waterwatch/?m=flood&amp;r=us&amp;w=flood,map" TargetMode="External"/><Relationship Id="rId7" Type="http://schemas.openxmlformats.org/officeDocument/2006/relationships/hyperlink" Target="http://water.usgs.gov/waterwatch/wqwatch/" TargetMode="External"/><Relationship Id="rId2" Type="http://schemas.openxmlformats.org/officeDocument/2006/relationships/hyperlink" Target="http://water.usgs.gov/dat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roundwaterwatch.usgs.gov/" TargetMode="External"/><Relationship Id="rId5" Type="http://schemas.openxmlformats.org/officeDocument/2006/relationships/hyperlink" Target="http://water.usgs.gov/waterwatch/?m=mv01d&amp;r=us&amp;w=real,map" TargetMode="External"/><Relationship Id="rId4" Type="http://schemas.openxmlformats.org/officeDocument/2006/relationships/hyperlink" Target="http://water.usgs.gov/waterwatch/?m=dryw&amp;r=us&amp;w=flood,map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biology.usgs.gov/npsveg/" TargetMode="External"/><Relationship Id="rId2" Type="http://schemas.openxmlformats.org/officeDocument/2006/relationships/hyperlink" Target="http://www.nbii.gov/portal/server.p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nvasivespecies.nbii.gov/portal/server.pt" TargetMode="External"/><Relationship Id="rId4" Type="http://schemas.openxmlformats.org/officeDocument/2006/relationships/hyperlink" Target="http://biology.usgs.gov/wter/data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gs.gov/science_strategy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nationalmap.gov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nationalmap.go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378075"/>
            <a:ext cx="9144000" cy="1143000"/>
          </a:xfrm>
        </p:spPr>
        <p:txBody>
          <a:bodyPr/>
          <a:lstStyle/>
          <a:p>
            <a:pPr algn="ctr"/>
            <a:r>
              <a:rPr lang="en-US" sz="3600" dirty="0" smtClean="0"/>
              <a:t>Data Sharing – Critical for Global Science</a:t>
            </a:r>
            <a:endParaRPr lang="en-US" sz="3600" b="0" dirty="0"/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3454400" y="4443413"/>
            <a:ext cx="216217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2400" b="0">
                <a:solidFill>
                  <a:srgbClr val="00FFFF"/>
                </a:solidFill>
              </a:rPr>
              <a:t>E. Lynn Usery</a:t>
            </a:r>
          </a:p>
          <a:p>
            <a:pPr algn="ctr" eaLnBrk="0" hangingPunct="0"/>
            <a:endParaRPr lang="en-US" sz="2400" b="0">
              <a:solidFill>
                <a:srgbClr val="00FFFF"/>
              </a:solidFill>
            </a:endParaRPr>
          </a:p>
        </p:txBody>
      </p:sp>
      <p:sp>
        <p:nvSpPr>
          <p:cNvPr id="500741" name="Text Box 5"/>
          <p:cNvSpPr txBox="1">
            <a:spLocks noChangeArrowheads="1"/>
          </p:cNvSpPr>
          <p:nvPr/>
        </p:nvSpPr>
        <p:spPr bwMode="auto">
          <a:xfrm>
            <a:off x="5930900" y="6159500"/>
            <a:ext cx="2743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0">
                <a:solidFill>
                  <a:srgbClr val="00FFFF"/>
                </a:solidFill>
              </a:rPr>
              <a:t>http://cegis.usgs.gov</a:t>
            </a:r>
            <a:r>
              <a:rPr lang="en-US" sz="1600" b="0">
                <a:solidFill>
                  <a:srgbClr val="00FFFF"/>
                </a:solidFill>
                <a:latin typeface="Times New Roman" pitchFamily="18" charset="0"/>
              </a:rPr>
              <a:t> 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500742" name="Text Box 6"/>
          <p:cNvSpPr txBox="1">
            <a:spLocks noChangeArrowheads="1"/>
          </p:cNvSpPr>
          <p:nvPr/>
        </p:nvSpPr>
        <p:spPr bwMode="auto">
          <a:xfrm>
            <a:off x="6489700" y="5905500"/>
            <a:ext cx="2209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0">
                <a:solidFill>
                  <a:srgbClr val="00FFFF"/>
                </a:solidFill>
              </a:rPr>
              <a:t>usery@usgs.gov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Geography – Photographs, Maps, Satellite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648700" cy="4640263"/>
          </a:xfrm>
        </p:spPr>
        <p:txBody>
          <a:bodyPr/>
          <a:lstStyle/>
          <a:p>
            <a:r>
              <a:rPr lang="en-US" dirty="0" smtClean="0"/>
              <a:t>				</a:t>
            </a:r>
            <a:r>
              <a:rPr lang="en-US" dirty="0" smtClean="0">
                <a:hlinkClick r:id="rId2"/>
              </a:rPr>
              <a:t>http://edcsns17.cr.usgs.gov/EarthExplorer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smtClean="0"/>
              <a:t>		Landsat, Terra, Aqua, others</a:t>
            </a:r>
            <a:endParaRPr lang="en-US" dirty="0" smtClean="0"/>
          </a:p>
          <a:p>
            <a:r>
              <a:rPr lang="en-US" dirty="0" smtClean="0"/>
              <a:t>		</a:t>
            </a:r>
            <a:r>
              <a:rPr lang="en-US" dirty="0" smtClean="0">
                <a:hlinkClick r:id="rId3"/>
              </a:rPr>
              <a:t>http://store.usgs.gov/</a:t>
            </a:r>
            <a:r>
              <a:rPr lang="en-US" dirty="0" smtClean="0"/>
              <a:t> (US Topo and 				historical USGS quads are </a:t>
            </a:r>
            <a:r>
              <a:rPr lang="en-US" dirty="0" smtClean="0"/>
              <a:t>here; free 			download of </a:t>
            </a:r>
            <a:r>
              <a:rPr lang="en-US" dirty="0" err="1" smtClean="0"/>
              <a:t>GeoPDF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		</a:t>
            </a:r>
            <a:r>
              <a:rPr lang="en-US" dirty="0" smtClean="0">
                <a:hlinkClick r:id="rId4"/>
              </a:rPr>
              <a:t>http://www.usgs.gov/pubprod/</a:t>
            </a:r>
            <a:endParaRPr lang="en-US" dirty="0" smtClean="0"/>
          </a:p>
          <a:p>
            <a:r>
              <a:rPr lang="en-US" dirty="0" smtClean="0"/>
              <a:t>		</a:t>
            </a:r>
            <a:r>
              <a:rPr lang="en-US" dirty="0" smtClean="0">
                <a:hlinkClick r:id="rId5"/>
              </a:rPr>
              <a:t>http://terraweb.wr.usgs.gov/</a:t>
            </a:r>
            <a:endParaRPr lang="en-US" dirty="0" smtClean="0"/>
          </a:p>
          <a:p>
            <a:r>
              <a:rPr lang="en-US" dirty="0" smtClean="0"/>
              <a:t>		</a:t>
            </a:r>
            <a:r>
              <a:rPr lang="en-US" dirty="0" smtClean="0">
                <a:hlinkClick r:id="rId6"/>
              </a:rPr>
              <a:t>http://glovis.usgs.gov/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Geography – The National Atlas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at 1:2,000,000 and 1:1,000,000 for the United States and North </a:t>
            </a:r>
            <a:r>
              <a:rPr lang="en-US" dirty="0" smtClean="0"/>
              <a:t>America</a:t>
            </a:r>
          </a:p>
          <a:p>
            <a:r>
              <a:rPr lang="en-US" dirty="0" smtClean="0"/>
              <a:t>Contributor to 1:1,000,000 resolution dataset for the world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	 </a:t>
            </a:r>
            <a:r>
              <a:rPr lang="en-US" dirty="0" smtClean="0">
                <a:hlinkClick r:id="rId2"/>
              </a:rPr>
              <a:t>http://www.nationalatlas.gov/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Hazards – earthquakes, volcanoes</a:t>
            </a:r>
          </a:p>
          <a:p>
            <a:r>
              <a:rPr lang="en-US" dirty="0" smtClean="0"/>
              <a:t>Minerals</a:t>
            </a:r>
          </a:p>
          <a:p>
            <a:r>
              <a:rPr lang="en-US" dirty="0" smtClean="0"/>
              <a:t>Energy</a:t>
            </a:r>
          </a:p>
          <a:p>
            <a:r>
              <a:rPr lang="en-US" dirty="0" smtClean="0"/>
              <a:t>Landscapes and coasts</a:t>
            </a:r>
          </a:p>
          <a:p>
            <a:r>
              <a:rPr lang="en-US" dirty="0" err="1" smtClean="0"/>
              <a:t>Astrogeology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	 </a:t>
            </a:r>
            <a:r>
              <a:rPr lang="en-US" dirty="0" smtClean="0">
                <a:hlinkClick r:id="rId2"/>
              </a:rPr>
              <a:t>http://geology.usgs.gov/data.htm#data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Geologic Map Database</a:t>
            </a:r>
          </a:p>
          <a:p>
            <a:endParaRPr lang="en-US" dirty="0" smtClean="0"/>
          </a:p>
          <a:p>
            <a:r>
              <a:rPr lang="en-US" dirty="0" smtClean="0"/>
              <a:t>		</a:t>
            </a:r>
            <a:r>
              <a:rPr lang="en-US" dirty="0" smtClean="0">
                <a:hlinkClick r:id="rId2"/>
              </a:rPr>
              <a:t> http://ngmdb.usgs.gov/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Geologic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Data Series </a:t>
            </a:r>
          </a:p>
          <a:p>
            <a:r>
              <a:rPr lang="en-US" sz="2000" dirty="0" smtClean="0">
                <a:solidFill>
                  <a:srgbClr val="00B0F0"/>
                </a:solidFill>
              </a:rPr>
              <a:t>10 </a:t>
            </a:r>
            <a:r>
              <a:rPr lang="en-US" sz="2000" b="0" dirty="0" smtClean="0">
                <a:hlinkClick r:id="rId2" tooltip="A number of this publication"/>
              </a:rPr>
              <a:t>Modern Average Global Sea-Surface Temperature</a:t>
            </a:r>
            <a:r>
              <a:rPr lang="en-US" sz="2000" b="0" dirty="0" smtClean="0"/>
              <a:t> </a:t>
            </a:r>
          </a:p>
          <a:p>
            <a:r>
              <a:rPr lang="en-US" sz="2000" b="0" dirty="0" smtClean="0">
                <a:solidFill>
                  <a:srgbClr val="00B0F0"/>
                </a:solidFill>
              </a:rPr>
              <a:t>11 </a:t>
            </a:r>
            <a:r>
              <a:rPr lang="en-US" sz="2000" b="0" dirty="0" smtClean="0">
                <a:solidFill>
                  <a:srgbClr val="00B0F0"/>
                </a:solidFill>
                <a:hlinkClick r:id="rId3" tooltip="A number of this publication"/>
              </a:rPr>
              <a:t>Geology of the Conterminous United States at 1:2,500,000 Scale -- A Digital Representation of the 1974 P.B. King and H.M. </a:t>
            </a:r>
            <a:r>
              <a:rPr lang="en-US" sz="2000" b="0" dirty="0" err="1" smtClean="0">
                <a:solidFill>
                  <a:srgbClr val="00B0F0"/>
                </a:solidFill>
                <a:hlinkClick r:id="rId3" tooltip="A number of this publication"/>
              </a:rPr>
              <a:t>Beikman</a:t>
            </a:r>
            <a:r>
              <a:rPr lang="en-US" sz="2000" b="0" dirty="0" smtClean="0">
                <a:solidFill>
                  <a:srgbClr val="00B0F0"/>
                </a:solidFill>
                <a:hlinkClick r:id="rId3" tooltip="A number of this publication"/>
              </a:rPr>
              <a:t> Map</a:t>
            </a:r>
            <a:r>
              <a:rPr lang="en-US" sz="2000" b="0" dirty="0" smtClean="0">
                <a:solidFill>
                  <a:srgbClr val="00B0F0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rgbClr val="00B0F0"/>
                </a:solidFill>
              </a:rPr>
              <a:t>19 </a:t>
            </a:r>
            <a:r>
              <a:rPr lang="en-US" sz="2000" b="0" dirty="0" smtClean="0">
                <a:solidFill>
                  <a:srgbClr val="00B0F0"/>
                </a:solidFill>
                <a:hlinkClick r:id="rId4" tooltip="A number of this publication"/>
              </a:rPr>
              <a:t>Geology and Resource Assessment of Costa Rica at 1:500,000 Scale--A Digital Representation of Maps of the U.S. Geological Survey's 1987 Folio I-1865</a:t>
            </a:r>
            <a:r>
              <a:rPr lang="en-US" sz="2000" b="0" dirty="0" smtClean="0">
                <a:solidFill>
                  <a:srgbClr val="00B0F0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rgbClr val="00B0F0"/>
                </a:solidFill>
              </a:rPr>
              <a:t>20 </a:t>
            </a:r>
            <a:r>
              <a:rPr lang="en-US" sz="2000" b="0" dirty="0" smtClean="0">
                <a:solidFill>
                  <a:srgbClr val="00B0F0"/>
                </a:solidFill>
                <a:hlinkClick r:id="rId5" tooltip="A number of this publication"/>
              </a:rPr>
              <a:t>Mineral Resources Data System (MRDS)</a:t>
            </a:r>
            <a:r>
              <a:rPr lang="en-US" sz="2000" b="0" dirty="0" smtClean="0">
                <a:solidFill>
                  <a:srgbClr val="00B0F0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rgbClr val="00B0F0"/>
                </a:solidFill>
              </a:rPr>
              <a:t>27 </a:t>
            </a:r>
            <a:r>
              <a:rPr lang="en-US" sz="2000" b="0" dirty="0" smtClean="0">
                <a:solidFill>
                  <a:srgbClr val="00B0F0"/>
                </a:solidFill>
                <a:hlinkClick r:id="rId6" tooltip="A number of this publication"/>
              </a:rPr>
              <a:t>Monthly average polar sea-ice concentration</a:t>
            </a:r>
            <a:r>
              <a:rPr lang="en-US" sz="2000" b="0" dirty="0" smtClean="0">
                <a:solidFill>
                  <a:srgbClr val="00B0F0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rgbClr val="00B0F0"/>
                </a:solidFill>
              </a:rPr>
              <a:t>30 </a:t>
            </a:r>
            <a:r>
              <a:rPr lang="en-US" sz="2000" b="0" dirty="0" smtClean="0">
                <a:solidFill>
                  <a:srgbClr val="00B0F0"/>
                </a:solidFill>
                <a:hlinkClick r:id="rId7" tooltip="A number of this publication"/>
              </a:rPr>
              <a:t>National Oil and Gas Assessment of 1995</a:t>
            </a:r>
            <a:r>
              <a:rPr lang="en-US" sz="2000" b="0" dirty="0" smtClean="0">
                <a:solidFill>
                  <a:srgbClr val="00B0F0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rgbClr val="00B0F0"/>
                </a:solidFill>
              </a:rPr>
              <a:t>321 </a:t>
            </a:r>
            <a:r>
              <a:rPr lang="en-US" sz="2000" b="0" dirty="0" smtClean="0">
                <a:solidFill>
                  <a:srgbClr val="00B0F0"/>
                </a:solidFill>
                <a:hlinkClick r:id="rId8" tooltip="A number of this publication"/>
              </a:rPr>
              <a:t>Illinois, Indiana, and Ohio magnetic and gravity maps and data</a:t>
            </a:r>
            <a:endParaRPr lang="en-US" sz="2000" b="0" dirty="0" smtClean="0">
              <a:solidFill>
                <a:srgbClr val="00B0F0"/>
              </a:solidFill>
            </a:endParaRPr>
          </a:p>
          <a:p>
            <a:r>
              <a:rPr lang="en-US" sz="2000" b="0" dirty="0" smtClean="0">
                <a:solidFill>
                  <a:srgbClr val="00B0F0"/>
                </a:solidFill>
              </a:rPr>
              <a:t>38 </a:t>
            </a:r>
            <a:r>
              <a:rPr lang="en-US" sz="2000" b="0" dirty="0" smtClean="0">
                <a:solidFill>
                  <a:srgbClr val="00B0F0"/>
                </a:solidFill>
                <a:hlinkClick r:id="rId9" tooltip="A number of this publication"/>
              </a:rPr>
              <a:t>Map showing the thickness and character of Quaternary sediments in the glaciated United States east of the Rocky Mountains</a:t>
            </a:r>
            <a:r>
              <a:rPr lang="en-US" sz="2000" b="0" dirty="0" smtClean="0">
                <a:solidFill>
                  <a:srgbClr val="00B0F0"/>
                </a:solidFill>
              </a:rPr>
              <a:t> </a:t>
            </a:r>
          </a:p>
          <a:p>
            <a:endParaRPr lang="en-US" sz="2000" b="0" dirty="0" smtClean="0"/>
          </a:p>
          <a:p>
            <a:r>
              <a:rPr lang="en-US" dirty="0" smtClean="0"/>
              <a:t>		</a:t>
            </a:r>
          </a:p>
          <a:p>
            <a:r>
              <a:rPr lang="en-US" dirty="0" smtClean="0"/>
              <a:t>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Geologic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>
                <a:solidFill>
                  <a:schemeClr val="accent1"/>
                </a:solidFill>
              </a:rPr>
              <a:t>46 </a:t>
            </a:r>
            <a:r>
              <a:rPr lang="en-US" sz="2000" b="0" dirty="0" smtClean="0">
                <a:solidFill>
                  <a:schemeClr val="accent1"/>
                </a:solidFill>
                <a:hlinkClick r:id="rId2" tooltip="A number of this publication"/>
              </a:rPr>
              <a:t>Geology and resource assessment of the Venezuelan </a:t>
            </a:r>
            <a:r>
              <a:rPr lang="en-US" sz="2000" b="0" dirty="0" err="1" smtClean="0">
                <a:solidFill>
                  <a:schemeClr val="accent1"/>
                </a:solidFill>
                <a:hlinkClick r:id="rId2" tooltip="A number of this publication"/>
              </a:rPr>
              <a:t>Guayana</a:t>
            </a:r>
            <a:r>
              <a:rPr lang="en-US" sz="2000" b="0" dirty="0" smtClean="0">
                <a:solidFill>
                  <a:schemeClr val="accent1"/>
                </a:solidFill>
                <a:hlinkClick r:id="rId2" tooltip="A number of this publication"/>
              </a:rPr>
              <a:t> Shield at 1:500,000 scale</a:t>
            </a:r>
            <a:r>
              <a:rPr lang="en-US" sz="2000" b="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chemeClr val="accent1"/>
                </a:solidFill>
              </a:rPr>
              <a:t>55 </a:t>
            </a:r>
            <a:r>
              <a:rPr lang="en-US" sz="2000" b="0" dirty="0" smtClean="0">
                <a:solidFill>
                  <a:schemeClr val="accent1"/>
                </a:solidFill>
                <a:hlinkClick r:id="rId3" tooltip="A number of this publication"/>
              </a:rPr>
              <a:t>Sea-Floor Images and Data from </a:t>
            </a:r>
            <a:r>
              <a:rPr lang="en-US" sz="2000" b="0" dirty="0" err="1" smtClean="0">
                <a:solidFill>
                  <a:schemeClr val="accent1"/>
                </a:solidFill>
                <a:hlinkClick r:id="rId3" tooltip="A number of this publication"/>
              </a:rPr>
              <a:t>Multibeam</a:t>
            </a:r>
            <a:r>
              <a:rPr lang="en-US" sz="2000" b="0" dirty="0" smtClean="0">
                <a:solidFill>
                  <a:schemeClr val="accent1"/>
                </a:solidFill>
                <a:hlinkClick r:id="rId3" tooltip="A number of this publication"/>
              </a:rPr>
              <a:t> Surveys in San Francisco Bay, Southern California, Hawaii, the Gulf of Mexico, and Lake Tahoe, California-Nevada</a:t>
            </a:r>
            <a:r>
              <a:rPr lang="en-US" sz="2000" b="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chemeClr val="accent1"/>
                </a:solidFill>
              </a:rPr>
              <a:t>61 </a:t>
            </a:r>
            <a:r>
              <a:rPr lang="en-US" sz="2000" b="0" dirty="0" smtClean="0">
                <a:solidFill>
                  <a:schemeClr val="accent1"/>
                </a:solidFill>
                <a:hlinkClick r:id="rId4" tooltip="A number of this publication"/>
              </a:rPr>
              <a:t>Point coverage J498MBPT for </a:t>
            </a:r>
            <a:r>
              <a:rPr lang="en-US" sz="2000" b="0" dirty="0" err="1" smtClean="0">
                <a:solidFill>
                  <a:schemeClr val="accent1"/>
                </a:solidFill>
                <a:hlinkClick r:id="rId4" tooltip="A number of this publication"/>
              </a:rPr>
              <a:t>Ano</a:t>
            </a:r>
            <a:r>
              <a:rPr lang="en-US" sz="2000" b="0" dirty="0" smtClean="0">
                <a:solidFill>
                  <a:schemeClr val="accent1"/>
                </a:solidFill>
                <a:hlinkClick r:id="rId4" tooltip="A number of this publication"/>
              </a:rPr>
              <a:t> Nuevo to Santa Cruz, California - A Photographic Tour of the Coastline</a:t>
            </a:r>
            <a:r>
              <a:rPr lang="en-US" sz="2000" b="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chemeClr val="accent1"/>
                </a:solidFill>
              </a:rPr>
              <a:t>71 </a:t>
            </a:r>
            <a:r>
              <a:rPr lang="en-US" sz="2000" b="0" dirty="0" err="1" smtClean="0">
                <a:solidFill>
                  <a:schemeClr val="accent1"/>
                </a:solidFill>
                <a:hlinkClick r:id="rId5" tooltip="A number of this publication"/>
              </a:rPr>
              <a:t>Surficial</a:t>
            </a:r>
            <a:r>
              <a:rPr lang="en-US" sz="2000" b="0" dirty="0" smtClean="0">
                <a:solidFill>
                  <a:schemeClr val="accent1"/>
                </a:solidFill>
                <a:hlinkClick r:id="rId5" tooltip="A number of this publication"/>
              </a:rPr>
              <a:t> geologic maps along the riparian zone of the Animas River and its headwater tributaries, Silverton to Durango, Colorado, with upper Animas River watershed gradient profiles</a:t>
            </a:r>
            <a:r>
              <a:rPr lang="en-US" sz="2000" b="0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en-US" sz="2000" b="0" dirty="0" smtClean="0">
                <a:solidFill>
                  <a:schemeClr val="accent1"/>
                </a:solidFill>
              </a:rPr>
              <a:t>72 </a:t>
            </a:r>
            <a:r>
              <a:rPr lang="en-US" sz="2000" b="0" dirty="0" smtClean="0">
                <a:solidFill>
                  <a:schemeClr val="accent1"/>
                </a:solidFill>
                <a:hlinkClick r:id="rId6" tooltip="A number of this publication"/>
              </a:rPr>
              <a:t>Bathymetry and Acoustic Backscatter of Crater Lake, Oregon from Field Activity: S-1-00-OR</a:t>
            </a:r>
            <a:endParaRPr lang="en-US" sz="2000" b="0" dirty="0" smtClean="0">
              <a:solidFill>
                <a:schemeClr val="accent1"/>
              </a:solidFill>
            </a:endParaRPr>
          </a:p>
          <a:p>
            <a:r>
              <a:rPr lang="en-US" sz="2000" dirty="0" smtClean="0"/>
              <a:t>		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National Water Information System – data collected at approximately 1.5 million sites in all 50 States, the District of Columbia, and Puerto Rico	</a:t>
            </a:r>
          </a:p>
          <a:p>
            <a:endParaRPr lang="en-US" sz="2400" dirty="0" smtClean="0"/>
          </a:p>
          <a:p>
            <a:r>
              <a:rPr lang="en-US" sz="2400" dirty="0" smtClean="0"/>
              <a:t>	Real-time data</a:t>
            </a:r>
          </a:p>
          <a:p>
            <a:r>
              <a:rPr lang="en-US" sz="2400" dirty="0" smtClean="0"/>
              <a:t>	Surface water</a:t>
            </a:r>
          </a:p>
          <a:p>
            <a:r>
              <a:rPr lang="en-US" sz="2400" dirty="0" smtClean="0"/>
              <a:t>	Ground water</a:t>
            </a:r>
          </a:p>
          <a:p>
            <a:r>
              <a:rPr lang="en-US" sz="2400" dirty="0" smtClean="0"/>
              <a:t>	Water quality</a:t>
            </a:r>
          </a:p>
          <a:p>
            <a:endParaRPr lang="en-US" sz="2400" dirty="0" smtClean="0"/>
          </a:p>
          <a:p>
            <a:r>
              <a:rPr lang="en-US" sz="2400" dirty="0" smtClean="0"/>
              <a:t>			</a:t>
            </a:r>
            <a:r>
              <a:rPr lang="en-US" sz="2400" dirty="0" smtClean="0">
                <a:hlinkClick r:id="rId2"/>
              </a:rPr>
              <a:t> http://waterdata.usgs.gov/nwis</a:t>
            </a:r>
            <a:endParaRPr lang="en-US" sz="2400" dirty="0" smtClean="0"/>
          </a:p>
          <a:p>
            <a:endParaRPr lang="en-US" dirty="0" smtClean="0"/>
          </a:p>
          <a:p>
            <a:pPr algn="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 data discovery</a:t>
            </a:r>
          </a:p>
          <a:p>
            <a:r>
              <a:rPr lang="en-US" dirty="0" smtClean="0"/>
              <a:t>		</a:t>
            </a:r>
            <a:r>
              <a:rPr lang="en-US" dirty="0" smtClean="0">
                <a:hlinkClick r:id="rId2"/>
              </a:rPr>
              <a:t>http://water.usgs.gov/data/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Floods and High Flow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Drought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Monthly </a:t>
            </a:r>
            <a:r>
              <a:rPr lang="en-US" dirty="0" err="1" smtClean="0">
                <a:hlinkClick r:id="rId5"/>
              </a:rPr>
              <a:t>Streamflow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Ground Water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Water Quality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Biological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371600"/>
            <a:ext cx="8601075" cy="4640263"/>
          </a:xfrm>
        </p:spPr>
        <p:txBody>
          <a:bodyPr/>
          <a:lstStyle/>
          <a:p>
            <a:r>
              <a:rPr lang="en-US" dirty="0" smtClean="0"/>
              <a:t>National Biological Information Infrastructure</a:t>
            </a:r>
          </a:p>
          <a:p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http://www.nbii.gov/portal/server.pt</a:t>
            </a:r>
            <a:endParaRPr lang="en-US" dirty="0" smtClean="0"/>
          </a:p>
          <a:p>
            <a:r>
              <a:rPr lang="en-US" dirty="0" smtClean="0"/>
              <a:t>Vegetation characterization</a:t>
            </a:r>
          </a:p>
          <a:p>
            <a:r>
              <a:rPr lang="en-US" dirty="0" smtClean="0"/>
              <a:t>	</a:t>
            </a:r>
            <a:r>
              <a:rPr lang="en-US" dirty="0" smtClean="0">
                <a:hlinkClick r:id="rId3"/>
              </a:rPr>
              <a:t>http://biology.usgs.gov/npsveg/</a:t>
            </a:r>
            <a:endParaRPr lang="en-US" dirty="0" smtClean="0"/>
          </a:p>
          <a:p>
            <a:r>
              <a:rPr lang="en-US" dirty="0" smtClean="0"/>
              <a:t>Wildlife</a:t>
            </a:r>
          </a:p>
          <a:p>
            <a:r>
              <a:rPr lang="en-US" dirty="0" smtClean="0"/>
              <a:t>	</a:t>
            </a:r>
            <a:r>
              <a:rPr lang="en-US" dirty="0" smtClean="0">
                <a:hlinkClick r:id="rId4"/>
              </a:rPr>
              <a:t>http://biology.usgs.gov/wter/data.html</a:t>
            </a:r>
            <a:endParaRPr lang="en-US" dirty="0" smtClean="0"/>
          </a:p>
          <a:p>
            <a:r>
              <a:rPr lang="en-US" dirty="0" smtClean="0"/>
              <a:t>Invasive Species</a:t>
            </a:r>
          </a:p>
          <a:p>
            <a:r>
              <a:rPr lang="en-US" dirty="0" smtClean="0"/>
              <a:t>	</a:t>
            </a:r>
            <a:r>
              <a:rPr lang="en-US" dirty="0" smtClean="0">
                <a:hlinkClick r:id="rId5"/>
              </a:rPr>
              <a:t>http://invasivespecies.nbii.gov/portal/server.pt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Sharing Needs for Global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Land cover change – USGS has data at 30 m resolution for the U.S.A., repetitive coverage with plans for 5 year update cycle</a:t>
            </a:r>
          </a:p>
          <a:p>
            <a:r>
              <a:rPr lang="en-US" dirty="0" smtClean="0"/>
              <a:t>For study of </a:t>
            </a:r>
            <a:r>
              <a:rPr lang="en-US" dirty="0" smtClean="0">
                <a:solidFill>
                  <a:schemeClr val="accent1"/>
                </a:solidFill>
              </a:rPr>
              <a:t>global climate change</a:t>
            </a:r>
            <a:r>
              <a:rPr lang="en-US" dirty="0" smtClean="0"/>
              <a:t>, we need land cover change at 30 m resolution for the rest of the world. Can we start with a land cover data exchange with China?</a:t>
            </a:r>
          </a:p>
          <a:p>
            <a:r>
              <a:rPr lang="en-US" dirty="0" smtClean="0"/>
              <a:t>For </a:t>
            </a:r>
            <a:r>
              <a:rPr lang="en-US" dirty="0" smtClean="0">
                <a:solidFill>
                  <a:schemeClr val="accent1"/>
                </a:solidFill>
              </a:rPr>
              <a:t>global climate </a:t>
            </a:r>
            <a:r>
              <a:rPr lang="en-US" dirty="0" smtClean="0">
                <a:solidFill>
                  <a:schemeClr val="accent1"/>
                </a:solidFill>
              </a:rPr>
              <a:t>change</a:t>
            </a:r>
            <a:r>
              <a:rPr lang="en-US" dirty="0" smtClean="0"/>
              <a:t> we need Essential Climate Variables (ECVs); requires global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USGS Science Strategy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0" y="1405731"/>
            <a:ext cx="1905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90576" y="4149209"/>
            <a:ext cx="713422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www.usgs.gov/science_strategy</a:t>
            </a:r>
            <a:endParaRPr lang="en-US" sz="2800" dirty="0" smtClean="0"/>
          </a:p>
          <a:p>
            <a:r>
              <a:rPr lang="en-US" dirty="0" smtClean="0"/>
              <a:t>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Sharing Needs for Global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Energy and minerals</a:t>
            </a:r>
            <a:r>
              <a:rPr lang="en-US" dirty="0" smtClean="0"/>
              <a:t> – USGS has U.S.A. coverage</a:t>
            </a:r>
          </a:p>
          <a:p>
            <a:r>
              <a:rPr lang="en-US" dirty="0" smtClean="0"/>
              <a:t>Can we exchange data to get world coverage?</a:t>
            </a:r>
          </a:p>
          <a:p>
            <a:r>
              <a:rPr lang="en-US" dirty="0" smtClean="0"/>
              <a:t>Begin with China?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Ecosystems</a:t>
            </a:r>
            <a:r>
              <a:rPr lang="en-US" dirty="0" smtClean="0"/>
              <a:t> – USGS has data for U.S.A. </a:t>
            </a:r>
          </a:p>
          <a:p>
            <a:r>
              <a:rPr lang="en-US" dirty="0" smtClean="0"/>
              <a:t>Exchange to get data for the rest of the world?</a:t>
            </a:r>
          </a:p>
          <a:p>
            <a:r>
              <a:rPr lang="en-US" dirty="0" smtClean="0"/>
              <a:t>Begin with China?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Sharing Needs for Global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Hazards</a:t>
            </a:r>
            <a:r>
              <a:rPr lang="en-US" dirty="0" smtClean="0"/>
              <a:t> – USGS has U.S.A. data</a:t>
            </a:r>
          </a:p>
          <a:p>
            <a:r>
              <a:rPr lang="en-US" dirty="0" smtClean="0"/>
              <a:t>	Need data for the world to model global hazards, risk, and resilience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Water</a:t>
            </a:r>
            <a:r>
              <a:rPr lang="en-US" dirty="0" smtClean="0"/>
              <a:t> – U.S.A. data available; exchange for global coverage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accent1"/>
                </a:solidFill>
              </a:rPr>
              <a:t>Environment effects on wildlife and human health </a:t>
            </a:r>
            <a:r>
              <a:rPr lang="en-US" dirty="0" smtClean="0"/>
              <a:t>– USGS has some data for USA, but need data for the world for science study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Sharing Needs for Global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Data Integration</a:t>
            </a:r>
          </a:p>
          <a:p>
            <a:r>
              <a:rPr lang="en-US" dirty="0" smtClean="0"/>
              <a:t>Invest in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cyberinfrastructure</a:t>
            </a:r>
            <a:r>
              <a:rPr lang="en-US" dirty="0" smtClean="0"/>
              <a:t>, nurture and cultivate programs in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natural-science informatics</a:t>
            </a:r>
            <a:r>
              <a:rPr lang="en-US" dirty="0" smtClean="0"/>
              <a:t>, and participate in efforts to build a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global integrated science and computing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platform</a:t>
            </a:r>
          </a:p>
          <a:p>
            <a:r>
              <a:rPr lang="en-US" dirty="0" smtClean="0"/>
              <a:t>Requires global data – only possible through data sharing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629650" cy="4640263"/>
          </a:xfrm>
        </p:spPr>
        <p:txBody>
          <a:bodyPr/>
          <a:lstStyle/>
          <a:p>
            <a:r>
              <a:rPr lang="en-US" sz="2400" dirty="0" smtClean="0"/>
              <a:t>Compatible data models</a:t>
            </a:r>
          </a:p>
          <a:p>
            <a:r>
              <a:rPr lang="en-US" sz="2400" dirty="0" smtClean="0"/>
              <a:t>Resolution, accuracy issues</a:t>
            </a:r>
          </a:p>
          <a:p>
            <a:r>
              <a:rPr lang="en-US" sz="2400" dirty="0" smtClean="0"/>
              <a:t>Attribution issues – need ontology that allows matching across data schema</a:t>
            </a:r>
          </a:p>
          <a:p>
            <a:r>
              <a:rPr lang="en-US" sz="2400" dirty="0" smtClean="0"/>
              <a:t>Data sharing is more than making data available for download over the Web</a:t>
            </a:r>
          </a:p>
          <a:p>
            <a:r>
              <a:rPr lang="en-US" sz="2400" dirty="0" smtClean="0"/>
              <a:t>	</a:t>
            </a:r>
            <a:r>
              <a:rPr lang="en-US" sz="2400" dirty="0" smtClean="0"/>
              <a:t>Requires standards</a:t>
            </a:r>
          </a:p>
          <a:p>
            <a:r>
              <a:rPr lang="en-US" sz="2400" dirty="0" smtClean="0"/>
              <a:t>	</a:t>
            </a:r>
            <a:r>
              <a:rPr lang="en-US" sz="2400" dirty="0" smtClean="0"/>
              <a:t>	USGS data meets Federal Geographic Data 	Committee and Open Geospatial Consortium 	standards for metadata and packaging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sharing is more than making data available for download over the Web</a:t>
            </a:r>
          </a:p>
          <a:p>
            <a:r>
              <a:rPr lang="en-US" dirty="0" smtClean="0"/>
              <a:t>Requires </a:t>
            </a:r>
            <a:r>
              <a:rPr lang="en-US" dirty="0" smtClean="0"/>
              <a:t>standards</a:t>
            </a:r>
          </a:p>
          <a:p>
            <a:r>
              <a:rPr lang="en-US" dirty="0" smtClean="0"/>
              <a:t>	</a:t>
            </a:r>
            <a:r>
              <a:rPr lang="en-US" dirty="0" smtClean="0"/>
              <a:t>USGS </a:t>
            </a:r>
            <a:r>
              <a:rPr lang="en-US" dirty="0" smtClean="0"/>
              <a:t>data meets Federal Geographic </a:t>
            </a:r>
            <a:r>
              <a:rPr lang="en-US" dirty="0" smtClean="0"/>
              <a:t>Data </a:t>
            </a:r>
            <a:r>
              <a:rPr lang="en-US" dirty="0" smtClean="0"/>
              <a:t>Committee and Open Geospatial </a:t>
            </a:r>
            <a:r>
              <a:rPr lang="en-US" dirty="0" smtClean="0"/>
              <a:t>Consortium </a:t>
            </a:r>
            <a:r>
              <a:rPr lang="en-US" dirty="0" smtClean="0"/>
              <a:t>standards for metadata </a:t>
            </a:r>
            <a:r>
              <a:rPr lang="en-US" dirty="0" smtClean="0"/>
              <a:t>and packaging</a:t>
            </a:r>
            <a:endParaRPr lang="en-US" dirty="0" smtClean="0"/>
          </a:p>
          <a:p>
            <a:r>
              <a:rPr lang="en-US" dirty="0" smtClean="0"/>
              <a:t>Global standards needed to facilitate data sharing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to explore sharing geospatial data for science applications through standards</a:t>
            </a:r>
          </a:p>
          <a:p>
            <a:r>
              <a:rPr lang="en-US" dirty="0" smtClean="0"/>
              <a:t>Begin with existing standards and conduct pilot studies with specific datasets common to China and USA</a:t>
            </a:r>
          </a:p>
          <a:p>
            <a:r>
              <a:rPr lang="en-US" dirty="0" smtClean="0"/>
              <a:t>Initial data for land cover change is a good starting 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378075"/>
            <a:ext cx="9144000" cy="1143000"/>
          </a:xfrm>
        </p:spPr>
        <p:txBody>
          <a:bodyPr/>
          <a:lstStyle/>
          <a:p>
            <a:pPr algn="ctr"/>
            <a:r>
              <a:rPr lang="en-US" sz="3600" dirty="0" smtClean="0"/>
              <a:t>Data Sharing – Critical for Global Science</a:t>
            </a:r>
            <a:endParaRPr lang="en-US" sz="3600" b="0" dirty="0"/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3454400" y="4443413"/>
            <a:ext cx="216217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0">
                <a:solidFill>
                  <a:srgbClr val="00FFFF"/>
                </a:solidFill>
                <a:latin typeface="Times New Roman" pitchFamily="18" charset="0"/>
              </a:rPr>
              <a:t> </a:t>
            </a:r>
            <a:r>
              <a:rPr lang="en-US" sz="2400" b="0">
                <a:solidFill>
                  <a:srgbClr val="00FFFF"/>
                </a:solidFill>
              </a:rPr>
              <a:t>E. Lynn Usery</a:t>
            </a:r>
          </a:p>
          <a:p>
            <a:pPr algn="ctr" eaLnBrk="0" hangingPunct="0"/>
            <a:endParaRPr lang="en-US" sz="2400" b="0">
              <a:solidFill>
                <a:srgbClr val="00FFFF"/>
              </a:solidFill>
            </a:endParaRPr>
          </a:p>
        </p:txBody>
      </p:sp>
      <p:sp>
        <p:nvSpPr>
          <p:cNvPr id="500741" name="Text Box 5"/>
          <p:cNvSpPr txBox="1">
            <a:spLocks noChangeArrowheads="1"/>
          </p:cNvSpPr>
          <p:nvPr/>
        </p:nvSpPr>
        <p:spPr bwMode="auto">
          <a:xfrm>
            <a:off x="5930900" y="6159500"/>
            <a:ext cx="27432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0">
                <a:solidFill>
                  <a:srgbClr val="00FFFF"/>
                </a:solidFill>
              </a:rPr>
              <a:t>http://cegis.usgs.gov</a:t>
            </a:r>
            <a:r>
              <a:rPr lang="en-US" sz="1600" b="0">
                <a:solidFill>
                  <a:srgbClr val="00FFFF"/>
                </a:solidFill>
                <a:latin typeface="Times New Roman" pitchFamily="18" charset="0"/>
              </a:rPr>
              <a:t> </a:t>
            </a:r>
            <a:endParaRPr lang="en-US" sz="1600" b="0">
              <a:latin typeface="Times New Roman" pitchFamily="18" charset="0"/>
            </a:endParaRPr>
          </a:p>
        </p:txBody>
      </p:sp>
      <p:sp>
        <p:nvSpPr>
          <p:cNvPr id="500742" name="Text Box 6"/>
          <p:cNvSpPr txBox="1">
            <a:spLocks noChangeArrowheads="1"/>
          </p:cNvSpPr>
          <p:nvPr/>
        </p:nvSpPr>
        <p:spPr bwMode="auto">
          <a:xfrm>
            <a:off x="6489700" y="5905500"/>
            <a:ext cx="22098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0">
                <a:solidFill>
                  <a:srgbClr val="00FFFF"/>
                </a:solidFill>
              </a:rPr>
              <a:t>usery@usgs.gov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USGS Science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Understanding Ecosystems and Predicting Ecosystem Change</a:t>
            </a:r>
            <a:r>
              <a:rPr lang="en-US" b="1" dirty="0"/>
              <a:t>: Ensuring the Nation’s Economic and Environmental Future </a:t>
            </a:r>
            <a:endParaRPr lang="en-US" b="1" dirty="0" smtClean="0"/>
          </a:p>
          <a:p>
            <a:r>
              <a:rPr lang="en-US" b="1" dirty="0">
                <a:solidFill>
                  <a:srgbClr val="0070C0"/>
                </a:solidFill>
              </a:rPr>
              <a:t>Climate Variability and Change</a:t>
            </a:r>
            <a:r>
              <a:rPr lang="en-US" b="1" dirty="0"/>
              <a:t>: Clarifying the Record and Assessing Consequences </a:t>
            </a:r>
            <a:endParaRPr lang="en-US" b="1" dirty="0" smtClean="0"/>
          </a:p>
          <a:p>
            <a:r>
              <a:rPr lang="en-US" b="1" dirty="0">
                <a:solidFill>
                  <a:srgbClr val="0070C0"/>
                </a:solidFill>
              </a:rPr>
              <a:t>Energy and Minerals for America’s Future</a:t>
            </a:r>
            <a:r>
              <a:rPr lang="en-US" b="1" dirty="0"/>
              <a:t>: Providing a Scientific Foundation for Resource Security, Environmental Health, Economic Vitality, and Land Management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USGS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A National Hazards, Risk, and Resilience Assessment Program</a:t>
            </a:r>
            <a:r>
              <a:rPr lang="en-US" b="1" dirty="0"/>
              <a:t>: Ensuring the Long-Term Health and Wealth of the Nation </a:t>
            </a:r>
            <a:endParaRPr lang="en-US" b="1" dirty="0" smtClean="0"/>
          </a:p>
          <a:p>
            <a:r>
              <a:rPr lang="en-US" b="1" dirty="0">
                <a:solidFill>
                  <a:srgbClr val="0070C0"/>
                </a:solidFill>
              </a:rPr>
              <a:t>The Role of Environment and Wildlife in Human Health</a:t>
            </a:r>
            <a:r>
              <a:rPr lang="en-US" b="1" dirty="0"/>
              <a:t>: A System that Identifies Environmental Risk to Public Health in America </a:t>
            </a:r>
            <a:endParaRPr lang="en-US" b="1" dirty="0" smtClean="0"/>
          </a:p>
          <a:p>
            <a:r>
              <a:rPr lang="en-US" b="1" dirty="0">
                <a:solidFill>
                  <a:srgbClr val="0070C0"/>
                </a:solidFill>
              </a:rPr>
              <a:t>A Water Census of the United States</a:t>
            </a:r>
            <a:r>
              <a:rPr lang="en-US" b="1" dirty="0"/>
              <a:t>: Quantifying, Forecasting, and Securing Freshwater for America’s Future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USGS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Data Integration and </a:t>
            </a:r>
            <a:r>
              <a:rPr lang="en-US" b="1" dirty="0" smtClean="0">
                <a:solidFill>
                  <a:srgbClr val="0070C0"/>
                </a:solidFill>
              </a:rPr>
              <a:t>Beyond</a:t>
            </a:r>
          </a:p>
          <a:p>
            <a:pPr lvl="1"/>
            <a:r>
              <a:rPr lang="en-US" b="1" dirty="0" smtClean="0"/>
              <a:t> </a:t>
            </a:r>
            <a:r>
              <a:rPr lang="en-US" b="1" dirty="0"/>
              <a:t>The USGS will use its information resources to create a more integrated and accessible environment for its vast resources of past and future data. It will </a:t>
            </a:r>
            <a:r>
              <a:rPr lang="en-US" b="1" dirty="0" smtClean="0"/>
              <a:t> invest in 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cyberinfrastructure</a:t>
            </a:r>
            <a:r>
              <a:rPr lang="en-US" b="1" dirty="0"/>
              <a:t>, nurture and cultivate programs in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natural-science informatics</a:t>
            </a:r>
            <a:r>
              <a:rPr lang="en-US" b="1" dirty="0"/>
              <a:t>, and participate in efforts to build a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global integrated science and computing platform</a:t>
            </a:r>
            <a:r>
              <a:rPr lang="en-US" b="1" dirty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USGS </a:t>
            </a:r>
            <a:r>
              <a:rPr lang="en-US" dirty="0" smtClean="0"/>
              <a:t>Data – All USGS data are in the public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USGS has vast data holdings, currently organized by </a:t>
            </a:r>
            <a:r>
              <a:rPr lang="en-US" sz="2400" dirty="0" smtClean="0"/>
              <a:t>Disciplines (5) and Programs (29)</a:t>
            </a:r>
            <a:endParaRPr lang="en-US" sz="2400" dirty="0" smtClean="0"/>
          </a:p>
          <a:p>
            <a:r>
              <a:rPr lang="en-US" sz="2400" dirty="0" smtClean="0"/>
              <a:t>Disciplines</a:t>
            </a:r>
            <a:endParaRPr lang="en-US" sz="2400" dirty="0" smtClean="0"/>
          </a:p>
          <a:p>
            <a:r>
              <a:rPr lang="en-US" sz="2400" dirty="0" smtClean="0"/>
              <a:t>	</a:t>
            </a:r>
            <a:r>
              <a:rPr lang="en-US" sz="2400" dirty="0" smtClean="0"/>
              <a:t>Geography, Geology, Water, Biology, Geospatial </a:t>
            </a:r>
            <a:r>
              <a:rPr lang="en-US" sz="2400" dirty="0" smtClean="0"/>
              <a:t>Information </a:t>
            </a:r>
            <a:r>
              <a:rPr lang="en-US" sz="2400" dirty="0" smtClean="0"/>
              <a:t>Office</a:t>
            </a:r>
          </a:p>
          <a:p>
            <a:r>
              <a:rPr lang="en-US" sz="2400" dirty="0" smtClean="0"/>
              <a:t>Currently reorganizing along Science Strategy research priorities; data organization will follow Strategy and will be integrated across research priorities</a:t>
            </a:r>
          </a:p>
          <a:p>
            <a:r>
              <a:rPr lang="en-US" sz="2400" dirty="0" smtClean="0"/>
              <a:t>Council on Data Integration now an active body in USGS to force integration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USGS data available over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sites shown are only a sampling from the USGS Disciplines</a:t>
            </a:r>
          </a:p>
          <a:p>
            <a:r>
              <a:rPr lang="en-US" dirty="0" smtClean="0"/>
              <a:t>Additional data also available</a:t>
            </a:r>
          </a:p>
          <a:p>
            <a:r>
              <a:rPr lang="en-US" dirty="0" smtClean="0"/>
              <a:t>Most USGS data are for the USA</a:t>
            </a:r>
          </a:p>
          <a:p>
            <a:r>
              <a:rPr lang="en-US" dirty="0" smtClean="0"/>
              <a:t>For global science, data are needed for the rest of the world</a:t>
            </a:r>
          </a:p>
          <a:p>
            <a:r>
              <a:rPr lang="en-US" dirty="0" smtClean="0"/>
              <a:t>Most logical approach is data sharing with other countries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Geography – Topographic Data</a:t>
            </a:r>
            <a:br>
              <a:rPr lang="en-US" dirty="0" smtClean="0"/>
            </a:b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38226"/>
            <a:ext cx="9144000" cy="5238750"/>
          </a:xfrm>
        </p:spPr>
        <p:txBody>
          <a:bodyPr/>
          <a:lstStyle/>
          <a:p>
            <a:r>
              <a:rPr lang="en-US" sz="2400" dirty="0"/>
              <a:t>	</a:t>
            </a:r>
            <a:r>
              <a:rPr lang="en-US" sz="2400" dirty="0" smtClean="0"/>
              <a:t>Raster– nationwide, multiple resolution, multi-temporal</a:t>
            </a:r>
          </a:p>
          <a:p>
            <a:r>
              <a:rPr lang="en-US" sz="2400" dirty="0" smtClean="0"/>
              <a:t>		Elevation – 1, 1/3, and 1/9 </a:t>
            </a:r>
            <a:r>
              <a:rPr lang="en-US" sz="2400" dirty="0" err="1" smtClean="0"/>
              <a:t>arcsec</a:t>
            </a:r>
            <a:r>
              <a:rPr lang="en-US" sz="2400" dirty="0" smtClean="0"/>
              <a:t> (</a:t>
            </a:r>
            <a:r>
              <a:rPr lang="en-US" sz="2400" dirty="0" err="1" smtClean="0"/>
              <a:t>lidar</a:t>
            </a:r>
            <a:r>
              <a:rPr lang="en-US" sz="2400" dirty="0" smtClean="0"/>
              <a:t> source)</a:t>
            </a:r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Landcover</a:t>
            </a:r>
            <a:r>
              <a:rPr lang="en-US" sz="2400" dirty="0" smtClean="0"/>
              <a:t> – LUDA 1970s, NLCD 1992, 2000</a:t>
            </a:r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Orthoimages</a:t>
            </a:r>
            <a:r>
              <a:rPr lang="en-US" sz="2400" dirty="0" smtClean="0"/>
              <a:t> – 1 m resolution, 0.33 m </a:t>
            </a:r>
            <a:r>
              <a:rPr lang="en-US" sz="2400" dirty="0" smtClean="0"/>
              <a:t>resolution for the 			133 </a:t>
            </a:r>
            <a:r>
              <a:rPr lang="en-US" sz="2400" dirty="0" smtClean="0"/>
              <a:t>HSIP </a:t>
            </a:r>
            <a:r>
              <a:rPr lang="en-US" sz="2400" dirty="0" smtClean="0"/>
              <a:t>urban areas</a:t>
            </a:r>
          </a:p>
          <a:p>
            <a:r>
              <a:rPr lang="en-US" sz="2400" dirty="0" smtClean="0"/>
              <a:t>	</a:t>
            </a:r>
            <a:r>
              <a:rPr lang="en-US" sz="2400" dirty="0" smtClean="0"/>
              <a:t>		Large data volumes; example, 0.33 m resolution 			orthographic images for city of Atlanta is 			800 GB of data</a:t>
            </a:r>
          </a:p>
          <a:p>
            <a:r>
              <a:rPr lang="en-US" sz="2400" dirty="0" smtClean="0"/>
              <a:t>	</a:t>
            </a:r>
            <a:r>
              <a:rPr lang="en-US" sz="2400" dirty="0" smtClean="0"/>
              <a:t>		Repeat cycle of 3 years</a:t>
            </a:r>
          </a:p>
          <a:p>
            <a:r>
              <a:rPr lang="en-US" sz="2400" dirty="0" smtClean="0"/>
              <a:t>	</a:t>
            </a:r>
            <a:r>
              <a:rPr lang="en-US" sz="2400" dirty="0" smtClean="0"/>
              <a:t>		New effort by Microsoft to obtain 0.15 m 				resolution for all of USA </a:t>
            </a:r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smtClean="0"/>
              <a:t>	</a:t>
            </a:r>
            <a:r>
              <a:rPr lang="en-US" sz="2400" dirty="0" smtClean="0">
                <a:hlinkClick r:id="rId2"/>
              </a:rPr>
              <a:t>http</a:t>
            </a:r>
            <a:r>
              <a:rPr lang="en-US" sz="2400" dirty="0" smtClean="0">
                <a:hlinkClick r:id="rId2"/>
              </a:rPr>
              <a:t>://nationalmap.gov/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	</a:t>
            </a:r>
          </a:p>
          <a:p>
            <a:r>
              <a:rPr lang="en-US" sz="2400" dirty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-209550"/>
            <a:ext cx="8229600" cy="1295400"/>
          </a:xfrm>
        </p:spPr>
        <p:txBody>
          <a:bodyPr/>
          <a:lstStyle/>
          <a:p>
            <a:r>
              <a:rPr lang="en-US" dirty="0" smtClean="0"/>
              <a:t>Geography – Topographic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266825"/>
            <a:ext cx="9144000" cy="5343525"/>
          </a:xfrm>
        </p:spPr>
        <p:txBody>
          <a:bodyPr/>
          <a:lstStyle/>
          <a:p>
            <a:r>
              <a:rPr lang="en-US" sz="2400" dirty="0" smtClean="0"/>
              <a:t>	Vector – nationwide, multiple resolution, multi-temporal</a:t>
            </a:r>
          </a:p>
          <a:p>
            <a:r>
              <a:rPr lang="en-US" sz="2400" dirty="0" smtClean="0"/>
              <a:t>		National Hydrography Dataset – medium resolution 		(1:100,000-scale source), high resolution 			(1:24,000-scale source), and some local </a:t>
            </a:r>
          </a:p>
          <a:p>
            <a:r>
              <a:rPr lang="en-US" sz="2400" dirty="0" smtClean="0"/>
              <a:t>			 (1:4,800-scale and larger sources)</a:t>
            </a:r>
          </a:p>
          <a:p>
            <a:r>
              <a:rPr lang="en-US" sz="2400" dirty="0" smtClean="0"/>
              <a:t>		National Transportation Dataset – from Census</a:t>
            </a:r>
          </a:p>
          <a:p>
            <a:r>
              <a:rPr lang="en-US" sz="2400" dirty="0" smtClean="0"/>
              <a:t>			currently negotiating with Open Street Map</a:t>
            </a:r>
          </a:p>
          <a:p>
            <a:r>
              <a:rPr lang="en-US" sz="2400" dirty="0" smtClean="0"/>
              <a:t>		National Boundaries Dataset</a:t>
            </a:r>
          </a:p>
          <a:p>
            <a:r>
              <a:rPr lang="en-US" sz="2400" dirty="0" smtClean="0"/>
              <a:t>		National Structures Dataset</a:t>
            </a:r>
          </a:p>
          <a:p>
            <a:r>
              <a:rPr lang="en-US" sz="2400" dirty="0" smtClean="0"/>
              <a:t>		Geographic Names Information System</a:t>
            </a:r>
          </a:p>
          <a:p>
            <a:endParaRPr lang="en-US" sz="2400" dirty="0" smtClean="0"/>
          </a:p>
          <a:p>
            <a:r>
              <a:rPr lang="en-US" sz="2400" dirty="0" smtClean="0"/>
              <a:t>			</a:t>
            </a:r>
            <a:r>
              <a:rPr lang="en-US" sz="2400" dirty="0" smtClean="0">
                <a:hlinkClick r:id="rId2"/>
              </a:rPr>
              <a:t>http://nationalmap.gov/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ktop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sk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k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kto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kto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7148</TotalTime>
  <Words>886</Words>
  <Application>Microsoft Office PowerPoint</Application>
  <PresentationFormat>On-screen Show (4:3)</PresentationFormat>
  <Paragraphs>167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Desktop</vt:lpstr>
      <vt:lpstr>Data Sharing – Critical for Global Science</vt:lpstr>
      <vt:lpstr>USGS Science Strategy</vt:lpstr>
      <vt:lpstr>USGS Science</vt:lpstr>
      <vt:lpstr>USGS Science</vt:lpstr>
      <vt:lpstr>USGS Science</vt:lpstr>
      <vt:lpstr>USGS Data – All USGS data are in the public domain</vt:lpstr>
      <vt:lpstr>Sample USGS data available over the Web</vt:lpstr>
      <vt:lpstr>Geography – Topographic Data   </vt:lpstr>
      <vt:lpstr>Geography – Topographic Data</vt:lpstr>
      <vt:lpstr>Geography – Photographs, Maps, Satellite Images</vt:lpstr>
      <vt:lpstr>Geography – The National Atlas</vt:lpstr>
      <vt:lpstr>Geology</vt:lpstr>
      <vt:lpstr>Geology</vt:lpstr>
      <vt:lpstr>Geologic Data</vt:lpstr>
      <vt:lpstr>Geologic Data</vt:lpstr>
      <vt:lpstr>Water Data</vt:lpstr>
      <vt:lpstr>Water Data</vt:lpstr>
      <vt:lpstr>Biological Data</vt:lpstr>
      <vt:lpstr>Data Sharing Needs for Global Science</vt:lpstr>
      <vt:lpstr>Data Sharing Needs for Global Science</vt:lpstr>
      <vt:lpstr>Data Sharing Needs for Global Science</vt:lpstr>
      <vt:lpstr>Data Sharing Needs for Global Science</vt:lpstr>
      <vt:lpstr>Technical problems</vt:lpstr>
      <vt:lpstr>Standards issues</vt:lpstr>
      <vt:lpstr>Proposal</vt:lpstr>
      <vt:lpstr>Data Sharing – Critical for Global Science</vt:lpstr>
    </vt:vector>
  </TitlesOfParts>
  <Company>USGS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Donna Richey Winkelman</dc:creator>
  <cp:lastModifiedBy>usery</cp:lastModifiedBy>
  <cp:revision>367</cp:revision>
  <dcterms:created xsi:type="dcterms:W3CDTF">2007-03-23T17:12:39Z</dcterms:created>
  <dcterms:modified xsi:type="dcterms:W3CDTF">2010-03-30T05:09:41Z</dcterms:modified>
</cp:coreProperties>
</file>