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4" r:id="rId2"/>
    <p:sldId id="277" r:id="rId3"/>
    <p:sldId id="327" r:id="rId4"/>
    <p:sldId id="332" r:id="rId5"/>
    <p:sldId id="354" r:id="rId6"/>
    <p:sldId id="372" r:id="rId7"/>
    <p:sldId id="353" r:id="rId8"/>
    <p:sldId id="279" r:id="rId9"/>
    <p:sldId id="361" r:id="rId10"/>
    <p:sldId id="342" r:id="rId11"/>
    <p:sldId id="364" r:id="rId12"/>
    <p:sldId id="365" r:id="rId13"/>
    <p:sldId id="366" r:id="rId14"/>
    <p:sldId id="368" r:id="rId15"/>
    <p:sldId id="370" r:id="rId16"/>
    <p:sldId id="371" r:id="rId17"/>
    <p:sldId id="373" r:id="rId18"/>
    <p:sldId id="35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4F81BD"/>
    <a:srgbClr val="FF9900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1" autoAdjust="0"/>
    <p:restoredTop sz="97080" autoAdjust="0"/>
  </p:normalViewPr>
  <p:slideViewPr>
    <p:cSldViewPr snapToGrid="0">
      <p:cViewPr varScale="1">
        <p:scale>
          <a:sx n="90" d="100"/>
          <a:sy n="90" d="100"/>
        </p:scale>
        <p:origin x="-10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A7BC1F-5374-48C6-B318-FECE48F2A192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902B75E6-E4C4-43C3-A186-3568C1150FDF}">
      <dgm:prSet phldrT="[Text]" custT="1"/>
      <dgm:spPr/>
      <dgm:t>
        <a:bodyPr/>
        <a:lstStyle/>
        <a:p>
          <a:r>
            <a:rPr lang="en-US" sz="1400" b="1" dirty="0" smtClean="0">
              <a:latin typeface="Arial" pitchFamily="34" charset="0"/>
              <a:cs typeface="Arial" pitchFamily="34" charset="0"/>
            </a:rPr>
            <a:t>Create</a:t>
          </a:r>
          <a:endParaRPr lang="en-US" sz="1400" b="1" dirty="0">
            <a:latin typeface="Arial" pitchFamily="34" charset="0"/>
            <a:cs typeface="Arial" pitchFamily="34" charset="0"/>
          </a:endParaRPr>
        </a:p>
      </dgm:t>
    </dgm:pt>
    <dgm:pt modelId="{6D58F3F1-492D-41AA-838D-4DDCB8A9F71D}" type="parTrans" cxnId="{38BCD460-2D4C-4598-88A9-5E910225DDF0}">
      <dgm:prSet/>
      <dgm:spPr/>
      <dgm:t>
        <a:bodyPr/>
        <a:lstStyle/>
        <a:p>
          <a:endParaRPr lang="en-US"/>
        </a:p>
      </dgm:t>
    </dgm:pt>
    <dgm:pt modelId="{D33F393C-A0E1-4F2B-9986-A21DCEE27E2C}" type="sibTrans" cxnId="{38BCD460-2D4C-4598-88A9-5E910225DDF0}">
      <dgm:prSet/>
      <dgm:spPr/>
      <dgm:t>
        <a:bodyPr/>
        <a:lstStyle/>
        <a:p>
          <a:endParaRPr lang="en-US"/>
        </a:p>
      </dgm:t>
    </dgm:pt>
    <dgm:pt modelId="{A3DFCD6C-6A11-47AE-B294-7FAD1653F2F9}">
      <dgm:prSet phldrT="[Text]" custT="1"/>
      <dgm:spPr/>
      <dgm:t>
        <a:bodyPr/>
        <a:lstStyle/>
        <a:p>
          <a:r>
            <a:rPr lang="en-US" sz="1400" b="1" dirty="0" smtClean="0">
              <a:latin typeface="Arial" pitchFamily="34" charset="0"/>
              <a:cs typeface="Arial" pitchFamily="34" charset="0"/>
            </a:rPr>
            <a:t>Edit</a:t>
          </a:r>
          <a:endParaRPr lang="en-US" sz="1400" b="1" dirty="0">
            <a:latin typeface="Arial" pitchFamily="34" charset="0"/>
            <a:cs typeface="Arial" pitchFamily="34" charset="0"/>
          </a:endParaRPr>
        </a:p>
      </dgm:t>
    </dgm:pt>
    <dgm:pt modelId="{2C2A1BCF-BDDF-459A-9AB8-BE4C996FE5C0}" type="parTrans" cxnId="{560350CD-2FE5-49E1-9C9E-E3207DC80EEF}">
      <dgm:prSet/>
      <dgm:spPr/>
      <dgm:t>
        <a:bodyPr/>
        <a:lstStyle/>
        <a:p>
          <a:endParaRPr lang="en-US"/>
        </a:p>
      </dgm:t>
    </dgm:pt>
    <dgm:pt modelId="{E9B48CD2-AA95-47B0-87D3-60A531BC08CE}" type="sibTrans" cxnId="{560350CD-2FE5-49E1-9C9E-E3207DC80EEF}">
      <dgm:prSet/>
      <dgm:spPr/>
      <dgm:t>
        <a:bodyPr/>
        <a:lstStyle/>
        <a:p>
          <a:endParaRPr lang="en-US"/>
        </a:p>
      </dgm:t>
    </dgm:pt>
    <dgm:pt modelId="{6CD82C1B-334D-44C1-A6D4-016AC9503D69}">
      <dgm:prSet phldrT="[Text]" custT="1"/>
      <dgm:spPr/>
      <dgm:t>
        <a:bodyPr/>
        <a:lstStyle/>
        <a:p>
          <a:r>
            <a:rPr lang="en-US" sz="1400" b="1" dirty="0" smtClean="0">
              <a:latin typeface="Arial" pitchFamily="34" charset="0"/>
              <a:cs typeface="Arial" pitchFamily="34" charset="0"/>
            </a:rPr>
            <a:t>Use / Reuse</a:t>
          </a:r>
          <a:endParaRPr lang="en-US" sz="1400" b="1" dirty="0">
            <a:latin typeface="Arial" pitchFamily="34" charset="0"/>
            <a:cs typeface="Arial" pitchFamily="34" charset="0"/>
          </a:endParaRPr>
        </a:p>
      </dgm:t>
    </dgm:pt>
    <dgm:pt modelId="{922B5C7C-492B-493E-B5C7-C44882493594}" type="parTrans" cxnId="{313B7691-635F-4263-82E5-089402EE66A2}">
      <dgm:prSet/>
      <dgm:spPr/>
      <dgm:t>
        <a:bodyPr/>
        <a:lstStyle/>
        <a:p>
          <a:endParaRPr lang="en-US"/>
        </a:p>
      </dgm:t>
    </dgm:pt>
    <dgm:pt modelId="{22DD327E-6DA8-4E62-AADD-B8CF3396D432}" type="sibTrans" cxnId="{313B7691-635F-4263-82E5-089402EE66A2}">
      <dgm:prSet/>
      <dgm:spPr/>
      <dgm:t>
        <a:bodyPr/>
        <a:lstStyle/>
        <a:p>
          <a:endParaRPr lang="en-US"/>
        </a:p>
      </dgm:t>
    </dgm:pt>
    <dgm:pt modelId="{C381ACC3-ECFE-4FC8-B68E-E9AAACE85E37}">
      <dgm:prSet phldrT="[Text]" custT="1"/>
      <dgm:spPr/>
      <dgm:t>
        <a:bodyPr/>
        <a:lstStyle/>
        <a:p>
          <a:r>
            <a:rPr lang="en-US" sz="1400" b="1" dirty="0" smtClean="0">
              <a:latin typeface="Arial" pitchFamily="34" charset="0"/>
              <a:cs typeface="Arial" pitchFamily="34" charset="0"/>
            </a:rPr>
            <a:t>Preserve / Destroy</a:t>
          </a:r>
          <a:endParaRPr lang="en-US" sz="1400" b="1" dirty="0">
            <a:latin typeface="Arial" pitchFamily="34" charset="0"/>
            <a:cs typeface="Arial" pitchFamily="34" charset="0"/>
          </a:endParaRPr>
        </a:p>
      </dgm:t>
    </dgm:pt>
    <dgm:pt modelId="{F61FC7FE-6281-4601-B216-A4B5A990710C}" type="parTrans" cxnId="{5C69E67B-5A25-4661-993E-EFEB7C62E9FD}">
      <dgm:prSet/>
      <dgm:spPr/>
      <dgm:t>
        <a:bodyPr/>
        <a:lstStyle/>
        <a:p>
          <a:endParaRPr lang="en-US"/>
        </a:p>
      </dgm:t>
    </dgm:pt>
    <dgm:pt modelId="{3E8C72FF-9AEC-4C1B-90D9-9F48D404DB28}" type="sibTrans" cxnId="{5C69E67B-5A25-4661-993E-EFEB7C62E9FD}">
      <dgm:prSet/>
      <dgm:spPr/>
      <dgm:t>
        <a:bodyPr/>
        <a:lstStyle/>
        <a:p>
          <a:endParaRPr lang="en-US"/>
        </a:p>
      </dgm:t>
    </dgm:pt>
    <dgm:pt modelId="{4DCD98FB-9CE8-4118-AB87-3F3F2FD5E28F}">
      <dgm:prSet custT="1"/>
      <dgm:spPr/>
      <dgm:t>
        <a:bodyPr/>
        <a:lstStyle/>
        <a:p>
          <a:r>
            <a:rPr lang="en-US" sz="1400" b="1" dirty="0" smtClean="0">
              <a:latin typeface="Arial" pitchFamily="34" charset="0"/>
              <a:cs typeface="Arial" pitchFamily="34" charset="0"/>
            </a:rPr>
            <a:t>Publish</a:t>
          </a:r>
          <a:endParaRPr lang="en-US" sz="1400" b="1" dirty="0">
            <a:latin typeface="Arial" pitchFamily="34" charset="0"/>
            <a:cs typeface="Arial" pitchFamily="34" charset="0"/>
          </a:endParaRPr>
        </a:p>
      </dgm:t>
    </dgm:pt>
    <dgm:pt modelId="{93C7B27A-D35D-4EDC-BE08-D1DC77C1F934}" type="parTrans" cxnId="{DD4DC257-5020-4A64-B2A7-7D73A09F7D1D}">
      <dgm:prSet/>
      <dgm:spPr/>
      <dgm:t>
        <a:bodyPr/>
        <a:lstStyle/>
        <a:p>
          <a:endParaRPr lang="en-US"/>
        </a:p>
      </dgm:t>
    </dgm:pt>
    <dgm:pt modelId="{BCE6101D-5848-4E56-A751-C07ED0C205EA}" type="sibTrans" cxnId="{DD4DC257-5020-4A64-B2A7-7D73A09F7D1D}">
      <dgm:prSet/>
      <dgm:spPr/>
      <dgm:t>
        <a:bodyPr/>
        <a:lstStyle/>
        <a:p>
          <a:endParaRPr lang="en-US"/>
        </a:p>
      </dgm:t>
    </dgm:pt>
    <dgm:pt modelId="{C5866E38-CFE9-438E-99DE-A3EBE0F4080C}" type="pres">
      <dgm:prSet presAssocID="{6BA7BC1F-5374-48C6-B318-FECE48F2A192}" presName="Name0" presStyleCnt="0">
        <dgm:presLayoutVars>
          <dgm:dir/>
          <dgm:animLvl val="lvl"/>
          <dgm:resizeHandles val="exact"/>
        </dgm:presLayoutVars>
      </dgm:prSet>
      <dgm:spPr/>
    </dgm:pt>
    <dgm:pt modelId="{BF5E9598-E414-46A8-907D-FBC2B3F090B5}" type="pres">
      <dgm:prSet presAssocID="{902B75E6-E4C4-43C3-A186-3568C1150FD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461FD3-E4B3-4E02-933E-5569DE424A34}" type="pres">
      <dgm:prSet presAssocID="{D33F393C-A0E1-4F2B-9986-A21DCEE27E2C}" presName="parTxOnlySpace" presStyleCnt="0"/>
      <dgm:spPr/>
    </dgm:pt>
    <dgm:pt modelId="{13FA2C21-8F1F-41CA-8AFC-66717B8BAF67}" type="pres">
      <dgm:prSet presAssocID="{A3DFCD6C-6A11-47AE-B294-7FAD1653F2F9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7C3C0A-570A-4A03-B9A5-9BCA64587716}" type="pres">
      <dgm:prSet presAssocID="{E9B48CD2-AA95-47B0-87D3-60A531BC08CE}" presName="parTxOnlySpace" presStyleCnt="0"/>
      <dgm:spPr/>
    </dgm:pt>
    <dgm:pt modelId="{3302E456-DD68-434C-B735-46F2C3E8D52E}" type="pres">
      <dgm:prSet presAssocID="{6CD82C1B-334D-44C1-A6D4-016AC9503D69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57D13-4937-4DDE-9D91-627A33460DAF}" type="pres">
      <dgm:prSet presAssocID="{22DD327E-6DA8-4E62-AADD-B8CF3396D432}" presName="parTxOnlySpace" presStyleCnt="0"/>
      <dgm:spPr/>
    </dgm:pt>
    <dgm:pt modelId="{1D6B1BC1-5F40-40C3-9268-31C3B7D97C21}" type="pres">
      <dgm:prSet presAssocID="{4DCD98FB-9CE8-4118-AB87-3F3F2FD5E28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3D12E3-5CF5-4C79-85CE-6AE6DC97E87F}" type="pres">
      <dgm:prSet presAssocID="{BCE6101D-5848-4E56-A751-C07ED0C205EA}" presName="parTxOnlySpace" presStyleCnt="0"/>
      <dgm:spPr/>
    </dgm:pt>
    <dgm:pt modelId="{9C629493-40D8-4650-ACA5-EDBFC2AD2CEC}" type="pres">
      <dgm:prSet presAssocID="{C381ACC3-ECFE-4FC8-B68E-E9AAACE85E37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BCD460-2D4C-4598-88A9-5E910225DDF0}" srcId="{6BA7BC1F-5374-48C6-B318-FECE48F2A192}" destId="{902B75E6-E4C4-43C3-A186-3568C1150FDF}" srcOrd="0" destOrd="0" parTransId="{6D58F3F1-492D-41AA-838D-4DDCB8A9F71D}" sibTransId="{D33F393C-A0E1-4F2B-9986-A21DCEE27E2C}"/>
    <dgm:cxn modelId="{313B7691-635F-4263-82E5-089402EE66A2}" srcId="{6BA7BC1F-5374-48C6-B318-FECE48F2A192}" destId="{6CD82C1B-334D-44C1-A6D4-016AC9503D69}" srcOrd="2" destOrd="0" parTransId="{922B5C7C-492B-493E-B5C7-C44882493594}" sibTransId="{22DD327E-6DA8-4E62-AADD-B8CF3396D432}"/>
    <dgm:cxn modelId="{1B37D2B2-67D6-4DE7-823A-43949C11300A}" type="presOf" srcId="{C381ACC3-ECFE-4FC8-B68E-E9AAACE85E37}" destId="{9C629493-40D8-4650-ACA5-EDBFC2AD2CEC}" srcOrd="0" destOrd="0" presId="urn:microsoft.com/office/officeart/2005/8/layout/chevron1"/>
    <dgm:cxn modelId="{5C69E67B-5A25-4661-993E-EFEB7C62E9FD}" srcId="{6BA7BC1F-5374-48C6-B318-FECE48F2A192}" destId="{C381ACC3-ECFE-4FC8-B68E-E9AAACE85E37}" srcOrd="4" destOrd="0" parTransId="{F61FC7FE-6281-4601-B216-A4B5A990710C}" sibTransId="{3E8C72FF-9AEC-4C1B-90D9-9F48D404DB28}"/>
    <dgm:cxn modelId="{BCE4CDE1-B008-46F0-B7FF-718D17E49833}" type="presOf" srcId="{6CD82C1B-334D-44C1-A6D4-016AC9503D69}" destId="{3302E456-DD68-434C-B735-46F2C3E8D52E}" srcOrd="0" destOrd="0" presId="urn:microsoft.com/office/officeart/2005/8/layout/chevron1"/>
    <dgm:cxn modelId="{560350CD-2FE5-49E1-9C9E-E3207DC80EEF}" srcId="{6BA7BC1F-5374-48C6-B318-FECE48F2A192}" destId="{A3DFCD6C-6A11-47AE-B294-7FAD1653F2F9}" srcOrd="1" destOrd="0" parTransId="{2C2A1BCF-BDDF-459A-9AB8-BE4C996FE5C0}" sibTransId="{E9B48CD2-AA95-47B0-87D3-60A531BC08CE}"/>
    <dgm:cxn modelId="{EBE570C1-7527-498F-BD36-EF979717FB06}" type="presOf" srcId="{6BA7BC1F-5374-48C6-B318-FECE48F2A192}" destId="{C5866E38-CFE9-438E-99DE-A3EBE0F4080C}" srcOrd="0" destOrd="0" presId="urn:microsoft.com/office/officeart/2005/8/layout/chevron1"/>
    <dgm:cxn modelId="{4ADD4492-7F8F-4CD3-B754-6FE9D3223909}" type="presOf" srcId="{902B75E6-E4C4-43C3-A186-3568C1150FDF}" destId="{BF5E9598-E414-46A8-907D-FBC2B3F090B5}" srcOrd="0" destOrd="0" presId="urn:microsoft.com/office/officeart/2005/8/layout/chevron1"/>
    <dgm:cxn modelId="{DD4DC257-5020-4A64-B2A7-7D73A09F7D1D}" srcId="{6BA7BC1F-5374-48C6-B318-FECE48F2A192}" destId="{4DCD98FB-9CE8-4118-AB87-3F3F2FD5E28F}" srcOrd="3" destOrd="0" parTransId="{93C7B27A-D35D-4EDC-BE08-D1DC77C1F934}" sibTransId="{BCE6101D-5848-4E56-A751-C07ED0C205EA}"/>
    <dgm:cxn modelId="{E8E4D538-536B-4965-99EC-C1C212D862A4}" type="presOf" srcId="{A3DFCD6C-6A11-47AE-B294-7FAD1653F2F9}" destId="{13FA2C21-8F1F-41CA-8AFC-66717B8BAF67}" srcOrd="0" destOrd="0" presId="urn:microsoft.com/office/officeart/2005/8/layout/chevron1"/>
    <dgm:cxn modelId="{FEA3E756-0384-405A-9261-7BD1D49096FA}" type="presOf" srcId="{4DCD98FB-9CE8-4118-AB87-3F3F2FD5E28F}" destId="{1D6B1BC1-5F40-40C3-9268-31C3B7D97C21}" srcOrd="0" destOrd="0" presId="urn:microsoft.com/office/officeart/2005/8/layout/chevron1"/>
    <dgm:cxn modelId="{64F1A517-5B5E-495E-9F59-2C736C2AD8DF}" type="presParOf" srcId="{C5866E38-CFE9-438E-99DE-A3EBE0F4080C}" destId="{BF5E9598-E414-46A8-907D-FBC2B3F090B5}" srcOrd="0" destOrd="0" presId="urn:microsoft.com/office/officeart/2005/8/layout/chevron1"/>
    <dgm:cxn modelId="{2654E560-8591-4F3C-9FE2-677E13F590A0}" type="presParOf" srcId="{C5866E38-CFE9-438E-99DE-A3EBE0F4080C}" destId="{06461FD3-E4B3-4E02-933E-5569DE424A34}" srcOrd="1" destOrd="0" presId="urn:microsoft.com/office/officeart/2005/8/layout/chevron1"/>
    <dgm:cxn modelId="{BE073E17-DD9B-4139-B6FB-154B7DDD90E6}" type="presParOf" srcId="{C5866E38-CFE9-438E-99DE-A3EBE0F4080C}" destId="{13FA2C21-8F1F-41CA-8AFC-66717B8BAF67}" srcOrd="2" destOrd="0" presId="urn:microsoft.com/office/officeart/2005/8/layout/chevron1"/>
    <dgm:cxn modelId="{5E78F007-542E-453C-8021-DEC80C4C07C9}" type="presParOf" srcId="{C5866E38-CFE9-438E-99DE-A3EBE0F4080C}" destId="{1E7C3C0A-570A-4A03-B9A5-9BCA64587716}" srcOrd="3" destOrd="0" presId="urn:microsoft.com/office/officeart/2005/8/layout/chevron1"/>
    <dgm:cxn modelId="{46544DF5-27D9-45F9-88E7-906B455BE4C4}" type="presParOf" srcId="{C5866E38-CFE9-438E-99DE-A3EBE0F4080C}" destId="{3302E456-DD68-434C-B735-46F2C3E8D52E}" srcOrd="4" destOrd="0" presId="urn:microsoft.com/office/officeart/2005/8/layout/chevron1"/>
    <dgm:cxn modelId="{82655B3D-8532-43B4-B2A0-C0E104E846E3}" type="presParOf" srcId="{C5866E38-CFE9-438E-99DE-A3EBE0F4080C}" destId="{D5757D13-4937-4DDE-9D91-627A33460DAF}" srcOrd="5" destOrd="0" presId="urn:microsoft.com/office/officeart/2005/8/layout/chevron1"/>
    <dgm:cxn modelId="{7BC7FDE4-ACF7-4C77-87D6-D01FBDFDAB53}" type="presParOf" srcId="{C5866E38-CFE9-438E-99DE-A3EBE0F4080C}" destId="{1D6B1BC1-5F40-40C3-9268-31C3B7D97C21}" srcOrd="6" destOrd="0" presId="urn:microsoft.com/office/officeart/2005/8/layout/chevron1"/>
    <dgm:cxn modelId="{AB8CAE07-5C99-4801-AA7B-A0CFBE067A78}" type="presParOf" srcId="{C5866E38-CFE9-438E-99DE-A3EBE0F4080C}" destId="{533D12E3-5CF5-4C79-85CE-6AE6DC97E87F}" srcOrd="7" destOrd="0" presId="urn:microsoft.com/office/officeart/2005/8/layout/chevron1"/>
    <dgm:cxn modelId="{D8C965EA-B4AD-4BC8-9015-D9E459141D14}" type="presParOf" srcId="{C5866E38-CFE9-438E-99DE-A3EBE0F4080C}" destId="{9C629493-40D8-4650-ACA5-EDBFC2AD2CEC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5E9598-E414-46A8-907D-FBC2B3F090B5}">
      <dsp:nvSpPr>
        <dsp:cNvPr id="0" name=""/>
        <dsp:cNvSpPr/>
      </dsp:nvSpPr>
      <dsp:spPr>
        <a:xfrm>
          <a:off x="1916" y="382822"/>
          <a:ext cx="1705384" cy="68215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Create</a:t>
          </a:r>
          <a:endParaRPr lang="en-US" sz="1400" b="1" kern="1200" dirty="0">
            <a:latin typeface="Arial" pitchFamily="34" charset="0"/>
            <a:cs typeface="Arial" pitchFamily="34" charset="0"/>
          </a:endParaRPr>
        </a:p>
      </dsp:txBody>
      <dsp:txXfrm>
        <a:off x="1916" y="382822"/>
        <a:ext cx="1705384" cy="682153"/>
      </dsp:txXfrm>
    </dsp:sp>
    <dsp:sp modelId="{13FA2C21-8F1F-41CA-8AFC-66717B8BAF67}">
      <dsp:nvSpPr>
        <dsp:cNvPr id="0" name=""/>
        <dsp:cNvSpPr/>
      </dsp:nvSpPr>
      <dsp:spPr>
        <a:xfrm>
          <a:off x="1536762" y="382822"/>
          <a:ext cx="1705384" cy="68215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Edit</a:t>
          </a:r>
          <a:endParaRPr lang="en-US" sz="1400" b="1" kern="1200" dirty="0">
            <a:latin typeface="Arial" pitchFamily="34" charset="0"/>
            <a:cs typeface="Arial" pitchFamily="34" charset="0"/>
          </a:endParaRPr>
        </a:p>
      </dsp:txBody>
      <dsp:txXfrm>
        <a:off x="1536762" y="382822"/>
        <a:ext cx="1705384" cy="682153"/>
      </dsp:txXfrm>
    </dsp:sp>
    <dsp:sp modelId="{3302E456-DD68-434C-B735-46F2C3E8D52E}">
      <dsp:nvSpPr>
        <dsp:cNvPr id="0" name=""/>
        <dsp:cNvSpPr/>
      </dsp:nvSpPr>
      <dsp:spPr>
        <a:xfrm>
          <a:off x="3071607" y="382822"/>
          <a:ext cx="1705384" cy="68215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Use / Reuse</a:t>
          </a:r>
          <a:endParaRPr lang="en-US" sz="1400" b="1" kern="1200" dirty="0">
            <a:latin typeface="Arial" pitchFamily="34" charset="0"/>
            <a:cs typeface="Arial" pitchFamily="34" charset="0"/>
          </a:endParaRPr>
        </a:p>
      </dsp:txBody>
      <dsp:txXfrm>
        <a:off x="3071607" y="382822"/>
        <a:ext cx="1705384" cy="682153"/>
      </dsp:txXfrm>
    </dsp:sp>
    <dsp:sp modelId="{1D6B1BC1-5F40-40C3-9268-31C3B7D97C21}">
      <dsp:nvSpPr>
        <dsp:cNvPr id="0" name=""/>
        <dsp:cNvSpPr/>
      </dsp:nvSpPr>
      <dsp:spPr>
        <a:xfrm>
          <a:off x="4606453" y="382822"/>
          <a:ext cx="1705384" cy="68215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Publish</a:t>
          </a:r>
          <a:endParaRPr lang="en-US" sz="1400" b="1" kern="1200" dirty="0">
            <a:latin typeface="Arial" pitchFamily="34" charset="0"/>
            <a:cs typeface="Arial" pitchFamily="34" charset="0"/>
          </a:endParaRPr>
        </a:p>
      </dsp:txBody>
      <dsp:txXfrm>
        <a:off x="4606453" y="382822"/>
        <a:ext cx="1705384" cy="682153"/>
      </dsp:txXfrm>
    </dsp:sp>
    <dsp:sp modelId="{9C629493-40D8-4650-ACA5-EDBFC2AD2CEC}">
      <dsp:nvSpPr>
        <dsp:cNvPr id="0" name=""/>
        <dsp:cNvSpPr/>
      </dsp:nvSpPr>
      <dsp:spPr>
        <a:xfrm>
          <a:off x="6141299" y="382822"/>
          <a:ext cx="1705384" cy="682153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Preserve / Destroy</a:t>
          </a:r>
          <a:endParaRPr lang="en-US" sz="1400" b="1" kern="1200" dirty="0">
            <a:latin typeface="Arial" pitchFamily="34" charset="0"/>
            <a:cs typeface="Arial" pitchFamily="34" charset="0"/>
          </a:endParaRPr>
        </a:p>
      </dsp:txBody>
      <dsp:txXfrm>
        <a:off x="6141299" y="382822"/>
        <a:ext cx="1705384" cy="682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37A4A-DED8-4B10-B7F2-F4D969480401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829F8-67BD-4B61-8B62-1BB8BA82D2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668968-4E63-486E-ABDD-A8958F24C88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68E8530-4935-4CEA-AC06-6A9FA09D5A37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Francine Berman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RPI -- white logo.png"/>
          <p:cNvPicPr>
            <a:picLocks noChangeAspect="1"/>
          </p:cNvPicPr>
          <p:nvPr userDrawn="1"/>
        </p:nvPicPr>
        <p:blipFill>
          <a:blip r:embed="rId2" cstate="print"/>
          <a:srcRect r="65432" b="540"/>
          <a:stretch>
            <a:fillRect/>
          </a:stretch>
        </p:blipFill>
        <p:spPr>
          <a:xfrm rot="5400000">
            <a:off x="972230" y="5634871"/>
            <a:ext cx="358268" cy="181579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9" name="Picture 8" descr="RPI 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95310" y="6205081"/>
            <a:ext cx="1873188" cy="5310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343922" y="6257084"/>
            <a:ext cx="5421083" cy="365125"/>
          </a:xfrm>
          <a:prstGeom prst="rect">
            <a:avLst/>
          </a:prstGeom>
        </p:spPr>
        <p:txBody>
          <a:bodyPr vert="horz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Francine Berman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68E8530-4935-4CEA-AC06-6A9FA09D5A37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Francine Berman</a:t>
            </a:r>
            <a:endParaRPr lang="en-US" dirty="0"/>
          </a:p>
        </p:txBody>
      </p:sp>
      <p:pic>
        <p:nvPicPr>
          <p:cNvPr id="13" name="Picture 12" descr="RPI -- white logo.png"/>
          <p:cNvPicPr>
            <a:picLocks noChangeAspect="1"/>
          </p:cNvPicPr>
          <p:nvPr userDrawn="1"/>
        </p:nvPicPr>
        <p:blipFill>
          <a:blip r:embed="rId2" cstate="print"/>
          <a:srcRect r="65432" b="540"/>
          <a:stretch>
            <a:fillRect/>
          </a:stretch>
        </p:blipFill>
        <p:spPr>
          <a:xfrm rot="5400000">
            <a:off x="972230" y="5634871"/>
            <a:ext cx="358268" cy="18157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68E8530-4935-4CEA-AC06-6A9FA09D5A37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2AE6E16-B088-4F95-BF80-D41ED0A2005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684886" y="6436311"/>
            <a:ext cx="2080120" cy="31018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Francine Berman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bermaf\My%20Documents\Transfer\fran\talks\movies\sbc256_gas_blue.mpg.mpeg" TargetMode="External"/><Relationship Id="rId5" Type="http://schemas.openxmlformats.org/officeDocument/2006/relationships/image" Target="../media/image44.gif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gif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gif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30.gif"/><Relationship Id="rId7" Type="http://schemas.openxmlformats.org/officeDocument/2006/relationships/diagramColors" Target="../diagrams/colors1.xml"/><Relationship Id="rId12" Type="http://schemas.openxmlformats.org/officeDocument/2006/relationships/image" Target="../media/image21.png"/><Relationship Id="rId17" Type="http://schemas.openxmlformats.org/officeDocument/2006/relationships/image" Target="../media/image26.jpe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5.jpeg"/><Relationship Id="rId20" Type="http://schemas.openxmlformats.org/officeDocument/2006/relationships/image" Target="../media/image29.png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0.jpeg"/><Relationship Id="rId5" Type="http://schemas.openxmlformats.org/officeDocument/2006/relationships/diagramLayout" Target="../diagrams/layout1.xml"/><Relationship Id="rId15" Type="http://schemas.openxmlformats.org/officeDocument/2006/relationships/image" Target="../media/image24.jpeg"/><Relationship Id="rId10" Type="http://schemas.openxmlformats.org/officeDocument/2006/relationships/hyperlink" Target="http://www.sdss.org/news/features/20001005.ded.html" TargetMode="External"/><Relationship Id="rId19" Type="http://schemas.openxmlformats.org/officeDocument/2006/relationships/image" Target="../media/image28.png"/><Relationship Id="rId4" Type="http://schemas.openxmlformats.org/officeDocument/2006/relationships/diagramData" Target="../diagrams/data1.xml"/><Relationship Id="rId9" Type="http://schemas.openxmlformats.org/officeDocument/2006/relationships/oleObject" Target="../embeddings/oleObject1.bin"/><Relationship Id="rId1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41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17775" y="1505685"/>
            <a:ext cx="4241134" cy="1470025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AN </a:t>
            </a:r>
            <a:r>
              <a:rPr lang="en-US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Economically SUSTAINABLE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FOUNDATION FOR THE INFORMATION AGE</a:t>
            </a:r>
            <a:endParaRPr lang="en-US" sz="2800" b="1" dirty="0">
              <a:solidFill>
                <a:srgbClr val="CC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6461" y="3556585"/>
            <a:ext cx="8477573" cy="1752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0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Francine Berman</a:t>
            </a:r>
          </a:p>
          <a:p>
            <a:pPr algn="ctr">
              <a:spcBef>
                <a:spcPts val="1200"/>
              </a:spcBef>
            </a:pPr>
            <a:r>
              <a:rPr lang="en-US" dirty="0" smtClean="0">
                <a:solidFill>
                  <a:schemeClr val="tx1"/>
                </a:solidFill>
              </a:rPr>
              <a:t>Vice President for Research, Rensselaer Polytechnic Institute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Co-Chair, Blue Ribbon Task Force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on Sustainable Digital Preservation and Access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foundation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7129" y="724546"/>
            <a:ext cx="3094495" cy="2320871"/>
          </a:xfrm>
          <a:prstGeom prst="rect">
            <a:avLst/>
          </a:prstGeom>
          <a:ln w="19050">
            <a:solidFill>
              <a:srgbClr val="FF99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73" y="228600"/>
            <a:ext cx="8341175" cy="990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Data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162552" cy="2731656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1200"/>
              </a:spcBef>
            </a:pPr>
            <a:r>
              <a:rPr lang="en-US" b="1" i="1" dirty="0" smtClean="0">
                <a:solidFill>
                  <a:schemeClr val="accent2"/>
                </a:solidFill>
              </a:rPr>
              <a:t>Stakeholders who benefit:</a:t>
            </a:r>
            <a:r>
              <a:rPr lang="en-US" i="1" dirty="0" smtClean="0">
                <a:solidFill>
                  <a:schemeClr val="accent2"/>
                </a:solidFill>
              </a:rPr>
              <a:t>  </a:t>
            </a:r>
            <a:r>
              <a:rPr lang="en-US" dirty="0" smtClean="0"/>
              <a:t>the greater research community</a:t>
            </a:r>
          </a:p>
          <a:p>
            <a:pPr>
              <a:spcBef>
                <a:spcPts val="1200"/>
              </a:spcBef>
            </a:pPr>
            <a:r>
              <a:rPr lang="en-US" b="1" i="1" dirty="0" smtClean="0">
                <a:solidFill>
                  <a:schemeClr val="accent2"/>
                </a:solidFill>
              </a:rPr>
              <a:t>Stakeholders who select:</a:t>
            </a:r>
            <a:r>
              <a:rPr lang="en-US" i="1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 Often the individuals who generate the data</a:t>
            </a:r>
          </a:p>
          <a:p>
            <a:pPr>
              <a:spcBef>
                <a:spcPts val="1200"/>
              </a:spcBef>
            </a:pPr>
            <a:r>
              <a:rPr lang="en-US" b="1" i="1" dirty="0" smtClean="0">
                <a:solidFill>
                  <a:schemeClr val="accent2"/>
                </a:solidFill>
              </a:rPr>
              <a:t>Stakeholders who own:  </a:t>
            </a:r>
            <a:r>
              <a:rPr lang="en-US" dirty="0" smtClean="0"/>
              <a:t>Often the data generators</a:t>
            </a:r>
          </a:p>
          <a:p>
            <a:pPr>
              <a:spcBef>
                <a:spcPts val="1200"/>
              </a:spcBef>
            </a:pPr>
            <a:r>
              <a:rPr lang="en-US" b="1" i="1" dirty="0" smtClean="0">
                <a:solidFill>
                  <a:schemeClr val="accent2"/>
                </a:solidFill>
              </a:rPr>
              <a:t>Stakeholders who preserve: </a:t>
            </a:r>
            <a:r>
              <a:rPr lang="en-US" dirty="0" smtClean="0"/>
              <a:t>Often the data generators and their proxies</a:t>
            </a:r>
          </a:p>
          <a:p>
            <a:pPr>
              <a:spcBef>
                <a:spcPts val="1200"/>
              </a:spcBef>
            </a:pPr>
            <a:r>
              <a:rPr lang="en-US" b="1" i="1" dirty="0" smtClean="0">
                <a:solidFill>
                  <a:schemeClr val="accent2"/>
                </a:solidFill>
              </a:rPr>
              <a:t>Stakeholders who pay:  </a:t>
            </a:r>
            <a:r>
              <a:rPr lang="en-US" dirty="0" smtClean="0"/>
              <a:t>Federal agencies, institutions</a:t>
            </a:r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LLNL mol chain.jpg"/>
          <p:cNvPicPr>
            <a:picLocks noChangeAspect="1"/>
          </p:cNvPicPr>
          <p:nvPr/>
        </p:nvPicPr>
        <p:blipFill>
          <a:blip r:embed="rId3" cstate="print"/>
          <a:srcRect l="4236" t="4399" r="5228" b="4648"/>
          <a:stretch>
            <a:fillRect/>
          </a:stretch>
        </p:blipFill>
        <p:spPr>
          <a:xfrm>
            <a:off x="7315200" y="1995054"/>
            <a:ext cx="1579418" cy="2364509"/>
          </a:xfrm>
          <a:prstGeom prst="rect">
            <a:avLst/>
          </a:prstGeom>
        </p:spPr>
      </p:pic>
      <p:pic>
        <p:nvPicPr>
          <p:cNvPr id="7" name="sbc256_gas_blue.mpg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82310" y="1747982"/>
            <a:ext cx="1761836" cy="1761836"/>
          </a:xfrm>
          <a:prstGeom prst="rect">
            <a:avLst/>
          </a:prstGeom>
          <a:ln>
            <a:solidFill>
              <a:srgbClr val="FF9900"/>
            </a:solidFill>
          </a:ln>
        </p:spPr>
      </p:pic>
      <p:pic>
        <p:nvPicPr>
          <p:cNvPr id="8" name="Picture 7" descr="optiputerEarth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44775" y="4102821"/>
            <a:ext cx="1938675" cy="1919288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700394" y="4405745"/>
            <a:ext cx="3659170" cy="1727200"/>
          </a:xfrm>
          <a:prstGeom prst="rect">
            <a:avLst/>
          </a:prstGeom>
          <a:solidFill>
            <a:schemeClr val="accent1"/>
          </a:solidFill>
        </p:spPr>
        <p:txBody>
          <a:bodyPr vert="horz">
            <a:normAutofit fontScale="92500" lnSpcReduction="1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bg1"/>
              </a:buClr>
              <a:buSzPct val="60000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Needed actions involve </a:t>
            </a:r>
          </a:p>
          <a:p>
            <a:pPr marL="273050" indent="-273050">
              <a:spcBef>
                <a:spcPts val="550"/>
              </a:spcBef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development of federal agency policies that mandate the stewardship of important research data</a:t>
            </a:r>
          </a:p>
          <a:p>
            <a:pPr marL="273050" indent="-273050">
              <a:spcBef>
                <a:spcPts val="550"/>
              </a:spcBef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identification of viable support options for third-party archives to host valuable research data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18509" y="6446982"/>
            <a:ext cx="3127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2"/>
                </a:solidFill>
              </a:rPr>
              <a:t>Findings from Blue Ribbon Task Force Final Report</a:t>
            </a:r>
            <a:endParaRPr lang="en-US" sz="12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Scholarly Discourse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2575" y="1778116"/>
            <a:ext cx="6264686" cy="215070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300" b="1" i="1" dirty="0" smtClean="0">
                <a:solidFill>
                  <a:schemeClr val="accent2"/>
                </a:solidFill>
              </a:rPr>
              <a:t>Stakeholders who benefit:  </a:t>
            </a:r>
            <a:r>
              <a:rPr lang="en-US" sz="2300" dirty="0" smtClean="0"/>
              <a:t>the greater research and learning community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300" b="1" i="1" dirty="0" smtClean="0">
                <a:solidFill>
                  <a:schemeClr val="accent2"/>
                </a:solidFill>
              </a:rPr>
              <a:t>Stakeholders who select: </a:t>
            </a:r>
            <a:r>
              <a:rPr lang="en-US" sz="2300" b="1" dirty="0" smtClean="0"/>
              <a:t> </a:t>
            </a:r>
            <a:r>
              <a:rPr lang="en-US" sz="2300" dirty="0" smtClean="0"/>
              <a:t>Publishers, based on community review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300" b="1" i="1" dirty="0" smtClean="0">
                <a:solidFill>
                  <a:schemeClr val="accent2"/>
                </a:solidFill>
              </a:rPr>
              <a:t>Stakeholders who own:  </a:t>
            </a:r>
            <a:r>
              <a:rPr lang="en-US" sz="2300" dirty="0" smtClean="0"/>
              <a:t>Publishers generally own IP rights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300" b="1" i="1" dirty="0" smtClean="0">
                <a:solidFill>
                  <a:schemeClr val="accent2"/>
                </a:solidFill>
              </a:rPr>
              <a:t>Stakeholders who preserve: </a:t>
            </a:r>
            <a:r>
              <a:rPr lang="en-US" sz="2300" dirty="0" smtClean="0"/>
              <a:t>Publishers and third-party entities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300" b="1" i="1" dirty="0" smtClean="0">
                <a:solidFill>
                  <a:schemeClr val="accent2"/>
                </a:solidFill>
              </a:rPr>
              <a:t>Stakeholders who pay:  </a:t>
            </a:r>
            <a:r>
              <a:rPr lang="en-US" sz="2300" dirty="0" smtClean="0"/>
              <a:t>Publishers, libraries, and third-party entities</a:t>
            </a:r>
            <a:endParaRPr lang="en-US" sz="2600" dirty="0" smtClean="0"/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00393" y="4091553"/>
            <a:ext cx="4538034" cy="2078338"/>
          </a:xfrm>
          <a:prstGeom prst="rect">
            <a:avLst/>
          </a:prstGeom>
          <a:solidFill>
            <a:schemeClr val="accent1"/>
          </a:solidFill>
        </p:spPr>
        <p:txBody>
          <a:bodyPr vert="horz">
            <a:normAutofit lnSpcReduction="1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bg1"/>
              </a:buClr>
              <a:buSzPct val="60000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Needed actions involve </a:t>
            </a:r>
          </a:p>
          <a:p>
            <a:pPr marL="273050" indent="-273050">
              <a:spcBef>
                <a:spcPts val="1200"/>
              </a:spcBef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1600" dirty="0" smtClean="0">
                <a:solidFill>
                  <a:schemeClr val="bg1"/>
                </a:solidFill>
              </a:rPr>
              <a:t>Clarification (with respect to licensing, ownership, rights, etc.) of the responsibilities of publishers, third-party archives, and scholars </a:t>
            </a:r>
          </a:p>
          <a:p>
            <a:pPr marL="273050" indent="-273050">
              <a:spcBef>
                <a:spcPts val="1200"/>
              </a:spcBef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1600" dirty="0" smtClean="0">
                <a:solidFill>
                  <a:schemeClr val="bg1"/>
                </a:solidFill>
              </a:rPr>
              <a:t>Granting of non-excusive rights to content by scholars to enable decentralization of publishing and preservation.</a:t>
            </a:r>
            <a:endParaRPr kumimoji="0" lang="en-US" sz="2900" b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Igor Parkinson's Jou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3665" y="201929"/>
            <a:ext cx="1294670" cy="1814067"/>
          </a:xfrm>
          <a:prstGeom prst="rect">
            <a:avLst/>
          </a:prstGeom>
          <a:ln w="19050">
            <a:solidFill>
              <a:srgbClr val="FF9900"/>
            </a:solidFill>
          </a:ln>
        </p:spPr>
      </p:pic>
      <p:pic>
        <p:nvPicPr>
          <p:cNvPr id="11" name="Picture 10" descr="Geospatial-Solution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8453" y="2215021"/>
            <a:ext cx="1392213" cy="1841782"/>
          </a:xfrm>
          <a:prstGeom prst="rect">
            <a:avLst/>
          </a:prstGeom>
          <a:ln w="19050">
            <a:solidFill>
              <a:srgbClr val="FF9900"/>
            </a:solidFill>
          </a:ln>
        </p:spPr>
      </p:pic>
      <p:pic>
        <p:nvPicPr>
          <p:cNvPr id="12" name="Picture 11" descr="naturecomsearch_200910091033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3755" y="4281986"/>
            <a:ext cx="2610427" cy="21730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18509" y="6446982"/>
            <a:ext cx="3127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2"/>
                </a:solidFill>
              </a:rPr>
              <a:t>Findings from Blue Ribbon Task Force Final Report</a:t>
            </a:r>
            <a:endParaRPr lang="en-US" sz="12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226" y="228600"/>
            <a:ext cx="8922774" cy="990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Commercially Owned Cultural Content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7916" y="1674091"/>
            <a:ext cx="8444864" cy="247170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b="1" i="1" dirty="0" smtClean="0">
                <a:solidFill>
                  <a:schemeClr val="accent2"/>
                </a:solidFill>
              </a:rPr>
              <a:t>Stakeholders who benefit:  </a:t>
            </a:r>
            <a:r>
              <a:rPr lang="en-US" dirty="0" smtClean="0"/>
              <a:t>the general public, cultural historians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b="1" i="1" dirty="0" smtClean="0">
                <a:solidFill>
                  <a:schemeClr val="accent2"/>
                </a:solidFill>
              </a:rPr>
              <a:t>Stakeholders who select: </a:t>
            </a:r>
            <a:r>
              <a:rPr lang="en-US" b="1" dirty="0" smtClean="0"/>
              <a:t> </a:t>
            </a:r>
            <a:r>
              <a:rPr lang="en-US" dirty="0" smtClean="0"/>
              <a:t>Studios, third-party organizations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b="1" i="1" dirty="0" smtClean="0">
                <a:solidFill>
                  <a:schemeClr val="accent2"/>
                </a:solidFill>
              </a:rPr>
              <a:t>Stakeholders who own:  </a:t>
            </a:r>
            <a:r>
              <a:rPr lang="en-US" dirty="0" smtClean="0"/>
              <a:t>Studios,</a:t>
            </a:r>
            <a:r>
              <a:rPr lang="en-US" i="1" dirty="0" smtClean="0"/>
              <a:t> </a:t>
            </a:r>
            <a:r>
              <a:rPr lang="en-US" dirty="0" smtClean="0"/>
              <a:t>third-party organizations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b="1" i="1" dirty="0" smtClean="0">
                <a:solidFill>
                  <a:schemeClr val="accent2"/>
                </a:solidFill>
              </a:rPr>
              <a:t>Stakeholders who preserve: </a:t>
            </a:r>
            <a:r>
              <a:rPr lang="en-US" dirty="0" smtClean="0"/>
              <a:t>Institutional and individual repositories, third-party organizations, etc.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b="1" i="1" dirty="0" smtClean="0">
                <a:solidFill>
                  <a:schemeClr val="accent2"/>
                </a:solidFill>
              </a:rPr>
              <a:t>Stakeholders who pay:  </a:t>
            </a:r>
            <a:r>
              <a:rPr lang="en-US" dirty="0" smtClean="0"/>
              <a:t>Studios, professional organizations, private owners, custodial organizations, etc.</a:t>
            </a:r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33954" y="4169044"/>
            <a:ext cx="5370162" cy="1963902"/>
          </a:xfrm>
          <a:prstGeom prst="rect">
            <a:avLst/>
          </a:prstGeom>
          <a:solidFill>
            <a:schemeClr val="accent1"/>
          </a:solidFill>
        </p:spPr>
        <p:txBody>
          <a:bodyPr vert="horz">
            <a:normAutofit fontScale="70000" lnSpcReduction="20000"/>
          </a:bodyPr>
          <a:lstStyle/>
          <a:p>
            <a:pPr marL="320040" lvl="0" indent="-320040">
              <a:lnSpc>
                <a:spcPct val="120000"/>
              </a:lnSpc>
              <a:spcBef>
                <a:spcPts val="1200"/>
              </a:spcBef>
              <a:buClr>
                <a:schemeClr val="bg1"/>
              </a:buClr>
              <a:buSzPct val="60000"/>
              <a:defRPr/>
            </a:pPr>
            <a:r>
              <a:rPr lang="en-US" sz="2600" b="1" dirty="0" smtClean="0">
                <a:solidFill>
                  <a:srgbClr val="FFC000"/>
                </a:solidFill>
              </a:rPr>
              <a:t>Needed actions involve </a:t>
            </a:r>
          </a:p>
          <a:p>
            <a:pPr marL="320040" indent="-320040">
              <a:lnSpc>
                <a:spcPct val="120000"/>
              </a:lnSpc>
              <a:spcBef>
                <a:spcPts val="1200"/>
              </a:spcBef>
              <a:buClr>
                <a:schemeClr val="bg1"/>
              </a:buClr>
              <a:buSzPct val="60000"/>
              <a:buFont typeface="Wingdings"/>
              <a:buChar char=""/>
            </a:pPr>
            <a:r>
              <a:rPr lang="en-US" sz="2300" i="1" dirty="0" smtClean="0">
                <a:solidFill>
                  <a:schemeClr val="bg1"/>
                </a:solidFill>
              </a:rPr>
              <a:t>Alignment of requirements for copyright deposit with the requirements of digital preservation and access  </a:t>
            </a:r>
          </a:p>
          <a:p>
            <a:pPr marL="320040" indent="-320040">
              <a:lnSpc>
                <a:spcPct val="120000"/>
              </a:lnSpc>
              <a:spcBef>
                <a:spcPts val="1200"/>
              </a:spcBef>
              <a:buClr>
                <a:schemeClr val="bg1"/>
              </a:buClr>
              <a:buSzPct val="60000"/>
              <a:buFont typeface="Wingdings"/>
              <a:buChar char=""/>
            </a:pPr>
            <a:r>
              <a:rPr lang="en-US" sz="2300" i="1" dirty="0" smtClean="0">
                <a:solidFill>
                  <a:schemeClr val="bg1"/>
                </a:solidFill>
              </a:rPr>
              <a:t>Development and involvement of organizations that can ensure secure handoffs of cultural materials from private owners to economically viable public preservers</a:t>
            </a:r>
            <a:endParaRPr kumimoji="0" lang="en-US" sz="3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Avatar-Ima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4694" y="4037308"/>
            <a:ext cx="2773347" cy="1743559"/>
          </a:xfrm>
          <a:prstGeom prst="rect">
            <a:avLst/>
          </a:prstGeom>
          <a:ln w="19050">
            <a:solidFill>
              <a:srgbClr val="FF9900"/>
            </a:solidFill>
          </a:ln>
        </p:spPr>
      </p:pic>
      <p:pic>
        <p:nvPicPr>
          <p:cNvPr id="11" name="Picture 10" descr="iTunes.jpg"/>
          <p:cNvPicPr>
            <a:picLocks noChangeAspect="1"/>
          </p:cNvPicPr>
          <p:nvPr/>
        </p:nvPicPr>
        <p:blipFill>
          <a:blip r:embed="rId3" cstate="print"/>
          <a:srcRect t="-1735" r="21007" b="10914"/>
          <a:stretch>
            <a:fillRect/>
          </a:stretch>
        </p:blipFill>
        <p:spPr>
          <a:xfrm>
            <a:off x="6814829" y="1146461"/>
            <a:ext cx="1866321" cy="1534746"/>
          </a:xfrm>
          <a:prstGeom prst="rect">
            <a:avLst/>
          </a:prstGeom>
          <a:ln w="19050">
            <a:solidFill>
              <a:srgbClr val="FF99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18" y="228600"/>
            <a:ext cx="8507430" cy="990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Collectively-produced Web Content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4210" y="1600200"/>
            <a:ext cx="6207072" cy="287881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1600" b="1" i="1" dirty="0" smtClean="0">
                <a:solidFill>
                  <a:schemeClr val="accent2"/>
                </a:solidFill>
              </a:rPr>
              <a:t>Stakeholders who benefit:  </a:t>
            </a:r>
            <a:r>
              <a:rPr lang="en-US" sz="1600" dirty="0" smtClean="0"/>
              <a:t>the general public, cultural historians, etc.</a:t>
            </a:r>
          </a:p>
          <a:p>
            <a:pPr>
              <a:spcBef>
                <a:spcPts val="1200"/>
              </a:spcBef>
            </a:pPr>
            <a:r>
              <a:rPr lang="en-US" sz="1600" b="1" i="1" dirty="0" smtClean="0">
                <a:solidFill>
                  <a:schemeClr val="accent2"/>
                </a:solidFill>
              </a:rPr>
              <a:t>Stakeholders who select: </a:t>
            </a:r>
            <a:r>
              <a:rPr lang="en-US" sz="1600" b="1" dirty="0" smtClean="0"/>
              <a:t> </a:t>
            </a:r>
            <a:r>
              <a:rPr lang="en-US" sz="1600" dirty="0" smtClean="0"/>
              <a:t>Often the entities that preserve the data</a:t>
            </a:r>
          </a:p>
          <a:p>
            <a:pPr>
              <a:spcBef>
                <a:spcPts val="1200"/>
              </a:spcBef>
            </a:pPr>
            <a:r>
              <a:rPr lang="en-US" sz="1600" b="1" i="1" dirty="0" smtClean="0">
                <a:solidFill>
                  <a:schemeClr val="accent2"/>
                </a:solidFill>
              </a:rPr>
              <a:t>Stakeholders who own:  </a:t>
            </a:r>
            <a:r>
              <a:rPr lang="en-US" sz="1600" dirty="0" smtClean="0"/>
              <a:t>Often unclear</a:t>
            </a:r>
          </a:p>
          <a:p>
            <a:pPr>
              <a:spcBef>
                <a:spcPts val="1200"/>
              </a:spcBef>
            </a:pPr>
            <a:r>
              <a:rPr lang="en-US" sz="1600" b="1" i="1" dirty="0" smtClean="0">
                <a:solidFill>
                  <a:schemeClr val="accent2"/>
                </a:solidFill>
              </a:rPr>
              <a:t>Stakeholders who preserve: </a:t>
            </a:r>
            <a:r>
              <a:rPr lang="en-US" sz="1600" dirty="0" smtClean="0"/>
              <a:t>Third parties interested in preservation of cultural assets</a:t>
            </a:r>
          </a:p>
          <a:p>
            <a:pPr>
              <a:spcBef>
                <a:spcPts val="1200"/>
              </a:spcBef>
            </a:pPr>
            <a:r>
              <a:rPr lang="en-US" sz="1600" b="1" i="1" dirty="0" smtClean="0">
                <a:solidFill>
                  <a:schemeClr val="accent2"/>
                </a:solidFill>
              </a:rPr>
              <a:t>Stakeholders who pay:  </a:t>
            </a:r>
            <a:r>
              <a:rPr lang="en-US" sz="1600" dirty="0" smtClean="0"/>
              <a:t>Third parties interested in the preservation of cultural assets</a:t>
            </a:r>
            <a:endParaRPr lang="en-US" sz="16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69395" y="4111276"/>
            <a:ext cx="5181215" cy="1979557"/>
          </a:xfrm>
          <a:prstGeom prst="rect">
            <a:avLst/>
          </a:prstGeom>
          <a:solidFill>
            <a:schemeClr val="accent1"/>
          </a:solidFill>
        </p:spPr>
        <p:txBody>
          <a:bodyPr vert="horz">
            <a:normAutofit fontScale="925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SzPct val="60000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Needed actions involve </a:t>
            </a:r>
          </a:p>
          <a:p>
            <a:pPr marL="320040" indent="-320040">
              <a:lnSpc>
                <a:spcPct val="120000"/>
              </a:lnSpc>
              <a:spcBef>
                <a:spcPts val="1200"/>
              </a:spcBef>
              <a:buClr>
                <a:schemeClr val="bg1"/>
              </a:buClr>
              <a:buSzPct val="60000"/>
              <a:buFont typeface="Wingdings"/>
              <a:buChar char=""/>
            </a:pPr>
            <a:r>
              <a:rPr lang="en-US" i="1" dirty="0" smtClean="0">
                <a:solidFill>
                  <a:schemeClr val="bg1"/>
                </a:solidFill>
              </a:rPr>
              <a:t>the development of appropriate licensing and regulations that permit third-parties to preserve web content</a:t>
            </a:r>
          </a:p>
          <a:p>
            <a:pPr marL="320040" indent="-320040">
              <a:lnSpc>
                <a:spcPct val="120000"/>
              </a:lnSpc>
              <a:spcBef>
                <a:spcPts val="1200"/>
              </a:spcBef>
              <a:buClr>
                <a:schemeClr val="bg1"/>
              </a:buClr>
              <a:buSzPct val="60000"/>
              <a:buFont typeface="Wingdings"/>
              <a:buChar char=""/>
            </a:pPr>
            <a:r>
              <a:rPr lang="en-US" i="1" dirty="0" smtClean="0">
                <a:solidFill>
                  <a:schemeClr val="bg1"/>
                </a:solidFill>
              </a:rPr>
              <a:t>the development of incentives for host sites or third parties to preserve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data.gov.jpg"/>
          <p:cNvPicPr>
            <a:picLocks noChangeAspect="1"/>
          </p:cNvPicPr>
          <p:nvPr/>
        </p:nvPicPr>
        <p:blipFill>
          <a:blip r:embed="rId2" cstate="print"/>
          <a:srcRect r="-366" b="16274"/>
          <a:stretch>
            <a:fillRect/>
          </a:stretch>
        </p:blipFill>
        <p:spPr>
          <a:xfrm>
            <a:off x="7043980" y="2679977"/>
            <a:ext cx="1489991" cy="1506618"/>
          </a:xfrm>
          <a:prstGeom prst="rect">
            <a:avLst/>
          </a:prstGeom>
          <a:ln w="19050">
            <a:solidFill>
              <a:srgbClr val="FF9900"/>
            </a:solidFill>
          </a:ln>
        </p:spPr>
      </p:pic>
      <p:pic>
        <p:nvPicPr>
          <p:cNvPr id="11" name="Picture 10" descr="facebook_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6510" y="1547417"/>
            <a:ext cx="1972264" cy="741947"/>
          </a:xfrm>
          <a:prstGeom prst="rect">
            <a:avLst/>
          </a:prstGeom>
          <a:ln w="19050">
            <a:solidFill>
              <a:srgbClr val="FF9900"/>
            </a:solidFill>
          </a:ln>
        </p:spPr>
      </p:pic>
      <p:pic>
        <p:nvPicPr>
          <p:cNvPr id="12" name="Picture 11" descr="youtub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59837" y="4462946"/>
            <a:ext cx="2394488" cy="1388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27" y="228600"/>
            <a:ext cx="8581321" cy="861291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Agenda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Trusted International, National and Public Institutions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3411" y="1747982"/>
            <a:ext cx="4619518" cy="4911436"/>
          </a:xfrm>
        </p:spPr>
        <p:txBody>
          <a:bodyPr>
            <a:noAutofit/>
          </a:bodyPr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1600" dirty="0" smtClean="0"/>
              <a:t>Create </a:t>
            </a:r>
            <a:r>
              <a:rPr lang="en-US" sz="1600" b="1" dirty="0" smtClean="0">
                <a:solidFill>
                  <a:schemeClr val="accent2"/>
                </a:solidFill>
              </a:rPr>
              <a:t>mechanisms for public-private partnerships </a:t>
            </a:r>
            <a:r>
              <a:rPr lang="en-US" sz="1600" dirty="0" smtClean="0"/>
              <a:t>to align distinct groups:  Convene stakeholders, sponsor cooperation and collaboration, etc.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1600" b="1" dirty="0" smtClean="0">
                <a:solidFill>
                  <a:schemeClr val="accent2"/>
                </a:solidFill>
              </a:rPr>
              <a:t>Convene expert communities to address the selection and preservation </a:t>
            </a:r>
            <a:r>
              <a:rPr lang="en-US" sz="1600" dirty="0" smtClean="0"/>
              <a:t>needs of valuable materials for which there is no stewardship (Web materials, digital orphans).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1600" dirty="0" smtClean="0"/>
              <a:t>Act expeditiously to </a:t>
            </a:r>
            <a:r>
              <a:rPr lang="en-US" sz="1600" b="1" dirty="0" smtClean="0">
                <a:solidFill>
                  <a:schemeClr val="accent2"/>
                </a:solidFill>
              </a:rPr>
              <a:t>reform national and international copyright legislation </a:t>
            </a:r>
            <a:r>
              <a:rPr lang="en-US" sz="1600" dirty="0" smtClean="0"/>
              <a:t>to address digital preservation needs.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1600" b="1" dirty="0" smtClean="0">
                <a:solidFill>
                  <a:schemeClr val="accent2"/>
                </a:solidFill>
              </a:rPr>
              <a:t>Create financial incentives </a:t>
            </a:r>
            <a:r>
              <a:rPr lang="en-US" sz="1600" dirty="0" smtClean="0"/>
              <a:t>to encourage private entities to preserve digital materials on the public behalf.</a:t>
            </a:r>
            <a:endParaRPr lang="en-US" sz="1600" dirty="0"/>
          </a:p>
        </p:txBody>
      </p:sp>
      <p:pic>
        <p:nvPicPr>
          <p:cNvPr id="5" name="Picture 4" descr="UCSD Library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1672" y="4802908"/>
            <a:ext cx="2039697" cy="1529773"/>
          </a:xfrm>
          <a:prstGeom prst="rect">
            <a:avLst/>
          </a:prstGeom>
          <a:ln w="19050">
            <a:solidFill>
              <a:srgbClr val="FF9900"/>
            </a:solidFill>
          </a:ln>
        </p:spPr>
      </p:pic>
      <p:pic>
        <p:nvPicPr>
          <p:cNvPr id="6" name="Picture 5" descr="archives1-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4909" y="1779387"/>
            <a:ext cx="2022764" cy="1348509"/>
          </a:xfrm>
          <a:prstGeom prst="rect">
            <a:avLst/>
          </a:prstGeom>
          <a:ln w="19050">
            <a:solidFill>
              <a:srgbClr val="FF9900"/>
            </a:solidFill>
          </a:ln>
        </p:spPr>
      </p:pic>
      <p:pic>
        <p:nvPicPr>
          <p:cNvPr id="91138" name="Picture 2" descr="http://www.fahad.com/pics/library_of_congre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1273" y="3040785"/>
            <a:ext cx="1977447" cy="1481708"/>
          </a:xfrm>
          <a:prstGeom prst="rect">
            <a:avLst/>
          </a:prstGeom>
          <a:noFill/>
          <a:ln w="19050">
            <a:solidFill>
              <a:srgbClr val="FF99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45" y="228600"/>
            <a:ext cx="8525903" cy="990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Agenda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Funders and Sponsors of Data Creation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78692" y="1743365"/>
            <a:ext cx="3875593" cy="4495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marR="0" lvl="0" indent="-514350" algn="l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+mj-lt"/>
              <a:buAutoNum type="arabicPeriod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Create preservation mandates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possible</a:t>
            </a:r>
          </a:p>
          <a:p>
            <a:pPr marL="514350" marR="0" lvl="0" indent="-514350" algn="l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+mj-lt"/>
              <a:buAutoNum type="arabicPeriod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Invest in building / seeding stewardship capacity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throughout the system.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+mj-lt"/>
              <a:buAutoNum type="arabicPeriod"/>
              <a:tabLst/>
              <a:defRPr/>
            </a:pPr>
            <a:r>
              <a:rPr lang="en-US" sz="1600" b="1" dirty="0" smtClean="0">
                <a:solidFill>
                  <a:schemeClr val="accent2"/>
                </a:solidFill>
              </a:rPr>
              <a:t>Fund </a:t>
            </a:r>
            <a:r>
              <a:rPr lang="en-US" sz="1600" dirty="0" smtClean="0"/>
              <a:t>the</a:t>
            </a:r>
            <a:r>
              <a:rPr lang="en-US" sz="1600" b="1" dirty="0" smtClean="0">
                <a:solidFill>
                  <a:schemeClr val="accent2"/>
                </a:solidFill>
              </a:rPr>
              <a:t> research </a:t>
            </a:r>
            <a:r>
              <a:rPr lang="en-US" sz="1600" dirty="0" smtClean="0"/>
              <a:t>into, </a:t>
            </a:r>
            <a:r>
              <a:rPr lang="en-US" sz="1600" b="1" dirty="0" smtClean="0">
                <a:solidFill>
                  <a:schemeClr val="accent2"/>
                </a:solidFill>
              </a:rPr>
              <a:t>modeling, </a:t>
            </a:r>
            <a:r>
              <a:rPr lang="en-US" sz="1600" dirty="0" smtClean="0"/>
              <a:t>and </a:t>
            </a:r>
            <a:r>
              <a:rPr lang="en-US" sz="1600" b="1" dirty="0" smtClean="0">
                <a:solidFill>
                  <a:schemeClr val="accent2"/>
                </a:solidFill>
              </a:rPr>
              <a:t>testing </a:t>
            </a:r>
            <a:r>
              <a:rPr lang="en-US" sz="1600" dirty="0" smtClean="0"/>
              <a:t>of domain-specific preservation strategies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+mj-lt"/>
              <a:buAutoNum type="arabicPeriod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Provide leadership in training and education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21st century preservation, including domain expertise and core competencies in STEM. Promote digital preservation skills.</a:t>
            </a:r>
          </a:p>
        </p:txBody>
      </p:sp>
      <p:pic>
        <p:nvPicPr>
          <p:cNvPr id="6" name="Picture 5" descr="Network and Da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2239" y="2665707"/>
            <a:ext cx="2573463" cy="1558398"/>
          </a:xfrm>
          <a:prstGeom prst="rect">
            <a:avLst/>
          </a:prstGeom>
          <a:ln w="19050">
            <a:solidFill>
              <a:srgbClr val="FF9900"/>
            </a:solidFill>
          </a:ln>
        </p:spPr>
      </p:pic>
      <p:pic>
        <p:nvPicPr>
          <p:cNvPr id="7" name="Picture 6" descr="cloud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356" y="1639547"/>
            <a:ext cx="2075231" cy="1382623"/>
          </a:xfrm>
          <a:prstGeom prst="rect">
            <a:avLst/>
          </a:prstGeom>
          <a:ln w="19050">
            <a:solidFill>
              <a:srgbClr val="FF99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276763" y="6391564"/>
            <a:ext cx="3127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2"/>
                </a:solidFill>
              </a:rPr>
              <a:t>Findings from Blue Ribbon Task Force Final Report</a:t>
            </a:r>
            <a:endParaRPr lang="en-US" sz="1200" i="1" dirty="0">
              <a:solidFill>
                <a:schemeClr val="tx2"/>
              </a:solidFill>
            </a:endParaRPr>
          </a:p>
        </p:txBody>
      </p:sp>
      <p:pic>
        <p:nvPicPr>
          <p:cNvPr id="8" name="Picture 9" descr="S:\Scratch\aagroup09.jpg"/>
          <p:cNvPicPr>
            <a:picLocks noChangeAspect="1" noChangeArrowheads="1"/>
          </p:cNvPicPr>
          <p:nvPr/>
        </p:nvPicPr>
        <p:blipFill>
          <a:blip r:embed="rId4" cstate="print">
            <a:lum bright="24000" contrast="20000"/>
          </a:blip>
          <a:srcRect l="4330" t="667" r="3760" b="25614"/>
          <a:stretch>
            <a:fillRect/>
          </a:stretch>
        </p:blipFill>
        <p:spPr bwMode="auto">
          <a:xfrm>
            <a:off x="5179941" y="4541003"/>
            <a:ext cx="2417217" cy="1604075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61248" cy="990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Agenda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Organizations and Individuals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2604" y="1784377"/>
            <a:ext cx="3165959" cy="423718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1600" b="1" dirty="0" smtClean="0">
                <a:solidFill>
                  <a:schemeClr val="accent2"/>
                </a:solidFill>
              </a:rPr>
              <a:t>Fund internal preservation and access activities as core infrastructure.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/>
              <a:t>Create economies of scope and economies of scale by partnering with related organizations and industry professional associations.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1600" dirty="0" smtClean="0"/>
              <a:t>Develop preservation strategies that reflect technical, policy, and workforce best practices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59589" y="1798233"/>
            <a:ext cx="3601008" cy="4611255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Individuals</a:t>
            </a:r>
          </a:p>
          <a:p>
            <a:pPr marL="5143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+mj-lt"/>
              <a:buAutoNum type="arabicPeriod"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Provide nonexclusive rights to preserve and distribute created content.</a:t>
            </a:r>
          </a:p>
          <a:p>
            <a:pPr marL="5143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+mj-lt"/>
              <a:buAutoNum type="arabicPeriod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Partner with preservation experts </a:t>
            </a:r>
            <a:r>
              <a:rPr kumimoji="0" lang="en-US" sz="2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throughout your data’s  lifecycle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ensure that data is ready to hand off in a form that will be useful over the long term.</a:t>
            </a:r>
          </a:p>
          <a:p>
            <a:pPr marL="5143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+mj-lt"/>
              <a:buAutoNum type="arabicPeriod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Pro-actively participate in professional societies and relevant organizations to create stewardship best practices and selection priorities.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8509" y="6446982"/>
            <a:ext cx="3127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2"/>
                </a:solidFill>
              </a:rPr>
              <a:t>Findings from Blue Ribbon Task Force Final Report</a:t>
            </a:r>
            <a:endParaRPr lang="en-US" sz="12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responsibility: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the Case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3728" y="1705420"/>
            <a:ext cx="3502617" cy="45735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To Decision Makers:</a:t>
            </a: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dirty="0" smtClean="0">
                <a:solidFill>
                  <a:schemeClr val="tx2"/>
                </a:solidFill>
              </a:rPr>
              <a:t>What are liabilities and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the opportunity costs of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i="1" dirty="0" smtClean="0">
                <a:solidFill>
                  <a:schemeClr val="tx2"/>
                </a:solidFill>
              </a:rPr>
              <a:t>not </a:t>
            </a:r>
            <a:r>
              <a:rPr lang="en-US" dirty="0" smtClean="0">
                <a:solidFill>
                  <a:schemeClr val="tx2"/>
                </a:solidFill>
              </a:rPr>
              <a:t>acting?</a:t>
            </a: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What specific actions </a:t>
            </a:r>
            <a:b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need to be made a </a:t>
            </a:r>
            <a:b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priority </a:t>
            </a:r>
            <a:r>
              <a:rPr kumimoji="0" lang="en-US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now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lang="en-US" dirty="0" smtClean="0">
              <a:solidFill>
                <a:schemeClr val="accent2"/>
              </a:solidFill>
            </a:endParaRPr>
          </a:p>
          <a:p>
            <a:pPr marL="320040" marR="0" lvl="0" indent="-320040" algn="l" defTabSz="914400" rtl="0" eaLnBrk="1" fontAlgn="auto" latinLnBrk="0" hangingPunct="1">
              <a:spcBef>
                <a:spcPts val="2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To the General Public:</a:t>
            </a: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Does your dry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cleaner </a:t>
            </a:r>
            <a:b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know what digital preservation is?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 l="29583" t="22179" r="35747" b="48286"/>
          <a:stretch>
            <a:fillRect/>
          </a:stretch>
        </p:blipFill>
        <p:spPr bwMode="auto">
          <a:xfrm>
            <a:off x="3724904" y="2469990"/>
            <a:ext cx="3432028" cy="1827345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r="1819" b="43031"/>
          <a:stretch>
            <a:fillRect/>
          </a:stretch>
        </p:blipFill>
        <p:spPr bwMode="auto">
          <a:xfrm>
            <a:off x="5752063" y="1261060"/>
            <a:ext cx="2617788" cy="1583544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l="4868" t="18584" r="34967" b="37577"/>
          <a:stretch>
            <a:fillRect/>
          </a:stretch>
        </p:blipFill>
        <p:spPr bwMode="auto">
          <a:xfrm>
            <a:off x="3499096" y="4786178"/>
            <a:ext cx="3297380" cy="1731485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7" name="Picture 5" descr="inconvenient_truth_ver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3743" y="3263031"/>
            <a:ext cx="1782619" cy="2638700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27" y="168564"/>
            <a:ext cx="8765309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12959" t="4187" r="14927"/>
          <a:stretch>
            <a:fillRect/>
          </a:stretch>
        </p:blipFill>
        <p:spPr bwMode="auto">
          <a:xfrm>
            <a:off x="1579417" y="1900381"/>
            <a:ext cx="2302419" cy="3161145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893455" y="5264726"/>
            <a:ext cx="1816075" cy="46166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brtf.sdsc.edu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524296" y="1860763"/>
            <a:ext cx="1959632" cy="2489564"/>
            <a:chOff x="6593241" y="1740691"/>
            <a:chExt cx="1784141" cy="2277127"/>
          </a:xfrm>
        </p:grpSpPr>
        <p:pic>
          <p:nvPicPr>
            <p:cNvPr id="8" name="Picture 7" descr="main_cd_laser.jpg"/>
            <p:cNvPicPr>
              <a:picLocks noChangeAspect="1"/>
            </p:cNvPicPr>
            <p:nvPr/>
          </p:nvPicPr>
          <p:blipFill>
            <a:blip r:embed="rId3" cstate="print"/>
            <a:srcRect l="9905" t="13640" r="70701" b="14006"/>
            <a:stretch>
              <a:fillRect/>
            </a:stretch>
          </p:blipFill>
          <p:spPr>
            <a:xfrm>
              <a:off x="6593241" y="1740691"/>
              <a:ext cx="1784141" cy="2277127"/>
            </a:xfrm>
            <a:prstGeom prst="rect">
              <a:avLst/>
            </a:prstGeom>
            <a:ln w="19050">
              <a:solidFill>
                <a:srgbClr val="FF9900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6677892" y="3195783"/>
              <a:ext cx="1617302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BRTF Interim report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985163" y="3823855"/>
            <a:ext cx="2115128" cy="2475345"/>
            <a:chOff x="7041409" y="3814618"/>
            <a:chExt cx="1778000" cy="2262909"/>
          </a:xfrm>
        </p:grpSpPr>
        <p:pic>
          <p:nvPicPr>
            <p:cNvPr id="7" name="Picture 6" descr="final brtf.jpg"/>
            <p:cNvPicPr>
              <a:picLocks noChangeAspect="1"/>
            </p:cNvPicPr>
            <p:nvPr/>
          </p:nvPicPr>
          <p:blipFill>
            <a:blip r:embed="rId4" cstate="print"/>
            <a:srcRect l="10192" t="12611" r="70159" b="14289"/>
            <a:stretch>
              <a:fillRect/>
            </a:stretch>
          </p:blipFill>
          <p:spPr>
            <a:xfrm>
              <a:off x="7041409" y="3814618"/>
              <a:ext cx="1778000" cy="2262909"/>
            </a:xfrm>
            <a:prstGeom prst="rect">
              <a:avLst/>
            </a:prstGeom>
            <a:ln w="19050">
              <a:solidFill>
                <a:srgbClr val="FF9900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181274" y="5260110"/>
              <a:ext cx="1466620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BRTF Final report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599" y="274638"/>
            <a:ext cx="7070725" cy="7159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Digital World</a:t>
            </a:r>
            <a:endParaRPr lang="en-US" sz="3200" dirty="0">
              <a:solidFill>
                <a:srgbClr val="CC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 cstate="print"/>
          <a:srcRect t="3448" r="82120" b="86207"/>
          <a:stretch>
            <a:fillRect/>
          </a:stretch>
        </p:blipFill>
        <p:spPr>
          <a:xfrm>
            <a:off x="840996" y="1391073"/>
            <a:ext cx="1079139" cy="380794"/>
          </a:xfrm>
          <a:prstGeom prst="rect">
            <a:avLst/>
          </a:prstGeom>
          <a:ln w="19050">
            <a:solidFill>
              <a:srgbClr val="FF9900"/>
            </a:solidFill>
          </a:ln>
        </p:spPr>
      </p:pic>
      <p:pic>
        <p:nvPicPr>
          <p:cNvPr id="5" name="Picture 4" descr="turbotax.jpg"/>
          <p:cNvPicPr>
            <a:picLocks noChangeAspect="1"/>
          </p:cNvPicPr>
          <p:nvPr/>
        </p:nvPicPr>
        <p:blipFill>
          <a:blip r:embed="rId3" cstate="print"/>
          <a:srcRect l="14286" t="7143" r="14286" b="7143"/>
          <a:stretch>
            <a:fillRect/>
          </a:stretch>
        </p:blipFill>
        <p:spPr>
          <a:xfrm>
            <a:off x="6371581" y="948459"/>
            <a:ext cx="843077" cy="1070984"/>
          </a:xfrm>
          <a:prstGeom prst="rect">
            <a:avLst/>
          </a:prstGeom>
          <a:ln w="19050">
            <a:solidFill>
              <a:srgbClr val="FF9900"/>
            </a:solidFill>
          </a:ln>
        </p:spPr>
      </p:pic>
      <p:pic>
        <p:nvPicPr>
          <p:cNvPr id="10" name="Picture 9" descr="Goog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166" y="1089892"/>
            <a:ext cx="1069389" cy="451184"/>
          </a:xfrm>
          <a:prstGeom prst="rect">
            <a:avLst/>
          </a:prstGeom>
          <a:ln w="19050">
            <a:solidFill>
              <a:srgbClr val="FF9900"/>
            </a:solidFill>
          </a:ln>
        </p:spPr>
      </p:pic>
      <p:pic>
        <p:nvPicPr>
          <p:cNvPr id="13" name="Picture 12" descr="Avatar-Ima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0476" y="3866579"/>
            <a:ext cx="2099706" cy="1047168"/>
          </a:xfrm>
          <a:prstGeom prst="rect">
            <a:avLst/>
          </a:prstGeom>
          <a:ln w="19050">
            <a:solidFill>
              <a:srgbClr val="FF9900"/>
            </a:solidFill>
          </a:ln>
        </p:spPr>
      </p:pic>
      <p:pic>
        <p:nvPicPr>
          <p:cNvPr id="15" name="Picture 14" descr="iTunes 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89919" y="4161411"/>
            <a:ext cx="636408" cy="943898"/>
          </a:xfrm>
          <a:prstGeom prst="rect">
            <a:avLst/>
          </a:prstGeom>
          <a:ln w="19050">
            <a:solidFill>
              <a:srgbClr val="FF9900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2076291" y="1515398"/>
            <a:ext cx="169988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E-Government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15827" y="1662448"/>
            <a:ext cx="131478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E-Business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8657" y="5018199"/>
            <a:ext cx="200704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Digital Entertainment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99458" y="5303795"/>
            <a:ext cx="269784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Communication and Information</a:t>
            </a:r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23" name="Picture 22" descr="candidates 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943" y="2032002"/>
            <a:ext cx="1706718" cy="1475824"/>
          </a:xfrm>
          <a:prstGeom prst="rect">
            <a:avLst/>
          </a:prstGeom>
          <a:ln w="19050">
            <a:solidFill>
              <a:srgbClr val="FF9900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3269057" y="4173140"/>
            <a:ext cx="2562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Research and Education</a:t>
            </a:r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28" name="Picture 9" descr="S:\Scratch\aagroup09.jpg"/>
          <p:cNvPicPr>
            <a:picLocks noChangeAspect="1" noChangeArrowheads="1"/>
          </p:cNvPicPr>
          <p:nvPr/>
        </p:nvPicPr>
        <p:blipFill>
          <a:blip r:embed="rId8" cstate="print">
            <a:lum bright="24000" contrast="20000"/>
          </a:blip>
          <a:srcRect l="4330" t="667" r="3760" b="25614"/>
          <a:stretch>
            <a:fillRect/>
          </a:stretch>
        </p:blipFill>
        <p:spPr bwMode="auto">
          <a:xfrm>
            <a:off x="3134165" y="2220151"/>
            <a:ext cx="2832739" cy="1879817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9" name="Picture 6" descr="RPI-imag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38842" y="5039164"/>
            <a:ext cx="2023385" cy="1333927"/>
          </a:xfrm>
          <a:prstGeom prst="rect">
            <a:avLst/>
          </a:prstGeom>
          <a:noFill/>
          <a:ln w="19050">
            <a:solidFill>
              <a:srgbClr val="FF9900"/>
            </a:solidFill>
          </a:ln>
        </p:spPr>
      </p:pic>
      <p:pic>
        <p:nvPicPr>
          <p:cNvPr id="30" name="Picture 29" descr="microsoft.jpg"/>
          <p:cNvPicPr>
            <a:picLocks noChangeAspect="1"/>
          </p:cNvPicPr>
          <p:nvPr/>
        </p:nvPicPr>
        <p:blipFill>
          <a:blip r:embed="rId10" cstate="print"/>
          <a:srcRect t="36667" b="36666"/>
          <a:stretch>
            <a:fillRect/>
          </a:stretch>
        </p:blipFill>
        <p:spPr>
          <a:xfrm>
            <a:off x="4613464" y="1209964"/>
            <a:ext cx="1537443" cy="434013"/>
          </a:xfrm>
          <a:prstGeom prst="rect">
            <a:avLst/>
          </a:prstGeom>
          <a:ln w="19050">
            <a:solidFill>
              <a:srgbClr val="FF9900"/>
            </a:solidFill>
          </a:ln>
        </p:spPr>
      </p:pic>
      <p:pic>
        <p:nvPicPr>
          <p:cNvPr id="22" name="Picture 21" descr="iphone_inhandhome_c.jpg"/>
          <p:cNvPicPr>
            <a:picLocks noChangeAspect="1"/>
          </p:cNvPicPr>
          <p:nvPr/>
        </p:nvPicPr>
        <p:blipFill>
          <a:blip r:embed="rId11" cstate="print"/>
          <a:srcRect l="26855" t="3129"/>
          <a:stretch>
            <a:fillRect/>
          </a:stretch>
        </p:blipFill>
        <p:spPr>
          <a:xfrm>
            <a:off x="7180934" y="4135738"/>
            <a:ext cx="1002484" cy="1096657"/>
          </a:xfrm>
          <a:prstGeom prst="rect">
            <a:avLst/>
          </a:prstGeom>
          <a:ln w="19050">
            <a:solidFill>
              <a:srgbClr val="FF9900"/>
            </a:solidFill>
          </a:ln>
        </p:spPr>
      </p:pic>
      <p:pic>
        <p:nvPicPr>
          <p:cNvPr id="17" name="Picture 16" descr="facebook 2.jpg"/>
          <p:cNvPicPr>
            <a:picLocks noChangeAspect="1"/>
          </p:cNvPicPr>
          <p:nvPr/>
        </p:nvPicPr>
        <p:blipFill>
          <a:blip r:embed="rId12" cstate="print"/>
          <a:srcRect l="9583" t="12778" r="11583" b="6000"/>
          <a:stretch>
            <a:fillRect/>
          </a:stretch>
        </p:blipFill>
        <p:spPr>
          <a:xfrm>
            <a:off x="6843704" y="2433115"/>
            <a:ext cx="1589096" cy="1299903"/>
          </a:xfrm>
          <a:prstGeom prst="rect">
            <a:avLst/>
          </a:prstGeom>
          <a:ln w="19050">
            <a:solidFill>
              <a:srgbClr val="FF9900"/>
            </a:solidFill>
          </a:ln>
        </p:spPr>
      </p:pic>
      <p:pic>
        <p:nvPicPr>
          <p:cNvPr id="6" name="Picture 5" descr="wikipedia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417377" y="3447421"/>
            <a:ext cx="923328" cy="1198469"/>
          </a:xfrm>
          <a:prstGeom prst="rect">
            <a:avLst/>
          </a:prstGeom>
          <a:ln w="19050">
            <a:solidFill>
              <a:srgbClr val="FF9900"/>
            </a:solidFill>
          </a:ln>
        </p:spPr>
      </p:pic>
      <p:pic>
        <p:nvPicPr>
          <p:cNvPr id="26" name="Picture 25" descr="SCS_on_Google_Earth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0146" y="120072"/>
            <a:ext cx="1156598" cy="1008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15" y="195660"/>
            <a:ext cx="8077200" cy="86652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from birth to death/immortality: 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Digital Data Life Cycle</a:t>
            </a:r>
            <a:endParaRPr 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685800" y="914400"/>
          <a:ext cx="7848600" cy="144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838200" y="2066441"/>
            <a:ext cx="1371600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1200" b="1" dirty="0">
                <a:solidFill>
                  <a:srgbClr val="C00000"/>
                </a:solidFill>
                <a:latin typeface="+mn-lt"/>
              </a:rPr>
              <a:t>Data creation / capture / </a:t>
            </a:r>
            <a:r>
              <a:rPr lang="en-GB" sz="1200" b="1" dirty="0" smtClean="0">
                <a:solidFill>
                  <a:srgbClr val="C00000"/>
                </a:solidFill>
                <a:latin typeface="+mn-lt"/>
              </a:rPr>
              <a:t>gathering from </a:t>
            </a:r>
          </a:p>
          <a:p>
            <a:pPr marL="171450" indent="-171450">
              <a:spcBef>
                <a:spcPts val="300"/>
              </a:spcBef>
              <a:buFont typeface="Arial" pitchFamily="34" charset="0"/>
              <a:buChar char="•"/>
            </a:pPr>
            <a:r>
              <a:rPr lang="en-GB" sz="1200" b="1" dirty="0" smtClean="0">
                <a:solidFill>
                  <a:srgbClr val="C00000"/>
                </a:solidFill>
                <a:latin typeface="+mn-lt"/>
              </a:rPr>
              <a:t>laboratory experiments</a:t>
            </a:r>
          </a:p>
          <a:p>
            <a:pPr marL="171450" indent="-171450">
              <a:spcBef>
                <a:spcPts val="300"/>
              </a:spcBef>
              <a:buFont typeface="Arial" pitchFamily="34" charset="0"/>
              <a:buChar char="•"/>
            </a:pPr>
            <a:r>
              <a:rPr lang="en-GB" sz="1200" b="1" dirty="0" smtClean="0">
                <a:solidFill>
                  <a:srgbClr val="C00000"/>
                </a:solidFill>
                <a:latin typeface="+mn-lt"/>
              </a:rPr>
              <a:t>fieldwork </a:t>
            </a:r>
          </a:p>
          <a:p>
            <a:pPr marL="171450" indent="-171450">
              <a:spcBef>
                <a:spcPts val="300"/>
              </a:spcBef>
              <a:buFont typeface="Arial" pitchFamily="34" charset="0"/>
              <a:buChar char="•"/>
            </a:pPr>
            <a:r>
              <a:rPr lang="en-GB" sz="1200" b="1" dirty="0" smtClean="0">
                <a:solidFill>
                  <a:srgbClr val="C00000"/>
                </a:solidFill>
                <a:latin typeface="+mn-lt"/>
              </a:rPr>
              <a:t>surveys</a:t>
            </a:r>
          </a:p>
          <a:p>
            <a:pPr marL="171450" indent="-171450">
              <a:spcBef>
                <a:spcPts val="300"/>
              </a:spcBef>
              <a:buFont typeface="Arial" pitchFamily="34" charset="0"/>
              <a:buChar char="•"/>
            </a:pPr>
            <a:r>
              <a:rPr lang="en-GB" sz="1200" b="1" dirty="0" smtClean="0">
                <a:solidFill>
                  <a:srgbClr val="C00000"/>
                </a:solidFill>
                <a:latin typeface="+mn-lt"/>
              </a:rPr>
              <a:t>devices</a:t>
            </a:r>
          </a:p>
          <a:p>
            <a:pPr marL="171450" indent="-171450">
              <a:spcBef>
                <a:spcPts val="300"/>
              </a:spcBef>
              <a:buFont typeface="Arial" pitchFamily="34" charset="0"/>
              <a:buChar char="•"/>
            </a:pPr>
            <a:r>
              <a:rPr lang="en-GB" sz="1200" b="1" dirty="0" smtClean="0">
                <a:solidFill>
                  <a:srgbClr val="C00000"/>
                </a:solidFill>
                <a:latin typeface="+mn-lt"/>
              </a:rPr>
              <a:t>media </a:t>
            </a:r>
          </a:p>
          <a:p>
            <a:pPr marL="171450" indent="-171450">
              <a:spcBef>
                <a:spcPts val="300"/>
              </a:spcBef>
              <a:buFont typeface="Arial" pitchFamily="34" charset="0"/>
              <a:buChar char="•"/>
            </a:pPr>
            <a:r>
              <a:rPr lang="en-GB" sz="1200" b="1" dirty="0" smtClean="0">
                <a:solidFill>
                  <a:srgbClr val="C00000"/>
                </a:solidFill>
                <a:latin typeface="+mn-lt"/>
              </a:rPr>
              <a:t>simulation output ...</a:t>
            </a:r>
            <a:endParaRPr lang="en-US" sz="1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90800" y="2050943"/>
            <a:ext cx="1066800" cy="9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4300" indent="-114300">
              <a:spcBef>
                <a:spcPts val="300"/>
              </a:spcBef>
              <a:buFont typeface="Arial" pitchFamily="34" charset="0"/>
              <a:buChar char="•"/>
            </a:pPr>
            <a:r>
              <a:rPr lang="en-GB" sz="12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Organize</a:t>
            </a:r>
          </a:p>
          <a:p>
            <a:pPr marL="114300" indent="-1143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Annotate</a:t>
            </a:r>
          </a:p>
          <a:p>
            <a:pPr marL="114300" indent="-1143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Clean</a:t>
            </a:r>
            <a:endParaRPr lang="en-GB" sz="1200" b="1" dirty="0" smtClean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marL="114300" indent="-114300">
              <a:spcBef>
                <a:spcPts val="300"/>
              </a:spcBef>
              <a:buFont typeface="Arial" pitchFamily="34" charset="0"/>
              <a:buChar char="•"/>
            </a:pPr>
            <a:r>
              <a:rPr lang="en-GB" sz="12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Filter ....</a:t>
            </a:r>
            <a:endParaRPr lang="en-US" sz="1200" b="1" dirty="0" smtClean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4038600" y="2019946"/>
            <a:ext cx="1295400" cy="213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4300" indent="-1143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7030A0"/>
                </a:solidFill>
                <a:latin typeface="+mn-lt"/>
              </a:rPr>
              <a:t>Analyze</a:t>
            </a:r>
          </a:p>
          <a:p>
            <a:pPr marL="114300" indent="-1143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7030A0"/>
                </a:solidFill>
                <a:latin typeface="+mn-lt"/>
              </a:rPr>
              <a:t>Mine </a:t>
            </a:r>
          </a:p>
          <a:p>
            <a:pPr marL="114300" indent="-1143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7030A0"/>
                </a:solidFill>
                <a:latin typeface="+mn-lt"/>
              </a:rPr>
              <a:t>Model </a:t>
            </a:r>
          </a:p>
          <a:p>
            <a:pPr marL="114300" indent="-1143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7030A0"/>
                </a:solidFill>
                <a:latin typeface="+mn-lt"/>
              </a:rPr>
              <a:t>Derive additional data</a:t>
            </a:r>
          </a:p>
          <a:p>
            <a:pPr marL="114300" indent="-1143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7030A0"/>
                </a:solidFill>
                <a:latin typeface="+mn-lt"/>
              </a:rPr>
              <a:t>Visualize</a:t>
            </a:r>
          </a:p>
          <a:p>
            <a:pPr marL="114300" indent="-1143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7030A0"/>
                </a:solidFill>
                <a:latin typeface="+mn-lt"/>
              </a:rPr>
              <a:t>Input to instruments / computers / devices ….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486400" y="2066441"/>
            <a:ext cx="1295400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4300" indent="-114300">
              <a:spcBef>
                <a:spcPts val="300"/>
              </a:spcBef>
              <a:buFont typeface="Arial" pitchFamily="34" charset="0"/>
              <a:buChar char="•"/>
              <a:tabLst>
                <a:tab pos="114300" algn="l"/>
              </a:tabLst>
            </a:pPr>
            <a:r>
              <a:rPr lang="en-US" sz="1200" b="1" dirty="0" smtClean="0">
                <a:solidFill>
                  <a:srgbClr val="0070C0"/>
                </a:solidFill>
                <a:latin typeface="+mn-lt"/>
              </a:rPr>
              <a:t>Disseminate</a:t>
            </a:r>
          </a:p>
          <a:p>
            <a:pPr marL="114300" indent="-114300">
              <a:spcBef>
                <a:spcPts val="300"/>
              </a:spcBef>
              <a:buFont typeface="Arial" pitchFamily="34" charset="0"/>
              <a:buChar char="•"/>
              <a:tabLst>
                <a:tab pos="114300" algn="l"/>
              </a:tabLst>
            </a:pPr>
            <a:r>
              <a:rPr lang="en-US" sz="1200" b="1" dirty="0" smtClean="0">
                <a:solidFill>
                  <a:srgbClr val="0070C0"/>
                </a:solidFill>
                <a:latin typeface="+mn-lt"/>
              </a:rPr>
              <a:t> Create portals / data collections / databases</a:t>
            </a:r>
          </a:p>
          <a:p>
            <a:pPr marL="114300" indent="-114300">
              <a:spcBef>
                <a:spcPts val="300"/>
              </a:spcBef>
              <a:buFont typeface="Arial" pitchFamily="34" charset="0"/>
              <a:buChar char="•"/>
              <a:tabLst>
                <a:tab pos="114300" algn="l"/>
              </a:tabLst>
            </a:pPr>
            <a:r>
              <a:rPr lang="en-US" sz="1200" b="1" dirty="0" smtClean="0">
                <a:solidFill>
                  <a:srgbClr val="0070C0"/>
                </a:solidFill>
                <a:latin typeface="+mn-lt"/>
              </a:rPr>
              <a:t>Associate with literature ….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7147301" y="2066441"/>
            <a:ext cx="1143000" cy="168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4300" indent="-1143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Store / preserve</a:t>
            </a:r>
          </a:p>
          <a:p>
            <a:pPr marL="114300" indent="-1143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Store / replicate / preserve</a:t>
            </a:r>
          </a:p>
          <a:p>
            <a:pPr marL="114300" indent="-1143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Store /  ignore</a:t>
            </a:r>
          </a:p>
          <a:p>
            <a:pPr marL="114300" indent="-1143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Destroy ….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47473" y="6467081"/>
            <a:ext cx="3657600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200" i="1" dirty="0" smtClean="0">
                <a:solidFill>
                  <a:schemeClr val="tx2"/>
                </a:solidFill>
              </a:rPr>
              <a:t>Information adapted from Chris Rusbridge and Liz Lyon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endParaRPr lang="en-US" sz="1200" i="1" dirty="0">
              <a:solidFill>
                <a:schemeClr val="tx2"/>
              </a:solidFill>
            </a:endParaRPr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4631999" y="4293032"/>
          <a:ext cx="645235" cy="774916"/>
        </p:xfrm>
        <a:graphic>
          <a:graphicData uri="http://schemas.openxmlformats.org/presentationml/2006/ole">
            <p:oleObj spid="_x0000_s69634" name="Photo Editor Photo" r:id="rId9" imgW="6268325" imgH="4525007" progId="">
              <p:embed/>
            </p:oleObj>
          </a:graphicData>
        </a:graphic>
      </p:graphicFrame>
      <p:pic>
        <p:nvPicPr>
          <p:cNvPr id="39" name="Picture 72" descr="SDSS telescope at dusk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16256" y="4502073"/>
            <a:ext cx="988762" cy="951158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41" name="Picture 127" descr="JCSG 4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88675" y="4268295"/>
            <a:ext cx="1193550" cy="97796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44" name="Picture 43" descr="PDB 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5590264" y="3642100"/>
            <a:ext cx="956700" cy="803329"/>
          </a:xfrm>
          <a:prstGeom prst="rect">
            <a:avLst/>
          </a:prstGeom>
          <a:ln w="19050">
            <a:solidFill>
              <a:srgbClr val="FF9900"/>
            </a:solidFill>
          </a:ln>
        </p:spPr>
      </p:pic>
      <p:pic>
        <p:nvPicPr>
          <p:cNvPr id="49" name="Picture 13" descr="machine room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30698" y="3871383"/>
            <a:ext cx="905642" cy="606238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51" name="Picture 50" descr="workforce 3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152058" y="5340533"/>
            <a:ext cx="918706" cy="918706"/>
          </a:xfrm>
          <a:prstGeom prst="rect">
            <a:avLst/>
          </a:prstGeom>
          <a:ln w="19050">
            <a:solidFill>
              <a:srgbClr val="FF9900"/>
            </a:solidFill>
          </a:ln>
        </p:spPr>
      </p:pic>
      <p:pic>
        <p:nvPicPr>
          <p:cNvPr id="53" name="Picture 52" descr="CMS_CERN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66426" y="4532524"/>
            <a:ext cx="1317357" cy="887020"/>
          </a:xfrm>
          <a:prstGeom prst="rect">
            <a:avLst/>
          </a:prstGeom>
          <a:ln w="19050">
            <a:solidFill>
              <a:srgbClr val="FF9900"/>
            </a:solidFill>
          </a:ln>
        </p:spPr>
      </p:pic>
      <p:pic>
        <p:nvPicPr>
          <p:cNvPr id="54" name="Picture 53" descr="computer 2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286000" y="3143074"/>
            <a:ext cx="1564055" cy="967107"/>
          </a:xfrm>
          <a:prstGeom prst="rect">
            <a:avLst/>
          </a:prstGeom>
          <a:ln w="19050">
            <a:solidFill>
              <a:srgbClr val="FF9900"/>
            </a:solidFill>
          </a:ln>
        </p:spPr>
      </p:pic>
      <p:pic>
        <p:nvPicPr>
          <p:cNvPr id="55" name="Picture 54" descr="digital camera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293820" y="5602637"/>
            <a:ext cx="1365899" cy="770453"/>
          </a:xfrm>
          <a:prstGeom prst="rect">
            <a:avLst/>
          </a:prstGeom>
          <a:ln w="19050">
            <a:solidFill>
              <a:srgbClr val="FF9900"/>
            </a:solidFill>
          </a:ln>
        </p:spPr>
      </p:pic>
      <p:pic>
        <p:nvPicPr>
          <p:cNvPr id="56" name="Picture 55" descr="hard drive 1.bmp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360906" y="5525146"/>
            <a:ext cx="832512" cy="552840"/>
          </a:xfrm>
          <a:prstGeom prst="rect">
            <a:avLst/>
          </a:prstGeom>
          <a:ln w="19050">
            <a:solidFill>
              <a:srgbClr val="FF9900"/>
            </a:solidFill>
          </a:ln>
        </p:spPr>
      </p:pic>
      <p:pic>
        <p:nvPicPr>
          <p:cNvPr id="57" name="Picture 56" descr="hpss_silo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276454" y="4674687"/>
            <a:ext cx="990629" cy="662306"/>
          </a:xfrm>
          <a:prstGeom prst="rect">
            <a:avLst/>
          </a:prstGeom>
          <a:ln w="19050">
            <a:solidFill>
              <a:srgbClr val="FF9900"/>
            </a:solidFill>
          </a:ln>
        </p:spPr>
      </p:pic>
      <p:pic>
        <p:nvPicPr>
          <p:cNvPr id="58" name="Picture 57" descr="census 1.gi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729576" y="4657241"/>
            <a:ext cx="996688" cy="1101603"/>
          </a:xfrm>
          <a:prstGeom prst="rect">
            <a:avLst/>
          </a:prstGeom>
          <a:ln w="19050">
            <a:solidFill>
              <a:srgbClr val="FF99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98612" y="200891"/>
            <a:ext cx="8153400" cy="990600"/>
          </a:xfrm>
          <a:noFill/>
        </p:spPr>
        <p:txBody>
          <a:bodyPr>
            <a:no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Supporting the Digital Data Life Cycle:  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Multi-dimensional Problem</a:t>
            </a:r>
            <a:endParaRPr 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30908" y="1635639"/>
            <a:ext cx="5177999" cy="4611757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Multiple Challenges: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“How to ensure access to data over the long term” </a:t>
            </a:r>
          </a:p>
          <a:p>
            <a:pPr lvl="2">
              <a:spcBef>
                <a:spcPts val="600"/>
              </a:spcBef>
              <a:defRPr/>
            </a:pPr>
            <a:r>
              <a:rPr lang="en-US" sz="1600" dirty="0" smtClean="0"/>
              <a:t>standards and reliable SW and HW required to support data management, data preservation, data services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“Who is responsible for digital information?” </a:t>
            </a:r>
          </a:p>
          <a:p>
            <a:pPr lvl="2">
              <a:spcBef>
                <a:spcPts val="600"/>
              </a:spcBef>
              <a:defRPr/>
            </a:pPr>
            <a:r>
              <a:rPr lang="en-US" sz="1600" dirty="0" smtClean="0"/>
              <a:t>alignment between stakeholder groups and new regulation and policy concerning retention needed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“Who pays?” </a:t>
            </a:r>
          </a:p>
          <a:p>
            <a:pPr lvl="2">
              <a:spcBef>
                <a:spcPts val="600"/>
              </a:spcBef>
              <a:defRPr/>
            </a:pPr>
            <a:r>
              <a:rPr lang="en-US" sz="1600" dirty="0" smtClean="0"/>
              <a:t>Viable sustainable economic models needed</a:t>
            </a:r>
            <a:endParaRPr lang="en-US" sz="1800" dirty="0" smtClean="0"/>
          </a:p>
        </p:txBody>
      </p:sp>
      <p:grpSp>
        <p:nvGrpSpPr>
          <p:cNvPr id="2" name="Group 15"/>
          <p:cNvGrpSpPr/>
          <p:nvPr/>
        </p:nvGrpSpPr>
        <p:grpSpPr>
          <a:xfrm>
            <a:off x="5638800" y="1634837"/>
            <a:ext cx="3263900" cy="4574094"/>
            <a:chOff x="5562600" y="1330037"/>
            <a:chExt cx="3263900" cy="4574094"/>
          </a:xfrm>
        </p:grpSpPr>
        <p:sp>
          <p:nvSpPr>
            <p:cNvPr id="101389" name="Oval 13"/>
            <p:cNvSpPr>
              <a:spLocks noChangeArrowheads="1"/>
            </p:cNvSpPr>
            <p:nvPr/>
          </p:nvSpPr>
          <p:spPr bwMode="auto">
            <a:xfrm>
              <a:off x="7010400" y="3378200"/>
              <a:ext cx="1816100" cy="18415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1386" name="Oval 10"/>
            <p:cNvSpPr>
              <a:spLocks noChangeArrowheads="1"/>
            </p:cNvSpPr>
            <p:nvPr/>
          </p:nvSpPr>
          <p:spPr bwMode="auto">
            <a:xfrm>
              <a:off x="5562600" y="3352800"/>
              <a:ext cx="1816100" cy="1841500"/>
            </a:xfrm>
            <a:prstGeom prst="ellipse">
              <a:avLst/>
            </a:prstGeom>
            <a:solidFill>
              <a:schemeClr val="accent3">
                <a:alpha val="49001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1388" name="Oval 12"/>
            <p:cNvSpPr>
              <a:spLocks noChangeArrowheads="1"/>
            </p:cNvSpPr>
            <p:nvPr/>
          </p:nvSpPr>
          <p:spPr bwMode="auto">
            <a:xfrm>
              <a:off x="6337300" y="2057400"/>
              <a:ext cx="1816100" cy="1841500"/>
            </a:xfrm>
            <a:prstGeom prst="ellipse">
              <a:avLst/>
            </a:prstGeom>
            <a:solidFill>
              <a:schemeClr val="accent2">
                <a:alpha val="53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1382" name="TextBox 8"/>
            <p:cNvSpPr txBox="1">
              <a:spLocks noChangeArrowheads="1"/>
            </p:cNvSpPr>
            <p:nvPr/>
          </p:nvSpPr>
          <p:spPr bwMode="auto">
            <a:xfrm>
              <a:off x="6705600" y="2667000"/>
              <a:ext cx="1120776" cy="40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sz="1800" b="1" dirty="0" smtClean="0">
                  <a:cs typeface="Arial" charset="0"/>
                </a:rPr>
                <a:t>Technical</a:t>
              </a:r>
              <a:endParaRPr lang="en-US" sz="1800" b="1" dirty="0">
                <a:cs typeface="Arial" charset="0"/>
              </a:endParaRPr>
            </a:p>
          </p:txBody>
        </p:sp>
        <p:sp>
          <p:nvSpPr>
            <p:cNvPr id="101383" name="TextBox 9"/>
            <p:cNvSpPr txBox="1">
              <a:spLocks noChangeArrowheads="1"/>
            </p:cNvSpPr>
            <p:nvPr/>
          </p:nvSpPr>
          <p:spPr bwMode="auto">
            <a:xfrm>
              <a:off x="5715000" y="3733800"/>
              <a:ext cx="1292225" cy="1089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sz="1800" b="1" dirty="0" smtClean="0">
                  <a:cs typeface="Arial" charset="0"/>
                </a:rPr>
                <a:t>Social, Policy, Regulatory</a:t>
              </a:r>
              <a:endParaRPr lang="en-US" sz="1800" b="1" dirty="0">
                <a:cs typeface="Arial" charset="0"/>
              </a:endParaRPr>
            </a:p>
          </p:txBody>
        </p:sp>
        <p:sp>
          <p:nvSpPr>
            <p:cNvPr id="101384" name="TextBox 10"/>
            <p:cNvSpPr txBox="1">
              <a:spLocks noChangeArrowheads="1"/>
            </p:cNvSpPr>
            <p:nvPr/>
          </p:nvSpPr>
          <p:spPr bwMode="auto">
            <a:xfrm>
              <a:off x="7467600" y="4038600"/>
              <a:ext cx="1088760" cy="40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sz="1800" b="1" dirty="0">
                  <a:cs typeface="Arial" charset="0"/>
                </a:rPr>
                <a:t>Economic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43800" y="5334000"/>
              <a:ext cx="12458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Who pays?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38800" y="5257800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Who is responsible?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61364" y="1330037"/>
              <a:ext cx="22721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How to ensure long-term access?</a:t>
              </a:r>
              <a:endParaRPr lang="en-US" dirty="0"/>
            </a:p>
          </p:txBody>
        </p:sp>
      </p:grp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7084018" y="3695914"/>
            <a:ext cx="1816100" cy="1841500"/>
          </a:xfrm>
          <a:prstGeom prst="ellipse">
            <a:avLst/>
          </a:prstGeom>
          <a:solidFill>
            <a:srgbClr val="4F81BD">
              <a:alpha val="74902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7556715" y="4340817"/>
            <a:ext cx="1088760" cy="40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800" b="1" dirty="0">
                <a:solidFill>
                  <a:srgbClr val="CCFF99"/>
                </a:solidFill>
                <a:cs typeface="Arial" charset="0"/>
              </a:rPr>
              <a:t>Economic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26" y="168564"/>
            <a:ext cx="8959273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on Economics:  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Blue Ribbon Task Force on Sustainable Digital Preservation and Access</a:t>
            </a: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1689" y="1950788"/>
            <a:ext cx="3396241" cy="4408057"/>
          </a:xfrm>
        </p:spPr>
        <p:txBody>
          <a:bodyPr>
            <a:normAutofit fontScale="77500" lnSpcReduction="20000"/>
          </a:bodyPr>
          <a:lstStyle/>
          <a:p>
            <a:pPr marL="347663" indent="-334963"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BRTF Charge:</a:t>
            </a:r>
          </a:p>
          <a:p>
            <a:pPr marL="594360" indent="-45720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600" dirty="0" smtClean="0"/>
              <a:t>Conduct a comprehensive </a:t>
            </a:r>
            <a:r>
              <a:rPr lang="en-US" sz="2600" b="1" dirty="0" smtClean="0">
                <a:solidFill>
                  <a:schemeClr val="accent2"/>
                </a:solidFill>
              </a:rPr>
              <a:t>analysis</a:t>
            </a:r>
            <a:r>
              <a:rPr lang="en-US" sz="2600" dirty="0" smtClean="0">
                <a:solidFill>
                  <a:schemeClr val="accent2"/>
                </a:solidFill>
              </a:rPr>
              <a:t> </a:t>
            </a:r>
            <a:r>
              <a:rPr lang="en-US" sz="2600" dirty="0" smtClean="0"/>
              <a:t>of sustainable digital preservation</a:t>
            </a:r>
          </a:p>
          <a:p>
            <a:pPr marL="594360" indent="-45720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600" dirty="0" smtClean="0"/>
              <a:t>Identify and evaluate </a:t>
            </a:r>
            <a:r>
              <a:rPr lang="en-US" sz="2600" b="1" dirty="0" smtClean="0">
                <a:solidFill>
                  <a:schemeClr val="accent2"/>
                </a:solidFill>
              </a:rPr>
              <a:t>best practices</a:t>
            </a:r>
          </a:p>
          <a:p>
            <a:pPr marL="594360" indent="-45720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600" dirty="0" smtClean="0"/>
              <a:t>Make specific </a:t>
            </a:r>
            <a:r>
              <a:rPr lang="en-US" sz="2600" b="1" dirty="0" smtClean="0">
                <a:solidFill>
                  <a:schemeClr val="accent2"/>
                </a:solidFill>
              </a:rPr>
              <a:t>recommendations for action</a:t>
            </a:r>
          </a:p>
          <a:p>
            <a:pPr marL="594360" indent="-45720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600" dirty="0" smtClean="0"/>
              <a:t>Articulate </a:t>
            </a:r>
            <a:r>
              <a:rPr lang="en-US" sz="2600" b="1" dirty="0" smtClean="0">
                <a:solidFill>
                  <a:schemeClr val="accent2"/>
                </a:solidFill>
              </a:rPr>
              <a:t>next steps </a:t>
            </a:r>
            <a:r>
              <a:rPr lang="en-US" sz="2600" dirty="0" smtClean="0"/>
              <a:t>for further work</a:t>
            </a:r>
            <a:endParaRPr lang="en-US" sz="11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12959" t="4187" r="14927"/>
          <a:stretch>
            <a:fillRect/>
          </a:stretch>
        </p:blipFill>
        <p:spPr bwMode="auto">
          <a:xfrm>
            <a:off x="341744" y="1918854"/>
            <a:ext cx="2302419" cy="3161145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09600" y="5209308"/>
            <a:ext cx="1816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brtf.sdsc.edu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8" name="Picture 7" descr="main_cd_laser.jpg"/>
          <p:cNvPicPr>
            <a:picLocks noChangeAspect="1"/>
          </p:cNvPicPr>
          <p:nvPr/>
        </p:nvPicPr>
        <p:blipFill>
          <a:blip r:embed="rId3" cstate="print"/>
          <a:srcRect l="9905" t="13640" r="70701" b="14006"/>
          <a:stretch>
            <a:fillRect/>
          </a:stretch>
        </p:blipFill>
        <p:spPr>
          <a:xfrm>
            <a:off x="6593241" y="1740691"/>
            <a:ext cx="1784141" cy="2277127"/>
          </a:xfrm>
          <a:prstGeom prst="rect">
            <a:avLst/>
          </a:prstGeom>
          <a:ln w="19050">
            <a:solidFill>
              <a:srgbClr val="FF9900"/>
            </a:solidFill>
          </a:ln>
        </p:spPr>
      </p:pic>
      <p:pic>
        <p:nvPicPr>
          <p:cNvPr id="7" name="Picture 6" descr="final brtf.jpg"/>
          <p:cNvPicPr>
            <a:picLocks noChangeAspect="1"/>
          </p:cNvPicPr>
          <p:nvPr/>
        </p:nvPicPr>
        <p:blipFill>
          <a:blip r:embed="rId4" cstate="print"/>
          <a:srcRect l="10192" t="12611" r="70159" b="14289"/>
          <a:stretch>
            <a:fillRect/>
          </a:stretch>
        </p:blipFill>
        <p:spPr>
          <a:xfrm>
            <a:off x="7041409" y="3814618"/>
            <a:ext cx="1778000" cy="2262909"/>
          </a:xfrm>
          <a:prstGeom prst="rect">
            <a:avLst/>
          </a:prstGeom>
          <a:ln w="19050">
            <a:solidFill>
              <a:srgbClr val="FF99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677892" y="3195783"/>
            <a:ext cx="1617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BRTF Interim report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81274" y="5260110"/>
            <a:ext cx="14666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BRTF Final report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109" y="228600"/>
            <a:ext cx="8331939" cy="861291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required to support digital information over the long term?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4210" y="1813301"/>
            <a:ext cx="8454326" cy="4184543"/>
          </a:xfrm>
        </p:spPr>
        <p:txBody>
          <a:bodyPr>
            <a:normAutofit fontScale="77500" lnSpcReduction="20000"/>
          </a:bodyPr>
          <a:lstStyle/>
          <a:p>
            <a:pPr marL="398463" indent="-328613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3400" b="1" dirty="0" smtClean="0">
                <a:solidFill>
                  <a:schemeClr val="tx2"/>
                </a:solidFill>
              </a:rPr>
              <a:t>Economic sustainability for digital information* requires</a:t>
            </a:r>
          </a:p>
          <a:p>
            <a:pPr marL="398463" indent="-328613">
              <a:lnSpc>
                <a:spcPct val="120000"/>
              </a:lnSpc>
              <a:spcBef>
                <a:spcPts val="1200"/>
              </a:spcBef>
            </a:pP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Recognition of the benefits</a:t>
            </a:r>
            <a:r>
              <a:rPr lang="en-US" sz="2600" b="1" dirty="0" smtClean="0">
                <a:solidFill>
                  <a:srgbClr val="FF9900"/>
                </a:solidFill>
              </a:rPr>
              <a:t> </a:t>
            </a:r>
            <a:r>
              <a:rPr lang="en-US" sz="2600" dirty="0" smtClean="0"/>
              <a:t>of long-term </a:t>
            </a:r>
            <a:br>
              <a:rPr lang="en-US" sz="2600" dirty="0" smtClean="0"/>
            </a:br>
            <a:r>
              <a:rPr lang="en-US" sz="2600" dirty="0" smtClean="0"/>
              <a:t>access and preservation</a:t>
            </a:r>
          </a:p>
          <a:p>
            <a:pPr marL="398463" indent="-328613">
              <a:lnSpc>
                <a:spcPct val="120000"/>
              </a:lnSpc>
              <a:spcBef>
                <a:spcPts val="1200"/>
              </a:spcBef>
            </a:pP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Incentives</a:t>
            </a:r>
            <a:r>
              <a:rPr lang="en-US" sz="2600" dirty="0" smtClean="0">
                <a:solidFill>
                  <a:srgbClr val="CCFF99"/>
                </a:solidFill>
              </a:rPr>
              <a:t> </a:t>
            </a:r>
            <a:r>
              <a:rPr lang="en-US" sz="2600" dirty="0" smtClean="0"/>
              <a:t>for decision-makers to act</a:t>
            </a:r>
          </a:p>
          <a:p>
            <a:pPr marL="398463" indent="-328613">
              <a:lnSpc>
                <a:spcPct val="120000"/>
              </a:lnSpc>
              <a:spcBef>
                <a:spcPts val="1200"/>
              </a:spcBef>
            </a:pP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Means of selecting “valued” </a:t>
            </a:r>
            <a:b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information </a:t>
            </a:r>
            <a:r>
              <a:rPr lang="en-US" sz="2600" dirty="0" smtClean="0"/>
              <a:t>for long-term preservation</a:t>
            </a:r>
          </a:p>
          <a:p>
            <a:pPr marL="398463" indent="-328613">
              <a:lnSpc>
                <a:spcPct val="120000"/>
              </a:lnSpc>
              <a:spcBef>
                <a:spcPts val="1200"/>
              </a:spcBef>
            </a:pPr>
            <a:r>
              <a:rPr lang="en-US" sz="2600" dirty="0" smtClean="0"/>
              <a:t>Mechanisms to support 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ongoing, efficient </a:t>
            </a:r>
            <a:b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allocation of resources</a:t>
            </a:r>
          </a:p>
          <a:p>
            <a:pPr marL="398463" indent="-328613">
              <a:lnSpc>
                <a:spcPct val="120000"/>
              </a:lnSpc>
              <a:spcBef>
                <a:spcPts val="1200"/>
              </a:spcBef>
            </a:pPr>
            <a:r>
              <a:rPr lang="en-US" sz="2600" dirty="0" smtClean="0"/>
              <a:t>Appropriate 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organization and governance </a:t>
            </a:r>
            <a:r>
              <a:rPr lang="en-US" sz="2600" dirty="0" smtClean="0"/>
              <a:t>of preservation and access activities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en-US" sz="2600" dirty="0"/>
          </a:p>
        </p:txBody>
      </p:sp>
      <p:pic>
        <p:nvPicPr>
          <p:cNvPr id="4" name="Picture 3" descr="movie deterioration.gif"/>
          <p:cNvPicPr>
            <a:picLocks noChangeAspect="1"/>
          </p:cNvPicPr>
          <p:nvPr/>
        </p:nvPicPr>
        <p:blipFill>
          <a:blip r:embed="rId2" cstate="print"/>
          <a:srcRect l="3000" t="4000" r="4000" b="4000"/>
          <a:stretch>
            <a:fillRect/>
          </a:stretch>
        </p:blipFill>
        <p:spPr>
          <a:xfrm>
            <a:off x="5814175" y="2756782"/>
            <a:ext cx="2368423" cy="1757217"/>
          </a:xfrm>
          <a:prstGeom prst="rect">
            <a:avLst/>
          </a:prstGeom>
          <a:ln w="19050">
            <a:solidFill>
              <a:srgbClr val="FF99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641600" y="6410037"/>
            <a:ext cx="2851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2"/>
                </a:solidFill>
              </a:rPr>
              <a:t>* From Blue Ribbon Task Force Interim Report</a:t>
            </a:r>
            <a:endParaRPr lang="en-US" sz="12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905" y="1500272"/>
            <a:ext cx="8305801" cy="4955946"/>
          </a:xfrm>
        </p:spPr>
        <p:txBody>
          <a:bodyPr>
            <a:noAutofit/>
          </a:bodyPr>
          <a:lstStyle/>
          <a:p>
            <a:r>
              <a:rPr lang="en-US" dirty="0" smtClean="0"/>
              <a:t>The “free rider” </a:t>
            </a:r>
            <a:r>
              <a:rPr lang="en-US" i="1" dirty="0" smtClean="0"/>
              <a:t>non</a:t>
            </a:r>
            <a:r>
              <a:rPr lang="en-US" dirty="0" smtClean="0"/>
              <a:t>-solution:  </a:t>
            </a:r>
            <a:r>
              <a:rPr lang="en-US" b="1" dirty="0" smtClean="0">
                <a:solidFill>
                  <a:schemeClr val="accent2"/>
                </a:solidFill>
              </a:rPr>
              <a:t>“Let X do it” 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chemeClr val="bg1"/>
              </a:buClr>
            </a:pPr>
            <a:r>
              <a:rPr lang="en-US" dirty="0" smtClean="0"/>
              <a:t>where </a:t>
            </a:r>
            <a:r>
              <a:rPr lang="en-US" b="1" dirty="0" smtClean="0">
                <a:solidFill>
                  <a:schemeClr val="accent2"/>
                </a:solidFill>
              </a:rPr>
              <a:t>X</a:t>
            </a:r>
            <a:r>
              <a:rPr lang="en-US" dirty="0" smtClean="0">
                <a:solidFill>
                  <a:srgbClr val="006666"/>
                </a:solidFill>
              </a:rPr>
              <a:t> </a:t>
            </a:r>
            <a:r>
              <a:rPr lang="en-US" dirty="0" smtClean="0"/>
              <a:t>is: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The Government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The Libraries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The Archivists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Google, Microsoft, etc.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Data users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Data owners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Data creators, etc.</a:t>
            </a:r>
            <a:endParaRPr lang="en-US" sz="3600" dirty="0" smtClean="0"/>
          </a:p>
        </p:txBody>
      </p:sp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887278"/>
          </a:xfrm>
          <a:noFill/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Who’s Paying the Bills?</a:t>
            </a:r>
          </a:p>
        </p:txBody>
      </p:sp>
      <p:pic>
        <p:nvPicPr>
          <p:cNvPr id="5" name="Picture 4" descr="finger point R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11418" y="2940268"/>
            <a:ext cx="1711931" cy="874987"/>
          </a:xfrm>
          <a:prstGeom prst="rect">
            <a:avLst/>
          </a:prstGeom>
        </p:spPr>
      </p:pic>
      <p:pic>
        <p:nvPicPr>
          <p:cNvPr id="6" name="Picture 5" descr="Finger point L.jpg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2890" y="2919249"/>
            <a:ext cx="1732492" cy="8854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8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6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4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256309"/>
            <a:ext cx="8359648" cy="722746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currently support access to digital information?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14103" r="1250" b="5128"/>
          <a:stretch>
            <a:fillRect/>
          </a:stretch>
        </p:blipFill>
        <p:spPr bwMode="auto">
          <a:xfrm>
            <a:off x="457200" y="1729509"/>
            <a:ext cx="2450216" cy="1983509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4" name="Picture 3" descr="wikipedi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1437" y="4016576"/>
            <a:ext cx="1524000" cy="1868622"/>
          </a:xfrm>
          <a:prstGeom prst="rect">
            <a:avLst/>
          </a:prstGeom>
          <a:ln w="19050">
            <a:solidFill>
              <a:srgbClr val="FF99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138826" y="5969000"/>
            <a:ext cx="1767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Donations, etc.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0054" y="3198091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Subscription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237" y="3749964"/>
            <a:ext cx="1710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Federal grants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0619" y="4059383"/>
            <a:ext cx="1854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Advertisements</a:t>
            </a:r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14861" t="23959" r="14861" b="3125"/>
          <a:stretch>
            <a:fillRect/>
          </a:stretch>
        </p:blipFill>
        <p:spPr bwMode="auto">
          <a:xfrm>
            <a:off x="3398982" y="2484583"/>
            <a:ext cx="2280062" cy="1496291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13" name="Picture 12" descr="amazon web servic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2909" y="4514272"/>
            <a:ext cx="1803400" cy="1352550"/>
          </a:xfrm>
          <a:prstGeom prst="rect">
            <a:avLst/>
          </a:prstGeom>
          <a:ln w="19050">
            <a:solidFill>
              <a:srgbClr val="FF99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2900218" y="4978400"/>
            <a:ext cx="1805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Pay per service</a:t>
            </a:r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17" name="Picture 16" descr="Natur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26764" y="1634589"/>
            <a:ext cx="988436" cy="1290938"/>
          </a:xfrm>
          <a:prstGeom prst="rect">
            <a:avLst/>
          </a:prstGeom>
          <a:ln w="19050">
            <a:solidFill>
              <a:srgbClr val="FF9900"/>
            </a:solidFill>
          </a:ln>
        </p:spPr>
      </p:pic>
      <p:pic>
        <p:nvPicPr>
          <p:cNvPr id="16" name="Picture 15" descr="science-magazine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00178" y="1873443"/>
            <a:ext cx="1015835" cy="1294629"/>
          </a:xfrm>
          <a:prstGeom prst="rect">
            <a:avLst/>
          </a:prstGeom>
          <a:ln w="19050">
            <a:solidFill>
              <a:srgbClr val="FF99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are the Stakeholders?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501825" cy="4495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Many Stakeholders in digital preservation …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b="1" dirty="0" smtClean="0">
                <a:solidFill>
                  <a:schemeClr val="tx2"/>
                </a:solidFill>
              </a:rPr>
              <a:t>Stakeholders who benefit </a:t>
            </a:r>
            <a:r>
              <a:rPr lang="en-US" dirty="0" smtClean="0"/>
              <a:t>from use of the preserved asset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b="1" dirty="0" smtClean="0">
                <a:solidFill>
                  <a:schemeClr val="tx2"/>
                </a:solidFill>
              </a:rPr>
              <a:t>Stakeholders who select </a:t>
            </a:r>
            <a:r>
              <a:rPr lang="en-US" dirty="0" smtClean="0"/>
              <a:t>what to preserve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b="1" dirty="0" smtClean="0">
                <a:solidFill>
                  <a:schemeClr val="tx2"/>
                </a:solidFill>
              </a:rPr>
              <a:t>Stakeholders who own </a:t>
            </a:r>
            <a:r>
              <a:rPr lang="en-US" dirty="0" smtClean="0"/>
              <a:t>the asset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b="1" dirty="0" smtClean="0">
                <a:solidFill>
                  <a:schemeClr val="tx2"/>
                </a:solidFill>
              </a:rPr>
              <a:t>Stakeholders who preserve </a:t>
            </a:r>
            <a:r>
              <a:rPr lang="en-US" dirty="0" smtClean="0"/>
              <a:t>the asset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b="1" dirty="0" smtClean="0">
                <a:solidFill>
                  <a:schemeClr val="tx2"/>
                </a:solidFill>
              </a:rPr>
              <a:t>Stakeholders who pay</a:t>
            </a:r>
          </a:p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en-US" b="1" i="1" dirty="0" smtClean="0">
                <a:solidFill>
                  <a:schemeClr val="accent2"/>
                </a:solidFill>
              </a:rPr>
              <a:t>The greater the alignment between key stakeholder groups, the better the prospects for sustainable preservation</a:t>
            </a:r>
          </a:p>
          <a:p>
            <a:pPr lvl="1">
              <a:lnSpc>
                <a:spcPct val="134000"/>
              </a:lnSpc>
              <a:spcBef>
                <a:spcPts val="1200"/>
              </a:spcBef>
            </a:pP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34545" y="2126673"/>
            <a:ext cx="2438400" cy="3452092"/>
          </a:xfrm>
          <a:prstGeom prst="rect">
            <a:avLst/>
          </a:prstGeom>
          <a:ln w="28575">
            <a:solidFill>
              <a:srgbClr val="FF9900"/>
            </a:solidFill>
          </a:ln>
        </p:spPr>
        <p:txBody>
          <a:bodyPr vert="horz">
            <a:normAutofit fontScale="700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Common Stakeholder Scenarios</a:t>
            </a:r>
            <a:endParaRPr kumimoji="0" lang="en-U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lvl="1" indent="-274320">
              <a:lnSpc>
                <a:spcPct val="134000"/>
              </a:lnSpc>
              <a:spcBef>
                <a:spcPts val="90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Research data</a:t>
            </a:r>
          </a:p>
          <a:p>
            <a:pPr marL="640080" lvl="1" indent="-274320">
              <a:lnSpc>
                <a:spcPct val="134000"/>
              </a:lnSpc>
              <a:spcBef>
                <a:spcPts val="90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Scholarly discourse</a:t>
            </a:r>
          </a:p>
          <a:p>
            <a:pPr marL="640080" lvl="1" indent="-274320">
              <a:lnSpc>
                <a:spcPct val="134000"/>
              </a:lnSpc>
              <a:spcBef>
                <a:spcPts val="90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Commercially-owned Cultural content</a:t>
            </a:r>
          </a:p>
          <a:p>
            <a:pPr marL="640080" lvl="1" indent="-274320">
              <a:lnSpc>
                <a:spcPct val="134000"/>
              </a:lnSpc>
              <a:spcBef>
                <a:spcPts val="90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Collectively-produced web content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8509" y="6446982"/>
            <a:ext cx="3127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2"/>
                </a:solidFill>
              </a:rPr>
              <a:t>Findings from Blue Ribbon Task Force Final Report</a:t>
            </a:r>
            <a:endParaRPr lang="en-US" sz="12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1216</TotalTime>
  <Words>1109</Words>
  <Application>Microsoft Office PowerPoint</Application>
  <PresentationFormat>On-screen Show (4:3)</PresentationFormat>
  <Paragraphs>177</Paragraphs>
  <Slides>18</Slides>
  <Notes>4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Median</vt:lpstr>
      <vt:lpstr>Photo Editor Photo</vt:lpstr>
      <vt:lpstr>BUILDING AN Economically SUSTAINABLE FOUNDATION FOR THE INFORMATION AGE</vt:lpstr>
      <vt:lpstr>The Digital World</vt:lpstr>
      <vt:lpstr>Information from birth to death/immortality:  The Digital Data Life Cycle</vt:lpstr>
      <vt:lpstr>Supporting the Digital Data Life Cycle:   A Multi-dimensional Problem</vt:lpstr>
      <vt:lpstr>Focus on Economics:  The Blue Ribbon Task Force on Sustainable Digital Preservation and Access</vt:lpstr>
      <vt:lpstr>What is required to support digital information over the long term?</vt:lpstr>
      <vt:lpstr>Who’s Paying the Bills?</vt:lpstr>
      <vt:lpstr>How do we currently support access to digital information?</vt:lpstr>
      <vt:lpstr>Who are the Stakeholders?</vt:lpstr>
      <vt:lpstr>Research Data</vt:lpstr>
      <vt:lpstr>Scholarly Discourse</vt:lpstr>
      <vt:lpstr>Commercially Owned Cultural Content</vt:lpstr>
      <vt:lpstr>Collectively-produced Web Content</vt:lpstr>
      <vt:lpstr>An Action Agenda for Trusted International, National and Public Institutions</vt:lpstr>
      <vt:lpstr>An Action Agenda for Funders and Sponsors of Data Creation</vt:lpstr>
      <vt:lpstr>An Action Agenda for Organizations and Individuals</vt:lpstr>
      <vt:lpstr>Our responsibility:  Making the Case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 </cp:lastModifiedBy>
  <cp:revision>37</cp:revision>
  <dcterms:created xsi:type="dcterms:W3CDTF">2006-08-16T00:00:00Z</dcterms:created>
  <dcterms:modified xsi:type="dcterms:W3CDTF">2010-06-01T20:58:57Z</dcterms:modified>
</cp:coreProperties>
</file>