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11" r:id="rId2"/>
    <p:sldId id="406" r:id="rId3"/>
    <p:sldId id="354" r:id="rId4"/>
    <p:sldId id="407" r:id="rId5"/>
    <p:sldId id="409" r:id="rId6"/>
    <p:sldId id="410" r:id="rId7"/>
    <p:sldId id="440" r:id="rId8"/>
    <p:sldId id="437" r:id="rId9"/>
    <p:sldId id="438" r:id="rId10"/>
    <p:sldId id="433" r:id="rId11"/>
    <p:sldId id="434" r:id="rId12"/>
    <p:sldId id="443" r:id="rId13"/>
    <p:sldId id="441" r:id="rId14"/>
    <p:sldId id="439" r:id="rId15"/>
    <p:sldId id="444" r:id="rId16"/>
    <p:sldId id="419" r:id="rId17"/>
    <p:sldId id="420" r:id="rId18"/>
    <p:sldId id="362" r:id="rId19"/>
    <p:sldId id="442" r:id="rId20"/>
    <p:sldId id="432" r:id="rId21"/>
    <p:sldId id="426" r:id="rId22"/>
    <p:sldId id="387" r:id="rId23"/>
    <p:sldId id="415" r:id="rId24"/>
    <p:sldId id="435" r:id="rId25"/>
  </p:sldIdLst>
  <p:sldSz cx="9144000" cy="6858000" type="screen4x3"/>
  <p:notesSz cx="6950075" cy="9236075"/>
  <p:defaultTextStyle>
    <a:defPPr>
      <a:defRPr lang="en-US"/>
    </a:defPPr>
    <a:lvl1pPr algn="l" rtl="0" fontAlgn="base">
      <a:spcBef>
        <a:spcPct val="20000"/>
      </a:spcBef>
      <a:spcAft>
        <a:spcPct val="0"/>
      </a:spcAft>
      <a:defRPr sz="2000" b="1" kern="1200">
        <a:solidFill>
          <a:srgbClr val="009999"/>
        </a:solidFill>
        <a:latin typeface="Verdana" pitchFamily="34" charset="0"/>
        <a:ea typeface="+mn-ea"/>
        <a:cs typeface="+mn-cs"/>
      </a:defRPr>
    </a:lvl1pPr>
    <a:lvl2pPr marL="457200" algn="l" rtl="0" fontAlgn="base">
      <a:spcBef>
        <a:spcPct val="20000"/>
      </a:spcBef>
      <a:spcAft>
        <a:spcPct val="0"/>
      </a:spcAft>
      <a:defRPr sz="2000" b="1" kern="1200">
        <a:solidFill>
          <a:srgbClr val="009999"/>
        </a:solidFill>
        <a:latin typeface="Verdana" pitchFamily="34" charset="0"/>
        <a:ea typeface="+mn-ea"/>
        <a:cs typeface="+mn-cs"/>
      </a:defRPr>
    </a:lvl2pPr>
    <a:lvl3pPr marL="914400" algn="l" rtl="0" fontAlgn="base">
      <a:spcBef>
        <a:spcPct val="20000"/>
      </a:spcBef>
      <a:spcAft>
        <a:spcPct val="0"/>
      </a:spcAft>
      <a:defRPr sz="2000" b="1" kern="1200">
        <a:solidFill>
          <a:srgbClr val="009999"/>
        </a:solidFill>
        <a:latin typeface="Verdana" pitchFamily="34" charset="0"/>
        <a:ea typeface="+mn-ea"/>
        <a:cs typeface="+mn-cs"/>
      </a:defRPr>
    </a:lvl3pPr>
    <a:lvl4pPr marL="1371600" algn="l" rtl="0" fontAlgn="base">
      <a:spcBef>
        <a:spcPct val="20000"/>
      </a:spcBef>
      <a:spcAft>
        <a:spcPct val="0"/>
      </a:spcAft>
      <a:defRPr sz="2000" b="1" kern="1200">
        <a:solidFill>
          <a:srgbClr val="009999"/>
        </a:solidFill>
        <a:latin typeface="Verdana" pitchFamily="34" charset="0"/>
        <a:ea typeface="+mn-ea"/>
        <a:cs typeface="+mn-cs"/>
      </a:defRPr>
    </a:lvl4pPr>
    <a:lvl5pPr marL="1828800" algn="l" rtl="0" fontAlgn="base">
      <a:spcBef>
        <a:spcPct val="20000"/>
      </a:spcBef>
      <a:spcAft>
        <a:spcPct val="0"/>
      </a:spcAft>
      <a:defRPr sz="2000" b="1" kern="1200">
        <a:solidFill>
          <a:srgbClr val="009999"/>
        </a:solidFill>
        <a:latin typeface="Verdana" pitchFamily="34" charset="0"/>
        <a:ea typeface="+mn-ea"/>
        <a:cs typeface="+mn-cs"/>
      </a:defRPr>
    </a:lvl5pPr>
    <a:lvl6pPr marL="2286000" algn="l" defTabSz="914400" rtl="0" eaLnBrk="1" latinLnBrk="0" hangingPunct="1">
      <a:defRPr sz="2000" b="1" kern="1200">
        <a:solidFill>
          <a:srgbClr val="009999"/>
        </a:solidFill>
        <a:latin typeface="Verdana" pitchFamily="34" charset="0"/>
        <a:ea typeface="+mn-ea"/>
        <a:cs typeface="+mn-cs"/>
      </a:defRPr>
    </a:lvl6pPr>
    <a:lvl7pPr marL="2743200" algn="l" defTabSz="914400" rtl="0" eaLnBrk="1" latinLnBrk="0" hangingPunct="1">
      <a:defRPr sz="2000" b="1" kern="1200">
        <a:solidFill>
          <a:srgbClr val="009999"/>
        </a:solidFill>
        <a:latin typeface="Verdana" pitchFamily="34" charset="0"/>
        <a:ea typeface="+mn-ea"/>
        <a:cs typeface="+mn-cs"/>
      </a:defRPr>
    </a:lvl7pPr>
    <a:lvl8pPr marL="3200400" algn="l" defTabSz="914400" rtl="0" eaLnBrk="1" latinLnBrk="0" hangingPunct="1">
      <a:defRPr sz="2000" b="1" kern="1200">
        <a:solidFill>
          <a:srgbClr val="009999"/>
        </a:solidFill>
        <a:latin typeface="Verdana" pitchFamily="34" charset="0"/>
        <a:ea typeface="+mn-ea"/>
        <a:cs typeface="+mn-cs"/>
      </a:defRPr>
    </a:lvl8pPr>
    <a:lvl9pPr marL="3657600" algn="l" defTabSz="914400" rtl="0" eaLnBrk="1" latinLnBrk="0" hangingPunct="1">
      <a:defRPr sz="2000" b="1" kern="1200">
        <a:solidFill>
          <a:srgbClr val="0099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33CC"/>
    <a:srgbClr val="0E684C"/>
    <a:srgbClr val="3F1C5A"/>
    <a:srgbClr val="339966"/>
    <a:srgbClr val="2E28A0"/>
    <a:srgbClr val="008080"/>
    <a:srgbClr val="4F2270"/>
    <a:srgbClr val="6600CC"/>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95717" autoAdjust="0"/>
  </p:normalViewPr>
  <p:slideViewPr>
    <p:cSldViewPr snapToGrid="0">
      <p:cViewPr varScale="1">
        <p:scale>
          <a:sx n="67" d="100"/>
          <a:sy n="67" d="100"/>
        </p:scale>
        <p:origin x="-6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130" y="-90"/>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b="0" dirty="0">
                <a:solidFill>
                  <a:schemeClr val="tx1"/>
                </a:solidFill>
                <a:latin typeface="Times" pitchFamily="32" charset="0"/>
              </a:defRPr>
            </a:lvl1pPr>
          </a:lstStyle>
          <a:p>
            <a:pPr>
              <a:defRPr/>
            </a:pPr>
            <a:endParaRPr lang="en-US" dirty="0"/>
          </a:p>
        </p:txBody>
      </p:sp>
      <p:sp>
        <p:nvSpPr>
          <p:cNvPr id="3075" name="Rectangle 3"/>
          <p:cNvSpPr>
            <a:spLocks noGrp="1" noChangeArrowheads="1"/>
          </p:cNvSpPr>
          <p:nvPr>
            <p:ph type="dt" sz="quarter" idx="1"/>
          </p:nvPr>
        </p:nvSpPr>
        <p:spPr bwMode="auto">
          <a:xfrm>
            <a:off x="3938376"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b="0" dirty="0">
                <a:solidFill>
                  <a:schemeClr val="tx1"/>
                </a:solidFill>
                <a:latin typeface="Times" pitchFamily="32" charset="0"/>
              </a:defRPr>
            </a:lvl1pPr>
          </a:lstStyle>
          <a:p>
            <a:pPr>
              <a:defRPr/>
            </a:pPr>
            <a:endParaRPr lang="en-US" dirty="0"/>
          </a:p>
        </p:txBody>
      </p:sp>
      <p:sp>
        <p:nvSpPr>
          <p:cNvPr id="3076" name="Rectangle 4"/>
          <p:cNvSpPr>
            <a:spLocks noGrp="1" noChangeArrowheads="1"/>
          </p:cNvSpPr>
          <p:nvPr>
            <p:ph type="ftr" sz="quarter" idx="2"/>
          </p:nvPr>
        </p:nvSpPr>
        <p:spPr bwMode="auto">
          <a:xfrm>
            <a:off x="0" y="8773957"/>
            <a:ext cx="301169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b="0" dirty="0">
                <a:solidFill>
                  <a:schemeClr val="tx1"/>
                </a:solidFill>
                <a:latin typeface="Times" pitchFamily="32" charset="0"/>
              </a:defRPr>
            </a:lvl1pPr>
          </a:lstStyle>
          <a:p>
            <a:pPr>
              <a:defRPr/>
            </a:pPr>
            <a:endParaRPr lang="en-US" dirty="0"/>
          </a:p>
        </p:txBody>
      </p:sp>
      <p:sp>
        <p:nvSpPr>
          <p:cNvPr id="3077" name="Rectangle 5"/>
          <p:cNvSpPr>
            <a:spLocks noGrp="1" noChangeArrowheads="1"/>
          </p:cNvSpPr>
          <p:nvPr>
            <p:ph type="sldNum" sz="quarter" idx="3"/>
          </p:nvPr>
        </p:nvSpPr>
        <p:spPr bwMode="auto">
          <a:xfrm>
            <a:off x="3938376" y="8773957"/>
            <a:ext cx="301169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b="0">
                <a:solidFill>
                  <a:schemeClr val="tx1"/>
                </a:solidFill>
                <a:latin typeface="Times" pitchFamily="32" charset="0"/>
              </a:defRPr>
            </a:lvl1pPr>
          </a:lstStyle>
          <a:p>
            <a:pPr>
              <a:defRPr/>
            </a:pPr>
            <a:fld id="{DAEF0ECC-3BD6-4B26-BC6B-5997C42556C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b="0" dirty="0">
                <a:solidFill>
                  <a:schemeClr val="tx1"/>
                </a:solidFill>
                <a:latin typeface="Times" pitchFamily="32" charset="0"/>
              </a:defRPr>
            </a:lvl1pPr>
          </a:lstStyle>
          <a:p>
            <a:pPr>
              <a:defRPr/>
            </a:pPr>
            <a:endParaRPr lang="en-US" dirty="0"/>
          </a:p>
        </p:txBody>
      </p:sp>
      <p:sp>
        <p:nvSpPr>
          <p:cNvPr id="11267" name="Rectangle 3"/>
          <p:cNvSpPr>
            <a:spLocks noGrp="1" noChangeArrowheads="1"/>
          </p:cNvSpPr>
          <p:nvPr>
            <p:ph type="dt" idx="1"/>
          </p:nvPr>
        </p:nvSpPr>
        <p:spPr bwMode="auto">
          <a:xfrm>
            <a:off x="3936768" y="0"/>
            <a:ext cx="301169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b="0" dirty="0">
                <a:solidFill>
                  <a:schemeClr val="tx1"/>
                </a:solidFill>
                <a:latin typeface="Times" pitchFamily="32"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95008" y="4387767"/>
            <a:ext cx="556006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b="0" dirty="0">
                <a:solidFill>
                  <a:schemeClr val="tx1"/>
                </a:solidFill>
                <a:latin typeface="Times" pitchFamily="32" charset="0"/>
              </a:defRPr>
            </a:lvl1pPr>
          </a:lstStyle>
          <a:p>
            <a:pPr>
              <a:defRPr/>
            </a:pPr>
            <a:endParaRPr lang="en-US" dirty="0"/>
          </a:p>
        </p:txBody>
      </p:sp>
      <p:sp>
        <p:nvSpPr>
          <p:cNvPr id="11271" name="Rectangle 7"/>
          <p:cNvSpPr>
            <a:spLocks noGrp="1" noChangeArrowheads="1"/>
          </p:cNvSpPr>
          <p:nvPr>
            <p:ph type="sldNum" sz="quarter" idx="5"/>
          </p:nvPr>
        </p:nvSpPr>
        <p:spPr bwMode="auto">
          <a:xfrm>
            <a:off x="3936768" y="8772378"/>
            <a:ext cx="3011699"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b="0">
                <a:solidFill>
                  <a:schemeClr val="tx1"/>
                </a:solidFill>
                <a:latin typeface="Times" pitchFamily="32" charset="0"/>
              </a:defRPr>
            </a:lvl1pPr>
          </a:lstStyle>
          <a:p>
            <a:pPr>
              <a:defRPr/>
            </a:pPr>
            <a:fld id="{07B54933-A561-4D21-A673-630193A3B66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E452E20-CF39-43FC-817A-23170913A886}" type="slidenum">
              <a:rPr lang="en-US" smtClean="0">
                <a:latin typeface="Times" pitchFamily="18" charset="0"/>
              </a:rPr>
              <a:pPr/>
              <a:t>1</a:t>
            </a:fld>
            <a:endParaRPr lang="en-US" dirty="0" smtClean="0">
              <a:latin typeface="Times"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Times" pitchFamily="18" charset="0"/>
              </a:rPr>
              <a:t>Thank you so much for inviting me to speak today</a:t>
            </a:r>
          </a:p>
          <a:p>
            <a:pPr eaLnBrk="1" hangingPunct="1"/>
            <a:r>
              <a:rPr lang="en-US" dirty="0" smtClean="0">
                <a:latin typeface="Times" pitchFamily="18" charset="0"/>
              </a:rPr>
              <a:t>I am Rachel Frick, the senior program officer for the National Leadership grants for the Institute of Museum and Library Services.</a:t>
            </a:r>
          </a:p>
          <a:p>
            <a:pPr eaLnBrk="1" hangingPunct="1"/>
            <a:r>
              <a:rPr lang="en-US" dirty="0" smtClean="0">
                <a:latin typeface="Times" pitchFamily="18" charset="0"/>
              </a:rPr>
              <a:t>Today, I am going to tell you a little about IMLS, our recent research activities, our preservation initiatives, some of our grant opportunities, and give you examples of projects we have funded that focus on sound recordings, preservation and format conversion efforts</a:t>
            </a:r>
          </a:p>
          <a:p>
            <a:pPr eaLnBrk="1" hangingPunct="1"/>
            <a:endParaRPr lang="en-US" dirty="0"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latin typeface="Times" pitchFamily="18" charset="0"/>
            </a:endParaRPr>
          </a:p>
        </p:txBody>
      </p:sp>
      <p:sp>
        <p:nvSpPr>
          <p:cNvPr id="36868" name="Slide Number Placeholder 3"/>
          <p:cNvSpPr>
            <a:spLocks noGrp="1"/>
          </p:cNvSpPr>
          <p:nvPr>
            <p:ph type="sldNum" sz="quarter" idx="5"/>
          </p:nvPr>
        </p:nvSpPr>
        <p:spPr>
          <a:noFill/>
        </p:spPr>
        <p:txBody>
          <a:bodyPr/>
          <a:lstStyle/>
          <a:p>
            <a:fld id="{54787850-AF87-4C9B-8925-36C23872FA2E}" type="slidenum">
              <a:rPr lang="en-US" smtClean="0">
                <a:latin typeface="Times" pitchFamily="18" charset="0"/>
              </a:rPr>
              <a:pPr/>
              <a:t>18</a:t>
            </a:fld>
            <a:endParaRPr lang="en-US" dirty="0"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37E7D-4D66-4905-A34E-41B2EB5C39DC}" type="slidenum">
              <a:rPr lang="en-US"/>
              <a:pPr/>
              <a:t>19</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In some disciplines, such as astronomy and high energy particle physics, work on data management and curatorial problems has been an integral part of the scientific endeavor for a number of years. In other domains, however, the concepts and methods that constitute data curation are still new and will require articulation and integration into daily practice. In the life sciences, for example, curation concerns have been addressed in a segmented fashion. Standards work has been carried out by various specialized groups in a “bottom-up” fashion, and querying techniques are largely addressed by database, data mining, and statistics experts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17F9B57F-F582-4E0F-B0DF-D03F0E536EAF}" type="slidenum">
              <a:rPr lang="en-US" smtClean="0"/>
              <a:pPr/>
              <a:t>20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D15D1BE1-121E-42A1-AE7C-6C22A0C6930C}" type="slidenum">
              <a:rPr lang="en-US" smtClean="0"/>
              <a:pPr/>
              <a:t>21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txBox="1">
            <a:spLocks noGrp="1" noChangeArrowheads="1"/>
          </p:cNvSpPr>
          <p:nvPr/>
        </p:nvSpPr>
        <p:spPr bwMode="auto">
          <a:xfrm>
            <a:off x="3938272" y="8774745"/>
            <a:ext cx="3011804" cy="461331"/>
          </a:xfrm>
          <a:prstGeom prst="rect">
            <a:avLst/>
          </a:prstGeom>
          <a:noFill/>
          <a:ln w="9525">
            <a:noFill/>
            <a:miter lim="800000"/>
            <a:headEnd/>
            <a:tailEnd/>
          </a:ln>
        </p:spPr>
        <p:txBody>
          <a:bodyPr lIns="90230" tIns="45114" rIns="90230" bIns="45114" anchor="b"/>
          <a:lstStyle/>
          <a:p>
            <a:pPr algn="r" defTabSz="901087"/>
            <a:fld id="{01DFC68C-326F-45BB-9796-268AC5058351}" type="slidenum">
              <a:rPr lang="en-US" sz="1200">
                <a:solidFill>
                  <a:schemeClr val="tx1"/>
                </a:solidFill>
                <a:latin typeface="Times New Roman" pitchFamily="18" charset="0"/>
              </a:rPr>
              <a:pPr algn="r" defTabSz="901087"/>
              <a:t>23</a:t>
            </a:fld>
            <a:endParaRPr lang="en-US" sz="1200" dirty="0">
              <a:solidFill>
                <a:schemeClr val="tx1"/>
              </a:solidFill>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B54933-A561-4D21-A673-630193A3B66B}"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F3E813BF-1768-4C3A-8A34-39050A339C11}"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03DADBAE-8346-4372-91E5-A7B42D1E3DBA}"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Collaborative digital programs are now a recognized group that convenes under the auspices of the American Library Association’s Association of Specialized and Cooperative Library Agencies, </a:t>
            </a:r>
            <a:r>
              <a:rPr lang="en-US" dirty="0" err="1" smtClean="0"/>
              <a:t>InterLibrary</a:t>
            </a:r>
            <a:r>
              <a:rPr lang="en-US" dirty="0" smtClean="0"/>
              <a:t> cooperation and Networking Section, </a:t>
            </a:r>
            <a:endParaRPr lang="en-US" dirty="0"/>
          </a:p>
        </p:txBody>
      </p:sp>
      <p:sp>
        <p:nvSpPr>
          <p:cNvPr id="4" name="Slide Number Placeholder 3"/>
          <p:cNvSpPr>
            <a:spLocks noGrp="1"/>
          </p:cNvSpPr>
          <p:nvPr>
            <p:ph type="sldNum" sz="quarter" idx="10"/>
          </p:nvPr>
        </p:nvSpPr>
        <p:spPr/>
        <p:txBody>
          <a:bodyPr/>
          <a:lstStyle/>
          <a:p>
            <a:pPr>
              <a:defRPr/>
            </a:pPr>
            <a:fld id="{07B54933-A561-4D21-A673-630193A3B66B}"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research project uses digital content created with IMLS funding as a </a:t>
            </a:r>
            <a:r>
              <a:rPr lang="en-US" dirty="0" err="1" smtClean="0"/>
              <a:t>testbed</a:t>
            </a:r>
            <a:r>
              <a:rPr lang="en-US" dirty="0" smtClean="0"/>
              <a:t>.  Outcomes:  1) showed significance of collection-level descriptions to understanding item-level data; 2) developed a standardized format for collection descriptions: 3) conducting research on the impact of posting images from cultural heritage collections on </a:t>
            </a:r>
            <a:r>
              <a:rPr lang="en-US" dirty="0" err="1" smtClean="0"/>
              <a:t>Flickr</a:t>
            </a:r>
            <a:r>
              <a:rPr lang="en-US" dirty="0" smtClean="0"/>
              <a:t> Commons. </a:t>
            </a:r>
            <a:endParaRPr lang="en-US" dirty="0"/>
          </a:p>
        </p:txBody>
      </p:sp>
      <p:sp>
        <p:nvSpPr>
          <p:cNvPr id="4" name="Slide Number Placeholder 3"/>
          <p:cNvSpPr>
            <a:spLocks noGrp="1"/>
          </p:cNvSpPr>
          <p:nvPr>
            <p:ph type="sldNum" sz="quarter" idx="10"/>
          </p:nvPr>
        </p:nvSpPr>
        <p:spPr/>
        <p:txBody>
          <a:bodyPr/>
          <a:lstStyle/>
          <a:p>
            <a:pPr>
              <a:defRPr/>
            </a:pPr>
            <a:fld id="{07B54933-A561-4D21-A673-630193A3B66B}"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671850DE-8666-4D9B-9AF8-3FD730DA0F71}" type="slidenum">
              <a:rPr lang="en-US" smtClean="0"/>
              <a:pPr/>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free, easy-to-use Firefox extension to help collect, manage, and cite research sources; this tool  has received additional funding from the Mellon Foundation and is now available in 30 languages.  GMU recently  was awarded a contract by NSF to provide a customized interface by expanding the software for internal use.  </a:t>
            </a:r>
            <a:endParaRPr lang="en-US" dirty="0"/>
          </a:p>
        </p:txBody>
      </p:sp>
      <p:sp>
        <p:nvSpPr>
          <p:cNvPr id="4" name="Slide Number Placeholder 3"/>
          <p:cNvSpPr>
            <a:spLocks noGrp="1"/>
          </p:cNvSpPr>
          <p:nvPr>
            <p:ph type="sldNum" sz="quarter" idx="10"/>
          </p:nvPr>
        </p:nvSpPr>
        <p:spPr/>
        <p:txBody>
          <a:bodyPr/>
          <a:lstStyle/>
          <a:p>
            <a:pPr>
              <a:defRPr/>
            </a:pPr>
            <a:fld id="{07B54933-A561-4D21-A673-630193A3B66B}"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free and open-source web-based publishing platform for museums, libraries, archives, scholars and educators. </a:t>
            </a:r>
            <a:endParaRPr lang="en-US" dirty="0"/>
          </a:p>
        </p:txBody>
      </p:sp>
      <p:sp>
        <p:nvSpPr>
          <p:cNvPr id="4" name="Slide Number Placeholder 3"/>
          <p:cNvSpPr>
            <a:spLocks noGrp="1"/>
          </p:cNvSpPr>
          <p:nvPr>
            <p:ph type="sldNum" sz="quarter" idx="10"/>
          </p:nvPr>
        </p:nvSpPr>
        <p:spPr/>
        <p:txBody>
          <a:bodyPr/>
          <a:lstStyle/>
          <a:p>
            <a:pPr>
              <a:defRPr/>
            </a:pPr>
            <a:fld id="{07B54933-A561-4D21-A673-630193A3B66B}"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BB27E-5141-4808-84AF-3CD861A17FF4}" type="slidenum">
              <a:rPr lang="en-US"/>
              <a:pPr/>
              <a:t>12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lnSpc>
                <a:spcPct val="80000"/>
              </a:lnSpc>
            </a:pPr>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IMLS_PPTtemplate_v3c_cover"/>
          <p:cNvPicPr>
            <a:picLocks noChangeAspect="1" noChangeArrowheads="1"/>
          </p:cNvPicPr>
          <p:nvPr userDrawn="1"/>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5" name="Rectangle 8"/>
          <p:cNvSpPr>
            <a:spLocks noChangeArrowheads="1"/>
          </p:cNvSpPr>
          <p:nvPr userDrawn="1"/>
        </p:nvSpPr>
        <p:spPr bwMode="auto">
          <a:xfrm>
            <a:off x="228600" y="228600"/>
            <a:ext cx="8686800" cy="6400800"/>
          </a:xfrm>
          <a:prstGeom prst="rect">
            <a:avLst/>
          </a:prstGeom>
          <a:noFill/>
          <a:ln w="9525">
            <a:solidFill>
              <a:srgbClr val="96B5A8"/>
            </a:solidFill>
            <a:miter lim="800000"/>
            <a:headEnd/>
            <a:tailEnd/>
          </a:ln>
          <a:effectLst/>
        </p:spPr>
        <p:txBody>
          <a:bodyPr wrap="none" anchor="ctr"/>
          <a:lstStyle/>
          <a:p>
            <a:pPr>
              <a:defRPr/>
            </a:pPr>
            <a:endParaRPr lang="en-US" dirty="0"/>
          </a:p>
        </p:txBody>
      </p:sp>
      <p:sp>
        <p:nvSpPr>
          <p:cNvPr id="6" name="Line 15"/>
          <p:cNvSpPr>
            <a:spLocks noChangeShapeType="1"/>
          </p:cNvSpPr>
          <p:nvPr userDrawn="1"/>
        </p:nvSpPr>
        <p:spPr bwMode="auto">
          <a:xfrm flipV="1">
            <a:off x="0" y="2743200"/>
            <a:ext cx="9144000" cy="0"/>
          </a:xfrm>
          <a:prstGeom prst="line">
            <a:avLst/>
          </a:prstGeom>
          <a:noFill/>
          <a:ln w="19050">
            <a:solidFill>
              <a:schemeClr val="tx1"/>
            </a:solidFill>
            <a:round/>
            <a:headEnd/>
            <a:tailEnd/>
          </a:ln>
          <a:effectLst/>
        </p:spPr>
        <p:txBody>
          <a:bodyPr wrap="none" anchor="ctr"/>
          <a:lstStyle/>
          <a:p>
            <a:pPr>
              <a:defRPr/>
            </a:pPr>
            <a:endParaRPr lang="en-US" dirty="0"/>
          </a:p>
        </p:txBody>
      </p:sp>
      <p:pic>
        <p:nvPicPr>
          <p:cNvPr id="7" name="Picture 16" descr="asian_boy_small"/>
          <p:cNvPicPr>
            <a:picLocks noChangeAspect="1" noChangeArrowheads="1"/>
          </p:cNvPicPr>
          <p:nvPr userDrawn="1"/>
        </p:nvPicPr>
        <p:blipFill>
          <a:blip r:embed="rId3" cstate="print"/>
          <a:srcRect/>
          <a:stretch>
            <a:fillRect/>
          </a:stretch>
        </p:blipFill>
        <p:spPr bwMode="auto">
          <a:xfrm>
            <a:off x="4343400" y="2752725"/>
            <a:ext cx="1590675" cy="1590675"/>
          </a:xfrm>
          <a:prstGeom prst="rect">
            <a:avLst/>
          </a:prstGeom>
          <a:noFill/>
          <a:ln w="9525">
            <a:noFill/>
            <a:miter lim="800000"/>
            <a:headEnd/>
            <a:tailEnd/>
          </a:ln>
        </p:spPr>
      </p:pic>
      <p:pic>
        <p:nvPicPr>
          <p:cNvPr id="8" name="Picture 17" descr="aquarium_small"/>
          <p:cNvPicPr>
            <a:picLocks noChangeAspect="1" noChangeArrowheads="1"/>
          </p:cNvPicPr>
          <p:nvPr userDrawn="1"/>
        </p:nvPicPr>
        <p:blipFill>
          <a:blip r:embed="rId4" cstate="print"/>
          <a:srcRect/>
          <a:stretch>
            <a:fillRect/>
          </a:stretch>
        </p:blipFill>
        <p:spPr bwMode="auto">
          <a:xfrm>
            <a:off x="5886450" y="2752725"/>
            <a:ext cx="1676400" cy="1590675"/>
          </a:xfrm>
          <a:prstGeom prst="rect">
            <a:avLst/>
          </a:prstGeom>
          <a:noFill/>
          <a:ln w="9525">
            <a:noFill/>
            <a:miter lim="800000"/>
            <a:headEnd/>
            <a:tailEnd/>
          </a:ln>
        </p:spPr>
      </p:pic>
      <p:pic>
        <p:nvPicPr>
          <p:cNvPr id="9" name="Picture 18" descr="teacher_small"/>
          <p:cNvPicPr>
            <a:picLocks noChangeAspect="1" noChangeArrowheads="1"/>
          </p:cNvPicPr>
          <p:nvPr userDrawn="1"/>
        </p:nvPicPr>
        <p:blipFill>
          <a:blip r:embed="rId5" cstate="print"/>
          <a:srcRect/>
          <a:stretch>
            <a:fillRect/>
          </a:stretch>
        </p:blipFill>
        <p:spPr bwMode="auto">
          <a:xfrm>
            <a:off x="7553325" y="2752725"/>
            <a:ext cx="1590675" cy="1590675"/>
          </a:xfrm>
          <a:prstGeom prst="rect">
            <a:avLst/>
          </a:prstGeom>
          <a:noFill/>
          <a:ln w="9525">
            <a:noFill/>
            <a:miter lim="800000"/>
            <a:headEnd/>
            <a:tailEnd/>
          </a:ln>
        </p:spPr>
      </p:pic>
      <p:sp>
        <p:nvSpPr>
          <p:cNvPr id="10" name="Rectangle 19"/>
          <p:cNvSpPr>
            <a:spLocks noChangeArrowheads="1"/>
          </p:cNvSpPr>
          <p:nvPr userDrawn="1"/>
        </p:nvSpPr>
        <p:spPr bwMode="auto">
          <a:xfrm>
            <a:off x="0" y="4324350"/>
            <a:ext cx="9144000" cy="247650"/>
          </a:xfrm>
          <a:prstGeom prst="rect">
            <a:avLst/>
          </a:prstGeom>
          <a:solidFill>
            <a:schemeClr val="tx2"/>
          </a:solidFill>
          <a:ln w="9525">
            <a:solidFill>
              <a:schemeClr val="tx1"/>
            </a:solidFill>
            <a:miter lim="800000"/>
            <a:headEnd/>
            <a:tailEnd/>
          </a:ln>
          <a:effectLst/>
        </p:spPr>
        <p:txBody>
          <a:bodyPr wrap="none" anchor="ctr"/>
          <a:lstStyle/>
          <a:p>
            <a:pPr>
              <a:defRPr/>
            </a:pPr>
            <a:endParaRPr lang="en-US" dirty="0"/>
          </a:p>
        </p:txBody>
      </p:sp>
      <p:sp>
        <p:nvSpPr>
          <p:cNvPr id="25604" name="Rectangle 4"/>
          <p:cNvSpPr>
            <a:spLocks noGrp="1" noChangeArrowheads="1"/>
          </p:cNvSpPr>
          <p:nvPr>
            <p:ph type="ctrTitle"/>
          </p:nvPr>
        </p:nvSpPr>
        <p:spPr>
          <a:xfrm>
            <a:off x="4267200" y="4724400"/>
            <a:ext cx="4648200" cy="1143000"/>
          </a:xfrm>
        </p:spPr>
        <p:txBody>
          <a:bodyPr anchor="t"/>
          <a:lstStyle>
            <a:lvl1pPr>
              <a:defRPr>
                <a:latin typeface="Arial" pitchFamily="34" charset="0"/>
              </a:defRPr>
            </a:lvl1pPr>
          </a:lstStyle>
          <a:p>
            <a:r>
              <a:rPr lang="en-US"/>
              <a:t>Click to edit Master title style</a:t>
            </a:r>
          </a:p>
        </p:txBody>
      </p:sp>
      <p:sp>
        <p:nvSpPr>
          <p:cNvPr id="25605" name="Rectangle 5"/>
          <p:cNvSpPr>
            <a:spLocks noGrp="1" noChangeArrowheads="1"/>
          </p:cNvSpPr>
          <p:nvPr>
            <p:ph type="subTitle" idx="1"/>
          </p:nvPr>
        </p:nvSpPr>
        <p:spPr>
          <a:xfrm>
            <a:off x="4267200" y="5943600"/>
            <a:ext cx="4648200" cy="685800"/>
          </a:xfrm>
        </p:spPr>
        <p:txBody>
          <a:bodyPr/>
          <a:lstStyle>
            <a:lvl1pPr marL="0" indent="0">
              <a:buFontTx/>
              <a:buNone/>
              <a:defRPr sz="1800">
                <a:solidFill>
                  <a:schemeClr val="tx2"/>
                </a:solidFill>
                <a:latin typeface="Arial"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4B7C2CC6-33FB-4214-B7D1-C144E473F958}" type="slidenum">
              <a:rPr lang="en-US"/>
              <a:pPr>
                <a:defRPr/>
              </a:pPr>
              <a:t>‹#›</a:t>
            </a:fld>
            <a:endParaRPr lang="en-US" dirty="0">
              <a:latin typeface="Times" pitchFamily="3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FC7B8237-4ED0-4B21-A02D-08416C662F13}" type="slidenum">
              <a:rPr lang="en-US"/>
              <a:pPr>
                <a:defRPr/>
              </a:pPr>
              <a:t>‹#›</a:t>
            </a:fld>
            <a:endParaRPr lang="en-US" dirty="0">
              <a:latin typeface="Times" pitchFamily="3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10000"/>
            <a:ext cx="4038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10000"/>
            <a:ext cx="4038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B825FE2C-2F03-411D-B307-BAE01F836C13}" type="slidenum">
              <a:rPr lang="en-US"/>
              <a:pPr>
                <a:defRPr/>
              </a:pPr>
              <a:t>‹#›</a:t>
            </a:fld>
            <a:endParaRPr lang="en-US" dirty="0">
              <a:latin typeface="Times" pitchFamily="3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F79A82F8-398B-41F6-BDF0-142B8979CA67}" type="slidenum">
              <a:rPr lang="en-US"/>
              <a:pPr>
                <a:defRPr/>
              </a:pPr>
              <a:t>‹#›</a:t>
            </a:fld>
            <a:endParaRPr lang="en-US" dirty="0">
              <a:latin typeface="Times" pitchFamily="3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78724AE2-03B4-4F80-8CAB-89D1BE629CD1}" type="slidenum">
              <a:rPr lang="en-US"/>
              <a:pPr>
                <a:defRPr/>
              </a:pPr>
              <a:t>‹#›</a:t>
            </a:fld>
            <a:endParaRPr lang="en-US" dirty="0">
              <a:latin typeface="Times" pitchFamily="3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EEE2F657-BD5E-45E9-B604-C421C18E9B0D}" type="slidenum">
              <a:rPr lang="en-US"/>
              <a:pPr>
                <a:defRPr/>
              </a:pPr>
              <a:t>‹#›</a:t>
            </a:fld>
            <a:endParaRPr lang="en-US" dirty="0">
              <a:latin typeface="Times" pitchFamily="3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60B27137-C816-49C9-B2A8-F8432631F7AB}" type="slidenum">
              <a:rPr lang="en-US"/>
              <a:pPr>
                <a:defRPr/>
              </a:pPr>
              <a:t>‹#›</a:t>
            </a:fld>
            <a:endParaRPr lang="en-US" dirty="0">
              <a:latin typeface="Times" pitchFamily="3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5D1C4B2C-BD4F-4133-85D4-4347BDE6DA70}" type="slidenum">
              <a:rPr lang="en-US"/>
              <a:pPr>
                <a:defRPr/>
              </a:pPr>
              <a:t>‹#›</a:t>
            </a:fld>
            <a:endParaRPr lang="en-US" dirty="0">
              <a:latin typeface="Times" pitchFamily="3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E514D8AE-B19D-453B-B36B-CF63ADB2B3BD}" type="slidenum">
              <a:rPr lang="en-US"/>
              <a:pPr>
                <a:defRPr/>
              </a:pPr>
              <a:t>‹#›</a:t>
            </a:fld>
            <a:endParaRPr lang="en-US" dirty="0">
              <a:latin typeface="Times" pitchFamily="3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F893F9F-8926-42FB-A7C4-BA9671A78EDD}" type="slidenum">
              <a:rPr lang="en-US"/>
              <a:pPr>
                <a:defRPr/>
              </a:pPr>
              <a:t>‹#›</a:t>
            </a:fld>
            <a:endParaRPr lang="en-US" dirty="0">
              <a:latin typeface="Times" pitchFamily="3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A749EE03-D50A-4CF0-8FBB-1D36E68A99E0}" type="slidenum">
              <a:rPr lang="en-US"/>
              <a:pPr>
                <a:defRPr/>
              </a:pPr>
              <a:t>‹#›</a:t>
            </a:fld>
            <a:endParaRPr lang="en-US" dirty="0">
              <a:latin typeface="Times" pitchFamily="3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0E56B13-4717-4711-B1E9-85EF248C72B9}" type="slidenum">
              <a:rPr lang="en-US"/>
              <a:pPr>
                <a:defRPr/>
              </a:pPr>
              <a:t>‹#›</a:t>
            </a:fld>
            <a:endParaRPr lang="en-US" dirty="0">
              <a:latin typeface="Times" pitchFamily="3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1295400"/>
          </a:xfrm>
          <a:prstGeom prst="rect">
            <a:avLst/>
          </a:prstGeom>
          <a:solidFill>
            <a:srgbClr val="0E694D"/>
          </a:solidFill>
          <a:ln w="9525">
            <a:noFill/>
            <a:miter lim="800000"/>
            <a:headEnd/>
            <a:tailEnd/>
          </a:ln>
          <a:effectLst/>
        </p:spPr>
        <p:txBody>
          <a:bodyPr wrap="none" anchor="ctr"/>
          <a:lstStyle/>
          <a:p>
            <a:pPr>
              <a:defRPr/>
            </a:pPr>
            <a:endParaRPr lang="en-US" dirty="0"/>
          </a:p>
        </p:txBody>
      </p:sp>
      <p:sp>
        <p:nvSpPr>
          <p:cNvPr id="1045" name="Rectangle 21"/>
          <p:cNvSpPr>
            <a:spLocks noChangeArrowheads="1"/>
          </p:cNvSpPr>
          <p:nvPr userDrawn="1"/>
        </p:nvSpPr>
        <p:spPr bwMode="auto">
          <a:xfrm>
            <a:off x="0" y="1295400"/>
            <a:ext cx="9144000" cy="228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800" b="0" dirty="0">
              <a:solidFill>
                <a:schemeClr val="tx2"/>
              </a:solidFill>
              <a:latin typeface="Times" pitchFamily="32" charset="0"/>
            </a:endParaRPr>
          </a:p>
        </p:txBody>
      </p:sp>
      <p:sp>
        <p:nvSpPr>
          <p:cNvPr id="1028" name="Rectangle 9"/>
          <p:cNvSpPr>
            <a:spLocks noGrp="1" noChangeArrowheads="1"/>
          </p:cNvSpPr>
          <p:nvPr>
            <p:ph type="title"/>
          </p:nvPr>
        </p:nvSpPr>
        <p:spPr bwMode="auto">
          <a:xfrm>
            <a:off x="457200" y="2286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sldNum" sz="quarter" idx="4"/>
          </p:nvPr>
        </p:nvSpPr>
        <p:spPr bwMode="auto">
          <a:xfrm>
            <a:off x="6553200" y="6096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a:solidFill>
                  <a:schemeClr val="tx1"/>
                </a:solidFill>
                <a:latin typeface="Myriad Pro Semibold" pitchFamily="1" charset="0"/>
              </a:defRPr>
            </a:lvl1pPr>
          </a:lstStyle>
          <a:p>
            <a:pPr>
              <a:defRPr/>
            </a:pPr>
            <a:fld id="{A384BEAB-536C-4AFC-9FE3-6F7DD31F11BE}" type="slidenum">
              <a:rPr lang="en-US"/>
              <a:pPr>
                <a:defRPr/>
              </a:pPr>
              <a:t>‹#›</a:t>
            </a:fld>
            <a:endParaRPr lang="en-US" dirty="0">
              <a:latin typeface="Times" pitchFamily="32" charset="0"/>
            </a:endParaRPr>
          </a:p>
        </p:txBody>
      </p:sp>
      <p:pic>
        <p:nvPicPr>
          <p:cNvPr id="1031" name="Picture 16"/>
          <p:cNvPicPr>
            <a:picLocks noChangeAspect="1" noChangeArrowheads="1"/>
          </p:cNvPicPr>
          <p:nvPr userDrawn="1"/>
        </p:nvPicPr>
        <p:blipFill>
          <a:blip r:embed="rId15" cstate="print"/>
          <a:srcRect l="3200" t="81067" r="64000" b="4266"/>
          <a:stretch>
            <a:fillRect/>
          </a:stretch>
        </p:blipFill>
        <p:spPr bwMode="auto">
          <a:xfrm>
            <a:off x="292100" y="5559425"/>
            <a:ext cx="3000375" cy="1006475"/>
          </a:xfrm>
          <a:prstGeom prst="rect">
            <a:avLst/>
          </a:prstGeom>
          <a:noFill/>
          <a:ln w="9525">
            <a:noFill/>
            <a:miter lim="800000"/>
            <a:headEnd/>
            <a:tailEnd/>
          </a:ln>
        </p:spPr>
      </p:pic>
      <p:sp>
        <p:nvSpPr>
          <p:cNvPr id="1043" name="Rectangle 19"/>
          <p:cNvSpPr>
            <a:spLocks noChangeArrowheads="1"/>
          </p:cNvSpPr>
          <p:nvPr userDrawn="1"/>
        </p:nvSpPr>
        <p:spPr bwMode="auto">
          <a:xfrm>
            <a:off x="228600" y="228600"/>
            <a:ext cx="8686800" cy="6400800"/>
          </a:xfrm>
          <a:prstGeom prst="rect">
            <a:avLst/>
          </a:prstGeom>
          <a:noFill/>
          <a:ln w="9525">
            <a:solidFill>
              <a:srgbClr val="96B5A8"/>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1"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Verdana" pitchFamily="34" charset="0"/>
        </a:defRPr>
      </a:lvl2pPr>
      <a:lvl3pPr algn="l" rtl="0" eaLnBrk="0" fontAlgn="base" hangingPunct="0">
        <a:spcBef>
          <a:spcPct val="0"/>
        </a:spcBef>
        <a:spcAft>
          <a:spcPct val="0"/>
        </a:spcAft>
        <a:defRPr sz="3000">
          <a:solidFill>
            <a:schemeClr val="bg1"/>
          </a:solidFill>
          <a:latin typeface="Verdana" pitchFamily="34" charset="0"/>
        </a:defRPr>
      </a:lvl3pPr>
      <a:lvl4pPr algn="l" rtl="0" eaLnBrk="0" fontAlgn="base" hangingPunct="0">
        <a:spcBef>
          <a:spcPct val="0"/>
        </a:spcBef>
        <a:spcAft>
          <a:spcPct val="0"/>
        </a:spcAft>
        <a:defRPr sz="3000">
          <a:solidFill>
            <a:schemeClr val="bg1"/>
          </a:solidFill>
          <a:latin typeface="Verdana" pitchFamily="34" charset="0"/>
        </a:defRPr>
      </a:lvl4pPr>
      <a:lvl5pPr algn="l" rtl="0" eaLnBrk="0" fontAlgn="base" hangingPunct="0">
        <a:spcBef>
          <a:spcPct val="0"/>
        </a:spcBef>
        <a:spcAft>
          <a:spcPct val="0"/>
        </a:spcAft>
        <a:defRPr sz="3000">
          <a:solidFill>
            <a:schemeClr val="bg1"/>
          </a:solidFill>
          <a:latin typeface="Verdana" pitchFamily="34" charset="0"/>
        </a:defRPr>
      </a:lvl5pPr>
      <a:lvl6pPr marL="457200" algn="l" rtl="0" fontAlgn="base">
        <a:spcBef>
          <a:spcPct val="0"/>
        </a:spcBef>
        <a:spcAft>
          <a:spcPct val="0"/>
        </a:spcAft>
        <a:defRPr sz="3000">
          <a:solidFill>
            <a:schemeClr val="bg1"/>
          </a:solidFill>
          <a:latin typeface="Verdana" pitchFamily="34" charset="0"/>
        </a:defRPr>
      </a:lvl6pPr>
      <a:lvl7pPr marL="914400" algn="l" rtl="0" fontAlgn="base">
        <a:spcBef>
          <a:spcPct val="0"/>
        </a:spcBef>
        <a:spcAft>
          <a:spcPct val="0"/>
        </a:spcAft>
        <a:defRPr sz="3000">
          <a:solidFill>
            <a:schemeClr val="bg1"/>
          </a:solidFill>
          <a:latin typeface="Verdana" pitchFamily="34" charset="0"/>
        </a:defRPr>
      </a:lvl7pPr>
      <a:lvl8pPr marL="1371600" algn="l" rtl="0" fontAlgn="base">
        <a:spcBef>
          <a:spcPct val="0"/>
        </a:spcBef>
        <a:spcAft>
          <a:spcPct val="0"/>
        </a:spcAft>
        <a:defRPr sz="3000">
          <a:solidFill>
            <a:schemeClr val="bg1"/>
          </a:solidFill>
          <a:latin typeface="Verdana" pitchFamily="34" charset="0"/>
        </a:defRPr>
      </a:lvl8pPr>
      <a:lvl9pPr marL="1828800" algn="l" rtl="0" fontAlgn="base">
        <a:spcBef>
          <a:spcPct val="0"/>
        </a:spcBef>
        <a:spcAft>
          <a:spcPct val="0"/>
        </a:spcAft>
        <a:defRPr sz="30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rgbClr val="0E694D"/>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www.dcc.ac.uk/lifecycle-mode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imls.gov/" TargetMode="Externa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imls.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www.imls.gov/"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gif"/><Relationship Id="rId7" Type="http://schemas.openxmlformats.org/officeDocument/2006/relationships/hyperlink" Target="http://libraryphoto.cr.usgs.gov/cgi-bin/show_picture.cgi?ID=ID.%20Alden,%20W.C.%202267&amp;SIZE=larg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imls.gov/images/profilePromoFeb09.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iml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0188" y="4603750"/>
            <a:ext cx="8699500" cy="990600"/>
          </a:xfrm>
        </p:spPr>
        <p:txBody>
          <a:bodyPr/>
          <a:lstStyle/>
          <a:p>
            <a:pPr eaLnBrk="1" hangingPunct="1"/>
            <a:r>
              <a:rPr lang="en-US" sz="2800" b="1" dirty="0" smtClean="0">
                <a:latin typeface="Arial" charset="0"/>
              </a:rPr>
              <a:t/>
            </a:r>
            <a:br>
              <a:rPr lang="en-US" sz="2800" b="1" dirty="0" smtClean="0">
                <a:latin typeface="Arial" charset="0"/>
              </a:rPr>
            </a:br>
            <a:endParaRPr lang="en-US" sz="2800" b="1" dirty="0" smtClean="0">
              <a:latin typeface="Arial" charset="0"/>
            </a:endParaRPr>
          </a:p>
        </p:txBody>
      </p:sp>
      <p:sp>
        <p:nvSpPr>
          <p:cNvPr id="3075" name="Rectangle 3"/>
          <p:cNvSpPr>
            <a:spLocks noGrp="1" noChangeArrowheads="1"/>
          </p:cNvSpPr>
          <p:nvPr>
            <p:ph type="subTitle" idx="1"/>
          </p:nvPr>
        </p:nvSpPr>
        <p:spPr>
          <a:xfrm>
            <a:off x="352425" y="4619026"/>
            <a:ext cx="8377238" cy="1978025"/>
          </a:xfrm>
        </p:spPr>
        <p:txBody>
          <a:bodyPr/>
          <a:lstStyle/>
          <a:p>
            <a:pPr eaLnBrk="1" hangingPunct="1">
              <a:lnSpc>
                <a:spcPct val="90000"/>
              </a:lnSpc>
            </a:pPr>
            <a:endParaRPr lang="en-US" sz="800" b="1" dirty="0" smtClean="0">
              <a:solidFill>
                <a:schemeClr val="tx1"/>
              </a:solidFill>
              <a:latin typeface="Arial" charset="0"/>
            </a:endParaRPr>
          </a:p>
          <a:p>
            <a:pPr eaLnBrk="1" hangingPunct="1">
              <a:lnSpc>
                <a:spcPct val="90000"/>
              </a:lnSpc>
            </a:pPr>
            <a:endParaRPr lang="en-US" sz="800" b="1" dirty="0" smtClean="0">
              <a:solidFill>
                <a:schemeClr val="tx1"/>
              </a:solidFill>
              <a:latin typeface="Arial" charset="0"/>
            </a:endParaRPr>
          </a:p>
          <a:p>
            <a:pPr algn="ctr" eaLnBrk="1" hangingPunct="1">
              <a:lnSpc>
                <a:spcPct val="90000"/>
              </a:lnSpc>
            </a:pPr>
            <a:r>
              <a:rPr lang="en-US" sz="2800" b="1" dirty="0" smtClean="0">
                <a:solidFill>
                  <a:schemeClr val="bg1"/>
                </a:solidFill>
                <a:latin typeface="Arial" charset="0"/>
              </a:rPr>
              <a:t>Libraries in the New Research Environment</a:t>
            </a:r>
          </a:p>
          <a:p>
            <a:pPr eaLnBrk="1" hangingPunct="1">
              <a:lnSpc>
                <a:spcPct val="90000"/>
              </a:lnSpc>
            </a:pPr>
            <a:endParaRPr lang="en-US" sz="1600" b="1" dirty="0" smtClean="0">
              <a:solidFill>
                <a:schemeClr val="bg1"/>
              </a:solidFill>
              <a:latin typeface="Arial" charset="0"/>
            </a:endParaRPr>
          </a:p>
          <a:p>
            <a:pPr eaLnBrk="1" hangingPunct="1">
              <a:lnSpc>
                <a:spcPct val="90000"/>
              </a:lnSpc>
            </a:pPr>
            <a:r>
              <a:rPr lang="en-US" sz="2000" b="1" dirty="0" smtClean="0">
                <a:solidFill>
                  <a:schemeClr val="tx1"/>
                </a:solidFill>
                <a:latin typeface="Arial" charset="0"/>
              </a:rPr>
              <a:t>Joyce Ray				    NAS/BRDI Symposium</a:t>
            </a:r>
          </a:p>
          <a:p>
            <a:pPr eaLnBrk="1" hangingPunct="1">
              <a:lnSpc>
                <a:spcPct val="90000"/>
              </a:lnSpc>
            </a:pPr>
            <a:r>
              <a:rPr lang="en-US" sz="2000" b="1" dirty="0" smtClean="0">
                <a:solidFill>
                  <a:schemeClr val="tx1"/>
                </a:solidFill>
              </a:rPr>
              <a:t>Associate Deputy for Libraries		         June 3, 2010</a:t>
            </a:r>
            <a:endParaRPr lang="en-US" sz="2000" b="1" dirty="0" smtClean="0">
              <a:solidFill>
                <a:schemeClr val="tx1"/>
              </a:solidFill>
              <a:latin typeface="Arial" charset="0"/>
            </a:endParaRPr>
          </a:p>
          <a:p>
            <a:pPr eaLnBrk="1" hangingPunct="1">
              <a:lnSpc>
                <a:spcPct val="90000"/>
              </a:lnSpc>
            </a:pPr>
            <a:endParaRPr lang="en-US" sz="2000" b="1" dirty="0" smtClean="0">
              <a:solidFill>
                <a:schemeClr val="tx1"/>
              </a:solidFill>
              <a:latin typeface="Arial" charset="0"/>
            </a:endParaRPr>
          </a:p>
          <a:p>
            <a:pPr eaLnBrk="1" hangingPunct="1">
              <a:lnSpc>
                <a:spcPct val="90000"/>
              </a:lnSpc>
            </a:pPr>
            <a:r>
              <a:rPr lang="en-US" sz="2400" b="1" dirty="0" smtClean="0">
                <a:solidFill>
                  <a:schemeClr val="tx1"/>
                </a:solidFill>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62" y="228600"/>
            <a:ext cx="8229600" cy="1066800"/>
          </a:xfrm>
        </p:spPr>
        <p:txBody>
          <a:bodyPr/>
          <a:lstStyle/>
          <a:p>
            <a:r>
              <a:rPr lang="en-US" sz="2800" b="1" dirty="0" smtClean="0"/>
              <a:t>Discovery Tools</a:t>
            </a:r>
          </a:p>
        </p:txBody>
      </p:sp>
      <p:sp>
        <p:nvSpPr>
          <p:cNvPr id="3" name="Rectangle 2"/>
          <p:cNvSpPr/>
          <p:nvPr/>
        </p:nvSpPr>
        <p:spPr>
          <a:xfrm>
            <a:off x="261256" y="1523650"/>
            <a:ext cx="3327071" cy="4567404"/>
          </a:xfrm>
          <a:prstGeom prst="rect">
            <a:avLst/>
          </a:prstGeom>
        </p:spPr>
        <p:txBody>
          <a:bodyPr wrap="square">
            <a:spAutoFit/>
          </a:bodyPr>
          <a:lstStyle/>
          <a:p>
            <a:endParaRPr lang="en-US" sz="1000" dirty="0" smtClean="0">
              <a:solidFill>
                <a:srgbClr val="0E694D"/>
              </a:solidFill>
            </a:endParaRPr>
          </a:p>
          <a:p>
            <a:pPr>
              <a:spcBef>
                <a:spcPts val="0"/>
              </a:spcBef>
            </a:pPr>
            <a:r>
              <a:rPr lang="en-US" sz="2400" dirty="0" smtClean="0">
                <a:solidFill>
                  <a:srgbClr val="0E694D"/>
                </a:solidFill>
              </a:rPr>
              <a:t>George Mason </a:t>
            </a:r>
          </a:p>
          <a:p>
            <a:pPr>
              <a:spcBef>
                <a:spcPts val="0"/>
              </a:spcBef>
            </a:pPr>
            <a:r>
              <a:rPr lang="en-US" sz="2400" dirty="0" smtClean="0">
                <a:solidFill>
                  <a:srgbClr val="0E694D"/>
                </a:solidFill>
              </a:rPr>
              <a:t>University </a:t>
            </a:r>
            <a:r>
              <a:rPr lang="en-US" dirty="0" smtClean="0">
                <a:solidFill>
                  <a:srgbClr val="0E694D"/>
                </a:solidFill>
              </a:rPr>
              <a:t>(2005)</a:t>
            </a:r>
          </a:p>
          <a:p>
            <a:endParaRPr lang="en-US" dirty="0" smtClean="0">
              <a:solidFill>
                <a:srgbClr val="0E694D"/>
              </a:solidFill>
            </a:endParaRPr>
          </a:p>
          <a:p>
            <a:r>
              <a:rPr lang="en-US" sz="2400" dirty="0" err="1" smtClean="0"/>
              <a:t>Zotero</a:t>
            </a:r>
            <a:r>
              <a:rPr lang="en-US" sz="2400" dirty="0" smtClean="0"/>
              <a:t> - the scholar’s browser allows users to collect, manage, cite &amp; share research resources…</a:t>
            </a:r>
          </a:p>
          <a:p>
            <a:r>
              <a:rPr lang="en-US" dirty="0" smtClean="0"/>
              <a:t>Now in 14 languages</a:t>
            </a:r>
          </a:p>
          <a:p>
            <a:endParaRPr lang="en-US" sz="1000" dirty="0" smtClean="0">
              <a:solidFill>
                <a:srgbClr val="008080"/>
              </a:solidFill>
            </a:endParaRPr>
          </a:p>
        </p:txBody>
      </p:sp>
      <p:pic>
        <p:nvPicPr>
          <p:cNvPr id="83970" name="Picture 2" descr="http://www.academiccommons.org/files/zotero2.jpg"/>
          <p:cNvPicPr>
            <a:picLocks noChangeAspect="1" noChangeArrowheads="1"/>
          </p:cNvPicPr>
          <p:nvPr/>
        </p:nvPicPr>
        <p:blipFill>
          <a:blip r:embed="rId3" cstate="print"/>
          <a:srcRect/>
          <a:stretch>
            <a:fillRect/>
          </a:stretch>
        </p:blipFill>
        <p:spPr bwMode="auto">
          <a:xfrm>
            <a:off x="3657599" y="1705340"/>
            <a:ext cx="5105762" cy="3707039"/>
          </a:xfrm>
          <a:prstGeom prst="rect">
            <a:avLst/>
          </a:prstGeom>
          <a:noFill/>
          <a:ln w="38100">
            <a:solidFill>
              <a:srgbClr val="0E684C"/>
            </a:solidFill>
          </a:ln>
        </p:spPr>
      </p:pic>
      <p:sp>
        <p:nvSpPr>
          <p:cNvPr id="5" name="TextBox 4"/>
          <p:cNvSpPr txBox="1"/>
          <p:nvPr/>
        </p:nvSpPr>
        <p:spPr>
          <a:xfrm>
            <a:off x="4952272" y="5515431"/>
            <a:ext cx="3860800" cy="400110"/>
          </a:xfrm>
          <a:prstGeom prst="rect">
            <a:avLst/>
          </a:prstGeom>
          <a:noFill/>
        </p:spPr>
        <p:txBody>
          <a:bodyPr wrap="square" rtlCol="0">
            <a:spAutoFit/>
          </a:bodyPr>
          <a:lstStyle/>
          <a:p>
            <a:pPr algn="r"/>
            <a:r>
              <a:rPr lang="en-US" dirty="0" smtClean="0">
                <a:solidFill>
                  <a:schemeClr val="accent6"/>
                </a:solidFill>
              </a:rPr>
              <a:t>http://www.zotero.org/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228600"/>
            <a:ext cx="8427720" cy="1066800"/>
          </a:xfrm>
        </p:spPr>
        <p:txBody>
          <a:bodyPr/>
          <a:lstStyle/>
          <a:p>
            <a:r>
              <a:rPr lang="en-US" sz="2800" b="1" dirty="0" smtClean="0"/>
              <a:t>Presentation Tools</a:t>
            </a:r>
            <a:endParaRPr lang="en-US" sz="2800" b="1" dirty="0"/>
          </a:p>
        </p:txBody>
      </p:sp>
      <p:sp>
        <p:nvSpPr>
          <p:cNvPr id="3" name="TextBox 2"/>
          <p:cNvSpPr txBox="1"/>
          <p:nvPr/>
        </p:nvSpPr>
        <p:spPr>
          <a:xfrm>
            <a:off x="232231" y="1528354"/>
            <a:ext cx="3614058" cy="4050340"/>
          </a:xfrm>
          <a:prstGeom prst="rect">
            <a:avLst/>
          </a:prstGeom>
          <a:noFill/>
        </p:spPr>
        <p:txBody>
          <a:bodyPr wrap="square" rtlCol="0">
            <a:spAutoFit/>
          </a:bodyPr>
          <a:lstStyle/>
          <a:p>
            <a:endParaRPr lang="en-US" sz="1000" dirty="0" smtClean="0">
              <a:solidFill>
                <a:srgbClr val="0E694D"/>
              </a:solidFill>
              <a:latin typeface="+mn-lt"/>
            </a:endParaRPr>
          </a:p>
          <a:p>
            <a:pPr>
              <a:spcBef>
                <a:spcPts val="0"/>
              </a:spcBef>
            </a:pPr>
            <a:r>
              <a:rPr lang="en-US" sz="2400" dirty="0" smtClean="0">
                <a:solidFill>
                  <a:srgbClr val="0E694D"/>
                </a:solidFill>
              </a:rPr>
              <a:t>George Mason University </a:t>
            </a:r>
            <a:r>
              <a:rPr lang="en-US" dirty="0" smtClean="0">
                <a:solidFill>
                  <a:srgbClr val="0E694D"/>
                </a:solidFill>
              </a:rPr>
              <a:t>(2007)</a:t>
            </a:r>
          </a:p>
          <a:p>
            <a:endParaRPr lang="en-US" dirty="0" smtClean="0">
              <a:solidFill>
                <a:srgbClr val="0E694D"/>
              </a:solidFill>
              <a:latin typeface="+mn-lt"/>
            </a:endParaRPr>
          </a:p>
          <a:p>
            <a:r>
              <a:rPr lang="en-US" sz="2400" dirty="0" err="1" smtClean="0">
                <a:latin typeface="+mn-lt"/>
              </a:rPr>
              <a:t>Omeka</a:t>
            </a:r>
            <a:r>
              <a:rPr lang="en-US" sz="2400" dirty="0" smtClean="0">
                <a:latin typeface="+mn-lt"/>
              </a:rPr>
              <a:t> </a:t>
            </a:r>
          </a:p>
          <a:p>
            <a:r>
              <a:rPr lang="en-US" sz="2400" dirty="0" smtClean="0">
                <a:latin typeface="+mn-lt"/>
              </a:rPr>
              <a:t>“Serious web publishing” </a:t>
            </a:r>
          </a:p>
          <a:p>
            <a:endParaRPr lang="en-US" sz="2400" dirty="0" smtClean="0">
              <a:latin typeface="+mn-lt"/>
            </a:endParaRPr>
          </a:p>
          <a:p>
            <a:r>
              <a:rPr lang="en-US" sz="2400" dirty="0" smtClean="0">
                <a:latin typeface="+mn-lt"/>
              </a:rPr>
              <a:t>For display of scholarly resources</a:t>
            </a:r>
          </a:p>
          <a:p>
            <a:endParaRPr lang="en-US" sz="1000" dirty="0" smtClean="0">
              <a:solidFill>
                <a:srgbClr val="008080"/>
              </a:solidFill>
            </a:endParaRPr>
          </a:p>
        </p:txBody>
      </p:sp>
      <p:pic>
        <p:nvPicPr>
          <p:cNvPr id="95237" name="Picture 5"/>
          <p:cNvPicPr>
            <a:picLocks noChangeAspect="1" noChangeArrowheads="1"/>
          </p:cNvPicPr>
          <p:nvPr/>
        </p:nvPicPr>
        <p:blipFill>
          <a:blip r:embed="rId3" cstate="print"/>
          <a:srcRect/>
          <a:stretch>
            <a:fillRect/>
          </a:stretch>
        </p:blipFill>
        <p:spPr bwMode="auto">
          <a:xfrm>
            <a:off x="3792212" y="1577408"/>
            <a:ext cx="5082314" cy="3811736"/>
          </a:xfrm>
          <a:prstGeom prst="rect">
            <a:avLst/>
          </a:prstGeom>
          <a:noFill/>
          <a:ln w="38100">
            <a:solidFill>
              <a:srgbClr val="0E684C"/>
            </a:solidFill>
            <a:miter lim="800000"/>
            <a:headEnd/>
            <a:tailEnd/>
          </a:ln>
        </p:spPr>
      </p:pic>
      <p:sp>
        <p:nvSpPr>
          <p:cNvPr id="7" name="TextBox 6"/>
          <p:cNvSpPr txBox="1"/>
          <p:nvPr/>
        </p:nvSpPr>
        <p:spPr>
          <a:xfrm>
            <a:off x="5701475" y="5572982"/>
            <a:ext cx="3149600" cy="400110"/>
          </a:xfrm>
          <a:prstGeom prst="rect">
            <a:avLst/>
          </a:prstGeom>
          <a:noFill/>
        </p:spPr>
        <p:txBody>
          <a:bodyPr wrap="square" rtlCol="0">
            <a:spAutoFit/>
          </a:bodyPr>
          <a:lstStyle/>
          <a:p>
            <a:pPr algn="r"/>
            <a:r>
              <a:rPr lang="en-US" dirty="0" smtClean="0">
                <a:solidFill>
                  <a:schemeClr val="accent6"/>
                </a:solidFill>
              </a:rPr>
              <a:t>http://omeka.org/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14325" y="228600"/>
            <a:ext cx="8372475" cy="1066800"/>
          </a:xfrm>
        </p:spPr>
        <p:txBody>
          <a:bodyPr/>
          <a:lstStyle/>
          <a:p>
            <a:r>
              <a:rPr lang="en-US" b="1" dirty="0" smtClean="0"/>
              <a:t>Sustainable Repositories</a:t>
            </a:r>
            <a:endParaRPr lang="en-US" b="1" dirty="0"/>
          </a:p>
        </p:txBody>
      </p:sp>
      <p:sp>
        <p:nvSpPr>
          <p:cNvPr id="30723" name="Rectangle 3"/>
          <p:cNvSpPr>
            <a:spLocks noGrp="1" noChangeArrowheads="1"/>
          </p:cNvSpPr>
          <p:nvPr>
            <p:ph type="body" idx="1"/>
          </p:nvPr>
        </p:nvSpPr>
        <p:spPr>
          <a:xfrm>
            <a:off x="457200" y="1600200"/>
            <a:ext cx="8248650" cy="4230688"/>
          </a:xfrm>
        </p:spPr>
        <p:txBody>
          <a:bodyPr/>
          <a:lstStyle/>
          <a:p>
            <a:endParaRPr lang="en-US"/>
          </a:p>
          <a:p>
            <a:endParaRPr lang="en-US" b="1"/>
          </a:p>
          <a:p>
            <a:endParaRPr lang="en-US" b="1"/>
          </a:p>
        </p:txBody>
      </p:sp>
      <p:sp>
        <p:nvSpPr>
          <p:cNvPr id="30729" name="Rectangle 9"/>
          <p:cNvSpPr>
            <a:spLocks noChangeArrowheads="1"/>
          </p:cNvSpPr>
          <p:nvPr/>
        </p:nvSpPr>
        <p:spPr bwMode="auto">
          <a:xfrm>
            <a:off x="414338" y="1620983"/>
            <a:ext cx="4976812" cy="3139321"/>
          </a:xfrm>
          <a:prstGeom prst="rect">
            <a:avLst/>
          </a:prstGeom>
          <a:noFill/>
          <a:ln w="9525">
            <a:noFill/>
            <a:miter lim="800000"/>
            <a:headEnd/>
            <a:tailEnd/>
          </a:ln>
          <a:effectLst/>
        </p:spPr>
        <p:txBody>
          <a:bodyPr wrap="square">
            <a:spAutoFit/>
          </a:bodyPr>
          <a:lstStyle/>
          <a:p>
            <a:pPr eaLnBrk="0" hangingPunct="0">
              <a:spcBef>
                <a:spcPct val="50000"/>
              </a:spcBef>
            </a:pPr>
            <a:r>
              <a:rPr lang="en-US" sz="2400" dirty="0">
                <a:solidFill>
                  <a:srgbClr val="0E694D"/>
                </a:solidFill>
              </a:rPr>
              <a:t>Alabama Commission on Higher Education</a:t>
            </a:r>
            <a:r>
              <a:rPr lang="en-US" dirty="0">
                <a:solidFill>
                  <a:srgbClr val="0E694D"/>
                </a:solidFill>
              </a:rPr>
              <a:t> (2006)</a:t>
            </a:r>
          </a:p>
          <a:p>
            <a:pPr lvl="1" eaLnBrk="0" hangingPunct="0">
              <a:spcBef>
                <a:spcPct val="50000"/>
              </a:spcBef>
            </a:pPr>
            <a:r>
              <a:rPr lang="en-US" dirty="0"/>
              <a:t>State-based networked repository based on the LOCKSS model for preserving digital content created by academic institutions, state agencies and cultural heritage organizations</a:t>
            </a:r>
          </a:p>
        </p:txBody>
      </p:sp>
      <p:pic>
        <p:nvPicPr>
          <p:cNvPr id="30734" name="Picture 14" descr="capital5"/>
          <p:cNvPicPr>
            <a:picLocks noChangeAspect="1" noChangeArrowheads="1"/>
          </p:cNvPicPr>
          <p:nvPr/>
        </p:nvPicPr>
        <p:blipFill>
          <a:blip r:embed="rId3" cstate="print"/>
          <a:srcRect/>
          <a:stretch>
            <a:fillRect/>
          </a:stretch>
        </p:blipFill>
        <p:spPr bwMode="auto">
          <a:xfrm>
            <a:off x="5243513" y="1658938"/>
            <a:ext cx="3660775" cy="3687762"/>
          </a:xfrm>
          <a:prstGeom prst="rect">
            <a:avLst/>
          </a:prstGeom>
          <a:noFill/>
          <a:ln>
            <a:solidFill>
              <a:srgbClr val="0070C0"/>
            </a:solidFill>
          </a:ln>
        </p:spPr>
      </p:pic>
      <p:sp>
        <p:nvSpPr>
          <p:cNvPr id="30735" name="Rectangle 15"/>
          <p:cNvSpPr>
            <a:spLocks noChangeArrowheads="1"/>
          </p:cNvSpPr>
          <p:nvPr/>
        </p:nvSpPr>
        <p:spPr bwMode="auto">
          <a:xfrm>
            <a:off x="371475" y="5008563"/>
            <a:ext cx="4448175" cy="915987"/>
          </a:xfrm>
          <a:prstGeom prst="rect">
            <a:avLst/>
          </a:prstGeom>
          <a:noFill/>
          <a:ln w="9525" algn="ctr">
            <a:noFill/>
            <a:miter lim="800000"/>
            <a:headEnd/>
            <a:tailEnd/>
          </a:ln>
          <a:effectLst/>
        </p:spPr>
        <p:txBody>
          <a:bodyPr>
            <a:spAutoFit/>
          </a:bodyPr>
          <a:lstStyle/>
          <a:p>
            <a:pPr marL="342900" indent="-342900"/>
            <a:r>
              <a:rPr lang="en-US" sz="1800">
                <a:solidFill>
                  <a:schemeClr val="accent2"/>
                </a:solidFill>
              </a:rPr>
              <a:t>http://www.lockss.org/lockss/Alabama_Digital_Preservation_Network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228600"/>
            <a:ext cx="8386762" cy="1066800"/>
          </a:xfrm>
        </p:spPr>
        <p:txBody>
          <a:bodyPr/>
          <a:lstStyle/>
          <a:p>
            <a:r>
              <a:rPr lang="en-US" b="1" dirty="0" smtClean="0"/>
              <a:t>Sustainable Repositories</a:t>
            </a:r>
            <a:endParaRPr lang="en-US" b="1" dirty="0"/>
          </a:p>
        </p:txBody>
      </p:sp>
      <p:pic>
        <p:nvPicPr>
          <p:cNvPr id="3" name="Picture 2" descr="njdigitalhwy.gif"/>
          <p:cNvPicPr>
            <a:picLocks noChangeAspect="1"/>
          </p:cNvPicPr>
          <p:nvPr/>
        </p:nvPicPr>
        <p:blipFill>
          <a:blip r:embed="rId2" cstate="print"/>
          <a:stretch>
            <a:fillRect/>
          </a:stretch>
        </p:blipFill>
        <p:spPr>
          <a:xfrm>
            <a:off x="3028949" y="1685927"/>
            <a:ext cx="5343525" cy="1719029"/>
          </a:xfrm>
          <a:prstGeom prst="rect">
            <a:avLst/>
          </a:prstGeom>
          <a:ln w="38100">
            <a:solidFill>
              <a:srgbClr val="0E684C"/>
            </a:solidFill>
          </a:ln>
        </p:spPr>
      </p:pic>
      <p:sp>
        <p:nvSpPr>
          <p:cNvPr id="6" name="TextBox 5"/>
          <p:cNvSpPr txBox="1"/>
          <p:nvPr/>
        </p:nvSpPr>
        <p:spPr>
          <a:xfrm>
            <a:off x="1428750" y="4214814"/>
            <a:ext cx="7258051" cy="2445722"/>
          </a:xfrm>
          <a:prstGeom prst="rect">
            <a:avLst/>
          </a:prstGeom>
          <a:noFill/>
        </p:spPr>
        <p:txBody>
          <a:bodyPr wrap="square" rtlCol="0">
            <a:spAutoFit/>
          </a:bodyPr>
          <a:lstStyle/>
          <a:p>
            <a:r>
              <a:rPr lang="en-US" dirty="0" smtClean="0"/>
              <a:t>One-stop shop for New Jersey history and culture from the collections of libraries, archives, museums &amp; historical societies; statewide repository for digital video</a:t>
            </a:r>
            <a:endParaRPr lang="en-US" dirty="0" smtClean="0">
              <a:solidFill>
                <a:srgbClr val="2E28A0"/>
              </a:solidFill>
            </a:endParaRPr>
          </a:p>
          <a:p>
            <a:r>
              <a:rPr lang="en-US" dirty="0" smtClean="0">
                <a:solidFill>
                  <a:srgbClr val="2E28A0"/>
                </a:solidFill>
              </a:rPr>
              <a:t>http://www.njdigitalhighway.org/index.php</a:t>
            </a:r>
          </a:p>
          <a:p>
            <a:endParaRPr lang="en-US" dirty="0" smtClean="0"/>
          </a:p>
          <a:p>
            <a:endParaRPr lang="en-US" dirty="0"/>
          </a:p>
        </p:txBody>
      </p:sp>
      <p:sp>
        <p:nvSpPr>
          <p:cNvPr id="10" name="TextBox 9"/>
          <p:cNvSpPr txBox="1"/>
          <p:nvPr/>
        </p:nvSpPr>
        <p:spPr>
          <a:xfrm>
            <a:off x="271463" y="1571626"/>
            <a:ext cx="3057525" cy="3046988"/>
          </a:xfrm>
          <a:prstGeom prst="rect">
            <a:avLst/>
          </a:prstGeom>
          <a:noFill/>
        </p:spPr>
        <p:txBody>
          <a:bodyPr wrap="square" rtlCol="0">
            <a:spAutoFit/>
          </a:bodyPr>
          <a:lstStyle/>
          <a:p>
            <a:r>
              <a:rPr lang="en-US" sz="2400" dirty="0" smtClean="0">
                <a:solidFill>
                  <a:srgbClr val="0E684C"/>
                </a:solidFill>
              </a:rPr>
              <a:t>Rutgers</a:t>
            </a:r>
          </a:p>
          <a:p>
            <a:r>
              <a:rPr lang="en-US" sz="2400" dirty="0" smtClean="0">
                <a:solidFill>
                  <a:srgbClr val="0E684C"/>
                </a:solidFill>
              </a:rPr>
              <a:t>University</a:t>
            </a:r>
          </a:p>
          <a:p>
            <a:r>
              <a:rPr lang="en-US" dirty="0" smtClean="0">
                <a:solidFill>
                  <a:srgbClr val="0E684C"/>
                </a:solidFill>
              </a:rPr>
              <a:t>(2003)</a:t>
            </a:r>
          </a:p>
          <a:p>
            <a:r>
              <a:rPr lang="en-US" sz="2400" dirty="0" smtClean="0">
                <a:solidFill>
                  <a:srgbClr val="0E684C"/>
                </a:solidFill>
              </a:rPr>
              <a:t>William Patterson  University </a:t>
            </a:r>
            <a:r>
              <a:rPr lang="en-US" dirty="0" smtClean="0">
                <a:solidFill>
                  <a:srgbClr val="0E684C"/>
                </a:solidFill>
              </a:rPr>
              <a:t>(2007)</a:t>
            </a:r>
          </a:p>
          <a:p>
            <a:endParaRPr lang="en-US" sz="3200" dirty="0">
              <a:solidFill>
                <a:srgbClr val="00808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ct 2"/>
          <p:cNvGraphicFramePr>
            <a:graphicFrameLocks noChangeAspect="1"/>
          </p:cNvGraphicFramePr>
          <p:nvPr>
            <p:ph sz="half" idx="2"/>
          </p:nvPr>
        </p:nvGraphicFramePr>
        <p:xfrm>
          <a:off x="5467350" y="1558925"/>
          <a:ext cx="3297238" cy="4267200"/>
        </p:xfrm>
        <a:graphic>
          <a:graphicData uri="http://schemas.openxmlformats.org/presentationml/2006/ole">
            <p:oleObj spid="_x0000_s1026" name="Acrobat Document" r:id="rId3" imgW="5829300" imgH="7543800" progId="AcroExch.Document.7">
              <p:embed/>
            </p:oleObj>
          </a:graphicData>
        </a:graphic>
      </p:graphicFrame>
      <p:sp>
        <p:nvSpPr>
          <p:cNvPr id="159747" name="Rectangle 3"/>
          <p:cNvSpPr>
            <a:spLocks noGrp="1" noChangeArrowheads="1"/>
          </p:cNvSpPr>
          <p:nvPr>
            <p:ph type="title"/>
          </p:nvPr>
        </p:nvSpPr>
        <p:spPr>
          <a:xfrm>
            <a:off x="277091" y="341313"/>
            <a:ext cx="8423997" cy="898525"/>
          </a:xfrm>
        </p:spPr>
        <p:txBody>
          <a:bodyPr/>
          <a:lstStyle/>
          <a:p>
            <a:r>
              <a:rPr lang="en-US" b="1" dirty="0" smtClean="0"/>
              <a:t>Sustainable Repositories</a:t>
            </a:r>
            <a:endParaRPr lang="en-US" b="1" dirty="0"/>
          </a:p>
        </p:txBody>
      </p:sp>
      <p:sp>
        <p:nvSpPr>
          <p:cNvPr id="159748" name="Rectangle 4"/>
          <p:cNvSpPr>
            <a:spLocks noGrp="1" noChangeArrowheads="1"/>
          </p:cNvSpPr>
          <p:nvPr>
            <p:ph type="body" sz="half" idx="1"/>
          </p:nvPr>
        </p:nvSpPr>
        <p:spPr>
          <a:xfrm>
            <a:off x="415925" y="1600200"/>
            <a:ext cx="4446588" cy="4365625"/>
          </a:xfrm>
        </p:spPr>
        <p:txBody>
          <a:bodyPr/>
          <a:lstStyle/>
          <a:p>
            <a:pPr>
              <a:lnSpc>
                <a:spcPct val="90000"/>
              </a:lnSpc>
              <a:buFontTx/>
              <a:buNone/>
            </a:pPr>
            <a:r>
              <a:rPr lang="en-US" b="1" dirty="0"/>
              <a:t>Florida Center for Library Automation</a:t>
            </a:r>
            <a:r>
              <a:rPr lang="en-US" dirty="0"/>
              <a:t> </a:t>
            </a:r>
            <a:r>
              <a:rPr lang="en-US" sz="2000" b="1" dirty="0"/>
              <a:t>(</a:t>
            </a:r>
            <a:r>
              <a:rPr lang="en-US" sz="2000" b="1" dirty="0" smtClean="0"/>
              <a:t>2008)</a:t>
            </a:r>
            <a:endParaRPr lang="en-US" sz="2000" b="1" dirty="0"/>
          </a:p>
          <a:p>
            <a:pPr>
              <a:lnSpc>
                <a:spcPct val="90000"/>
              </a:lnSpc>
              <a:buFontTx/>
              <a:buNone/>
            </a:pPr>
            <a:endParaRPr lang="en-US" sz="2000" b="1" dirty="0"/>
          </a:p>
          <a:p>
            <a:pPr>
              <a:lnSpc>
                <a:spcPct val="90000"/>
              </a:lnSpc>
              <a:buFontTx/>
              <a:buNone/>
            </a:pPr>
            <a:r>
              <a:rPr lang="en-US" sz="2000" b="1" dirty="0" smtClean="0">
                <a:solidFill>
                  <a:srgbClr val="009999"/>
                </a:solidFill>
              </a:rPr>
              <a:t>TIPR </a:t>
            </a:r>
            <a:r>
              <a:rPr lang="en-US" sz="1800" b="1" dirty="0" smtClean="0">
                <a:solidFill>
                  <a:srgbClr val="009999"/>
                </a:solidFill>
              </a:rPr>
              <a:t>(towards interoperable preservation repositories)</a:t>
            </a:r>
            <a:r>
              <a:rPr lang="en-US" sz="2000" b="1" dirty="0" smtClean="0">
                <a:solidFill>
                  <a:srgbClr val="009999"/>
                </a:solidFill>
              </a:rPr>
              <a:t> </a:t>
            </a:r>
          </a:p>
          <a:p>
            <a:pPr>
              <a:lnSpc>
                <a:spcPct val="90000"/>
              </a:lnSpc>
              <a:buFontTx/>
              <a:buNone/>
            </a:pPr>
            <a:r>
              <a:rPr lang="en-US" sz="2000" b="1" dirty="0" smtClean="0">
                <a:solidFill>
                  <a:srgbClr val="009999"/>
                </a:solidFill>
              </a:rPr>
              <a:t>Partnership with Cornell and NYU to develop a common standards-based format and protocols for repository-to-repository transfers of data and metadata</a:t>
            </a:r>
          </a:p>
          <a:p>
            <a:pPr>
              <a:lnSpc>
                <a:spcPct val="90000"/>
              </a:lnSpc>
              <a:buFontTx/>
              <a:buNone/>
            </a:pPr>
            <a:endParaRPr lang="en-US" sz="2000" b="1" dirty="0">
              <a:solidFill>
                <a:srgbClr val="009999"/>
              </a:solidFill>
            </a:endParaRPr>
          </a:p>
        </p:txBody>
      </p:sp>
      <p:sp>
        <p:nvSpPr>
          <p:cNvPr id="5" name="TextBox 4"/>
          <p:cNvSpPr txBox="1"/>
          <p:nvPr/>
        </p:nvSpPr>
        <p:spPr>
          <a:xfrm>
            <a:off x="4003964" y="5806786"/>
            <a:ext cx="5140036" cy="1077218"/>
          </a:xfrm>
          <a:prstGeom prst="rect">
            <a:avLst/>
          </a:prstGeom>
          <a:noFill/>
        </p:spPr>
        <p:txBody>
          <a:bodyPr wrap="square" rtlCol="0">
            <a:spAutoFit/>
          </a:bodyPr>
          <a:lstStyle/>
          <a:p>
            <a:r>
              <a:rPr lang="en-US" dirty="0" smtClean="0">
                <a:solidFill>
                  <a:schemeClr val="accent2"/>
                </a:solidFill>
              </a:rPr>
              <a:t>http://fclaweb.fcla.edu/content/digital-preservation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066800"/>
          </a:xfrm>
        </p:spPr>
        <p:txBody>
          <a:bodyPr/>
          <a:lstStyle/>
          <a:p>
            <a:r>
              <a:rPr lang="en-US" b="1" dirty="0" smtClean="0"/>
              <a:t>Sustainable Repositories</a:t>
            </a:r>
            <a:endParaRPr lang="en-US" b="1" dirty="0"/>
          </a:p>
        </p:txBody>
      </p:sp>
      <p:sp>
        <p:nvSpPr>
          <p:cNvPr id="3" name="Text Placeholder 2"/>
          <p:cNvSpPr>
            <a:spLocks noGrp="1"/>
          </p:cNvSpPr>
          <p:nvPr>
            <p:ph type="body" sz="half" idx="1"/>
          </p:nvPr>
        </p:nvSpPr>
        <p:spPr>
          <a:xfrm>
            <a:off x="221674" y="1600200"/>
            <a:ext cx="4236026" cy="4257675"/>
          </a:xfrm>
        </p:spPr>
        <p:txBody>
          <a:bodyPr/>
          <a:lstStyle/>
          <a:p>
            <a:pPr>
              <a:buNone/>
            </a:pPr>
            <a:r>
              <a:rPr lang="en-US" b="1" dirty="0" smtClean="0"/>
              <a:t>Georgia Institute of Technology</a:t>
            </a:r>
          </a:p>
          <a:p>
            <a:pPr>
              <a:buNone/>
            </a:pPr>
            <a:r>
              <a:rPr lang="en-US" sz="2000" b="1" dirty="0" smtClean="0"/>
              <a:t>	</a:t>
            </a:r>
            <a:r>
              <a:rPr lang="en-US" b="1" dirty="0" smtClean="0"/>
              <a:t>(2009)</a:t>
            </a:r>
          </a:p>
          <a:p>
            <a:pPr>
              <a:buNone/>
            </a:pPr>
            <a:endParaRPr lang="en-US" sz="2000" b="1" dirty="0" smtClean="0"/>
          </a:p>
          <a:p>
            <a:pPr>
              <a:buNone/>
            </a:pPr>
            <a:r>
              <a:rPr lang="en-US" b="1" dirty="0" smtClean="0">
                <a:solidFill>
                  <a:srgbClr val="009999"/>
                </a:solidFill>
              </a:rPr>
              <a:t>GALILEO statewide institutional repository</a:t>
            </a:r>
          </a:p>
          <a:p>
            <a:pPr>
              <a:buNone/>
            </a:pPr>
            <a:r>
              <a:rPr lang="en-US" b="1" dirty="0" smtClean="0">
                <a:solidFill>
                  <a:srgbClr val="009999"/>
                </a:solidFill>
              </a:rPr>
              <a:t>9 regional repositories with central harvesting</a:t>
            </a:r>
          </a:p>
          <a:p>
            <a:pPr>
              <a:buNone/>
            </a:pPr>
            <a:endParaRPr lang="en-US" b="1" dirty="0" smtClean="0">
              <a:solidFill>
                <a:srgbClr val="009999"/>
              </a:solidFill>
            </a:endParaRPr>
          </a:p>
          <a:p>
            <a:pPr>
              <a:buNone/>
            </a:pPr>
            <a:endParaRPr lang="en-US" b="1" dirty="0" smtClean="0">
              <a:solidFill>
                <a:srgbClr val="009999"/>
              </a:solidFill>
            </a:endParaRPr>
          </a:p>
        </p:txBody>
      </p:sp>
      <p:pic>
        <p:nvPicPr>
          <p:cNvPr id="39938" name="Picture 2" descr="\\Store\Users$\JRay\My Pictures\286px-Map_of_USA_GA.svg[1].png"/>
          <p:cNvPicPr>
            <a:picLocks noGrp="1" noChangeAspect="1" noChangeArrowheads="1"/>
          </p:cNvPicPr>
          <p:nvPr>
            <p:ph sz="half" idx="2"/>
          </p:nvPr>
        </p:nvPicPr>
        <p:blipFill>
          <a:blip r:embed="rId2" cstate="print"/>
          <a:srcRect/>
          <a:stretch>
            <a:fillRect/>
          </a:stretch>
        </p:blipFill>
        <p:spPr bwMode="auto">
          <a:xfrm>
            <a:off x="4318507" y="1678998"/>
            <a:ext cx="4568318" cy="2921577"/>
          </a:xfrm>
          <a:prstGeom prst="rect">
            <a:avLst/>
          </a:prstGeom>
          <a:noFill/>
          <a:ln w="38100">
            <a:solidFill>
              <a:srgbClr val="FFC000"/>
            </a:solidFill>
          </a:ln>
        </p:spPr>
      </p:pic>
      <p:sp>
        <p:nvSpPr>
          <p:cNvPr id="6" name="TextBox 5"/>
          <p:cNvSpPr txBox="1"/>
          <p:nvPr/>
        </p:nvSpPr>
        <p:spPr>
          <a:xfrm>
            <a:off x="4000503" y="4800602"/>
            <a:ext cx="5072063" cy="769441"/>
          </a:xfrm>
          <a:prstGeom prst="rect">
            <a:avLst/>
          </a:prstGeom>
          <a:noFill/>
        </p:spPr>
        <p:txBody>
          <a:bodyPr wrap="square" rtlCol="0">
            <a:spAutoFit/>
          </a:bodyPr>
          <a:lstStyle/>
          <a:p>
            <a:r>
              <a:rPr lang="en-US" sz="1800" dirty="0" smtClean="0">
                <a:solidFill>
                  <a:srgbClr val="3333CC"/>
                </a:solidFill>
              </a:rPr>
              <a:t>http://www.library.gatech.edu/gkr</a:t>
            </a:r>
            <a:r>
              <a:rPr lang="en-US" dirty="0" smtClean="0">
                <a:solidFill>
                  <a:srgbClr val="3333CC"/>
                </a:solidFill>
              </a:rPr>
              <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0474" y="6206837"/>
            <a:ext cx="3034144" cy="276999"/>
          </a:xfrm>
          <a:prstGeom prst="rect">
            <a:avLst/>
          </a:prstGeom>
          <a:noFill/>
        </p:spPr>
        <p:txBody>
          <a:bodyPr wrap="square" rtlCol="0">
            <a:spAutoFit/>
          </a:bodyPr>
          <a:lstStyle/>
          <a:p>
            <a:r>
              <a:rPr lang="en-US" sz="1200" i="1" dirty="0" smtClean="0">
                <a:solidFill>
                  <a:srgbClr val="3F1C5A"/>
                </a:solidFill>
              </a:rPr>
              <a:t>Credit:  Digital </a:t>
            </a:r>
            <a:r>
              <a:rPr lang="en-US" sz="1200" i="1" dirty="0" err="1" smtClean="0">
                <a:solidFill>
                  <a:srgbClr val="3F1C5A"/>
                </a:solidFill>
              </a:rPr>
              <a:t>Curation</a:t>
            </a:r>
            <a:r>
              <a:rPr lang="en-US" sz="1200" i="1" dirty="0" smtClean="0">
                <a:solidFill>
                  <a:srgbClr val="3F1C5A"/>
                </a:solidFill>
              </a:rPr>
              <a:t> Centre</a:t>
            </a:r>
            <a:endParaRPr lang="en-US" sz="1200" i="1" dirty="0">
              <a:solidFill>
                <a:srgbClr val="3F1C5A"/>
              </a:solidFill>
            </a:endParaRPr>
          </a:p>
        </p:txBody>
      </p:sp>
      <p:sp>
        <p:nvSpPr>
          <p:cNvPr id="5122" name="Title 1"/>
          <p:cNvSpPr>
            <a:spLocks noGrp="1"/>
          </p:cNvSpPr>
          <p:nvPr>
            <p:ph type="title"/>
          </p:nvPr>
        </p:nvSpPr>
        <p:spPr>
          <a:xfrm>
            <a:off x="304800" y="228600"/>
            <a:ext cx="8382000" cy="1066800"/>
          </a:xfrm>
        </p:spPr>
        <p:txBody>
          <a:bodyPr/>
          <a:lstStyle/>
          <a:p>
            <a:r>
              <a:rPr lang="en-US" sz="2800" b="1" dirty="0" smtClean="0"/>
              <a:t>Digital </a:t>
            </a:r>
            <a:r>
              <a:rPr lang="en-US" sz="2800" b="1" dirty="0" err="1" smtClean="0"/>
              <a:t>Curation</a:t>
            </a:r>
            <a:r>
              <a:rPr lang="en-US" sz="2800" b="1" dirty="0" smtClean="0"/>
              <a:t> – The Life Cycle of Data</a:t>
            </a:r>
          </a:p>
        </p:txBody>
      </p:sp>
      <p:pic>
        <p:nvPicPr>
          <p:cNvPr id="5123" name="Picture 2" descr="http://www.dcc.ac.uk/lifecycle-model/lifecycle_web.png"/>
          <p:cNvPicPr>
            <a:picLocks noGrp="1" noChangeAspect="1" noChangeArrowheads="1"/>
          </p:cNvPicPr>
          <p:nvPr>
            <p:ph idx="1"/>
          </p:nvPr>
        </p:nvPicPr>
        <p:blipFill>
          <a:blip r:embed="rId2" cstate="print"/>
          <a:srcRect/>
          <a:stretch>
            <a:fillRect/>
          </a:stretch>
        </p:blipFill>
        <p:spPr>
          <a:xfrm>
            <a:off x="2078182" y="1700726"/>
            <a:ext cx="4821382" cy="4318450"/>
          </a:xfrm>
          <a:ln w="3175">
            <a:solidFill>
              <a:srgbClr val="C00000"/>
            </a:solid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7813" y="228600"/>
            <a:ext cx="8382000" cy="1066800"/>
          </a:xfrm>
        </p:spPr>
        <p:txBody>
          <a:bodyPr/>
          <a:lstStyle/>
          <a:p>
            <a:r>
              <a:rPr lang="en-US" sz="2800" b="1" dirty="0" smtClean="0"/>
              <a:t>Digital </a:t>
            </a:r>
            <a:r>
              <a:rPr lang="en-US" sz="2800" b="1" dirty="0" err="1" smtClean="0"/>
              <a:t>Curation</a:t>
            </a:r>
            <a:r>
              <a:rPr lang="en-US" sz="2800" b="1" dirty="0" smtClean="0"/>
              <a:t> R&amp;D</a:t>
            </a:r>
          </a:p>
        </p:txBody>
      </p:sp>
      <p:sp>
        <p:nvSpPr>
          <p:cNvPr id="189443" name="Rectangle 3"/>
          <p:cNvSpPr>
            <a:spLocks noGrp="1" noChangeArrowheads="1"/>
          </p:cNvSpPr>
          <p:nvPr>
            <p:ph type="body" idx="1"/>
          </p:nvPr>
        </p:nvSpPr>
        <p:spPr>
          <a:xfrm>
            <a:off x="3069771" y="1632857"/>
            <a:ext cx="5789222" cy="3660372"/>
          </a:xfrm>
        </p:spPr>
        <p:txBody>
          <a:bodyPr/>
          <a:lstStyle/>
          <a:p>
            <a:pPr algn="r">
              <a:lnSpc>
                <a:spcPct val="90000"/>
              </a:lnSpc>
              <a:buFontTx/>
              <a:buNone/>
              <a:defRPr/>
            </a:pPr>
            <a:r>
              <a:rPr lang="en-US" b="1" kern="1200" dirty="0" smtClean="0"/>
              <a:t>Johns Hopkins </a:t>
            </a:r>
          </a:p>
          <a:p>
            <a:pPr algn="r">
              <a:lnSpc>
                <a:spcPct val="90000"/>
              </a:lnSpc>
              <a:buFontTx/>
              <a:buNone/>
              <a:defRPr/>
            </a:pPr>
            <a:r>
              <a:rPr lang="en-US" b="1" kern="1200" dirty="0" smtClean="0"/>
              <a:t>University</a:t>
            </a:r>
          </a:p>
          <a:p>
            <a:pPr algn="r">
              <a:lnSpc>
                <a:spcPct val="90000"/>
              </a:lnSpc>
              <a:buFontTx/>
              <a:buNone/>
              <a:defRPr/>
            </a:pPr>
            <a:r>
              <a:rPr lang="en-US" b="1" kern="1200" dirty="0" smtClean="0"/>
              <a:t>(2006)</a:t>
            </a:r>
          </a:p>
          <a:p>
            <a:pPr algn="r">
              <a:lnSpc>
                <a:spcPct val="90000"/>
              </a:lnSpc>
              <a:buFontTx/>
              <a:buNone/>
              <a:defRPr/>
            </a:pPr>
            <a:endParaRPr lang="en-US" b="1" kern="1200" dirty="0" smtClean="0"/>
          </a:p>
          <a:p>
            <a:pPr algn="r">
              <a:lnSpc>
                <a:spcPct val="90000"/>
              </a:lnSpc>
              <a:buFontTx/>
              <a:buNone/>
              <a:defRPr/>
            </a:pPr>
            <a:r>
              <a:rPr lang="en-US" b="1" kern="1200" dirty="0" smtClean="0">
                <a:solidFill>
                  <a:srgbClr val="009999"/>
                </a:solidFill>
              </a:rPr>
              <a:t>National </a:t>
            </a:r>
            <a:r>
              <a:rPr lang="en-US" b="1" kern="1200" dirty="0">
                <a:solidFill>
                  <a:srgbClr val="009999"/>
                </a:solidFill>
              </a:rPr>
              <a:t>Virtual </a:t>
            </a:r>
            <a:r>
              <a:rPr lang="en-US" b="1" kern="1200" dirty="0" smtClean="0">
                <a:solidFill>
                  <a:srgbClr val="009999"/>
                </a:solidFill>
              </a:rPr>
              <a:t>Observatory</a:t>
            </a:r>
            <a:endParaRPr lang="en-US" b="1" kern="1200" dirty="0">
              <a:solidFill>
                <a:srgbClr val="009999"/>
              </a:solidFill>
            </a:endParaRPr>
          </a:p>
          <a:p>
            <a:pPr algn="r">
              <a:lnSpc>
                <a:spcPct val="90000"/>
              </a:lnSpc>
              <a:buFontTx/>
              <a:buNone/>
              <a:defRPr/>
            </a:pPr>
            <a:endParaRPr lang="en-US" b="1" kern="1200" dirty="0">
              <a:solidFill>
                <a:srgbClr val="009999"/>
              </a:solidFill>
            </a:endParaRPr>
          </a:p>
          <a:p>
            <a:pPr marL="0" indent="0" algn="r">
              <a:lnSpc>
                <a:spcPct val="90000"/>
              </a:lnSpc>
              <a:buFontTx/>
              <a:buNone/>
              <a:defRPr/>
            </a:pPr>
            <a:endParaRPr lang="en-US" sz="1800" b="1" dirty="0">
              <a:solidFill>
                <a:srgbClr val="009999"/>
              </a:solidFill>
            </a:endParaRPr>
          </a:p>
          <a:p>
            <a:pPr marL="0" indent="0" algn="r">
              <a:lnSpc>
                <a:spcPct val="90000"/>
              </a:lnSpc>
              <a:buFontTx/>
              <a:buNone/>
              <a:defRPr/>
            </a:pPr>
            <a:r>
              <a:rPr lang="en-US" sz="2000" b="1" dirty="0" smtClean="0">
                <a:solidFill>
                  <a:srgbClr val="009999"/>
                </a:solidFill>
              </a:rPr>
              <a:t>Dataset Preservation Repository  </a:t>
            </a:r>
            <a:endParaRPr lang="en-US" sz="2000" dirty="0">
              <a:solidFill>
                <a:srgbClr val="009999"/>
              </a:solidFill>
            </a:endParaRPr>
          </a:p>
          <a:p>
            <a:pPr marL="0" indent="0">
              <a:lnSpc>
                <a:spcPct val="90000"/>
              </a:lnSpc>
              <a:buFontTx/>
              <a:buNone/>
              <a:defRPr/>
            </a:pPr>
            <a:r>
              <a:rPr lang="en-US" sz="1400" dirty="0">
                <a:solidFill>
                  <a:schemeClr val="accent2"/>
                </a:solidFill>
              </a:rPr>
              <a:t> </a:t>
            </a:r>
            <a:endParaRPr lang="en-US" sz="1800" b="1" dirty="0">
              <a:solidFill>
                <a:schemeClr val="accent2"/>
              </a:solidFill>
            </a:endParaRPr>
          </a:p>
        </p:txBody>
      </p:sp>
      <p:pic>
        <p:nvPicPr>
          <p:cNvPr id="9220" name="Picture 4"/>
          <p:cNvPicPr>
            <a:picLocks noChangeAspect="1" noChangeArrowheads="1"/>
          </p:cNvPicPr>
          <p:nvPr/>
        </p:nvPicPr>
        <p:blipFill>
          <a:blip r:embed="rId2" cstate="print"/>
          <a:srcRect/>
          <a:stretch>
            <a:fillRect/>
          </a:stretch>
        </p:blipFill>
        <p:spPr bwMode="auto">
          <a:xfrm>
            <a:off x="392113" y="1677988"/>
            <a:ext cx="3370262" cy="2989262"/>
          </a:xfrm>
          <a:prstGeom prst="rect">
            <a:avLst/>
          </a:prstGeom>
          <a:noFill/>
          <a:ln w="38100">
            <a:solidFill>
              <a:srgbClr val="0E684C"/>
            </a:solidFill>
            <a:miter lim="800000"/>
            <a:headEnd/>
            <a:tailEnd/>
          </a:ln>
        </p:spPr>
      </p:pic>
      <p:sp>
        <p:nvSpPr>
          <p:cNvPr id="9221" name="TextBox 4"/>
          <p:cNvSpPr txBox="1">
            <a:spLocks noChangeArrowheads="1"/>
          </p:cNvSpPr>
          <p:nvPr/>
        </p:nvSpPr>
        <p:spPr bwMode="auto">
          <a:xfrm>
            <a:off x="3314472" y="5016131"/>
            <a:ext cx="5583237" cy="769441"/>
          </a:xfrm>
          <a:prstGeom prst="rect">
            <a:avLst/>
          </a:prstGeom>
          <a:noFill/>
          <a:ln w="9525">
            <a:noFill/>
            <a:miter lim="800000"/>
            <a:headEnd/>
            <a:tailEnd/>
          </a:ln>
        </p:spPr>
        <p:txBody>
          <a:bodyPr wrap="square">
            <a:spAutoFit/>
          </a:bodyPr>
          <a:lstStyle/>
          <a:p>
            <a:pPr algn="r">
              <a:spcBef>
                <a:spcPct val="20000"/>
              </a:spcBef>
            </a:pPr>
            <a:endParaRPr lang="en-US" dirty="0">
              <a:solidFill>
                <a:schemeClr val="accent2"/>
              </a:solidFill>
            </a:endParaRPr>
          </a:p>
          <a:p>
            <a:pPr algn="r">
              <a:spcBef>
                <a:spcPct val="20000"/>
              </a:spcBef>
            </a:pPr>
            <a:r>
              <a:rPr lang="en-US" dirty="0">
                <a:solidFill>
                  <a:schemeClr val="accent2"/>
                </a:solidFill>
              </a:rPr>
              <a:t>http://www.virtualobservatory.org/</a:t>
            </a:r>
            <a:endParaRPr lang="en-US" dirty="0"/>
          </a:p>
        </p:txBody>
      </p:sp>
      <p:pic>
        <p:nvPicPr>
          <p:cNvPr id="9222" name="Picture 2" descr="http://www.virtualobservatory.org/images/m81s2.jpg"/>
          <p:cNvPicPr>
            <a:picLocks noChangeAspect="1" noChangeArrowheads="1"/>
          </p:cNvPicPr>
          <p:nvPr/>
        </p:nvPicPr>
        <p:blipFill>
          <a:blip r:embed="rId3" cstate="print"/>
          <a:srcRect/>
          <a:stretch>
            <a:fillRect/>
          </a:stretch>
        </p:blipFill>
        <p:spPr bwMode="auto">
          <a:xfrm>
            <a:off x="404450" y="4805726"/>
            <a:ext cx="1339850" cy="971550"/>
          </a:xfrm>
          <a:prstGeom prst="rect">
            <a:avLst/>
          </a:prstGeom>
          <a:noFill/>
          <a:ln w="38100">
            <a:solidFill>
              <a:srgbClr val="0E684C"/>
            </a:solidFill>
            <a:miter lim="800000"/>
            <a:headEnd/>
            <a:tailEnd/>
          </a:ln>
        </p:spPr>
      </p:pic>
      <p:pic>
        <p:nvPicPr>
          <p:cNvPr id="9223" name="Picture 2" descr="http://www.virtualobservatory.org/images/graphic.1.1.gif"/>
          <p:cNvPicPr>
            <a:picLocks noChangeAspect="1" noChangeArrowheads="1"/>
          </p:cNvPicPr>
          <p:nvPr/>
        </p:nvPicPr>
        <p:blipFill>
          <a:blip r:embed="rId4" cstate="print"/>
          <a:srcRect/>
          <a:stretch>
            <a:fillRect/>
          </a:stretch>
        </p:blipFill>
        <p:spPr bwMode="auto">
          <a:xfrm>
            <a:off x="3979137" y="1668463"/>
            <a:ext cx="1371600" cy="1247775"/>
          </a:xfrm>
          <a:prstGeom prst="rect">
            <a:avLst/>
          </a:prstGeom>
          <a:noFill/>
          <a:ln w="38100">
            <a:solidFill>
              <a:srgbClr val="0E684C"/>
            </a:solid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0945" y="228600"/>
            <a:ext cx="8395855" cy="1066800"/>
          </a:xfrm>
        </p:spPr>
        <p:txBody>
          <a:bodyPr/>
          <a:lstStyle/>
          <a:p>
            <a:r>
              <a:rPr lang="en-US" sz="2800" b="1" dirty="0" smtClean="0"/>
              <a:t>Data </a:t>
            </a:r>
            <a:r>
              <a:rPr lang="en-US" sz="2800" b="1" dirty="0" err="1" smtClean="0"/>
              <a:t>Curation</a:t>
            </a:r>
            <a:r>
              <a:rPr lang="en-US" sz="2800" b="1" dirty="0" smtClean="0"/>
              <a:t> R&amp;D</a:t>
            </a:r>
          </a:p>
        </p:txBody>
      </p:sp>
      <p:pic>
        <p:nvPicPr>
          <p:cNvPr id="16387" name="Picture 2" descr="Distributed Data Curation Center (D2C2) - Purdue University Libraries"/>
          <p:cNvPicPr>
            <a:picLocks noChangeAspect="1" noChangeArrowheads="1"/>
          </p:cNvPicPr>
          <p:nvPr/>
        </p:nvPicPr>
        <p:blipFill>
          <a:blip r:embed="rId3" cstate="print"/>
          <a:srcRect/>
          <a:stretch>
            <a:fillRect/>
          </a:stretch>
        </p:blipFill>
        <p:spPr bwMode="auto">
          <a:xfrm>
            <a:off x="4728753" y="5908111"/>
            <a:ext cx="4114804" cy="518819"/>
          </a:xfrm>
          <a:prstGeom prst="rect">
            <a:avLst/>
          </a:prstGeom>
          <a:noFill/>
          <a:ln w="12700">
            <a:solidFill>
              <a:schemeClr val="tx1"/>
            </a:solidFill>
            <a:miter lim="800000"/>
            <a:headEnd/>
            <a:tailEnd/>
          </a:ln>
        </p:spPr>
      </p:pic>
      <p:pic>
        <p:nvPicPr>
          <p:cNvPr id="16388" name="Picture 4" descr="Belltower"/>
          <p:cNvPicPr>
            <a:picLocks noChangeAspect="1" noChangeArrowheads="1"/>
          </p:cNvPicPr>
          <p:nvPr/>
        </p:nvPicPr>
        <p:blipFill>
          <a:blip r:embed="rId4" cstate="print"/>
          <a:srcRect/>
          <a:stretch>
            <a:fillRect/>
          </a:stretch>
        </p:blipFill>
        <p:spPr bwMode="auto">
          <a:xfrm>
            <a:off x="6564558" y="1606731"/>
            <a:ext cx="2242666" cy="4114983"/>
          </a:xfrm>
          <a:prstGeom prst="rect">
            <a:avLst/>
          </a:prstGeom>
          <a:noFill/>
          <a:ln w="38100">
            <a:solidFill>
              <a:srgbClr val="0E684C"/>
            </a:solidFill>
            <a:miter lim="800000"/>
            <a:headEnd/>
            <a:tailEnd/>
          </a:ln>
        </p:spPr>
      </p:pic>
      <p:sp>
        <p:nvSpPr>
          <p:cNvPr id="16389" name="TextBox 6"/>
          <p:cNvSpPr txBox="1">
            <a:spLocks noChangeArrowheads="1"/>
          </p:cNvSpPr>
          <p:nvPr/>
        </p:nvSpPr>
        <p:spPr bwMode="auto">
          <a:xfrm>
            <a:off x="328613" y="1585913"/>
            <a:ext cx="6124438" cy="4204228"/>
          </a:xfrm>
          <a:prstGeom prst="rect">
            <a:avLst/>
          </a:prstGeom>
          <a:noFill/>
          <a:ln w="9525">
            <a:noFill/>
            <a:miter lim="800000"/>
            <a:headEnd/>
            <a:tailEnd/>
          </a:ln>
        </p:spPr>
        <p:txBody>
          <a:bodyPr wrap="square">
            <a:spAutoFit/>
          </a:bodyPr>
          <a:lstStyle/>
          <a:p>
            <a:r>
              <a:rPr lang="en-US" sz="2400" dirty="0" smtClean="0">
                <a:solidFill>
                  <a:srgbClr val="0E684C"/>
                </a:solidFill>
              </a:rPr>
              <a:t>Purdue University (2006)</a:t>
            </a:r>
          </a:p>
          <a:p>
            <a:endParaRPr lang="en-US" sz="1800" dirty="0" smtClean="0">
              <a:solidFill>
                <a:srgbClr val="0E684C"/>
              </a:solidFill>
            </a:endParaRPr>
          </a:p>
          <a:p>
            <a:r>
              <a:rPr lang="en-US" sz="2400" dirty="0" smtClean="0">
                <a:latin typeface="+mn-lt"/>
              </a:rPr>
              <a:t>Distributed Data Curation Center</a:t>
            </a:r>
            <a:endParaRPr lang="en-US" sz="2400" dirty="0" smtClean="0">
              <a:solidFill>
                <a:srgbClr val="0E684C"/>
              </a:solidFill>
            </a:endParaRPr>
          </a:p>
          <a:p>
            <a:r>
              <a:rPr lang="en-US" b="0" dirty="0" smtClean="0">
                <a:solidFill>
                  <a:srgbClr val="0E684C"/>
                </a:solidFill>
              </a:rPr>
              <a:t>[Partnership with UIUC]</a:t>
            </a:r>
          </a:p>
          <a:p>
            <a:endParaRPr lang="en-US" sz="1800" dirty="0" smtClean="0"/>
          </a:p>
          <a:p>
            <a:r>
              <a:rPr lang="en-US" dirty="0" smtClean="0">
                <a:latin typeface="+mn-lt"/>
              </a:rPr>
              <a:t>Case </a:t>
            </a:r>
            <a:r>
              <a:rPr lang="en-US" dirty="0">
                <a:latin typeface="+mn-lt"/>
              </a:rPr>
              <a:t>studies of researcher data/metadata workflow, curation profiles across disciplines, system requirements for managing data in </a:t>
            </a:r>
            <a:r>
              <a:rPr lang="en-US" dirty="0" smtClean="0">
                <a:latin typeface="+mn-lt"/>
              </a:rPr>
              <a:t>repositories</a:t>
            </a:r>
          </a:p>
          <a:p>
            <a:endParaRPr lang="en-US" sz="1800" dirty="0" smtClean="0">
              <a:latin typeface="+mn-lt"/>
            </a:endParaRPr>
          </a:p>
          <a:p>
            <a:r>
              <a:rPr lang="en-US" dirty="0" smtClean="0">
                <a:solidFill>
                  <a:srgbClr val="2E28A0"/>
                </a:solidFill>
              </a:rPr>
              <a:t>http://d2c2.lib.purdue.edu/</a:t>
            </a:r>
            <a:endParaRPr lang="en-US" dirty="0">
              <a:solidFill>
                <a:srgbClr val="2E28A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Line 17"/>
          <p:cNvSpPr>
            <a:spLocks noChangeShapeType="1"/>
          </p:cNvSpPr>
          <p:nvPr/>
        </p:nvSpPr>
        <p:spPr bwMode="auto">
          <a:xfrm flipH="1">
            <a:off x="491311" y="4014228"/>
            <a:ext cx="45719" cy="1833836"/>
          </a:xfrm>
          <a:prstGeom prst="line">
            <a:avLst/>
          </a:prstGeom>
          <a:noFill/>
          <a:ln w="9525">
            <a:solidFill>
              <a:srgbClr val="000000"/>
            </a:solidFill>
            <a:round/>
            <a:headEnd/>
            <a:tailEnd/>
          </a:ln>
          <a:effectLst/>
        </p:spPr>
        <p:txBody>
          <a:bodyPr/>
          <a:lstStyle/>
          <a:p>
            <a:endParaRPr lang="en-US" dirty="0"/>
          </a:p>
        </p:txBody>
      </p:sp>
      <p:sp>
        <p:nvSpPr>
          <p:cNvPr id="37906" name="Line 18"/>
          <p:cNvSpPr>
            <a:spLocks noChangeShapeType="1"/>
          </p:cNvSpPr>
          <p:nvPr/>
        </p:nvSpPr>
        <p:spPr bwMode="auto">
          <a:xfrm flipV="1">
            <a:off x="505972" y="5807119"/>
            <a:ext cx="6727324" cy="45719"/>
          </a:xfrm>
          <a:prstGeom prst="line">
            <a:avLst/>
          </a:prstGeom>
          <a:noFill/>
          <a:ln w="9525">
            <a:solidFill>
              <a:srgbClr val="000000"/>
            </a:solidFill>
            <a:round/>
            <a:headEnd/>
            <a:tailEnd type="triangle" w="med" len="med"/>
          </a:ln>
          <a:effectLst/>
        </p:spPr>
        <p:txBody>
          <a:bodyPr/>
          <a:lstStyle/>
          <a:p>
            <a:endParaRPr lang="en-US" dirty="0"/>
          </a:p>
        </p:txBody>
      </p:sp>
      <p:sp>
        <p:nvSpPr>
          <p:cNvPr id="37907" name="Freeform 19"/>
          <p:cNvSpPr>
            <a:spLocks/>
          </p:cNvSpPr>
          <p:nvPr/>
        </p:nvSpPr>
        <p:spPr bwMode="auto">
          <a:xfrm>
            <a:off x="504949" y="3712188"/>
            <a:ext cx="6552133" cy="2141940"/>
          </a:xfrm>
          <a:custGeom>
            <a:avLst/>
            <a:gdLst/>
            <a:ahLst/>
            <a:cxnLst>
              <a:cxn ang="0">
                <a:pos x="0" y="1738"/>
              </a:cxn>
              <a:cxn ang="0">
                <a:pos x="288" y="70"/>
              </a:cxn>
              <a:cxn ang="0">
                <a:pos x="720" y="1318"/>
              </a:cxn>
              <a:cxn ang="0">
                <a:pos x="2544" y="1534"/>
              </a:cxn>
              <a:cxn ang="0">
                <a:pos x="3576" y="1654"/>
              </a:cxn>
              <a:cxn ang="0">
                <a:pos x="4488" y="1690"/>
              </a:cxn>
            </a:cxnLst>
            <a:rect l="0" t="0" r="r" b="b"/>
            <a:pathLst>
              <a:path w="4488" h="1738">
                <a:moveTo>
                  <a:pt x="0" y="1738"/>
                </a:moveTo>
                <a:cubicBezTo>
                  <a:pt x="84" y="939"/>
                  <a:pt x="168" y="140"/>
                  <a:pt x="288" y="70"/>
                </a:cubicBezTo>
                <a:cubicBezTo>
                  <a:pt x="408" y="0"/>
                  <a:pt x="344" y="1074"/>
                  <a:pt x="720" y="1318"/>
                </a:cubicBezTo>
                <a:cubicBezTo>
                  <a:pt x="1096" y="1562"/>
                  <a:pt x="2068" y="1478"/>
                  <a:pt x="2544" y="1534"/>
                </a:cubicBezTo>
                <a:cubicBezTo>
                  <a:pt x="3020" y="1590"/>
                  <a:pt x="3252" y="1628"/>
                  <a:pt x="3576" y="1654"/>
                </a:cubicBezTo>
                <a:cubicBezTo>
                  <a:pt x="3900" y="1680"/>
                  <a:pt x="4336" y="1684"/>
                  <a:pt x="4488" y="1690"/>
                </a:cubicBezTo>
              </a:path>
            </a:pathLst>
          </a:custGeom>
          <a:noFill/>
          <a:ln w="19050" cmpd="sng">
            <a:solidFill>
              <a:srgbClr val="CC0000"/>
            </a:solidFill>
            <a:round/>
            <a:headEnd/>
            <a:tailEnd/>
          </a:ln>
          <a:effectLst/>
        </p:spPr>
        <p:txBody>
          <a:bodyPr/>
          <a:lstStyle/>
          <a:p>
            <a:endParaRPr lang="en-US" dirty="0"/>
          </a:p>
        </p:txBody>
      </p:sp>
      <p:sp>
        <p:nvSpPr>
          <p:cNvPr id="37908" name="Text Box 20"/>
          <p:cNvSpPr txBox="1">
            <a:spLocks noChangeArrowheads="1"/>
          </p:cNvSpPr>
          <p:nvPr/>
        </p:nvSpPr>
        <p:spPr bwMode="auto">
          <a:xfrm>
            <a:off x="1255136" y="4179760"/>
            <a:ext cx="2207403" cy="707886"/>
          </a:xfrm>
          <a:prstGeom prst="rect">
            <a:avLst/>
          </a:prstGeom>
          <a:noFill/>
          <a:ln w="9525">
            <a:noFill/>
            <a:miter lim="800000"/>
            <a:headEnd/>
            <a:tailEnd/>
          </a:ln>
          <a:effectLst/>
        </p:spPr>
        <p:txBody>
          <a:bodyPr wrap="square">
            <a:spAutoFit/>
          </a:bodyPr>
          <a:lstStyle/>
          <a:p>
            <a:pPr eaLnBrk="0" hangingPunct="0">
              <a:spcBef>
                <a:spcPct val="50000"/>
              </a:spcBef>
            </a:pPr>
            <a:r>
              <a:rPr lang="en-US" b="1" dirty="0">
                <a:solidFill>
                  <a:srgbClr val="000000"/>
                </a:solidFill>
                <a:latin typeface="Tahoma" pitchFamily="34" charset="0"/>
              </a:rPr>
              <a:t>big science data</a:t>
            </a:r>
          </a:p>
        </p:txBody>
      </p:sp>
      <p:sp>
        <p:nvSpPr>
          <p:cNvPr id="37909" name="Text Box 21"/>
          <p:cNvSpPr txBox="1">
            <a:spLocks noChangeArrowheads="1"/>
          </p:cNvSpPr>
          <p:nvPr/>
        </p:nvSpPr>
        <p:spPr bwMode="auto">
          <a:xfrm>
            <a:off x="1848194" y="4976874"/>
            <a:ext cx="5500989" cy="400110"/>
          </a:xfrm>
          <a:prstGeom prst="rect">
            <a:avLst/>
          </a:prstGeom>
          <a:noFill/>
          <a:ln w="9525">
            <a:solidFill>
              <a:schemeClr val="bg1"/>
            </a:solidFill>
            <a:miter lim="800000"/>
            <a:headEnd/>
            <a:tailEnd/>
          </a:ln>
          <a:effectLst/>
        </p:spPr>
        <p:txBody>
          <a:bodyPr wrap="square">
            <a:spAutoFit/>
          </a:bodyPr>
          <a:lstStyle/>
          <a:p>
            <a:pPr algn="ctr" eaLnBrk="0" hangingPunct="0">
              <a:spcBef>
                <a:spcPct val="50000"/>
              </a:spcBef>
            </a:pPr>
            <a:r>
              <a:rPr lang="en-US" b="1" dirty="0">
                <a:solidFill>
                  <a:schemeClr val="bg2"/>
                </a:solidFill>
                <a:latin typeface="Tahoma" pitchFamily="34" charset="0"/>
              </a:rPr>
              <a:t>small science data</a:t>
            </a:r>
          </a:p>
        </p:txBody>
      </p:sp>
      <p:sp>
        <p:nvSpPr>
          <p:cNvPr id="37910" name="Text Box 22"/>
          <p:cNvSpPr txBox="1">
            <a:spLocks noChangeArrowheads="1"/>
          </p:cNvSpPr>
          <p:nvPr/>
        </p:nvSpPr>
        <p:spPr bwMode="auto">
          <a:xfrm>
            <a:off x="1279525" y="1941513"/>
            <a:ext cx="184150" cy="366712"/>
          </a:xfrm>
          <a:prstGeom prst="rect">
            <a:avLst/>
          </a:prstGeom>
          <a:noFill/>
          <a:ln w="9525">
            <a:noFill/>
            <a:miter lim="800000"/>
            <a:headEnd/>
            <a:tailEnd/>
          </a:ln>
          <a:effectLst/>
        </p:spPr>
        <p:txBody>
          <a:bodyPr wrap="none">
            <a:spAutoFit/>
          </a:bodyPr>
          <a:lstStyle/>
          <a:p>
            <a:endParaRPr lang="en-US" dirty="0"/>
          </a:p>
        </p:txBody>
      </p:sp>
      <p:sp>
        <p:nvSpPr>
          <p:cNvPr id="37911" name="Text Box 23"/>
          <p:cNvSpPr txBox="1">
            <a:spLocks noChangeArrowheads="1"/>
          </p:cNvSpPr>
          <p:nvPr/>
        </p:nvSpPr>
        <p:spPr bwMode="auto">
          <a:xfrm>
            <a:off x="381000" y="1487606"/>
            <a:ext cx="8458200" cy="2105192"/>
          </a:xfrm>
          <a:prstGeom prst="rect">
            <a:avLst/>
          </a:prstGeom>
          <a:noFill/>
          <a:ln w="9525">
            <a:noFill/>
            <a:miter lim="800000"/>
            <a:headEnd/>
            <a:tailEnd/>
          </a:ln>
          <a:effectLst/>
        </p:spPr>
        <p:txBody>
          <a:bodyPr wrap="square">
            <a:spAutoFit/>
          </a:bodyPr>
          <a:lstStyle/>
          <a:p>
            <a:r>
              <a:rPr lang="en-GB" sz="2000" i="1" dirty="0" smtClean="0"/>
              <a:t>Data </a:t>
            </a:r>
            <a:r>
              <a:rPr lang="en-GB" sz="2000" i="1" dirty="0"/>
              <a:t>from Big Science is … easier to handle, understand and </a:t>
            </a:r>
            <a:r>
              <a:rPr lang="en-GB" sz="2000" i="1" dirty="0" smtClean="0"/>
              <a:t>archive. Small </a:t>
            </a:r>
            <a:r>
              <a:rPr lang="en-GB" sz="2000" i="1" dirty="0"/>
              <a:t>Science is horribly heterogeneous and far more vast. In time Small Science will generate 2-3 times more data than Big Science.</a:t>
            </a:r>
            <a:br>
              <a:rPr lang="en-GB" sz="2000" i="1" dirty="0"/>
            </a:br>
            <a:endParaRPr lang="en-GB" sz="2000" i="1" dirty="0"/>
          </a:p>
          <a:p>
            <a:r>
              <a:rPr lang="en-GB" sz="1400" dirty="0">
                <a:solidFill>
                  <a:srgbClr val="000000"/>
                </a:solidFill>
              </a:rPr>
              <a:t>	</a:t>
            </a:r>
            <a:r>
              <a:rPr lang="en-GB" sz="1400" dirty="0" smtClean="0">
                <a:solidFill>
                  <a:srgbClr val="000000"/>
                </a:solidFill>
              </a:rPr>
              <a:t>(‘</a:t>
            </a:r>
            <a:r>
              <a:rPr lang="en-GB" sz="1400" dirty="0">
                <a:solidFill>
                  <a:srgbClr val="000000"/>
                </a:solidFill>
              </a:rPr>
              <a:t>Lost in a Sea of Science Data’ S.Carlson, The Chronicle of Higher </a:t>
            </a:r>
            <a:r>
              <a:rPr lang="en-GB" sz="1400" dirty="0" smtClean="0">
                <a:solidFill>
                  <a:srgbClr val="000000"/>
                </a:solidFill>
              </a:rPr>
              <a:t> 	Education</a:t>
            </a:r>
            <a:r>
              <a:rPr lang="en-GB" sz="1400" dirty="0">
                <a:solidFill>
                  <a:srgbClr val="000000"/>
                </a:solidFill>
              </a:rPr>
              <a:t>, 23/06/2006.)</a:t>
            </a:r>
            <a:endParaRPr lang="en-US" sz="1400" dirty="0">
              <a:solidFill>
                <a:srgbClr val="000000"/>
              </a:solidFill>
            </a:endParaRPr>
          </a:p>
        </p:txBody>
      </p:sp>
      <p:sp>
        <p:nvSpPr>
          <p:cNvPr id="37913" name="Text Box 25"/>
          <p:cNvSpPr txBox="1">
            <a:spLocks noChangeArrowheads="1"/>
          </p:cNvSpPr>
          <p:nvPr/>
        </p:nvSpPr>
        <p:spPr bwMode="auto">
          <a:xfrm>
            <a:off x="6553200" y="381000"/>
            <a:ext cx="184150" cy="579438"/>
          </a:xfrm>
          <a:prstGeom prst="rect">
            <a:avLst/>
          </a:prstGeom>
          <a:noFill/>
          <a:ln w="9525">
            <a:noFill/>
            <a:miter lim="800000"/>
            <a:headEnd/>
            <a:tailEnd/>
          </a:ln>
          <a:effectLst/>
        </p:spPr>
        <p:txBody>
          <a:bodyPr wrap="none">
            <a:spAutoFit/>
          </a:bodyPr>
          <a:lstStyle/>
          <a:p>
            <a:endParaRPr lang="en-US" sz="3200" dirty="0"/>
          </a:p>
        </p:txBody>
      </p:sp>
      <p:pic>
        <p:nvPicPr>
          <p:cNvPr id="37914" name="Picture 26" descr="GSLiSlogotypeBlack"/>
          <p:cNvPicPr>
            <a:picLocks noChangeAspect="1" noChangeArrowheads="1"/>
          </p:cNvPicPr>
          <p:nvPr/>
        </p:nvPicPr>
        <p:blipFill>
          <a:blip r:embed="rId3" cstate="print"/>
          <a:srcRect/>
          <a:stretch>
            <a:fillRect/>
          </a:stretch>
        </p:blipFill>
        <p:spPr bwMode="auto">
          <a:xfrm>
            <a:off x="0" y="6466880"/>
            <a:ext cx="1100138" cy="391120"/>
          </a:xfrm>
          <a:prstGeom prst="rect">
            <a:avLst/>
          </a:prstGeom>
          <a:noFill/>
        </p:spPr>
      </p:pic>
      <p:pic>
        <p:nvPicPr>
          <p:cNvPr id="37915" name="Picture 27"/>
          <p:cNvPicPr>
            <a:picLocks noChangeAspect="1" noChangeArrowheads="1"/>
          </p:cNvPicPr>
          <p:nvPr/>
        </p:nvPicPr>
        <p:blipFill>
          <a:blip r:embed="rId4" cstate="print"/>
          <a:srcRect/>
          <a:stretch>
            <a:fillRect/>
          </a:stretch>
        </p:blipFill>
        <p:spPr bwMode="auto">
          <a:xfrm>
            <a:off x="8667750" y="6238875"/>
            <a:ext cx="476250" cy="619125"/>
          </a:xfrm>
          <a:prstGeom prst="rect">
            <a:avLst/>
          </a:prstGeom>
          <a:noFill/>
          <a:ln w="9525">
            <a:noFill/>
            <a:miter lim="800000"/>
            <a:headEnd/>
            <a:tailEnd/>
          </a:ln>
          <a:effectLst/>
        </p:spPr>
      </p:pic>
      <p:sp>
        <p:nvSpPr>
          <p:cNvPr id="37917" name="Text Box 29"/>
          <p:cNvSpPr txBox="1">
            <a:spLocks noChangeArrowheads="1"/>
          </p:cNvSpPr>
          <p:nvPr/>
        </p:nvSpPr>
        <p:spPr bwMode="auto">
          <a:xfrm>
            <a:off x="685800" y="1111250"/>
            <a:ext cx="8093075" cy="366713"/>
          </a:xfrm>
          <a:prstGeom prst="rect">
            <a:avLst/>
          </a:prstGeom>
          <a:noFill/>
          <a:ln w="9525">
            <a:noFill/>
            <a:miter lim="800000"/>
            <a:headEnd/>
            <a:tailEnd/>
          </a:ln>
          <a:effectLst/>
        </p:spPr>
        <p:txBody>
          <a:bodyPr>
            <a:spAutoFit/>
          </a:bodyPr>
          <a:lstStyle/>
          <a:p>
            <a:endParaRPr lang="en-US" dirty="0"/>
          </a:p>
        </p:txBody>
      </p:sp>
      <p:sp>
        <p:nvSpPr>
          <p:cNvPr id="37918" name="Text Box 30"/>
          <p:cNvSpPr txBox="1">
            <a:spLocks noChangeArrowheads="1"/>
          </p:cNvSpPr>
          <p:nvPr/>
        </p:nvSpPr>
        <p:spPr bwMode="auto">
          <a:xfrm>
            <a:off x="342901" y="614363"/>
            <a:ext cx="8643938" cy="738664"/>
          </a:xfrm>
          <a:prstGeom prst="rect">
            <a:avLst/>
          </a:prstGeom>
          <a:noFill/>
          <a:ln w="9525">
            <a:noFill/>
            <a:miter lim="800000"/>
            <a:headEnd/>
            <a:tailEnd/>
          </a:ln>
          <a:effectLst/>
        </p:spPr>
        <p:txBody>
          <a:bodyPr wrap="square">
            <a:spAutoFit/>
          </a:bodyPr>
          <a:lstStyle/>
          <a:p>
            <a:r>
              <a:rPr lang="en-US" sz="2800" dirty="0" smtClean="0">
                <a:solidFill>
                  <a:schemeClr val="bg1"/>
                </a:solidFill>
              </a:rPr>
              <a:t>UIUC Data Curation Education Program</a:t>
            </a:r>
            <a:r>
              <a:rPr lang="en-US" sz="1400" dirty="0" smtClean="0">
                <a:solidFill>
                  <a:schemeClr val="bg1"/>
                </a:solidFill>
              </a:rPr>
              <a:t> (Credit:  Carole Palmer)</a:t>
            </a:r>
            <a:endParaRPr lang="en-US" sz="2800" dirty="0">
              <a:solidFill>
                <a:schemeClr val="bg1"/>
              </a:solidFill>
            </a:endParaRPr>
          </a:p>
        </p:txBody>
      </p:sp>
      <p:pic>
        <p:nvPicPr>
          <p:cNvPr id="37919" name="Picture 31" descr="LRCVenn5nowords"/>
          <p:cNvPicPr>
            <a:picLocks noChangeAspect="1" noChangeArrowheads="1"/>
          </p:cNvPicPr>
          <p:nvPr/>
        </p:nvPicPr>
        <p:blipFill>
          <a:blip r:embed="rId5" cstate="print"/>
          <a:srcRect/>
          <a:stretch>
            <a:fillRect/>
          </a:stretch>
        </p:blipFill>
        <p:spPr bwMode="auto">
          <a:xfrm>
            <a:off x="0" y="0"/>
            <a:ext cx="914400" cy="609600"/>
          </a:xfrm>
          <a:prstGeom prst="rect">
            <a:avLst/>
          </a:prstGeom>
          <a:solidFill>
            <a:srgbClr val="FFFF00">
              <a:alpha val="46001"/>
            </a:srgbClr>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IMLS Mission</a:t>
            </a:r>
          </a:p>
        </p:txBody>
      </p:sp>
      <p:sp>
        <p:nvSpPr>
          <p:cNvPr id="5123" name="Rectangle 3"/>
          <p:cNvSpPr>
            <a:spLocks noGrp="1" noChangeArrowheads="1"/>
          </p:cNvSpPr>
          <p:nvPr>
            <p:ph type="body" idx="1"/>
          </p:nvPr>
        </p:nvSpPr>
        <p:spPr>
          <a:xfrm>
            <a:off x="381000" y="2978334"/>
            <a:ext cx="8458200" cy="3352800"/>
          </a:xfrm>
        </p:spPr>
        <p:txBody>
          <a:bodyPr/>
          <a:lstStyle/>
          <a:p>
            <a:pPr eaLnBrk="1" hangingPunct="1">
              <a:spcBef>
                <a:spcPct val="0"/>
              </a:spcBef>
            </a:pPr>
            <a:r>
              <a:rPr lang="en-US" sz="2200" dirty="0" smtClean="0"/>
              <a:t>Primary source of federal support for the nation’s </a:t>
            </a:r>
            <a:r>
              <a:rPr lang="en-US" sz="2200" b="1" dirty="0" smtClean="0"/>
              <a:t>123,000 libraries</a:t>
            </a:r>
            <a:r>
              <a:rPr lang="en-US" sz="2200" dirty="0" smtClean="0"/>
              <a:t> and </a:t>
            </a:r>
            <a:r>
              <a:rPr lang="en-US" sz="2200" b="1" dirty="0" smtClean="0"/>
              <a:t>17,500 museums</a:t>
            </a:r>
            <a:r>
              <a:rPr lang="en-US" sz="2200" dirty="0" smtClean="0"/>
              <a:t>.</a:t>
            </a:r>
          </a:p>
          <a:p>
            <a:pPr eaLnBrk="1" hangingPunct="1">
              <a:spcBef>
                <a:spcPct val="0"/>
              </a:spcBef>
              <a:buFontTx/>
              <a:buNone/>
            </a:pPr>
            <a:endParaRPr lang="en-US" sz="2200" dirty="0" smtClean="0"/>
          </a:p>
          <a:p>
            <a:pPr eaLnBrk="1" hangingPunct="1">
              <a:spcBef>
                <a:spcPct val="0"/>
              </a:spcBef>
            </a:pPr>
            <a:r>
              <a:rPr lang="en-US" sz="2200" dirty="0" smtClean="0"/>
              <a:t>Create strong libraries and museums that connect people to information and ideas.</a:t>
            </a:r>
          </a:p>
          <a:p>
            <a:pPr eaLnBrk="1" hangingPunct="1">
              <a:spcBef>
                <a:spcPct val="0"/>
              </a:spcBef>
              <a:buFontTx/>
              <a:buNone/>
            </a:pPr>
            <a:r>
              <a:rPr lang="en-US" sz="2200" b="1" dirty="0" smtClean="0"/>
              <a:t>	</a:t>
            </a:r>
            <a:endParaRPr lang="en-US" sz="2200" dirty="0" smtClean="0"/>
          </a:p>
          <a:p>
            <a:pPr eaLnBrk="1" hangingPunct="1">
              <a:spcBef>
                <a:spcPct val="0"/>
              </a:spcBef>
            </a:pPr>
            <a:r>
              <a:rPr lang="en-US" sz="2200" dirty="0" smtClean="0"/>
              <a:t>Help build the capacity of libraries and museums through </a:t>
            </a:r>
            <a:r>
              <a:rPr lang="en-US" sz="2200" b="1" dirty="0" smtClean="0"/>
              <a:t>grant-making, </a:t>
            </a:r>
            <a:r>
              <a:rPr lang="en-US" sz="2200" b="1" dirty="0" err="1" smtClean="0"/>
              <a:t>convenings</a:t>
            </a:r>
            <a:r>
              <a:rPr lang="en-US" sz="2200" b="1" dirty="0" smtClean="0"/>
              <a:t>, research and publications</a:t>
            </a:r>
          </a:p>
          <a:p>
            <a:pPr eaLnBrk="1" hangingPunct="1"/>
            <a:endParaRPr lang="en-US" dirty="0" smtClean="0"/>
          </a:p>
          <a:p>
            <a:pPr eaLnBrk="1" hangingPunct="1">
              <a:buFontTx/>
              <a:buNone/>
            </a:pPr>
            <a:endParaRPr lang="en-US" dirty="0" smtClean="0"/>
          </a:p>
          <a:p>
            <a:pPr eaLnBrk="1" hangingPunct="1"/>
            <a:endParaRPr lang="en-US" dirty="0" smtClean="0"/>
          </a:p>
        </p:txBody>
      </p:sp>
      <p:pic>
        <p:nvPicPr>
          <p:cNvPr id="7" name="Picture 2" descr="F:\bah\conferences\Planning and Writing IMLS Proposals\photos\rotunda at nara.gif"/>
          <p:cNvPicPr>
            <a:picLocks noChangeAspect="1" noChangeArrowheads="1"/>
          </p:cNvPicPr>
          <p:nvPr/>
        </p:nvPicPr>
        <p:blipFill>
          <a:blip r:embed="rId3" cstate="print">
            <a:lum bright="-10000" contrast="-4000"/>
          </a:blip>
          <a:srcRect l="2583" t="6212" r="2583" b="25412"/>
          <a:stretch>
            <a:fillRect/>
          </a:stretch>
        </p:blipFill>
        <p:spPr bwMode="auto">
          <a:xfrm>
            <a:off x="343989" y="1619797"/>
            <a:ext cx="8458200" cy="1295400"/>
          </a:xfrm>
          <a:prstGeom prst="rect">
            <a:avLst/>
          </a:prstGeom>
          <a:noFill/>
          <a:ln w="38100">
            <a:solidFill>
              <a:srgbClr val="0E684C"/>
            </a:solidFill>
            <a:miter lim="800000"/>
            <a:headEnd/>
            <a:tailEnd/>
          </a:ln>
          <a:effectLst>
            <a:outerShdw blurRad="50800" dist="50800" dir="4200000" sx="101000" sy="101000" algn="ctr" rotWithShape="0">
              <a:srgbClr val="000000">
                <a:alpha val="51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381000" y="2667000"/>
            <a:ext cx="5638800" cy="1295400"/>
          </a:xfrm>
          <a:prstGeom prst="rect">
            <a:avLst/>
          </a:prstGeom>
          <a:solidFill>
            <a:schemeClr val="accent1"/>
          </a:solidFill>
          <a:ln w="28575" algn="ctr">
            <a:solidFill>
              <a:schemeClr val="tx1"/>
            </a:solidFill>
            <a:round/>
            <a:headEnd/>
            <a:tailEnd/>
          </a:ln>
        </p:spPr>
        <p:txBody>
          <a:bodyPr/>
          <a:lstStyle/>
          <a:p>
            <a:pPr eaLnBrk="0" hangingPunct="0"/>
            <a:endParaRPr lang="en-US"/>
          </a:p>
        </p:txBody>
      </p:sp>
      <p:sp>
        <p:nvSpPr>
          <p:cNvPr id="10243" name="Rectangle 2"/>
          <p:cNvSpPr>
            <a:spLocks noGrp="1" noChangeArrowheads="1"/>
          </p:cNvSpPr>
          <p:nvPr>
            <p:ph type="title"/>
          </p:nvPr>
        </p:nvSpPr>
        <p:spPr>
          <a:xfrm>
            <a:off x="221673" y="228600"/>
            <a:ext cx="8465127" cy="1066800"/>
          </a:xfrm>
        </p:spPr>
        <p:txBody>
          <a:bodyPr/>
          <a:lstStyle/>
          <a:p>
            <a:pPr eaLnBrk="1" hangingPunct="1"/>
            <a:r>
              <a:rPr lang="en-US" sz="2800" b="1" dirty="0" smtClean="0"/>
              <a:t>Digital </a:t>
            </a:r>
            <a:r>
              <a:rPr lang="en-US" sz="2800" b="1" dirty="0" err="1" smtClean="0"/>
              <a:t>Curation</a:t>
            </a:r>
            <a:r>
              <a:rPr lang="en-US" sz="2800" b="1" dirty="0" smtClean="0"/>
              <a:t> – Best Practices</a:t>
            </a:r>
          </a:p>
        </p:txBody>
      </p:sp>
      <p:sp>
        <p:nvSpPr>
          <p:cNvPr id="5" name="TextBox 4"/>
          <p:cNvSpPr txBox="1"/>
          <p:nvPr/>
        </p:nvSpPr>
        <p:spPr>
          <a:xfrm>
            <a:off x="304800" y="1676400"/>
            <a:ext cx="8686800" cy="904863"/>
          </a:xfrm>
          <a:prstGeom prst="rect">
            <a:avLst/>
          </a:prstGeom>
          <a:noFill/>
        </p:spPr>
        <p:txBody>
          <a:bodyPr>
            <a:spAutoFit/>
          </a:bodyPr>
          <a:lstStyle/>
          <a:p>
            <a:pPr>
              <a:defRPr/>
            </a:pPr>
            <a:r>
              <a:rPr lang="en-US" sz="2400" dirty="0" smtClean="0">
                <a:latin typeface="+mn-lt"/>
              </a:rPr>
              <a:t>University of North Carolina</a:t>
            </a:r>
          </a:p>
          <a:p>
            <a:pPr>
              <a:defRPr/>
            </a:pPr>
            <a:r>
              <a:rPr lang="en-US" sz="2400" dirty="0" smtClean="0">
                <a:latin typeface="+mn-lt"/>
              </a:rPr>
              <a:t>Chapel Hill (2009)</a:t>
            </a:r>
            <a:endParaRPr lang="en-US" sz="2400" b="1" dirty="0">
              <a:latin typeface="+mj-lt"/>
            </a:endParaRPr>
          </a:p>
        </p:txBody>
      </p:sp>
      <p:sp>
        <p:nvSpPr>
          <p:cNvPr id="10245" name="TextBox 5"/>
          <p:cNvSpPr txBox="1">
            <a:spLocks noChangeArrowheads="1"/>
          </p:cNvSpPr>
          <p:nvPr/>
        </p:nvSpPr>
        <p:spPr bwMode="auto">
          <a:xfrm>
            <a:off x="381000" y="2743200"/>
            <a:ext cx="5715000" cy="3170099"/>
          </a:xfrm>
          <a:prstGeom prst="rect">
            <a:avLst/>
          </a:prstGeom>
          <a:noFill/>
          <a:ln w="9525">
            <a:noFill/>
            <a:miter lim="800000"/>
            <a:headEnd/>
            <a:tailEnd/>
          </a:ln>
        </p:spPr>
        <p:txBody>
          <a:bodyPr>
            <a:spAutoFit/>
          </a:bodyPr>
          <a:lstStyle/>
          <a:p>
            <a:r>
              <a:rPr lang="en-US" sz="2200" dirty="0" smtClean="0"/>
              <a:t>with the Digital </a:t>
            </a:r>
            <a:r>
              <a:rPr lang="en-US" sz="2200" dirty="0" err="1" smtClean="0"/>
              <a:t>Curation</a:t>
            </a:r>
            <a:r>
              <a:rPr lang="en-US" sz="2200" dirty="0" smtClean="0"/>
              <a:t> Centre (UK) and other partners </a:t>
            </a:r>
            <a:endParaRPr lang="en-US" sz="2200" dirty="0"/>
          </a:p>
          <a:p>
            <a:endParaRPr lang="en-US" sz="2200" dirty="0"/>
          </a:p>
          <a:p>
            <a:endParaRPr lang="en-US" sz="2200" dirty="0"/>
          </a:p>
          <a:p>
            <a:endParaRPr lang="en-US" sz="2200" dirty="0"/>
          </a:p>
          <a:p>
            <a:endParaRPr lang="en-US" sz="2200" dirty="0"/>
          </a:p>
          <a:p>
            <a:pPr marL="0" lvl="1"/>
            <a:r>
              <a:rPr lang="en-US" sz="2200" dirty="0"/>
              <a:t> </a:t>
            </a:r>
          </a:p>
          <a:p>
            <a:endParaRPr lang="en-US" dirty="0"/>
          </a:p>
        </p:txBody>
      </p:sp>
      <p:pic>
        <p:nvPicPr>
          <p:cNvPr id="76802" name="Picture 2" descr="http://sitemaker.umich.edu/lin.356/files/globe.jpg"/>
          <p:cNvPicPr>
            <a:picLocks noChangeAspect="1" noChangeArrowheads="1"/>
          </p:cNvPicPr>
          <p:nvPr/>
        </p:nvPicPr>
        <p:blipFill>
          <a:blip r:embed="rId3" cstate="print"/>
          <a:srcRect/>
          <a:stretch>
            <a:fillRect/>
          </a:stretch>
        </p:blipFill>
        <p:spPr bwMode="auto">
          <a:xfrm>
            <a:off x="6248400" y="1447800"/>
            <a:ext cx="2590800" cy="2557463"/>
          </a:xfrm>
          <a:prstGeom prst="rect">
            <a:avLst/>
          </a:prstGeom>
          <a:noFill/>
          <a:ln>
            <a:solidFill>
              <a:srgbClr val="C00000"/>
            </a:solidFill>
          </a:ln>
          <a:effectLst>
            <a:outerShdw blurRad="622300" dist="50800" dir="5400000" sx="101000" sy="101000" algn="ctr" rotWithShape="0">
              <a:srgbClr val="000000">
                <a:alpha val="43137"/>
              </a:srgbClr>
            </a:outerShdw>
          </a:effectLst>
        </p:spPr>
      </p:pic>
      <p:pic>
        <p:nvPicPr>
          <p:cNvPr id="10248" name="Picture 10" descr="digital curation lifecycle">
            <a:hlinkClick r:id="rId4"/>
          </p:cNvPr>
          <p:cNvPicPr>
            <a:picLocks noChangeAspect="1" noChangeArrowheads="1"/>
          </p:cNvPicPr>
          <p:nvPr/>
        </p:nvPicPr>
        <p:blipFill>
          <a:blip r:embed="rId5" cstate="print"/>
          <a:srcRect/>
          <a:stretch>
            <a:fillRect/>
          </a:stretch>
        </p:blipFill>
        <p:spPr bwMode="auto">
          <a:xfrm>
            <a:off x="3269673" y="4084560"/>
            <a:ext cx="2840182" cy="2454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21673" y="228600"/>
            <a:ext cx="8465127" cy="1066800"/>
          </a:xfrm>
        </p:spPr>
        <p:txBody>
          <a:bodyPr/>
          <a:lstStyle/>
          <a:p>
            <a:pPr eaLnBrk="1" hangingPunct="1"/>
            <a:r>
              <a:rPr lang="en-US" sz="2800" b="1" dirty="0" smtClean="0"/>
              <a:t>Digital </a:t>
            </a:r>
            <a:r>
              <a:rPr lang="en-US" sz="2800" b="1" dirty="0" err="1" smtClean="0"/>
              <a:t>Curation</a:t>
            </a:r>
            <a:r>
              <a:rPr lang="en-US" sz="2800" b="1" dirty="0" smtClean="0"/>
              <a:t> &amp; E-Publishing</a:t>
            </a:r>
          </a:p>
        </p:txBody>
      </p:sp>
      <p:sp>
        <p:nvSpPr>
          <p:cNvPr id="5" name="TextBox 4"/>
          <p:cNvSpPr txBox="1"/>
          <p:nvPr/>
        </p:nvSpPr>
        <p:spPr>
          <a:xfrm>
            <a:off x="293914" y="1604555"/>
            <a:ext cx="4460966" cy="4044184"/>
          </a:xfrm>
          <a:prstGeom prst="rect">
            <a:avLst/>
          </a:prstGeom>
          <a:noFill/>
        </p:spPr>
        <p:txBody>
          <a:bodyPr wrap="square">
            <a:spAutoFit/>
          </a:bodyPr>
          <a:lstStyle/>
          <a:p>
            <a:pPr>
              <a:defRPr/>
            </a:pPr>
            <a:r>
              <a:rPr lang="en-US" sz="2400" b="1" dirty="0">
                <a:solidFill>
                  <a:srgbClr val="0E684C"/>
                </a:solidFill>
                <a:latin typeface="+mj-lt"/>
              </a:rPr>
              <a:t>Bloomsbury </a:t>
            </a:r>
            <a:r>
              <a:rPr lang="en-US" sz="2400" b="1" dirty="0">
                <a:solidFill>
                  <a:srgbClr val="0E684C"/>
                </a:solidFill>
              </a:rPr>
              <a:t>E-Publishing </a:t>
            </a:r>
            <a:r>
              <a:rPr lang="en-US" sz="2400" b="1" dirty="0">
                <a:solidFill>
                  <a:srgbClr val="0E684C"/>
                </a:solidFill>
                <a:latin typeface="+mj-lt"/>
              </a:rPr>
              <a:t>Conference</a:t>
            </a:r>
          </a:p>
          <a:p>
            <a:pPr>
              <a:defRPr/>
            </a:pPr>
            <a:endParaRPr lang="en-US" sz="1800" dirty="0" smtClean="0">
              <a:latin typeface="+mj-lt"/>
            </a:endParaRPr>
          </a:p>
          <a:p>
            <a:pPr>
              <a:defRPr/>
            </a:pPr>
            <a:r>
              <a:rPr lang="en-US" b="1" dirty="0" smtClean="0">
                <a:latin typeface="+mj-lt"/>
              </a:rPr>
              <a:t>June </a:t>
            </a:r>
            <a:r>
              <a:rPr lang="en-US" b="1" dirty="0">
                <a:latin typeface="+mj-lt"/>
              </a:rPr>
              <a:t>24-25, </a:t>
            </a:r>
            <a:r>
              <a:rPr lang="en-US" b="1" dirty="0" smtClean="0">
                <a:latin typeface="+mj-lt"/>
              </a:rPr>
              <a:t>2010: London</a:t>
            </a:r>
          </a:p>
          <a:p>
            <a:pPr>
              <a:defRPr/>
            </a:pPr>
            <a:endParaRPr lang="en-US" sz="1800" b="1" i="1" dirty="0">
              <a:latin typeface="+mj-lt"/>
            </a:endParaRPr>
          </a:p>
          <a:p>
            <a:pPr>
              <a:spcBef>
                <a:spcPts val="0"/>
              </a:spcBef>
              <a:defRPr/>
            </a:pPr>
            <a:r>
              <a:rPr lang="en-US" sz="2400" b="1" i="1" dirty="0"/>
              <a:t>Valued Resources: </a:t>
            </a:r>
          </a:p>
          <a:p>
            <a:pPr>
              <a:spcBef>
                <a:spcPts val="0"/>
              </a:spcBef>
              <a:defRPr/>
            </a:pPr>
            <a:r>
              <a:rPr lang="en-US" sz="2400" b="1" i="1" dirty="0"/>
              <a:t>Roles and Responsibilities </a:t>
            </a:r>
            <a:endParaRPr lang="en-US" sz="2400" b="1" i="1" dirty="0" smtClean="0"/>
          </a:p>
          <a:p>
            <a:pPr>
              <a:spcBef>
                <a:spcPts val="0"/>
              </a:spcBef>
              <a:defRPr/>
            </a:pPr>
            <a:r>
              <a:rPr lang="en-US" sz="2400" b="1" i="1" dirty="0" smtClean="0"/>
              <a:t>of </a:t>
            </a:r>
            <a:r>
              <a:rPr lang="en-US" sz="2400" b="1" i="1" dirty="0"/>
              <a:t>Digital Curators </a:t>
            </a:r>
            <a:endParaRPr lang="en-US" sz="2400" b="1" i="1" dirty="0" smtClean="0"/>
          </a:p>
          <a:p>
            <a:pPr>
              <a:spcBef>
                <a:spcPts val="0"/>
              </a:spcBef>
              <a:defRPr/>
            </a:pPr>
            <a:r>
              <a:rPr lang="en-US" sz="2400" b="1" i="1" dirty="0" smtClean="0"/>
              <a:t>and </a:t>
            </a:r>
            <a:r>
              <a:rPr lang="en-US" sz="2400" b="1" i="1" dirty="0"/>
              <a:t>Publishers</a:t>
            </a:r>
            <a:endParaRPr lang="en-US" sz="2400" b="1" dirty="0">
              <a:latin typeface="+mj-lt"/>
            </a:endParaRPr>
          </a:p>
          <a:p>
            <a:pPr>
              <a:defRPr/>
            </a:pPr>
            <a:endParaRPr lang="en-US" sz="1800" b="1" dirty="0">
              <a:latin typeface="+mj-lt"/>
            </a:endParaRPr>
          </a:p>
        </p:txBody>
      </p:sp>
      <p:pic>
        <p:nvPicPr>
          <p:cNvPr id="11269" name="Picture 7" descr="ucl0025.gif"/>
          <p:cNvPicPr>
            <a:picLocks noChangeAspect="1"/>
          </p:cNvPicPr>
          <p:nvPr/>
        </p:nvPicPr>
        <p:blipFill>
          <a:blip r:embed="rId3" cstate="print"/>
          <a:srcRect/>
          <a:stretch>
            <a:fillRect/>
          </a:stretch>
        </p:blipFill>
        <p:spPr bwMode="auto">
          <a:xfrm>
            <a:off x="2351315" y="5895427"/>
            <a:ext cx="1423852" cy="584070"/>
          </a:xfrm>
          <a:prstGeom prst="rect">
            <a:avLst/>
          </a:prstGeom>
          <a:noFill/>
          <a:ln w="38100">
            <a:noFill/>
            <a:miter lim="800000"/>
            <a:headEnd/>
            <a:tailEnd/>
          </a:ln>
        </p:spPr>
      </p:pic>
      <p:sp>
        <p:nvSpPr>
          <p:cNvPr id="11270" name="TextBox 10"/>
          <p:cNvSpPr txBox="1">
            <a:spLocks noChangeArrowheads="1"/>
          </p:cNvSpPr>
          <p:nvPr/>
        </p:nvSpPr>
        <p:spPr bwMode="auto">
          <a:xfrm>
            <a:off x="339634" y="5423264"/>
            <a:ext cx="8647611" cy="400110"/>
          </a:xfrm>
          <a:prstGeom prst="rect">
            <a:avLst/>
          </a:prstGeom>
          <a:noFill/>
          <a:ln w="9525">
            <a:noFill/>
            <a:miter lim="800000"/>
            <a:headEnd/>
            <a:tailEnd/>
          </a:ln>
        </p:spPr>
        <p:txBody>
          <a:bodyPr wrap="square">
            <a:spAutoFit/>
          </a:bodyPr>
          <a:lstStyle/>
          <a:p>
            <a:pPr>
              <a:defRPr/>
            </a:pPr>
            <a:r>
              <a:rPr lang="en-US" dirty="0" smtClean="0">
                <a:solidFill>
                  <a:srgbClr val="2E28A0"/>
                </a:solidFill>
              </a:rPr>
              <a:t>http://www.ucl.ac.uk/infostudies/e-publishing/</a:t>
            </a:r>
            <a:endParaRPr lang="en-US" dirty="0">
              <a:solidFill>
                <a:srgbClr val="2E28A0"/>
              </a:solidFill>
            </a:endParaRPr>
          </a:p>
        </p:txBody>
      </p:sp>
      <p:pic>
        <p:nvPicPr>
          <p:cNvPr id="130056" name="Picture 8" descr="http://images.google.com/url?source=imgres&amp;ct=img&amp;q=http://estlin.files.wordpress.com/2009/03/london-skyline1.jpg&amp;usg=AFQjCNHTCzM4gYFMXRVOB03slwo_HpLKcA"/>
          <p:cNvPicPr>
            <a:picLocks noChangeAspect="1" noChangeArrowheads="1"/>
          </p:cNvPicPr>
          <p:nvPr/>
        </p:nvPicPr>
        <p:blipFill>
          <a:blip r:embed="rId4" cstate="print"/>
          <a:srcRect/>
          <a:stretch>
            <a:fillRect/>
          </a:stretch>
        </p:blipFill>
        <p:spPr bwMode="auto">
          <a:xfrm>
            <a:off x="4323807" y="1689538"/>
            <a:ext cx="4474430" cy="3104530"/>
          </a:xfrm>
          <a:prstGeom prst="rect">
            <a:avLst/>
          </a:prstGeom>
          <a:noFill/>
          <a:ln w="38100">
            <a:solidFill>
              <a:srgbClr val="0E684C"/>
            </a:solidFill>
          </a:ln>
        </p:spPr>
      </p:pic>
      <p:pic>
        <p:nvPicPr>
          <p:cNvPr id="7" name="Picture 11" descr="# Institute of Museum and Library Services">
            <a:hlinkClick r:id="rId5"/>
          </p:cNvPr>
          <p:cNvPicPr>
            <a:picLocks noChangeAspect="1" noChangeArrowheads="1"/>
          </p:cNvPicPr>
          <p:nvPr/>
        </p:nvPicPr>
        <p:blipFill>
          <a:blip r:embed="rId6" cstate="print"/>
          <a:srcRect/>
          <a:stretch>
            <a:fillRect/>
          </a:stretch>
        </p:blipFill>
        <p:spPr bwMode="auto">
          <a:xfrm>
            <a:off x="381000" y="5791200"/>
            <a:ext cx="17145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b="1" dirty="0" smtClean="0"/>
              <a:t>Challenges</a:t>
            </a:r>
            <a:endParaRPr lang="en-US" b="1" dirty="0"/>
          </a:p>
        </p:txBody>
      </p:sp>
      <p:sp>
        <p:nvSpPr>
          <p:cNvPr id="3" name="Content Placeholder 2"/>
          <p:cNvSpPr>
            <a:spLocks noGrp="1"/>
          </p:cNvSpPr>
          <p:nvPr>
            <p:ph sz="quarter" idx="1"/>
          </p:nvPr>
        </p:nvSpPr>
        <p:spPr>
          <a:xfrm>
            <a:off x="339634" y="1652452"/>
            <a:ext cx="8595360" cy="4686300"/>
          </a:xfrm>
        </p:spPr>
        <p:txBody>
          <a:bodyPr/>
          <a:lstStyle/>
          <a:p>
            <a:r>
              <a:rPr lang="en-US" b="1" dirty="0" smtClean="0">
                <a:solidFill>
                  <a:srgbClr val="009999"/>
                </a:solidFill>
              </a:rPr>
              <a:t>Build the content landscape</a:t>
            </a:r>
          </a:p>
          <a:p>
            <a:endParaRPr lang="en-US" sz="1800" b="1" dirty="0" smtClean="0">
              <a:solidFill>
                <a:srgbClr val="009999"/>
              </a:solidFill>
            </a:endParaRPr>
          </a:p>
          <a:p>
            <a:r>
              <a:rPr lang="en-US" b="1" dirty="0" smtClean="0">
                <a:solidFill>
                  <a:srgbClr val="009999"/>
                </a:solidFill>
              </a:rPr>
              <a:t>Address copyright barriers</a:t>
            </a:r>
          </a:p>
          <a:p>
            <a:pPr>
              <a:buNone/>
            </a:pPr>
            <a:endParaRPr lang="en-US" sz="1800" b="1" dirty="0" smtClean="0">
              <a:solidFill>
                <a:srgbClr val="009999"/>
              </a:solidFill>
            </a:endParaRPr>
          </a:p>
          <a:p>
            <a:r>
              <a:rPr lang="en-US" b="1" dirty="0" smtClean="0">
                <a:solidFill>
                  <a:srgbClr val="009999"/>
                </a:solidFill>
              </a:rPr>
              <a:t>Enhance discovery and create tools to support advanced research and re-use of content</a:t>
            </a:r>
          </a:p>
          <a:p>
            <a:pPr>
              <a:buNone/>
            </a:pPr>
            <a:endParaRPr lang="en-US" sz="1800" b="1" dirty="0" smtClean="0">
              <a:solidFill>
                <a:srgbClr val="009999"/>
              </a:solidFill>
            </a:endParaRPr>
          </a:p>
          <a:p>
            <a:r>
              <a:rPr lang="en-US" b="1" dirty="0" smtClean="0">
                <a:solidFill>
                  <a:srgbClr val="009999"/>
                </a:solidFill>
              </a:rPr>
              <a:t>Develop sustainable repositories - find the right economies of scale, and . . .</a:t>
            </a:r>
          </a:p>
          <a:p>
            <a:pPr>
              <a:buNone/>
            </a:pPr>
            <a:endParaRPr lang="en-US" sz="1800" b="1" dirty="0" smtClean="0">
              <a:solidFill>
                <a:srgbClr val="009999"/>
              </a:solidFill>
            </a:endParaRPr>
          </a:p>
          <a:p>
            <a:r>
              <a:rPr lang="en-US" b="1" dirty="0" smtClean="0">
                <a:solidFill>
                  <a:srgbClr val="009999"/>
                </a:solidFill>
              </a:rPr>
              <a:t>Educate professionals to do this work</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18655" y="228600"/>
            <a:ext cx="8368145" cy="1066800"/>
          </a:xfrm>
        </p:spPr>
        <p:txBody>
          <a:bodyPr/>
          <a:lstStyle/>
          <a:p>
            <a:pPr eaLnBrk="1" hangingPunct="1"/>
            <a:r>
              <a:rPr lang="en-US" b="1" dirty="0" smtClean="0"/>
              <a:t>21</a:t>
            </a:r>
            <a:r>
              <a:rPr lang="en-US" b="1" baseline="30000" dirty="0" smtClean="0"/>
              <a:t>st</a:t>
            </a:r>
            <a:r>
              <a:rPr lang="en-US" b="1" dirty="0" smtClean="0"/>
              <a:t> Century Librarian Program</a:t>
            </a:r>
          </a:p>
        </p:txBody>
      </p:sp>
      <p:sp>
        <p:nvSpPr>
          <p:cNvPr id="4" name="TextBox 3"/>
          <p:cNvSpPr txBox="1"/>
          <p:nvPr/>
        </p:nvSpPr>
        <p:spPr>
          <a:xfrm>
            <a:off x="152400" y="1504950"/>
            <a:ext cx="8991600" cy="1277938"/>
          </a:xfrm>
          <a:prstGeom prst="rect">
            <a:avLst/>
          </a:prstGeom>
          <a:noFill/>
        </p:spPr>
        <p:txBody>
          <a:bodyPr>
            <a:spAutoFit/>
          </a:bodyPr>
          <a:lstStyle/>
          <a:p>
            <a:pPr>
              <a:defRPr/>
            </a:pPr>
            <a:endParaRPr lang="en-US" sz="900" dirty="0">
              <a:latin typeface="+mj-lt"/>
            </a:endParaRPr>
          </a:p>
          <a:p>
            <a:pPr>
              <a:lnSpc>
                <a:spcPct val="150000"/>
              </a:lnSpc>
              <a:defRPr/>
            </a:pPr>
            <a:r>
              <a:rPr lang="en-US" dirty="0">
                <a:latin typeface="+mj-lt"/>
              </a:rPr>
              <a:t> </a:t>
            </a:r>
          </a:p>
          <a:p>
            <a:pPr>
              <a:lnSpc>
                <a:spcPct val="150000"/>
              </a:lnSpc>
              <a:defRPr/>
            </a:pPr>
            <a:endParaRPr lang="en-US" dirty="0">
              <a:latin typeface="+mj-lt"/>
            </a:endParaRPr>
          </a:p>
          <a:p>
            <a:pPr>
              <a:defRPr/>
            </a:pPr>
            <a:endParaRPr lang="en-US" sz="800" b="1" dirty="0">
              <a:latin typeface="+mj-lt"/>
            </a:endParaRPr>
          </a:p>
        </p:txBody>
      </p:sp>
      <p:pic>
        <p:nvPicPr>
          <p:cNvPr id="49158" name="Picture 11" descr="# Institute of Museum and Library Services">
            <a:hlinkClick r:id="rId3"/>
          </p:cNvPr>
          <p:cNvPicPr>
            <a:picLocks noChangeAspect="1" noChangeArrowheads="1"/>
          </p:cNvPicPr>
          <p:nvPr/>
        </p:nvPicPr>
        <p:blipFill>
          <a:blip r:embed="rId4" cstate="print"/>
          <a:srcRect/>
          <a:stretch>
            <a:fillRect/>
          </a:stretch>
        </p:blipFill>
        <p:spPr bwMode="auto">
          <a:xfrm>
            <a:off x="381000" y="5791200"/>
            <a:ext cx="1714500" cy="762000"/>
          </a:xfrm>
          <a:prstGeom prst="rect">
            <a:avLst/>
          </a:prstGeom>
          <a:noFill/>
          <a:ln w="9525">
            <a:noFill/>
            <a:miter lim="800000"/>
            <a:headEnd/>
            <a:tailEnd/>
          </a:ln>
        </p:spPr>
      </p:pic>
      <p:sp>
        <p:nvSpPr>
          <p:cNvPr id="49159" name="TextBox 6"/>
          <p:cNvSpPr txBox="1">
            <a:spLocks noChangeArrowheads="1"/>
          </p:cNvSpPr>
          <p:nvPr/>
        </p:nvSpPr>
        <p:spPr bwMode="auto">
          <a:xfrm>
            <a:off x="332508" y="1620982"/>
            <a:ext cx="4925291" cy="1200329"/>
          </a:xfrm>
          <a:prstGeom prst="rect">
            <a:avLst/>
          </a:prstGeom>
          <a:noFill/>
          <a:ln w="9525">
            <a:noFill/>
            <a:miter lim="800000"/>
            <a:headEnd/>
            <a:tailEnd/>
          </a:ln>
        </p:spPr>
        <p:txBody>
          <a:bodyPr wrap="square">
            <a:spAutoFit/>
          </a:bodyPr>
          <a:lstStyle/>
          <a:p>
            <a:pPr>
              <a:spcBef>
                <a:spcPts val="0"/>
              </a:spcBef>
            </a:pPr>
            <a:r>
              <a:rPr lang="en-US" sz="2400" dirty="0">
                <a:solidFill>
                  <a:srgbClr val="0E684C"/>
                </a:solidFill>
              </a:rPr>
              <a:t>Prepare LIS </a:t>
            </a:r>
            <a:r>
              <a:rPr lang="en-US" sz="2400" dirty="0" smtClean="0">
                <a:solidFill>
                  <a:srgbClr val="0E684C"/>
                </a:solidFill>
              </a:rPr>
              <a:t>Educators </a:t>
            </a:r>
            <a:r>
              <a:rPr lang="en-US" sz="2400" dirty="0">
                <a:solidFill>
                  <a:srgbClr val="0E684C"/>
                </a:solidFill>
              </a:rPr>
              <a:t>&amp; </a:t>
            </a:r>
            <a:r>
              <a:rPr lang="en-US" sz="2400" dirty="0" smtClean="0">
                <a:solidFill>
                  <a:srgbClr val="0E684C"/>
                </a:solidFill>
              </a:rPr>
              <a:t>Workforce </a:t>
            </a:r>
            <a:r>
              <a:rPr lang="en-US" sz="2400" dirty="0">
                <a:solidFill>
                  <a:srgbClr val="0E684C"/>
                </a:solidFill>
              </a:rPr>
              <a:t>for the </a:t>
            </a:r>
            <a:r>
              <a:rPr lang="en-US" sz="2400" dirty="0" smtClean="0">
                <a:solidFill>
                  <a:srgbClr val="0E684C"/>
                </a:solidFill>
              </a:rPr>
              <a:t>Next Century</a:t>
            </a:r>
            <a:endParaRPr lang="en-US" sz="2400" dirty="0">
              <a:solidFill>
                <a:srgbClr val="0E684C"/>
              </a:solidFill>
            </a:endParaRPr>
          </a:p>
        </p:txBody>
      </p:sp>
      <p:pic>
        <p:nvPicPr>
          <p:cNvPr id="49160" name="Picture 8"/>
          <p:cNvPicPr>
            <a:picLocks noChangeAspect="1" noChangeArrowheads="1"/>
          </p:cNvPicPr>
          <p:nvPr/>
        </p:nvPicPr>
        <p:blipFill>
          <a:blip r:embed="rId5" cstate="print"/>
          <a:srcRect/>
          <a:stretch>
            <a:fillRect/>
          </a:stretch>
        </p:blipFill>
        <p:spPr bwMode="auto">
          <a:xfrm>
            <a:off x="4976949" y="1720537"/>
            <a:ext cx="3853541" cy="2542666"/>
          </a:xfrm>
          <a:prstGeom prst="rect">
            <a:avLst/>
          </a:prstGeom>
          <a:noFill/>
          <a:ln w="38100">
            <a:solidFill>
              <a:srgbClr val="0E684C"/>
            </a:solidFill>
            <a:miter lim="800000"/>
            <a:headEnd/>
            <a:tailEnd/>
          </a:ln>
          <a:effectLst/>
        </p:spPr>
      </p:pic>
      <p:sp>
        <p:nvSpPr>
          <p:cNvPr id="49162" name="Text Box 10"/>
          <p:cNvSpPr txBox="1">
            <a:spLocks noChangeArrowheads="1"/>
          </p:cNvSpPr>
          <p:nvPr/>
        </p:nvSpPr>
        <p:spPr bwMode="auto">
          <a:xfrm>
            <a:off x="149626" y="2829499"/>
            <a:ext cx="5382491" cy="2708434"/>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dirty="0"/>
              <a:t> Master’s </a:t>
            </a:r>
            <a:r>
              <a:rPr lang="en-US" dirty="0" smtClean="0"/>
              <a:t>Programs</a:t>
            </a:r>
            <a:endParaRPr lang="en-US" dirty="0"/>
          </a:p>
          <a:p>
            <a:pPr>
              <a:spcBef>
                <a:spcPct val="50000"/>
              </a:spcBef>
              <a:buFont typeface="Arial" pitchFamily="34" charset="0"/>
              <a:buChar char="•"/>
            </a:pPr>
            <a:r>
              <a:rPr lang="en-US" dirty="0"/>
              <a:t> Doctoral </a:t>
            </a:r>
            <a:r>
              <a:rPr lang="en-US" dirty="0" smtClean="0"/>
              <a:t>Programs</a:t>
            </a:r>
            <a:endParaRPr lang="en-US" dirty="0"/>
          </a:p>
          <a:p>
            <a:pPr>
              <a:spcBef>
                <a:spcPct val="50000"/>
              </a:spcBef>
              <a:buFont typeface="Arial" pitchFamily="34" charset="0"/>
              <a:buChar char="•"/>
            </a:pPr>
            <a:r>
              <a:rPr lang="en-US" dirty="0"/>
              <a:t> </a:t>
            </a:r>
            <a:r>
              <a:rPr lang="en-US" dirty="0" smtClean="0"/>
              <a:t>Programs to Build LIS Capacity</a:t>
            </a:r>
            <a:endParaRPr lang="en-US" dirty="0"/>
          </a:p>
          <a:p>
            <a:pPr>
              <a:spcBef>
                <a:spcPct val="50000"/>
              </a:spcBef>
              <a:buFont typeface="Arial" pitchFamily="34" charset="0"/>
              <a:buChar char="•"/>
            </a:pPr>
            <a:r>
              <a:rPr lang="en-US" dirty="0"/>
              <a:t> Continuing </a:t>
            </a:r>
            <a:r>
              <a:rPr lang="en-US" dirty="0" smtClean="0"/>
              <a:t>Education</a:t>
            </a:r>
            <a:endParaRPr lang="en-US" dirty="0"/>
          </a:p>
          <a:p>
            <a:pPr>
              <a:spcBef>
                <a:spcPct val="50000"/>
              </a:spcBef>
              <a:buFont typeface="Arial" pitchFamily="34" charset="0"/>
              <a:buChar char="•"/>
            </a:pPr>
            <a:r>
              <a:rPr lang="en-US" dirty="0"/>
              <a:t> </a:t>
            </a:r>
            <a:r>
              <a:rPr lang="en-US" dirty="0" smtClean="0"/>
              <a:t>Pre-professional Recruiting</a:t>
            </a:r>
            <a:endParaRPr lang="en-US" dirty="0"/>
          </a:p>
          <a:p>
            <a:pPr>
              <a:spcBef>
                <a:spcPct val="50000"/>
              </a:spcBef>
              <a:buFont typeface="Arial" pitchFamily="34" charset="0"/>
              <a:buChar char="•"/>
            </a:pPr>
            <a:r>
              <a:rPr lang="en-US" dirty="0"/>
              <a:t> Research</a:t>
            </a:r>
          </a:p>
        </p:txBody>
      </p:sp>
      <p:sp>
        <p:nvSpPr>
          <p:cNvPr id="49163" name="Rectangle 11"/>
          <p:cNvSpPr>
            <a:spLocks noChangeArrowheads="1"/>
          </p:cNvSpPr>
          <p:nvPr/>
        </p:nvSpPr>
        <p:spPr bwMode="auto">
          <a:xfrm>
            <a:off x="2756262" y="5264332"/>
            <a:ext cx="6100354" cy="1322906"/>
          </a:xfrm>
          <a:prstGeom prst="rect">
            <a:avLst/>
          </a:prstGeom>
          <a:solidFill>
            <a:schemeClr val="accent1"/>
          </a:solidFill>
          <a:ln w="38100">
            <a:solidFill>
              <a:srgbClr val="0E684C"/>
            </a:solidFill>
            <a:miter lim="800000"/>
            <a:headEnd/>
            <a:tailEnd/>
          </a:ln>
          <a:effectLst>
            <a:innerShdw blurRad="114300">
              <a:prstClr val="black"/>
            </a:innerShdw>
          </a:effectLst>
        </p:spPr>
        <p:txBody>
          <a:bodyPr wrap="none" anchor="ctr"/>
          <a:lstStyle/>
          <a:p>
            <a:endParaRPr lang="en-US"/>
          </a:p>
        </p:txBody>
      </p:sp>
      <p:sp>
        <p:nvSpPr>
          <p:cNvPr id="49164" name="Text Box 12"/>
          <p:cNvSpPr txBox="1">
            <a:spLocks noChangeArrowheads="1"/>
          </p:cNvSpPr>
          <p:nvPr/>
        </p:nvSpPr>
        <p:spPr bwMode="auto">
          <a:xfrm>
            <a:off x="2743199" y="5316584"/>
            <a:ext cx="6087291" cy="1200329"/>
          </a:xfrm>
          <a:prstGeom prst="rect">
            <a:avLst/>
          </a:prstGeom>
          <a:noFill/>
          <a:ln w="9525">
            <a:noFill/>
            <a:miter lim="800000"/>
            <a:headEnd/>
            <a:tailEnd/>
          </a:ln>
          <a:effectLst/>
        </p:spPr>
        <p:txBody>
          <a:bodyPr wrap="square">
            <a:spAutoFit/>
          </a:bodyPr>
          <a:lstStyle/>
          <a:p>
            <a:pPr algn="ctr">
              <a:spcBef>
                <a:spcPct val="50000"/>
              </a:spcBef>
            </a:pPr>
            <a:r>
              <a:rPr lang="en-US" sz="1800" u="sng" dirty="0"/>
              <a:t>$130M+ In Grants Over Past 6 Years</a:t>
            </a:r>
          </a:p>
          <a:p>
            <a:pPr algn="ctr">
              <a:spcBef>
                <a:spcPct val="50000"/>
              </a:spcBef>
            </a:pPr>
            <a:r>
              <a:rPr lang="en-US" sz="1800" dirty="0"/>
              <a:t>~3500 Librarians, </a:t>
            </a:r>
            <a:r>
              <a:rPr lang="en-US" sz="1800" dirty="0" smtClean="0"/>
              <a:t>~</a:t>
            </a:r>
            <a:r>
              <a:rPr lang="en-US" sz="1800" dirty="0"/>
              <a:t>200 PhDs,  </a:t>
            </a:r>
          </a:p>
          <a:p>
            <a:pPr algn="ctr">
              <a:spcBef>
                <a:spcPct val="50000"/>
              </a:spcBef>
            </a:pPr>
            <a:r>
              <a:rPr lang="en-US" sz="1800" dirty="0"/>
              <a:t>~1500 Pre-Professionals, ~26,500 </a:t>
            </a:r>
            <a:r>
              <a:rPr lang="en-US" sz="1800" dirty="0" smtClean="0"/>
              <a:t>CE</a:t>
            </a:r>
            <a:endParaRPr lang="en-US" sz="1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Information</a:t>
            </a:r>
            <a:endParaRPr lang="en-US" b="1" dirty="0"/>
          </a:p>
        </p:txBody>
      </p:sp>
      <p:sp>
        <p:nvSpPr>
          <p:cNvPr id="3" name="TextBox 2"/>
          <p:cNvSpPr txBox="1"/>
          <p:nvPr/>
        </p:nvSpPr>
        <p:spPr>
          <a:xfrm>
            <a:off x="1925782" y="2743200"/>
            <a:ext cx="5540302" cy="1557349"/>
          </a:xfrm>
          <a:prstGeom prst="rect">
            <a:avLst/>
          </a:prstGeom>
          <a:noFill/>
        </p:spPr>
        <p:txBody>
          <a:bodyPr wrap="square" rtlCol="0">
            <a:spAutoFit/>
          </a:bodyPr>
          <a:lstStyle/>
          <a:p>
            <a:pPr algn="ctr"/>
            <a:r>
              <a:rPr lang="en-US" sz="2800" i="1" dirty="0" smtClean="0">
                <a:solidFill>
                  <a:srgbClr val="3333CC"/>
                </a:solidFill>
              </a:rPr>
              <a:t>Visit IMLS at</a:t>
            </a:r>
          </a:p>
          <a:p>
            <a:pPr algn="ctr"/>
            <a:r>
              <a:rPr lang="en-US" sz="2800" dirty="0" smtClean="0">
                <a:solidFill>
                  <a:srgbClr val="3333CC"/>
                </a:solidFill>
                <a:hlinkClick r:id="rId3"/>
              </a:rPr>
              <a:t>http://www.imls.gov</a:t>
            </a:r>
            <a:endParaRPr lang="en-US" sz="2800" dirty="0" smtClean="0">
              <a:solidFill>
                <a:srgbClr val="3333CC"/>
              </a:solidFill>
            </a:endParaRPr>
          </a:p>
          <a:p>
            <a:pPr algn="ctr"/>
            <a:endParaRPr lang="en-US" sz="2800" dirty="0" smtClean="0">
              <a:solidFill>
                <a:srgbClr val="3333CC"/>
              </a:solidFill>
            </a:endParaRPr>
          </a:p>
        </p:txBody>
      </p:sp>
      <p:sp>
        <p:nvSpPr>
          <p:cNvPr id="4" name="TextBox 3"/>
          <p:cNvSpPr txBox="1"/>
          <p:nvPr/>
        </p:nvSpPr>
        <p:spPr>
          <a:xfrm>
            <a:off x="6165273" y="5153891"/>
            <a:ext cx="2743199" cy="769441"/>
          </a:xfrm>
          <a:prstGeom prst="rect">
            <a:avLst/>
          </a:prstGeom>
          <a:noFill/>
        </p:spPr>
        <p:txBody>
          <a:bodyPr wrap="square" rtlCol="0">
            <a:spAutoFit/>
          </a:bodyPr>
          <a:lstStyle/>
          <a:p>
            <a:pPr algn="r"/>
            <a:r>
              <a:rPr lang="en-US" dirty="0" smtClean="0">
                <a:solidFill>
                  <a:srgbClr val="3333CC"/>
                </a:solidFill>
              </a:rPr>
              <a:t>Joyce Ray</a:t>
            </a:r>
          </a:p>
          <a:p>
            <a:pPr algn="r"/>
            <a:r>
              <a:rPr lang="en-US" dirty="0" smtClean="0"/>
              <a:t>jray@imls.gov</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4325" y="228600"/>
            <a:ext cx="8372475" cy="1066800"/>
          </a:xfrm>
        </p:spPr>
        <p:txBody>
          <a:bodyPr/>
          <a:lstStyle/>
          <a:p>
            <a:r>
              <a:rPr lang="en-US" sz="2800" b="1" dirty="0" smtClean="0"/>
              <a:t>Challenges of the Online Knowledge Universe</a:t>
            </a:r>
          </a:p>
        </p:txBody>
      </p:sp>
      <p:sp>
        <p:nvSpPr>
          <p:cNvPr id="7171" name="Rectangle 3"/>
          <p:cNvSpPr>
            <a:spLocks noGrp="1" noChangeArrowheads="1"/>
          </p:cNvSpPr>
          <p:nvPr>
            <p:ph type="body" idx="1"/>
          </p:nvPr>
        </p:nvSpPr>
        <p:spPr>
          <a:xfrm>
            <a:off x="428625" y="1645920"/>
            <a:ext cx="8258175" cy="4297679"/>
          </a:xfrm>
        </p:spPr>
        <p:txBody>
          <a:bodyPr/>
          <a:lstStyle/>
          <a:p>
            <a:r>
              <a:rPr lang="en-US" b="1" dirty="0" smtClean="0">
                <a:solidFill>
                  <a:srgbClr val="009999"/>
                </a:solidFill>
              </a:rPr>
              <a:t>Build the content landscape</a:t>
            </a:r>
          </a:p>
          <a:p>
            <a:pPr>
              <a:buNone/>
            </a:pPr>
            <a:endParaRPr lang="en-US" b="1" dirty="0" smtClean="0">
              <a:solidFill>
                <a:srgbClr val="009999"/>
              </a:solidFill>
            </a:endParaRPr>
          </a:p>
          <a:p>
            <a:r>
              <a:rPr lang="en-US" b="1" dirty="0" smtClean="0">
                <a:solidFill>
                  <a:srgbClr val="009999"/>
                </a:solidFill>
              </a:rPr>
              <a:t>Address copyright barriers</a:t>
            </a:r>
          </a:p>
          <a:p>
            <a:pPr>
              <a:buNone/>
            </a:pPr>
            <a:endParaRPr lang="en-US" sz="1800" b="1" dirty="0" smtClean="0">
              <a:solidFill>
                <a:srgbClr val="009999"/>
              </a:solidFill>
            </a:endParaRPr>
          </a:p>
          <a:p>
            <a:r>
              <a:rPr lang="en-US" b="1" dirty="0" smtClean="0">
                <a:solidFill>
                  <a:srgbClr val="009999"/>
                </a:solidFill>
              </a:rPr>
              <a:t>Enhance discovery and create tools to support advanced research and re-use of content</a:t>
            </a:r>
          </a:p>
          <a:p>
            <a:endParaRPr lang="en-US" b="1" dirty="0" smtClean="0">
              <a:solidFill>
                <a:srgbClr val="009999"/>
              </a:solidFill>
            </a:endParaRPr>
          </a:p>
          <a:p>
            <a:r>
              <a:rPr lang="en-US" b="1" dirty="0" smtClean="0">
                <a:solidFill>
                  <a:srgbClr val="009999"/>
                </a:solidFill>
              </a:rPr>
              <a:t>Develop sustainable repositories - find the right economies of scale</a:t>
            </a:r>
          </a:p>
          <a:p>
            <a:pPr>
              <a:buNone/>
            </a:pPr>
            <a:endParaRPr lang="en-US" sz="1800" b="1" dirty="0" smtClean="0">
              <a:solidFill>
                <a:srgbClr val="009999"/>
              </a:solidFill>
            </a:endParaRPr>
          </a:p>
          <a:p>
            <a:pPr>
              <a:buFontTx/>
              <a:buNone/>
            </a:pPr>
            <a:endParaRPr lang="en-US" b="1" dirty="0" smtClean="0">
              <a:solidFill>
                <a:srgbClr val="009999"/>
              </a:solidFill>
            </a:endParaRPr>
          </a:p>
          <a:p>
            <a:pPr>
              <a:buFontTx/>
              <a:buNone/>
            </a:pPr>
            <a:endParaRPr lang="en-US" b="1" dirty="0" smtClean="0">
              <a:solidFill>
                <a:srgbClr val="009999"/>
              </a:solidFill>
            </a:endParaRPr>
          </a:p>
          <a:p>
            <a:endParaRPr lang="en-US" b="1" dirty="0" smtClean="0">
              <a:solidFill>
                <a:srgbClr val="009999"/>
              </a:solidFill>
            </a:endParaRPr>
          </a:p>
          <a:p>
            <a:endParaRPr lang="en-US" b="1" dirty="0" smtClean="0">
              <a:solidFill>
                <a:srgbClr val="009999"/>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60218" y="228600"/>
            <a:ext cx="8326582" cy="1066800"/>
          </a:xfrm>
        </p:spPr>
        <p:txBody>
          <a:bodyPr/>
          <a:lstStyle/>
          <a:p>
            <a:pPr eaLnBrk="1" hangingPunct="1"/>
            <a:r>
              <a:rPr lang="en-US" b="1" dirty="0" smtClean="0"/>
              <a:t>National Leadership Grants </a:t>
            </a:r>
          </a:p>
        </p:txBody>
      </p:sp>
      <p:sp>
        <p:nvSpPr>
          <p:cNvPr id="5" name="TextBox 4"/>
          <p:cNvSpPr txBox="1"/>
          <p:nvPr/>
        </p:nvSpPr>
        <p:spPr>
          <a:xfrm>
            <a:off x="3211285" y="1618070"/>
            <a:ext cx="5632269" cy="5632311"/>
          </a:xfrm>
          <a:prstGeom prst="rect">
            <a:avLst/>
          </a:prstGeom>
          <a:noFill/>
        </p:spPr>
        <p:txBody>
          <a:bodyPr wrap="square">
            <a:spAutoFit/>
          </a:bodyPr>
          <a:lstStyle/>
          <a:p>
            <a:pPr algn="r">
              <a:defRPr/>
            </a:pPr>
            <a:r>
              <a:rPr lang="en-US" sz="2400" dirty="0">
                <a:solidFill>
                  <a:srgbClr val="0E694D"/>
                </a:solidFill>
                <a:latin typeface="+mn-lt"/>
              </a:rPr>
              <a:t>Innovation, </a:t>
            </a:r>
            <a:r>
              <a:rPr lang="en-US" sz="2400" dirty="0" smtClean="0">
                <a:solidFill>
                  <a:srgbClr val="0E694D"/>
                </a:solidFill>
                <a:latin typeface="+mn-lt"/>
              </a:rPr>
              <a:t>Impact and Collaboration</a:t>
            </a:r>
          </a:p>
          <a:p>
            <a:pPr lvl="1" algn="r">
              <a:buFont typeface="Arial" pitchFamily="34" charset="0"/>
              <a:buChar char="•"/>
              <a:defRPr/>
            </a:pPr>
            <a:endParaRPr lang="en-US" dirty="0" smtClean="0">
              <a:latin typeface="+mj-lt"/>
            </a:endParaRPr>
          </a:p>
          <a:p>
            <a:pPr lvl="1" algn="r">
              <a:buFont typeface="Arial" pitchFamily="34" charset="0"/>
              <a:buChar char="•"/>
              <a:defRPr/>
            </a:pPr>
            <a:r>
              <a:rPr lang="en-US" dirty="0" smtClean="0">
                <a:latin typeface="+mj-lt"/>
              </a:rPr>
              <a:t> </a:t>
            </a:r>
            <a:r>
              <a:rPr lang="en-US" dirty="0"/>
              <a:t>Advancing Digital </a:t>
            </a:r>
            <a:r>
              <a:rPr lang="en-US" dirty="0" smtClean="0"/>
              <a:t>Resources</a:t>
            </a:r>
          </a:p>
          <a:p>
            <a:pPr lvl="1" algn="r">
              <a:buFont typeface="Arial" pitchFamily="34" charset="0"/>
              <a:buChar char="•"/>
              <a:defRPr/>
            </a:pPr>
            <a:endParaRPr lang="en-US" dirty="0"/>
          </a:p>
          <a:p>
            <a:pPr lvl="1" algn="r">
              <a:buFont typeface="Arial" pitchFamily="34" charset="0"/>
              <a:buChar char="•"/>
              <a:defRPr/>
            </a:pPr>
            <a:r>
              <a:rPr lang="en-US" dirty="0"/>
              <a:t> </a:t>
            </a:r>
            <a:r>
              <a:rPr lang="en-US" dirty="0" smtClean="0"/>
              <a:t>Demonstration</a:t>
            </a:r>
          </a:p>
          <a:p>
            <a:pPr lvl="1" algn="r">
              <a:defRPr/>
            </a:pPr>
            <a:endParaRPr lang="en-US" dirty="0"/>
          </a:p>
          <a:p>
            <a:pPr lvl="1" algn="r">
              <a:buFont typeface="Arial" pitchFamily="34" charset="0"/>
              <a:buChar char="•"/>
              <a:defRPr/>
            </a:pPr>
            <a:r>
              <a:rPr lang="en-US" dirty="0"/>
              <a:t> </a:t>
            </a:r>
            <a:r>
              <a:rPr lang="en-US" dirty="0" smtClean="0"/>
              <a:t>Research</a:t>
            </a:r>
          </a:p>
          <a:p>
            <a:pPr lvl="1" algn="r">
              <a:buFont typeface="Arial" pitchFamily="34" charset="0"/>
              <a:buChar char="•"/>
              <a:defRPr/>
            </a:pPr>
            <a:endParaRPr lang="en-US" dirty="0"/>
          </a:p>
          <a:p>
            <a:pPr lvl="1" algn="r">
              <a:buFont typeface="Arial" pitchFamily="34" charset="0"/>
              <a:buChar char="•"/>
              <a:defRPr/>
            </a:pPr>
            <a:r>
              <a:rPr lang="en-US" dirty="0"/>
              <a:t> </a:t>
            </a:r>
            <a:r>
              <a:rPr lang="en-US" dirty="0" smtClean="0"/>
              <a:t>Library-Museum Collaboration</a:t>
            </a:r>
          </a:p>
          <a:p>
            <a:pPr lvl="1" algn="r">
              <a:buFont typeface="Arial" pitchFamily="34" charset="0"/>
              <a:buChar char="•"/>
              <a:defRPr/>
            </a:pPr>
            <a:endParaRPr lang="en-US" dirty="0" smtClean="0"/>
          </a:p>
          <a:p>
            <a:pPr lvl="1" algn="r">
              <a:buFont typeface="Arial" pitchFamily="34" charset="0"/>
              <a:buChar char="•"/>
              <a:defRPr/>
            </a:pPr>
            <a:r>
              <a:rPr lang="en-US" dirty="0" smtClean="0"/>
              <a:t> Plann</a:t>
            </a:r>
            <a:r>
              <a:rPr lang="en-US" dirty="0" smtClean="0">
                <a:latin typeface="+mj-lt"/>
              </a:rPr>
              <a:t>ing </a:t>
            </a:r>
            <a:endParaRPr lang="en-US" dirty="0">
              <a:latin typeface="+mj-lt"/>
            </a:endParaRPr>
          </a:p>
          <a:p>
            <a:pPr>
              <a:defRPr/>
            </a:pPr>
            <a:endParaRPr lang="en-US" sz="1800" dirty="0"/>
          </a:p>
          <a:p>
            <a:pPr>
              <a:defRPr/>
            </a:pPr>
            <a:endParaRPr lang="en-US" sz="1800" b="1" dirty="0">
              <a:latin typeface="+mj-lt"/>
            </a:endParaRPr>
          </a:p>
          <a:p>
            <a:pPr lvl="1">
              <a:defRPr/>
            </a:pPr>
            <a:endParaRPr lang="en-US" sz="2400" dirty="0">
              <a:latin typeface="+mj-lt"/>
            </a:endParaRPr>
          </a:p>
        </p:txBody>
      </p:sp>
      <p:pic>
        <p:nvPicPr>
          <p:cNvPr id="13316" name="Picture 4" descr="DSC00488.JPG"/>
          <p:cNvPicPr>
            <a:picLocks noChangeAspect="1"/>
          </p:cNvPicPr>
          <p:nvPr/>
        </p:nvPicPr>
        <p:blipFill>
          <a:blip r:embed="rId3" cstate="print"/>
          <a:srcRect/>
          <a:stretch>
            <a:fillRect/>
          </a:stretch>
        </p:blipFill>
        <p:spPr bwMode="auto">
          <a:xfrm>
            <a:off x="627017" y="1665518"/>
            <a:ext cx="3163318" cy="4251956"/>
          </a:xfrm>
          <a:prstGeom prst="rect">
            <a:avLst/>
          </a:prstGeom>
          <a:noFill/>
          <a:ln w="38100">
            <a:solidFill>
              <a:srgbClr val="0E684C"/>
            </a:solid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066800"/>
          </a:xfrm>
        </p:spPr>
        <p:txBody>
          <a:bodyPr/>
          <a:lstStyle/>
          <a:p>
            <a:r>
              <a:rPr lang="en-US" sz="2800" b="1" dirty="0" smtClean="0"/>
              <a:t>Collaborative Digital Programs</a:t>
            </a:r>
            <a:endParaRPr lang="en-US" sz="2800" b="1" dirty="0"/>
          </a:p>
        </p:txBody>
      </p:sp>
      <p:sp>
        <p:nvSpPr>
          <p:cNvPr id="3" name="TextBox 2"/>
          <p:cNvSpPr txBox="1"/>
          <p:nvPr/>
        </p:nvSpPr>
        <p:spPr>
          <a:xfrm>
            <a:off x="599607" y="1693889"/>
            <a:ext cx="2038662" cy="335476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endParaRPr lang="en-US" dirty="0"/>
          </a:p>
        </p:txBody>
      </p:sp>
      <p:pic>
        <p:nvPicPr>
          <p:cNvPr id="61442" name="Picture 2" descr="http://www.tellcity.k12.in.us/elem/wellness/race/united-states-map.gif"/>
          <p:cNvPicPr>
            <a:picLocks noChangeAspect="1" noChangeArrowheads="1"/>
          </p:cNvPicPr>
          <p:nvPr/>
        </p:nvPicPr>
        <p:blipFill>
          <a:blip r:embed="rId3" cstate="print"/>
          <a:srcRect/>
          <a:stretch>
            <a:fillRect/>
          </a:stretch>
        </p:blipFill>
        <p:spPr bwMode="auto">
          <a:xfrm>
            <a:off x="283662" y="2095868"/>
            <a:ext cx="4549596" cy="3086872"/>
          </a:xfrm>
          <a:prstGeom prst="rect">
            <a:avLst/>
          </a:prstGeom>
          <a:noFill/>
          <a:ln w="38100">
            <a:solidFill>
              <a:srgbClr val="0E684C"/>
            </a:solidFill>
          </a:ln>
        </p:spPr>
      </p:pic>
      <p:pic>
        <p:nvPicPr>
          <p:cNvPr id="61446" name="Picture 6" descr="In 1962, African American women in Albany, Georgia, are arrested for picketing in front of Albany City Hall and nearby Lane Drugs.">
            <a:hlinkClick r:id="rId4"/>
          </p:cNvPr>
          <p:cNvPicPr>
            <a:picLocks noChangeAspect="1" noChangeArrowheads="1"/>
          </p:cNvPicPr>
          <p:nvPr/>
        </p:nvPicPr>
        <p:blipFill>
          <a:blip r:embed="rId5" cstate="print"/>
          <a:srcRect/>
          <a:stretch>
            <a:fillRect/>
          </a:stretch>
        </p:blipFill>
        <p:spPr bwMode="auto">
          <a:xfrm>
            <a:off x="5044081" y="3460804"/>
            <a:ext cx="1568195" cy="1723863"/>
          </a:xfrm>
          <a:prstGeom prst="rect">
            <a:avLst/>
          </a:prstGeom>
          <a:noFill/>
          <a:ln w="38100">
            <a:solidFill>
              <a:srgbClr val="0E684C"/>
            </a:solidFill>
          </a:ln>
        </p:spPr>
      </p:pic>
      <p:pic>
        <p:nvPicPr>
          <p:cNvPr id="61456" name="Picture 16" descr="Collection photos"/>
          <p:cNvPicPr>
            <a:picLocks noChangeAspect="1" noChangeArrowheads="1"/>
          </p:cNvPicPr>
          <p:nvPr/>
        </p:nvPicPr>
        <p:blipFill>
          <a:blip r:embed="rId6" cstate="print"/>
          <a:srcRect/>
          <a:stretch>
            <a:fillRect/>
          </a:stretch>
        </p:blipFill>
        <p:spPr bwMode="auto">
          <a:xfrm>
            <a:off x="5053184" y="2095930"/>
            <a:ext cx="1560693" cy="1234194"/>
          </a:xfrm>
          <a:prstGeom prst="rect">
            <a:avLst/>
          </a:prstGeom>
          <a:noFill/>
          <a:ln w="38100">
            <a:solidFill>
              <a:srgbClr val="0E684C"/>
            </a:solidFill>
          </a:ln>
        </p:spPr>
      </p:pic>
      <p:pic>
        <p:nvPicPr>
          <p:cNvPr id="61463" name="Picture 23" descr="Glacier National Park, Montana. Superglacial water stream plunging down a moulin. July 25, 1936. ">
            <a:hlinkClick r:id="rId7"/>
          </p:cNvPr>
          <p:cNvPicPr>
            <a:picLocks noChangeAspect="1" noChangeArrowheads="1"/>
          </p:cNvPicPr>
          <p:nvPr/>
        </p:nvPicPr>
        <p:blipFill>
          <a:blip r:embed="rId8" cstate="print"/>
          <a:srcRect/>
          <a:stretch>
            <a:fillRect/>
          </a:stretch>
        </p:blipFill>
        <p:spPr bwMode="auto">
          <a:xfrm>
            <a:off x="6825119" y="2082333"/>
            <a:ext cx="2050399" cy="3104262"/>
          </a:xfrm>
          <a:prstGeom prst="rect">
            <a:avLst/>
          </a:prstGeom>
          <a:noFill/>
          <a:ln w="38100">
            <a:solidFill>
              <a:srgbClr val="0E684C"/>
            </a:solidFill>
          </a:ln>
        </p:spPr>
      </p:pic>
      <p:sp>
        <p:nvSpPr>
          <p:cNvPr id="18" name="TextBox 17"/>
          <p:cNvSpPr txBox="1"/>
          <p:nvPr/>
        </p:nvSpPr>
        <p:spPr>
          <a:xfrm>
            <a:off x="194870" y="5456855"/>
            <a:ext cx="8857395" cy="400110"/>
          </a:xfrm>
          <a:prstGeom prst="rect">
            <a:avLst/>
          </a:prstGeom>
          <a:noFill/>
        </p:spPr>
        <p:txBody>
          <a:bodyPr wrap="square" rtlCol="0">
            <a:spAutoFit/>
          </a:bodyPr>
          <a:lstStyle/>
          <a:p>
            <a:pPr algn="ctr"/>
            <a:r>
              <a:rPr lang="en-US" dirty="0" smtClean="0"/>
              <a:t>Plus thematic collections</a:t>
            </a:r>
            <a:endParaRPr lang="en-US" dirty="0"/>
          </a:p>
        </p:txBody>
      </p:sp>
      <p:sp>
        <p:nvSpPr>
          <p:cNvPr id="19" name="TextBox 18"/>
          <p:cNvSpPr txBox="1"/>
          <p:nvPr/>
        </p:nvSpPr>
        <p:spPr>
          <a:xfrm>
            <a:off x="224851" y="1558984"/>
            <a:ext cx="8679305" cy="830997"/>
          </a:xfrm>
          <a:prstGeom prst="rect">
            <a:avLst/>
          </a:prstGeom>
          <a:noFill/>
        </p:spPr>
        <p:txBody>
          <a:bodyPr wrap="square" rtlCol="0">
            <a:spAutoFit/>
          </a:bodyPr>
          <a:lstStyle/>
          <a:p>
            <a:pPr algn="ctr"/>
            <a:r>
              <a:rPr lang="en-US" sz="2400" dirty="0" smtClean="0">
                <a:solidFill>
                  <a:srgbClr val="0E684C"/>
                </a:solidFill>
              </a:rPr>
              <a:t>Statewide initiatives in over 40 States</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28600"/>
            <a:ext cx="8473440" cy="1066800"/>
          </a:xfrm>
        </p:spPr>
        <p:txBody>
          <a:bodyPr/>
          <a:lstStyle/>
          <a:p>
            <a:r>
              <a:rPr lang="en-US" sz="2800" b="1" dirty="0" smtClean="0"/>
              <a:t>Large-Scale Aggregation</a:t>
            </a:r>
            <a:endParaRPr lang="en-US" sz="2800" b="1" dirty="0"/>
          </a:p>
        </p:txBody>
      </p:sp>
      <p:sp>
        <p:nvSpPr>
          <p:cNvPr id="3" name="TextBox 2"/>
          <p:cNvSpPr txBox="1"/>
          <p:nvPr/>
        </p:nvSpPr>
        <p:spPr>
          <a:xfrm>
            <a:off x="174172" y="1677861"/>
            <a:ext cx="3468913" cy="3502497"/>
          </a:xfrm>
          <a:prstGeom prst="rect">
            <a:avLst/>
          </a:prstGeom>
          <a:noFill/>
        </p:spPr>
        <p:txBody>
          <a:bodyPr wrap="square" rtlCol="0">
            <a:spAutoFit/>
          </a:bodyPr>
          <a:lstStyle/>
          <a:p>
            <a:pPr>
              <a:spcBef>
                <a:spcPts val="0"/>
              </a:spcBef>
            </a:pPr>
            <a:r>
              <a:rPr lang="en-US" sz="2400" dirty="0" smtClean="0">
                <a:solidFill>
                  <a:srgbClr val="0E694D"/>
                </a:solidFill>
                <a:latin typeface="+mn-lt"/>
              </a:rPr>
              <a:t>University of</a:t>
            </a:r>
          </a:p>
          <a:p>
            <a:pPr>
              <a:spcBef>
                <a:spcPts val="0"/>
              </a:spcBef>
            </a:pPr>
            <a:r>
              <a:rPr lang="en-US" sz="2400" dirty="0" smtClean="0">
                <a:solidFill>
                  <a:srgbClr val="0E694D"/>
                </a:solidFill>
                <a:latin typeface="+mn-lt"/>
              </a:rPr>
              <a:t>Illinois Urbana-</a:t>
            </a:r>
          </a:p>
          <a:p>
            <a:pPr>
              <a:spcBef>
                <a:spcPts val="0"/>
              </a:spcBef>
            </a:pPr>
            <a:r>
              <a:rPr lang="en-US" sz="2400" dirty="0" smtClean="0">
                <a:solidFill>
                  <a:srgbClr val="0E694D"/>
                </a:solidFill>
                <a:latin typeface="+mn-lt"/>
              </a:rPr>
              <a:t>Champaign </a:t>
            </a:r>
          </a:p>
          <a:p>
            <a:pPr>
              <a:spcBef>
                <a:spcPts val="0"/>
              </a:spcBef>
            </a:pPr>
            <a:r>
              <a:rPr lang="en-US" dirty="0" smtClean="0">
                <a:solidFill>
                  <a:srgbClr val="0E694D"/>
                </a:solidFill>
                <a:latin typeface="+mn-lt"/>
              </a:rPr>
              <a:t>(2002, 2007)</a:t>
            </a:r>
          </a:p>
          <a:p>
            <a:endParaRPr lang="en-US" sz="2400" dirty="0" smtClean="0">
              <a:solidFill>
                <a:srgbClr val="0E694D"/>
              </a:solidFill>
              <a:latin typeface="+mn-lt"/>
            </a:endParaRPr>
          </a:p>
          <a:p>
            <a:r>
              <a:rPr lang="en-US" sz="2400" dirty="0" smtClean="0">
                <a:latin typeface="+mn-lt"/>
              </a:rPr>
              <a:t>IMLS Digital Collections and Content Registry</a:t>
            </a:r>
          </a:p>
          <a:p>
            <a:endParaRPr lang="en-US" sz="1000" dirty="0" smtClean="0">
              <a:solidFill>
                <a:srgbClr val="0E694D"/>
              </a:solidFill>
              <a:latin typeface="+mn-lt"/>
            </a:endParaRPr>
          </a:p>
          <a:p>
            <a:endParaRPr lang="en-US" sz="1000" dirty="0" smtClean="0">
              <a:solidFill>
                <a:srgbClr val="0E684C"/>
              </a:solidFill>
            </a:endParaRPr>
          </a:p>
        </p:txBody>
      </p:sp>
      <p:pic>
        <p:nvPicPr>
          <p:cNvPr id="60417" name="Picture 1"/>
          <p:cNvPicPr>
            <a:picLocks noChangeAspect="1" noChangeArrowheads="1"/>
          </p:cNvPicPr>
          <p:nvPr/>
        </p:nvPicPr>
        <p:blipFill>
          <a:blip r:embed="rId3" cstate="print"/>
          <a:srcRect/>
          <a:stretch>
            <a:fillRect/>
          </a:stretch>
        </p:blipFill>
        <p:spPr bwMode="auto">
          <a:xfrm>
            <a:off x="3532778" y="1648103"/>
            <a:ext cx="5297711" cy="3973283"/>
          </a:xfrm>
          <a:prstGeom prst="rect">
            <a:avLst/>
          </a:prstGeom>
          <a:noFill/>
          <a:ln w="38100">
            <a:solidFill>
              <a:srgbClr val="0E684C"/>
            </a:solidFill>
            <a:miter lim="800000"/>
            <a:headEnd/>
            <a:tailEnd/>
          </a:ln>
        </p:spPr>
      </p:pic>
      <p:sp>
        <p:nvSpPr>
          <p:cNvPr id="5" name="TextBox 4"/>
          <p:cNvSpPr txBox="1"/>
          <p:nvPr/>
        </p:nvSpPr>
        <p:spPr>
          <a:xfrm>
            <a:off x="3686626" y="5689946"/>
            <a:ext cx="5399314" cy="400110"/>
          </a:xfrm>
          <a:prstGeom prst="rect">
            <a:avLst/>
          </a:prstGeom>
          <a:noFill/>
        </p:spPr>
        <p:txBody>
          <a:bodyPr wrap="square" rtlCol="0">
            <a:spAutoFit/>
          </a:bodyPr>
          <a:lstStyle/>
          <a:p>
            <a:r>
              <a:rPr lang="en-US" dirty="0" smtClean="0">
                <a:solidFill>
                  <a:srgbClr val="2E28A0"/>
                </a:solidFill>
              </a:rPr>
              <a:t>http://imlsdcc.grainger.uiuc.edu/</a:t>
            </a:r>
            <a:endParaRPr lang="en-US" dirty="0">
              <a:solidFill>
                <a:srgbClr val="2E28A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b="1" dirty="0" smtClean="0"/>
              <a:t>Best Practices for Digitization</a:t>
            </a:r>
            <a:endParaRPr lang="en-US" b="1" dirty="0"/>
          </a:p>
        </p:txBody>
      </p:sp>
      <p:sp>
        <p:nvSpPr>
          <p:cNvPr id="149507" name="Rectangle 3"/>
          <p:cNvSpPr>
            <a:spLocks noGrp="1" noChangeArrowheads="1"/>
          </p:cNvSpPr>
          <p:nvPr>
            <p:ph type="body" idx="1"/>
          </p:nvPr>
        </p:nvSpPr>
        <p:spPr>
          <a:xfrm>
            <a:off x="457200" y="1600200"/>
            <a:ext cx="8229600" cy="2763982"/>
          </a:xfrm>
        </p:spPr>
        <p:txBody>
          <a:bodyPr/>
          <a:lstStyle/>
          <a:p>
            <a:pPr>
              <a:lnSpc>
                <a:spcPct val="75000"/>
              </a:lnSpc>
              <a:buFontTx/>
              <a:buNone/>
            </a:pPr>
            <a:endParaRPr lang="en-US" b="1" dirty="0"/>
          </a:p>
          <a:p>
            <a:pPr>
              <a:buFontTx/>
              <a:buNone/>
            </a:pPr>
            <a:r>
              <a:rPr lang="en-US" b="1" dirty="0" smtClean="0"/>
              <a:t>	Framework </a:t>
            </a:r>
            <a:r>
              <a:rPr lang="en-US" b="1" dirty="0"/>
              <a:t>of Guidance for Building </a:t>
            </a:r>
            <a:r>
              <a:rPr lang="en-US" b="1" dirty="0" smtClean="0"/>
              <a:t>Good Digital </a:t>
            </a:r>
            <a:r>
              <a:rPr lang="en-US" b="1" dirty="0"/>
              <a:t>Collections </a:t>
            </a:r>
            <a:r>
              <a:rPr lang="en-US" b="1" dirty="0" smtClean="0">
                <a:solidFill>
                  <a:srgbClr val="009999"/>
                </a:solidFill>
              </a:rPr>
              <a:t>– IMLS supported, maintained by </a:t>
            </a:r>
            <a:endParaRPr lang="en-US" sz="2000" b="1" dirty="0">
              <a:solidFill>
                <a:srgbClr val="009999"/>
              </a:solidFill>
            </a:endParaRPr>
          </a:p>
        </p:txBody>
      </p:sp>
      <p:pic>
        <p:nvPicPr>
          <p:cNvPr id="149509" name="Picture 5" descr="NISO"/>
          <p:cNvPicPr>
            <a:picLocks noChangeAspect="1" noChangeArrowheads="1"/>
          </p:cNvPicPr>
          <p:nvPr/>
        </p:nvPicPr>
        <p:blipFill>
          <a:blip r:embed="rId2" cstate="print"/>
          <a:srcRect/>
          <a:stretch>
            <a:fillRect/>
          </a:stretch>
        </p:blipFill>
        <p:spPr bwMode="auto">
          <a:xfrm>
            <a:off x="3352801" y="2748535"/>
            <a:ext cx="1995053" cy="710941"/>
          </a:xfrm>
          <a:prstGeom prst="rect">
            <a:avLst/>
          </a:prstGeom>
          <a:noFill/>
        </p:spPr>
      </p:pic>
      <p:sp>
        <p:nvSpPr>
          <p:cNvPr id="149510" name="Text Box 6"/>
          <p:cNvSpPr txBox="1">
            <a:spLocks noChangeArrowheads="1"/>
          </p:cNvSpPr>
          <p:nvPr/>
        </p:nvSpPr>
        <p:spPr bwMode="auto">
          <a:xfrm>
            <a:off x="2147455" y="3532909"/>
            <a:ext cx="4318433" cy="400110"/>
          </a:xfrm>
          <a:prstGeom prst="rect">
            <a:avLst/>
          </a:prstGeom>
          <a:noFill/>
          <a:ln w="9525" algn="ctr">
            <a:noFill/>
            <a:miter lim="800000"/>
            <a:headEnd/>
            <a:tailEnd/>
          </a:ln>
          <a:effectLst/>
        </p:spPr>
        <p:txBody>
          <a:bodyPr wrap="square">
            <a:spAutoFit/>
          </a:bodyPr>
          <a:lstStyle/>
          <a:p>
            <a:pPr marL="342900" indent="-342900" algn="ctr"/>
            <a:r>
              <a:rPr lang="en-US" dirty="0" smtClean="0">
                <a:solidFill>
                  <a:schemeClr val="accent2"/>
                </a:solidFill>
              </a:rPr>
              <a:t>http://framework.niso.org/</a:t>
            </a:r>
          </a:p>
        </p:txBody>
      </p:sp>
      <p:sp>
        <p:nvSpPr>
          <p:cNvPr id="6" name="TextBox 5"/>
          <p:cNvSpPr txBox="1"/>
          <p:nvPr/>
        </p:nvSpPr>
        <p:spPr>
          <a:xfrm>
            <a:off x="872836" y="4461163"/>
            <a:ext cx="7204364" cy="769441"/>
          </a:xfrm>
          <a:prstGeom prst="rect">
            <a:avLst/>
          </a:prstGeom>
          <a:noFill/>
        </p:spPr>
        <p:txBody>
          <a:bodyPr wrap="square" rtlCol="0">
            <a:spAutoFit/>
          </a:bodyPr>
          <a:lstStyle/>
          <a:p>
            <a:r>
              <a:rPr lang="en-US" sz="2400" dirty="0" smtClean="0">
                <a:solidFill>
                  <a:srgbClr val="0E684C"/>
                </a:solidFill>
              </a:rPr>
              <a:t>Federal Agencies Digitization Guidelines</a:t>
            </a:r>
            <a:r>
              <a:rPr lang="en-US" dirty="0" smtClean="0"/>
              <a:t> Interagency initiative led by Library of Congress</a:t>
            </a:r>
            <a:endParaRPr lang="en-US" dirty="0">
              <a:solidFill>
                <a:srgbClr val="0E684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228600"/>
            <a:ext cx="8423564" cy="1066800"/>
          </a:xfrm>
        </p:spPr>
        <p:txBody>
          <a:bodyPr/>
          <a:lstStyle/>
          <a:p>
            <a:r>
              <a:rPr lang="en-US" sz="2800" b="1" dirty="0" smtClean="0"/>
              <a:t>Address Copyright Barriers</a:t>
            </a:r>
            <a:endParaRPr lang="en-US" sz="2800" b="1" dirty="0"/>
          </a:p>
        </p:txBody>
      </p:sp>
      <p:pic>
        <p:nvPicPr>
          <p:cNvPr id="6" name="Picture 5" descr="university of michigan.jpg"/>
          <p:cNvPicPr>
            <a:picLocks noChangeAspect="1"/>
          </p:cNvPicPr>
          <p:nvPr/>
        </p:nvPicPr>
        <p:blipFill>
          <a:blip r:embed="rId2" cstate="print"/>
          <a:stretch>
            <a:fillRect/>
          </a:stretch>
        </p:blipFill>
        <p:spPr>
          <a:xfrm>
            <a:off x="1236578" y="1625120"/>
            <a:ext cx="6722569" cy="1803616"/>
          </a:xfrm>
          <a:prstGeom prst="rect">
            <a:avLst/>
          </a:prstGeom>
          <a:ln w="38100">
            <a:solidFill>
              <a:srgbClr val="0E684C"/>
            </a:solidFill>
          </a:ln>
        </p:spPr>
      </p:pic>
      <p:sp>
        <p:nvSpPr>
          <p:cNvPr id="7" name="TextBox 6"/>
          <p:cNvSpPr txBox="1"/>
          <p:nvPr/>
        </p:nvSpPr>
        <p:spPr>
          <a:xfrm>
            <a:off x="1229729" y="3465298"/>
            <a:ext cx="6729144" cy="3034677"/>
          </a:xfrm>
          <a:prstGeom prst="rect">
            <a:avLst/>
          </a:prstGeom>
          <a:noFill/>
        </p:spPr>
        <p:txBody>
          <a:bodyPr wrap="square" rtlCol="0">
            <a:spAutoFit/>
          </a:bodyPr>
          <a:lstStyle/>
          <a:p>
            <a:pPr algn="ctr"/>
            <a:r>
              <a:rPr lang="en-US" sz="2400" dirty="0" smtClean="0">
                <a:solidFill>
                  <a:srgbClr val="0E684C"/>
                </a:solidFill>
              </a:rPr>
              <a:t>University of Michigan (2008)</a:t>
            </a:r>
          </a:p>
          <a:p>
            <a:pPr algn="ctr"/>
            <a:endParaRPr lang="en-US" sz="1800" dirty="0" smtClean="0">
              <a:solidFill>
                <a:srgbClr val="0E684C"/>
              </a:solidFill>
            </a:endParaRPr>
          </a:p>
          <a:p>
            <a:pPr algn="ctr"/>
            <a:r>
              <a:rPr lang="en-US" sz="2400" dirty="0" smtClean="0"/>
              <a:t>Copyright Review Management System</a:t>
            </a:r>
          </a:p>
          <a:p>
            <a:pPr algn="ctr"/>
            <a:r>
              <a:rPr lang="en-US" sz="2400" dirty="0" smtClean="0"/>
              <a:t>C</a:t>
            </a:r>
            <a:r>
              <a:rPr lang="en-US" dirty="0" smtClean="0"/>
              <a:t>ollaborative resource for determining the copyright status of books published in the US between 1923 &amp; 1963</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ational academy of sciences bldg.jpg"/>
          <p:cNvPicPr>
            <a:picLocks noChangeAspect="1"/>
          </p:cNvPicPr>
          <p:nvPr/>
        </p:nvPicPr>
        <p:blipFill>
          <a:blip r:embed="rId3" cstate="print">
            <a:grayscl/>
          </a:blip>
          <a:stretch>
            <a:fillRect/>
          </a:stretch>
        </p:blipFill>
        <p:spPr>
          <a:xfrm>
            <a:off x="249382" y="1662544"/>
            <a:ext cx="4197927" cy="4785632"/>
          </a:xfrm>
          <a:prstGeom prst="rect">
            <a:avLst/>
          </a:prstGeom>
          <a:ln w="28575">
            <a:solidFill>
              <a:srgbClr val="009999"/>
            </a:solidFill>
          </a:ln>
        </p:spPr>
      </p:pic>
      <p:sp>
        <p:nvSpPr>
          <p:cNvPr id="12290" name="Rectangle 2"/>
          <p:cNvSpPr>
            <a:spLocks noGrp="1" noChangeArrowheads="1"/>
          </p:cNvSpPr>
          <p:nvPr>
            <p:ph type="title"/>
          </p:nvPr>
        </p:nvSpPr>
        <p:spPr>
          <a:xfrm>
            <a:off x="360218" y="228600"/>
            <a:ext cx="8326582" cy="1066800"/>
          </a:xfrm>
        </p:spPr>
        <p:txBody>
          <a:bodyPr/>
          <a:lstStyle/>
          <a:p>
            <a:pPr eaLnBrk="1" hangingPunct="1"/>
            <a:r>
              <a:rPr lang="en-US" sz="2800" b="1" dirty="0" smtClean="0"/>
              <a:t>Address Copyright Barriers</a:t>
            </a:r>
          </a:p>
        </p:txBody>
      </p:sp>
      <p:sp>
        <p:nvSpPr>
          <p:cNvPr id="5" name="TextBox 4"/>
          <p:cNvSpPr txBox="1"/>
          <p:nvPr/>
        </p:nvSpPr>
        <p:spPr>
          <a:xfrm>
            <a:off x="4657725" y="1671638"/>
            <a:ext cx="4486275" cy="4598182"/>
          </a:xfrm>
          <a:prstGeom prst="rect">
            <a:avLst/>
          </a:prstGeom>
          <a:noFill/>
        </p:spPr>
        <p:txBody>
          <a:bodyPr wrap="square">
            <a:spAutoFit/>
          </a:bodyPr>
          <a:lstStyle/>
          <a:p>
            <a:pPr>
              <a:defRPr/>
            </a:pPr>
            <a:r>
              <a:rPr lang="en-US" sz="2400" dirty="0" smtClean="0">
                <a:solidFill>
                  <a:srgbClr val="0E684C"/>
                </a:solidFill>
                <a:latin typeface="+mj-lt"/>
              </a:rPr>
              <a:t>The National Academies</a:t>
            </a:r>
          </a:p>
          <a:p>
            <a:pPr>
              <a:defRPr/>
            </a:pPr>
            <a:r>
              <a:rPr lang="en-US" sz="2400" dirty="0" smtClean="0">
                <a:solidFill>
                  <a:srgbClr val="0E684C"/>
                </a:solidFill>
                <a:latin typeface="+mj-lt"/>
              </a:rPr>
              <a:t>Board on Science, Technology &amp; Economic Policy</a:t>
            </a:r>
          </a:p>
          <a:p>
            <a:pPr>
              <a:defRPr/>
            </a:pPr>
            <a:r>
              <a:rPr lang="en-US" b="1" dirty="0" smtClean="0">
                <a:solidFill>
                  <a:srgbClr val="0E684C"/>
                </a:solidFill>
                <a:latin typeface="+mj-lt"/>
              </a:rPr>
              <a:t>(2010)</a:t>
            </a:r>
            <a:endParaRPr lang="en-US" b="1" dirty="0">
              <a:solidFill>
                <a:srgbClr val="0E684C"/>
              </a:solidFill>
              <a:latin typeface="+mj-lt"/>
            </a:endParaRPr>
          </a:p>
          <a:p>
            <a:pPr>
              <a:defRPr/>
            </a:pPr>
            <a:endParaRPr lang="en-US" b="1" dirty="0" smtClean="0">
              <a:solidFill>
                <a:schemeClr val="tx1"/>
              </a:solidFill>
              <a:latin typeface="+mj-lt"/>
            </a:endParaRPr>
          </a:p>
          <a:p>
            <a:pPr>
              <a:defRPr/>
            </a:pPr>
            <a:r>
              <a:rPr lang="en-US" sz="2400" b="1" i="1" dirty="0" smtClean="0">
                <a:latin typeface="+mj-lt"/>
              </a:rPr>
              <a:t>Study on the Impact </a:t>
            </a:r>
            <a:r>
              <a:rPr lang="en-US" sz="2400" b="1" i="1" dirty="0">
                <a:latin typeface="+mj-lt"/>
              </a:rPr>
              <a:t>of Copyright on Innovation in a Digital </a:t>
            </a:r>
            <a:r>
              <a:rPr lang="en-US" sz="2400" b="1" i="1" dirty="0" smtClean="0">
                <a:latin typeface="+mj-lt"/>
              </a:rPr>
              <a:t>Era</a:t>
            </a:r>
            <a:endParaRPr lang="en-US" sz="2400" b="1" i="1" dirty="0">
              <a:latin typeface="+mj-lt"/>
            </a:endParaRPr>
          </a:p>
          <a:p>
            <a:pPr>
              <a:defRPr/>
            </a:pPr>
            <a:endParaRPr lang="en-US" b="1" dirty="0">
              <a:solidFill>
                <a:schemeClr val="tx1"/>
              </a:solidFill>
              <a:latin typeface="+mj-lt"/>
            </a:endParaRPr>
          </a:p>
          <a:p>
            <a:pPr>
              <a:defRPr/>
            </a:pPr>
            <a:endParaRPr lang="en-US" sz="1800" b="1" dirty="0">
              <a:latin typeface="+mj-lt"/>
            </a:endParaRPr>
          </a:p>
          <a:p>
            <a:pPr>
              <a:defRPr/>
            </a:pPr>
            <a:endParaRPr lang="en-US" sz="1800" b="1" dirty="0">
              <a:latin typeface="+mj-lt"/>
            </a:endParaRPr>
          </a:p>
        </p:txBody>
      </p:sp>
      <p:sp>
        <p:nvSpPr>
          <p:cNvPr id="12292" name="TextBox 10"/>
          <p:cNvSpPr txBox="1">
            <a:spLocks noChangeArrowheads="1"/>
          </p:cNvSpPr>
          <p:nvPr/>
        </p:nvSpPr>
        <p:spPr bwMode="auto">
          <a:xfrm>
            <a:off x="3657600" y="4953000"/>
            <a:ext cx="5486400" cy="1016000"/>
          </a:xfrm>
          <a:prstGeom prst="rect">
            <a:avLst/>
          </a:prstGeom>
          <a:noFill/>
          <a:ln w="9525">
            <a:noFill/>
            <a:miter lim="800000"/>
            <a:headEnd/>
            <a:tailEnd/>
          </a:ln>
        </p:spPr>
        <p:txBody>
          <a:bodyPr>
            <a:spAutoFit/>
          </a:bodyPr>
          <a:lstStyle/>
          <a:p>
            <a:pPr algn="ctr"/>
            <a:r>
              <a:rPr lang="en-US"/>
              <a:t/>
            </a:r>
            <a:br>
              <a:rPr lang="en-US"/>
            </a:br>
            <a:r>
              <a:rPr lang="en-US"/>
              <a:t/>
            </a:r>
            <a:br>
              <a:rPr lang="en-US"/>
            </a:br>
            <a:endParaRPr lang="en-US"/>
          </a:p>
        </p:txBody>
      </p:sp>
      <p:pic>
        <p:nvPicPr>
          <p:cNvPr id="12293" name="Picture 11" descr="# Institute of Museum and Library Services">
            <a:hlinkClick r:id="rId4"/>
          </p:cNvPr>
          <p:cNvPicPr>
            <a:picLocks noChangeAspect="1" noChangeArrowheads="1"/>
          </p:cNvPicPr>
          <p:nvPr/>
        </p:nvPicPr>
        <p:blipFill>
          <a:blip r:embed="rId5" cstate="print"/>
          <a:srcRect/>
          <a:stretch>
            <a:fillRect/>
          </a:stretch>
        </p:blipFill>
        <p:spPr bwMode="auto">
          <a:xfrm>
            <a:off x="6643687" y="5694107"/>
            <a:ext cx="2314574" cy="970628"/>
          </a:xfrm>
          <a:prstGeom prst="rect">
            <a:avLst/>
          </a:prstGeom>
          <a:noFill/>
          <a:ln w="9525">
            <a:noFill/>
            <a:miter lim="800000"/>
            <a:headEnd/>
            <a:tailEnd/>
          </a:ln>
        </p:spPr>
      </p:pic>
      <p:sp>
        <p:nvSpPr>
          <p:cNvPr id="12294" name="AutoShape 12" descr="https://secure.unionleader.com/customercare/images/American_Flag.jpg"/>
          <p:cNvSpPr>
            <a:spLocks noChangeAspect="1" noChangeArrowheads="1"/>
          </p:cNvSpPr>
          <p:nvPr/>
        </p:nvSpPr>
        <p:spPr bwMode="auto">
          <a:xfrm>
            <a:off x="88900" y="-152400"/>
            <a:ext cx="304800" cy="304800"/>
          </a:xfrm>
          <a:prstGeom prst="rect">
            <a:avLst/>
          </a:prstGeom>
          <a:noFill/>
          <a:ln w="9525">
            <a:noFill/>
            <a:miter lim="800000"/>
            <a:headEnd/>
            <a:tailEnd/>
          </a:ln>
        </p:spPr>
        <p:txBody>
          <a:bodyPr/>
          <a:lstStyle/>
          <a:p>
            <a:endParaRPr lang="en-US"/>
          </a:p>
        </p:txBody>
      </p:sp>
      <p:sp>
        <p:nvSpPr>
          <p:cNvPr id="12295" name="AutoShape 14" descr="https://secure.unionleader.com/customercare/images/American_Flag.jpg"/>
          <p:cNvSpPr>
            <a:spLocks noChangeAspect="1" noChangeArrowheads="1"/>
          </p:cNvSpPr>
          <p:nvPr/>
        </p:nvSpPr>
        <p:spPr bwMode="auto">
          <a:xfrm>
            <a:off x="88900" y="-152400"/>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rgbClr val="0099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rgbClr val="009999"/>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G2DG3:Applications:Microsoft Office X:Templates:Presentations:Designs:Blank Presentation</Template>
  <TotalTime>6406</TotalTime>
  <Words>1054</Words>
  <Application>Microsoft Office PowerPoint</Application>
  <PresentationFormat>On-screen Show (4:3)</PresentationFormat>
  <Paragraphs>216</Paragraphs>
  <Slides>24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Blank Presentation</vt:lpstr>
      <vt:lpstr>Acrobat Document</vt:lpstr>
      <vt:lpstr> </vt:lpstr>
      <vt:lpstr>IMLS Mission</vt:lpstr>
      <vt:lpstr>Challenges of the Online Knowledge Universe</vt:lpstr>
      <vt:lpstr>National Leadership Grants </vt:lpstr>
      <vt:lpstr>Collaborative Digital Programs</vt:lpstr>
      <vt:lpstr>Large-Scale Aggregation</vt:lpstr>
      <vt:lpstr>Best Practices for Digitization</vt:lpstr>
      <vt:lpstr>Address Copyright Barriers</vt:lpstr>
      <vt:lpstr>Address Copyright Barriers</vt:lpstr>
      <vt:lpstr>Discovery Tools</vt:lpstr>
      <vt:lpstr>Presentation Tools</vt:lpstr>
      <vt:lpstr>Sustainable Repositories</vt:lpstr>
      <vt:lpstr>Sustainable Repositories</vt:lpstr>
      <vt:lpstr>Sustainable Repositories</vt:lpstr>
      <vt:lpstr>Sustainable Repositories</vt:lpstr>
      <vt:lpstr>Digital Curation – The Life Cycle of Data</vt:lpstr>
      <vt:lpstr>Digital Curation R&amp;D</vt:lpstr>
      <vt:lpstr>Data Curation R&amp;D</vt:lpstr>
      <vt:lpstr>Slide 19</vt:lpstr>
      <vt:lpstr>Digital Curation – Best Practices</vt:lpstr>
      <vt:lpstr>Digital Curation &amp; E-Publishing</vt:lpstr>
      <vt:lpstr>Challenges</vt:lpstr>
      <vt:lpstr>21st Century Librarian Program</vt:lpstr>
      <vt:lpstr>More Information</vt:lpstr>
    </vt:vector>
  </TitlesOfParts>
  <Company>G2 Design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H. Gunn</dc:creator>
  <cp:lastModifiedBy>Joyce Ray</cp:lastModifiedBy>
  <cp:revision>439</cp:revision>
  <dcterms:created xsi:type="dcterms:W3CDTF">2005-10-26T15:14:05Z</dcterms:created>
  <dcterms:modified xsi:type="dcterms:W3CDTF">2010-06-01T19:09:30Z</dcterms:modified>
</cp:coreProperties>
</file>