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  <Override PartName="/ppt/handoutMasters/handoutMaster1.xml" ContentType="application/vnd.openxmlformats-officedocument.presentationml.handoutMaster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4147" r:id="rId1"/>
  </p:sldMasterIdLst>
  <p:notesMasterIdLst>
    <p:notesMasterId r:id="rId6"/>
  </p:notesMasterIdLst>
  <p:handoutMasterIdLst>
    <p:handoutMasterId r:id="rId7"/>
  </p:handoutMasterIdLst>
  <p:sldIdLst>
    <p:sldId id="266" r:id="rId2"/>
    <p:sldId id="268" r:id="rId3"/>
    <p:sldId id="267" r:id="rId4"/>
    <p:sldId id="269" r:id="rId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37" d="100"/>
          <a:sy n="137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interSettings" Target="printerSettings/printerSettings1.bin"/><Relationship Id="rId4" Type="http://schemas.openxmlformats.org/officeDocument/2006/relationships/slide" Target="slides/slide3.xml"/><Relationship Id="rId10" Type="http://schemas.openxmlformats.org/officeDocument/2006/relationships/viewProps" Target="viewProps.xml"/><Relationship Id="rId5" Type="http://schemas.openxmlformats.org/officeDocument/2006/relationships/slide" Target="slides/slide4.xml"/><Relationship Id="rId7" Type="http://schemas.openxmlformats.org/officeDocument/2006/relationships/handoutMaster" Target="handoutMasters/handoutMaster1.xml"/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presProps" Target="presProps.xml"/><Relationship Id="rId3" Type="http://schemas.openxmlformats.org/officeDocument/2006/relationships/slide" Target="slides/slide2.xml"/><Relationship Id="rId6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CA24EE-694F-6248-A324-FDD5F58E0051}" type="datetimeFigureOut">
              <a:rPr lang="en-US" smtClean="0"/>
              <a:t>5/26/10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8DB881-C6A8-2042-AE60-D7CA352DA38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latin typeface="Arial" pitchFamily="-109" charset="0"/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Arial" pitchFamily="-109" charset="0"/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fld id="{6C1DB53A-7875-8744-8E42-1CFF4493D1DA}" type="datetime1">
              <a:rPr lang="en-US"/>
              <a:pPr>
                <a:defRPr/>
              </a:pPr>
              <a:t>5/25/10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latin typeface="Arial" pitchFamily="-109" charset="0"/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>
                <a:latin typeface="Arial" pitchFamily="-109" charset="0"/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fld id="{579E74C1-E565-304B-BAF0-59D106E1E1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16A42787-8620-7442-92C9-F6F61178EAB5}" type="datetime1">
              <a:rPr lang="en-US" smtClean="0"/>
              <a:t>5/26/10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pPr>
              <a:defRPr/>
            </a:pPr>
            <a:fld id="{2BF25BA1-E45C-B14E-973C-D7869B02EDF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52A5608-1E8A-A54D-BBF2-506FACE5C474}" type="datetime1">
              <a:rPr lang="en-US" smtClean="0"/>
              <a:t>5/26/10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5CC693-84F4-B34A-90A2-9DD89B6FD91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39D6AB-B3AA-AA42-B9C4-D531A4C41886}" type="datetime1">
              <a:rPr lang="en-US" smtClean="0"/>
              <a:t>5/26/10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451EA2-F1CE-5745-B712-36C85E94D1B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CB11852-DDFD-CC45-A74D-01A8D6CB5656}" type="datetime1">
              <a:rPr lang="en-US" smtClean="0"/>
              <a:t>5/26/10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B1A777-0AA6-914B-9A2F-BED8951D467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pPr>
              <a:defRPr/>
            </a:pPr>
            <a:fld id="{F837094C-9420-574F-83B1-EE0750917378}" type="datetime1">
              <a:rPr lang="en-US" smtClean="0"/>
              <a:t>5/26/10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pPr>
              <a:defRPr/>
            </a:pPr>
            <a:fld id="{4C958567-BBD7-A24D-8ADB-EECBD9F0B7E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300BED-D14B-0D40-B372-18BF16291153}" type="datetime1">
              <a:rPr lang="en-US" smtClean="0"/>
              <a:t>5/26/10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679742-7FE9-CD4A-A795-743FFA6E30B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A2DA72D-7717-AE4D-810B-C5BB0F726F45}" type="datetime1">
              <a:rPr lang="en-US" smtClean="0"/>
              <a:t>5/26/10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277BC6-A378-DC45-89CF-8609A72FB4D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20C6E2A-6681-8B42-994D-C318A80EDD17}" type="datetime1">
              <a:rPr lang="en-US" smtClean="0"/>
              <a:t>5/26/10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557C99-640F-5E41-BAD4-14BCDB6A375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E2E7E3-76C7-8340-AF3B-AB93397F46A4}" type="datetime1">
              <a:rPr lang="en-US" smtClean="0"/>
              <a:t>5/26/10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FBE426-74EE-A344-9F30-4EFCC48DF68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513A22-61E7-5742-A6EF-01A492C16A44}" type="datetime1">
              <a:rPr lang="en-US" smtClean="0"/>
              <a:t>5/26/10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DB87C8-7765-394F-8D40-AF479D73B5D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7581A00-F6DC-BF45-A05C-7F550A2E1963}" type="datetime1">
              <a:rPr lang="en-US" smtClean="0"/>
              <a:t>5/26/10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767A14-3289-044E-817B-3D324971D84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94ED389-8E40-714C-B80C-008481B41509}" type="datetime1">
              <a:rPr lang="en-US" smtClean="0"/>
              <a:t>5/26/10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EA4C1E6-259A-C64E-ABC7-30E85588D28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48" r:id="rId1"/>
    <p:sldLayoutId id="2147484149" r:id="rId2"/>
    <p:sldLayoutId id="2147484150" r:id="rId3"/>
    <p:sldLayoutId id="2147484151" r:id="rId4"/>
    <p:sldLayoutId id="2147484152" r:id="rId5"/>
    <p:sldLayoutId id="2147484153" r:id="rId6"/>
    <p:sldLayoutId id="2147484154" r:id="rId7"/>
    <p:sldLayoutId id="2147484155" r:id="rId8"/>
    <p:sldLayoutId id="2147484156" r:id="rId9"/>
    <p:sldLayoutId id="2147484157" r:id="rId10"/>
    <p:sldLayoutId id="2147484158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Why data matters to librarians – and how to educate the next generation</a:t>
            </a:r>
            <a:br>
              <a:rPr lang="en-US" dirty="0" smtClean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</a:b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Christine L. Borgman</a:t>
            </a:r>
          </a:p>
          <a:p>
            <a:r>
              <a:rPr lang="en-US" dirty="0" smtClean="0"/>
              <a:t>Professor &amp; Presidential Chair in Information Studies, UCLA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F25BA1-E45C-B14E-973C-D7869B02EDFE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216151" y="5893415"/>
            <a:ext cx="70623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>
                <a:latin typeface="+mn-lt"/>
              </a:rPr>
              <a:t>NRC Board </a:t>
            </a:r>
            <a:r>
              <a:rPr lang="en-US" sz="1400" dirty="0">
                <a:latin typeface="+mn-lt"/>
              </a:rPr>
              <a:t>on Research Data and </a:t>
            </a:r>
            <a:r>
              <a:rPr lang="en-US" sz="1400" dirty="0" smtClean="0">
                <a:latin typeface="+mn-lt"/>
              </a:rPr>
              <a:t>Information</a:t>
            </a:r>
          </a:p>
          <a:p>
            <a:pPr algn="r"/>
            <a:r>
              <a:rPr lang="en-US" sz="1400" dirty="0" smtClean="0">
                <a:latin typeface="+mn-lt"/>
              </a:rPr>
              <a:t>Symposium </a:t>
            </a:r>
            <a:r>
              <a:rPr lang="en-US" sz="1400" dirty="0">
                <a:latin typeface="+mn-lt"/>
              </a:rPr>
              <a:t>on</a:t>
            </a:r>
            <a:r>
              <a:rPr lang="en-US" sz="1400" dirty="0" smtClean="0">
                <a:latin typeface="+mn-lt"/>
              </a:rPr>
              <a:t> The </a:t>
            </a:r>
            <a:r>
              <a:rPr lang="en-US" sz="1400" dirty="0">
                <a:latin typeface="+mn-lt"/>
              </a:rPr>
              <a:t>Changing Role of Libraries in Support of Scientific Data </a:t>
            </a:r>
            <a:r>
              <a:rPr lang="en-US" sz="1400" dirty="0" smtClean="0">
                <a:latin typeface="+mn-lt"/>
              </a:rPr>
              <a:t>Activities</a:t>
            </a:r>
          </a:p>
          <a:p>
            <a:pPr algn="r"/>
            <a:r>
              <a:rPr lang="en-US" sz="1400" dirty="0" smtClean="0">
                <a:latin typeface="+mn-lt"/>
              </a:rPr>
              <a:t>June 3, 2010</a:t>
            </a:r>
            <a:endParaRPr lang="en-US" sz="14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 smtClean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Why data matters to </a:t>
            </a:r>
            <a:r>
              <a:rPr lang="en-US" sz="2400" dirty="0" smtClean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librarians</a:t>
            </a:r>
          </a:p>
          <a:p>
            <a:pPr lvl="1">
              <a:lnSpc>
                <a:spcPct val="80000"/>
              </a:lnSpc>
            </a:pPr>
            <a:r>
              <a:rPr lang="en-US" sz="2100" dirty="0" smtClean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Reflections on prior speakers</a:t>
            </a:r>
          </a:p>
          <a:p>
            <a:pPr lvl="1">
              <a:lnSpc>
                <a:spcPct val="80000"/>
              </a:lnSpc>
            </a:pPr>
            <a:r>
              <a:rPr lang="en-US" sz="2100" dirty="0" smtClean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Implications for educating librarians, archivists, </a:t>
            </a:r>
            <a:r>
              <a:rPr lang="en-US" sz="2100" smtClean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and educators</a:t>
            </a:r>
          </a:p>
          <a:p>
            <a:pPr>
              <a:lnSpc>
                <a:spcPct val="80000"/>
              </a:lnSpc>
            </a:pPr>
            <a:r>
              <a:rPr lang="en-US" sz="2400" dirty="0" smtClean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How to educate the next </a:t>
            </a:r>
            <a:r>
              <a:rPr lang="en-US" sz="2400" dirty="0" smtClean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generation</a:t>
            </a:r>
          </a:p>
          <a:p>
            <a:pPr lvl="1">
              <a:lnSpc>
                <a:spcPct val="80000"/>
              </a:lnSpc>
            </a:pPr>
            <a:r>
              <a:rPr lang="en-US" sz="2100" dirty="0" smtClean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UCLA graduate courses in Information Studies</a:t>
            </a:r>
          </a:p>
          <a:p>
            <a:pPr lvl="1">
              <a:lnSpc>
                <a:spcPct val="80000"/>
              </a:lnSpc>
            </a:pPr>
            <a:r>
              <a:rPr lang="en-US" sz="2100" dirty="0" smtClean="0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t>Course objectives, topics, and goals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B1A777-0AA6-914B-9A2F-BED8951D467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Data, Data Practices, and Data </a:t>
            </a:r>
            <a:r>
              <a:rPr lang="en-US" dirty="0" err="1" smtClean="0">
                <a:ea typeface="ＭＳ Ｐゴシック" charset="-128"/>
                <a:cs typeface="ＭＳ Ｐゴシック" charset="-128"/>
              </a:rPr>
              <a:t>Curation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: Course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2800" dirty="0" smtClean="0">
                <a:ea typeface="ＭＳ Ｐゴシック" charset="-128"/>
                <a:cs typeface="ＭＳ Ｐゴシック" charset="-128"/>
              </a:rPr>
              <a:t>Students will learn to distinguish between the many forms of data, how data vary by scholarly discipline, and how they are used throughout the scholarly life cycle.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2800" dirty="0" smtClean="0">
                <a:ea typeface="ＭＳ Ｐゴシック" charset="-128"/>
                <a:cs typeface="ＭＳ Ｐゴシック" charset="-128"/>
              </a:rPr>
              <a:t>Students will learn the roles that data play in research collaborations.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2800" dirty="0" smtClean="0">
                <a:ea typeface="ＭＳ Ｐゴシック" charset="-128"/>
                <a:cs typeface="ＭＳ Ｐゴシック" charset="-128"/>
              </a:rPr>
              <a:t>Students will learn to distinguish among different types of data collections, repositories, and services.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2800" dirty="0" smtClean="0">
                <a:ea typeface="ＭＳ Ｐゴシック" charset="-128"/>
                <a:cs typeface="ＭＳ Ｐゴシック" charset="-128"/>
              </a:rPr>
              <a:t>Students will learn basic principles of public policies for data. 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2800" dirty="0" smtClean="0">
                <a:ea typeface="ＭＳ Ｐゴシック" charset="-128"/>
                <a:cs typeface="ＭＳ Ｐゴシック" charset="-128"/>
              </a:rPr>
              <a:t>Students will gain a basic knowledge of data </a:t>
            </a:r>
            <a:r>
              <a:rPr lang="en-US" sz="2800" dirty="0" err="1" smtClean="0">
                <a:ea typeface="ＭＳ Ｐゴシック" charset="-128"/>
                <a:cs typeface="ＭＳ Ｐゴシック" charset="-128"/>
              </a:rPr>
              <a:t>curation</a:t>
            </a:r>
            <a:r>
              <a:rPr lang="en-US" sz="2800" dirty="0" smtClean="0">
                <a:ea typeface="ＭＳ Ｐゴシック" charset="-128"/>
                <a:cs typeface="ＭＳ Ｐゴシック" charset="-128"/>
              </a:rPr>
              <a:t> practices in the library and archive fields. 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2800" dirty="0" smtClean="0">
                <a:ea typeface="ＭＳ Ｐゴシック" charset="-128"/>
                <a:cs typeface="ＭＳ Ｐゴシック" charset="-128"/>
              </a:rPr>
              <a:t>Students will learn professional criteria for selecting and appraising data.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B1A777-0AA6-914B-9A2F-BED8951D467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Data, Data Practices, and Data </a:t>
            </a:r>
            <a:r>
              <a:rPr lang="en-US" dirty="0" err="1" smtClean="0">
                <a:ea typeface="ＭＳ Ｐゴシック" charset="-128"/>
                <a:cs typeface="ＭＳ Ｐゴシック" charset="-128"/>
              </a:rPr>
              <a:t>Curation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: Course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Century Gothic" charset="0"/>
              <a:buAutoNum type="arabicPeriod"/>
            </a:pPr>
            <a:r>
              <a:rPr lang="en-US" sz="2800" dirty="0" smtClean="0">
                <a:ea typeface="ＭＳ Ｐゴシック" charset="-128"/>
                <a:cs typeface="ＭＳ Ｐゴシック" charset="-128"/>
              </a:rPr>
              <a:t>Overview of Data, Data Practices, and Data </a:t>
            </a:r>
            <a:r>
              <a:rPr lang="en-US" sz="2800" dirty="0" err="1" smtClean="0">
                <a:ea typeface="ＭＳ Ｐゴシック" charset="-128"/>
                <a:cs typeface="ＭＳ Ｐゴシック" charset="-128"/>
              </a:rPr>
              <a:t>Curation</a:t>
            </a:r>
            <a:endParaRPr lang="en-US" sz="2800" dirty="0" smtClean="0">
              <a:ea typeface="ＭＳ Ｐゴシック" charset="-128"/>
              <a:cs typeface="ＭＳ Ｐゴシック" charset="-128"/>
            </a:endParaRPr>
          </a:p>
          <a:p>
            <a:pPr>
              <a:buFont typeface="Century Gothic" charset="0"/>
              <a:buAutoNum type="arabicPeriod"/>
            </a:pPr>
            <a:r>
              <a:rPr lang="en-US" sz="2800" dirty="0" smtClean="0">
                <a:ea typeface="ＭＳ Ｐゴシック" charset="-128"/>
                <a:cs typeface="ＭＳ Ｐゴシック" charset="-128"/>
              </a:rPr>
              <a:t>Role of data in research:  Katie Mika, PhD Student in Environmental Engineering, UCLA.  How clean are your beaches? Source tracking, watersheds, and public health</a:t>
            </a:r>
          </a:p>
          <a:p>
            <a:pPr>
              <a:buFont typeface="Century Gothic" charset="0"/>
              <a:buAutoNum type="arabicPeriod"/>
            </a:pPr>
            <a:r>
              <a:rPr lang="en-US" sz="2800" dirty="0" smtClean="0">
                <a:ea typeface="ＭＳ Ｐゴシック" charset="-128"/>
                <a:cs typeface="ＭＳ Ｐゴシック" charset="-128"/>
              </a:rPr>
              <a:t>Definitions of Data and the Nature of Evidence</a:t>
            </a:r>
          </a:p>
          <a:p>
            <a:pPr>
              <a:buFont typeface="Century Gothic" charset="0"/>
              <a:buAutoNum type="arabicPeriod"/>
            </a:pPr>
            <a:r>
              <a:rPr lang="en-US" sz="2800" dirty="0" smtClean="0">
                <a:ea typeface="ＭＳ Ｐゴシック" charset="-128"/>
                <a:cs typeface="ＭＳ Ｐゴシック" charset="-128"/>
              </a:rPr>
              <a:t>Data-driven scholarship: Dr. Catherine van </a:t>
            </a:r>
            <a:r>
              <a:rPr lang="en-US" sz="2800" dirty="0" err="1" smtClean="0">
                <a:ea typeface="ＭＳ Ｐゴシック" charset="-128"/>
                <a:cs typeface="ＭＳ Ｐゴシック" charset="-128"/>
              </a:rPr>
              <a:t>Ingen</a:t>
            </a:r>
            <a:r>
              <a:rPr lang="en-US" sz="2800" dirty="0" smtClean="0">
                <a:ea typeface="ＭＳ Ｐゴシック" charset="-128"/>
                <a:cs typeface="ＭＳ Ｐゴシック" charset="-128"/>
              </a:rPr>
              <a:t>, Microsoft </a:t>
            </a:r>
            <a:r>
              <a:rPr lang="en-US" sz="2800" dirty="0" err="1" smtClean="0">
                <a:ea typeface="ＭＳ Ｐゴシック" charset="-128"/>
                <a:cs typeface="ＭＳ Ｐゴシック" charset="-128"/>
              </a:rPr>
              <a:t>eScience</a:t>
            </a:r>
            <a:r>
              <a:rPr lang="en-US" sz="2800" dirty="0" smtClean="0">
                <a:ea typeface="ＭＳ Ｐゴシック" charset="-128"/>
                <a:cs typeface="ＭＳ Ｐゴシック" charset="-128"/>
              </a:rPr>
              <a:t>.  Mashing up big data; seamless science</a:t>
            </a:r>
          </a:p>
          <a:p>
            <a:pPr>
              <a:buFont typeface="Century Gothic" charset="0"/>
              <a:buAutoNum type="arabicPeriod"/>
            </a:pPr>
            <a:r>
              <a:rPr lang="en-US" sz="2800" dirty="0" smtClean="0">
                <a:ea typeface="ＭＳ Ｐゴシック" charset="-128"/>
                <a:cs typeface="ＭＳ Ｐゴシック" charset="-128"/>
              </a:rPr>
              <a:t>Data Lifecycle &amp; Collaboration</a:t>
            </a:r>
          </a:p>
          <a:p>
            <a:pPr>
              <a:buFont typeface="Century Gothic" charset="0"/>
              <a:buAutoNum type="arabicPeriod"/>
            </a:pPr>
            <a:r>
              <a:rPr lang="en-US" sz="2800" dirty="0" smtClean="0">
                <a:ea typeface="ＭＳ Ｐゴシック" charset="-128"/>
                <a:cs typeface="ＭＳ Ｐゴシック" charset="-128"/>
              </a:rPr>
              <a:t>Data Archives and Repositories: </a:t>
            </a:r>
            <a:r>
              <a:rPr lang="en-US" sz="2800" dirty="0" err="1" smtClean="0">
                <a:ea typeface="ＭＳ Ｐゴシック" charset="-128"/>
                <a:cs typeface="ＭＳ Ｐゴシック" charset="-128"/>
              </a:rPr>
              <a:t>Libbie</a:t>
            </a:r>
            <a:r>
              <a:rPr lang="en-US" sz="2800" dirty="0" smtClean="0">
                <a:ea typeface="ＭＳ Ｐゴシック" charset="-128"/>
                <a:cs typeface="ＭＳ Ｐゴシック" charset="-128"/>
              </a:rPr>
              <a:t> Stephenson, Institute for Social Research Data Archive, UCLA</a:t>
            </a:r>
          </a:p>
          <a:p>
            <a:pPr>
              <a:buFont typeface="Century Gothic" charset="0"/>
              <a:buAutoNum type="arabicPeriod"/>
            </a:pPr>
            <a:r>
              <a:rPr lang="en-US" sz="2800" dirty="0" smtClean="0">
                <a:ea typeface="ＭＳ Ｐゴシック" charset="-128"/>
                <a:cs typeface="ＭＳ Ｐゴシック" charset="-128"/>
              </a:rPr>
              <a:t>Data</a:t>
            </a:r>
            <a:r>
              <a:rPr lang="en-US" sz="2800" dirty="0" smtClean="0">
                <a:ea typeface="ＭＳ Ｐゴシック" charset="-128"/>
                <a:cs typeface="ＭＳ Ｐゴシック" charset="-128"/>
              </a:rPr>
              <a:t> Sharing</a:t>
            </a:r>
            <a:endParaRPr lang="en-US" sz="2800" dirty="0" smtClean="0">
              <a:ea typeface="ＭＳ Ｐゴシック" charset="-128"/>
              <a:cs typeface="ＭＳ Ｐゴシック" charset="-128"/>
            </a:endParaRPr>
          </a:p>
          <a:p>
            <a:pPr>
              <a:buFont typeface="Century Gothic" charset="0"/>
              <a:buAutoNum type="arabicPeriod"/>
            </a:pPr>
            <a:r>
              <a:rPr lang="en-US" sz="2800" dirty="0" smtClean="0">
                <a:ea typeface="ＭＳ Ｐゴシック" charset="-128"/>
                <a:cs typeface="ＭＳ Ｐゴシック" charset="-128"/>
              </a:rPr>
              <a:t>Data</a:t>
            </a:r>
            <a:r>
              <a:rPr lang="en-US" sz="2800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sz="2800" dirty="0" err="1" smtClean="0">
                <a:ea typeface="ＭＳ Ｐゴシック" charset="-128"/>
                <a:cs typeface="ＭＳ Ｐゴシック" charset="-128"/>
              </a:rPr>
              <a:t>Curation</a:t>
            </a:r>
            <a:endParaRPr lang="en-US" sz="2800" dirty="0" smtClean="0">
              <a:ea typeface="ＭＳ Ｐゴシック" charset="-128"/>
              <a:cs typeface="ＭＳ Ｐゴシック" charset="-128"/>
            </a:endParaRPr>
          </a:p>
          <a:p>
            <a:pPr>
              <a:buFont typeface="Century Gothic" charset="0"/>
              <a:buAutoNum type="arabicPeriod"/>
            </a:pPr>
            <a:r>
              <a:rPr lang="en-US" sz="2800" dirty="0" smtClean="0">
                <a:ea typeface="ＭＳ Ｐゴシック" charset="-128"/>
                <a:cs typeface="ＭＳ Ｐゴシック" charset="-128"/>
              </a:rPr>
              <a:t>Public</a:t>
            </a:r>
            <a:r>
              <a:rPr lang="en-US" sz="2800" dirty="0" smtClean="0">
                <a:ea typeface="ＭＳ Ｐゴシック" charset="-128"/>
                <a:cs typeface="ＭＳ Ｐゴシック" charset="-128"/>
              </a:rPr>
              <a:t> Policy </a:t>
            </a:r>
            <a:r>
              <a:rPr lang="en-US" sz="2800" dirty="0" smtClean="0">
                <a:ea typeface="ＭＳ Ｐゴシック" charset="-128"/>
                <a:cs typeface="ＭＳ Ｐゴシック" charset="-128"/>
              </a:rPr>
              <a:t>for</a:t>
            </a:r>
            <a:r>
              <a:rPr lang="en-US" sz="2800" dirty="0" smtClean="0">
                <a:ea typeface="ＭＳ Ｐゴシック" charset="-128"/>
                <a:cs typeface="ＭＳ Ｐゴシック" charset="-128"/>
              </a:rPr>
              <a:t> Research Data</a:t>
            </a:r>
            <a:r>
              <a:rPr lang="en-US" sz="2800" dirty="0" smtClean="0">
                <a:ea typeface="ＭＳ Ｐゴシック" charset="-128"/>
                <a:cs typeface="ＭＳ Ｐゴシック" charset="-128"/>
              </a:rPr>
              <a:t>: Paul F. </a:t>
            </a:r>
            <a:r>
              <a:rPr lang="en-US" sz="2800" dirty="0" err="1" smtClean="0">
                <a:ea typeface="ＭＳ Ｐゴシック" charset="-128"/>
                <a:cs typeface="ＭＳ Ｐゴシック" charset="-128"/>
              </a:rPr>
              <a:t>Uhlir</a:t>
            </a:r>
            <a:r>
              <a:rPr lang="en-US" sz="2800" dirty="0" smtClean="0">
                <a:ea typeface="ＭＳ Ｐゴシック" charset="-128"/>
                <a:cs typeface="ＭＳ Ｐゴシック" charset="-128"/>
              </a:rPr>
              <a:t>, National Academies</a:t>
            </a:r>
          </a:p>
          <a:p>
            <a:pPr>
              <a:buFont typeface="Century Gothic" charset="0"/>
              <a:buAutoNum type="arabicPeriod"/>
            </a:pPr>
            <a:r>
              <a:rPr lang="en-US" sz="2800" dirty="0" smtClean="0">
                <a:ea typeface="ＭＳ Ｐゴシック" charset="-128"/>
                <a:cs typeface="ＭＳ Ｐゴシック" charset="-128"/>
              </a:rPr>
              <a:t>The Role of Libraries &amp; Archives in Data Management: Peter </a:t>
            </a:r>
            <a:r>
              <a:rPr lang="en-US" sz="2800" dirty="0" smtClean="0">
                <a:ea typeface="ＭＳ Ｐゴシック" charset="-128"/>
                <a:cs typeface="ＭＳ Ｐゴシック" charset="-128"/>
              </a:rPr>
              <a:t>Young and </a:t>
            </a:r>
            <a:r>
              <a:rPr lang="en-US" sz="2800" dirty="0" err="1" smtClean="0">
                <a:ea typeface="ＭＳ Ｐゴシック" charset="-128"/>
                <a:cs typeface="ＭＳ Ｐゴシック" charset="-128"/>
              </a:rPr>
              <a:t>eScience</a:t>
            </a:r>
            <a:r>
              <a:rPr lang="en-US" sz="2800" dirty="0" smtClean="0">
                <a:ea typeface="ＭＳ Ｐゴシック" charset="-128"/>
                <a:cs typeface="ＭＳ Ｐゴシック" charset="-128"/>
              </a:rPr>
              <a:t> team, </a:t>
            </a:r>
            <a:r>
              <a:rPr lang="en-US" sz="2800" dirty="0" smtClean="0">
                <a:ea typeface="ＭＳ Ｐゴシック" charset="-128"/>
                <a:cs typeface="ＭＳ Ｐゴシック" charset="-128"/>
              </a:rPr>
              <a:t>Library of Congress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B1A777-0AA6-914B-9A2F-BED8951D467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ＭＳ 明朝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Origin.thmx</Template>
  <TotalTime>1685</TotalTime>
  <Words>339</Words>
  <Application>Microsoft Macintosh PowerPoint</Application>
  <PresentationFormat>On-screen Show (4:3)</PresentationFormat>
  <Paragraphs>35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ＭＳ Ｐゴシック</vt:lpstr>
      <vt:lpstr>Century Gothic</vt:lpstr>
      <vt:lpstr>Wingdings 2</vt:lpstr>
      <vt:lpstr>Calibri</vt:lpstr>
      <vt:lpstr>Origin</vt:lpstr>
      <vt:lpstr>Why data matters to librarians – and how to educate the next generation </vt:lpstr>
      <vt:lpstr>Overview</vt:lpstr>
      <vt:lpstr>Data, Data Practices, and Data Curation: Course Objectives</vt:lpstr>
      <vt:lpstr>Data, Data Practices, and Data Curation: Course topics</vt:lpstr>
    </vt:vector>
  </TitlesOfParts>
  <Company>GSEIS - 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Data, Data Curation, and Libraries:  A Panel Discussion </dc:title>
  <dc:creator>Christine Borgman</dc:creator>
  <cp:lastModifiedBy>Christine Borgman</cp:lastModifiedBy>
  <cp:revision>9</cp:revision>
  <dcterms:created xsi:type="dcterms:W3CDTF">2010-05-25T18:48:52Z</dcterms:created>
  <dcterms:modified xsi:type="dcterms:W3CDTF">2010-05-26T16:57:12Z</dcterms:modified>
</cp:coreProperties>
</file>