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gif" ContentType="image/gif"/>
  <Default Extension="pdf" ContentType="application/pdf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1" r:id="rId3"/>
    <p:sldId id="286" r:id="rId4"/>
    <p:sldId id="285" r:id="rId5"/>
    <p:sldId id="258" r:id="rId6"/>
    <p:sldId id="259" r:id="rId7"/>
    <p:sldId id="283" r:id="rId8"/>
    <p:sldId id="292" r:id="rId9"/>
    <p:sldId id="267" r:id="rId10"/>
    <p:sldId id="260" r:id="rId11"/>
    <p:sldId id="284" r:id="rId12"/>
    <p:sldId id="266" r:id="rId13"/>
    <p:sldId id="279" r:id="rId14"/>
    <p:sldId id="261" r:id="rId15"/>
    <p:sldId id="262" r:id="rId16"/>
    <p:sldId id="263" r:id="rId17"/>
    <p:sldId id="282" r:id="rId18"/>
    <p:sldId id="265" r:id="rId19"/>
    <p:sldId id="280" r:id="rId20"/>
    <p:sldId id="268" r:id="rId21"/>
    <p:sldId id="288" r:id="rId22"/>
    <p:sldId id="28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58352" autoAdjust="0"/>
  </p:normalViewPr>
  <p:slideViewPr>
    <p:cSldViewPr snapToGrid="0" snapToObjects="1">
      <p:cViewPr varScale="1">
        <p:scale>
          <a:sx n="81" d="100"/>
          <a:sy n="81" d="100"/>
        </p:scale>
        <p:origin x="-31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esProps" Target="pres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viewProps" Target="viewProps.xml"/><Relationship Id="rId26" Type="http://schemas.openxmlformats.org/officeDocument/2006/relationships/printerSettings" Target="printerSettings/printerSettings1.bin"/><Relationship Id="rId30" Type="http://schemas.openxmlformats.org/officeDocument/2006/relationships/tableStyles" Target="tableStyles.xml"/><Relationship Id="rId11" Type="http://schemas.openxmlformats.org/officeDocument/2006/relationships/slide" Target="slides/slide10.xml"/><Relationship Id="rId29" Type="http://schemas.openxmlformats.org/officeDocument/2006/relationships/theme" Target="theme/theme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56DAD-0F24-B142-9BE6-0DD57D080ABE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B9C56-6C71-F445-900E-E581655DC1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38633-CC12-9843-8C92-12AB76BA0CDA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33CF53-6127-AF4C-8207-52BB10571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8C17D7-5699-404E-8F37-5DC917A05365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3CF53-6127-AF4C-8207-52BB10571D3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>
            <a:normAutofit/>
          </a:bodyPr>
          <a:lstStyle>
            <a:lvl1pPr algn="ctr">
              <a:defRPr lang="en-US" sz="3200" dirty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pic>
        <p:nvPicPr>
          <p:cNvPr id="14" name="Picture 13" descr="ARLlogo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715000"/>
            <a:ext cx="2984500" cy="9144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DA89D8C9-C147-C146-981D-303DE7CE8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DA89D8C9-C147-C146-981D-303DE7CE8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468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310" y="194486"/>
            <a:ext cx="8497490" cy="11430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DA89D8C9-C147-C146-981D-303DE7CE8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0" y="0"/>
            <a:ext cx="9144000" cy="1447800"/>
          </a:xfrm>
          <a:prstGeom prst="round2SameRect">
            <a:avLst>
              <a:gd name="adj1" fmla="val 836"/>
              <a:gd name="adj2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068" y="134014"/>
            <a:ext cx="8272731" cy="11430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DA89D8C9-C147-C146-981D-303DE7CE8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 flipV="1">
            <a:off x="8867561" y="1"/>
            <a:ext cx="45719" cy="1025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DA89D8C9-C147-C146-981D-303DE7CE8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DA89D8C9-C147-C146-981D-303DE7CE8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DA89D8C9-C147-C146-981D-303DE7CE8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DA89D8C9-C147-C146-981D-303DE7CE8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DA89D8C9-C147-C146-981D-303DE7CE8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468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27300" y="147158"/>
            <a:ext cx="8272731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31736"/>
            <a:ext cx="7772400" cy="42880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B7C008A-E032-9B4B-8E50-33856FC124DD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0" name="Picture 9" descr="smallogo.gif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2400" y="5791200"/>
            <a:ext cx="849128" cy="8763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2800" kern="1200">
          <a:solidFill>
            <a:schemeClr val="bg2"/>
          </a:solidFill>
          <a:latin typeface="Arial"/>
          <a:ea typeface="+mj-ea"/>
          <a:cs typeface="Arial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548640" indent="-22860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822960" indent="-228600" algn="l" rtl="0" eaLnBrk="1" latinLnBrk="0" hangingPunct="1">
        <a:spcBef>
          <a:spcPts val="60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097280" indent="-228600" algn="l" rtl="0" eaLnBrk="1" latinLnBrk="0" hangingPunct="1">
        <a:spcBef>
          <a:spcPts val="600"/>
        </a:spcBef>
        <a:buClr>
          <a:schemeClr val="accent3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1371600" indent="-228600" algn="l" rtl="0" eaLnBrk="1" latinLnBrk="0" hangingPunct="1">
        <a:spcBef>
          <a:spcPts val="600"/>
        </a:spcBef>
        <a:buClr>
          <a:schemeClr val="accent3"/>
        </a:buClr>
        <a:buFontTx/>
        <a:buChar char="o"/>
        <a:defRPr kumimoji="0"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d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hyperlink" Target="http://www.arl.org/bm~doc/ARL_EScience_final.pdf" TargetMode="External"/><Relationship Id="rId5" Type="http://schemas.openxmlformats.org/officeDocument/2006/relationships/hyperlink" Target="http://www.arl.org/resources/pubs/fallforumproceedings/forum08proceedings.shtml" TargetMode="External"/><Relationship Id="rId7" Type="http://schemas.openxmlformats.org/officeDocument/2006/relationships/hyperlink" Target="http://www.arl.org/rtl/eresearch/escien/index.s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arl.org/bm~doc/digdatarpt.pdf" TargetMode="External"/><Relationship Id="rId6" Type="http://schemas.openxmlformats.org/officeDocument/2006/relationships/hyperlink" Target="http://www.arl.org/bm~doc/e-science-talking-points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40453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Presenter: Karla </a:t>
            </a:r>
            <a:r>
              <a:rPr lang="en-US" dirty="0" err="1" smtClean="0"/>
              <a:t>Strieb</a:t>
            </a:r>
            <a:endParaRPr lang="en-US" dirty="0" smtClean="0"/>
          </a:p>
          <a:p>
            <a:r>
              <a:rPr lang="en-US" sz="1800" dirty="0" smtClean="0"/>
              <a:t>Assistant Executive Director</a:t>
            </a:r>
          </a:p>
          <a:p>
            <a:r>
              <a:rPr lang="en-US" sz="1800" dirty="0" smtClean="0"/>
              <a:t>Transforming Research Libraries</a:t>
            </a:r>
          </a:p>
          <a:p>
            <a:endParaRPr lang="en-US" sz="1800" dirty="0" smtClean="0"/>
          </a:p>
          <a:p>
            <a:r>
              <a:rPr lang="en-US" sz="1800" dirty="0" smtClean="0"/>
              <a:t>June 3, 2010</a:t>
            </a:r>
          </a:p>
          <a:p>
            <a:endParaRPr lang="en-US" sz="1800" dirty="0" smtClean="0"/>
          </a:p>
          <a:p>
            <a:r>
              <a:rPr lang="en-US" sz="1800" dirty="0"/>
              <a:t> </a:t>
            </a:r>
          </a:p>
          <a:p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Supporting E-science: Progress at Research Institutions and Their Libraries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smtClean="0"/>
              <a:t>Of those institutions with focused infrastructure</a:t>
            </a:r>
          </a:p>
          <a:p>
            <a:r>
              <a:rPr lang="en-US" sz="2400" dirty="0" smtClean="0"/>
              <a:t> 45% report designated unit to provide data </a:t>
            </a:r>
            <a:r>
              <a:rPr lang="en-US" sz="2400" dirty="0" err="1" smtClean="0"/>
              <a:t>curation</a:t>
            </a:r>
            <a:r>
              <a:rPr lang="en-US" sz="2400" dirty="0" smtClean="0"/>
              <a:t> support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someone in charge?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ata centers 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594" y="1628815"/>
            <a:ext cx="6473628" cy="53162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“Data Center”?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406327" y="1738648"/>
            <a:ext cx="6509627" cy="1940957"/>
          </a:xfrm>
          <a:prstGeom prst="roundRect">
            <a:avLst/>
          </a:prstGeom>
          <a:noFill/>
          <a:ln w="28575">
            <a:solidFill>
              <a:schemeClr val="tx1"/>
            </a:solidFill>
          </a:ln>
          <a:effectLst>
            <a:glow rad="101600">
              <a:schemeClr val="accent1">
                <a:alpha val="75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“Most science and engineering departments, labs and centers…have some infrastructure to support high performance computing, or provide software tools to process/visualize research data.  But none…are clearly documented on a single webpage or other place where researchers can easily locate.” - MIT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Decentralized themes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4059382"/>
            <a:ext cx="7835399" cy="163449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  <a:effectLst>
            <a:glow rad="101600">
              <a:srgbClr val="FF6600">
                <a:alpha val="75000"/>
              </a:srgbClr>
            </a:glow>
          </a:effectLst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“Currently there is no one central group or effort that focuses on overall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planning, but a collection of overlapping initiatives and activities –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is largely because the university is highly decentralized and others in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institution do not think in terms of e-science but in terms of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research supported by cyberinfrastructure.” - Purdue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What’s happening with needs assessment?</a:t>
            </a:r>
            <a:endParaRPr lang="en-US" dirty="0"/>
          </a:p>
        </p:txBody>
      </p:sp>
      <p:pic>
        <p:nvPicPr>
          <p:cNvPr id="4" name="Picture 3" descr="Needs assessm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962" y="1652838"/>
            <a:ext cx="6221917" cy="50522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04178" y="5629087"/>
            <a:ext cx="558262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j-lt"/>
              </a:rPr>
              <a:t>Examples gathered at: </a:t>
            </a:r>
            <a:r>
              <a:rPr lang="en-US" sz="1600" dirty="0" err="1" smtClean="0">
                <a:latin typeface="+mj-lt"/>
              </a:rPr>
              <a:t>http://www.arl.org/rtl/eresearch/escien/esciensurvey/surveyresearch.shtml#instdatres</a:t>
            </a:r>
            <a:endParaRPr 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19 </a:t>
            </a:r>
            <a:r>
              <a:rPr lang="en-US" dirty="0" smtClean="0"/>
              <a:t>institutions engaged in DataNet proposal development, most involved the library</a:t>
            </a:r>
          </a:p>
          <a:p>
            <a:endParaRPr lang="en-US" dirty="0" smtClean="0"/>
          </a:p>
          <a:p>
            <a:r>
              <a:rPr lang="en-US" dirty="0" smtClean="0"/>
              <a:t>14 libraries involved in other e-science grants (NIH, NSF, Mellon and Gates Foundations)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institutions getting grant funding?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02327" y="1447800"/>
            <a:ext cx="7384473" cy="4572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Of </a:t>
            </a:r>
            <a:r>
              <a:rPr lang="en-US" dirty="0" smtClean="0"/>
              <a:t>libraries with institutional activity, 73% reported library involvement.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87% libraries offering service collaborate with other units (e.g., IT, colleges/departments, centers, Ofc. Research)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Libraries are supporting </a:t>
            </a:r>
            <a:r>
              <a:rPr lang="en-US" dirty="0" err="1" smtClean="0"/>
              <a:t>e</a:t>
            </a:r>
            <a:r>
              <a:rPr lang="en-US" dirty="0" smtClean="0"/>
              <a:t>-Science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1311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Finding, using available infrastructure</a:t>
            </a:r>
          </a:p>
          <a:p>
            <a:pPr lvl="1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8 libraries maintain web site on services</a:t>
            </a:r>
            <a:endParaRPr lang="en-US" dirty="0" smtClean="0"/>
          </a:p>
          <a:p>
            <a:r>
              <a:rPr lang="en-US" dirty="0" smtClean="0"/>
              <a:t>Finding relevant data, developing data management plans, rights management</a:t>
            </a:r>
          </a:p>
          <a:p>
            <a:pPr lvl="1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8 libraries offer training in data management</a:t>
            </a:r>
          </a:p>
          <a:p>
            <a:r>
              <a:rPr lang="en-US" dirty="0" smtClean="0"/>
              <a:t>Metadata and archiving consultation/support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emerging library service </a:t>
            </a:r>
            <a:r>
              <a:rPr lang="en-US" dirty="0" smtClean="0"/>
              <a:t>portfolio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Titles 4.pdf"/>
          <p:cNvPicPr>
            <a:picLocks noGrp="1" noChangeAspect="1"/>
          </p:cNvPicPr>
          <p:nvPr>
            <p:ph sz="quarter" idx="1"/>
          </p:nvPr>
        </p:nvPicPr>
        <mc:AlternateContent>
          <mc:Choice xmlns:ma="http://schemas.microsoft.com/office/mac/drawingml/2008/main" Requires="ma">
            <p:blipFill>
              <a:blip r:embed="rId3"/>
              <a:srcRect l="-15682" r="-15682"/>
              <a:stretch>
                <a:fillRect/>
              </a:stretch>
            </p:blipFill>
          </mc:Choice>
          <mc:Fallback>
            <p:blipFill>
              <a:blip r:embed="rId4"/>
              <a:srcRect l="-15682" r="-15682"/>
              <a:stretch>
                <a:fillRect/>
              </a:stretch>
            </p:blipFill>
          </mc:Fallback>
        </mc:AlternateContent>
        <p:spPr/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Building teams on the service side to work with teams of researchers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Most (90%) rely on discipline librarians, many (66%) also have data librarians</a:t>
            </a:r>
          </a:p>
          <a:p>
            <a:endParaRPr lang="en-US" dirty="0" smtClean="0"/>
          </a:p>
          <a:p>
            <a:r>
              <a:rPr lang="en-US" dirty="0" smtClean="0"/>
              <a:t>64% reassigning existing staff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39</a:t>
            </a:r>
            <a:r>
              <a:rPr lang="en-US" dirty="0" smtClean="0"/>
              <a:t>% have hired </a:t>
            </a:r>
            <a:r>
              <a:rPr lang="en-US" dirty="0" err="1" smtClean="0"/>
              <a:t>e</a:t>
            </a:r>
            <a:r>
              <a:rPr lang="en-US" dirty="0" smtClean="0"/>
              <a:t>-science expertise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39</a:t>
            </a:r>
            <a:r>
              <a:rPr lang="en-US" dirty="0" smtClean="0"/>
              <a:t>% are planning to hire </a:t>
            </a:r>
            <a:r>
              <a:rPr lang="en-US" dirty="0" err="1" smtClean="0"/>
              <a:t>e</a:t>
            </a:r>
            <a:r>
              <a:rPr lang="en-US" dirty="0" smtClean="0"/>
              <a:t>-science expertise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How is the staff issue being addressed?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65 positions detailed:</a:t>
            </a:r>
          </a:p>
          <a:p>
            <a:pPr lvl="1"/>
            <a:r>
              <a:rPr lang="en-US" dirty="0" smtClean="0"/>
              <a:t>Two named chairs</a:t>
            </a:r>
          </a:p>
          <a:p>
            <a:pPr lvl="1"/>
            <a:r>
              <a:rPr lang="en-US" dirty="0" smtClean="0"/>
              <a:t>71% had library/info science degree</a:t>
            </a:r>
          </a:p>
          <a:p>
            <a:pPr lvl="1"/>
            <a:r>
              <a:rPr lang="en-US" dirty="0" smtClean="0"/>
              <a:t>34% had disciplinary degree</a:t>
            </a:r>
          </a:p>
          <a:p>
            <a:pPr lvl="1"/>
            <a:r>
              <a:rPr lang="en-US" dirty="0" smtClean="0"/>
              <a:t>17% had both library and other disciplinary degree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these people?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>
          <a:xfrm>
            <a:off x="1393825" y="1780423"/>
            <a:ext cx="7521575" cy="4503737"/>
          </a:xfrm>
        </p:spPr>
        <p:txBody>
          <a:bodyPr>
            <a:normAutofit/>
          </a:bodyPr>
          <a:lstStyle/>
          <a:p>
            <a:pPr marL="295275" indent="-14288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sz="2400" dirty="0" smtClean="0">
                <a:latin typeface="Arial" charset="0"/>
              </a:rPr>
              <a:t>Membership: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125 Research Libraries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United States and Canada</a:t>
            </a:r>
          </a:p>
          <a:p>
            <a:pPr marL="295275" indent="-14288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sz="2400" dirty="0" smtClean="0">
                <a:latin typeface="Arial" charset="0"/>
              </a:rPr>
              <a:t> </a:t>
            </a:r>
          </a:p>
          <a:p>
            <a:pPr marL="295275" indent="-14288" eaLnBrk="1" hangingPunct="1">
              <a:lnSpc>
                <a:spcPct val="80000"/>
              </a:lnSpc>
              <a:buFont typeface="Wingdings 2" charset="2"/>
              <a:buNone/>
            </a:pPr>
            <a:endParaRPr lang="en-US" sz="2400" dirty="0" smtClean="0">
              <a:latin typeface="Arial" charset="0"/>
            </a:endParaRPr>
          </a:p>
          <a:p>
            <a:pPr marL="295275" indent="-14288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sz="2400" dirty="0" smtClean="0">
                <a:latin typeface="Arial" charset="0"/>
              </a:rPr>
              <a:t>Affiliate organizations: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Coalition for Networked Information (CNI)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Scholarly Publishing and Academic Resources Coalition (SPARC) </a:t>
            </a:r>
          </a:p>
          <a:p>
            <a:pPr marL="295275" indent="-14288" eaLnBrk="1" hangingPunct="1"/>
            <a:endParaRPr lang="en-US" sz="2400" dirty="0" smtClean="0">
              <a:latin typeface="Arial" charset="0"/>
            </a:endParaRPr>
          </a:p>
        </p:txBody>
      </p:sp>
      <p:sp>
        <p:nvSpPr>
          <p:cNvPr id="17412" name="Tit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About ARL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667500" y="6191250"/>
            <a:ext cx="24765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17EECD4-0187-FB45-8EF3-92E04A6C9D0A}" type="slidenum">
              <a:rPr lang="en-US" sz="1400">
                <a:solidFill>
                  <a:schemeClr val="tx2"/>
                </a:solidFill>
                <a:latin typeface="Perpetua" charset="0"/>
              </a:rPr>
              <a:pPr algn="r"/>
              <a:t>2</a:t>
            </a:fld>
            <a:endParaRPr lang="en-US" sz="1400">
              <a:solidFill>
                <a:schemeClr val="tx2"/>
              </a:solidFill>
              <a:latin typeface="Perpetu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Organizational:</a:t>
            </a:r>
          </a:p>
          <a:p>
            <a:pPr lvl="1"/>
            <a:r>
              <a:rPr lang="en-US" sz="2400" dirty="0" smtClean="0"/>
              <a:t>Low recognition of importance of e-science support</a:t>
            </a:r>
          </a:p>
          <a:p>
            <a:pPr lvl="1"/>
            <a:r>
              <a:rPr lang="en-US" sz="2400" dirty="0" smtClean="0"/>
              <a:t>Coordination issues within and across institutions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 Points for ARL Libraries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r>
              <a:rPr lang="en-US" sz="2400" dirty="0" smtClean="0"/>
              <a:t>Resources:</a:t>
            </a:r>
          </a:p>
          <a:p>
            <a:pPr lvl="1"/>
            <a:r>
              <a:rPr lang="en-US" sz="2400" dirty="0" smtClean="0"/>
              <a:t>Staff with relevant expertise</a:t>
            </a:r>
          </a:p>
          <a:p>
            <a:pPr lvl="1"/>
            <a:r>
              <a:rPr lang="en-US" sz="2400" dirty="0" smtClean="0"/>
              <a:t>Technology infrastructure</a:t>
            </a:r>
          </a:p>
          <a:p>
            <a:pPr lvl="1"/>
            <a:r>
              <a:rPr lang="en-US" sz="2400" dirty="0" smtClean="0"/>
              <a:t>Budget constraints: Few business models for aligning demand for library services with research funding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 Points for ARL Libraries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ARL page for the survey: 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1"/>
                </a:solidFill>
              </a:rPr>
              <a:t>http://</a:t>
            </a:r>
            <a:r>
              <a:rPr lang="en-US" sz="2400" dirty="0" err="1" smtClean="0">
                <a:solidFill>
                  <a:schemeClr val="accent1"/>
                </a:solidFill>
              </a:rPr>
              <a:t>www.arl.org/rtl/eresearch/escien/esciensurvey</a:t>
            </a:r>
            <a:r>
              <a:rPr lang="en-US" sz="2400" dirty="0" smtClean="0">
                <a:solidFill>
                  <a:schemeClr val="accent1"/>
                </a:solidFill>
              </a:rPr>
              <a:t>/</a:t>
            </a:r>
          </a:p>
          <a:p>
            <a:endParaRPr lang="en-US" sz="2400" dirty="0" smtClean="0"/>
          </a:p>
          <a:p>
            <a:r>
              <a:rPr lang="en-US" sz="2400" dirty="0" smtClean="0"/>
              <a:t>Forthcoming report: July 2010 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 more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51640"/>
            <a:ext cx="777240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2006 Task Force created</a:t>
            </a:r>
          </a:p>
          <a:p>
            <a:pPr lvl="1"/>
            <a:r>
              <a:rPr lang="en-US" dirty="0" smtClean="0"/>
              <a:t>NSF Workshop: </a:t>
            </a:r>
            <a:r>
              <a:rPr lang="en-US" i="1" dirty="0" smtClean="0"/>
              <a:t>To Stand the Test of Time: Long-term Stewardship of Digital Data Sets in Science and Engineering</a:t>
            </a:r>
            <a:r>
              <a:rPr lang="en-US" b="1" i="1" dirty="0" smtClean="0"/>
              <a:t> </a:t>
            </a:r>
            <a:r>
              <a:rPr lang="en-US" dirty="0" smtClean="0"/>
              <a:t>(2006)  </a:t>
            </a:r>
            <a:r>
              <a:rPr lang="en-US" sz="2162" dirty="0" smtClean="0">
                <a:hlinkClick r:id="rId3"/>
              </a:rPr>
              <a:t>http://www.arl.org/bm~doc/digdatarpt.pdf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2007 Task Force Report recommendations</a:t>
            </a:r>
          </a:p>
          <a:p>
            <a:pPr lvl="1">
              <a:buNone/>
            </a:pPr>
            <a:r>
              <a:rPr lang="en-US" sz="1946" dirty="0" smtClean="0">
                <a:hlinkClick r:id="rId4"/>
              </a:rPr>
              <a:t>http://www.arl.org/bm~doc/ARL_EScience_final.pdf</a:t>
            </a:r>
            <a:r>
              <a:rPr lang="en-US" sz="1946" dirty="0" smtClean="0"/>
              <a:t> </a:t>
            </a:r>
            <a:endParaRPr lang="en-US" sz="1946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2008 ARL/CNI Forum, </a:t>
            </a:r>
            <a:r>
              <a:rPr lang="en-US" b="1" i="1" dirty="0" smtClean="0"/>
              <a:t>Reinventing Science Librarianship</a:t>
            </a:r>
            <a:endParaRPr lang="en-US" b="1" dirty="0" smtClean="0"/>
          </a:p>
          <a:p>
            <a:pPr lvl="1">
              <a:buFont typeface="Wingdings 2" pitchFamily="18" charset="2"/>
              <a:buChar char=""/>
            </a:pPr>
            <a:r>
              <a:rPr lang="en-US" dirty="0" smtClean="0">
                <a:hlinkClick r:id="rId5"/>
              </a:rPr>
              <a:t>http://www.arl.org/resources/pubs/fallforumproceedings/forum08proceedings.shtml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Resources</a:t>
            </a:r>
          </a:p>
          <a:p>
            <a:pPr lvl="1">
              <a:buFont typeface="Wingdings 2" pitchFamily="18" charset="2"/>
              <a:buChar char=""/>
            </a:pPr>
            <a:r>
              <a:rPr lang="en-US" dirty="0" smtClean="0"/>
              <a:t>Talking  Points </a:t>
            </a:r>
            <a:r>
              <a:rPr lang="en-US" dirty="0" smtClean="0">
                <a:hlinkClick r:id="rId6"/>
              </a:rPr>
              <a:t>http://www.arl.org/bm~doc/e-science-talking-points.pdf</a:t>
            </a:r>
            <a:r>
              <a:rPr lang="en-US" dirty="0" smtClean="0"/>
              <a:t> </a:t>
            </a:r>
          </a:p>
          <a:p>
            <a:pPr lvl="1">
              <a:buFont typeface="Wingdings 2" pitchFamily="18" charset="2"/>
              <a:buChar char=""/>
            </a:pPr>
            <a:r>
              <a:rPr lang="en-US" dirty="0" smtClean="0">
                <a:hlinkClick r:id="rId7"/>
              </a:rPr>
              <a:t>http://www.arl.org/rtl/eresearch/escience/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ARL E-Science Activities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1696278"/>
            <a:ext cx="7772400" cy="4572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Multi-institutional, international, collaborative context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Data roles:</a:t>
            </a:r>
            <a:r>
              <a:rPr lang="en-US" sz="2400" dirty="0" smtClean="0"/>
              <a:t> planning, management</a:t>
            </a:r>
            <a:r>
              <a:rPr lang="en-US" sz="2400" dirty="0"/>
              <a:t>, preservation, curation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Well-integrated, sustainable models of support for research process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10815" y="362210"/>
            <a:ext cx="77724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E-research engagement: </a:t>
            </a:r>
            <a:br>
              <a:rPr lang="en-US" dirty="0" smtClean="0"/>
            </a:br>
            <a:r>
              <a:rPr lang="en-US" dirty="0" smtClean="0"/>
              <a:t>The new paradigm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Q: What is the status of institutional planning?</a:t>
            </a:r>
          </a:p>
          <a:p>
            <a:pPr lvl="1"/>
            <a:r>
              <a:rPr lang="en-US" sz="2000" dirty="0" smtClean="0"/>
              <a:t>Campus structures</a:t>
            </a:r>
          </a:p>
          <a:p>
            <a:pPr lvl="1"/>
            <a:r>
              <a:rPr lang="en-US" sz="2000" dirty="0" smtClean="0"/>
              <a:t>Infrastructure development</a:t>
            </a:r>
          </a:p>
          <a:p>
            <a:pPr lvl="1"/>
            <a:endParaRPr lang="en-US" sz="2000" dirty="0" smtClean="0"/>
          </a:p>
          <a:p>
            <a:pPr>
              <a:buNone/>
            </a:pPr>
            <a:r>
              <a:rPr lang="en-US" sz="2400" dirty="0" smtClean="0"/>
              <a:t>Q: What is the status of library planning &amp; engagement?</a:t>
            </a:r>
          </a:p>
          <a:p>
            <a:pPr lvl="1"/>
            <a:r>
              <a:rPr lang="en-US" sz="2000" dirty="0" smtClean="0"/>
              <a:t>Library role in campus planning</a:t>
            </a:r>
          </a:p>
          <a:p>
            <a:pPr lvl="1"/>
            <a:r>
              <a:rPr lang="en-US" sz="2000" dirty="0" smtClean="0"/>
              <a:t>Library services, infrastructure, capacity (staff)</a:t>
            </a:r>
          </a:p>
          <a:p>
            <a:pPr lvl="1"/>
            <a:r>
              <a:rPr lang="en-US" sz="2000" dirty="0" smtClean="0"/>
              <a:t>Pressure points, areas of interest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ARL E-Science Survey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</a:t>
            </a:r>
            <a:r>
              <a:rPr lang="en-US" sz="2400" dirty="0" smtClean="0"/>
              <a:t>: Widespread engagement (61 respondents</a:t>
            </a:r>
            <a:r>
              <a:rPr lang="en-US" sz="2400" dirty="0" smtClean="0"/>
              <a:t>)</a:t>
            </a:r>
          </a:p>
          <a:p>
            <a:pPr>
              <a:buNone/>
            </a:pPr>
            <a:endParaRPr lang="en-US" sz="2400" dirty="0" smtClean="0"/>
          </a:p>
          <a:p>
            <a:pPr lvl="1"/>
            <a:r>
              <a:rPr lang="en-US" dirty="0" smtClean="0"/>
              <a:t>Institutional infrastructure in place or planned at 77</a:t>
            </a:r>
            <a:r>
              <a:rPr lang="en-US" dirty="0" smtClean="0"/>
              <a:t>%</a:t>
            </a:r>
          </a:p>
          <a:p>
            <a:pPr lvl="1"/>
            <a:r>
              <a:rPr lang="en-US" dirty="0" smtClean="0"/>
              <a:t>Most institutions have hybrid of institution-wide and unit planning &amp; infrastructure (60%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Institution-wide approaches engage: IT, Library, faculty/researchers, Office of Research</a:t>
            </a:r>
          </a:p>
          <a:p>
            <a:pPr lvl="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organizing behavior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Inst org 2.png"/>
          <p:cNvPicPr>
            <a:picLocks noGrp="1" noChangeAspect="1"/>
          </p:cNvPicPr>
          <p:nvPr>
            <p:ph sz="quarter" idx="1"/>
          </p:nvPr>
        </p:nvPicPr>
        <p:blipFill>
          <a:blip r:embed="rId3"/>
          <a:srcRect l="-14155" r="-14155"/>
          <a:stretch>
            <a:fillRect/>
          </a:stretch>
        </p:blipFill>
        <p:spPr>
          <a:xfrm>
            <a:off x="992790" y="1526200"/>
            <a:ext cx="7772400" cy="4572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centralize or decentralize?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2204" y="5303558"/>
            <a:ext cx="6014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"/>
                <a:ea typeface="+mj-ea"/>
                <a:cs typeface="Arial"/>
              </a:rPr>
              <a:t>The answer is, Yes!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r>
              <a:rPr lang="en-US" sz="2400" dirty="0" smtClean="0"/>
              <a:t>Centralized capacities</a:t>
            </a:r>
          </a:p>
          <a:p>
            <a:r>
              <a:rPr lang="en-US" sz="2400" dirty="0" smtClean="0"/>
              <a:t>Localized capacities</a:t>
            </a:r>
          </a:p>
          <a:p>
            <a:r>
              <a:rPr lang="en-US" sz="2400" dirty="0" smtClean="0"/>
              <a:t>Multi-institutional capacities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Strategies for supporting </a:t>
            </a:r>
            <a:r>
              <a:rPr lang="en-US" dirty="0" err="1" smtClean="0"/>
              <a:t>e</a:t>
            </a:r>
            <a:r>
              <a:rPr lang="en-US" dirty="0" smtClean="0"/>
              <a:t>-</a:t>
            </a:r>
            <a:r>
              <a:rPr lang="en-US" dirty="0" smtClean="0"/>
              <a:t>science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5667" y="4876897"/>
            <a:ext cx="7443444" cy="1021556"/>
          </a:xfrm>
          <a:prstGeom prst="roundRect">
            <a:avLst/>
          </a:prstGeom>
          <a:solidFill>
            <a:srgbClr val="FFCCCC"/>
          </a:solidFill>
          <a:ln w="19050">
            <a:solidFill>
              <a:schemeClr val="tx1"/>
            </a:solidFill>
          </a:ln>
          <a:effectLst>
            <a:glow rad="101600">
              <a:schemeClr val="accent1">
                <a:alpha val="75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“A cyberinfrastructure task force is in the planning stages, and it will report to the President of the University.”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U Oregon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9400" y="2912879"/>
            <a:ext cx="7578272" cy="163449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  <a:effectLst>
            <a:glow rad="101600">
              <a:srgbClr val="FF6600">
                <a:alpha val="75000"/>
              </a:srgbClr>
            </a:glow>
          </a:effectLst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“Two groups exist: Cyberinfrastructure Council and Knowledge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Management Committee. The Council is most involved in the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high performance computing, data centers, other computing and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network issues. The Knowledge Management Committee is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more oriented to the content of escience and data curation…” – U Utah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2729" y="1625933"/>
            <a:ext cx="7286382" cy="10215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effectLst>
            <a:glow rad="101600">
              <a:schemeClr val="accent1">
                <a:alpha val="75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The locus for planning and services around </a:t>
            </a:r>
            <a:r>
              <a:rPr lang="en-US" dirty="0" err="1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e</a:t>
            </a:r>
            <a:r>
              <a:rPr lang="en-US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-science issues at the U. of Washington is the UW </a:t>
            </a:r>
            <a:r>
              <a:rPr lang="en-US" dirty="0" err="1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eScience</a:t>
            </a:r>
            <a:r>
              <a:rPr lang="en-US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Institute, an interdisciplinary and institution-wide coordinating body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4308"/>
          </a:xfrm>
        </p:spPr>
        <p:txBody>
          <a:bodyPr/>
          <a:lstStyle/>
          <a:p>
            <a:pPr algn="ctr"/>
            <a:r>
              <a:rPr lang="en-US" dirty="0" smtClean="0"/>
              <a:t>Centralizing strategies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660066"/>
      </a:accent1>
      <a:accent2>
        <a:srgbClr val="FFC000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4C004C"/>
      </a:hlink>
      <a:folHlink>
        <a:srgbClr val="96A9A9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June 2010.potx</Template>
  <TotalTime>4343</TotalTime>
  <Words>980</Words>
  <Application>Microsoft Macintosh PowerPoint</Application>
  <PresentationFormat>On-screen Show (4:3)</PresentationFormat>
  <Paragraphs>148</Paragraphs>
  <Slides>22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Equity</vt:lpstr>
      <vt:lpstr>Supporting E-science: Progress at Research Institutions and Their Libraries</vt:lpstr>
      <vt:lpstr>About ARL</vt:lpstr>
      <vt:lpstr>ARL E-Science Activities</vt:lpstr>
      <vt:lpstr>E-research engagement:  The new paradigm</vt:lpstr>
      <vt:lpstr>The ARL E-Science Survey</vt:lpstr>
      <vt:lpstr>Institutional organizing behavior</vt:lpstr>
      <vt:lpstr>To centralize or decentralize?</vt:lpstr>
      <vt:lpstr>Strategies for supporting e-science</vt:lpstr>
      <vt:lpstr>Centralizing strategies</vt:lpstr>
      <vt:lpstr>Put someone in charge?</vt:lpstr>
      <vt:lpstr>Create a “Data Center”?</vt:lpstr>
      <vt:lpstr>Decentralized themes</vt:lpstr>
      <vt:lpstr>What’s happening with needs assessment?</vt:lpstr>
      <vt:lpstr>Are institutions getting grant funding?</vt:lpstr>
      <vt:lpstr>Libraries are supporting e-Science</vt:lpstr>
      <vt:lpstr>The emerging library service portfolio</vt:lpstr>
      <vt:lpstr>Building teams on the service side to work with teams of researchers </vt:lpstr>
      <vt:lpstr>How is the staff issue being addressed?</vt:lpstr>
      <vt:lpstr>Who are these people?</vt:lpstr>
      <vt:lpstr>Pressure Points for ARL Libraries</vt:lpstr>
      <vt:lpstr>Pressure Points for ARL Libraries</vt:lpstr>
      <vt:lpstr>Learn more</vt:lpstr>
    </vt:vector>
  </TitlesOfParts>
  <Company>Association of Research Libraries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ARL Survey on E-science and Data Support: Initial Findings</dc:title>
  <dc:creator>Karla Hahn</dc:creator>
  <cp:lastModifiedBy>Karla Strieb</cp:lastModifiedBy>
  <cp:revision>99</cp:revision>
  <cp:lastPrinted>2009-10-14T11:46:47Z</cp:lastPrinted>
  <dcterms:created xsi:type="dcterms:W3CDTF">2010-06-02T13:20:25Z</dcterms:created>
  <dcterms:modified xsi:type="dcterms:W3CDTF">2010-06-02T13:59:28Z</dcterms:modified>
</cp:coreProperties>
</file>