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9" r:id="rId2"/>
    <p:sldId id="593" r:id="rId3"/>
    <p:sldId id="708" r:id="rId4"/>
    <p:sldId id="722" r:id="rId5"/>
    <p:sldId id="709" r:id="rId6"/>
    <p:sldId id="723" r:id="rId7"/>
    <p:sldId id="725" r:id="rId8"/>
    <p:sldId id="643" r:id="rId9"/>
    <p:sldId id="625" r:id="rId10"/>
    <p:sldId id="710" r:id="rId11"/>
    <p:sldId id="716" r:id="rId12"/>
    <p:sldId id="726" r:id="rId13"/>
  </p:sldIdLst>
  <p:sldSz cx="9144000" cy="6858000" type="screen4x3"/>
  <p:notesSz cx="6946900" cy="9220200"/>
  <p:defaultTextStyle>
    <a:defPPr>
      <a:defRPr lang="en-US"/>
    </a:defPPr>
    <a:lvl1pPr algn="ctr" rtl="0" fontAlgn="base">
      <a:spcBef>
        <a:spcPct val="0"/>
      </a:spcBef>
      <a:spcAft>
        <a:spcPct val="0"/>
      </a:spcAft>
      <a:defRPr sz="1200" kern="1200">
        <a:solidFill>
          <a:schemeClr val="tx1"/>
        </a:solidFill>
        <a:latin typeface="Arial" pitchFamily="34" charset="0"/>
        <a:ea typeface="+mn-ea"/>
        <a:cs typeface="+mn-cs"/>
      </a:defRPr>
    </a:lvl1pPr>
    <a:lvl2pPr marL="457200" algn="ctr" rtl="0" fontAlgn="base">
      <a:spcBef>
        <a:spcPct val="0"/>
      </a:spcBef>
      <a:spcAft>
        <a:spcPct val="0"/>
      </a:spcAft>
      <a:defRPr sz="1200" kern="1200">
        <a:solidFill>
          <a:schemeClr val="tx1"/>
        </a:solidFill>
        <a:latin typeface="Arial" pitchFamily="34" charset="0"/>
        <a:ea typeface="+mn-ea"/>
        <a:cs typeface="+mn-cs"/>
      </a:defRPr>
    </a:lvl2pPr>
    <a:lvl3pPr marL="914400" algn="ctr" rtl="0" fontAlgn="base">
      <a:spcBef>
        <a:spcPct val="0"/>
      </a:spcBef>
      <a:spcAft>
        <a:spcPct val="0"/>
      </a:spcAft>
      <a:defRPr sz="1200" kern="1200">
        <a:solidFill>
          <a:schemeClr val="tx1"/>
        </a:solidFill>
        <a:latin typeface="Arial" pitchFamily="34" charset="0"/>
        <a:ea typeface="+mn-ea"/>
        <a:cs typeface="+mn-cs"/>
      </a:defRPr>
    </a:lvl3pPr>
    <a:lvl4pPr marL="1371600" algn="ctr" rtl="0" fontAlgn="base">
      <a:spcBef>
        <a:spcPct val="0"/>
      </a:spcBef>
      <a:spcAft>
        <a:spcPct val="0"/>
      </a:spcAft>
      <a:defRPr sz="1200" kern="1200">
        <a:solidFill>
          <a:schemeClr val="tx1"/>
        </a:solidFill>
        <a:latin typeface="Arial" pitchFamily="34" charset="0"/>
        <a:ea typeface="+mn-ea"/>
        <a:cs typeface="+mn-cs"/>
      </a:defRPr>
    </a:lvl4pPr>
    <a:lvl5pPr marL="1828800" algn="ctr"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jacobso"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EA2"/>
    <a:srgbClr val="003399"/>
    <a:srgbClr val="3366CC"/>
    <a:srgbClr val="CCFFFF"/>
    <a:srgbClr val="CCFFCC"/>
    <a:srgbClr val="669900"/>
    <a:srgbClr val="DEE4BC"/>
    <a:srgbClr val="EFF4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67045" autoAdjust="0"/>
  </p:normalViewPr>
  <p:slideViewPr>
    <p:cSldViewPr>
      <p:cViewPr varScale="1">
        <p:scale>
          <a:sx n="74" d="100"/>
          <a:sy n="74" d="100"/>
        </p:scale>
        <p:origin x="-73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12"/>
    </p:cViewPr>
  </p:sorterViewPr>
  <p:notesViewPr>
    <p:cSldViewPr>
      <p:cViewPr>
        <p:scale>
          <a:sx n="100" d="100"/>
          <a:sy n="100" d="100"/>
        </p:scale>
        <p:origin x="-840" y="2040"/>
      </p:cViewPr>
      <p:guideLst>
        <p:guide orient="horz" pos="2905"/>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10953" cy="461325"/>
          </a:xfrm>
          <a:prstGeom prst="rect">
            <a:avLst/>
          </a:prstGeom>
          <a:noFill/>
          <a:ln w="9525">
            <a:noFill/>
            <a:miter lim="800000"/>
            <a:headEnd/>
            <a:tailEnd/>
          </a:ln>
          <a:effectLst/>
        </p:spPr>
        <p:txBody>
          <a:bodyPr vert="horz" wrap="square" lIns="91882" tIns="45939" rIns="91882" bIns="45939" numCol="1" anchor="t" anchorCtr="0" compatLnSpc="1">
            <a:prstTxWarp prst="textNoShape">
              <a:avLst/>
            </a:prstTxWarp>
          </a:bodyPr>
          <a:lstStyle>
            <a:lvl1pPr algn="l" defTabSz="919127">
              <a:defRPr/>
            </a:lvl1pPr>
          </a:lstStyle>
          <a:p>
            <a:endParaRPr lang="en-US"/>
          </a:p>
        </p:txBody>
      </p:sp>
      <p:sp>
        <p:nvSpPr>
          <p:cNvPr id="77827" name="Rectangle 3"/>
          <p:cNvSpPr>
            <a:spLocks noGrp="1" noChangeArrowheads="1"/>
          </p:cNvSpPr>
          <p:nvPr>
            <p:ph type="dt" sz="quarter" idx="1"/>
          </p:nvPr>
        </p:nvSpPr>
        <p:spPr bwMode="auto">
          <a:xfrm>
            <a:off x="3934375" y="0"/>
            <a:ext cx="3010953" cy="461325"/>
          </a:xfrm>
          <a:prstGeom prst="rect">
            <a:avLst/>
          </a:prstGeom>
          <a:noFill/>
          <a:ln w="9525">
            <a:noFill/>
            <a:miter lim="800000"/>
            <a:headEnd/>
            <a:tailEnd/>
          </a:ln>
          <a:effectLst/>
        </p:spPr>
        <p:txBody>
          <a:bodyPr vert="horz" wrap="square" lIns="91882" tIns="45939" rIns="91882" bIns="45939" numCol="1" anchor="t" anchorCtr="0" compatLnSpc="1">
            <a:prstTxWarp prst="textNoShape">
              <a:avLst/>
            </a:prstTxWarp>
          </a:bodyPr>
          <a:lstStyle>
            <a:lvl1pPr algn="r" defTabSz="919127">
              <a:defRPr/>
            </a:lvl1pPr>
          </a:lstStyle>
          <a:p>
            <a:endParaRPr lang="en-US"/>
          </a:p>
        </p:txBody>
      </p:sp>
      <p:sp>
        <p:nvSpPr>
          <p:cNvPr id="77828" name="Rectangle 4"/>
          <p:cNvSpPr>
            <a:spLocks noGrp="1" noChangeArrowheads="1"/>
          </p:cNvSpPr>
          <p:nvPr>
            <p:ph type="ftr" sz="quarter" idx="2"/>
          </p:nvPr>
        </p:nvSpPr>
        <p:spPr bwMode="auto">
          <a:xfrm>
            <a:off x="0" y="8757301"/>
            <a:ext cx="3010953" cy="461325"/>
          </a:xfrm>
          <a:prstGeom prst="rect">
            <a:avLst/>
          </a:prstGeom>
          <a:noFill/>
          <a:ln w="9525">
            <a:noFill/>
            <a:miter lim="800000"/>
            <a:headEnd/>
            <a:tailEnd/>
          </a:ln>
          <a:effectLst/>
        </p:spPr>
        <p:txBody>
          <a:bodyPr vert="horz" wrap="square" lIns="91882" tIns="45939" rIns="91882" bIns="45939" numCol="1" anchor="b" anchorCtr="0" compatLnSpc="1">
            <a:prstTxWarp prst="textNoShape">
              <a:avLst/>
            </a:prstTxWarp>
          </a:bodyPr>
          <a:lstStyle>
            <a:lvl1pPr algn="l" defTabSz="919127">
              <a:defRPr/>
            </a:lvl1pPr>
          </a:lstStyle>
          <a:p>
            <a:endParaRPr lang="en-US"/>
          </a:p>
        </p:txBody>
      </p:sp>
      <p:sp>
        <p:nvSpPr>
          <p:cNvPr id="77829" name="Rectangle 5"/>
          <p:cNvSpPr>
            <a:spLocks noGrp="1" noChangeArrowheads="1"/>
          </p:cNvSpPr>
          <p:nvPr>
            <p:ph type="sldNum" sz="quarter" idx="3"/>
          </p:nvPr>
        </p:nvSpPr>
        <p:spPr bwMode="auto">
          <a:xfrm>
            <a:off x="3934375" y="8757301"/>
            <a:ext cx="3010953" cy="461325"/>
          </a:xfrm>
          <a:prstGeom prst="rect">
            <a:avLst/>
          </a:prstGeom>
          <a:noFill/>
          <a:ln w="9525">
            <a:noFill/>
            <a:miter lim="800000"/>
            <a:headEnd/>
            <a:tailEnd/>
          </a:ln>
          <a:effectLst/>
        </p:spPr>
        <p:txBody>
          <a:bodyPr vert="horz" wrap="square" lIns="91882" tIns="45939" rIns="91882" bIns="45939" numCol="1" anchor="b" anchorCtr="0" compatLnSpc="1">
            <a:prstTxWarp prst="textNoShape">
              <a:avLst/>
            </a:prstTxWarp>
          </a:bodyPr>
          <a:lstStyle>
            <a:lvl1pPr algn="r" defTabSz="919127">
              <a:defRPr/>
            </a:lvl1pPr>
          </a:lstStyle>
          <a:p>
            <a:fld id="{D44819A6-4783-41B7-B3DB-A9CB949A6A6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10953" cy="461325"/>
          </a:xfrm>
          <a:prstGeom prst="rect">
            <a:avLst/>
          </a:prstGeom>
          <a:noFill/>
          <a:ln w="9525">
            <a:noFill/>
            <a:miter lim="800000"/>
            <a:headEnd/>
            <a:tailEnd/>
          </a:ln>
          <a:effectLst/>
        </p:spPr>
        <p:txBody>
          <a:bodyPr vert="horz" wrap="square" lIns="91882" tIns="45939" rIns="91882" bIns="45939" numCol="1" anchor="t" anchorCtr="0" compatLnSpc="1">
            <a:prstTxWarp prst="textNoShape">
              <a:avLst/>
            </a:prstTxWarp>
          </a:bodyPr>
          <a:lstStyle>
            <a:lvl1pPr algn="l" defTabSz="919127">
              <a:defRPr/>
            </a:lvl1pPr>
          </a:lstStyle>
          <a:p>
            <a:endParaRPr lang="en-US"/>
          </a:p>
        </p:txBody>
      </p:sp>
      <p:sp>
        <p:nvSpPr>
          <p:cNvPr id="14339" name="Rectangle 3"/>
          <p:cNvSpPr>
            <a:spLocks noGrp="1" noChangeArrowheads="1"/>
          </p:cNvSpPr>
          <p:nvPr>
            <p:ph type="dt" idx="1"/>
          </p:nvPr>
        </p:nvSpPr>
        <p:spPr bwMode="auto">
          <a:xfrm>
            <a:off x="3934375" y="0"/>
            <a:ext cx="3010953" cy="461325"/>
          </a:xfrm>
          <a:prstGeom prst="rect">
            <a:avLst/>
          </a:prstGeom>
          <a:noFill/>
          <a:ln w="9525">
            <a:noFill/>
            <a:miter lim="800000"/>
            <a:headEnd/>
            <a:tailEnd/>
          </a:ln>
          <a:effectLst/>
        </p:spPr>
        <p:txBody>
          <a:bodyPr vert="horz" wrap="square" lIns="91882" tIns="45939" rIns="91882" bIns="45939" numCol="1" anchor="t" anchorCtr="0" compatLnSpc="1">
            <a:prstTxWarp prst="textNoShape">
              <a:avLst/>
            </a:prstTxWarp>
          </a:bodyPr>
          <a:lstStyle>
            <a:lvl1pPr algn="r" defTabSz="919127">
              <a:defRPr/>
            </a:lvl1pPr>
          </a:lstStyle>
          <a:p>
            <a:endParaRPr lang="en-US"/>
          </a:p>
        </p:txBody>
      </p:sp>
      <p:sp>
        <p:nvSpPr>
          <p:cNvPr id="14340" name="Rectangle 4"/>
          <p:cNvSpPr>
            <a:spLocks noGrp="1" noRot="1" noChangeAspect="1" noChangeArrowheads="1" noTextEdit="1"/>
          </p:cNvSpPr>
          <p:nvPr>
            <p:ph type="sldImg" idx="2"/>
          </p:nvPr>
        </p:nvSpPr>
        <p:spPr bwMode="auto">
          <a:xfrm>
            <a:off x="1166813" y="688975"/>
            <a:ext cx="4616450" cy="3462338"/>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95319" y="4381800"/>
            <a:ext cx="5556262" cy="4148775"/>
          </a:xfrm>
          <a:prstGeom prst="rect">
            <a:avLst/>
          </a:prstGeom>
          <a:noFill/>
          <a:ln w="9525">
            <a:noFill/>
            <a:miter lim="800000"/>
            <a:headEnd/>
            <a:tailEnd/>
          </a:ln>
          <a:effectLst/>
        </p:spPr>
        <p:txBody>
          <a:bodyPr vert="horz" wrap="square" lIns="91882" tIns="45939" rIns="91882" bIns="459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757301"/>
            <a:ext cx="3010953" cy="461325"/>
          </a:xfrm>
          <a:prstGeom prst="rect">
            <a:avLst/>
          </a:prstGeom>
          <a:noFill/>
          <a:ln w="9525">
            <a:noFill/>
            <a:miter lim="800000"/>
            <a:headEnd/>
            <a:tailEnd/>
          </a:ln>
          <a:effectLst/>
        </p:spPr>
        <p:txBody>
          <a:bodyPr vert="horz" wrap="square" lIns="91882" tIns="45939" rIns="91882" bIns="45939" numCol="1" anchor="b" anchorCtr="0" compatLnSpc="1">
            <a:prstTxWarp prst="textNoShape">
              <a:avLst/>
            </a:prstTxWarp>
          </a:bodyPr>
          <a:lstStyle>
            <a:lvl1pPr algn="l" defTabSz="919127">
              <a:defRPr/>
            </a:lvl1pPr>
          </a:lstStyle>
          <a:p>
            <a:endParaRPr lang="en-US"/>
          </a:p>
        </p:txBody>
      </p:sp>
      <p:sp>
        <p:nvSpPr>
          <p:cNvPr id="14343" name="Rectangle 7"/>
          <p:cNvSpPr>
            <a:spLocks noGrp="1" noChangeArrowheads="1"/>
          </p:cNvSpPr>
          <p:nvPr>
            <p:ph type="sldNum" sz="quarter" idx="5"/>
          </p:nvPr>
        </p:nvSpPr>
        <p:spPr bwMode="auto">
          <a:xfrm>
            <a:off x="3934375" y="8757301"/>
            <a:ext cx="3010953" cy="461325"/>
          </a:xfrm>
          <a:prstGeom prst="rect">
            <a:avLst/>
          </a:prstGeom>
          <a:noFill/>
          <a:ln w="9525">
            <a:noFill/>
            <a:miter lim="800000"/>
            <a:headEnd/>
            <a:tailEnd/>
          </a:ln>
          <a:effectLst/>
        </p:spPr>
        <p:txBody>
          <a:bodyPr vert="horz" wrap="square" lIns="91882" tIns="45939" rIns="91882" bIns="45939" numCol="1" anchor="b" anchorCtr="0" compatLnSpc="1">
            <a:prstTxWarp prst="textNoShape">
              <a:avLst/>
            </a:prstTxWarp>
          </a:bodyPr>
          <a:lstStyle>
            <a:lvl1pPr algn="r" defTabSz="919127">
              <a:defRPr/>
            </a:lvl1pPr>
          </a:lstStyle>
          <a:p>
            <a:fld id="{A26D33FE-8193-49B2-B18B-1838C9C299B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346FE-CC28-444B-A543-05AE1956629D}" type="slidenum">
              <a:rPr lang="en-US"/>
              <a:pPr/>
              <a:t>1</a:t>
            </a:fld>
            <a:endParaRPr lang="en-US"/>
          </a:p>
        </p:txBody>
      </p:sp>
      <p:sp>
        <p:nvSpPr>
          <p:cNvPr id="145410" name="Rectangle 2"/>
          <p:cNvSpPr>
            <a:spLocks noGrp="1" noRot="1" noChangeAspect="1" noChangeArrowheads="1" noTextEdit="1"/>
          </p:cNvSpPr>
          <p:nvPr>
            <p:ph type="sldImg"/>
          </p:nvPr>
        </p:nvSpPr>
        <p:spPr>
          <a:xfrm>
            <a:off x="1187450" y="723900"/>
            <a:ext cx="4616450" cy="3462338"/>
          </a:xfrm>
          <a:ln/>
        </p:spPr>
      </p:sp>
      <p:sp>
        <p:nvSpPr>
          <p:cNvPr id="145411" name="Rectangle 3"/>
          <p:cNvSpPr>
            <a:spLocks noGrp="1" noChangeArrowheads="1"/>
          </p:cNvSpPr>
          <p:nvPr>
            <p:ph type="body" idx="1"/>
          </p:nvPr>
        </p:nvSpPr>
        <p:spPr/>
        <p:txBody>
          <a:bodyPr/>
          <a:lstStyle/>
          <a:p>
            <a:endParaRPr 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AD9940A-7BA8-4E70-BFE1-1B5FCE940358}" type="slidenum">
              <a:rPr lang="en-US"/>
              <a:pPr/>
              <a:t>10</a:t>
            </a:fld>
            <a:endParaRPr lang="en-US"/>
          </a:p>
        </p:txBody>
      </p:sp>
      <p:sp>
        <p:nvSpPr>
          <p:cNvPr id="1091586" name="Slide Image Placeholder 1"/>
          <p:cNvSpPr>
            <a:spLocks noGrp="1" noRot="1" noChangeAspect="1" noTextEdit="1"/>
          </p:cNvSpPr>
          <p:nvPr>
            <p:ph type="sldImg"/>
          </p:nvPr>
        </p:nvSpPr>
        <p:spPr>
          <a:xfrm>
            <a:off x="1168400" y="692150"/>
            <a:ext cx="4610100" cy="3457575"/>
          </a:xfrm>
          <a:ln/>
        </p:spPr>
      </p:sp>
      <p:sp>
        <p:nvSpPr>
          <p:cNvPr id="3" name="Notes Placeholder 2"/>
          <p:cNvSpPr>
            <a:spLocks noGrp="1"/>
          </p:cNvSpPr>
          <p:nvPr>
            <p:ph type="body" idx="1"/>
          </p:nvPr>
        </p:nvSpPr>
        <p:spPr>
          <a:xfrm>
            <a:off x="695319" y="4380225"/>
            <a:ext cx="5556262" cy="4147201"/>
          </a:xfrm>
        </p:spPr>
        <p:txBody>
          <a:bodyPr lIns="92375" tIns="46187" rIns="92375" bIns="46187"/>
          <a:lstStyle/>
          <a:p>
            <a:pPr>
              <a:spcBef>
                <a:spcPct val="0"/>
              </a:spcBef>
              <a:buFont typeface="Calibri" pitchFamily="34" charset="0"/>
              <a:buNone/>
            </a:pPr>
            <a:endParaRPr lang="en-US" dirty="0"/>
          </a:p>
        </p:txBody>
      </p:sp>
      <p:sp>
        <p:nvSpPr>
          <p:cNvPr id="1091588" name="Slide Number Placeholder 3"/>
          <p:cNvSpPr txBox="1">
            <a:spLocks noGrp="1"/>
          </p:cNvSpPr>
          <p:nvPr/>
        </p:nvSpPr>
        <p:spPr bwMode="auto">
          <a:xfrm>
            <a:off x="3935947" y="8758876"/>
            <a:ext cx="3009380" cy="459750"/>
          </a:xfrm>
          <a:prstGeom prst="rect">
            <a:avLst/>
          </a:prstGeom>
          <a:noFill/>
          <a:ln w="9525">
            <a:noFill/>
            <a:miter lim="800000"/>
            <a:headEnd/>
            <a:tailEnd/>
          </a:ln>
        </p:spPr>
        <p:txBody>
          <a:bodyPr lIns="92375" tIns="46187" rIns="92375" bIns="46187" anchor="b"/>
          <a:lstStyle/>
          <a:p>
            <a:pPr algn="r" defTabSz="923849"/>
            <a:fld id="{4B45F9AE-CABE-45EF-96D7-DEFD8965747F}" type="slidenum">
              <a:rPr lang="en-US"/>
              <a:pPr algn="r" defTabSz="923849"/>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1C25FBE-D168-4F72-8F6D-711AC3F4EA6B}" type="slidenum">
              <a:rPr lang="en-US"/>
              <a:pPr/>
              <a:t>11</a:t>
            </a:fld>
            <a:endParaRPr lang="en-US"/>
          </a:p>
        </p:txBody>
      </p:sp>
      <p:sp>
        <p:nvSpPr>
          <p:cNvPr id="1103874" name="Rectangle 7"/>
          <p:cNvSpPr txBox="1">
            <a:spLocks noGrp="1" noChangeArrowheads="1"/>
          </p:cNvSpPr>
          <p:nvPr/>
        </p:nvSpPr>
        <p:spPr bwMode="auto">
          <a:xfrm>
            <a:off x="3935947" y="8758876"/>
            <a:ext cx="3009380" cy="459750"/>
          </a:xfrm>
          <a:prstGeom prst="rect">
            <a:avLst/>
          </a:prstGeom>
          <a:noFill/>
          <a:ln w="9525">
            <a:noFill/>
            <a:miter lim="800000"/>
            <a:headEnd/>
            <a:tailEnd/>
          </a:ln>
        </p:spPr>
        <p:txBody>
          <a:bodyPr lIns="92375" tIns="46187" rIns="92375" bIns="46187" anchor="b"/>
          <a:lstStyle/>
          <a:p>
            <a:pPr algn="r" defTabSz="923849"/>
            <a:fld id="{C55A4818-136B-4111-839A-B172ADA2FFCE}" type="slidenum">
              <a:rPr lang="en-US"/>
              <a:pPr algn="r" defTabSz="923849"/>
              <a:t>11</a:t>
            </a:fld>
            <a:endParaRPr lang="en-US" dirty="0"/>
          </a:p>
        </p:txBody>
      </p:sp>
      <p:sp>
        <p:nvSpPr>
          <p:cNvPr id="1103875" name="Rectangle 2"/>
          <p:cNvSpPr>
            <a:spLocks noGrp="1" noRot="1" noChangeAspect="1" noChangeArrowheads="1" noTextEdit="1"/>
          </p:cNvSpPr>
          <p:nvPr>
            <p:ph type="sldImg"/>
          </p:nvPr>
        </p:nvSpPr>
        <p:spPr>
          <a:xfrm>
            <a:off x="1168400" y="692150"/>
            <a:ext cx="4610100" cy="3457575"/>
          </a:xfrm>
          <a:ln/>
        </p:spPr>
      </p:sp>
      <p:sp>
        <p:nvSpPr>
          <p:cNvPr id="1103876" name="Rectangle 3"/>
          <p:cNvSpPr>
            <a:spLocks noGrp="1" noChangeArrowheads="1"/>
          </p:cNvSpPr>
          <p:nvPr>
            <p:ph type="body" idx="1"/>
          </p:nvPr>
        </p:nvSpPr>
        <p:spPr>
          <a:xfrm>
            <a:off x="695319" y="4380225"/>
            <a:ext cx="5556262" cy="4147201"/>
          </a:xfrm>
        </p:spPr>
        <p:txBody>
          <a:bodyPr lIns="92375" tIns="46187" rIns="92375" bIns="46187"/>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D55E7-EA5B-429E-BECB-53172F33575A}" type="slidenum">
              <a:rPr lang="en-US"/>
              <a:pPr/>
              <a:t>12</a:t>
            </a:fld>
            <a:endParaRPr lang="en-US"/>
          </a:p>
        </p:txBody>
      </p:sp>
      <p:sp>
        <p:nvSpPr>
          <p:cNvPr id="644098" name="Rectangle 2"/>
          <p:cNvSpPr>
            <a:spLocks noGrp="1" noRot="1" noChangeAspect="1" noChangeArrowheads="1" noTextEdit="1"/>
          </p:cNvSpPr>
          <p:nvPr>
            <p:ph type="sldImg"/>
          </p:nvPr>
        </p:nvSpPr>
        <p:spPr>
          <a:xfrm>
            <a:off x="1168400" y="688975"/>
            <a:ext cx="4611688" cy="3460750"/>
          </a:xfrm>
          <a:ln/>
        </p:spPr>
      </p:sp>
      <p:sp>
        <p:nvSpPr>
          <p:cNvPr id="644099" name="Rectangle 3"/>
          <p:cNvSpPr>
            <a:spLocks noGrp="1" noChangeArrowheads="1"/>
          </p:cNvSpPr>
          <p:nvPr>
            <p:ph type="body" idx="1"/>
          </p:nvPr>
        </p:nvSpPr>
        <p:spPr>
          <a:xfrm>
            <a:off x="302039" y="4380225"/>
            <a:ext cx="6267312" cy="4150350"/>
          </a:xfrm>
        </p:spPr>
        <p:txBody>
          <a:bodyPr/>
          <a:lstStyle/>
          <a:p>
            <a:endParaRPr 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F2A7A-BD8C-48E3-8121-106F4B6BA755}" type="slidenum">
              <a:rPr lang="en-US"/>
              <a:pPr/>
              <a:t>2</a:t>
            </a:fld>
            <a:endParaRPr lang="en-US"/>
          </a:p>
        </p:txBody>
      </p:sp>
      <p:sp>
        <p:nvSpPr>
          <p:cNvPr id="732162" name="Rectangle 2"/>
          <p:cNvSpPr>
            <a:spLocks noGrp="1" noRot="1" noChangeAspect="1" noChangeArrowheads="1" noTextEdit="1"/>
          </p:cNvSpPr>
          <p:nvPr>
            <p:ph type="sldImg"/>
          </p:nvPr>
        </p:nvSpPr>
        <p:spPr>
          <a:xfrm>
            <a:off x="1168400" y="688975"/>
            <a:ext cx="4610100" cy="3457575"/>
          </a:xfrm>
          <a:ln/>
        </p:spPr>
      </p:sp>
      <p:sp>
        <p:nvSpPr>
          <p:cNvPr id="732163" name="Rectangle 3"/>
          <p:cNvSpPr>
            <a:spLocks noGrp="1" noChangeArrowheads="1"/>
          </p:cNvSpPr>
          <p:nvPr>
            <p:ph type="body" idx="1"/>
          </p:nvPr>
        </p:nvSpPr>
        <p:spPr>
          <a:xfrm>
            <a:off x="226530" y="4380225"/>
            <a:ext cx="6025051" cy="4150350"/>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A6BFE-A205-4647-9DC3-BC678B545DFD}" type="slidenum">
              <a:rPr lang="en-US"/>
              <a:pPr/>
              <a:t>3</a:t>
            </a:fld>
            <a:endParaRPr lang="en-US"/>
          </a:p>
        </p:txBody>
      </p:sp>
      <p:sp>
        <p:nvSpPr>
          <p:cNvPr id="1005570" name="Rectangle 2"/>
          <p:cNvSpPr>
            <a:spLocks noGrp="1" noRot="1" noChangeAspect="1" noChangeArrowheads="1" noTextEdit="1"/>
          </p:cNvSpPr>
          <p:nvPr>
            <p:ph type="sldImg"/>
          </p:nvPr>
        </p:nvSpPr>
        <p:spPr>
          <a:ln/>
        </p:spPr>
      </p:sp>
      <p:sp>
        <p:nvSpPr>
          <p:cNvPr id="1005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A6BFE-A205-4647-9DC3-BC678B545DFD}" type="slidenum">
              <a:rPr lang="en-US"/>
              <a:pPr/>
              <a:t>4</a:t>
            </a:fld>
            <a:endParaRPr lang="en-US"/>
          </a:p>
        </p:txBody>
      </p:sp>
      <p:sp>
        <p:nvSpPr>
          <p:cNvPr id="1005570" name="Rectangle 2"/>
          <p:cNvSpPr>
            <a:spLocks noGrp="1" noRot="1" noChangeAspect="1" noChangeArrowheads="1" noTextEdit="1"/>
          </p:cNvSpPr>
          <p:nvPr>
            <p:ph type="sldImg"/>
          </p:nvPr>
        </p:nvSpPr>
        <p:spPr>
          <a:ln/>
        </p:spPr>
      </p:sp>
      <p:sp>
        <p:nvSpPr>
          <p:cNvPr id="1005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02993-2D6F-4467-8A76-B359B0602D37}" type="slidenum">
              <a:rPr lang="en-US"/>
              <a:pPr/>
              <a:t>5</a:t>
            </a:fld>
            <a:endParaRPr lang="en-US"/>
          </a:p>
        </p:txBody>
      </p:sp>
      <p:sp>
        <p:nvSpPr>
          <p:cNvPr id="1007618" name="Rectangle 2"/>
          <p:cNvSpPr>
            <a:spLocks noGrp="1" noRot="1" noChangeAspect="1" noChangeArrowheads="1" noTextEdit="1"/>
          </p:cNvSpPr>
          <p:nvPr>
            <p:ph type="sldImg"/>
          </p:nvPr>
        </p:nvSpPr>
        <p:spPr>
          <a:xfrm>
            <a:off x="1168400" y="690563"/>
            <a:ext cx="4610100" cy="3457575"/>
          </a:xfrm>
          <a:ln/>
        </p:spPr>
      </p:sp>
      <p:sp>
        <p:nvSpPr>
          <p:cNvPr id="1007619" name="Rectangle 3"/>
          <p:cNvSpPr>
            <a:spLocks noGrp="1" noChangeArrowheads="1"/>
          </p:cNvSpPr>
          <p:nvPr>
            <p:ph type="body" idx="1"/>
          </p:nvPr>
        </p:nvSpPr>
        <p:spPr>
          <a:xfrm>
            <a:off x="695319" y="4380225"/>
            <a:ext cx="5556262" cy="4148776"/>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26D33FE-8193-49B2-B18B-1838C9C299B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6D33FE-8193-49B2-B18B-1838C9C299B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C1AEF-A380-4285-B7D8-5CB2286A9F88}" type="slidenum">
              <a:rPr lang="en-US"/>
              <a:pPr/>
              <a:t>8</a:t>
            </a:fld>
            <a:endParaRPr lang="en-US"/>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en-US" sz="2000" dirty="0" smtClean="0">
              <a:solidFill>
                <a:srgbClr val="FF0000"/>
              </a:solidFill>
            </a:endParaRPr>
          </a:p>
          <a:p>
            <a:pPr marL="793219" lvl="1" indent="-339951" eaLnBrk="0" hangingPunct="0">
              <a:lnSpc>
                <a:spcPct val="90000"/>
              </a:lnSpc>
              <a:spcBef>
                <a:spcPct val="20000"/>
              </a:spcBef>
              <a:buFont typeface="Arial" charset="0"/>
              <a:buChar char="›"/>
            </a:pPr>
            <a:endParaRPr lang="en-US" sz="2000" dirty="0" smtClean="0">
              <a:solidFill>
                <a:srgbClr val="FF0000"/>
              </a:solidFill>
            </a:endParaRPr>
          </a:p>
          <a:p>
            <a:pPr marL="793219" lvl="1" indent="-339951" eaLnBrk="0" hangingPunct="0">
              <a:lnSpc>
                <a:spcPct val="90000"/>
              </a:lnSpc>
              <a:spcBef>
                <a:spcPct val="20000"/>
              </a:spcBef>
              <a:buFont typeface="Arial" charset="0"/>
              <a:buChar char="›"/>
            </a:pPr>
            <a:endParaRPr lang="en-US" sz="2000" dirty="0" smtClean="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1C103D-F4CD-42A9-8EFE-F11790204142}" type="slidenum">
              <a:rPr lang="en-US"/>
              <a:pPr/>
              <a:t>9</a:t>
            </a:fld>
            <a:endParaRPr lang="en-US"/>
          </a:p>
        </p:txBody>
      </p:sp>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a:xfrm>
            <a:off x="0" y="4381800"/>
            <a:ext cx="6251581" cy="4148775"/>
          </a:xfrm>
        </p:spPr>
        <p:txBody>
          <a:bodyPr/>
          <a:lstStyle/>
          <a:p>
            <a:pPr lvl="3">
              <a:buFontTx/>
              <a:buChar char="•"/>
            </a:pPr>
            <a:endParaRPr lang="en-US" sz="1400" b="1" dirty="0"/>
          </a:p>
          <a:p>
            <a:pPr>
              <a:buFontTx/>
              <a:buChar char="•"/>
            </a:pPr>
            <a:endParaRPr lang="en-US" sz="1400"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ECA3B8-56A5-41BE-82B8-3BBB075BB0B8}"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8F2F5A-12BC-446A-907E-E5402EF1833F}"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4F127C-DD84-4468-ADFD-9FA211896C8A}"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44EB0C-DEA5-45C7-8E87-279F5AD40BC9}"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36FB96-F801-4B6A-8CB5-90CE66E09545}"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5E543F-0C6A-4329-8DE0-0926372BC823}"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60AE0A-1A86-423E-BD4C-29C673F2FE70}"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7570E1-3501-45F7-A17E-36C50F5794CE}"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82E83CE-77BC-45D8-91AA-A0F018C03E0A}"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AD1407-7985-4813-A9C1-0E6E877F1107}"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49B15A-0371-4D8A-B173-F2C433B26D8E}"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819AADC-6940-4E67-8A8B-273BE6D279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ites.nationalacademies.org/pga/brdi"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dtic.mi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0" y="1371600"/>
            <a:ext cx="9144000" cy="5509200"/>
          </a:xfrm>
          <a:prstGeom prst="rect">
            <a:avLst/>
          </a:prstGeom>
          <a:noFill/>
          <a:ln w="9525">
            <a:noFill/>
            <a:miter lim="800000"/>
            <a:headEnd/>
            <a:tailEnd/>
          </a:ln>
          <a:effectLst/>
        </p:spPr>
        <p:txBody>
          <a:bodyPr wrap="square">
            <a:spAutoFit/>
          </a:bodyPr>
          <a:lstStyle/>
          <a:p>
            <a:endParaRPr lang="en-US" sz="1000" b="1" dirty="0">
              <a:solidFill>
                <a:srgbClr val="003399"/>
              </a:solidFill>
            </a:endParaRPr>
          </a:p>
          <a:p>
            <a:endParaRPr lang="en-US" sz="1000" b="1" dirty="0">
              <a:solidFill>
                <a:srgbClr val="003399"/>
              </a:solidFill>
            </a:endParaRPr>
          </a:p>
          <a:p>
            <a:endParaRPr lang="en-US" sz="2400" b="1" dirty="0" smtClean="0">
              <a:solidFill>
                <a:srgbClr val="003399"/>
              </a:solidFill>
            </a:endParaRPr>
          </a:p>
          <a:p>
            <a:r>
              <a:rPr lang="en-US" sz="2400" b="1" dirty="0" smtClean="0"/>
              <a:t> </a:t>
            </a:r>
            <a:r>
              <a:rPr lang="en-US" sz="4400" b="1" dirty="0" smtClean="0"/>
              <a:t>DTIC Overview</a:t>
            </a:r>
            <a:endParaRPr lang="en-US" sz="2400" b="1" dirty="0" smtClean="0"/>
          </a:p>
          <a:p>
            <a:endParaRPr lang="en-US" sz="2400" b="1" dirty="0" smtClean="0"/>
          </a:p>
          <a:p>
            <a:r>
              <a:rPr lang="en-US" sz="2400" b="1" dirty="0" smtClean="0"/>
              <a:t>Mr</a:t>
            </a:r>
            <a:r>
              <a:rPr lang="en-US" sz="2400" b="1" dirty="0"/>
              <a:t>. </a:t>
            </a:r>
            <a:r>
              <a:rPr lang="en-US" sz="2400" b="1" dirty="0" smtClean="0"/>
              <a:t>Al Astley</a:t>
            </a:r>
            <a:endParaRPr lang="en-US" sz="2400" b="1" dirty="0"/>
          </a:p>
          <a:p>
            <a:r>
              <a:rPr lang="en-US" sz="2400" b="1" dirty="0" smtClean="0"/>
              <a:t>Defense Technical Information Center</a:t>
            </a:r>
          </a:p>
          <a:p>
            <a:r>
              <a:rPr lang="en-US" sz="2400" b="1" dirty="0" smtClean="0"/>
              <a:t>Director, Information Science &amp; Technology</a:t>
            </a:r>
            <a:endParaRPr lang="en-US" sz="2400" b="1" dirty="0"/>
          </a:p>
          <a:p>
            <a:endParaRPr lang="en-US" sz="1600" b="1" dirty="0"/>
          </a:p>
          <a:p>
            <a:endParaRPr lang="en-US" sz="1600" b="1" dirty="0"/>
          </a:p>
          <a:p>
            <a:pPr eaLnBrk="0" hangingPunct="0"/>
            <a:r>
              <a:rPr lang="en-US" sz="2400" b="1" dirty="0" smtClean="0"/>
              <a:t>June 3, 2010</a:t>
            </a:r>
          </a:p>
          <a:p>
            <a:pPr eaLnBrk="0" hangingPunct="0"/>
            <a:endParaRPr lang="en-US" sz="2400" b="1" dirty="0"/>
          </a:p>
          <a:p>
            <a:pPr eaLnBrk="0" hangingPunct="0"/>
            <a:endParaRPr lang="en-US" sz="2400" b="1" dirty="0" smtClean="0"/>
          </a:p>
          <a:p>
            <a:pPr eaLnBrk="0" hangingPunct="0"/>
            <a:endParaRPr lang="en-US" sz="2400" b="1" dirty="0"/>
          </a:p>
          <a:p>
            <a:pPr algn="l" eaLnBrk="0" hangingPunct="0"/>
            <a:r>
              <a:rPr lang="en-US" sz="1000" dirty="0" smtClean="0"/>
              <a:t>Approved </a:t>
            </a:r>
            <a:r>
              <a:rPr lang="en-US" sz="1000" dirty="0"/>
              <a:t>for Public Release</a:t>
            </a:r>
          </a:p>
          <a:p>
            <a:pPr algn="l" eaLnBrk="0" hangingPunct="0"/>
            <a:r>
              <a:rPr lang="en-US" sz="1000" dirty="0"/>
              <a:t>U.S. Government Work (17 USC § 105) </a:t>
            </a:r>
          </a:p>
          <a:p>
            <a:pPr algn="l" eaLnBrk="0" hangingPunct="0"/>
            <a:r>
              <a:rPr lang="en-US" sz="1000" dirty="0"/>
              <a:t>Not copyrighted in the U.S.</a:t>
            </a:r>
            <a:endParaRPr lang="en-US" sz="1000" b="1" dirty="0"/>
          </a:p>
          <a:p>
            <a:endParaRPr lang="en-US" sz="1000" b="1" dirty="0"/>
          </a:p>
        </p:txBody>
      </p:sp>
      <p:grpSp>
        <p:nvGrpSpPr>
          <p:cNvPr id="6" name="Group 5"/>
          <p:cNvGrpSpPr>
            <a:grpSpLocks/>
          </p:cNvGrpSpPr>
          <p:nvPr/>
        </p:nvGrpSpPr>
        <p:grpSpPr bwMode="auto">
          <a:xfrm>
            <a:off x="1600200" y="5105400"/>
            <a:ext cx="6019800" cy="942975"/>
            <a:chOff x="1920" y="2256"/>
            <a:chExt cx="3840" cy="642"/>
          </a:xfrm>
        </p:grpSpPr>
        <p:pic>
          <p:nvPicPr>
            <p:cNvPr id="7" name="Picture 6" descr="Board on Research Data and Information (BRDI)">
              <a:hlinkClick r:id="rId4"/>
            </p:cNvPr>
            <p:cNvPicPr>
              <a:picLocks noChangeAspect="1" noChangeArrowheads="1"/>
            </p:cNvPicPr>
            <p:nvPr/>
          </p:nvPicPr>
          <p:blipFill>
            <a:blip r:embed="rId5" cstate="print"/>
            <a:srcRect/>
            <a:stretch>
              <a:fillRect/>
            </a:stretch>
          </p:blipFill>
          <p:spPr bwMode="auto">
            <a:xfrm>
              <a:off x="1920" y="2256"/>
              <a:ext cx="600" cy="642"/>
            </a:xfrm>
            <a:prstGeom prst="rect">
              <a:avLst/>
            </a:prstGeom>
            <a:noFill/>
            <a:ln w="9525">
              <a:noFill/>
              <a:miter lim="800000"/>
              <a:headEnd/>
              <a:tailEnd/>
            </a:ln>
          </p:spPr>
        </p:pic>
        <p:pic>
          <p:nvPicPr>
            <p:cNvPr id="8" name="Picture 7" descr="Board on Research Data and Information (BRDI)">
              <a:hlinkClick r:id="rId4"/>
            </p:cNvPr>
            <p:cNvPicPr>
              <a:picLocks noChangeAspect="1" noChangeArrowheads="1"/>
            </p:cNvPicPr>
            <p:nvPr/>
          </p:nvPicPr>
          <p:blipFill>
            <a:blip r:embed="rId6" cstate="print"/>
            <a:srcRect r="9181"/>
            <a:stretch>
              <a:fillRect/>
            </a:stretch>
          </p:blipFill>
          <p:spPr bwMode="auto">
            <a:xfrm>
              <a:off x="2496" y="2256"/>
              <a:ext cx="3264" cy="64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1447800"/>
          </a:xfrm>
        </p:spPr>
        <p:txBody>
          <a:bodyPr/>
          <a:lstStyle/>
          <a:p>
            <a:r>
              <a:rPr lang="en-US" sz="3600" b="1" dirty="0">
                <a:solidFill>
                  <a:srgbClr val="000000"/>
                </a:solidFill>
              </a:rPr>
              <a:t>DoD </a:t>
            </a:r>
            <a:r>
              <a:rPr lang="en-US" sz="3600" b="1" dirty="0" smtClean="0">
                <a:solidFill>
                  <a:srgbClr val="000000"/>
                </a:solidFill>
              </a:rPr>
              <a:t>Datasets</a:t>
            </a:r>
            <a:endParaRPr lang="en-US" sz="3600" b="1" dirty="0">
              <a:solidFill>
                <a:srgbClr val="000000"/>
              </a:solidFill>
            </a:endParaRPr>
          </a:p>
        </p:txBody>
      </p:sp>
      <p:sp>
        <p:nvSpPr>
          <p:cNvPr id="1090563" name="Content Placeholder 2"/>
          <p:cNvSpPr>
            <a:spLocks noGrp="1"/>
          </p:cNvSpPr>
          <p:nvPr>
            <p:ph idx="4294967295"/>
          </p:nvPr>
        </p:nvSpPr>
        <p:spPr>
          <a:xfrm>
            <a:off x="228600" y="1524000"/>
            <a:ext cx="8763000" cy="5029200"/>
          </a:xfrm>
        </p:spPr>
        <p:txBody>
          <a:bodyPr/>
          <a:lstStyle/>
          <a:p>
            <a:r>
              <a:rPr lang="en-US" sz="2800" dirty="0" smtClean="0"/>
              <a:t>Study completed May 2010</a:t>
            </a:r>
          </a:p>
          <a:p>
            <a:pPr lvl="1"/>
            <a:r>
              <a:rPr lang="en-US" sz="2400" dirty="0" smtClean="0"/>
              <a:t>Many communities of various, disparate datasets</a:t>
            </a:r>
          </a:p>
          <a:p>
            <a:pPr lvl="1"/>
            <a:r>
              <a:rPr lang="en-US" sz="2400" dirty="0" smtClean="0"/>
              <a:t>Collections online, offline,  and/or </a:t>
            </a:r>
            <a:r>
              <a:rPr lang="en-US" sz="2400" smtClean="0"/>
              <a:t>“orphaned”</a:t>
            </a:r>
            <a:endParaRPr lang="en-US" sz="2400" dirty="0" smtClean="0"/>
          </a:p>
          <a:p>
            <a:pPr lvl="1"/>
            <a:r>
              <a:rPr lang="en-US" sz="2400" dirty="0" smtClean="0"/>
              <a:t>No systematic approach to allow discovery or reuse</a:t>
            </a:r>
          </a:p>
          <a:p>
            <a:pPr lvl="1"/>
            <a:r>
              <a:rPr lang="en-US" sz="2400" dirty="0" smtClean="0"/>
              <a:t>DTIC could help</a:t>
            </a:r>
            <a:endParaRPr lang="en-US" sz="2400" dirty="0"/>
          </a:p>
          <a:p>
            <a:r>
              <a:rPr lang="en-US" sz="2800" dirty="0" smtClean="0"/>
              <a:t>Next step – design and develop prototype for online collections</a:t>
            </a:r>
          </a:p>
          <a:p>
            <a:pPr lvl="1"/>
            <a:r>
              <a:rPr lang="en-US" sz="2400" dirty="0" smtClean="0"/>
              <a:t>Expose metadata via DTIC Online - Access Controlled</a:t>
            </a:r>
          </a:p>
          <a:p>
            <a:pPr lvl="1"/>
            <a:r>
              <a:rPr lang="en-US" sz="2400" dirty="0" smtClean="0"/>
              <a:t>DTIC validates user’s eligibility, and notifies data owner</a:t>
            </a:r>
          </a:p>
          <a:p>
            <a:pPr lvl="1"/>
            <a:r>
              <a:rPr lang="en-US" sz="2400" dirty="0" smtClean="0"/>
              <a:t>Data owner delivers</a:t>
            </a:r>
          </a:p>
          <a:p>
            <a:r>
              <a:rPr lang="en-US" sz="2800" dirty="0" smtClean="0"/>
              <a:t>Status – awaiting funding</a:t>
            </a:r>
          </a:p>
          <a:p>
            <a:pPr lvl="1"/>
            <a:endParaRPr lang="en-US" sz="2000" dirty="0"/>
          </a:p>
        </p:txBody>
      </p:sp>
      <p:sp>
        <p:nvSpPr>
          <p:cNvPr id="1090564" name="Slide Number Placeholder 3"/>
          <p:cNvSpPr txBox="1">
            <a:spLocks noGrp="1"/>
          </p:cNvSpPr>
          <p:nvPr/>
        </p:nvSpPr>
        <p:spPr bwMode="auto">
          <a:xfrm>
            <a:off x="0" y="6381750"/>
            <a:ext cx="381000" cy="476250"/>
          </a:xfrm>
          <a:prstGeom prst="rect">
            <a:avLst/>
          </a:prstGeom>
          <a:noFill/>
          <a:ln w="9525">
            <a:noFill/>
            <a:miter lim="800000"/>
            <a:headEnd/>
            <a:tailEnd/>
          </a:ln>
        </p:spPr>
        <p:txBody>
          <a:bodyPr/>
          <a:lstStyle/>
          <a:p>
            <a:pPr algn="r"/>
            <a:fld id="{A63A20A5-FEA0-4D1D-9811-E0109E1378B2}" type="slidenum">
              <a:rPr lang="en-US" sz="1400"/>
              <a:pPr algn="r"/>
              <a:t>10</a:t>
            </a:fld>
            <a:endParaRPr lang="en-US"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ChangeArrowheads="1"/>
          </p:cNvSpPr>
          <p:nvPr>
            <p:ph type="body" idx="4294967295"/>
          </p:nvPr>
        </p:nvSpPr>
        <p:spPr>
          <a:xfrm>
            <a:off x="762000" y="1828800"/>
            <a:ext cx="7315200" cy="4114800"/>
          </a:xfrm>
          <a:noFill/>
        </p:spPr>
        <p:txBody>
          <a:bodyPr/>
          <a:lstStyle/>
          <a:p>
            <a:pPr>
              <a:buFontTx/>
              <a:buNone/>
            </a:pPr>
            <a:r>
              <a:rPr lang="en-US" b="1">
                <a:solidFill>
                  <a:srgbClr val="0000FF"/>
                </a:solidFill>
              </a:rPr>
              <a:t>   </a:t>
            </a:r>
            <a:r>
              <a:rPr lang="en-US" sz="2400"/>
              <a:t>Reference herein to any specific commercial products, process, or service by trade name, trademark, manufacturer, or otherwise, does not necessarily constitute or imply its endorsement, recommendation, or favoring by the United States Government.  The views and opinions of authors expressed herein do not necessarily state or reflect those of the United States Government, and shall not be used for advertising or product endorsement purposes. </a:t>
            </a:r>
          </a:p>
        </p:txBody>
      </p:sp>
      <p:sp>
        <p:nvSpPr>
          <p:cNvPr id="1102851" name="Rectangle 3"/>
          <p:cNvSpPr>
            <a:spLocks noChangeArrowheads="1"/>
          </p:cNvSpPr>
          <p:nvPr/>
        </p:nvSpPr>
        <p:spPr bwMode="auto">
          <a:xfrm>
            <a:off x="2438400" y="381000"/>
            <a:ext cx="6934200" cy="646331"/>
          </a:xfrm>
          <a:prstGeom prst="rect">
            <a:avLst/>
          </a:prstGeom>
          <a:noFill/>
          <a:ln w="9525">
            <a:noFill/>
            <a:miter lim="800000"/>
            <a:headEnd/>
            <a:tailEnd/>
          </a:ln>
        </p:spPr>
        <p:txBody>
          <a:bodyPr>
            <a:spAutoFit/>
          </a:bodyPr>
          <a:lstStyle/>
          <a:p>
            <a:pPr algn="l"/>
            <a:r>
              <a:rPr lang="en-US" sz="3600" b="1" dirty="0">
                <a:solidFill>
                  <a:schemeClr val="tx2"/>
                </a:solidFill>
              </a:rPr>
              <a:t>Disclaimer of Endorsement</a:t>
            </a:r>
          </a:p>
        </p:txBody>
      </p:sp>
      <p:sp>
        <p:nvSpPr>
          <p:cNvPr id="1102852" name="Slide Number Placeholder 3"/>
          <p:cNvSpPr txBox="1">
            <a:spLocks noGrp="1"/>
          </p:cNvSpPr>
          <p:nvPr/>
        </p:nvSpPr>
        <p:spPr bwMode="auto">
          <a:xfrm>
            <a:off x="0" y="6384925"/>
            <a:ext cx="381000" cy="473075"/>
          </a:xfrm>
          <a:prstGeom prst="rect">
            <a:avLst/>
          </a:prstGeom>
          <a:noFill/>
          <a:ln w="9525">
            <a:noFill/>
            <a:miter lim="800000"/>
            <a:headEnd/>
            <a:tailEnd/>
          </a:ln>
        </p:spPr>
        <p:txBody>
          <a:bodyPr/>
          <a:lstStyle/>
          <a:p>
            <a:pPr algn="r"/>
            <a:fld id="{98F387A4-A416-44D9-BFCE-424EED76D74C}" type="slidenum">
              <a:rPr lang="en-US" sz="1400"/>
              <a:pPr algn="r"/>
              <a:t>11</a:t>
            </a:fld>
            <a:endParaRPr lang="en-US"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7" name="Group 6"/>
          <p:cNvGrpSpPr/>
          <p:nvPr/>
        </p:nvGrpSpPr>
        <p:grpSpPr>
          <a:xfrm>
            <a:off x="684061" y="1066800"/>
            <a:ext cx="7678889" cy="4400550"/>
            <a:chOff x="912661" y="1752600"/>
            <a:chExt cx="7678889" cy="4400550"/>
          </a:xfrm>
        </p:grpSpPr>
        <p:pic>
          <p:nvPicPr>
            <p:cNvPr id="1115138" name="Picture 2"/>
            <p:cNvPicPr>
              <a:picLocks noChangeAspect="1" noChangeArrowheads="1"/>
            </p:cNvPicPr>
            <p:nvPr/>
          </p:nvPicPr>
          <p:blipFill>
            <a:blip r:embed="rId3" cstate="print"/>
            <a:srcRect/>
            <a:stretch>
              <a:fillRect/>
            </a:stretch>
          </p:blipFill>
          <p:spPr bwMode="auto">
            <a:xfrm>
              <a:off x="914400" y="1752600"/>
              <a:ext cx="7677150" cy="44005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4" name="TextBox 3"/>
            <p:cNvSpPr txBox="1"/>
            <p:nvPr/>
          </p:nvSpPr>
          <p:spPr>
            <a:xfrm>
              <a:off x="1174848" y="3657600"/>
              <a:ext cx="7054752" cy="1077218"/>
            </a:xfrm>
            <a:prstGeom prst="rect">
              <a:avLst/>
            </a:prstGeom>
            <a:noFill/>
          </p:spPr>
          <p:txBody>
            <a:bodyPr wrap="none" rtlCol="0">
              <a:spAutoFit/>
            </a:bodyPr>
            <a:lstStyle/>
            <a:p>
              <a:r>
                <a:rPr lang="en-US" sz="3600" dirty="0" smtClean="0">
                  <a:solidFill>
                    <a:srgbClr val="003399"/>
                  </a:solidFill>
                </a:rPr>
                <a:t>Allan A. Astley</a:t>
              </a:r>
            </a:p>
            <a:p>
              <a:pPr algn="l"/>
              <a:r>
                <a:rPr lang="en-US" sz="2800" i="1" dirty="0" smtClean="0">
                  <a:solidFill>
                    <a:srgbClr val="003399"/>
                  </a:solidFill>
                </a:rPr>
                <a:t>Director, Information Science &amp; Technolog</a:t>
              </a:r>
              <a:r>
                <a:rPr lang="en-US" sz="2800" dirty="0" smtClean="0">
                  <a:solidFill>
                    <a:srgbClr val="003399"/>
                  </a:solidFill>
                </a:rPr>
                <a:t>y</a:t>
              </a:r>
              <a:endParaRPr lang="en-US" sz="2800" dirty="0">
                <a:solidFill>
                  <a:srgbClr val="003399"/>
                </a:solidFill>
              </a:endParaRPr>
            </a:p>
          </p:txBody>
        </p:sp>
        <p:sp>
          <p:nvSpPr>
            <p:cNvPr id="5" name="TextBox 4"/>
            <p:cNvSpPr txBox="1"/>
            <p:nvPr/>
          </p:nvSpPr>
          <p:spPr>
            <a:xfrm>
              <a:off x="5961260" y="4895671"/>
              <a:ext cx="2573140" cy="1200329"/>
            </a:xfrm>
            <a:prstGeom prst="rect">
              <a:avLst/>
            </a:prstGeom>
            <a:noFill/>
          </p:spPr>
          <p:txBody>
            <a:bodyPr wrap="none" rtlCol="0">
              <a:spAutoFit/>
            </a:bodyPr>
            <a:lstStyle/>
            <a:p>
              <a:pPr algn="r"/>
              <a:r>
                <a:rPr lang="en-US" sz="1800" dirty="0" smtClean="0">
                  <a:solidFill>
                    <a:srgbClr val="003399"/>
                  </a:solidFill>
                </a:rPr>
                <a:t>Phone: (703) 767-9180</a:t>
              </a:r>
            </a:p>
            <a:p>
              <a:pPr algn="r"/>
              <a:r>
                <a:rPr lang="en-US" sz="1800" dirty="0" smtClean="0">
                  <a:solidFill>
                    <a:srgbClr val="003399"/>
                  </a:solidFill>
                </a:rPr>
                <a:t>DSN 427-9180</a:t>
              </a:r>
            </a:p>
            <a:p>
              <a:pPr algn="r"/>
              <a:r>
                <a:rPr lang="en-US" sz="1800" dirty="0" smtClean="0">
                  <a:solidFill>
                    <a:srgbClr val="003399"/>
                  </a:solidFill>
                </a:rPr>
                <a:t>Fax: (703) 767-9119</a:t>
              </a:r>
            </a:p>
            <a:p>
              <a:pPr algn="r"/>
              <a:r>
                <a:rPr lang="en-US" sz="1800" dirty="0" smtClean="0">
                  <a:solidFill>
                    <a:srgbClr val="003399"/>
                  </a:solidFill>
                </a:rPr>
                <a:t>Email: aastley@dtic.mil</a:t>
              </a:r>
              <a:endParaRPr lang="en-US" sz="1800" dirty="0">
                <a:solidFill>
                  <a:srgbClr val="003399"/>
                </a:solidFill>
              </a:endParaRPr>
            </a:p>
          </p:txBody>
        </p:sp>
        <p:sp>
          <p:nvSpPr>
            <p:cNvPr id="6" name="TextBox 5"/>
            <p:cNvSpPr txBox="1"/>
            <p:nvPr/>
          </p:nvSpPr>
          <p:spPr>
            <a:xfrm>
              <a:off x="912661" y="5695890"/>
              <a:ext cx="1454309" cy="369332"/>
            </a:xfrm>
            <a:prstGeom prst="rect">
              <a:avLst/>
            </a:prstGeom>
            <a:noFill/>
          </p:spPr>
          <p:txBody>
            <a:bodyPr wrap="none" rtlCol="0">
              <a:spAutoFit/>
            </a:bodyPr>
            <a:lstStyle/>
            <a:p>
              <a:r>
                <a:rPr lang="en-US" sz="1800" dirty="0" smtClean="0">
                  <a:solidFill>
                    <a:srgbClr val="003399"/>
                  </a:solidFill>
                </a:rPr>
                <a:t>www.dtic.mil</a:t>
              </a:r>
              <a:endParaRPr lang="en-US" sz="1800" dirty="0">
                <a:solidFill>
                  <a:srgbClr val="003399"/>
                </a:solidFill>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457200" y="0"/>
            <a:ext cx="8458200" cy="1417638"/>
          </a:xfrm>
        </p:spPr>
        <p:txBody>
          <a:bodyPr/>
          <a:lstStyle/>
          <a:p>
            <a:r>
              <a:rPr lang="en-US" sz="4000" dirty="0"/>
              <a:t/>
            </a:r>
            <a:br>
              <a:rPr lang="en-US" sz="4000" dirty="0"/>
            </a:br>
            <a:endParaRPr lang="en-US" sz="4000" dirty="0"/>
          </a:p>
        </p:txBody>
      </p:sp>
      <p:sp>
        <p:nvSpPr>
          <p:cNvPr id="731139" name="Rectangle 3"/>
          <p:cNvSpPr>
            <a:spLocks noGrp="1" noChangeArrowheads="1"/>
          </p:cNvSpPr>
          <p:nvPr>
            <p:ph type="body" idx="1"/>
          </p:nvPr>
        </p:nvSpPr>
        <p:spPr>
          <a:xfrm>
            <a:off x="457200" y="1447800"/>
            <a:ext cx="8229600" cy="4525963"/>
          </a:xfrm>
        </p:spPr>
        <p:txBody>
          <a:bodyPr/>
          <a:lstStyle/>
          <a:p>
            <a:pPr>
              <a:buNone/>
            </a:pPr>
            <a:endParaRPr lang="en-US" dirty="0"/>
          </a:p>
          <a:p>
            <a:pPr algn="ctr">
              <a:buFontTx/>
              <a:buNone/>
            </a:pPr>
            <a:endParaRPr lang="en-US" sz="3600" b="1" dirty="0"/>
          </a:p>
        </p:txBody>
      </p:sp>
      <p:sp>
        <p:nvSpPr>
          <p:cNvPr id="731140" name="Text Box 4"/>
          <p:cNvSpPr txBox="1">
            <a:spLocks noChangeArrowheads="1"/>
          </p:cNvSpPr>
          <p:nvPr/>
        </p:nvSpPr>
        <p:spPr bwMode="auto">
          <a:xfrm>
            <a:off x="2590800" y="228600"/>
            <a:ext cx="5410200" cy="762000"/>
          </a:xfrm>
          <a:prstGeom prst="rect">
            <a:avLst/>
          </a:prstGeom>
          <a:noFill/>
          <a:ln w="9525">
            <a:noFill/>
            <a:miter lim="800000"/>
            <a:headEnd/>
            <a:tailEnd/>
          </a:ln>
          <a:effectLst/>
        </p:spPr>
        <p:txBody>
          <a:bodyPr>
            <a:spAutoFit/>
          </a:bodyPr>
          <a:lstStyle/>
          <a:p>
            <a:pPr>
              <a:spcBef>
                <a:spcPct val="50000"/>
              </a:spcBef>
            </a:pPr>
            <a:endParaRPr lang="en-US" sz="4400" b="1"/>
          </a:p>
        </p:txBody>
      </p:sp>
      <p:sp>
        <p:nvSpPr>
          <p:cNvPr id="731141" name="Text Box 5"/>
          <p:cNvSpPr txBox="1">
            <a:spLocks noChangeArrowheads="1"/>
          </p:cNvSpPr>
          <p:nvPr/>
        </p:nvSpPr>
        <p:spPr bwMode="auto">
          <a:xfrm>
            <a:off x="533400" y="1752600"/>
            <a:ext cx="6858000" cy="4278094"/>
          </a:xfrm>
          <a:prstGeom prst="rect">
            <a:avLst/>
          </a:prstGeom>
          <a:noFill/>
          <a:ln w="9525">
            <a:noFill/>
            <a:miter lim="800000"/>
            <a:headEnd/>
            <a:tailEnd/>
          </a:ln>
          <a:effectLst/>
        </p:spPr>
        <p:txBody>
          <a:bodyPr wrap="square">
            <a:spAutoFit/>
          </a:bodyPr>
          <a:lstStyle/>
          <a:p>
            <a:pPr marL="342900" indent="-342900" algn="l">
              <a:buFont typeface="Arial" pitchFamily="34" charset="0"/>
              <a:buChar char="•"/>
            </a:pPr>
            <a:r>
              <a:rPr lang="en-US" sz="3600" dirty="0" smtClean="0"/>
              <a:t>DTIC Online</a:t>
            </a:r>
          </a:p>
          <a:p>
            <a:pPr marL="800100" lvl="1" indent="-342900" algn="l">
              <a:buFont typeface="Arial" pitchFamily="34" charset="0"/>
              <a:buChar char="•"/>
            </a:pPr>
            <a:r>
              <a:rPr lang="en-US" sz="3600" dirty="0" smtClean="0"/>
              <a:t>Aristotle</a:t>
            </a:r>
          </a:p>
          <a:p>
            <a:pPr marL="342900" indent="-342900" algn="l">
              <a:buFontTx/>
              <a:buChar char="•"/>
            </a:pPr>
            <a:r>
              <a:rPr lang="en-US" sz="3600" dirty="0" smtClean="0"/>
              <a:t>DoDTechipedia</a:t>
            </a:r>
            <a:endParaRPr lang="en-US" sz="3600" dirty="0"/>
          </a:p>
          <a:p>
            <a:pPr marL="342900" indent="-342900" algn="l">
              <a:buFontTx/>
              <a:buChar char="•"/>
            </a:pPr>
            <a:r>
              <a:rPr lang="en-US" sz="3600" dirty="0" err="1" smtClean="0"/>
              <a:t>DefenseSolutions</a:t>
            </a:r>
            <a:endParaRPr lang="en-US" sz="3600" dirty="0" smtClean="0"/>
          </a:p>
          <a:p>
            <a:pPr marL="342900" indent="-342900" algn="l">
              <a:buFontTx/>
              <a:buChar char="•"/>
            </a:pPr>
            <a:r>
              <a:rPr lang="en-US" sz="3600" dirty="0" smtClean="0"/>
              <a:t>Open </a:t>
            </a:r>
            <a:r>
              <a:rPr lang="en-US" sz="3600" dirty="0"/>
              <a:t>Archives Initiative</a:t>
            </a:r>
          </a:p>
          <a:p>
            <a:pPr marL="342900" indent="-342900" algn="l">
              <a:buFontTx/>
              <a:buChar char="•"/>
            </a:pPr>
            <a:r>
              <a:rPr lang="en-US" sz="3600" dirty="0" smtClean="0"/>
              <a:t>DoD </a:t>
            </a:r>
            <a:r>
              <a:rPr lang="en-US" sz="3600" dirty="0"/>
              <a:t>Datasets</a:t>
            </a:r>
            <a:r>
              <a:rPr lang="en-US" sz="3200" dirty="0"/>
              <a:t> </a:t>
            </a:r>
          </a:p>
          <a:p>
            <a:pPr marL="342900" indent="-342900" algn="l"/>
            <a:endParaRPr lang="en-US" sz="2800" b="1" dirty="0"/>
          </a:p>
          <a:p>
            <a:pPr marL="342900" indent="-342900" algn="l">
              <a:buFontTx/>
              <a:buChar char="•"/>
            </a:pPr>
            <a:endParaRPr lang="en-US" sz="2800" b="1" dirty="0"/>
          </a:p>
        </p:txBody>
      </p:sp>
      <p:sp>
        <p:nvSpPr>
          <p:cNvPr id="731142" name="Text Box 6"/>
          <p:cNvSpPr txBox="1">
            <a:spLocks noChangeArrowheads="1"/>
          </p:cNvSpPr>
          <p:nvPr/>
        </p:nvSpPr>
        <p:spPr bwMode="auto">
          <a:xfrm>
            <a:off x="2286000" y="304800"/>
            <a:ext cx="6553200" cy="641350"/>
          </a:xfrm>
          <a:prstGeom prst="rect">
            <a:avLst/>
          </a:prstGeom>
          <a:noFill/>
          <a:ln w="9525">
            <a:noFill/>
            <a:miter lim="800000"/>
            <a:headEnd/>
            <a:tailEnd/>
          </a:ln>
          <a:effectLst/>
        </p:spPr>
        <p:txBody>
          <a:bodyPr>
            <a:spAutoFit/>
          </a:bodyPr>
          <a:lstStyle/>
          <a:p>
            <a:pPr>
              <a:spcBef>
                <a:spcPct val="50000"/>
              </a:spcBef>
            </a:pPr>
            <a:r>
              <a:rPr lang="en-US" sz="3600" b="1" dirty="0" smtClean="0"/>
              <a:t>DTIC </a:t>
            </a:r>
            <a:r>
              <a:rPr lang="en-US" sz="3600" b="1" dirty="0"/>
              <a:t>Successes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4552" name="Picture 8"/>
          <p:cNvPicPr>
            <a:picLocks noChangeAspect="1" noChangeArrowheads="1"/>
          </p:cNvPicPr>
          <p:nvPr/>
        </p:nvPicPr>
        <p:blipFill>
          <a:blip r:embed="rId3" cstate="print"/>
          <a:srcRect l="10135" r="10811"/>
          <a:stretch>
            <a:fillRect/>
          </a:stretch>
        </p:blipFill>
        <p:spPr bwMode="auto">
          <a:xfrm>
            <a:off x="0" y="1600200"/>
            <a:ext cx="5105400" cy="4800600"/>
          </a:xfrm>
          <a:prstGeom prst="rect">
            <a:avLst/>
          </a:prstGeom>
          <a:noFill/>
          <a:ln w="9525">
            <a:noFill/>
            <a:miter lim="800000"/>
            <a:headEnd/>
            <a:tailEnd/>
          </a:ln>
          <a:effectLst/>
        </p:spPr>
      </p:pic>
      <p:sp>
        <p:nvSpPr>
          <p:cNvPr id="11" name="TextBox 10"/>
          <p:cNvSpPr txBox="1"/>
          <p:nvPr/>
        </p:nvSpPr>
        <p:spPr>
          <a:xfrm>
            <a:off x="5486400" y="2029361"/>
            <a:ext cx="3505200" cy="4893647"/>
          </a:xfrm>
          <a:prstGeom prst="rect">
            <a:avLst/>
          </a:prstGeom>
          <a:noFill/>
        </p:spPr>
        <p:txBody>
          <a:bodyPr wrap="square" rtlCol="0">
            <a:spAutoFit/>
          </a:bodyPr>
          <a:lstStyle/>
          <a:p>
            <a:pPr algn="l">
              <a:spcBef>
                <a:spcPct val="50000"/>
              </a:spcBef>
              <a:buFont typeface="Arial" pitchFamily="34" charset="0"/>
              <a:buChar char="•"/>
            </a:pPr>
            <a:r>
              <a:rPr lang="en-US" sz="2400" dirty="0" smtClean="0"/>
              <a:t>  Launched July 2008</a:t>
            </a:r>
          </a:p>
          <a:p>
            <a:pPr algn="l">
              <a:spcBef>
                <a:spcPct val="50000"/>
              </a:spcBef>
              <a:buFont typeface="Arial" pitchFamily="34" charset="0"/>
              <a:buChar char="•"/>
            </a:pPr>
            <a:r>
              <a:rPr lang="en-US" sz="2400" dirty="0" smtClean="0"/>
              <a:t>  Searchable metadata for 5.8M documents</a:t>
            </a:r>
          </a:p>
          <a:p>
            <a:pPr algn="l">
              <a:spcBef>
                <a:spcPct val="50000"/>
              </a:spcBef>
              <a:buFont typeface="Arial" pitchFamily="34" charset="0"/>
              <a:buChar char="•"/>
            </a:pPr>
            <a:r>
              <a:rPr lang="en-US" sz="2400" dirty="0" smtClean="0"/>
              <a:t>  Unclassified, Unlimited (Public) content only</a:t>
            </a:r>
          </a:p>
          <a:p>
            <a:pPr algn="l">
              <a:spcBef>
                <a:spcPct val="50000"/>
              </a:spcBef>
              <a:buFont typeface="Arial" pitchFamily="34" charset="0"/>
              <a:buChar char="•"/>
            </a:pPr>
            <a:r>
              <a:rPr lang="en-US" sz="2400" dirty="0" smtClean="0"/>
              <a:t>  Provides registration information for additional services</a:t>
            </a:r>
          </a:p>
          <a:p>
            <a:pPr algn="l">
              <a:spcBef>
                <a:spcPct val="50000"/>
              </a:spcBef>
              <a:buFont typeface="Arial" pitchFamily="34" charset="0"/>
              <a:buChar char="•"/>
            </a:pPr>
            <a:endParaRPr lang="en-US" sz="2000" b="1" dirty="0" smtClean="0">
              <a:hlinkClick r:id="rId4"/>
            </a:endParaRPr>
          </a:p>
          <a:p>
            <a:pPr algn="l">
              <a:spcBef>
                <a:spcPct val="50000"/>
              </a:spcBef>
            </a:pPr>
            <a:endParaRPr lang="en-US" sz="2000" b="1" dirty="0"/>
          </a:p>
        </p:txBody>
      </p:sp>
      <p:sp>
        <p:nvSpPr>
          <p:cNvPr id="12" name="TextBox 11"/>
          <p:cNvSpPr txBox="1"/>
          <p:nvPr/>
        </p:nvSpPr>
        <p:spPr>
          <a:xfrm>
            <a:off x="3276600" y="381000"/>
            <a:ext cx="5562600" cy="646331"/>
          </a:xfrm>
          <a:prstGeom prst="rect">
            <a:avLst/>
          </a:prstGeom>
          <a:noFill/>
        </p:spPr>
        <p:txBody>
          <a:bodyPr wrap="square" rtlCol="0">
            <a:spAutoFit/>
          </a:bodyPr>
          <a:lstStyle/>
          <a:p>
            <a:r>
              <a:rPr lang="en-US" sz="3600" b="1" dirty="0" smtClean="0"/>
              <a:t>DTIC Online - Public</a:t>
            </a:r>
            <a:endParaRPr lang="en-US" sz="3600" b="1" dirty="0"/>
          </a:p>
        </p:txBody>
      </p:sp>
      <p:sp>
        <p:nvSpPr>
          <p:cNvPr id="13" name="TextBox 12"/>
          <p:cNvSpPr txBox="1"/>
          <p:nvPr/>
        </p:nvSpPr>
        <p:spPr>
          <a:xfrm>
            <a:off x="152400" y="6324600"/>
            <a:ext cx="4495800" cy="400110"/>
          </a:xfrm>
          <a:prstGeom prst="rect">
            <a:avLst/>
          </a:prstGeom>
          <a:solidFill>
            <a:srgbClr val="FCFEA2"/>
          </a:solidFill>
        </p:spPr>
        <p:txBody>
          <a:bodyPr wrap="square" rtlCol="0">
            <a:spAutoFit/>
          </a:bodyPr>
          <a:lstStyle/>
          <a:p>
            <a:r>
              <a:rPr lang="en-US" sz="2000" b="1" i="1" dirty="0" smtClean="0"/>
              <a:t> http://www.dtic.mil</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29200" y="1295400"/>
            <a:ext cx="3962400" cy="4062651"/>
          </a:xfrm>
          <a:prstGeom prst="rect">
            <a:avLst/>
          </a:prstGeom>
          <a:noFill/>
        </p:spPr>
        <p:txBody>
          <a:bodyPr wrap="square" rtlCol="0">
            <a:spAutoFit/>
          </a:bodyPr>
          <a:lstStyle/>
          <a:p>
            <a:pPr algn="l">
              <a:spcBef>
                <a:spcPct val="50000"/>
              </a:spcBef>
              <a:buFont typeface="Arial" pitchFamily="34" charset="0"/>
              <a:buChar char="•"/>
            </a:pPr>
            <a:r>
              <a:rPr lang="en-US" sz="2400" dirty="0" smtClean="0"/>
              <a:t>  Launched September 2009</a:t>
            </a:r>
            <a:endParaRPr lang="en-US" sz="2400" dirty="0" smtClean="0">
              <a:solidFill>
                <a:srgbClr val="FF0000"/>
              </a:solidFill>
            </a:endParaRPr>
          </a:p>
          <a:p>
            <a:pPr algn="l">
              <a:spcBef>
                <a:spcPct val="50000"/>
              </a:spcBef>
              <a:buFont typeface="Arial" pitchFamily="34" charset="0"/>
              <a:buChar char="•"/>
            </a:pPr>
            <a:r>
              <a:rPr lang="en-US" sz="2400" dirty="0" smtClean="0"/>
              <a:t>  Streamlines access to DTIC products and services</a:t>
            </a:r>
          </a:p>
          <a:p>
            <a:pPr algn="l">
              <a:spcBef>
                <a:spcPct val="50000"/>
              </a:spcBef>
              <a:buFont typeface="Arial" pitchFamily="34" charset="0"/>
              <a:buChar char="•"/>
            </a:pPr>
            <a:r>
              <a:rPr lang="en-US" sz="2400" dirty="0" smtClean="0"/>
              <a:t> Searchable metadata for 8.9M documents</a:t>
            </a:r>
          </a:p>
          <a:p>
            <a:pPr algn="l">
              <a:spcBef>
                <a:spcPct val="50000"/>
              </a:spcBef>
              <a:buFont typeface="Arial" pitchFamily="34" charset="0"/>
              <a:buChar char="•"/>
            </a:pPr>
            <a:r>
              <a:rPr lang="en-US" sz="2400" dirty="0" smtClean="0"/>
              <a:t>  Includes controlled unclassified information</a:t>
            </a:r>
          </a:p>
          <a:p>
            <a:pPr algn="l">
              <a:spcBef>
                <a:spcPct val="50000"/>
              </a:spcBef>
            </a:pPr>
            <a:endParaRPr lang="en-US" sz="2000" b="1" dirty="0"/>
          </a:p>
        </p:txBody>
      </p:sp>
      <p:sp>
        <p:nvSpPr>
          <p:cNvPr id="12" name="TextBox 11"/>
          <p:cNvSpPr txBox="1"/>
          <p:nvPr/>
        </p:nvSpPr>
        <p:spPr>
          <a:xfrm>
            <a:off x="2514600" y="0"/>
            <a:ext cx="6629400" cy="1200329"/>
          </a:xfrm>
          <a:prstGeom prst="rect">
            <a:avLst/>
          </a:prstGeom>
          <a:noFill/>
        </p:spPr>
        <p:txBody>
          <a:bodyPr wrap="square" rtlCol="0">
            <a:spAutoFit/>
          </a:bodyPr>
          <a:lstStyle/>
          <a:p>
            <a:r>
              <a:rPr lang="en-US" sz="3600" b="1" dirty="0" smtClean="0"/>
              <a:t>DTIC Online - Access Controlled</a:t>
            </a:r>
            <a:endParaRPr lang="en-US" sz="3600" b="1" dirty="0"/>
          </a:p>
        </p:txBody>
      </p:sp>
      <p:pic>
        <p:nvPicPr>
          <p:cNvPr id="5" name="Picture 2"/>
          <p:cNvPicPr>
            <a:picLocks noChangeAspect="1" noChangeArrowheads="1"/>
          </p:cNvPicPr>
          <p:nvPr/>
        </p:nvPicPr>
        <p:blipFill>
          <a:blip r:embed="rId3" cstate="print"/>
          <a:srcRect/>
          <a:stretch>
            <a:fillRect/>
          </a:stretch>
        </p:blipFill>
        <p:spPr bwMode="auto">
          <a:xfrm>
            <a:off x="147340" y="1676400"/>
            <a:ext cx="4653260" cy="4267200"/>
          </a:xfrm>
          <a:prstGeom prst="rect">
            <a:avLst/>
          </a:prstGeom>
          <a:noFill/>
          <a:ln w="9525">
            <a:noFill/>
            <a:miter lim="800000"/>
            <a:headEnd/>
            <a:tailEnd/>
          </a:ln>
          <a:effectLst/>
        </p:spPr>
      </p:pic>
      <p:sp>
        <p:nvSpPr>
          <p:cNvPr id="6" name="TextBox 5"/>
          <p:cNvSpPr txBox="1"/>
          <p:nvPr/>
        </p:nvSpPr>
        <p:spPr>
          <a:xfrm>
            <a:off x="152400" y="6096000"/>
            <a:ext cx="4495800" cy="400110"/>
          </a:xfrm>
          <a:prstGeom prst="rect">
            <a:avLst/>
          </a:prstGeom>
          <a:solidFill>
            <a:srgbClr val="FCFEA2"/>
          </a:solidFill>
        </p:spPr>
        <p:txBody>
          <a:bodyPr wrap="square" rtlCol="0">
            <a:spAutoFit/>
          </a:bodyPr>
          <a:lstStyle/>
          <a:p>
            <a:r>
              <a:rPr lang="en-US" sz="2000" b="1" i="1" dirty="0" smtClean="0"/>
              <a:t> https://www.dtic.mil</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title"/>
          </p:nvPr>
        </p:nvSpPr>
        <p:spPr>
          <a:xfrm>
            <a:off x="1828800" y="0"/>
            <a:ext cx="7315200" cy="1295400"/>
          </a:xfrm>
        </p:spPr>
        <p:txBody>
          <a:bodyPr/>
          <a:lstStyle/>
          <a:p>
            <a:r>
              <a:rPr lang="en-US" sz="3600" b="1" dirty="0"/>
              <a:t>DTIC </a:t>
            </a:r>
            <a:r>
              <a:rPr lang="en-US" sz="3600" b="1" dirty="0" smtClean="0"/>
              <a:t>Online</a:t>
            </a:r>
            <a:br>
              <a:rPr lang="en-US" sz="3600" b="1" dirty="0" smtClean="0"/>
            </a:br>
            <a:r>
              <a:rPr lang="en-US" sz="3600" b="1" dirty="0" smtClean="0"/>
              <a:t> Enhancements</a:t>
            </a:r>
            <a:endParaRPr lang="en-US" sz="3600" b="1" dirty="0"/>
          </a:p>
        </p:txBody>
      </p:sp>
      <p:sp>
        <p:nvSpPr>
          <p:cNvPr id="9" name="Content Placeholder 8"/>
          <p:cNvSpPr>
            <a:spLocks noGrp="1"/>
          </p:cNvSpPr>
          <p:nvPr>
            <p:ph idx="1"/>
          </p:nvPr>
        </p:nvSpPr>
        <p:spPr>
          <a:xfrm>
            <a:off x="381000" y="1752600"/>
            <a:ext cx="8763000" cy="4525963"/>
          </a:xfrm>
        </p:spPr>
        <p:txBody>
          <a:bodyPr/>
          <a:lstStyle/>
          <a:p>
            <a:r>
              <a:rPr lang="en-US" dirty="0" smtClean="0"/>
              <a:t>Improved Search Infrastructure</a:t>
            </a:r>
          </a:p>
          <a:p>
            <a:pPr lvl="1"/>
            <a:r>
              <a:rPr lang="en-US" dirty="0" smtClean="0">
                <a:ea typeface="ＭＳ Ｐゴシック" pitchFamily="-110" charset="-128"/>
              </a:rPr>
              <a:t>Fail-over redundancy established for production environment</a:t>
            </a:r>
          </a:p>
          <a:p>
            <a:pPr lvl="1"/>
            <a:r>
              <a:rPr lang="en-US" dirty="0" smtClean="0"/>
              <a:t>Future access to full feature set will require use of Microsoft-based servers</a:t>
            </a:r>
          </a:p>
          <a:p>
            <a:pPr lvl="1"/>
            <a:r>
              <a:rPr lang="en-US" dirty="0" smtClean="0">
                <a:ea typeface="ＭＳ Ｐゴシック" pitchFamily="-110" charset="-128"/>
              </a:rPr>
              <a:t>New hardware architecture (x86)</a:t>
            </a:r>
            <a:endParaRPr lang="en-US" dirty="0" smtClean="0"/>
          </a:p>
          <a:p>
            <a:r>
              <a:rPr lang="en-US" dirty="0" smtClean="0"/>
              <a:t>Usability Study for Access Controlled</a:t>
            </a:r>
          </a:p>
          <a:p>
            <a:r>
              <a:rPr lang="en-US" dirty="0" smtClean="0"/>
              <a:t>Additional Features</a:t>
            </a:r>
          </a:p>
          <a:p>
            <a:endParaRPr lang="en-US" dirty="0" smtClean="0"/>
          </a:p>
          <a:p>
            <a:pPr lvl="1"/>
            <a:endParaRPr lang="en-US" dirty="0" smtClean="0">
              <a:ea typeface="ＭＳ Ｐゴシック" pitchFamily="-110" charset="-128"/>
            </a:endParaRPr>
          </a:p>
          <a:p>
            <a:pPr lvl="1"/>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133600" y="0"/>
            <a:ext cx="6172200" cy="1371600"/>
          </a:xfrm>
        </p:spPr>
        <p:txBody>
          <a:bodyPr/>
          <a:lstStyle/>
          <a:p>
            <a:r>
              <a:rPr lang="en-US" sz="3600" b="1" dirty="0" smtClean="0">
                <a:ea typeface="ＭＳ Ｐゴシック" pitchFamily="-110" charset="-128"/>
              </a:rPr>
              <a:t>Aristotle</a:t>
            </a:r>
          </a:p>
        </p:txBody>
      </p:sp>
      <p:sp>
        <p:nvSpPr>
          <p:cNvPr id="3075" name="Rectangle 3"/>
          <p:cNvSpPr>
            <a:spLocks noGrp="1" noChangeArrowheads="1"/>
          </p:cNvSpPr>
          <p:nvPr>
            <p:ph type="body" idx="4294967295"/>
          </p:nvPr>
        </p:nvSpPr>
        <p:spPr>
          <a:xfrm>
            <a:off x="5562600" y="1646237"/>
            <a:ext cx="3352800" cy="4525963"/>
          </a:xfrm>
        </p:spPr>
        <p:txBody>
          <a:bodyPr/>
          <a:lstStyle/>
          <a:p>
            <a:pPr>
              <a:lnSpc>
                <a:spcPct val="80000"/>
              </a:lnSpc>
            </a:pPr>
            <a:r>
              <a:rPr lang="en-US" sz="2400" dirty="0" smtClean="0">
                <a:ea typeface="ＭＳ Ｐゴシック" pitchFamily="-110" charset="-128"/>
              </a:rPr>
              <a:t>Beta launched March 2010</a:t>
            </a:r>
          </a:p>
          <a:p>
            <a:pPr>
              <a:lnSpc>
                <a:spcPct val="80000"/>
              </a:lnSpc>
            </a:pPr>
            <a:r>
              <a:rPr lang="en-US" sz="2400" dirty="0" smtClean="0">
                <a:ea typeface="ＭＳ Ｐゴシック" pitchFamily="-110" charset="-128"/>
              </a:rPr>
              <a:t>Accessible from DTIC Online - Access Controlled</a:t>
            </a:r>
          </a:p>
          <a:p>
            <a:pPr>
              <a:lnSpc>
                <a:spcPct val="80000"/>
              </a:lnSpc>
            </a:pPr>
            <a:r>
              <a:rPr lang="en-US" sz="2400" dirty="0" smtClean="0">
                <a:ea typeface="ＭＳ Ｐゴシック" pitchFamily="-110" charset="-128"/>
              </a:rPr>
              <a:t>Professional social networking tool for DoD S&amp;T workers.</a:t>
            </a:r>
          </a:p>
          <a:p>
            <a:pPr>
              <a:lnSpc>
                <a:spcPct val="80000"/>
              </a:lnSpc>
            </a:pPr>
            <a:r>
              <a:rPr lang="en-US" sz="2400" dirty="0" smtClean="0">
                <a:ea typeface="ＭＳ Ｐゴシック" pitchFamily="-110" charset="-128"/>
              </a:rPr>
              <a:t>Similar to </a:t>
            </a:r>
            <a:r>
              <a:rPr lang="en-US" sz="2400" dirty="0" err="1" smtClean="0">
                <a:ea typeface="ＭＳ Ｐゴシック" pitchFamily="-110" charset="-128"/>
              </a:rPr>
              <a:t>Facebook</a:t>
            </a:r>
            <a:r>
              <a:rPr lang="en-US" sz="2400" dirty="0" smtClean="0">
                <a:ea typeface="ＭＳ Ｐゴシック" pitchFamily="-110" charset="-128"/>
              </a:rPr>
              <a:t>, MySpace, and LinkedIn </a:t>
            </a:r>
          </a:p>
          <a:p>
            <a:pPr>
              <a:lnSpc>
                <a:spcPct val="80000"/>
              </a:lnSpc>
            </a:pPr>
            <a:r>
              <a:rPr lang="en-US" sz="2400" dirty="0" smtClean="0">
                <a:ea typeface="ＭＳ Ｐゴシック" pitchFamily="-110" charset="-128"/>
              </a:rPr>
              <a:t>In addition to People, also links to Projects and Topics</a:t>
            </a:r>
          </a:p>
          <a:p>
            <a:pPr>
              <a:lnSpc>
                <a:spcPct val="80000"/>
              </a:lnSpc>
            </a:pPr>
            <a:endParaRPr lang="en-US" sz="2000" dirty="0" smtClean="0">
              <a:ea typeface="ＭＳ Ｐゴシック" pitchFamily="-110" charset="-128"/>
            </a:endParaRPr>
          </a:p>
        </p:txBody>
      </p:sp>
      <p:pic>
        <p:nvPicPr>
          <p:cNvPr id="1114114" name="Picture 2"/>
          <p:cNvPicPr>
            <a:picLocks noChangeAspect="1" noChangeArrowheads="1"/>
          </p:cNvPicPr>
          <p:nvPr/>
        </p:nvPicPr>
        <p:blipFill>
          <a:blip r:embed="rId3" cstate="print"/>
          <a:srcRect r="3484" b="23729"/>
          <a:stretch>
            <a:fillRect/>
          </a:stretch>
        </p:blipFill>
        <p:spPr bwMode="auto">
          <a:xfrm>
            <a:off x="152400" y="1600200"/>
            <a:ext cx="51054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362200" y="76200"/>
            <a:ext cx="6781800" cy="1143000"/>
          </a:xfrm>
        </p:spPr>
        <p:txBody>
          <a:bodyPr/>
          <a:lstStyle/>
          <a:p>
            <a:pPr eaLnBrk="1" hangingPunct="1"/>
            <a:r>
              <a:rPr lang="en-US" sz="3600" b="1" dirty="0" smtClean="0">
                <a:ea typeface="ＭＳ Ｐゴシック" pitchFamily="-110" charset="-128"/>
              </a:rPr>
              <a:t>DoDTechipedia</a:t>
            </a:r>
          </a:p>
        </p:txBody>
      </p:sp>
      <p:sp>
        <p:nvSpPr>
          <p:cNvPr id="5124" name="TextBox 8"/>
          <p:cNvSpPr txBox="1">
            <a:spLocks noChangeArrowheads="1"/>
          </p:cNvSpPr>
          <p:nvPr/>
        </p:nvSpPr>
        <p:spPr bwMode="auto">
          <a:xfrm>
            <a:off x="4267200" y="1600200"/>
            <a:ext cx="4648200" cy="5257800"/>
          </a:xfrm>
          <a:prstGeom prst="rect">
            <a:avLst/>
          </a:prstGeom>
          <a:noFill/>
          <a:ln w="9525">
            <a:noFill/>
            <a:miter lim="800000"/>
            <a:headEnd/>
            <a:tailEnd/>
          </a:ln>
        </p:spPr>
        <p:txBody>
          <a:bodyPr/>
          <a:lstStyle/>
          <a:p>
            <a:pPr marL="342900" indent="-342900" algn="l">
              <a:lnSpc>
                <a:spcPct val="90000"/>
              </a:lnSpc>
              <a:spcBef>
                <a:spcPts val="500"/>
              </a:spcBef>
              <a:buFontTx/>
              <a:buChar char="•"/>
            </a:pPr>
            <a:r>
              <a:rPr lang="en-US" sz="2000" dirty="0" smtClean="0"/>
              <a:t>Launched October 2008</a:t>
            </a:r>
          </a:p>
          <a:p>
            <a:pPr marL="342900" indent="-342900" algn="l">
              <a:lnSpc>
                <a:spcPct val="90000"/>
              </a:lnSpc>
              <a:spcBef>
                <a:spcPts val="500"/>
              </a:spcBef>
              <a:buFontTx/>
              <a:buChar char="•"/>
            </a:pPr>
            <a:r>
              <a:rPr lang="en-US" sz="2000" dirty="0" smtClean="0"/>
              <a:t>Wiki for US Government  S&amp;T community</a:t>
            </a:r>
          </a:p>
          <a:p>
            <a:pPr marL="342900" indent="-342900" algn="l">
              <a:lnSpc>
                <a:spcPct val="90000"/>
              </a:lnSpc>
              <a:spcBef>
                <a:spcPts val="500"/>
              </a:spcBef>
              <a:buFontTx/>
              <a:buChar char="•"/>
            </a:pPr>
            <a:r>
              <a:rPr lang="en-US" sz="2000" dirty="0" smtClean="0"/>
              <a:t>Based on Confluence v3.1.1</a:t>
            </a:r>
          </a:p>
          <a:p>
            <a:pPr marL="342900" indent="-342900" algn="l">
              <a:lnSpc>
                <a:spcPct val="90000"/>
              </a:lnSpc>
              <a:spcBef>
                <a:spcPts val="500"/>
              </a:spcBef>
              <a:buFontTx/>
              <a:buChar char="•"/>
            </a:pPr>
            <a:r>
              <a:rPr lang="en-US" sz="2000" dirty="0" smtClean="0"/>
              <a:t>Fosters collaboration on science and technology within the Department of Defense</a:t>
            </a:r>
          </a:p>
          <a:p>
            <a:pPr marL="342900" indent="-342900" algn="l">
              <a:lnSpc>
                <a:spcPct val="90000"/>
              </a:lnSpc>
              <a:spcBef>
                <a:spcPts val="500"/>
              </a:spcBef>
              <a:buFontTx/>
              <a:buChar char="•"/>
            </a:pPr>
            <a:r>
              <a:rPr lang="en-US" sz="2000" dirty="0" smtClean="0"/>
              <a:t>Provides Web 2.0 capabilities such as Community Spaces and Blogs</a:t>
            </a:r>
          </a:p>
          <a:p>
            <a:pPr marL="342900" indent="-342900" algn="l">
              <a:lnSpc>
                <a:spcPct val="90000"/>
              </a:lnSpc>
              <a:spcBef>
                <a:spcPts val="500"/>
              </a:spcBef>
              <a:buFontTx/>
              <a:buChar char="•"/>
            </a:pPr>
            <a:r>
              <a:rPr lang="en-US" sz="2000" dirty="0" smtClean="0"/>
              <a:t>Recent enhancements include: improved performance, improved editing capabilities, additional browser support, improved access controls</a:t>
            </a:r>
          </a:p>
        </p:txBody>
      </p:sp>
      <p:pic>
        <p:nvPicPr>
          <p:cNvPr id="7" name="Picture 8" descr="DoDTechipedia Screenshot 20091013"/>
          <p:cNvPicPr>
            <a:picLocks noChangeAspect="1" noChangeArrowheads="1"/>
          </p:cNvPicPr>
          <p:nvPr/>
        </p:nvPicPr>
        <p:blipFill>
          <a:blip r:embed="rId3" cstate="print"/>
          <a:srcRect/>
          <a:stretch>
            <a:fillRect/>
          </a:stretch>
        </p:blipFill>
        <p:spPr bwMode="auto">
          <a:xfrm>
            <a:off x="188912" y="1676400"/>
            <a:ext cx="4112083" cy="4191000"/>
          </a:xfrm>
          <a:prstGeom prst="rect">
            <a:avLst/>
          </a:prstGeom>
          <a:noFill/>
          <a:ln w="9525">
            <a:noFill/>
            <a:miter lim="800000"/>
            <a:headEnd/>
            <a:tailEnd/>
          </a:ln>
        </p:spPr>
      </p:pic>
      <p:sp>
        <p:nvSpPr>
          <p:cNvPr id="8" name="TextBox 7"/>
          <p:cNvSpPr txBox="1"/>
          <p:nvPr/>
        </p:nvSpPr>
        <p:spPr>
          <a:xfrm>
            <a:off x="0" y="6096000"/>
            <a:ext cx="4495800" cy="584775"/>
          </a:xfrm>
          <a:prstGeom prst="rect">
            <a:avLst/>
          </a:prstGeom>
          <a:solidFill>
            <a:srgbClr val="FCFEA2"/>
          </a:solidFill>
        </p:spPr>
        <p:txBody>
          <a:bodyPr wrap="square" rtlCol="0">
            <a:spAutoFit/>
          </a:bodyPr>
          <a:lstStyle/>
          <a:p>
            <a:r>
              <a:rPr lang="en-US" sz="2000" b="1" i="1" dirty="0" smtClean="0"/>
              <a:t>https://www.dodtechipedia.mil</a:t>
            </a:r>
            <a:endParaRPr lang="en-US" b="1" i="1"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a:xfrm>
            <a:off x="1981200" y="0"/>
            <a:ext cx="7162800" cy="1417638"/>
          </a:xfrm>
        </p:spPr>
        <p:txBody>
          <a:bodyPr/>
          <a:lstStyle/>
          <a:p>
            <a:r>
              <a:rPr lang="en-US" sz="3600" b="1" dirty="0" err="1" smtClean="0"/>
              <a:t>DefenseSolutions</a:t>
            </a:r>
            <a:endParaRPr lang="en-US" sz="3600" b="1" dirty="0"/>
          </a:p>
        </p:txBody>
      </p:sp>
      <p:pic>
        <p:nvPicPr>
          <p:cNvPr id="833540" name="Picture 4"/>
          <p:cNvPicPr>
            <a:picLocks noChangeAspect="1" noChangeArrowheads="1"/>
          </p:cNvPicPr>
          <p:nvPr/>
        </p:nvPicPr>
        <p:blipFill>
          <a:blip r:embed="rId3" cstate="print"/>
          <a:srcRect l="9366" r="11805"/>
          <a:stretch>
            <a:fillRect/>
          </a:stretch>
        </p:blipFill>
        <p:spPr bwMode="auto">
          <a:xfrm>
            <a:off x="0" y="1752600"/>
            <a:ext cx="4287837" cy="4075568"/>
          </a:xfrm>
          <a:prstGeom prst="rect">
            <a:avLst/>
          </a:prstGeom>
          <a:noFill/>
          <a:ln w="9525">
            <a:noFill/>
            <a:miter lim="800000"/>
            <a:headEnd/>
            <a:tailEnd/>
          </a:ln>
          <a:effectLst/>
        </p:spPr>
      </p:pic>
      <p:sp>
        <p:nvSpPr>
          <p:cNvPr id="8" name="TextBox 7"/>
          <p:cNvSpPr txBox="1"/>
          <p:nvPr/>
        </p:nvSpPr>
        <p:spPr>
          <a:xfrm>
            <a:off x="4953000" y="1981200"/>
            <a:ext cx="239168" cy="276999"/>
          </a:xfrm>
          <a:prstGeom prst="rect">
            <a:avLst/>
          </a:prstGeom>
          <a:noFill/>
        </p:spPr>
        <p:txBody>
          <a:bodyPr wrap="none" rtlCol="0">
            <a:spAutoFit/>
          </a:bodyPr>
          <a:lstStyle/>
          <a:p>
            <a:pPr algn="l">
              <a:buFont typeface="Arial" pitchFamily="34" charset="0"/>
              <a:buChar char="•"/>
            </a:pPr>
            <a:endParaRPr lang="en-US" dirty="0"/>
          </a:p>
        </p:txBody>
      </p:sp>
      <p:sp>
        <p:nvSpPr>
          <p:cNvPr id="9" name="TextBox 8"/>
          <p:cNvSpPr txBox="1"/>
          <p:nvPr/>
        </p:nvSpPr>
        <p:spPr>
          <a:xfrm>
            <a:off x="4876800" y="1533465"/>
            <a:ext cx="3886200" cy="5016758"/>
          </a:xfrm>
          <a:prstGeom prst="rect">
            <a:avLst/>
          </a:prstGeom>
          <a:noFill/>
        </p:spPr>
        <p:txBody>
          <a:bodyPr wrap="square" rtlCol="0">
            <a:spAutoFit/>
          </a:bodyPr>
          <a:lstStyle/>
          <a:p>
            <a:pPr algn="l">
              <a:buFont typeface="Arial" pitchFamily="34" charset="0"/>
              <a:buChar char="•"/>
            </a:pPr>
            <a:r>
              <a:rPr lang="en-US" sz="2000" dirty="0" smtClean="0"/>
              <a:t>  Launched February 2009</a:t>
            </a:r>
          </a:p>
          <a:p>
            <a:pPr algn="l">
              <a:buFont typeface="Arial" pitchFamily="34" charset="0"/>
              <a:buChar char="•"/>
            </a:pPr>
            <a:r>
              <a:rPr lang="en-US" sz="2000" dirty="0" smtClean="0"/>
              <a:t>  Portal for submitting ideas to DoD. </a:t>
            </a:r>
          </a:p>
          <a:p>
            <a:pPr algn="l">
              <a:buFont typeface="Arial" pitchFamily="34" charset="0"/>
              <a:buChar char="•"/>
            </a:pPr>
            <a:r>
              <a:rPr lang="en-US" sz="2000" dirty="0" smtClean="0"/>
              <a:t>  Targets non-traditional technology providers who have not done business previously with DoD</a:t>
            </a:r>
          </a:p>
          <a:p>
            <a:pPr algn="l">
              <a:buFont typeface="Arial" pitchFamily="34" charset="0"/>
              <a:buChar char="•"/>
            </a:pPr>
            <a:r>
              <a:rPr lang="en-US" sz="2000" dirty="0" smtClean="0"/>
              <a:t>  Provides “theme” for which DoD is soliciting ideas.</a:t>
            </a:r>
          </a:p>
          <a:p>
            <a:pPr algn="l">
              <a:buFont typeface="Arial" pitchFamily="34" charset="0"/>
              <a:buChar char="•"/>
            </a:pPr>
            <a:r>
              <a:rPr lang="en-US" sz="2000" dirty="0" smtClean="0"/>
              <a:t>  Battlefield Forensics  -- 105 total ideas received, 42% from non-traditional sources.  </a:t>
            </a:r>
            <a:endParaRPr lang="en-US" sz="2000" dirty="0" smtClean="0">
              <a:solidFill>
                <a:srgbClr val="FF0000"/>
              </a:solidFill>
            </a:endParaRPr>
          </a:p>
          <a:p>
            <a:pPr algn="l">
              <a:buFont typeface="Arial" pitchFamily="34" charset="0"/>
              <a:buChar char="•"/>
            </a:pPr>
            <a:r>
              <a:rPr lang="en-US" sz="2000" dirty="0" smtClean="0"/>
              <a:t> Current theme: Non-lethal weapons.</a:t>
            </a:r>
          </a:p>
          <a:p>
            <a:pPr algn="l">
              <a:buFont typeface="Arial" pitchFamily="34" charset="0"/>
              <a:buChar char="•"/>
            </a:pPr>
            <a:endParaRPr lang="en-US" sz="2000" dirty="0"/>
          </a:p>
          <a:p>
            <a:pPr algn="l">
              <a:buFont typeface="Arial" pitchFamily="34" charset="0"/>
              <a:buChar char="•"/>
            </a:pPr>
            <a:endParaRPr lang="en-US" sz="2000" dirty="0" smtClean="0"/>
          </a:p>
        </p:txBody>
      </p:sp>
      <p:sp>
        <p:nvSpPr>
          <p:cNvPr id="10" name="TextBox 9"/>
          <p:cNvSpPr txBox="1"/>
          <p:nvPr/>
        </p:nvSpPr>
        <p:spPr>
          <a:xfrm>
            <a:off x="152400" y="6096000"/>
            <a:ext cx="4495800" cy="400110"/>
          </a:xfrm>
          <a:prstGeom prst="rect">
            <a:avLst/>
          </a:prstGeom>
          <a:solidFill>
            <a:srgbClr val="FCFEA2"/>
          </a:solidFill>
        </p:spPr>
        <p:txBody>
          <a:bodyPr wrap="square" rtlCol="0">
            <a:spAutoFit/>
          </a:bodyPr>
          <a:lstStyle/>
          <a:p>
            <a:r>
              <a:rPr lang="en-US" sz="2000" i="1" dirty="0" smtClean="0"/>
              <a:t> http://defensesolutions.gov</a:t>
            </a:r>
            <a:endParaRPr lang="en-US" sz="2000"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7458" name="Rectangle 2"/>
          <p:cNvSpPr>
            <a:spLocks noChangeArrowheads="1"/>
          </p:cNvSpPr>
          <p:nvPr/>
        </p:nvSpPr>
        <p:spPr bwMode="auto">
          <a:xfrm>
            <a:off x="4495800" y="6248400"/>
            <a:ext cx="4648200" cy="609600"/>
          </a:xfrm>
          <a:prstGeom prst="rect">
            <a:avLst/>
          </a:prstGeom>
          <a:solidFill>
            <a:schemeClr val="bg1"/>
          </a:solidFill>
          <a:ln w="9525">
            <a:noFill/>
            <a:miter lim="800000"/>
            <a:headEnd/>
            <a:tailEnd/>
          </a:ln>
          <a:effectLst/>
        </p:spPr>
        <p:txBody>
          <a:bodyPr wrap="none" anchor="ctr"/>
          <a:lstStyle/>
          <a:p>
            <a:endParaRPr lang="en-US"/>
          </a:p>
        </p:txBody>
      </p:sp>
      <p:sp>
        <p:nvSpPr>
          <p:cNvPr id="787459" name="Rectangle 3"/>
          <p:cNvSpPr>
            <a:spLocks noGrp="1" noChangeArrowheads="1"/>
          </p:cNvSpPr>
          <p:nvPr>
            <p:ph type="title"/>
          </p:nvPr>
        </p:nvSpPr>
        <p:spPr>
          <a:xfrm>
            <a:off x="1524000" y="0"/>
            <a:ext cx="7620000" cy="1219200"/>
          </a:xfrm>
        </p:spPr>
        <p:txBody>
          <a:bodyPr/>
          <a:lstStyle/>
          <a:p>
            <a:r>
              <a:rPr lang="en-US" sz="3600" dirty="0"/>
              <a:t>   </a:t>
            </a:r>
            <a:r>
              <a:rPr lang="en-US" sz="3600" b="1" dirty="0"/>
              <a:t>Open Archives </a:t>
            </a:r>
            <a:r>
              <a:rPr lang="en-US" sz="3600" b="1" dirty="0" smtClean="0"/>
              <a:t>Initiative (OAI)</a:t>
            </a:r>
            <a:endParaRPr lang="en-US" sz="3600" b="1" dirty="0"/>
          </a:p>
        </p:txBody>
      </p:sp>
      <p:sp>
        <p:nvSpPr>
          <p:cNvPr id="787460" name="Rectangle 4"/>
          <p:cNvSpPr>
            <a:spLocks noGrp="1" noChangeArrowheads="1"/>
          </p:cNvSpPr>
          <p:nvPr>
            <p:ph type="body" idx="1"/>
          </p:nvPr>
        </p:nvSpPr>
        <p:spPr>
          <a:xfrm>
            <a:off x="228600" y="1676400"/>
            <a:ext cx="8610600" cy="5181600"/>
          </a:xfrm>
        </p:spPr>
        <p:txBody>
          <a:bodyPr/>
          <a:lstStyle/>
          <a:p>
            <a:pPr>
              <a:lnSpc>
                <a:spcPct val="90000"/>
              </a:lnSpc>
            </a:pPr>
            <a:r>
              <a:rPr lang="en-US" sz="2800" dirty="0" smtClean="0"/>
              <a:t>Exposes metadata for Unclassified, Unlimited content to Internet </a:t>
            </a:r>
            <a:r>
              <a:rPr lang="en-US" sz="2800" dirty="0"/>
              <a:t>search engines </a:t>
            </a:r>
            <a:r>
              <a:rPr lang="en-US" sz="2800" dirty="0" smtClean="0"/>
              <a:t>(e.g., Google, Yahoo!, MSN, etc.)</a:t>
            </a:r>
          </a:p>
          <a:p>
            <a:pPr>
              <a:lnSpc>
                <a:spcPct val="90000"/>
              </a:lnSpc>
            </a:pPr>
            <a:r>
              <a:rPr lang="en-US" sz="2800" dirty="0" smtClean="0"/>
              <a:t>Search engines refer users to DTIC to view or download full-text document</a:t>
            </a:r>
          </a:p>
          <a:p>
            <a:pPr>
              <a:lnSpc>
                <a:spcPct val="90000"/>
              </a:lnSpc>
            </a:pPr>
            <a:r>
              <a:rPr lang="en-US" sz="2800" dirty="0" smtClean="0"/>
              <a:t>Broadens exposure of DTIC content while reducing computer workload</a:t>
            </a:r>
          </a:p>
          <a:p>
            <a:pPr>
              <a:lnSpc>
                <a:spcPct val="90000"/>
              </a:lnSpc>
            </a:pPr>
            <a:r>
              <a:rPr lang="en-US" sz="2800" dirty="0" smtClean="0"/>
              <a:t>So far this year:</a:t>
            </a:r>
          </a:p>
          <a:p>
            <a:pPr lvl="1">
              <a:lnSpc>
                <a:spcPct val="90000"/>
              </a:lnSpc>
            </a:pPr>
            <a:r>
              <a:rPr lang="en-US" sz="2400" dirty="0" smtClean="0"/>
              <a:t>112M citations retrieved (&gt;760K/day)</a:t>
            </a:r>
          </a:p>
          <a:p>
            <a:pPr lvl="1">
              <a:lnSpc>
                <a:spcPct val="90000"/>
              </a:lnSpc>
            </a:pPr>
            <a:r>
              <a:rPr lang="en-US" sz="2400" dirty="0" smtClean="0"/>
              <a:t>53M downloads to .mil</a:t>
            </a:r>
          </a:p>
          <a:p>
            <a:pPr lvl="1">
              <a:lnSpc>
                <a:spcPct val="90000"/>
              </a:lnSpc>
            </a:pPr>
            <a:r>
              <a:rPr lang="en-US" sz="2400" dirty="0" smtClean="0"/>
              <a:t>Primarily via Google</a:t>
            </a:r>
          </a:p>
          <a:p>
            <a:pPr lvl="1">
              <a:lnSpc>
                <a:spcPct val="90000"/>
              </a:lnSpc>
              <a:buNone/>
            </a:pPr>
            <a:endParaRPr lang="en-US" sz="20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10698</TotalTime>
  <Words>574</Words>
  <Application>Microsoft Office PowerPoint</Application>
  <PresentationFormat>On-screen Show (4:3)</PresentationFormat>
  <Paragraphs>112</Paragraphs>
  <Slides>12</Slides>
  <Notes>12</Notes>
  <HiddenSlides>1</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Slide 1</vt:lpstr>
      <vt:lpstr> </vt:lpstr>
      <vt:lpstr>Slide 3</vt:lpstr>
      <vt:lpstr>Slide 4</vt:lpstr>
      <vt:lpstr>DTIC Online  Enhancements</vt:lpstr>
      <vt:lpstr>Aristotle</vt:lpstr>
      <vt:lpstr>DoDTechipedia</vt:lpstr>
      <vt:lpstr>DefenseSolutions</vt:lpstr>
      <vt:lpstr>   Open Archives Initiative (OAI)</vt:lpstr>
      <vt:lpstr>DoD Datasets</vt:lpstr>
      <vt:lpstr>Slide 11</vt:lpstr>
      <vt:lpstr>Slide 12</vt:lpstr>
    </vt:vector>
  </TitlesOfParts>
  <Company>DTIC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DTIC</dc:title>
  <dc:subject>Dt. Staffin Brief: 4 May 2009</dc:subject>
  <dc:creator>Paul Ryan</dc:creator>
  <cp:lastModifiedBy>Astley, Al CIV DTIC Z</cp:lastModifiedBy>
  <cp:revision>394</cp:revision>
  <cp:lastPrinted>2010-06-01T12:22:39Z</cp:lastPrinted>
  <dcterms:created xsi:type="dcterms:W3CDTF">2005-12-20T19:18:58Z</dcterms:created>
  <dcterms:modified xsi:type="dcterms:W3CDTF">2010-06-02T11:46:32Z</dcterms:modified>
</cp:coreProperties>
</file>