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271" r:id="rId2"/>
    <p:sldId id="257" r:id="rId3"/>
    <p:sldId id="258" r:id="rId4"/>
    <p:sldId id="293" r:id="rId5"/>
    <p:sldId id="294" r:id="rId6"/>
    <p:sldId id="260" r:id="rId7"/>
    <p:sldId id="289" r:id="rId8"/>
    <p:sldId id="261" r:id="rId9"/>
    <p:sldId id="281" r:id="rId10"/>
    <p:sldId id="262" r:id="rId11"/>
    <p:sldId id="273" r:id="rId12"/>
    <p:sldId id="292" r:id="rId13"/>
    <p:sldId id="274" r:id="rId14"/>
    <p:sldId id="278" r:id="rId15"/>
    <p:sldId id="263" r:id="rId16"/>
    <p:sldId id="280" r:id="rId17"/>
    <p:sldId id="264" r:id="rId18"/>
    <p:sldId id="277" r:id="rId19"/>
    <p:sldId id="298" r:id="rId20"/>
    <p:sldId id="279" r:id="rId21"/>
    <p:sldId id="265" r:id="rId22"/>
    <p:sldId id="282" r:id="rId23"/>
    <p:sldId id="266" r:id="rId24"/>
    <p:sldId id="284" r:id="rId25"/>
    <p:sldId id="299" r:id="rId26"/>
    <p:sldId id="270" r:id="rId27"/>
    <p:sldId id="283" r:id="rId28"/>
    <p:sldId id="267" r:id="rId29"/>
    <p:sldId id="285" r:id="rId30"/>
    <p:sldId id="272" r:id="rId31"/>
    <p:sldId id="268" r:id="rId32"/>
    <p:sldId id="269" r:id="rId33"/>
    <p:sldId id="287" r:id="rId34"/>
    <p:sldId id="288" r:id="rId35"/>
    <p:sldId id="296" r:id="rId36"/>
    <p:sldId id="297" r:id="rId37"/>
    <p:sldId id="295" r:id="rId38"/>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ascode" initials="b" lastIdx="4" clrIdx="0"/>
  <p:cmAuthor id="1" name="Linda" initials="L"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FF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64" autoAdjust="0"/>
    <p:restoredTop sz="89605" autoAdjust="0"/>
  </p:normalViewPr>
  <p:slideViewPr>
    <p:cSldViewPr>
      <p:cViewPr>
        <p:scale>
          <a:sx n="100" d="100"/>
          <a:sy n="100" d="100"/>
        </p:scale>
        <p:origin x="-324" y="246"/>
      </p:cViewPr>
      <p:guideLst>
        <p:guide orient="horz" pos="2160"/>
        <p:guide pos="2880"/>
      </p:guideLst>
    </p:cSldViewPr>
  </p:slideViewPr>
  <p:outlineViewPr>
    <p:cViewPr>
      <p:scale>
        <a:sx n="33" d="100"/>
        <a:sy n="33" d="100"/>
      </p:scale>
      <p:origin x="258"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31BF62-CFC8-4C10-BE3F-5A9D9BF2F6C6}" type="doc">
      <dgm:prSet loTypeId="urn:microsoft.com/office/officeart/2005/8/layout/hProcess9" loCatId="process" qsTypeId="urn:microsoft.com/office/officeart/2005/8/quickstyle/simple1" qsCatId="simple" csTypeId="urn:microsoft.com/office/officeart/2005/8/colors/accent1_2" csCatId="accent1" phldr="1"/>
      <dgm:spPr/>
    </dgm:pt>
    <dgm:pt modelId="{A873DD30-C704-4468-91A5-7617E984BD98}">
      <dgm:prSet phldrT="[Text]"/>
      <dgm:spPr/>
      <dgm:t>
        <a:bodyPr/>
        <a:lstStyle/>
        <a:p>
          <a:r>
            <a:rPr lang="en-US" dirty="0" smtClean="0"/>
            <a:t>Decision to Participate in Star Metrics</a:t>
          </a:r>
          <a:endParaRPr lang="en-US" dirty="0"/>
        </a:p>
      </dgm:t>
    </dgm:pt>
    <dgm:pt modelId="{AED24E07-D6C8-4D3E-8D3D-BD0DC23B46F0}" type="parTrans" cxnId="{CFF1EAE6-FD84-47AB-BBCD-58CD83282EC7}">
      <dgm:prSet/>
      <dgm:spPr/>
      <dgm:t>
        <a:bodyPr/>
        <a:lstStyle/>
        <a:p>
          <a:endParaRPr lang="en-US"/>
        </a:p>
      </dgm:t>
    </dgm:pt>
    <dgm:pt modelId="{95B69237-8454-4F32-B587-2388F52FA951}" type="sibTrans" cxnId="{CFF1EAE6-FD84-47AB-BBCD-58CD83282EC7}">
      <dgm:prSet/>
      <dgm:spPr/>
      <dgm:t>
        <a:bodyPr/>
        <a:lstStyle/>
        <a:p>
          <a:endParaRPr lang="en-US"/>
        </a:p>
      </dgm:t>
    </dgm:pt>
    <dgm:pt modelId="{FF831FA5-1220-4267-AD0F-AE541BF47FE9}">
      <dgm:prSet phldrT="[Text]"/>
      <dgm:spPr/>
      <dgm:t>
        <a:bodyPr/>
        <a:lstStyle/>
        <a:p>
          <a:r>
            <a:rPr lang="en-US" dirty="0" smtClean="0"/>
            <a:t>Assessment of Data Required and Impact on University Systems</a:t>
          </a:r>
          <a:endParaRPr lang="en-US" dirty="0"/>
        </a:p>
      </dgm:t>
    </dgm:pt>
    <dgm:pt modelId="{C1644C06-2652-49E9-A828-F36445C61FD8}" type="parTrans" cxnId="{77AA24FF-2B19-4356-9C6E-78210AFD6211}">
      <dgm:prSet/>
      <dgm:spPr/>
      <dgm:t>
        <a:bodyPr/>
        <a:lstStyle/>
        <a:p>
          <a:endParaRPr lang="en-US"/>
        </a:p>
      </dgm:t>
    </dgm:pt>
    <dgm:pt modelId="{DB03F165-3B0F-44FF-9548-857FB85A91B1}" type="sibTrans" cxnId="{77AA24FF-2B19-4356-9C6E-78210AFD6211}">
      <dgm:prSet/>
      <dgm:spPr/>
      <dgm:t>
        <a:bodyPr/>
        <a:lstStyle/>
        <a:p>
          <a:endParaRPr lang="en-US"/>
        </a:p>
      </dgm:t>
    </dgm:pt>
    <dgm:pt modelId="{61E46F3D-50D1-4EB7-9BD9-3AF6B36BCDDE}">
      <dgm:prSet phldrT="[Text]"/>
      <dgm:spPr/>
      <dgm:t>
        <a:bodyPr/>
        <a:lstStyle/>
        <a:p>
          <a:r>
            <a:rPr lang="en-US" dirty="0" smtClean="0"/>
            <a:t>Initial data upload, data validation, use case tests, ongoing operational automation plan  </a:t>
          </a:r>
          <a:endParaRPr lang="en-US" dirty="0"/>
        </a:p>
      </dgm:t>
    </dgm:pt>
    <dgm:pt modelId="{02AD77AC-6977-462F-8895-B0683CFDCA08}" type="parTrans" cxnId="{B9C225E1-906E-4420-BD0F-2A04DE6C8D70}">
      <dgm:prSet/>
      <dgm:spPr/>
      <dgm:t>
        <a:bodyPr/>
        <a:lstStyle/>
        <a:p>
          <a:endParaRPr lang="en-US"/>
        </a:p>
      </dgm:t>
    </dgm:pt>
    <dgm:pt modelId="{FD0C406D-8401-43DD-8D8D-1931E87911AA}" type="sibTrans" cxnId="{B9C225E1-906E-4420-BD0F-2A04DE6C8D70}">
      <dgm:prSet/>
      <dgm:spPr/>
      <dgm:t>
        <a:bodyPr/>
        <a:lstStyle/>
        <a:p>
          <a:endParaRPr lang="en-US"/>
        </a:p>
      </dgm:t>
    </dgm:pt>
    <dgm:pt modelId="{B073A34C-738F-49A1-A309-51FB303EF9B7}" type="pres">
      <dgm:prSet presAssocID="{7031BF62-CFC8-4C10-BE3F-5A9D9BF2F6C6}" presName="CompostProcess" presStyleCnt="0">
        <dgm:presLayoutVars>
          <dgm:dir/>
          <dgm:resizeHandles val="exact"/>
        </dgm:presLayoutVars>
      </dgm:prSet>
      <dgm:spPr/>
    </dgm:pt>
    <dgm:pt modelId="{59013C1A-721F-4A7B-8FB3-11FD22E30986}" type="pres">
      <dgm:prSet presAssocID="{7031BF62-CFC8-4C10-BE3F-5A9D9BF2F6C6}" presName="arrow" presStyleLbl="bgShp" presStyleIdx="0" presStyleCnt="1"/>
      <dgm:spPr/>
    </dgm:pt>
    <dgm:pt modelId="{A7C4B743-D2A8-46A4-B179-278A17CB64DA}" type="pres">
      <dgm:prSet presAssocID="{7031BF62-CFC8-4C10-BE3F-5A9D9BF2F6C6}" presName="linearProcess" presStyleCnt="0"/>
      <dgm:spPr/>
    </dgm:pt>
    <dgm:pt modelId="{0AAF1063-4D79-43AF-A7BC-B2B27EC97CD0}" type="pres">
      <dgm:prSet presAssocID="{A873DD30-C704-4468-91A5-7617E984BD98}" presName="textNode" presStyleLbl="node1" presStyleIdx="0" presStyleCnt="3">
        <dgm:presLayoutVars>
          <dgm:bulletEnabled val="1"/>
        </dgm:presLayoutVars>
      </dgm:prSet>
      <dgm:spPr/>
      <dgm:t>
        <a:bodyPr/>
        <a:lstStyle/>
        <a:p>
          <a:endParaRPr lang="en-US"/>
        </a:p>
      </dgm:t>
    </dgm:pt>
    <dgm:pt modelId="{F141E4B2-EC81-44EA-99A4-A43D81B968D5}" type="pres">
      <dgm:prSet presAssocID="{95B69237-8454-4F32-B587-2388F52FA951}" presName="sibTrans" presStyleCnt="0"/>
      <dgm:spPr/>
    </dgm:pt>
    <dgm:pt modelId="{7E4217ED-1E83-42D8-BD57-07A2E5DDDDA0}" type="pres">
      <dgm:prSet presAssocID="{FF831FA5-1220-4267-AD0F-AE541BF47FE9}" presName="textNode" presStyleLbl="node1" presStyleIdx="1" presStyleCnt="3">
        <dgm:presLayoutVars>
          <dgm:bulletEnabled val="1"/>
        </dgm:presLayoutVars>
      </dgm:prSet>
      <dgm:spPr/>
      <dgm:t>
        <a:bodyPr/>
        <a:lstStyle/>
        <a:p>
          <a:endParaRPr lang="en-US"/>
        </a:p>
      </dgm:t>
    </dgm:pt>
    <dgm:pt modelId="{C4ADB2ED-42D6-4590-966F-719CD4CF6FB0}" type="pres">
      <dgm:prSet presAssocID="{DB03F165-3B0F-44FF-9548-857FB85A91B1}" presName="sibTrans" presStyleCnt="0"/>
      <dgm:spPr/>
    </dgm:pt>
    <dgm:pt modelId="{33A39CDD-C727-4806-8F79-F5DEDE4D7992}" type="pres">
      <dgm:prSet presAssocID="{61E46F3D-50D1-4EB7-9BD9-3AF6B36BCDDE}" presName="textNode" presStyleLbl="node1" presStyleIdx="2" presStyleCnt="3">
        <dgm:presLayoutVars>
          <dgm:bulletEnabled val="1"/>
        </dgm:presLayoutVars>
      </dgm:prSet>
      <dgm:spPr/>
      <dgm:t>
        <a:bodyPr/>
        <a:lstStyle/>
        <a:p>
          <a:endParaRPr lang="en-US"/>
        </a:p>
      </dgm:t>
    </dgm:pt>
  </dgm:ptLst>
  <dgm:cxnLst>
    <dgm:cxn modelId="{77AA24FF-2B19-4356-9C6E-78210AFD6211}" srcId="{7031BF62-CFC8-4C10-BE3F-5A9D9BF2F6C6}" destId="{FF831FA5-1220-4267-AD0F-AE541BF47FE9}" srcOrd="1" destOrd="0" parTransId="{C1644C06-2652-49E9-A828-F36445C61FD8}" sibTransId="{DB03F165-3B0F-44FF-9548-857FB85A91B1}"/>
    <dgm:cxn modelId="{198E3871-DFD0-4551-BB20-5D8496704E75}" type="presOf" srcId="{A873DD30-C704-4468-91A5-7617E984BD98}" destId="{0AAF1063-4D79-43AF-A7BC-B2B27EC97CD0}" srcOrd="0" destOrd="0" presId="urn:microsoft.com/office/officeart/2005/8/layout/hProcess9"/>
    <dgm:cxn modelId="{1FC38874-3E5B-4082-83D8-D133A4B33A68}" type="presOf" srcId="{7031BF62-CFC8-4C10-BE3F-5A9D9BF2F6C6}" destId="{B073A34C-738F-49A1-A309-51FB303EF9B7}" srcOrd="0" destOrd="0" presId="urn:microsoft.com/office/officeart/2005/8/layout/hProcess9"/>
    <dgm:cxn modelId="{B9C225E1-906E-4420-BD0F-2A04DE6C8D70}" srcId="{7031BF62-CFC8-4C10-BE3F-5A9D9BF2F6C6}" destId="{61E46F3D-50D1-4EB7-9BD9-3AF6B36BCDDE}" srcOrd="2" destOrd="0" parTransId="{02AD77AC-6977-462F-8895-B0683CFDCA08}" sibTransId="{FD0C406D-8401-43DD-8D8D-1931E87911AA}"/>
    <dgm:cxn modelId="{C803BB4D-153D-4EF4-9198-BE773E3554FF}" type="presOf" srcId="{61E46F3D-50D1-4EB7-9BD9-3AF6B36BCDDE}" destId="{33A39CDD-C727-4806-8F79-F5DEDE4D7992}" srcOrd="0" destOrd="0" presId="urn:microsoft.com/office/officeart/2005/8/layout/hProcess9"/>
    <dgm:cxn modelId="{CFF1EAE6-FD84-47AB-BBCD-58CD83282EC7}" srcId="{7031BF62-CFC8-4C10-BE3F-5A9D9BF2F6C6}" destId="{A873DD30-C704-4468-91A5-7617E984BD98}" srcOrd="0" destOrd="0" parTransId="{AED24E07-D6C8-4D3E-8D3D-BD0DC23B46F0}" sibTransId="{95B69237-8454-4F32-B587-2388F52FA951}"/>
    <dgm:cxn modelId="{15DD63CC-6B68-4A39-827E-FCBFCF835249}" type="presOf" srcId="{FF831FA5-1220-4267-AD0F-AE541BF47FE9}" destId="{7E4217ED-1E83-42D8-BD57-07A2E5DDDDA0}" srcOrd="0" destOrd="0" presId="urn:microsoft.com/office/officeart/2005/8/layout/hProcess9"/>
    <dgm:cxn modelId="{E95BD83D-15D0-43B0-88B1-1D6A0382D8D7}" type="presParOf" srcId="{B073A34C-738F-49A1-A309-51FB303EF9B7}" destId="{59013C1A-721F-4A7B-8FB3-11FD22E30986}" srcOrd="0" destOrd="0" presId="urn:microsoft.com/office/officeart/2005/8/layout/hProcess9"/>
    <dgm:cxn modelId="{0E967242-283B-4EBA-A525-A9250163C96F}" type="presParOf" srcId="{B073A34C-738F-49A1-A309-51FB303EF9B7}" destId="{A7C4B743-D2A8-46A4-B179-278A17CB64DA}" srcOrd="1" destOrd="0" presId="urn:microsoft.com/office/officeart/2005/8/layout/hProcess9"/>
    <dgm:cxn modelId="{5D989C98-4D44-479A-AD78-7D9F8BF9E91A}" type="presParOf" srcId="{A7C4B743-D2A8-46A4-B179-278A17CB64DA}" destId="{0AAF1063-4D79-43AF-A7BC-B2B27EC97CD0}" srcOrd="0" destOrd="0" presId="urn:microsoft.com/office/officeart/2005/8/layout/hProcess9"/>
    <dgm:cxn modelId="{982E0BCF-5FE3-4E50-9B16-4B1CB9AFDEC2}" type="presParOf" srcId="{A7C4B743-D2A8-46A4-B179-278A17CB64DA}" destId="{F141E4B2-EC81-44EA-99A4-A43D81B968D5}" srcOrd="1" destOrd="0" presId="urn:microsoft.com/office/officeart/2005/8/layout/hProcess9"/>
    <dgm:cxn modelId="{1A62CF5D-F5AF-4AEB-AD39-398D094BCB78}" type="presParOf" srcId="{A7C4B743-D2A8-46A4-B179-278A17CB64DA}" destId="{7E4217ED-1E83-42D8-BD57-07A2E5DDDDA0}" srcOrd="2" destOrd="0" presId="urn:microsoft.com/office/officeart/2005/8/layout/hProcess9"/>
    <dgm:cxn modelId="{B0CE5368-4D7F-4937-9BD9-3868336047C0}" type="presParOf" srcId="{A7C4B743-D2A8-46A4-B179-278A17CB64DA}" destId="{C4ADB2ED-42D6-4590-966F-719CD4CF6FB0}" srcOrd="3" destOrd="0" presId="urn:microsoft.com/office/officeart/2005/8/layout/hProcess9"/>
    <dgm:cxn modelId="{A86FAE48-8E6E-49FC-A02B-5289961BB4C3}" type="presParOf" srcId="{A7C4B743-D2A8-46A4-B179-278A17CB64DA}" destId="{33A39CDD-C727-4806-8F79-F5DEDE4D7992}" srcOrd="4"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9013C1A-721F-4A7B-8FB3-11FD22E30986}">
      <dsp:nvSpPr>
        <dsp:cNvPr id="0" name=""/>
        <dsp:cNvSpPr/>
      </dsp:nvSpPr>
      <dsp:spPr>
        <a:xfrm>
          <a:off x="617219" y="0"/>
          <a:ext cx="6995160" cy="4525963"/>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AF1063-4D79-43AF-A7BC-B2B27EC97CD0}">
      <dsp:nvSpPr>
        <dsp:cNvPr id="0" name=""/>
        <dsp:cNvSpPr/>
      </dsp:nvSpPr>
      <dsp:spPr>
        <a:xfrm>
          <a:off x="8840" y="1357788"/>
          <a:ext cx="2648902" cy="18103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Decision to Participate in Star Metrics</a:t>
          </a:r>
          <a:endParaRPr lang="en-US" sz="2100" kern="1200" dirty="0"/>
        </a:p>
      </dsp:txBody>
      <dsp:txXfrm>
        <a:off x="8840" y="1357788"/>
        <a:ext cx="2648902" cy="1810385"/>
      </dsp:txXfrm>
    </dsp:sp>
    <dsp:sp modelId="{7E4217ED-1E83-42D8-BD57-07A2E5DDDDA0}">
      <dsp:nvSpPr>
        <dsp:cNvPr id="0" name=""/>
        <dsp:cNvSpPr/>
      </dsp:nvSpPr>
      <dsp:spPr>
        <a:xfrm>
          <a:off x="2790348" y="1357788"/>
          <a:ext cx="2648902" cy="18103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Assessment of Data Required and Impact on University Systems</a:t>
          </a:r>
          <a:endParaRPr lang="en-US" sz="2100" kern="1200" dirty="0"/>
        </a:p>
      </dsp:txBody>
      <dsp:txXfrm>
        <a:off x="2790348" y="1357788"/>
        <a:ext cx="2648902" cy="1810385"/>
      </dsp:txXfrm>
    </dsp:sp>
    <dsp:sp modelId="{33A39CDD-C727-4806-8F79-F5DEDE4D7992}">
      <dsp:nvSpPr>
        <dsp:cNvPr id="0" name=""/>
        <dsp:cNvSpPr/>
      </dsp:nvSpPr>
      <dsp:spPr>
        <a:xfrm>
          <a:off x="5571857" y="1357788"/>
          <a:ext cx="2648902" cy="18103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Initial data upload, data validation, use case tests, ongoing operational automation plan  </a:t>
          </a:r>
          <a:endParaRPr lang="en-US" sz="2100" kern="1200" dirty="0"/>
        </a:p>
      </dsp:txBody>
      <dsp:txXfrm>
        <a:off x="5571857" y="1357788"/>
        <a:ext cx="2648902" cy="181038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1"/>
            <a:ext cx="2971800" cy="465138"/>
          </a:xfrm>
          <a:prstGeom prst="rect">
            <a:avLst/>
          </a:prstGeom>
        </p:spPr>
        <p:txBody>
          <a:bodyPr vert="horz" lIns="91440" tIns="45720" rIns="91440" bIns="45720" rtlCol="0"/>
          <a:lstStyle>
            <a:lvl1pPr algn="r">
              <a:defRPr sz="1200"/>
            </a:lvl1pPr>
          </a:lstStyle>
          <a:p>
            <a:fld id="{E37492C4-057A-4691-839A-BF41EACAE719}" type="datetimeFigureOut">
              <a:rPr lang="en-US" smtClean="0"/>
              <a:pPr/>
              <a:t>07/15/2010</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D3D00A90-460F-4167-869C-895846D7F7E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4571321A-4AB3-4F6E-A332-70214BD1E490}" type="datetimeFigureOut">
              <a:rPr lang="en-US" smtClean="0"/>
              <a:pPr/>
              <a:t>07/15/2010</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A5F95B40-23E3-4F1C-A591-444698732B5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104C3A6E-97CA-43D1-866A-A3CD611A4126}" type="slidenum">
              <a:rPr lang="en-US"/>
              <a:pPr/>
              <a:t>1</a:t>
            </a:fld>
            <a:endParaRPr 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TextEdit="1"/>
          </p:cNvSpPr>
          <p:nvPr>
            <p:ph type="sldImg"/>
          </p:nvPr>
        </p:nvSpPr>
        <p:spPr bwMode="auto">
          <a:noFill/>
          <a:ln>
            <a:solidFill>
              <a:srgbClr val="000000"/>
            </a:solidFill>
            <a:miter lim="800000"/>
            <a:headEnd/>
            <a:tailEnd/>
          </a:ln>
        </p:spPr>
      </p:sp>
      <p:sp>
        <p:nvSpPr>
          <p:cNvPr id="30722" name="Rectangle 3"/>
          <p:cNvSpPr>
            <a:spLocks noGrp="1"/>
          </p:cNvSpPr>
          <p:nvPr>
            <p:ph type="body" idx="1"/>
          </p:nvPr>
        </p:nvSpPr>
        <p:spPr>
          <a:noFill/>
          <a:ln/>
        </p:spPr>
        <p:txBody>
          <a:bodyPr/>
          <a:lstStyle/>
          <a:p>
            <a:pPr eaLnBrk="1" hangingPunct="1"/>
            <a:r>
              <a:rPr lang="en-US" smtClean="0"/>
              <a:t>Flowchart based on university reporting systems, but portable to other HR/Finance systems. Presented to and validated by pilot FDP universities</a:t>
            </a:r>
          </a:p>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7E67208-C611-4143-89A9-4DA795059388}" type="slidenum">
              <a:rPr lang="en-US" smtClean="0"/>
              <a:pPr>
                <a:defRPr/>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C49D758-CB00-4B79-94F9-B29820967C6F}" type="slidenum">
              <a:rPr lang="en-US" smtClean="0"/>
              <a:pPr>
                <a:defRPr/>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4E5065-2C02-4CDD-A8D2-4B6A963D6E39}" type="datetime1">
              <a:rPr lang="en-US" smtClean="0"/>
              <a:pPr/>
              <a:t>07/15/2010</a:t>
            </a:fld>
            <a:endParaRPr lang="en-US"/>
          </a:p>
        </p:txBody>
      </p:sp>
      <p:sp>
        <p:nvSpPr>
          <p:cNvPr id="5" name="Footer Placeholder 4"/>
          <p:cNvSpPr>
            <a:spLocks noGrp="1"/>
          </p:cNvSpPr>
          <p:nvPr>
            <p:ph type="ftr" sz="quarter" idx="11"/>
          </p:nvPr>
        </p:nvSpPr>
        <p:spPr/>
        <p:txBody>
          <a:bodyPr/>
          <a:lstStyle/>
          <a:p>
            <a:r>
              <a:rPr lang="en-US" smtClean="0"/>
              <a:t>Star Metrics Data Requirements Webinar</a:t>
            </a:r>
            <a:endParaRPr lang="en-US"/>
          </a:p>
        </p:txBody>
      </p:sp>
      <p:sp>
        <p:nvSpPr>
          <p:cNvPr id="6" name="Slide Number Placeholder 5"/>
          <p:cNvSpPr>
            <a:spLocks noGrp="1"/>
          </p:cNvSpPr>
          <p:nvPr>
            <p:ph type="sldNum" sz="quarter" idx="12"/>
          </p:nvPr>
        </p:nvSpPr>
        <p:spPr/>
        <p:txBody>
          <a:bodyPr/>
          <a:lstStyle/>
          <a:p>
            <a:fld id="{2DCC3C94-702F-4E2F-8852-F0080682A15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4373A2-1030-4A0E-94C3-2328CE957A77}" type="datetime1">
              <a:rPr lang="en-US" smtClean="0"/>
              <a:pPr/>
              <a:t>07/15/2010</a:t>
            </a:fld>
            <a:endParaRPr lang="en-US"/>
          </a:p>
        </p:txBody>
      </p:sp>
      <p:sp>
        <p:nvSpPr>
          <p:cNvPr id="5" name="Footer Placeholder 4"/>
          <p:cNvSpPr>
            <a:spLocks noGrp="1"/>
          </p:cNvSpPr>
          <p:nvPr>
            <p:ph type="ftr" sz="quarter" idx="11"/>
          </p:nvPr>
        </p:nvSpPr>
        <p:spPr/>
        <p:txBody>
          <a:bodyPr/>
          <a:lstStyle/>
          <a:p>
            <a:r>
              <a:rPr lang="en-US" smtClean="0"/>
              <a:t>Star Metrics Data Requirements Webinar</a:t>
            </a:r>
            <a:endParaRPr lang="en-US"/>
          </a:p>
        </p:txBody>
      </p:sp>
      <p:sp>
        <p:nvSpPr>
          <p:cNvPr id="6" name="Slide Number Placeholder 5"/>
          <p:cNvSpPr>
            <a:spLocks noGrp="1"/>
          </p:cNvSpPr>
          <p:nvPr>
            <p:ph type="sldNum" sz="quarter" idx="12"/>
          </p:nvPr>
        </p:nvSpPr>
        <p:spPr/>
        <p:txBody>
          <a:bodyPr/>
          <a:lstStyle/>
          <a:p>
            <a:fld id="{2DCC3C94-702F-4E2F-8852-F0080682A1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16A1E9-6D06-4FEA-986D-A20193A17558}" type="datetime1">
              <a:rPr lang="en-US" smtClean="0"/>
              <a:pPr/>
              <a:t>07/15/2010</a:t>
            </a:fld>
            <a:endParaRPr lang="en-US"/>
          </a:p>
        </p:txBody>
      </p:sp>
      <p:sp>
        <p:nvSpPr>
          <p:cNvPr id="5" name="Footer Placeholder 4"/>
          <p:cNvSpPr>
            <a:spLocks noGrp="1"/>
          </p:cNvSpPr>
          <p:nvPr>
            <p:ph type="ftr" sz="quarter" idx="11"/>
          </p:nvPr>
        </p:nvSpPr>
        <p:spPr/>
        <p:txBody>
          <a:bodyPr/>
          <a:lstStyle/>
          <a:p>
            <a:r>
              <a:rPr lang="en-US" smtClean="0"/>
              <a:t>Star Metrics Data Requirements Webinar</a:t>
            </a:r>
            <a:endParaRPr lang="en-US"/>
          </a:p>
        </p:txBody>
      </p:sp>
      <p:sp>
        <p:nvSpPr>
          <p:cNvPr id="6" name="Slide Number Placeholder 5"/>
          <p:cNvSpPr>
            <a:spLocks noGrp="1"/>
          </p:cNvSpPr>
          <p:nvPr>
            <p:ph type="sldNum" sz="quarter" idx="12"/>
          </p:nvPr>
        </p:nvSpPr>
        <p:spPr/>
        <p:txBody>
          <a:bodyPr/>
          <a:lstStyle/>
          <a:p>
            <a:fld id="{2DCC3C94-702F-4E2F-8852-F0080682A15F}"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27243C2-D9FF-44C2-94AE-927BD6878B34}" type="datetime1">
              <a:rPr lang="en-US" smtClean="0"/>
              <a:pPr>
                <a:defRPr/>
              </a:pPr>
              <a:t>07/15/2010</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Star Metrics Data Requirements Webinar</a:t>
            </a:r>
            <a:endParaRPr lang="en-US"/>
          </a:p>
        </p:txBody>
      </p:sp>
      <p:sp>
        <p:nvSpPr>
          <p:cNvPr id="6" name="Slide Number Placeholder 5"/>
          <p:cNvSpPr>
            <a:spLocks noGrp="1"/>
          </p:cNvSpPr>
          <p:nvPr>
            <p:ph type="sldNum" sz="quarter" idx="12"/>
          </p:nvPr>
        </p:nvSpPr>
        <p:spPr/>
        <p:txBody>
          <a:bodyPr/>
          <a:lstStyle>
            <a:lvl1pPr>
              <a:defRPr/>
            </a:lvl1pPr>
          </a:lstStyle>
          <a:p>
            <a:pPr>
              <a:defRPr/>
            </a:pPr>
            <a:fld id="{1E1604D3-49D1-4CFA-9D29-0E37CC11319D}"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4A6B31-13EB-40B4-8E1A-A967EA4ED8D1}" type="datetime1">
              <a:rPr lang="en-US" smtClean="0"/>
              <a:pPr/>
              <a:t>07/15/2010</a:t>
            </a:fld>
            <a:endParaRPr lang="en-US"/>
          </a:p>
        </p:txBody>
      </p:sp>
      <p:sp>
        <p:nvSpPr>
          <p:cNvPr id="5" name="Footer Placeholder 4"/>
          <p:cNvSpPr>
            <a:spLocks noGrp="1"/>
          </p:cNvSpPr>
          <p:nvPr>
            <p:ph type="ftr" sz="quarter" idx="11"/>
          </p:nvPr>
        </p:nvSpPr>
        <p:spPr/>
        <p:txBody>
          <a:bodyPr/>
          <a:lstStyle/>
          <a:p>
            <a:r>
              <a:rPr lang="en-US" smtClean="0"/>
              <a:t>Star Metrics Data Requirements Webinar</a:t>
            </a:r>
            <a:endParaRPr lang="en-US"/>
          </a:p>
        </p:txBody>
      </p:sp>
      <p:sp>
        <p:nvSpPr>
          <p:cNvPr id="6" name="Slide Number Placeholder 5"/>
          <p:cNvSpPr>
            <a:spLocks noGrp="1"/>
          </p:cNvSpPr>
          <p:nvPr>
            <p:ph type="sldNum" sz="quarter" idx="12"/>
          </p:nvPr>
        </p:nvSpPr>
        <p:spPr/>
        <p:txBody>
          <a:bodyPr/>
          <a:lstStyle/>
          <a:p>
            <a:fld id="{2DCC3C94-702F-4E2F-8852-F0080682A15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30B23E-B005-447C-8C77-68E94CB9B6D6}" type="datetime1">
              <a:rPr lang="en-US" smtClean="0"/>
              <a:pPr/>
              <a:t>07/15/2010</a:t>
            </a:fld>
            <a:endParaRPr lang="en-US"/>
          </a:p>
        </p:txBody>
      </p:sp>
      <p:sp>
        <p:nvSpPr>
          <p:cNvPr id="5" name="Footer Placeholder 4"/>
          <p:cNvSpPr>
            <a:spLocks noGrp="1"/>
          </p:cNvSpPr>
          <p:nvPr>
            <p:ph type="ftr" sz="quarter" idx="11"/>
          </p:nvPr>
        </p:nvSpPr>
        <p:spPr/>
        <p:txBody>
          <a:bodyPr/>
          <a:lstStyle/>
          <a:p>
            <a:r>
              <a:rPr lang="en-US" smtClean="0"/>
              <a:t>Star Metrics Data Requirements Webinar</a:t>
            </a:r>
            <a:endParaRPr lang="en-US"/>
          </a:p>
        </p:txBody>
      </p:sp>
      <p:sp>
        <p:nvSpPr>
          <p:cNvPr id="6" name="Slide Number Placeholder 5"/>
          <p:cNvSpPr>
            <a:spLocks noGrp="1"/>
          </p:cNvSpPr>
          <p:nvPr>
            <p:ph type="sldNum" sz="quarter" idx="12"/>
          </p:nvPr>
        </p:nvSpPr>
        <p:spPr/>
        <p:txBody>
          <a:bodyPr/>
          <a:lstStyle/>
          <a:p>
            <a:fld id="{2DCC3C94-702F-4E2F-8852-F0080682A15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1EA974E-37D5-42D8-AEEB-53F08EF0FC38}" type="datetime1">
              <a:rPr lang="en-US" smtClean="0"/>
              <a:pPr/>
              <a:t>07/15/2010</a:t>
            </a:fld>
            <a:endParaRPr lang="en-US"/>
          </a:p>
        </p:txBody>
      </p:sp>
      <p:sp>
        <p:nvSpPr>
          <p:cNvPr id="6" name="Footer Placeholder 5"/>
          <p:cNvSpPr>
            <a:spLocks noGrp="1"/>
          </p:cNvSpPr>
          <p:nvPr>
            <p:ph type="ftr" sz="quarter" idx="11"/>
          </p:nvPr>
        </p:nvSpPr>
        <p:spPr/>
        <p:txBody>
          <a:bodyPr/>
          <a:lstStyle/>
          <a:p>
            <a:r>
              <a:rPr lang="en-US" smtClean="0"/>
              <a:t>Star Metrics Data Requirements Webinar</a:t>
            </a:r>
            <a:endParaRPr lang="en-US"/>
          </a:p>
        </p:txBody>
      </p:sp>
      <p:sp>
        <p:nvSpPr>
          <p:cNvPr id="7" name="Slide Number Placeholder 6"/>
          <p:cNvSpPr>
            <a:spLocks noGrp="1"/>
          </p:cNvSpPr>
          <p:nvPr>
            <p:ph type="sldNum" sz="quarter" idx="12"/>
          </p:nvPr>
        </p:nvSpPr>
        <p:spPr/>
        <p:txBody>
          <a:bodyPr/>
          <a:lstStyle/>
          <a:p>
            <a:fld id="{2DCC3C94-702F-4E2F-8852-F0080682A15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EB3C54-E179-4318-BFD6-F35FF1C3BFEF}" type="datetime1">
              <a:rPr lang="en-US" smtClean="0"/>
              <a:pPr/>
              <a:t>07/15/2010</a:t>
            </a:fld>
            <a:endParaRPr lang="en-US"/>
          </a:p>
        </p:txBody>
      </p:sp>
      <p:sp>
        <p:nvSpPr>
          <p:cNvPr id="8" name="Footer Placeholder 7"/>
          <p:cNvSpPr>
            <a:spLocks noGrp="1"/>
          </p:cNvSpPr>
          <p:nvPr>
            <p:ph type="ftr" sz="quarter" idx="11"/>
          </p:nvPr>
        </p:nvSpPr>
        <p:spPr/>
        <p:txBody>
          <a:bodyPr/>
          <a:lstStyle/>
          <a:p>
            <a:r>
              <a:rPr lang="en-US" smtClean="0"/>
              <a:t>Star Metrics Data Requirements Webinar</a:t>
            </a:r>
            <a:endParaRPr lang="en-US"/>
          </a:p>
        </p:txBody>
      </p:sp>
      <p:sp>
        <p:nvSpPr>
          <p:cNvPr id="9" name="Slide Number Placeholder 8"/>
          <p:cNvSpPr>
            <a:spLocks noGrp="1"/>
          </p:cNvSpPr>
          <p:nvPr>
            <p:ph type="sldNum" sz="quarter" idx="12"/>
          </p:nvPr>
        </p:nvSpPr>
        <p:spPr/>
        <p:txBody>
          <a:bodyPr/>
          <a:lstStyle/>
          <a:p>
            <a:fld id="{2DCC3C94-702F-4E2F-8852-F0080682A15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97549A-835A-433B-BB55-0C89229D2D03}" type="datetime1">
              <a:rPr lang="en-US" smtClean="0"/>
              <a:pPr/>
              <a:t>07/15/2010</a:t>
            </a:fld>
            <a:endParaRPr lang="en-US"/>
          </a:p>
        </p:txBody>
      </p:sp>
      <p:sp>
        <p:nvSpPr>
          <p:cNvPr id="4" name="Footer Placeholder 3"/>
          <p:cNvSpPr>
            <a:spLocks noGrp="1"/>
          </p:cNvSpPr>
          <p:nvPr>
            <p:ph type="ftr" sz="quarter" idx="11"/>
          </p:nvPr>
        </p:nvSpPr>
        <p:spPr/>
        <p:txBody>
          <a:bodyPr/>
          <a:lstStyle/>
          <a:p>
            <a:r>
              <a:rPr lang="en-US" smtClean="0"/>
              <a:t>Star Metrics Data Requirements Webinar</a:t>
            </a:r>
            <a:endParaRPr lang="en-US"/>
          </a:p>
        </p:txBody>
      </p:sp>
      <p:sp>
        <p:nvSpPr>
          <p:cNvPr id="5" name="Slide Number Placeholder 4"/>
          <p:cNvSpPr>
            <a:spLocks noGrp="1"/>
          </p:cNvSpPr>
          <p:nvPr>
            <p:ph type="sldNum" sz="quarter" idx="12"/>
          </p:nvPr>
        </p:nvSpPr>
        <p:spPr/>
        <p:txBody>
          <a:bodyPr/>
          <a:lstStyle/>
          <a:p>
            <a:fld id="{2DCC3C94-702F-4E2F-8852-F0080682A1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E435ED-0A47-448C-9C64-3DB4884F4505}" type="datetime1">
              <a:rPr lang="en-US" smtClean="0"/>
              <a:pPr/>
              <a:t>07/15/2010</a:t>
            </a:fld>
            <a:endParaRPr lang="en-US"/>
          </a:p>
        </p:txBody>
      </p:sp>
      <p:sp>
        <p:nvSpPr>
          <p:cNvPr id="3" name="Footer Placeholder 2"/>
          <p:cNvSpPr>
            <a:spLocks noGrp="1"/>
          </p:cNvSpPr>
          <p:nvPr>
            <p:ph type="ftr" sz="quarter" idx="11"/>
          </p:nvPr>
        </p:nvSpPr>
        <p:spPr/>
        <p:txBody>
          <a:bodyPr/>
          <a:lstStyle/>
          <a:p>
            <a:r>
              <a:rPr lang="en-US" smtClean="0"/>
              <a:t>Star Metrics Data Requirements Webinar</a:t>
            </a:r>
            <a:endParaRPr lang="en-US"/>
          </a:p>
        </p:txBody>
      </p:sp>
      <p:sp>
        <p:nvSpPr>
          <p:cNvPr id="4" name="Slide Number Placeholder 3"/>
          <p:cNvSpPr>
            <a:spLocks noGrp="1"/>
          </p:cNvSpPr>
          <p:nvPr>
            <p:ph type="sldNum" sz="quarter" idx="12"/>
          </p:nvPr>
        </p:nvSpPr>
        <p:spPr/>
        <p:txBody>
          <a:bodyPr/>
          <a:lstStyle/>
          <a:p>
            <a:fld id="{2DCC3C94-702F-4E2F-8852-F0080682A1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F42F40-D98C-4731-8D98-30F9A6013DD8}" type="datetime1">
              <a:rPr lang="en-US" smtClean="0"/>
              <a:pPr/>
              <a:t>07/15/2010</a:t>
            </a:fld>
            <a:endParaRPr lang="en-US"/>
          </a:p>
        </p:txBody>
      </p:sp>
      <p:sp>
        <p:nvSpPr>
          <p:cNvPr id="6" name="Footer Placeholder 5"/>
          <p:cNvSpPr>
            <a:spLocks noGrp="1"/>
          </p:cNvSpPr>
          <p:nvPr>
            <p:ph type="ftr" sz="quarter" idx="11"/>
          </p:nvPr>
        </p:nvSpPr>
        <p:spPr/>
        <p:txBody>
          <a:bodyPr/>
          <a:lstStyle/>
          <a:p>
            <a:r>
              <a:rPr lang="en-US" smtClean="0"/>
              <a:t>Star Metrics Data Requirements Webinar</a:t>
            </a:r>
            <a:endParaRPr lang="en-US"/>
          </a:p>
        </p:txBody>
      </p:sp>
      <p:sp>
        <p:nvSpPr>
          <p:cNvPr id="7" name="Slide Number Placeholder 6"/>
          <p:cNvSpPr>
            <a:spLocks noGrp="1"/>
          </p:cNvSpPr>
          <p:nvPr>
            <p:ph type="sldNum" sz="quarter" idx="12"/>
          </p:nvPr>
        </p:nvSpPr>
        <p:spPr/>
        <p:txBody>
          <a:bodyPr/>
          <a:lstStyle/>
          <a:p>
            <a:fld id="{2DCC3C94-702F-4E2F-8852-F0080682A15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43C1EC-F999-46DC-8A45-4C898C862B97}" type="datetime1">
              <a:rPr lang="en-US" smtClean="0"/>
              <a:pPr/>
              <a:t>07/15/2010</a:t>
            </a:fld>
            <a:endParaRPr lang="en-US"/>
          </a:p>
        </p:txBody>
      </p:sp>
      <p:sp>
        <p:nvSpPr>
          <p:cNvPr id="6" name="Footer Placeholder 5"/>
          <p:cNvSpPr>
            <a:spLocks noGrp="1"/>
          </p:cNvSpPr>
          <p:nvPr>
            <p:ph type="ftr" sz="quarter" idx="11"/>
          </p:nvPr>
        </p:nvSpPr>
        <p:spPr/>
        <p:txBody>
          <a:bodyPr/>
          <a:lstStyle/>
          <a:p>
            <a:r>
              <a:rPr lang="en-US" smtClean="0"/>
              <a:t>Star Metrics Data Requirements Webinar</a:t>
            </a:r>
            <a:endParaRPr lang="en-US"/>
          </a:p>
        </p:txBody>
      </p:sp>
      <p:sp>
        <p:nvSpPr>
          <p:cNvPr id="7" name="Slide Number Placeholder 6"/>
          <p:cNvSpPr>
            <a:spLocks noGrp="1"/>
          </p:cNvSpPr>
          <p:nvPr>
            <p:ph type="sldNum" sz="quarter" idx="12"/>
          </p:nvPr>
        </p:nvSpPr>
        <p:spPr/>
        <p:txBody>
          <a:bodyPr/>
          <a:lstStyle/>
          <a:p>
            <a:fld id="{2DCC3C94-702F-4E2F-8852-F0080682A15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8F7577-959C-4D3C-9FED-1F9E2AB79E84}" type="datetime1">
              <a:rPr lang="en-US" smtClean="0"/>
              <a:pPr/>
              <a:t>07/15/2010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Star Metrics Data Requirements Webinar</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CC3C94-702F-4E2F-8852-F0080682A1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tarmetricscomp.synthosys.com/dashboard.aspx"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secureemail.nih.gov/"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mailto:jlane@nsf.gov" TargetMode="External"/><Relationship Id="rId2" Type="http://schemas.openxmlformats.org/officeDocument/2006/relationships/hyperlink" Target="mailto:linda.yu@synthosys.com" TargetMode="External"/><Relationship Id="rId1" Type="http://schemas.openxmlformats.org/officeDocument/2006/relationships/slideLayout" Target="../slideLayouts/slideLayout2.xml"/><Relationship Id="rId4" Type="http://schemas.openxmlformats.org/officeDocument/2006/relationships/hyperlink" Target="mailto:vinnerj@mail.nih.gov"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hyperlink" Target="http://starmetricscomp.synthosys.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l="30000" t="23750" r="9375" b="15000"/>
          <a:stretch>
            <a:fillRect/>
          </a:stretch>
        </p:blipFill>
        <p:spPr bwMode="auto">
          <a:xfrm>
            <a:off x="-76200" y="-76200"/>
            <a:ext cx="9353665" cy="7086600"/>
          </a:xfrm>
          <a:prstGeom prst="rect">
            <a:avLst/>
          </a:prstGeom>
          <a:noFill/>
          <a:ln w="9525">
            <a:noFill/>
            <a:miter lim="800000"/>
            <a:headEnd/>
            <a:tailEnd/>
          </a:ln>
          <a:effectLst/>
        </p:spPr>
      </p:pic>
      <p:grpSp>
        <p:nvGrpSpPr>
          <p:cNvPr id="2" name="Group 5"/>
          <p:cNvGrpSpPr>
            <a:grpSpLocks/>
          </p:cNvGrpSpPr>
          <p:nvPr/>
        </p:nvGrpSpPr>
        <p:grpSpPr bwMode="auto">
          <a:xfrm>
            <a:off x="0" y="5668963"/>
            <a:ext cx="9183688" cy="1193800"/>
            <a:chOff x="0" y="3571"/>
            <a:chExt cx="5785" cy="752"/>
          </a:xfrm>
        </p:grpSpPr>
        <p:pic>
          <p:nvPicPr>
            <p:cNvPr id="7" name="Picture 6" descr="SOSP"/>
            <p:cNvPicPr>
              <a:picLocks noChangeAspect="1" noChangeArrowheads="1"/>
            </p:cNvPicPr>
            <p:nvPr/>
          </p:nvPicPr>
          <p:blipFill>
            <a:blip r:embed="rId4" cstate="print"/>
            <a:srcRect l="11971" t="6111" r="7367" b="75926"/>
            <a:stretch>
              <a:fillRect/>
            </a:stretch>
          </p:blipFill>
          <p:spPr bwMode="auto">
            <a:xfrm>
              <a:off x="0" y="3571"/>
              <a:ext cx="2707" cy="749"/>
            </a:xfrm>
            <a:prstGeom prst="rect">
              <a:avLst/>
            </a:prstGeom>
            <a:noFill/>
            <a:ln w="9525">
              <a:noFill/>
              <a:miter lim="800000"/>
              <a:headEnd/>
              <a:tailEnd/>
            </a:ln>
          </p:spPr>
        </p:pic>
        <p:pic>
          <p:nvPicPr>
            <p:cNvPr id="8" name="Picture 7" descr="SOSP"/>
            <p:cNvPicPr>
              <a:picLocks noChangeAspect="1" noChangeArrowheads="1"/>
            </p:cNvPicPr>
            <p:nvPr/>
          </p:nvPicPr>
          <p:blipFill>
            <a:blip r:embed="rId4" cstate="print"/>
            <a:srcRect l="5138" t="76666" b="5066"/>
            <a:stretch>
              <a:fillRect/>
            </a:stretch>
          </p:blipFill>
          <p:spPr bwMode="auto">
            <a:xfrm>
              <a:off x="2647" y="3572"/>
              <a:ext cx="3138" cy="751"/>
            </a:xfrm>
            <a:prstGeom prst="rect">
              <a:avLst/>
            </a:prstGeom>
            <a:noFill/>
            <a:ln w="9525">
              <a:noFill/>
              <a:miter lim="800000"/>
              <a:headEnd/>
              <a:tailEnd/>
            </a:ln>
          </p:spPr>
        </p:pic>
      </p:grpSp>
      <p:grpSp>
        <p:nvGrpSpPr>
          <p:cNvPr id="3" name="Group 8"/>
          <p:cNvGrpSpPr>
            <a:grpSpLocks/>
          </p:cNvGrpSpPr>
          <p:nvPr/>
        </p:nvGrpSpPr>
        <p:grpSpPr bwMode="auto">
          <a:xfrm>
            <a:off x="0" y="674688"/>
            <a:ext cx="9144000" cy="4964112"/>
            <a:chOff x="672" y="425"/>
            <a:chExt cx="4272" cy="3456"/>
          </a:xfrm>
        </p:grpSpPr>
        <p:sp>
          <p:nvSpPr>
            <p:cNvPr id="10" name="Line 9"/>
            <p:cNvSpPr>
              <a:spLocks noChangeShapeType="1"/>
            </p:cNvSpPr>
            <p:nvPr/>
          </p:nvSpPr>
          <p:spPr bwMode="auto">
            <a:xfrm>
              <a:off x="672" y="425"/>
              <a:ext cx="4272" cy="0"/>
            </a:xfrm>
            <a:prstGeom prst="line">
              <a:avLst/>
            </a:prstGeom>
            <a:noFill/>
            <a:ln w="9525">
              <a:solidFill>
                <a:srgbClr val="C0C0C0"/>
              </a:solidFill>
              <a:round/>
              <a:headEnd/>
              <a:tailEnd/>
            </a:ln>
          </p:spPr>
          <p:txBody>
            <a:bodyPr/>
            <a:lstStyle/>
            <a:p>
              <a:endParaRPr lang="en-US"/>
            </a:p>
          </p:txBody>
        </p:sp>
        <p:sp>
          <p:nvSpPr>
            <p:cNvPr id="11" name="Line 10"/>
            <p:cNvSpPr>
              <a:spLocks noChangeShapeType="1"/>
            </p:cNvSpPr>
            <p:nvPr/>
          </p:nvSpPr>
          <p:spPr bwMode="auto">
            <a:xfrm>
              <a:off x="672" y="3881"/>
              <a:ext cx="4272" cy="0"/>
            </a:xfrm>
            <a:prstGeom prst="line">
              <a:avLst/>
            </a:prstGeom>
            <a:noFill/>
            <a:ln w="9525">
              <a:solidFill>
                <a:srgbClr val="C0C0C0"/>
              </a:solidFill>
              <a:round/>
              <a:headEnd/>
              <a:tailEnd/>
            </a:ln>
          </p:spPr>
          <p:txBody>
            <a:bodyPr/>
            <a:lstStyle/>
            <a:p>
              <a:endParaRPr lang="en-US"/>
            </a:p>
          </p:txBody>
        </p:sp>
      </p:grpSp>
      <p:grpSp>
        <p:nvGrpSpPr>
          <p:cNvPr id="4" name="Group 11"/>
          <p:cNvGrpSpPr>
            <a:grpSpLocks/>
          </p:cNvGrpSpPr>
          <p:nvPr/>
        </p:nvGrpSpPr>
        <p:grpSpPr bwMode="auto">
          <a:xfrm>
            <a:off x="4151313" y="219075"/>
            <a:ext cx="841375" cy="909638"/>
            <a:chOff x="2303" y="144"/>
            <a:chExt cx="1153" cy="1157"/>
          </a:xfrm>
        </p:grpSpPr>
        <p:sp>
          <p:nvSpPr>
            <p:cNvPr id="13" name="Oval 12"/>
            <p:cNvSpPr>
              <a:spLocks noChangeArrowheads="1"/>
            </p:cNvSpPr>
            <p:nvPr/>
          </p:nvSpPr>
          <p:spPr bwMode="auto">
            <a:xfrm>
              <a:off x="2352" y="198"/>
              <a:ext cx="1056" cy="1049"/>
            </a:xfrm>
            <a:prstGeom prst="ellipse">
              <a:avLst/>
            </a:prstGeom>
            <a:solidFill>
              <a:schemeClr val="bg1"/>
            </a:solidFill>
            <a:ln w="73025">
              <a:solidFill>
                <a:schemeClr val="bg1"/>
              </a:solidFill>
              <a:round/>
              <a:headEnd/>
              <a:tailEnd/>
            </a:ln>
          </p:spPr>
          <p:txBody>
            <a:bodyPr wrap="none" anchor="ctr"/>
            <a:lstStyle/>
            <a:p>
              <a:endParaRPr lang="en-US" baseline="0"/>
            </a:p>
          </p:txBody>
        </p:sp>
        <p:pic>
          <p:nvPicPr>
            <p:cNvPr id="14" name="Picture 13" descr="NSTC_CLR_lrg"/>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2303" y="144"/>
              <a:ext cx="1153" cy="1157"/>
            </a:xfrm>
            <a:prstGeom prst="rect">
              <a:avLst/>
            </a:prstGeom>
            <a:noFill/>
            <a:ln w="9525">
              <a:noFill/>
              <a:miter lim="800000"/>
              <a:headEnd/>
              <a:tailEnd/>
            </a:ln>
          </p:spPr>
        </p:pic>
      </p:grpSp>
      <p:sp>
        <p:nvSpPr>
          <p:cNvPr id="20" name="TextBox 19"/>
          <p:cNvSpPr txBox="1"/>
          <p:nvPr/>
        </p:nvSpPr>
        <p:spPr>
          <a:xfrm>
            <a:off x="1485900" y="2895600"/>
            <a:ext cx="6096000" cy="1015663"/>
          </a:xfrm>
          <a:prstGeom prst="rect">
            <a:avLst/>
          </a:prstGeom>
          <a:noFill/>
          <a:effectLst>
            <a:outerShdw blurRad="165100" dist="38100" dir="2160000" algn="br">
              <a:schemeClr val="tx1">
                <a:alpha val="8000"/>
              </a:schemeClr>
            </a:outerShdw>
          </a:effectLst>
        </p:spPr>
        <p:txBody>
          <a:bodyPr wrap="square" rtlCol="0">
            <a:spAutoFit/>
          </a:bodyPr>
          <a:lstStyle/>
          <a:p>
            <a:pPr algn="ctr"/>
            <a:r>
              <a:rPr lang="en-US" sz="2000" b="1" i="1" dirty="0" smtClean="0">
                <a:solidFill>
                  <a:schemeClr val="bg1"/>
                </a:solidFill>
                <a:effectLst>
                  <a:outerShdw blurRad="38100" dist="38100" dir="2700000" algn="tl">
                    <a:srgbClr val="000000">
                      <a:alpha val="43137"/>
                    </a:srgbClr>
                  </a:outerShdw>
                </a:effectLst>
                <a:latin typeface="Georgia"/>
                <a:cs typeface="Georgia"/>
              </a:rPr>
              <a:t>S</a:t>
            </a:r>
            <a:r>
              <a:rPr lang="en-US" sz="2000" dirty="0" smtClean="0">
                <a:solidFill>
                  <a:schemeClr val="bg1"/>
                </a:solidFill>
                <a:latin typeface="Georgia"/>
                <a:cs typeface="Georgia"/>
              </a:rPr>
              <a:t>cience and </a:t>
            </a:r>
            <a:r>
              <a:rPr lang="en-US" sz="2000" b="1" i="1" dirty="0" smtClean="0">
                <a:solidFill>
                  <a:schemeClr val="bg1"/>
                </a:solidFill>
                <a:effectLst>
                  <a:outerShdw blurRad="38100" dist="38100" dir="2700000" algn="tl">
                    <a:srgbClr val="000000">
                      <a:alpha val="43137"/>
                    </a:srgbClr>
                  </a:outerShdw>
                </a:effectLst>
                <a:latin typeface="Georgia"/>
                <a:cs typeface="Georgia"/>
              </a:rPr>
              <a:t>T</a:t>
            </a:r>
            <a:r>
              <a:rPr lang="en-US" sz="2000" dirty="0" smtClean="0">
                <a:solidFill>
                  <a:schemeClr val="bg1"/>
                </a:solidFill>
                <a:latin typeface="Georgia"/>
                <a:cs typeface="Georgia"/>
              </a:rPr>
              <a:t>echnology for </a:t>
            </a:r>
            <a:r>
              <a:rPr lang="en-US" sz="2000" b="1" i="1" dirty="0" smtClean="0">
                <a:solidFill>
                  <a:schemeClr val="bg1"/>
                </a:solidFill>
                <a:effectLst>
                  <a:outerShdw blurRad="38100" dist="38100" dir="2700000" algn="tl">
                    <a:srgbClr val="000000">
                      <a:alpha val="43137"/>
                    </a:srgbClr>
                  </a:outerShdw>
                </a:effectLst>
                <a:latin typeface="Georgia"/>
                <a:cs typeface="Georgia"/>
              </a:rPr>
              <a:t>A</a:t>
            </a:r>
            <a:r>
              <a:rPr lang="en-US" sz="2000" dirty="0" smtClean="0">
                <a:solidFill>
                  <a:schemeClr val="bg1"/>
                </a:solidFill>
                <a:latin typeface="Georgia"/>
                <a:cs typeface="Georgia"/>
              </a:rPr>
              <a:t>merica’s </a:t>
            </a:r>
            <a:r>
              <a:rPr lang="en-US" sz="2000" b="1" i="1" dirty="0" smtClean="0">
                <a:solidFill>
                  <a:schemeClr val="bg1"/>
                </a:solidFill>
                <a:effectLst>
                  <a:outerShdw blurRad="38100" dist="38100" dir="2700000" algn="tl">
                    <a:srgbClr val="000000">
                      <a:alpha val="43137"/>
                    </a:srgbClr>
                  </a:outerShdw>
                </a:effectLst>
                <a:latin typeface="Georgia"/>
                <a:cs typeface="Georgia"/>
              </a:rPr>
              <a:t>R</a:t>
            </a:r>
            <a:r>
              <a:rPr lang="en-US" sz="2000" dirty="0" smtClean="0">
                <a:solidFill>
                  <a:schemeClr val="bg1"/>
                </a:solidFill>
                <a:latin typeface="Georgia"/>
                <a:cs typeface="Georgia"/>
              </a:rPr>
              <a:t>einvestment: </a:t>
            </a:r>
            <a:r>
              <a:rPr lang="en-US" sz="2000" b="1" i="1" dirty="0" smtClean="0">
                <a:solidFill>
                  <a:schemeClr val="bg1"/>
                </a:solidFill>
                <a:effectLst>
                  <a:outerShdw blurRad="38100" dist="38100" dir="2700000" algn="tl">
                    <a:srgbClr val="000000">
                      <a:alpha val="43137"/>
                    </a:srgbClr>
                  </a:outerShdw>
                </a:effectLst>
                <a:latin typeface="Georgia"/>
                <a:cs typeface="Georgia"/>
              </a:rPr>
              <a:t>M</a:t>
            </a:r>
            <a:r>
              <a:rPr lang="en-US" sz="2000" dirty="0" smtClean="0">
                <a:solidFill>
                  <a:schemeClr val="bg1"/>
                </a:solidFill>
                <a:latin typeface="Georgia"/>
                <a:cs typeface="Georgia"/>
              </a:rPr>
              <a:t>easuring the </a:t>
            </a:r>
            <a:r>
              <a:rPr lang="en-US" sz="2000" b="1" i="1" dirty="0" err="1" smtClean="0">
                <a:solidFill>
                  <a:schemeClr val="bg1"/>
                </a:solidFill>
                <a:effectLst>
                  <a:outerShdw blurRad="38100" dist="38100" dir="2700000" algn="tl">
                    <a:srgbClr val="000000">
                      <a:alpha val="43137"/>
                    </a:srgbClr>
                  </a:outerShdw>
                </a:effectLst>
                <a:latin typeface="Georgia"/>
                <a:cs typeface="Georgia"/>
              </a:rPr>
              <a:t>E</a:t>
            </a:r>
            <a:r>
              <a:rPr lang="en-US" sz="2000" dirty="0" err="1" smtClean="0">
                <a:solidFill>
                  <a:schemeClr val="bg1"/>
                </a:solidFill>
                <a:latin typeface="Georgia"/>
                <a:cs typeface="Georgia"/>
              </a:rPr>
              <a:t>ffec</a:t>
            </a:r>
            <a:r>
              <a:rPr lang="en-US" sz="2000" b="1" i="1" dirty="0" err="1" smtClean="0">
                <a:solidFill>
                  <a:schemeClr val="bg1"/>
                </a:solidFill>
                <a:effectLst>
                  <a:outerShdw blurRad="38100" dist="38100" dir="2700000" algn="tl">
                    <a:srgbClr val="000000">
                      <a:alpha val="43137"/>
                    </a:srgbClr>
                  </a:outerShdw>
                </a:effectLst>
                <a:latin typeface="Georgia"/>
                <a:cs typeface="Georgia"/>
              </a:rPr>
              <a:t>T</a:t>
            </a:r>
            <a:r>
              <a:rPr lang="en-US" sz="2000" dirty="0" err="1" smtClean="0">
                <a:solidFill>
                  <a:schemeClr val="bg1"/>
                </a:solidFill>
                <a:latin typeface="Georgia"/>
                <a:cs typeface="Georgia"/>
              </a:rPr>
              <a:t>s</a:t>
            </a:r>
            <a:r>
              <a:rPr lang="en-US" sz="2000" dirty="0" smtClean="0">
                <a:solidFill>
                  <a:schemeClr val="bg1"/>
                </a:solidFill>
                <a:latin typeface="Georgia"/>
                <a:cs typeface="Georgia"/>
              </a:rPr>
              <a:t> of </a:t>
            </a:r>
            <a:r>
              <a:rPr lang="en-US" sz="2000" b="1" i="1" dirty="0" smtClean="0">
                <a:solidFill>
                  <a:schemeClr val="bg1"/>
                </a:solidFill>
                <a:effectLst>
                  <a:outerShdw blurRad="38100" dist="38100" dir="2700000" algn="tl">
                    <a:srgbClr val="000000">
                      <a:alpha val="43137"/>
                    </a:srgbClr>
                  </a:outerShdw>
                </a:effectLst>
                <a:latin typeface="Georgia"/>
                <a:cs typeface="Georgia"/>
              </a:rPr>
              <a:t>R</a:t>
            </a:r>
            <a:r>
              <a:rPr lang="en-US" sz="2000" dirty="0" smtClean="0">
                <a:solidFill>
                  <a:schemeClr val="bg1"/>
                </a:solidFill>
                <a:latin typeface="Georgia"/>
                <a:cs typeface="Georgia"/>
              </a:rPr>
              <a:t>esearch on </a:t>
            </a:r>
            <a:r>
              <a:rPr lang="en-US" sz="2000" b="1" i="1" dirty="0" smtClean="0">
                <a:solidFill>
                  <a:schemeClr val="bg1"/>
                </a:solidFill>
                <a:effectLst>
                  <a:outerShdw blurRad="38100" dist="38100" dir="2700000" algn="tl">
                    <a:srgbClr val="000000">
                      <a:alpha val="43137"/>
                    </a:srgbClr>
                  </a:outerShdw>
                </a:effectLst>
                <a:latin typeface="Georgia"/>
                <a:cs typeface="Georgia"/>
              </a:rPr>
              <a:t>I</a:t>
            </a:r>
            <a:r>
              <a:rPr lang="en-US" sz="2000" dirty="0" smtClean="0">
                <a:solidFill>
                  <a:schemeClr val="bg1"/>
                </a:solidFill>
                <a:latin typeface="Georgia"/>
                <a:cs typeface="Georgia"/>
              </a:rPr>
              <a:t>nnovation, </a:t>
            </a:r>
            <a:r>
              <a:rPr lang="en-US" sz="2000" b="1" i="1" dirty="0" smtClean="0">
                <a:solidFill>
                  <a:schemeClr val="bg1"/>
                </a:solidFill>
                <a:effectLst>
                  <a:outerShdw blurRad="38100" dist="38100" dir="2700000" algn="tl">
                    <a:srgbClr val="000000">
                      <a:alpha val="43137"/>
                    </a:srgbClr>
                  </a:outerShdw>
                </a:effectLst>
                <a:latin typeface="Georgia"/>
                <a:cs typeface="Georgia"/>
              </a:rPr>
              <a:t>C</a:t>
            </a:r>
            <a:r>
              <a:rPr lang="en-US" sz="2000" dirty="0" smtClean="0">
                <a:solidFill>
                  <a:schemeClr val="bg1"/>
                </a:solidFill>
                <a:latin typeface="Georgia"/>
                <a:cs typeface="Georgia"/>
              </a:rPr>
              <a:t>ompetitiveness and </a:t>
            </a:r>
            <a:r>
              <a:rPr lang="en-US" sz="2000" b="1" i="1" dirty="0" smtClean="0">
                <a:solidFill>
                  <a:schemeClr val="bg1"/>
                </a:solidFill>
                <a:effectLst>
                  <a:outerShdw blurRad="38100" dist="38100" dir="2700000" algn="tl">
                    <a:srgbClr val="000000">
                      <a:alpha val="43137"/>
                    </a:srgbClr>
                  </a:outerShdw>
                </a:effectLst>
                <a:latin typeface="Georgia"/>
                <a:cs typeface="Georgia"/>
              </a:rPr>
              <a:t>S</a:t>
            </a:r>
            <a:r>
              <a:rPr lang="en-US" sz="2000" dirty="0" smtClean="0">
                <a:solidFill>
                  <a:schemeClr val="bg1"/>
                </a:solidFill>
                <a:latin typeface="Georgia"/>
                <a:cs typeface="Georgia"/>
              </a:rPr>
              <a:t>cience</a:t>
            </a:r>
            <a:endParaRPr lang="en-US" sz="2000" dirty="0">
              <a:solidFill>
                <a:schemeClr val="bg1"/>
              </a:solidFill>
              <a:latin typeface="Georgia"/>
              <a:cs typeface="Georgia"/>
            </a:endParaRPr>
          </a:p>
        </p:txBody>
      </p:sp>
      <p:grpSp>
        <p:nvGrpSpPr>
          <p:cNvPr id="5" name="Group 127"/>
          <p:cNvGrpSpPr/>
          <p:nvPr/>
        </p:nvGrpSpPr>
        <p:grpSpPr>
          <a:xfrm>
            <a:off x="685800" y="1295400"/>
            <a:ext cx="7696200" cy="2263542"/>
            <a:chOff x="838200" y="1179896"/>
            <a:chExt cx="7696200" cy="2263542"/>
          </a:xfrm>
        </p:grpSpPr>
        <p:sp>
          <p:nvSpPr>
            <p:cNvPr id="114" name="5-Point Star 113"/>
            <p:cNvSpPr/>
            <p:nvPr/>
          </p:nvSpPr>
          <p:spPr bwMode="auto">
            <a:xfrm>
              <a:off x="8291362" y="1665972"/>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15" name="5-Point Star 114"/>
            <p:cNvSpPr/>
            <p:nvPr/>
          </p:nvSpPr>
          <p:spPr bwMode="auto">
            <a:xfrm>
              <a:off x="8291362" y="1990022"/>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16" name="5-Point Star 115"/>
            <p:cNvSpPr/>
            <p:nvPr/>
          </p:nvSpPr>
          <p:spPr bwMode="auto">
            <a:xfrm>
              <a:off x="8291362" y="2314073"/>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grpSp>
          <p:nvGrpSpPr>
            <p:cNvPr id="6" name="Group 125"/>
            <p:cNvGrpSpPr/>
            <p:nvPr/>
          </p:nvGrpSpPr>
          <p:grpSpPr>
            <a:xfrm>
              <a:off x="838200" y="1179896"/>
              <a:ext cx="7405838" cy="2263542"/>
              <a:chOff x="838200" y="1179896"/>
              <a:chExt cx="7405838" cy="2263542"/>
            </a:xfrm>
          </p:grpSpPr>
          <p:sp>
            <p:nvSpPr>
              <p:cNvPr id="22" name="5-Point Star 21"/>
              <p:cNvSpPr/>
              <p:nvPr/>
            </p:nvSpPr>
            <p:spPr bwMode="auto">
              <a:xfrm>
                <a:off x="838200" y="190901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23" name="5-Point Star 22"/>
              <p:cNvSpPr/>
              <p:nvPr/>
            </p:nvSpPr>
            <p:spPr bwMode="auto">
              <a:xfrm>
                <a:off x="838200" y="223306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26" name="5-Point Star 25"/>
              <p:cNvSpPr/>
              <p:nvPr/>
            </p:nvSpPr>
            <p:spPr bwMode="auto">
              <a:xfrm>
                <a:off x="1162251" y="1990022"/>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27" name="5-Point Star 26"/>
              <p:cNvSpPr/>
              <p:nvPr/>
            </p:nvSpPr>
            <p:spPr bwMode="auto">
              <a:xfrm>
                <a:off x="1162251" y="2314073"/>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28" name="5-Point Star 27"/>
              <p:cNvSpPr/>
              <p:nvPr/>
            </p:nvSpPr>
            <p:spPr bwMode="auto">
              <a:xfrm>
                <a:off x="1162251" y="2638123"/>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29" name="5-Point Star 28"/>
              <p:cNvSpPr/>
              <p:nvPr/>
            </p:nvSpPr>
            <p:spPr bwMode="auto">
              <a:xfrm>
                <a:off x="1486301" y="1503947"/>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30" name="5-Point Star 29"/>
              <p:cNvSpPr/>
              <p:nvPr/>
            </p:nvSpPr>
            <p:spPr bwMode="auto">
              <a:xfrm>
                <a:off x="1486301" y="1827997"/>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31" name="5-Point Star 30"/>
              <p:cNvSpPr/>
              <p:nvPr/>
            </p:nvSpPr>
            <p:spPr bwMode="auto">
              <a:xfrm>
                <a:off x="1486301" y="2152048"/>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34" name="5-Point Star 33"/>
              <p:cNvSpPr/>
              <p:nvPr/>
            </p:nvSpPr>
            <p:spPr bwMode="auto">
              <a:xfrm>
                <a:off x="1810352" y="1990022"/>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35" name="5-Point Star 34"/>
              <p:cNvSpPr/>
              <p:nvPr/>
            </p:nvSpPr>
            <p:spPr bwMode="auto">
              <a:xfrm>
                <a:off x="1810352" y="2314073"/>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36" name="5-Point Star 35"/>
              <p:cNvSpPr/>
              <p:nvPr/>
            </p:nvSpPr>
            <p:spPr bwMode="auto">
              <a:xfrm>
                <a:off x="1810352" y="2638123"/>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37" name="5-Point Star 36"/>
              <p:cNvSpPr/>
              <p:nvPr/>
            </p:nvSpPr>
            <p:spPr bwMode="auto">
              <a:xfrm>
                <a:off x="2134402" y="1584959"/>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38" name="5-Point Star 37"/>
              <p:cNvSpPr/>
              <p:nvPr/>
            </p:nvSpPr>
            <p:spPr bwMode="auto">
              <a:xfrm>
                <a:off x="2134402" y="190901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39" name="5-Point Star 38"/>
              <p:cNvSpPr/>
              <p:nvPr/>
            </p:nvSpPr>
            <p:spPr bwMode="auto">
              <a:xfrm>
                <a:off x="2134402" y="223306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41" name="5-Point Star 40"/>
              <p:cNvSpPr/>
              <p:nvPr/>
            </p:nvSpPr>
            <p:spPr bwMode="auto">
              <a:xfrm>
                <a:off x="2458453" y="1503947"/>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42" name="5-Point Star 41"/>
              <p:cNvSpPr/>
              <p:nvPr/>
            </p:nvSpPr>
            <p:spPr bwMode="auto">
              <a:xfrm>
                <a:off x="2458453" y="1827997"/>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43" name="5-Point Star 42"/>
              <p:cNvSpPr/>
              <p:nvPr/>
            </p:nvSpPr>
            <p:spPr bwMode="auto">
              <a:xfrm>
                <a:off x="2458453" y="2152048"/>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45" name="5-Point Star 44"/>
              <p:cNvSpPr/>
              <p:nvPr/>
            </p:nvSpPr>
            <p:spPr bwMode="auto">
              <a:xfrm>
                <a:off x="2782503" y="1665972"/>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46" name="5-Point Star 45"/>
              <p:cNvSpPr/>
              <p:nvPr/>
            </p:nvSpPr>
            <p:spPr bwMode="auto">
              <a:xfrm>
                <a:off x="2782503" y="1990022"/>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47" name="5-Point Star 46"/>
              <p:cNvSpPr/>
              <p:nvPr/>
            </p:nvSpPr>
            <p:spPr bwMode="auto">
              <a:xfrm>
                <a:off x="2782503" y="2314073"/>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48" name="5-Point Star 47"/>
              <p:cNvSpPr/>
              <p:nvPr/>
            </p:nvSpPr>
            <p:spPr bwMode="auto">
              <a:xfrm>
                <a:off x="2782503" y="2638123"/>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49" name="5-Point Star 48"/>
              <p:cNvSpPr/>
              <p:nvPr/>
            </p:nvSpPr>
            <p:spPr bwMode="auto">
              <a:xfrm>
                <a:off x="3106554" y="1584959"/>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50" name="5-Point Star 49"/>
              <p:cNvSpPr/>
              <p:nvPr/>
            </p:nvSpPr>
            <p:spPr bwMode="auto">
              <a:xfrm>
                <a:off x="3106554" y="190901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53" name="5-Point Star 52"/>
              <p:cNvSpPr/>
              <p:nvPr/>
            </p:nvSpPr>
            <p:spPr bwMode="auto">
              <a:xfrm>
                <a:off x="3430604" y="1422934"/>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54" name="5-Point Star 53"/>
              <p:cNvSpPr/>
              <p:nvPr/>
            </p:nvSpPr>
            <p:spPr bwMode="auto">
              <a:xfrm>
                <a:off x="3430604" y="1746984"/>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55" name="5-Point Star 54"/>
              <p:cNvSpPr/>
              <p:nvPr/>
            </p:nvSpPr>
            <p:spPr bwMode="auto">
              <a:xfrm>
                <a:off x="3430604" y="2071035"/>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56" name="5-Point Star 55"/>
              <p:cNvSpPr/>
              <p:nvPr/>
            </p:nvSpPr>
            <p:spPr bwMode="auto">
              <a:xfrm>
                <a:off x="3430604" y="2395085"/>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59" name="5-Point Star 58"/>
              <p:cNvSpPr/>
              <p:nvPr/>
            </p:nvSpPr>
            <p:spPr bwMode="auto">
              <a:xfrm>
                <a:off x="3754655" y="223306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60" name="5-Point Star 59"/>
              <p:cNvSpPr/>
              <p:nvPr/>
            </p:nvSpPr>
            <p:spPr bwMode="auto">
              <a:xfrm>
                <a:off x="3754655" y="2557111"/>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61" name="5-Point Star 60"/>
              <p:cNvSpPr/>
              <p:nvPr/>
            </p:nvSpPr>
            <p:spPr bwMode="auto">
              <a:xfrm>
                <a:off x="4078705" y="1584959"/>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62" name="5-Point Star 61"/>
              <p:cNvSpPr/>
              <p:nvPr/>
            </p:nvSpPr>
            <p:spPr bwMode="auto">
              <a:xfrm>
                <a:off x="4078705" y="190901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63" name="5-Point Star 62"/>
              <p:cNvSpPr/>
              <p:nvPr/>
            </p:nvSpPr>
            <p:spPr bwMode="auto">
              <a:xfrm>
                <a:off x="4078705" y="223306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65" name="5-Point Star 64"/>
              <p:cNvSpPr/>
              <p:nvPr/>
            </p:nvSpPr>
            <p:spPr bwMode="auto">
              <a:xfrm>
                <a:off x="4402756" y="1341921"/>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66" name="5-Point Star 65"/>
              <p:cNvSpPr/>
              <p:nvPr/>
            </p:nvSpPr>
            <p:spPr bwMode="auto">
              <a:xfrm>
                <a:off x="4402756" y="1665972"/>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67" name="5-Point Star 66"/>
              <p:cNvSpPr/>
              <p:nvPr/>
            </p:nvSpPr>
            <p:spPr bwMode="auto">
              <a:xfrm>
                <a:off x="4402756" y="1990022"/>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68" name="5-Point Star 67"/>
              <p:cNvSpPr/>
              <p:nvPr/>
            </p:nvSpPr>
            <p:spPr bwMode="auto">
              <a:xfrm>
                <a:off x="4402756" y="2314073"/>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70" name="5-Point Star 69"/>
              <p:cNvSpPr/>
              <p:nvPr/>
            </p:nvSpPr>
            <p:spPr bwMode="auto">
              <a:xfrm>
                <a:off x="4726806" y="1990022"/>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71" name="5-Point Star 70"/>
              <p:cNvSpPr/>
              <p:nvPr/>
            </p:nvSpPr>
            <p:spPr bwMode="auto">
              <a:xfrm>
                <a:off x="4726806" y="2314073"/>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72" name="5-Point Star 71"/>
              <p:cNvSpPr/>
              <p:nvPr/>
            </p:nvSpPr>
            <p:spPr bwMode="auto">
              <a:xfrm>
                <a:off x="4726806" y="2638123"/>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73" name="5-Point Star 72"/>
              <p:cNvSpPr/>
              <p:nvPr/>
            </p:nvSpPr>
            <p:spPr bwMode="auto">
              <a:xfrm>
                <a:off x="5050857" y="1584959"/>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74" name="5-Point Star 73"/>
              <p:cNvSpPr/>
              <p:nvPr/>
            </p:nvSpPr>
            <p:spPr bwMode="auto">
              <a:xfrm>
                <a:off x="5050857" y="190901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75" name="5-Point Star 74"/>
              <p:cNvSpPr/>
              <p:nvPr/>
            </p:nvSpPr>
            <p:spPr bwMode="auto">
              <a:xfrm>
                <a:off x="5050857" y="223306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76" name="5-Point Star 75"/>
              <p:cNvSpPr/>
              <p:nvPr/>
            </p:nvSpPr>
            <p:spPr bwMode="auto">
              <a:xfrm>
                <a:off x="5050857" y="2557111"/>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77" name="5-Point Star 76"/>
              <p:cNvSpPr/>
              <p:nvPr/>
            </p:nvSpPr>
            <p:spPr bwMode="auto">
              <a:xfrm>
                <a:off x="5374907" y="1260909"/>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78" name="5-Point Star 77"/>
              <p:cNvSpPr/>
              <p:nvPr/>
            </p:nvSpPr>
            <p:spPr bwMode="auto">
              <a:xfrm>
                <a:off x="5374907" y="1584959"/>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79" name="5-Point Star 78"/>
              <p:cNvSpPr/>
              <p:nvPr/>
            </p:nvSpPr>
            <p:spPr bwMode="auto">
              <a:xfrm>
                <a:off x="5374907" y="190901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80" name="5-Point Star 79"/>
              <p:cNvSpPr/>
              <p:nvPr/>
            </p:nvSpPr>
            <p:spPr bwMode="auto">
              <a:xfrm>
                <a:off x="5374907" y="223306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81" name="5-Point Star 80"/>
              <p:cNvSpPr/>
              <p:nvPr/>
            </p:nvSpPr>
            <p:spPr bwMode="auto">
              <a:xfrm>
                <a:off x="5698958" y="1584959"/>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82" name="5-Point Star 81"/>
              <p:cNvSpPr/>
              <p:nvPr/>
            </p:nvSpPr>
            <p:spPr bwMode="auto">
              <a:xfrm>
                <a:off x="5698958" y="190901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83" name="5-Point Star 82"/>
              <p:cNvSpPr/>
              <p:nvPr/>
            </p:nvSpPr>
            <p:spPr bwMode="auto">
              <a:xfrm>
                <a:off x="5698958" y="223306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84" name="5-Point Star 83"/>
              <p:cNvSpPr/>
              <p:nvPr/>
            </p:nvSpPr>
            <p:spPr bwMode="auto">
              <a:xfrm>
                <a:off x="5698958" y="2557111"/>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86" name="5-Point Star 85"/>
              <p:cNvSpPr/>
              <p:nvPr/>
            </p:nvSpPr>
            <p:spPr bwMode="auto">
              <a:xfrm>
                <a:off x="6023008" y="2152048"/>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87" name="5-Point Star 86"/>
              <p:cNvSpPr/>
              <p:nvPr/>
            </p:nvSpPr>
            <p:spPr bwMode="auto">
              <a:xfrm>
                <a:off x="6023008" y="2476098"/>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89" name="5-Point Star 88"/>
              <p:cNvSpPr/>
              <p:nvPr/>
            </p:nvSpPr>
            <p:spPr bwMode="auto">
              <a:xfrm>
                <a:off x="6347059" y="1179896"/>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90" name="5-Point Star 89"/>
              <p:cNvSpPr/>
              <p:nvPr/>
            </p:nvSpPr>
            <p:spPr bwMode="auto">
              <a:xfrm>
                <a:off x="6347059" y="1503947"/>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91" name="5-Point Star 90"/>
              <p:cNvSpPr/>
              <p:nvPr/>
            </p:nvSpPr>
            <p:spPr bwMode="auto">
              <a:xfrm>
                <a:off x="6347059" y="1827997"/>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92" name="5-Point Star 91"/>
              <p:cNvSpPr/>
              <p:nvPr/>
            </p:nvSpPr>
            <p:spPr bwMode="auto">
              <a:xfrm>
                <a:off x="6347059" y="2152048"/>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93" name="5-Point Star 92"/>
              <p:cNvSpPr/>
              <p:nvPr/>
            </p:nvSpPr>
            <p:spPr bwMode="auto">
              <a:xfrm>
                <a:off x="6671109" y="1665972"/>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94" name="5-Point Star 93"/>
              <p:cNvSpPr/>
              <p:nvPr/>
            </p:nvSpPr>
            <p:spPr bwMode="auto">
              <a:xfrm>
                <a:off x="6671109" y="1990022"/>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95" name="5-Point Star 94"/>
              <p:cNvSpPr/>
              <p:nvPr/>
            </p:nvSpPr>
            <p:spPr bwMode="auto">
              <a:xfrm>
                <a:off x="6671109" y="2314073"/>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96" name="5-Point Star 95"/>
              <p:cNvSpPr/>
              <p:nvPr/>
            </p:nvSpPr>
            <p:spPr bwMode="auto">
              <a:xfrm>
                <a:off x="6671109" y="2638123"/>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97" name="5-Point Star 96"/>
              <p:cNvSpPr/>
              <p:nvPr/>
            </p:nvSpPr>
            <p:spPr bwMode="auto">
              <a:xfrm>
                <a:off x="6995160" y="1584959"/>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98" name="5-Point Star 97"/>
              <p:cNvSpPr/>
              <p:nvPr/>
            </p:nvSpPr>
            <p:spPr bwMode="auto">
              <a:xfrm>
                <a:off x="6995160" y="190901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99" name="5-Point Star 98"/>
              <p:cNvSpPr/>
              <p:nvPr/>
            </p:nvSpPr>
            <p:spPr bwMode="auto">
              <a:xfrm>
                <a:off x="6995160" y="223306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01" name="5-Point Star 100"/>
              <p:cNvSpPr/>
              <p:nvPr/>
            </p:nvSpPr>
            <p:spPr bwMode="auto">
              <a:xfrm>
                <a:off x="7319211" y="1746984"/>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02" name="5-Point Star 101"/>
              <p:cNvSpPr/>
              <p:nvPr/>
            </p:nvSpPr>
            <p:spPr bwMode="auto">
              <a:xfrm>
                <a:off x="7319211" y="2071035"/>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03" name="5-Point Star 102"/>
              <p:cNvSpPr/>
              <p:nvPr/>
            </p:nvSpPr>
            <p:spPr bwMode="auto">
              <a:xfrm>
                <a:off x="7319211" y="2395085"/>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04" name="5-Point Star 103"/>
              <p:cNvSpPr/>
              <p:nvPr/>
            </p:nvSpPr>
            <p:spPr bwMode="auto">
              <a:xfrm>
                <a:off x="7319211" y="2719136"/>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07" name="5-Point Star 106"/>
              <p:cNvSpPr/>
              <p:nvPr/>
            </p:nvSpPr>
            <p:spPr bwMode="auto">
              <a:xfrm>
                <a:off x="7643261" y="1990022"/>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08" name="5-Point Star 107"/>
              <p:cNvSpPr/>
              <p:nvPr/>
            </p:nvSpPr>
            <p:spPr bwMode="auto">
              <a:xfrm>
                <a:off x="7643261" y="2314073"/>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09" name="5-Point Star 108"/>
              <p:cNvSpPr/>
              <p:nvPr/>
            </p:nvSpPr>
            <p:spPr bwMode="auto">
              <a:xfrm>
                <a:off x="7967312" y="1584959"/>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10" name="5-Point Star 109"/>
              <p:cNvSpPr/>
              <p:nvPr/>
            </p:nvSpPr>
            <p:spPr bwMode="auto">
              <a:xfrm>
                <a:off x="7967312" y="190901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11" name="5-Point Star 110"/>
              <p:cNvSpPr/>
              <p:nvPr/>
            </p:nvSpPr>
            <p:spPr bwMode="auto">
              <a:xfrm>
                <a:off x="7967312" y="223306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12" name="5-Point Star 111"/>
              <p:cNvSpPr/>
              <p:nvPr/>
            </p:nvSpPr>
            <p:spPr bwMode="auto">
              <a:xfrm>
                <a:off x="7967312" y="2557111"/>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17" name="5-Point Star 116"/>
              <p:cNvSpPr/>
              <p:nvPr/>
            </p:nvSpPr>
            <p:spPr bwMode="auto">
              <a:xfrm>
                <a:off x="2458453" y="1179896"/>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18" name="5-Point Star 117"/>
              <p:cNvSpPr/>
              <p:nvPr/>
            </p:nvSpPr>
            <p:spPr bwMode="auto">
              <a:xfrm>
                <a:off x="3430604" y="2719136"/>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19" name="5-Point Star 118"/>
              <p:cNvSpPr/>
              <p:nvPr/>
            </p:nvSpPr>
            <p:spPr bwMode="auto">
              <a:xfrm>
                <a:off x="5050857" y="2881161"/>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21" name="5-Point Star 120"/>
              <p:cNvSpPr/>
              <p:nvPr/>
            </p:nvSpPr>
            <p:spPr bwMode="auto">
              <a:xfrm>
                <a:off x="7986562" y="2881162"/>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22" name="5-Point Star 121"/>
              <p:cNvSpPr/>
              <p:nvPr/>
            </p:nvSpPr>
            <p:spPr bwMode="auto">
              <a:xfrm>
                <a:off x="8001000" y="3200400"/>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23" name="5-Point Star 122"/>
              <p:cNvSpPr/>
              <p:nvPr/>
            </p:nvSpPr>
            <p:spPr bwMode="auto">
              <a:xfrm>
                <a:off x="7315200" y="1433362"/>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sp>
            <p:nvSpPr>
              <p:cNvPr id="124" name="5-Point Star 123"/>
              <p:cNvSpPr/>
              <p:nvPr/>
            </p:nvSpPr>
            <p:spPr bwMode="auto">
              <a:xfrm>
                <a:off x="1143000" y="2957362"/>
                <a:ext cx="243038" cy="243038"/>
              </a:xfrm>
              <a:prstGeom prst="star5">
                <a:avLst/>
              </a:prstGeom>
              <a:solidFill>
                <a:schemeClr val="tx1">
                  <a:alpha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smtClean="0">
                  <a:ln>
                    <a:noFill/>
                  </a:ln>
                  <a:solidFill>
                    <a:schemeClr val="tx1"/>
                  </a:solidFill>
                  <a:effectLst/>
                  <a:latin typeface="Arial" charset="0"/>
                </a:endParaRPr>
              </a:p>
            </p:txBody>
          </p:sp>
        </p:grpSp>
      </p:grpSp>
      <p:sp>
        <p:nvSpPr>
          <p:cNvPr id="127" name="TextBox 126"/>
          <p:cNvSpPr txBox="1"/>
          <p:nvPr/>
        </p:nvSpPr>
        <p:spPr>
          <a:xfrm>
            <a:off x="1181100" y="1787604"/>
            <a:ext cx="6705600" cy="1107996"/>
          </a:xfrm>
          <a:prstGeom prst="rect">
            <a:avLst/>
          </a:prstGeom>
          <a:noFill/>
          <a:effectLst>
            <a:outerShdw blurRad="273050" dist="38100">
              <a:schemeClr val="tx1">
                <a:alpha val="41000"/>
              </a:schemeClr>
            </a:outerShdw>
          </a:effectLst>
        </p:spPr>
        <p:txBody>
          <a:bodyPr wrap="square" rtlCol="0">
            <a:spAutoFit/>
          </a:bodyPr>
          <a:lstStyle/>
          <a:p>
            <a:pPr algn="ctr"/>
            <a:r>
              <a:rPr lang="en-US" sz="6600" dirty="0" smtClean="0">
                <a:solidFill>
                  <a:schemeClr val="bg1"/>
                </a:solidFill>
                <a:latin typeface="Georgia"/>
                <a:cs typeface="Georgia"/>
              </a:rPr>
              <a:t>STAR METRICS</a:t>
            </a:r>
            <a:endParaRPr lang="en-US" sz="6600" dirty="0">
              <a:solidFill>
                <a:schemeClr val="bg1"/>
              </a:solidFill>
              <a:latin typeface="Georgia"/>
              <a:cs typeface="Georgia"/>
            </a:endParaRPr>
          </a:p>
        </p:txBody>
      </p:sp>
      <p:sp>
        <p:nvSpPr>
          <p:cNvPr id="100" name="TextBox 99"/>
          <p:cNvSpPr txBox="1"/>
          <p:nvPr/>
        </p:nvSpPr>
        <p:spPr>
          <a:xfrm>
            <a:off x="1257300" y="4038600"/>
            <a:ext cx="6553200" cy="1107996"/>
          </a:xfrm>
          <a:prstGeom prst="rect">
            <a:avLst/>
          </a:prstGeom>
          <a:noFill/>
        </p:spPr>
        <p:txBody>
          <a:bodyPr wrap="square" rtlCol="0">
            <a:spAutoFit/>
          </a:bodyPr>
          <a:lstStyle/>
          <a:p>
            <a:r>
              <a:rPr lang="en-US" sz="2400" dirty="0" smtClean="0"/>
              <a:t>FDP Technical Data Requirements Discussion</a:t>
            </a:r>
          </a:p>
          <a:p>
            <a:pPr algn="ctr"/>
            <a:r>
              <a:rPr lang="en-US" sz="2400" dirty="0" smtClean="0"/>
              <a:t>July 15, 2010</a:t>
            </a:r>
          </a:p>
          <a:p>
            <a:endParaRPr lang="en-US" dirty="0"/>
          </a:p>
        </p:txBody>
      </p:sp>
      <p:sp>
        <p:nvSpPr>
          <p:cNvPr id="105" name="Slide Number Placeholder 104"/>
          <p:cNvSpPr>
            <a:spLocks noGrp="1"/>
          </p:cNvSpPr>
          <p:nvPr>
            <p:ph type="sldNum" sz="quarter" idx="12"/>
          </p:nvPr>
        </p:nvSpPr>
        <p:spPr/>
        <p:txBody>
          <a:bodyPr/>
          <a:lstStyle/>
          <a:p>
            <a:fld id="{2DCC3C94-702F-4E2F-8852-F0080682A15F}" type="slidenum">
              <a:rPr lang="en-US" smtClean="0"/>
              <a:pPr/>
              <a:t>1</a:t>
            </a:fld>
            <a:endParaRPr lang="en-US"/>
          </a:p>
        </p:txBody>
      </p:sp>
      <p:sp>
        <p:nvSpPr>
          <p:cNvPr id="106" name="Footer Placeholder 105"/>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81200" y="1447800"/>
          <a:ext cx="6553199" cy="4646334"/>
        </p:xfrm>
        <a:graphic>
          <a:graphicData uri="http://schemas.openxmlformats.org/drawingml/2006/table">
            <a:tbl>
              <a:tblPr/>
              <a:tblGrid>
                <a:gridCol w="2156749"/>
                <a:gridCol w="2472524"/>
                <a:gridCol w="1426215"/>
                <a:gridCol w="497711"/>
              </a:tblGrid>
              <a:tr h="533400">
                <a:tc>
                  <a:txBody>
                    <a:bodyPr/>
                    <a:lstStyle/>
                    <a:p>
                      <a:pPr algn="ctr" fontAlgn="b"/>
                      <a:r>
                        <a:rPr lang="en-US" sz="1000" b="1" i="1" u="none" strike="noStrike" dirty="0" smtClean="0">
                          <a:latin typeface="Arial"/>
                        </a:rPr>
                        <a:t>Field</a:t>
                      </a:r>
                      <a:endParaRPr lang="en-US" sz="1000" b="1" i="1"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b"/>
                      <a:r>
                        <a:rPr lang="en-US" sz="1000" b="1" i="1" u="none" strike="noStrike" dirty="0" smtClean="0">
                          <a:latin typeface="Arial"/>
                        </a:rPr>
                        <a:t>Description</a:t>
                      </a:r>
                      <a:endParaRPr lang="en-US" sz="1000" b="1" i="1"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000" b="1" i="1" u="none" strike="noStrike" dirty="0" smtClean="0">
                          <a:latin typeface="Arial"/>
                        </a:rPr>
                        <a:t>Format</a:t>
                      </a:r>
                      <a:endParaRPr lang="en-US" sz="1000" b="1" i="1"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050" b="1" i="1" u="none" strike="noStrike" dirty="0" smtClean="0">
                          <a:latin typeface="Arial"/>
                        </a:rPr>
                        <a:t>Field Length</a:t>
                      </a:r>
                      <a:endParaRPr lang="en-US" sz="1050" b="1" i="1"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r>
              <a:tr h="667288">
                <a:tc>
                  <a:txBody>
                    <a:bodyPr/>
                    <a:lstStyle/>
                    <a:p>
                      <a:pPr algn="ctr" fontAlgn="b"/>
                      <a:r>
                        <a:rPr lang="en-US" sz="1000" b="0" i="0" u="none" strike="noStrike" dirty="0">
                          <a:latin typeface="Arial"/>
                        </a:rPr>
                        <a:t> Period </a:t>
                      </a:r>
                      <a:r>
                        <a:rPr lang="en-US" sz="1000" b="0" i="0" u="none" strike="noStrike" dirty="0" smtClean="0">
                          <a:latin typeface="Arial"/>
                        </a:rPr>
                        <a:t>Start Date</a:t>
                      </a:r>
                      <a:endParaRPr lang="en-US" sz="1000" b="0" i="0"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latin typeface="Arial"/>
                        </a:rPr>
                        <a:t>The start date for </a:t>
                      </a:r>
                      <a:r>
                        <a:rPr lang="en-US" sz="1000" b="0" i="0" u="none" strike="noStrike" dirty="0" smtClean="0">
                          <a:latin typeface="Arial"/>
                        </a:rPr>
                        <a:t>each transaction.</a:t>
                      </a:r>
                      <a:endParaRPr lang="en-US" sz="1000" b="0" i="0"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dirty="0">
                          <a:latin typeface="Arial"/>
                        </a:rPr>
                        <a:t>Date (YYYYMMDD)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11773">
                <a:tc>
                  <a:txBody>
                    <a:bodyPr/>
                    <a:lstStyle/>
                    <a:p>
                      <a:pPr algn="ctr" fontAlgn="b"/>
                      <a:r>
                        <a:rPr lang="en-US" sz="1000" b="0" i="0" u="none" strike="noStrike" dirty="0">
                          <a:latin typeface="Arial"/>
                        </a:rPr>
                        <a:t> Period </a:t>
                      </a:r>
                      <a:r>
                        <a:rPr lang="en-US" sz="1000" b="0" i="0" u="none" strike="noStrike" dirty="0" smtClean="0">
                          <a:latin typeface="Arial"/>
                        </a:rPr>
                        <a:t>End Date</a:t>
                      </a:r>
                      <a:endParaRPr lang="en-US" sz="1000" b="0" i="0"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latin typeface="Arial"/>
                        </a:rPr>
                        <a:t>The end date for </a:t>
                      </a:r>
                      <a:r>
                        <a:rPr lang="en-US" sz="1000" b="0" i="0" u="none" strike="noStrike" dirty="0" smtClean="0">
                          <a:latin typeface="Arial"/>
                        </a:rPr>
                        <a:t>each transaction. </a:t>
                      </a:r>
                      <a:endParaRPr lang="en-US" sz="1000" b="0" i="0"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dirty="0">
                          <a:latin typeface="Arial"/>
                        </a:rPr>
                        <a:t>Date (YYYYMMDD)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97538">
                <a:tc>
                  <a:txBody>
                    <a:bodyPr/>
                    <a:lstStyle/>
                    <a:p>
                      <a:pPr algn="ctr" fontAlgn="t"/>
                      <a:r>
                        <a:rPr lang="en-US" sz="1000" b="0" i="0" u="none" strike="noStrike" dirty="0">
                          <a:latin typeface="Arial"/>
                        </a:rPr>
                        <a:t>Unique Award Number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dirty="0">
                          <a:latin typeface="Arial"/>
                        </a:rPr>
                        <a:t>The unique federal number </a:t>
                      </a:r>
                      <a:r>
                        <a:rPr lang="en-US" sz="1000" b="0" i="0" u="none" strike="noStrike" dirty="0" smtClean="0">
                          <a:latin typeface="Arial"/>
                        </a:rPr>
                        <a:t>is </a:t>
                      </a:r>
                      <a:r>
                        <a:rPr lang="en-US" sz="1000" b="0" i="0" u="none" strike="noStrike" dirty="0">
                          <a:latin typeface="Arial"/>
                        </a:rPr>
                        <a:t>defined by concatenating the 6 position CFDA code with the assigned </a:t>
                      </a:r>
                      <a:r>
                        <a:rPr lang="en-US" sz="1000" b="0" i="0" u="none" strike="noStrike" dirty="0" smtClean="0">
                          <a:latin typeface="Arial"/>
                        </a:rPr>
                        <a:t>Federal</a:t>
                      </a:r>
                      <a:r>
                        <a:rPr lang="en-US" sz="1000" b="0" i="0" u="none" strike="noStrike" baseline="0" dirty="0" smtClean="0">
                          <a:latin typeface="Arial"/>
                        </a:rPr>
                        <a:t> A</a:t>
                      </a:r>
                      <a:r>
                        <a:rPr lang="en-US" sz="1000" b="0" i="0" u="none" strike="noStrike" dirty="0" smtClean="0">
                          <a:latin typeface="Arial"/>
                        </a:rPr>
                        <a:t>ward  ID </a:t>
                      </a:r>
                      <a:r>
                        <a:rPr lang="en-US" sz="1000" b="0" i="0" u="none" strike="noStrike" dirty="0">
                          <a:latin typeface="Arial"/>
                        </a:rPr>
                        <a:t>from the awarding Federal Agency (such as the federal grant number, federal contract number or the federal loan number).   </a:t>
                      </a:r>
                      <a:r>
                        <a:rPr lang="en-US" sz="1000" b="1" i="0" u="none" strike="noStrike" dirty="0">
                          <a:solidFill>
                            <a:srgbClr val="FF0000"/>
                          </a:solidFill>
                          <a:latin typeface="Arial"/>
                        </a:rPr>
                        <a:t>Format example: 47.074 AGS-0120950 where "47.074" is the CFDA and "AGS-0120950" is the Federal Award ID.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dirty="0" smtClean="0">
                          <a:latin typeface="Arial"/>
                        </a:rPr>
                        <a:t>String</a:t>
                      </a:r>
                    </a:p>
                    <a:p>
                      <a:pPr algn="ctr" fontAlgn="t"/>
                      <a:endParaRPr lang="en-US" sz="1000" b="0" i="0" u="none" strike="noStrike" dirty="0" smtClean="0">
                        <a:latin typeface="Arial"/>
                      </a:endParaRPr>
                    </a:p>
                    <a:p>
                      <a:pPr algn="ctr" fontAlgn="t"/>
                      <a:r>
                        <a:rPr lang="en-US" sz="1000" b="0" i="0" u="none" strike="noStrike" dirty="0" smtClean="0">
                          <a:latin typeface="Arial"/>
                        </a:rPr>
                        <a:t>(Exa</a:t>
                      </a:r>
                      <a:r>
                        <a:rPr lang="en-US" sz="1000" b="0" i="0" u="none" strike="noStrike" baseline="0" dirty="0" smtClean="0">
                          <a:latin typeface="Arial"/>
                        </a:rPr>
                        <a:t>mple)</a:t>
                      </a:r>
                    </a:p>
                    <a:p>
                      <a:pPr algn="ctr" fontAlgn="t"/>
                      <a:endParaRPr lang="en-US" sz="1000" b="0" i="0" u="none" strike="noStrike" baseline="0" dirty="0" smtClean="0">
                        <a:latin typeface="Arial"/>
                      </a:endParaRPr>
                    </a:p>
                    <a:p>
                      <a:pPr algn="ctr" fontAlgn="t"/>
                      <a:r>
                        <a:rPr lang="en-US" sz="900" b="0" i="0" u="none" strike="noStrike" baseline="0" dirty="0" smtClean="0">
                          <a:latin typeface="Arial"/>
                        </a:rPr>
                        <a:t>47.074 AGS-0-120950</a:t>
                      </a:r>
                      <a:endParaRPr lang="en-US" sz="900" b="0" i="0"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4534">
                <a:tc>
                  <a:txBody>
                    <a:bodyPr/>
                    <a:lstStyle/>
                    <a:p>
                      <a:pPr algn="ctr" fontAlgn="ctr"/>
                      <a:r>
                        <a:rPr lang="en-US" sz="1000" b="0" i="0" u="none" strike="noStrike" dirty="0">
                          <a:latin typeface="Arial"/>
                        </a:rPr>
                        <a:t>Recipient Account Number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dirty="0">
                          <a:latin typeface="Arial"/>
                        </a:rPr>
                        <a:t>University's internal number for the award.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dirty="0">
                          <a:latin typeface="Arial"/>
                        </a:rPr>
                        <a:t>string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255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1801">
                <a:tc>
                  <a:txBody>
                    <a:bodyPr/>
                    <a:lstStyle/>
                    <a:p>
                      <a:pPr algn="ctr" fontAlgn="t"/>
                      <a:r>
                        <a:rPr lang="en-US" sz="1000" b="0" i="0" u="none" strike="noStrike" dirty="0">
                          <a:latin typeface="Arial"/>
                        </a:rPr>
                        <a:t>Overhead Charged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1000" kern="1200" dirty="0" smtClean="0">
                          <a:solidFill>
                            <a:schemeClr val="tx1"/>
                          </a:solidFill>
                          <a:latin typeface="Arial" pitchFamily="34" charset="0"/>
                          <a:ea typeface="+mn-ea"/>
                          <a:cs typeface="Arial" pitchFamily="34" charset="0"/>
                        </a:rPr>
                        <a:t>Actual F&amp;A/indirect dollars charged to the award in the specified period.</a:t>
                      </a:r>
                      <a:endParaRPr lang="en-US" sz="1000" b="0" i="0" u="none" strike="noStrike" dirty="0">
                        <a:latin typeface="Arial" pitchFamily="34" charset="0"/>
                        <a:cs typeface="Arial"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900" b="0" i="0" u="none" strike="noStrike" dirty="0">
                          <a:latin typeface="Arial"/>
                        </a:rPr>
                        <a:t>Currency (Dollar value - numeric)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18,2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TextBox 2"/>
          <p:cNvSpPr txBox="1"/>
          <p:nvPr/>
        </p:nvSpPr>
        <p:spPr>
          <a:xfrm>
            <a:off x="2819400" y="762000"/>
            <a:ext cx="4876800" cy="307777"/>
          </a:xfrm>
          <a:prstGeom prst="rect">
            <a:avLst/>
          </a:prstGeom>
          <a:noFill/>
        </p:spPr>
        <p:txBody>
          <a:bodyPr wrap="square" rtlCol="0">
            <a:spAutoFit/>
          </a:bodyPr>
          <a:lstStyle/>
          <a:p>
            <a:pPr algn="ctr"/>
            <a:r>
              <a:rPr lang="en-US" sz="1400" b="1" i="0" u="none" strike="noStrike" dirty="0" smtClean="0">
                <a:solidFill>
                  <a:schemeClr val="accent1">
                    <a:lumMod val="75000"/>
                  </a:schemeClr>
                </a:solidFill>
                <a:latin typeface="Arial"/>
              </a:rPr>
              <a:t>File Set 1: Overhead charged grouped by Award</a:t>
            </a:r>
          </a:p>
        </p:txBody>
      </p:sp>
      <p:sp>
        <p:nvSpPr>
          <p:cNvPr id="4" name="Oval 3"/>
          <p:cNvSpPr/>
          <p:nvPr/>
        </p:nvSpPr>
        <p:spPr>
          <a:xfrm>
            <a:off x="2286000" y="2133600"/>
            <a:ext cx="1600200" cy="1219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04800" y="1815405"/>
            <a:ext cx="1981200" cy="1537395"/>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050" dirty="0"/>
              <a:t>We ask for Period Start </a:t>
            </a:r>
            <a:r>
              <a:rPr lang="en-US" sz="1050" dirty="0" smtClean="0"/>
              <a:t>dates </a:t>
            </a:r>
            <a:r>
              <a:rPr lang="en-US" sz="1050" dirty="0"/>
              <a:t>and Period End </a:t>
            </a:r>
            <a:r>
              <a:rPr lang="en-US" sz="1050" dirty="0" smtClean="0"/>
              <a:t>dates for all transactions so we </a:t>
            </a:r>
            <a:r>
              <a:rPr lang="en-US" sz="1050" dirty="0"/>
              <a:t>can </a:t>
            </a:r>
            <a:r>
              <a:rPr lang="en-US" sz="1050" dirty="0" smtClean="0"/>
              <a:t>adjust your data </a:t>
            </a:r>
            <a:r>
              <a:rPr lang="en-US" sz="1050" dirty="0"/>
              <a:t>to the appropriate calendar </a:t>
            </a:r>
            <a:r>
              <a:rPr lang="en-US" sz="1050" dirty="0" smtClean="0"/>
              <a:t>quarters. If you send us data already summarized at a quarterly level we will simply take your summary results. </a:t>
            </a:r>
            <a:endParaRPr lang="en-US" sz="1050" dirty="0"/>
          </a:p>
        </p:txBody>
      </p:sp>
      <p:sp>
        <p:nvSpPr>
          <p:cNvPr id="9" name="Right Arrow 8"/>
          <p:cNvSpPr/>
          <p:nvPr/>
        </p:nvSpPr>
        <p:spPr>
          <a:xfrm rot="1013964">
            <a:off x="3758799" y="4470041"/>
            <a:ext cx="381000" cy="2286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12" name="TextBox 11"/>
          <p:cNvSpPr txBox="1"/>
          <p:nvPr/>
        </p:nvSpPr>
        <p:spPr>
          <a:xfrm>
            <a:off x="76200" y="4648200"/>
            <a:ext cx="1828800" cy="1384995"/>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050" dirty="0" smtClean="0"/>
              <a:t>Your  Recipient Account Number is the </a:t>
            </a:r>
            <a:r>
              <a:rPr lang="en-US" sz="1050" b="1" dirty="0" smtClean="0"/>
              <a:t>Primary Key we use to link your records.  </a:t>
            </a:r>
            <a:r>
              <a:rPr lang="en-US" sz="1050" dirty="0" smtClean="0"/>
              <a:t>Your university may have multiple Recipient Account Numbers associated with one Unique Award ID.</a:t>
            </a:r>
            <a:endParaRPr lang="en-US" sz="1050" dirty="0"/>
          </a:p>
        </p:txBody>
      </p:sp>
      <p:sp>
        <p:nvSpPr>
          <p:cNvPr id="13" name="Right Arrow 12"/>
          <p:cNvSpPr/>
          <p:nvPr/>
        </p:nvSpPr>
        <p:spPr>
          <a:xfrm rot="1013964">
            <a:off x="1853800" y="5232041"/>
            <a:ext cx="381000" cy="2286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10" name="TextBox 9"/>
          <p:cNvSpPr txBox="1"/>
          <p:nvPr/>
        </p:nvSpPr>
        <p:spPr>
          <a:xfrm>
            <a:off x="7162800" y="4724400"/>
            <a:ext cx="1828800" cy="369332"/>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900" dirty="0" smtClean="0"/>
              <a:t>The CFDA 5 digit codes enable us to identify ARRA awards </a:t>
            </a:r>
            <a:endParaRPr lang="en-US" sz="900" dirty="0"/>
          </a:p>
        </p:txBody>
      </p:sp>
      <p:sp>
        <p:nvSpPr>
          <p:cNvPr id="11" name="Slide Number Placeholder 10"/>
          <p:cNvSpPr>
            <a:spLocks noGrp="1"/>
          </p:cNvSpPr>
          <p:nvPr>
            <p:ph type="sldNum" sz="quarter" idx="12"/>
          </p:nvPr>
        </p:nvSpPr>
        <p:spPr/>
        <p:txBody>
          <a:bodyPr/>
          <a:lstStyle/>
          <a:p>
            <a:fld id="{2DCC3C94-702F-4E2F-8852-F0080682A15F}" type="slidenum">
              <a:rPr lang="en-US" smtClean="0"/>
              <a:pPr/>
              <a:t>10</a:t>
            </a:fld>
            <a:endParaRPr lang="en-US"/>
          </a:p>
        </p:txBody>
      </p:sp>
      <p:sp>
        <p:nvSpPr>
          <p:cNvPr id="14" name="Footer Placeholder 13"/>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924800" cy="639762"/>
          </a:xfrm>
        </p:spPr>
        <p:txBody>
          <a:bodyPr>
            <a:noAutofit/>
          </a:bodyPr>
          <a:lstStyle/>
          <a:p>
            <a:r>
              <a:rPr lang="en-US" sz="3600" dirty="0" smtClean="0"/>
              <a:t>Star Metrics FAQs</a:t>
            </a:r>
            <a:endParaRPr lang="en-US" sz="3600" dirty="0"/>
          </a:p>
        </p:txBody>
      </p:sp>
      <p:sp>
        <p:nvSpPr>
          <p:cNvPr id="3" name="Content Placeholder 2"/>
          <p:cNvSpPr>
            <a:spLocks noGrp="1"/>
          </p:cNvSpPr>
          <p:nvPr>
            <p:ph idx="1"/>
          </p:nvPr>
        </p:nvSpPr>
        <p:spPr>
          <a:xfrm>
            <a:off x="533400" y="838200"/>
            <a:ext cx="8229600" cy="5334000"/>
          </a:xfrm>
        </p:spPr>
        <p:txBody>
          <a:bodyPr>
            <a:noAutofit/>
          </a:bodyPr>
          <a:lstStyle/>
          <a:p>
            <a:pPr>
              <a:buNone/>
            </a:pPr>
            <a:r>
              <a:rPr lang="en-US" sz="1600" b="1" dirty="0" smtClean="0"/>
              <a:t>	What type of award data is requested?</a:t>
            </a:r>
            <a:endParaRPr lang="en-US" sz="1600" dirty="0" smtClean="0"/>
          </a:p>
          <a:p>
            <a:pPr>
              <a:buNone/>
            </a:pPr>
            <a:r>
              <a:rPr lang="en-US" sz="1600" dirty="0" smtClean="0"/>
              <a:t> 	</a:t>
            </a:r>
          </a:p>
          <a:p>
            <a:pPr>
              <a:buNone/>
            </a:pPr>
            <a:r>
              <a:rPr lang="en-US" sz="1600" dirty="0" smtClean="0"/>
              <a:t>	We would like data on all federal awards (ARRA and non-ARRA); however at the present time, please do not include federal loan </a:t>
            </a:r>
            <a:r>
              <a:rPr lang="en-US" sz="1600" dirty="0" smtClean="0"/>
              <a:t>funds, </a:t>
            </a:r>
            <a:r>
              <a:rPr lang="en-US" sz="1600" dirty="0" smtClean="0"/>
              <a:t>non-federal sponsored projects, university funds or gifts.</a:t>
            </a:r>
          </a:p>
          <a:p>
            <a:pPr>
              <a:buNone/>
            </a:pPr>
            <a:endParaRPr lang="en-US" sz="1600" b="1" dirty="0" smtClean="0"/>
          </a:p>
          <a:p>
            <a:pPr>
              <a:buNone/>
            </a:pPr>
            <a:r>
              <a:rPr lang="en-US" sz="1600" b="1" dirty="0" smtClean="0"/>
              <a:t>	What do the Period Start date and Period End date refer to?</a:t>
            </a:r>
          </a:p>
          <a:p>
            <a:pPr indent="0">
              <a:buNone/>
            </a:pPr>
            <a:endParaRPr lang="en-US" sz="1600" dirty="0" smtClean="0"/>
          </a:p>
          <a:p>
            <a:pPr indent="0">
              <a:buNone/>
            </a:pPr>
            <a:r>
              <a:rPr lang="en-US" sz="1600" dirty="0" smtClean="0"/>
              <a:t>Most universities have financial and human resources transaction periods that are weekly, biweekly, or monthly. We ask that you send the data at the frequency that they are generated. The Period Start date and Period End date refer to the start and end period associated with each data record.  As an example, if your payroll records are bi-weekly, the data provided would reflect the bi-weekly pay period and would be the start and end dates of that pay period.   </a:t>
            </a:r>
          </a:p>
          <a:p>
            <a:pPr>
              <a:buNone/>
            </a:pPr>
            <a:endParaRPr lang="en-US" sz="1600" b="1" dirty="0" smtClean="0"/>
          </a:p>
          <a:p>
            <a:pPr>
              <a:buNone/>
            </a:pPr>
            <a:r>
              <a:rPr lang="en-US" sz="1600" b="1" dirty="0" smtClean="0"/>
              <a:t>	</a:t>
            </a:r>
            <a:r>
              <a:rPr lang="en-US" sz="1200" dirty="0" smtClean="0"/>
              <a:t> </a:t>
            </a:r>
          </a:p>
        </p:txBody>
      </p:sp>
      <p:sp>
        <p:nvSpPr>
          <p:cNvPr id="4" name="Slide Number Placeholder 3"/>
          <p:cNvSpPr>
            <a:spLocks noGrp="1"/>
          </p:cNvSpPr>
          <p:nvPr>
            <p:ph type="sldNum" sz="quarter" idx="12"/>
          </p:nvPr>
        </p:nvSpPr>
        <p:spPr/>
        <p:txBody>
          <a:bodyPr/>
          <a:lstStyle/>
          <a:p>
            <a:fld id="{2DCC3C94-702F-4E2F-8852-F0080682A15F}"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7924800" cy="639762"/>
          </a:xfrm>
        </p:spPr>
        <p:txBody>
          <a:bodyPr>
            <a:noAutofit/>
          </a:bodyPr>
          <a:lstStyle/>
          <a:p>
            <a:r>
              <a:rPr lang="en-US" sz="3600" dirty="0" smtClean="0"/>
              <a:t>Star Metrics FAQs</a:t>
            </a:r>
            <a:endParaRPr lang="en-US" sz="3600" dirty="0"/>
          </a:p>
        </p:txBody>
      </p:sp>
      <p:sp>
        <p:nvSpPr>
          <p:cNvPr id="3" name="Content Placeholder 2"/>
          <p:cNvSpPr>
            <a:spLocks noGrp="1"/>
          </p:cNvSpPr>
          <p:nvPr>
            <p:ph idx="1"/>
          </p:nvPr>
        </p:nvSpPr>
        <p:spPr>
          <a:xfrm>
            <a:off x="533400" y="609600"/>
            <a:ext cx="8229600" cy="5867400"/>
          </a:xfrm>
        </p:spPr>
        <p:txBody>
          <a:bodyPr>
            <a:noAutofit/>
          </a:bodyPr>
          <a:lstStyle/>
          <a:p>
            <a:pPr>
              <a:buNone/>
            </a:pPr>
            <a:endParaRPr lang="en-US" sz="1600" dirty="0" smtClean="0"/>
          </a:p>
          <a:p>
            <a:pPr indent="0">
              <a:buNone/>
            </a:pPr>
            <a:r>
              <a:rPr lang="en-US" sz="1600" b="1" dirty="0" smtClean="0"/>
              <a:t>What if our pay periods do not begin or end with a calendar month or quarter?</a:t>
            </a:r>
            <a:endParaRPr lang="en-US" sz="1600" dirty="0" smtClean="0"/>
          </a:p>
          <a:p>
            <a:pPr>
              <a:buNone/>
            </a:pPr>
            <a:r>
              <a:rPr lang="en-US" sz="1600" dirty="0" smtClean="0"/>
              <a:t> 	</a:t>
            </a:r>
          </a:p>
          <a:p>
            <a:pPr>
              <a:buNone/>
            </a:pPr>
            <a:r>
              <a:rPr lang="en-US" sz="1600" dirty="0" smtClean="0"/>
              <a:t>	The STAR METRICS team will convert the data to a calendar quarter.  </a:t>
            </a:r>
          </a:p>
          <a:p>
            <a:pPr>
              <a:buNone/>
            </a:pPr>
            <a:r>
              <a:rPr lang="en-US" sz="1600" dirty="0" smtClean="0"/>
              <a:t> </a:t>
            </a:r>
          </a:p>
          <a:p>
            <a:pPr>
              <a:buNone/>
            </a:pPr>
            <a:r>
              <a:rPr lang="en-US" sz="1600" dirty="0" smtClean="0"/>
              <a:t>	</a:t>
            </a:r>
            <a:r>
              <a:rPr lang="en-US" sz="1600" b="1" dirty="0" smtClean="0"/>
              <a:t>What constitutes a quarter?</a:t>
            </a:r>
            <a:r>
              <a:rPr lang="en-US" sz="1600" dirty="0" smtClean="0"/>
              <a:t> </a:t>
            </a:r>
          </a:p>
          <a:p>
            <a:pPr>
              <a:buNone/>
            </a:pPr>
            <a:endParaRPr lang="en-US" sz="1600" dirty="0" smtClean="0"/>
          </a:p>
          <a:p>
            <a:pPr>
              <a:buNone/>
            </a:pPr>
            <a:r>
              <a:rPr lang="en-US" sz="1600" dirty="0" smtClean="0"/>
              <a:t>	Quarters are calendar quarters consistent with ARRA and other federal reporting: </a:t>
            </a:r>
          </a:p>
          <a:p>
            <a:pPr>
              <a:buNone/>
            </a:pPr>
            <a:r>
              <a:rPr lang="en-US" sz="1600" dirty="0" smtClean="0"/>
              <a:t>	Q1:  10/1 to 12/31; Q2: 1/1/ to 3/31; Q3: 4/1 to 6/30; Q4: 7/1 to 9/30 </a:t>
            </a:r>
          </a:p>
          <a:p>
            <a:pPr lvl="1">
              <a:buNone/>
            </a:pPr>
            <a:endParaRPr lang="en-US" sz="1600" dirty="0" smtClean="0"/>
          </a:p>
          <a:p>
            <a:pPr>
              <a:buNone/>
            </a:pPr>
            <a:r>
              <a:rPr lang="en-US" sz="1600" b="1" dirty="0" smtClean="0"/>
              <a:t>	Why don’t you just ask for the quarterly summaries?</a:t>
            </a:r>
          </a:p>
          <a:p>
            <a:pPr indent="0">
              <a:buNone/>
            </a:pPr>
            <a:endParaRPr lang="en-US" sz="1600" dirty="0" smtClean="0"/>
          </a:p>
          <a:p>
            <a:pPr indent="0">
              <a:buNone/>
            </a:pPr>
            <a:r>
              <a:rPr lang="en-US" sz="1600" dirty="0" smtClean="0"/>
              <a:t>Our main goal is to reduce your reporting burden. The transaction level data and also enables us to handle within quarter changes, such as if an individual changes status during a quarter (i.e., part-time to full-time or occupational classification).   If you provide transaction data, the STAR METRICS team will calculate the quarterly summaries. However, if you provide your data to STAR METRICS in a quarterly summary, we will simply use your calculated summaries.</a:t>
            </a:r>
          </a:p>
          <a:p>
            <a:pPr lvl="1">
              <a:buNone/>
            </a:pPr>
            <a:endParaRPr lang="en-US" sz="1600" dirty="0" smtClean="0"/>
          </a:p>
          <a:p>
            <a:pPr>
              <a:buNone/>
            </a:pPr>
            <a:r>
              <a:rPr lang="en-US" sz="1600" dirty="0" smtClean="0"/>
              <a:t>	</a:t>
            </a:r>
            <a:r>
              <a:rPr lang="en-US" sz="1600" b="1" dirty="0" smtClean="0"/>
              <a:t> </a:t>
            </a:r>
            <a:endParaRPr lang="en-US" sz="1600" dirty="0" smtClean="0"/>
          </a:p>
          <a:p>
            <a:pPr>
              <a:buNone/>
            </a:pPr>
            <a:r>
              <a:rPr lang="en-US" sz="1600" b="1" dirty="0" smtClean="0"/>
              <a:t>	</a:t>
            </a:r>
            <a:endParaRPr lang="en-US" sz="1600" dirty="0" smtClean="0"/>
          </a:p>
        </p:txBody>
      </p:sp>
      <p:sp>
        <p:nvSpPr>
          <p:cNvPr id="4" name="Slide Number Placeholder 3"/>
          <p:cNvSpPr>
            <a:spLocks noGrp="1"/>
          </p:cNvSpPr>
          <p:nvPr>
            <p:ph type="sldNum" sz="quarter" idx="12"/>
          </p:nvPr>
        </p:nvSpPr>
        <p:spPr/>
        <p:txBody>
          <a:bodyPr/>
          <a:lstStyle/>
          <a:p>
            <a:fld id="{2DCC3C94-702F-4E2F-8852-F0080682A15F}" type="slidenum">
              <a:rPr lang="en-US" smtClean="0"/>
              <a:pPr/>
              <a:t>12</a:t>
            </a:fld>
            <a:endParaRPr lang="en-US"/>
          </a:p>
        </p:txBody>
      </p:sp>
      <p:sp>
        <p:nvSpPr>
          <p:cNvPr id="5" name="Footer Placeholder 4"/>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924800" cy="639762"/>
          </a:xfrm>
        </p:spPr>
        <p:txBody>
          <a:bodyPr>
            <a:noAutofit/>
          </a:bodyPr>
          <a:lstStyle/>
          <a:p>
            <a:r>
              <a:rPr lang="en-US" sz="3600" dirty="0" smtClean="0"/>
              <a:t>Star Metrics FAQs</a:t>
            </a:r>
            <a:endParaRPr lang="en-US" sz="3600" dirty="0"/>
          </a:p>
        </p:txBody>
      </p:sp>
      <p:sp>
        <p:nvSpPr>
          <p:cNvPr id="3" name="Content Placeholder 2"/>
          <p:cNvSpPr>
            <a:spLocks noGrp="1"/>
          </p:cNvSpPr>
          <p:nvPr>
            <p:ph idx="1"/>
          </p:nvPr>
        </p:nvSpPr>
        <p:spPr>
          <a:xfrm>
            <a:off x="304800" y="990600"/>
            <a:ext cx="8229600" cy="5486400"/>
          </a:xfrm>
        </p:spPr>
        <p:txBody>
          <a:bodyPr>
            <a:noAutofit/>
          </a:bodyPr>
          <a:lstStyle/>
          <a:p>
            <a:pPr>
              <a:buNone/>
            </a:pPr>
            <a:r>
              <a:rPr lang="en-US" sz="1600" b="1" dirty="0" smtClean="0"/>
              <a:t>	What is the Unique Award Number?</a:t>
            </a:r>
            <a:endParaRPr lang="en-US" sz="1600" dirty="0" smtClean="0"/>
          </a:p>
          <a:p>
            <a:pPr>
              <a:buNone/>
            </a:pPr>
            <a:r>
              <a:rPr lang="en-US" sz="1600" dirty="0" smtClean="0"/>
              <a:t>	</a:t>
            </a:r>
          </a:p>
          <a:p>
            <a:pPr>
              <a:buNone/>
            </a:pPr>
            <a:r>
              <a:rPr lang="en-US" sz="1600" dirty="0" smtClean="0"/>
              <a:t>	The Unique Award Number is defined by concatenating the 6 position CFDA code with the assigned Federal Award ID from the federal agency.  An example might be:  “47.074 AGS-0120950” where “47.074 is the CFDA code and “AGS-0120950” is the Federal Award ID. When concatenating the CFDA code and the federal award ID to create the Unique Award Number, please leave a space between the CFDA code and Federal Award ID as shown in the example above (e.g., no commas or dashes between the two fields). </a:t>
            </a:r>
          </a:p>
          <a:p>
            <a:pPr>
              <a:buNone/>
            </a:pPr>
            <a:r>
              <a:rPr lang="en-US" sz="1600" i="1" dirty="0" smtClean="0"/>
              <a:t>	</a:t>
            </a:r>
            <a:r>
              <a:rPr lang="en-US" sz="1600" dirty="0" smtClean="0"/>
              <a:t> </a:t>
            </a:r>
          </a:p>
          <a:p>
            <a:pPr>
              <a:buNone/>
            </a:pPr>
            <a:r>
              <a:rPr lang="en-US" sz="1600" b="1" dirty="0" smtClean="0"/>
              <a:t>	What is the Recipient Account Number?</a:t>
            </a:r>
            <a:endParaRPr lang="en-US" sz="1600" dirty="0" smtClean="0"/>
          </a:p>
          <a:p>
            <a:pPr>
              <a:buNone/>
            </a:pPr>
            <a:r>
              <a:rPr lang="en-US" sz="1600" dirty="0" smtClean="0"/>
              <a:t>	</a:t>
            </a:r>
          </a:p>
          <a:p>
            <a:pPr>
              <a:buNone/>
            </a:pPr>
            <a:r>
              <a:rPr lang="en-US" sz="1600" dirty="0" smtClean="0"/>
              <a:t>	The Recipient Account Number is the internal systems identifier that uniquely tracks each federal award received by your Institution.  We use this number as the primary key to link your data records. If you do not have a consistent Recipient Account Number across awards, please discuss this with the Star Metrics Team so we can employ another method.</a:t>
            </a:r>
          </a:p>
          <a:p>
            <a:pPr>
              <a:buNone/>
            </a:pPr>
            <a:endParaRPr lang="en-US" sz="1600" dirty="0" smtClean="0"/>
          </a:p>
          <a:p>
            <a:pPr>
              <a:buNone/>
            </a:pPr>
            <a:r>
              <a:rPr lang="en-US" sz="1600" b="1" dirty="0" smtClean="0"/>
              <a:t>	</a:t>
            </a:r>
            <a:endParaRPr lang="en-US" sz="1600" dirty="0" smtClean="0"/>
          </a:p>
          <a:p>
            <a:pPr>
              <a:buNone/>
            </a:pPr>
            <a:endParaRPr lang="en-US" sz="1400" dirty="0" smtClean="0"/>
          </a:p>
        </p:txBody>
      </p:sp>
      <p:sp>
        <p:nvSpPr>
          <p:cNvPr id="4" name="Slide Number Placeholder 3"/>
          <p:cNvSpPr>
            <a:spLocks noGrp="1"/>
          </p:cNvSpPr>
          <p:nvPr>
            <p:ph type="sldNum" sz="quarter" idx="12"/>
          </p:nvPr>
        </p:nvSpPr>
        <p:spPr/>
        <p:txBody>
          <a:bodyPr/>
          <a:lstStyle/>
          <a:p>
            <a:fld id="{2DCC3C94-702F-4E2F-8852-F0080682A15F}" type="slidenum">
              <a:rPr lang="en-US" smtClean="0"/>
              <a:pPr/>
              <a:t>13</a:t>
            </a:fld>
            <a:endParaRPr lang="en-US"/>
          </a:p>
        </p:txBody>
      </p:sp>
      <p:sp>
        <p:nvSpPr>
          <p:cNvPr id="5" name="Footer Placeholder 4"/>
          <p:cNvSpPr>
            <a:spLocks noGrp="1"/>
          </p:cNvSpPr>
          <p:nvPr>
            <p:ph type="ftr" sz="quarter" idx="11"/>
          </p:nvPr>
        </p:nvSpPr>
        <p:spPr/>
        <p:txBody>
          <a:bodyPr/>
          <a:lstStyle/>
          <a:p>
            <a:r>
              <a:rPr lang="en-US" dirty="0" smtClean="0"/>
              <a:t>Star Metrics Data Requirements Webinar</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Star Metrics FAQs</a:t>
            </a:r>
            <a:endParaRPr lang="en-US" sz="3600" dirty="0"/>
          </a:p>
        </p:txBody>
      </p:sp>
      <p:sp>
        <p:nvSpPr>
          <p:cNvPr id="3" name="TextBox 2"/>
          <p:cNvSpPr txBox="1"/>
          <p:nvPr/>
        </p:nvSpPr>
        <p:spPr>
          <a:xfrm>
            <a:off x="762000" y="1524000"/>
            <a:ext cx="7772400" cy="5478423"/>
          </a:xfrm>
          <a:prstGeom prst="rect">
            <a:avLst/>
          </a:prstGeom>
          <a:noFill/>
        </p:spPr>
        <p:txBody>
          <a:bodyPr wrap="square" rtlCol="0">
            <a:spAutoFit/>
          </a:bodyPr>
          <a:lstStyle/>
          <a:p>
            <a:r>
              <a:rPr lang="en-US" sz="1600" b="1" dirty="0" smtClean="0"/>
              <a:t>How much historical data are needed?</a:t>
            </a:r>
          </a:p>
          <a:p>
            <a:endParaRPr lang="en-US" sz="1600" dirty="0" smtClean="0"/>
          </a:p>
          <a:p>
            <a:r>
              <a:rPr lang="en-US" sz="1600" dirty="0" smtClean="0"/>
              <a:t>We would like to receive consistent data as far back as you are able to provide.  Historic records permit us to build a documented basis of evidence for impact.  </a:t>
            </a:r>
          </a:p>
          <a:p>
            <a:r>
              <a:rPr lang="en-US" sz="1600" dirty="0" smtClean="0"/>
              <a:t> </a:t>
            </a:r>
          </a:p>
          <a:p>
            <a:r>
              <a:rPr lang="en-US" sz="1600" b="1" dirty="0" smtClean="0"/>
              <a:t>How often and when should data be sent?</a:t>
            </a:r>
          </a:p>
          <a:p>
            <a:endParaRPr lang="en-US" sz="1600" dirty="0" smtClean="0"/>
          </a:p>
          <a:p>
            <a:r>
              <a:rPr lang="en-US" sz="1600" dirty="0" smtClean="0"/>
              <a:t>Once your initial data upload is completed we request that data be sent on a quarterly basis.  We will maintain baseline information in your profile.  Indirect Cost information does not need to be resent each quarter but updated on a yearly basis</a:t>
            </a:r>
            <a:r>
              <a:rPr lang="en-US" dirty="0" smtClean="0"/>
              <a:t>.</a:t>
            </a:r>
          </a:p>
          <a:p>
            <a:endParaRPr lang="en-US" sz="1400" dirty="0" smtClean="0"/>
          </a:p>
          <a:p>
            <a:pPr>
              <a:buNone/>
            </a:pPr>
            <a:r>
              <a:rPr lang="en-US" sz="1400" b="1" dirty="0" smtClean="0"/>
              <a:t>If there is no activity in a report category for the quarter being reported, should the report for that category still be submitted with an indication that there is no data to report?  </a:t>
            </a:r>
            <a:endParaRPr lang="en-US" sz="1400" dirty="0" smtClean="0"/>
          </a:p>
          <a:p>
            <a:pPr>
              <a:buNone/>
            </a:pPr>
            <a:endParaRPr lang="en-US" sz="1400" dirty="0" smtClean="0"/>
          </a:p>
          <a:p>
            <a:pPr>
              <a:buNone/>
            </a:pPr>
            <a:r>
              <a:rPr lang="en-US" sz="1400" dirty="0" smtClean="0"/>
              <a:t>Yes</a:t>
            </a:r>
          </a:p>
          <a:p>
            <a:endParaRPr lang="en-US" sz="1400" dirty="0" smtClean="0"/>
          </a:p>
          <a:p>
            <a:endParaRPr lang="en-US" sz="1400" dirty="0" smtClean="0"/>
          </a:p>
          <a:p>
            <a:endParaRPr lang="en-US" sz="1400" dirty="0" smtClean="0"/>
          </a:p>
          <a:p>
            <a:endParaRPr lang="en-US" sz="1400" dirty="0" smtClean="0"/>
          </a:p>
          <a:p>
            <a:r>
              <a:rPr lang="en-US" sz="1400" b="1" dirty="0" smtClean="0"/>
              <a:t> </a:t>
            </a:r>
            <a:endParaRPr lang="en-US" sz="1400" dirty="0" smtClean="0"/>
          </a:p>
          <a:p>
            <a:endParaRPr lang="en-US" dirty="0"/>
          </a:p>
        </p:txBody>
      </p:sp>
      <p:sp>
        <p:nvSpPr>
          <p:cNvPr id="4" name="Slide Number Placeholder 3"/>
          <p:cNvSpPr>
            <a:spLocks noGrp="1"/>
          </p:cNvSpPr>
          <p:nvPr>
            <p:ph type="sldNum" sz="quarter" idx="12"/>
          </p:nvPr>
        </p:nvSpPr>
        <p:spPr/>
        <p:txBody>
          <a:bodyPr/>
          <a:lstStyle/>
          <a:p>
            <a:fld id="{2DCC3C94-702F-4E2F-8852-F0080682A15F}" type="slidenum">
              <a:rPr lang="en-US" smtClean="0"/>
              <a:pPr/>
              <a:t>14</a:t>
            </a:fld>
            <a:endParaRPr lang="en-US"/>
          </a:p>
        </p:txBody>
      </p:sp>
      <p:sp>
        <p:nvSpPr>
          <p:cNvPr id="5" name="Footer Placeholder 4"/>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229600" cy="503238"/>
          </a:xfrm>
        </p:spPr>
        <p:txBody>
          <a:bodyPr>
            <a:noAutofit/>
          </a:bodyPr>
          <a:lstStyle/>
          <a:p>
            <a:r>
              <a:rPr lang="en-US" sz="3600" dirty="0" smtClean="0"/>
              <a:t>Upload File Examples</a:t>
            </a:r>
            <a:endParaRPr lang="en-US" sz="3600" dirty="0"/>
          </a:p>
        </p:txBody>
      </p:sp>
      <p:graphicFrame>
        <p:nvGraphicFramePr>
          <p:cNvPr id="4" name="Table 3"/>
          <p:cNvGraphicFramePr>
            <a:graphicFrameLocks noGrp="1"/>
          </p:cNvGraphicFramePr>
          <p:nvPr/>
        </p:nvGraphicFramePr>
        <p:xfrm>
          <a:off x="457200" y="1828802"/>
          <a:ext cx="7924801" cy="2194563"/>
        </p:xfrm>
        <a:graphic>
          <a:graphicData uri="http://schemas.openxmlformats.org/drawingml/2006/table">
            <a:tbl>
              <a:tblPr/>
              <a:tblGrid>
                <a:gridCol w="1171153"/>
                <a:gridCol w="1171153"/>
                <a:gridCol w="2108076"/>
                <a:gridCol w="1893363"/>
                <a:gridCol w="1581056"/>
              </a:tblGrid>
              <a:tr h="641115">
                <a:tc>
                  <a:txBody>
                    <a:bodyPr/>
                    <a:lstStyle/>
                    <a:p>
                      <a:pPr algn="l" fontAlgn="b"/>
                      <a:r>
                        <a:rPr lang="en-US" sz="1000" b="1" i="0" u="none" strike="noStrike" dirty="0">
                          <a:solidFill>
                            <a:srgbClr val="000000"/>
                          </a:solidFill>
                          <a:latin typeface="Calibri"/>
                        </a:rPr>
                        <a:t>Period Start</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1000" b="1" i="0" u="none" strike="noStrike" dirty="0">
                          <a:solidFill>
                            <a:srgbClr val="000000"/>
                          </a:solidFill>
                          <a:latin typeface="Calibri"/>
                        </a:rPr>
                        <a:t>Period End</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rtl="0" fontAlgn="b"/>
                      <a:r>
                        <a:rPr lang="en-US" sz="1000" b="1" i="0" u="none" strike="noStrike" dirty="0">
                          <a:solidFill>
                            <a:srgbClr val="000000"/>
                          </a:solidFill>
                          <a:latin typeface="Calibri"/>
                        </a:rPr>
                        <a:t>Unique Award #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rtl="0" fontAlgn="b"/>
                      <a:r>
                        <a:rPr lang="en-US" sz="1000" b="1" i="0" u="none" strike="noStrike" dirty="0">
                          <a:solidFill>
                            <a:srgbClr val="000000"/>
                          </a:solidFill>
                          <a:latin typeface="Calibri"/>
                        </a:rPr>
                        <a:t>Recipient Account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rtl="0" fontAlgn="b"/>
                      <a:r>
                        <a:rPr lang="en-US" sz="1000" b="1" i="0" u="none" strike="noStrike" dirty="0">
                          <a:solidFill>
                            <a:srgbClr val="000000"/>
                          </a:solidFill>
                          <a:latin typeface="Calibri"/>
                        </a:rPr>
                        <a:t>Overhead Charged</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r>
              <a:tr h="258908">
                <a:tc>
                  <a:txBody>
                    <a:bodyPr/>
                    <a:lstStyle/>
                    <a:p>
                      <a:pPr algn="r" fontAlgn="b"/>
                      <a:r>
                        <a:rPr lang="en-US" sz="1000" b="0" i="0" u="none" strike="noStrike" dirty="0" smtClean="0">
                          <a:solidFill>
                            <a:srgbClr val="000000"/>
                          </a:solidFill>
                          <a:latin typeface="Calibri"/>
                        </a:rPr>
                        <a:t>01/01/2010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smtClean="0">
                          <a:solidFill>
                            <a:srgbClr val="000000"/>
                          </a:solidFill>
                          <a:latin typeface="Calibri"/>
                        </a:rPr>
                        <a:t>01/31/2010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47.074 AGS-0120950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A101556</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a:solidFill>
                            <a:srgbClr val="000000"/>
                          </a:solidFill>
                          <a:latin typeface="Calibri"/>
                        </a:rPr>
                        <a:t>$222,340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908">
                <a:tc>
                  <a:txBody>
                    <a:bodyPr/>
                    <a:lstStyle/>
                    <a:p>
                      <a:pPr algn="r" fontAlgn="b"/>
                      <a:r>
                        <a:rPr lang="en-US" sz="1000" b="0" i="0" u="none" strike="noStrike" dirty="0" smtClean="0">
                          <a:solidFill>
                            <a:srgbClr val="000000"/>
                          </a:solidFill>
                          <a:latin typeface="Calibri"/>
                        </a:rPr>
                        <a:t>02/01/2010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smtClean="0">
                          <a:solidFill>
                            <a:srgbClr val="000000"/>
                          </a:solidFill>
                          <a:latin typeface="Calibri"/>
                        </a:rPr>
                        <a:t>02/31/2010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47.074 AGS-0120950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A101556</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$12,564 </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908">
                <a:tc>
                  <a:txBody>
                    <a:bodyPr/>
                    <a:lstStyle/>
                    <a:p>
                      <a:pPr algn="r" fontAlgn="b"/>
                      <a:r>
                        <a:rPr lang="en-US" sz="1000" b="0" i="0" u="none" strike="noStrike" dirty="0" smtClean="0">
                          <a:solidFill>
                            <a:srgbClr val="000000"/>
                          </a:solidFill>
                          <a:latin typeface="Calibri"/>
                        </a:rPr>
                        <a:t>01/01/2010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smtClean="0">
                          <a:solidFill>
                            <a:srgbClr val="000000"/>
                          </a:solidFill>
                          <a:latin typeface="Calibri"/>
                        </a:rPr>
                        <a:t>01/31/2010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93.826 DP2OD007501 </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A985112</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$49,885</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908">
                <a:tc>
                  <a:txBody>
                    <a:bodyPr/>
                    <a:lstStyle/>
                    <a:p>
                      <a:pPr algn="r" fontAlgn="b"/>
                      <a:r>
                        <a:rPr lang="en-US" sz="1000" b="0" i="0" u="none" strike="noStrike" dirty="0" smtClean="0">
                          <a:solidFill>
                            <a:srgbClr val="000000"/>
                          </a:solidFill>
                          <a:latin typeface="Calibri"/>
                        </a:rPr>
                        <a:t>01/01/2010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smtClean="0">
                          <a:solidFill>
                            <a:srgbClr val="000000"/>
                          </a:solidFill>
                          <a:latin typeface="Calibri"/>
                        </a:rPr>
                        <a:t>01/31/2010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93.112 K99CA169712</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A012556</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$1,475</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908">
                <a:tc>
                  <a:txBody>
                    <a:bodyPr/>
                    <a:lstStyle/>
                    <a:p>
                      <a:pPr algn="r" fontAlgn="b"/>
                      <a:r>
                        <a:rPr lang="en-US" sz="1000" b="0" i="0" u="none" strike="noStrike" dirty="0" smtClean="0">
                          <a:solidFill>
                            <a:srgbClr val="000000"/>
                          </a:solidFill>
                          <a:latin typeface="Calibri"/>
                        </a:rPr>
                        <a:t>02/01/2010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smtClean="0">
                          <a:solidFill>
                            <a:srgbClr val="000000"/>
                          </a:solidFill>
                          <a:latin typeface="Calibri"/>
                        </a:rPr>
                        <a:t>02/31/2010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93.112 K99CA169712</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A012556</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$31,112</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908">
                <a:tc>
                  <a:txBody>
                    <a:bodyPr/>
                    <a:lstStyle/>
                    <a:p>
                      <a:pPr algn="r" fontAlgn="b"/>
                      <a:r>
                        <a:rPr lang="en-US" sz="1000" b="0" i="0" u="none" strike="noStrike" dirty="0" smtClean="0">
                          <a:solidFill>
                            <a:srgbClr val="000000"/>
                          </a:solidFill>
                          <a:latin typeface="Calibri"/>
                        </a:rPr>
                        <a:t>03/01/2010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smtClean="0">
                          <a:solidFill>
                            <a:srgbClr val="000000"/>
                          </a:solidFill>
                          <a:latin typeface="Calibri"/>
                        </a:rPr>
                        <a:t>03/31/2010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93.112 K99CA169712</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A012556</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$65,745</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1600200" y="987623"/>
            <a:ext cx="5638800" cy="307777"/>
          </a:xfrm>
          <a:prstGeom prst="rect">
            <a:avLst/>
          </a:prstGeom>
          <a:noFill/>
        </p:spPr>
        <p:txBody>
          <a:bodyPr wrap="square" rtlCol="0">
            <a:spAutoFit/>
          </a:bodyPr>
          <a:lstStyle/>
          <a:p>
            <a:pPr algn="ctr"/>
            <a:r>
              <a:rPr lang="en-US" sz="1400" b="1" i="0" u="none" strike="noStrike" dirty="0" smtClean="0">
                <a:solidFill>
                  <a:schemeClr val="accent1">
                    <a:lumMod val="75000"/>
                  </a:schemeClr>
                </a:solidFill>
                <a:latin typeface="Arial"/>
              </a:rPr>
              <a:t>File Set 1 Example: Overhead charged grouped by Award</a:t>
            </a:r>
          </a:p>
        </p:txBody>
      </p:sp>
      <p:sp>
        <p:nvSpPr>
          <p:cNvPr id="5" name="Slide Number Placeholder 4"/>
          <p:cNvSpPr>
            <a:spLocks noGrp="1"/>
          </p:cNvSpPr>
          <p:nvPr>
            <p:ph type="sldNum" sz="quarter" idx="12"/>
          </p:nvPr>
        </p:nvSpPr>
        <p:spPr/>
        <p:txBody>
          <a:bodyPr/>
          <a:lstStyle/>
          <a:p>
            <a:fld id="{2DCC3C94-702F-4E2F-8852-F0080682A15F}" type="slidenum">
              <a:rPr lang="en-US" smtClean="0"/>
              <a:pPr/>
              <a:t>15</a:t>
            </a:fld>
            <a:endParaRPr lang="en-US"/>
          </a:p>
        </p:txBody>
      </p:sp>
      <p:sp>
        <p:nvSpPr>
          <p:cNvPr id="7" name="Footer Placeholder 6"/>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3086100" y="3165396"/>
            <a:ext cx="2971800" cy="762000"/>
          </a:xfrm>
          <a:prstGeom prst="rect">
            <a:avLst/>
          </a:prstGeom>
        </p:spPr>
        <p:txBody>
          <a:bodyPr vert="horz" lIns="91440" tIns="45720" rIns="91440" bIns="45720" rtlCol="0">
            <a:normAutofit fontScale="925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1" u="none" strike="noStrike" kern="1200" cap="none" spc="0" normalizeH="0" baseline="0" noProof="0" dirty="0" smtClean="0">
                <a:ln>
                  <a:noFill/>
                </a:ln>
                <a:solidFill>
                  <a:schemeClr val="tx1">
                    <a:tint val="75000"/>
                  </a:schemeClr>
                </a:solidFill>
                <a:effectLst/>
                <a:uLnTx/>
                <a:uFillTx/>
                <a:latin typeface="Georgia" pitchFamily="18" charset="0"/>
                <a:ea typeface="+mn-ea"/>
                <a:cs typeface="+mn-cs"/>
              </a:rPr>
              <a:t>Employee</a:t>
            </a:r>
            <a:r>
              <a:rPr kumimoji="0" lang="en-US" sz="3200" b="0" i="1" u="none" strike="noStrike" kern="1200" cap="none" spc="0" normalizeH="0" noProof="0" dirty="0" smtClean="0">
                <a:ln>
                  <a:noFill/>
                </a:ln>
                <a:solidFill>
                  <a:schemeClr val="tx1">
                    <a:tint val="75000"/>
                  </a:schemeClr>
                </a:solidFill>
                <a:effectLst/>
                <a:uLnTx/>
                <a:uFillTx/>
                <a:latin typeface="Georgia" pitchFamily="18" charset="0"/>
                <a:ea typeface="+mn-ea"/>
                <a:cs typeface="+mn-cs"/>
              </a:rPr>
              <a:t> </a:t>
            </a:r>
            <a:r>
              <a:rPr kumimoji="0" lang="en-US" sz="3200" b="0" i="1" u="none" strike="noStrike" kern="1200" cap="none" spc="0" normalizeH="0" baseline="0" noProof="0" dirty="0" smtClean="0">
                <a:ln>
                  <a:noFill/>
                </a:ln>
                <a:solidFill>
                  <a:schemeClr val="tx1">
                    <a:tint val="75000"/>
                  </a:schemeClr>
                </a:solidFill>
                <a:effectLst/>
                <a:uLnTx/>
                <a:uFillTx/>
                <a:latin typeface="Georgia" pitchFamily="18" charset="0"/>
                <a:ea typeface="+mn-ea"/>
                <a:cs typeface="+mn-cs"/>
              </a:rPr>
              <a:t>Data</a:t>
            </a:r>
            <a:endParaRPr kumimoji="0" lang="en-US" sz="3200" b="0" i="1" u="none" strike="noStrike" kern="1200" cap="none" spc="0" normalizeH="0" baseline="0" noProof="0" dirty="0">
              <a:ln>
                <a:noFill/>
              </a:ln>
              <a:solidFill>
                <a:schemeClr val="tx1">
                  <a:tint val="75000"/>
                </a:schemeClr>
              </a:solidFill>
              <a:effectLst/>
              <a:uLnTx/>
              <a:uFillTx/>
              <a:latin typeface="Georgia" pitchFamily="18" charset="0"/>
              <a:ea typeface="+mn-ea"/>
              <a:cs typeface="+mn-cs"/>
            </a:endParaRPr>
          </a:p>
        </p:txBody>
      </p:sp>
      <p:sp>
        <p:nvSpPr>
          <p:cNvPr id="5" name="TextBox 4"/>
          <p:cNvSpPr txBox="1"/>
          <p:nvPr/>
        </p:nvSpPr>
        <p:spPr>
          <a:xfrm>
            <a:off x="1219200" y="1905000"/>
            <a:ext cx="6705600" cy="923330"/>
          </a:xfrm>
          <a:prstGeom prst="rect">
            <a:avLst/>
          </a:prstGeom>
          <a:noFill/>
          <a:effectLst>
            <a:outerShdw blurRad="273050" dist="38100">
              <a:schemeClr val="tx1">
                <a:alpha val="41000"/>
              </a:schemeClr>
            </a:outerShdw>
          </a:effectLst>
        </p:spPr>
        <p:txBody>
          <a:bodyPr wrap="square" rtlCol="0">
            <a:spAutoFit/>
          </a:bodyPr>
          <a:lstStyle/>
          <a:p>
            <a:pPr algn="ctr"/>
            <a:r>
              <a:rPr lang="en-US" sz="5400" dirty="0" smtClean="0">
                <a:solidFill>
                  <a:srgbClr val="8B2121"/>
                </a:solidFill>
                <a:latin typeface="Georgia"/>
                <a:cs typeface="Georgia"/>
              </a:rPr>
              <a:t>STAR METRICS</a:t>
            </a:r>
            <a:endParaRPr lang="en-US" sz="5400" dirty="0">
              <a:solidFill>
                <a:srgbClr val="8B2121"/>
              </a:solidFill>
              <a:latin typeface="Georgia"/>
              <a:cs typeface="Georgia"/>
            </a:endParaRPr>
          </a:p>
        </p:txBody>
      </p:sp>
      <p:sp>
        <p:nvSpPr>
          <p:cNvPr id="6" name="5-Point Star 5"/>
          <p:cNvSpPr/>
          <p:nvPr/>
        </p:nvSpPr>
        <p:spPr>
          <a:xfrm>
            <a:off x="3886200" y="38862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5-Point Star 6"/>
          <p:cNvSpPr/>
          <p:nvPr/>
        </p:nvSpPr>
        <p:spPr>
          <a:xfrm>
            <a:off x="4419600" y="38862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5-Point Star 7"/>
          <p:cNvSpPr/>
          <p:nvPr/>
        </p:nvSpPr>
        <p:spPr>
          <a:xfrm>
            <a:off x="5029200" y="38862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10"/>
          <p:cNvSpPr>
            <a:spLocks noGrp="1"/>
          </p:cNvSpPr>
          <p:nvPr>
            <p:ph type="sldNum" sz="quarter" idx="12"/>
          </p:nvPr>
        </p:nvSpPr>
        <p:spPr/>
        <p:txBody>
          <a:bodyPr/>
          <a:lstStyle/>
          <a:p>
            <a:fld id="{2DCC3C94-702F-4E2F-8852-F0080682A15F}" type="slidenum">
              <a:rPr lang="en-US" smtClean="0"/>
              <a:pPr/>
              <a:t>16</a:t>
            </a:fld>
            <a:endParaRPr lang="en-US"/>
          </a:p>
        </p:txBody>
      </p:sp>
      <p:sp>
        <p:nvSpPr>
          <p:cNvPr id="12" name="Footer Placeholder 11"/>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667001" y="1371600"/>
          <a:ext cx="5410199" cy="3864989"/>
        </p:xfrm>
        <a:graphic>
          <a:graphicData uri="http://schemas.openxmlformats.org/drawingml/2006/table">
            <a:tbl>
              <a:tblPr/>
              <a:tblGrid>
                <a:gridCol w="1935447"/>
                <a:gridCol w="2026642"/>
                <a:gridCol w="838510"/>
                <a:gridCol w="609600"/>
              </a:tblGrid>
              <a:tr h="433448">
                <a:tc>
                  <a:txBody>
                    <a:bodyPr/>
                    <a:lstStyle/>
                    <a:p>
                      <a:pPr algn="ctr" fontAlgn="b"/>
                      <a:r>
                        <a:rPr lang="en-US" sz="1000" b="1" i="1" u="none" strike="noStrike" dirty="0" smtClean="0">
                          <a:latin typeface="+mn-lt"/>
                        </a:rPr>
                        <a:t>Field</a:t>
                      </a:r>
                      <a:endParaRPr lang="en-US" sz="1000" b="1" i="1" u="none" strike="noStrike" dirty="0">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b"/>
                      <a:r>
                        <a:rPr lang="en-US" sz="1000" b="1" i="1" u="none" strike="noStrike" dirty="0" smtClean="0">
                          <a:latin typeface="+mn-lt"/>
                        </a:rPr>
                        <a:t>Description</a:t>
                      </a:r>
                      <a:endParaRPr lang="en-US" sz="1000" b="1" i="1" u="none" strike="noStrike" dirty="0">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000" b="1" i="1" u="none" strike="noStrike" dirty="0" smtClean="0">
                          <a:latin typeface="+mn-lt"/>
                        </a:rPr>
                        <a:t>Format</a:t>
                      </a:r>
                      <a:endParaRPr lang="en-US" sz="1000" b="1" i="1" u="none" strike="noStrike" dirty="0">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000" b="1" i="1" u="none" strike="noStrike" dirty="0" smtClean="0">
                          <a:latin typeface="+mn-lt"/>
                        </a:rPr>
                        <a:t>Field Length</a:t>
                      </a:r>
                      <a:endParaRPr lang="en-US" sz="1000" b="1" i="1" u="none" strike="noStrike" dirty="0">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r>
              <a:tr h="433448">
                <a:tc>
                  <a:txBody>
                    <a:bodyPr/>
                    <a:lstStyle/>
                    <a:p>
                      <a:pPr algn="ctr" fontAlgn="b"/>
                      <a:r>
                        <a:rPr lang="en-US" sz="1000" b="0" i="0" u="none" strike="noStrike" dirty="0">
                          <a:latin typeface="+mn-lt"/>
                        </a:rPr>
                        <a:t> Period </a:t>
                      </a:r>
                      <a:r>
                        <a:rPr lang="en-US" sz="1000" b="0" i="0" u="none" strike="noStrike" dirty="0" smtClean="0">
                          <a:latin typeface="+mn-lt"/>
                        </a:rPr>
                        <a:t>Start Date</a:t>
                      </a:r>
                      <a:endParaRPr lang="en-US" sz="1000" b="0" i="0" u="none" strike="noStrike" dirty="0">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latin typeface="+mn-lt"/>
                        </a:rPr>
                        <a:t>The start date for </a:t>
                      </a:r>
                      <a:r>
                        <a:rPr lang="en-US" sz="1000" b="0" i="0" u="none" strike="noStrike" dirty="0" smtClean="0">
                          <a:latin typeface="+mn-lt"/>
                        </a:rPr>
                        <a:t>each</a:t>
                      </a:r>
                      <a:r>
                        <a:rPr lang="en-US" sz="1000" b="0" i="0" u="none" strike="noStrike" baseline="0" dirty="0" smtClean="0">
                          <a:latin typeface="+mn-lt"/>
                        </a:rPr>
                        <a:t> transaction</a:t>
                      </a:r>
                      <a:r>
                        <a:rPr lang="en-US" sz="1000" b="0" i="0" u="none" strike="noStrike" dirty="0" smtClean="0">
                          <a:latin typeface="+mn-lt"/>
                        </a:rPr>
                        <a:t>.</a:t>
                      </a:r>
                      <a:endParaRPr lang="en-US" sz="1000" b="0" i="0" u="none" strike="noStrike" dirty="0">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dirty="0">
                          <a:latin typeface="+mn-lt"/>
                        </a:rPr>
                        <a:t>Date (YYYYMMDD)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dirty="0">
                          <a:latin typeface="+mn-lt"/>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3448">
                <a:tc>
                  <a:txBody>
                    <a:bodyPr/>
                    <a:lstStyle/>
                    <a:p>
                      <a:pPr algn="ctr" fontAlgn="b"/>
                      <a:r>
                        <a:rPr lang="en-US" sz="1000" b="0" i="0" u="none" strike="noStrike" dirty="0">
                          <a:latin typeface="+mn-lt"/>
                        </a:rPr>
                        <a:t> Period </a:t>
                      </a:r>
                      <a:r>
                        <a:rPr lang="en-US" sz="1000" b="0" i="0" u="none" strike="noStrike" dirty="0" smtClean="0">
                          <a:latin typeface="+mn-lt"/>
                        </a:rPr>
                        <a:t>End Date</a:t>
                      </a:r>
                      <a:endParaRPr lang="en-US" sz="1000" b="0" i="0" u="none" strike="noStrike" dirty="0">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latin typeface="+mn-lt"/>
                        </a:rPr>
                        <a:t>The end date for </a:t>
                      </a:r>
                      <a:r>
                        <a:rPr lang="en-US" sz="1000" b="0" i="0" u="none" strike="noStrike" dirty="0" smtClean="0">
                          <a:latin typeface="+mn-lt"/>
                        </a:rPr>
                        <a:t>each transaction. </a:t>
                      </a:r>
                      <a:endParaRPr lang="en-US" sz="1000" b="0" i="0" u="none" strike="noStrike" dirty="0">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a:latin typeface="+mn-lt"/>
                        </a:rPr>
                        <a:t>Date (YYYYMMDD)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dirty="0">
                          <a:latin typeface="+mn-lt"/>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965">
                <a:tc>
                  <a:txBody>
                    <a:bodyPr/>
                    <a:lstStyle/>
                    <a:p>
                      <a:pPr algn="ctr" fontAlgn="ctr"/>
                      <a:r>
                        <a:rPr lang="en-US" sz="1000" b="0" i="0" u="none" strike="noStrike" dirty="0">
                          <a:latin typeface="+mn-lt"/>
                        </a:rPr>
                        <a:t>Recipient Account Number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dirty="0">
                          <a:latin typeface="+mn-lt"/>
                        </a:rPr>
                        <a:t>University's internal number for the award.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dirty="0">
                          <a:latin typeface="+mn-lt"/>
                        </a:rPr>
                        <a:t>string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a:latin typeface="+mn-lt"/>
                        </a:rPr>
                        <a:t>255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1114">
                <a:tc>
                  <a:txBody>
                    <a:bodyPr/>
                    <a:lstStyle/>
                    <a:p>
                      <a:pPr algn="ctr" fontAlgn="t"/>
                      <a:r>
                        <a:rPr lang="en-US" sz="1000" b="0" i="0" u="none" strike="noStrike" dirty="0" smtClean="0">
                          <a:latin typeface="+mn-lt"/>
                        </a:rPr>
                        <a:t>De-Identified </a:t>
                      </a:r>
                      <a:r>
                        <a:rPr lang="en-US" sz="1000" b="0" i="0" u="none" strike="noStrike" dirty="0">
                          <a:latin typeface="+mn-lt"/>
                        </a:rPr>
                        <a:t>Employee Id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latin typeface="+mn-lt"/>
                        </a:rPr>
                        <a:t>Unique Employee ID (not Social Security number)  of </a:t>
                      </a:r>
                      <a:r>
                        <a:rPr lang="en-US" sz="1000" b="0" i="0" u="none" strike="noStrike" dirty="0" smtClean="0">
                          <a:latin typeface="+mn-lt"/>
                        </a:rPr>
                        <a:t> award funded </a:t>
                      </a:r>
                      <a:r>
                        <a:rPr lang="en-US" sz="1000" b="0" i="0" u="none" strike="noStrike" dirty="0">
                          <a:latin typeface="+mn-lt"/>
                        </a:rPr>
                        <a:t>personnel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a:latin typeface="+mn-lt"/>
                        </a:rPr>
                        <a:t>string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a:latin typeface="+mn-lt"/>
                        </a:rPr>
                        <a:t>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66895">
                <a:tc>
                  <a:txBody>
                    <a:bodyPr/>
                    <a:lstStyle/>
                    <a:p>
                      <a:pPr algn="ctr" fontAlgn="t"/>
                      <a:r>
                        <a:rPr lang="en-US" sz="1000" b="0" i="0" u="none" strike="noStrike" dirty="0">
                          <a:latin typeface="+mn-lt"/>
                        </a:rPr>
                        <a:t>Occupational Classification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dirty="0">
                          <a:latin typeface="+mn-lt"/>
                        </a:rPr>
                        <a:t>Occupational classification / Job description of the funded personnel (ex. Faculty, Undergrad Student, Grad Student, Admin, Technical Support, Post grad Student)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a:latin typeface="+mn-lt"/>
                        </a:rPr>
                        <a:t>string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sz="1000" b="0" i="0" u="none" strike="noStrike">
                          <a:latin typeface="+mn-lt"/>
                        </a:rPr>
                        <a:t>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1114">
                <a:tc>
                  <a:txBody>
                    <a:bodyPr/>
                    <a:lstStyle/>
                    <a:p>
                      <a:pPr algn="ctr" fontAlgn="t"/>
                      <a:r>
                        <a:rPr lang="en-US" sz="1000" b="0" i="0" u="none" strike="noStrike" dirty="0">
                          <a:latin typeface="+mn-lt"/>
                        </a:rPr>
                        <a:t>FTE Status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dirty="0">
                          <a:latin typeface="+mn-lt"/>
                        </a:rPr>
                        <a:t>Designation of the status (percent) of the funded personnel (full time = 1.0, half time = .5)</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0" i="0" u="none" strike="noStrike" dirty="0">
                          <a:latin typeface="+mn-lt"/>
                        </a:rPr>
                        <a:t>percent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sz="1000" b="0" i="0" u="none" strike="noStrike" dirty="0">
                          <a:latin typeface="+mn-lt"/>
                        </a:rPr>
                        <a:t>5,2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70722">
                <a:tc>
                  <a:txBody>
                    <a:bodyPr/>
                    <a:lstStyle/>
                    <a:p>
                      <a:pPr algn="ctr" fontAlgn="t"/>
                      <a:r>
                        <a:rPr lang="en-US" sz="1000" b="0" i="0" u="none" strike="noStrike" dirty="0">
                          <a:latin typeface="+mn-lt"/>
                        </a:rPr>
                        <a:t>Proportion </a:t>
                      </a:r>
                      <a:r>
                        <a:rPr lang="en-US" sz="1000" b="0" i="0" u="none" strike="noStrike" dirty="0" smtClean="0">
                          <a:latin typeface="+mn-lt"/>
                        </a:rPr>
                        <a:t>of earnings allocated </a:t>
                      </a:r>
                      <a:r>
                        <a:rPr lang="en-US" sz="1000" b="0" i="0" u="none" strike="noStrike" dirty="0">
                          <a:latin typeface="+mn-lt"/>
                        </a:rPr>
                        <a:t>to award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1000" b="0" i="0" u="none" strike="noStrike" dirty="0">
                          <a:latin typeface="+mn-lt"/>
                        </a:rPr>
                        <a:t>Calculated portion of </a:t>
                      </a:r>
                      <a:r>
                        <a:rPr lang="en-US" sz="1000" b="0" i="0" u="none" strike="noStrike" dirty="0" smtClean="0">
                          <a:latin typeface="+mn-lt"/>
                        </a:rPr>
                        <a:t>funds</a:t>
                      </a:r>
                      <a:r>
                        <a:rPr lang="en-US" sz="1000" b="0" i="0" u="none" strike="noStrike" baseline="0" dirty="0" smtClean="0">
                          <a:latin typeface="+mn-lt"/>
                        </a:rPr>
                        <a:t> </a:t>
                      </a:r>
                      <a:r>
                        <a:rPr lang="en-US" sz="1000" b="0" i="0" u="none" strike="noStrike" dirty="0" smtClean="0">
                          <a:latin typeface="+mn-lt"/>
                        </a:rPr>
                        <a:t>expended </a:t>
                      </a:r>
                      <a:r>
                        <a:rPr lang="en-US" sz="1000" b="0" i="0" u="none" strike="noStrike" dirty="0">
                          <a:latin typeface="+mn-lt"/>
                        </a:rPr>
                        <a:t>by funded </a:t>
                      </a:r>
                      <a:r>
                        <a:rPr lang="en-US" sz="1000" b="0" i="0" u="none" strike="noStrike" dirty="0" smtClean="0">
                          <a:latin typeface="+mn-lt"/>
                        </a:rPr>
                        <a:t>personnel </a:t>
                      </a:r>
                      <a:r>
                        <a:rPr lang="en-US" sz="1000" b="0" i="0" u="none" strike="noStrike" dirty="0">
                          <a:latin typeface="+mn-lt"/>
                        </a:rPr>
                        <a:t>in the specified period.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1000" b="0" i="0" u="none" strike="noStrike" dirty="0">
                          <a:latin typeface="+mn-lt"/>
                        </a:rPr>
                        <a:t>percent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sz="1000" b="0" i="0" u="none" strike="noStrike" dirty="0">
                          <a:latin typeface="+mn-lt"/>
                        </a:rPr>
                        <a:t>5,2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TextBox 2"/>
          <p:cNvSpPr txBox="1"/>
          <p:nvPr/>
        </p:nvSpPr>
        <p:spPr>
          <a:xfrm>
            <a:off x="2133600" y="685800"/>
            <a:ext cx="4876800" cy="307777"/>
          </a:xfrm>
          <a:prstGeom prst="rect">
            <a:avLst/>
          </a:prstGeom>
          <a:noFill/>
        </p:spPr>
        <p:txBody>
          <a:bodyPr wrap="square" rtlCol="0">
            <a:spAutoFit/>
          </a:bodyPr>
          <a:lstStyle/>
          <a:p>
            <a:pPr algn="ctr"/>
            <a:r>
              <a:rPr lang="en-US" sz="1400" b="1" i="0" u="none" strike="noStrike" dirty="0" smtClean="0">
                <a:solidFill>
                  <a:schemeClr val="accent1">
                    <a:lumMod val="75000"/>
                  </a:schemeClr>
                </a:solidFill>
                <a:latin typeface="Arial"/>
              </a:rPr>
              <a:t>File Set 2: Employee Detail</a:t>
            </a:r>
          </a:p>
        </p:txBody>
      </p:sp>
      <p:sp>
        <p:nvSpPr>
          <p:cNvPr id="4" name="Oval 3"/>
          <p:cNvSpPr/>
          <p:nvPr/>
        </p:nvSpPr>
        <p:spPr>
          <a:xfrm>
            <a:off x="2667000" y="2514600"/>
            <a:ext cx="1905000" cy="1066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066800" y="2057400"/>
            <a:ext cx="1600200" cy="1384995"/>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050" dirty="0" smtClean="0"/>
              <a:t>At this time we cannot collect personally identifiable information; however, we DO want job classes of the employees so that we can report statistics on job classes created</a:t>
            </a:r>
            <a:endParaRPr lang="en-US" sz="1050" dirty="0"/>
          </a:p>
        </p:txBody>
      </p:sp>
      <p:sp>
        <p:nvSpPr>
          <p:cNvPr id="6" name="Oval 5"/>
          <p:cNvSpPr/>
          <p:nvPr/>
        </p:nvSpPr>
        <p:spPr>
          <a:xfrm>
            <a:off x="2667000" y="4191000"/>
            <a:ext cx="1905000" cy="1219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762000" y="3999399"/>
            <a:ext cx="1828800" cy="2469907"/>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050" dirty="0" smtClean="0"/>
              <a:t>1) FTE Status is your university’s designation of an employee’s FTE Status</a:t>
            </a:r>
          </a:p>
          <a:p>
            <a:endParaRPr lang="en-US" sz="1050" dirty="0" smtClean="0"/>
          </a:p>
          <a:p>
            <a:r>
              <a:rPr lang="en-US" sz="1050" dirty="0" smtClean="0"/>
              <a:t>2) Proportion of employee earnings allocated to an award =</a:t>
            </a:r>
          </a:p>
          <a:p>
            <a:pPr algn="ctr"/>
            <a:endParaRPr lang="en-US" sz="1050" i="1" dirty="0" smtClean="0"/>
          </a:p>
          <a:p>
            <a:pPr algn="ctr"/>
            <a:r>
              <a:rPr lang="en-US" sz="1000" dirty="0" smtClean="0"/>
              <a:t>Salary earned on award/Salary  earned in period </a:t>
            </a:r>
          </a:p>
          <a:p>
            <a:endParaRPr lang="en-US" sz="1000" dirty="0" smtClean="0"/>
          </a:p>
          <a:p>
            <a:r>
              <a:rPr lang="en-US" sz="1000" dirty="0" smtClean="0"/>
              <a:t>We cannot take direct salary information at this time.</a:t>
            </a:r>
          </a:p>
          <a:p>
            <a:endParaRPr lang="en-US" sz="1050" dirty="0"/>
          </a:p>
        </p:txBody>
      </p:sp>
      <p:sp>
        <p:nvSpPr>
          <p:cNvPr id="8" name="Slide Number Placeholder 7"/>
          <p:cNvSpPr>
            <a:spLocks noGrp="1"/>
          </p:cNvSpPr>
          <p:nvPr>
            <p:ph type="sldNum" sz="quarter" idx="12"/>
          </p:nvPr>
        </p:nvSpPr>
        <p:spPr/>
        <p:txBody>
          <a:bodyPr/>
          <a:lstStyle/>
          <a:p>
            <a:fld id="{2DCC3C94-702F-4E2F-8852-F0080682A15F}" type="slidenum">
              <a:rPr lang="en-US" smtClean="0"/>
              <a:pPr/>
              <a:t>17</a:t>
            </a:fld>
            <a:endParaRPr lang="en-US"/>
          </a:p>
        </p:txBody>
      </p:sp>
      <p:sp>
        <p:nvSpPr>
          <p:cNvPr id="9" name="Footer Placeholder 8"/>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924800" cy="639762"/>
          </a:xfrm>
        </p:spPr>
        <p:txBody>
          <a:bodyPr>
            <a:noAutofit/>
          </a:bodyPr>
          <a:lstStyle/>
          <a:p>
            <a:r>
              <a:rPr lang="en-US" sz="3600" dirty="0" smtClean="0"/>
              <a:t>Star Metrics FAQ’S</a:t>
            </a:r>
            <a:endParaRPr lang="en-US" sz="3600" dirty="0"/>
          </a:p>
        </p:txBody>
      </p:sp>
      <p:sp>
        <p:nvSpPr>
          <p:cNvPr id="3" name="Content Placeholder 2"/>
          <p:cNvSpPr>
            <a:spLocks noGrp="1"/>
          </p:cNvSpPr>
          <p:nvPr>
            <p:ph idx="1"/>
          </p:nvPr>
        </p:nvSpPr>
        <p:spPr>
          <a:xfrm>
            <a:off x="533400" y="685800"/>
            <a:ext cx="8153400" cy="5638800"/>
          </a:xfrm>
        </p:spPr>
        <p:txBody>
          <a:bodyPr>
            <a:noAutofit/>
          </a:bodyPr>
          <a:lstStyle/>
          <a:p>
            <a:pPr>
              <a:buNone/>
            </a:pPr>
            <a:endParaRPr lang="en-US" sz="1200" dirty="0" smtClean="0"/>
          </a:p>
          <a:p>
            <a:pPr>
              <a:buNone/>
            </a:pPr>
            <a:endParaRPr lang="en-US" sz="1200" dirty="0" smtClean="0"/>
          </a:p>
          <a:p>
            <a:endParaRPr lang="en-US" sz="1200" dirty="0"/>
          </a:p>
        </p:txBody>
      </p:sp>
      <p:sp>
        <p:nvSpPr>
          <p:cNvPr id="4" name="TextBox 3"/>
          <p:cNvSpPr txBox="1"/>
          <p:nvPr/>
        </p:nvSpPr>
        <p:spPr>
          <a:xfrm>
            <a:off x="609600" y="762000"/>
            <a:ext cx="8229600" cy="5170646"/>
          </a:xfrm>
          <a:prstGeom prst="rect">
            <a:avLst/>
          </a:prstGeom>
          <a:noFill/>
        </p:spPr>
        <p:txBody>
          <a:bodyPr wrap="square" rtlCol="0">
            <a:spAutoFit/>
          </a:bodyPr>
          <a:lstStyle/>
          <a:p>
            <a:r>
              <a:rPr lang="en-US" sz="1600" b="1" dirty="0" smtClean="0"/>
              <a:t>What is a de-identified employee id?</a:t>
            </a:r>
          </a:p>
          <a:p>
            <a:endParaRPr lang="en-US" sz="1600" dirty="0" smtClean="0"/>
          </a:p>
          <a:p>
            <a:r>
              <a:rPr lang="en-US" sz="1600" dirty="0" smtClean="0"/>
              <a:t>This is a unique identifier, typically an existing University ID, that does not contain a Social Security number or any other personally identifiable information. In situations where a university uses personally identifiable information to identify employees, the STAR METRICS team will work with the university to develop an acceptable solution.</a:t>
            </a:r>
          </a:p>
          <a:p>
            <a:r>
              <a:rPr lang="en-US" sz="1600" dirty="0" smtClean="0"/>
              <a:t> </a:t>
            </a:r>
          </a:p>
          <a:p>
            <a:r>
              <a:rPr lang="en-US" sz="1600" b="1" dirty="0" smtClean="0"/>
              <a:t>What occupational classifications (job classes) are being reported?</a:t>
            </a:r>
            <a:endParaRPr lang="en-US" sz="1600" dirty="0" smtClean="0"/>
          </a:p>
          <a:p>
            <a:endParaRPr lang="en-US" sz="1600" dirty="0" smtClean="0"/>
          </a:p>
          <a:p>
            <a:r>
              <a:rPr lang="en-US" sz="1600" dirty="0" smtClean="0"/>
              <a:t>Based on our discussions with pilot universities, the following occupational classifications are being used to categorize the data – Technician/Staff Scientist, Clinicians, Administrative Support, Research Assistant/Coordinator, Faculty, Undergraduate Student, Graduate Student, and Post-Doctoral Fellow.  </a:t>
            </a:r>
          </a:p>
          <a:p>
            <a:r>
              <a:rPr lang="en-US" sz="1600" dirty="0" smtClean="0"/>
              <a:t> </a:t>
            </a:r>
          </a:p>
          <a:p>
            <a:r>
              <a:rPr lang="en-US" sz="1600" dirty="0" smtClean="0"/>
              <a:t>You DO NOT need to remap your data to the STAR METRICS categories . You should provide your own job classification in this requested field.  We will map your job classes to the standards being used for the Star Metrics Program noted below. We may request that you send job descriptions so that we can better map your job classes to the appropriate category.</a:t>
            </a:r>
          </a:p>
          <a:p>
            <a:r>
              <a:rPr lang="en-US" sz="1400" dirty="0" smtClean="0"/>
              <a:t> </a:t>
            </a:r>
          </a:p>
          <a:p>
            <a:endParaRPr lang="en-US" sz="1200" dirty="0" smtClean="0"/>
          </a:p>
        </p:txBody>
      </p:sp>
      <p:sp>
        <p:nvSpPr>
          <p:cNvPr id="5" name="Slide Number Placeholder 4"/>
          <p:cNvSpPr>
            <a:spLocks noGrp="1"/>
          </p:cNvSpPr>
          <p:nvPr>
            <p:ph type="sldNum" sz="quarter" idx="12"/>
          </p:nvPr>
        </p:nvSpPr>
        <p:spPr/>
        <p:txBody>
          <a:bodyPr/>
          <a:lstStyle/>
          <a:p>
            <a:fld id="{2DCC3C94-702F-4E2F-8852-F0080682A15F}" type="slidenum">
              <a:rPr lang="en-US" smtClean="0"/>
              <a:pPr/>
              <a:t>18</a:t>
            </a:fld>
            <a:endParaRPr lang="en-US"/>
          </a:p>
        </p:txBody>
      </p:sp>
      <p:sp>
        <p:nvSpPr>
          <p:cNvPr id="6" name="Footer Placeholder 5"/>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924800" cy="639762"/>
          </a:xfrm>
        </p:spPr>
        <p:txBody>
          <a:bodyPr>
            <a:noAutofit/>
          </a:bodyPr>
          <a:lstStyle/>
          <a:p>
            <a:r>
              <a:rPr lang="en-US" sz="3600" dirty="0" smtClean="0"/>
              <a:t>Star Metrics FAQ’S</a:t>
            </a:r>
            <a:endParaRPr lang="en-US" sz="3600" dirty="0"/>
          </a:p>
        </p:txBody>
      </p:sp>
      <p:sp>
        <p:nvSpPr>
          <p:cNvPr id="3" name="Content Placeholder 2"/>
          <p:cNvSpPr>
            <a:spLocks noGrp="1"/>
          </p:cNvSpPr>
          <p:nvPr>
            <p:ph idx="1"/>
          </p:nvPr>
        </p:nvSpPr>
        <p:spPr>
          <a:xfrm>
            <a:off x="533400" y="685800"/>
            <a:ext cx="8153400" cy="5638800"/>
          </a:xfrm>
        </p:spPr>
        <p:txBody>
          <a:bodyPr>
            <a:noAutofit/>
          </a:bodyPr>
          <a:lstStyle/>
          <a:p>
            <a:pPr>
              <a:buNone/>
            </a:pPr>
            <a:endParaRPr lang="en-US" sz="1200" dirty="0" smtClean="0"/>
          </a:p>
          <a:p>
            <a:pPr>
              <a:buNone/>
            </a:pPr>
            <a:endParaRPr lang="en-US" sz="1200" dirty="0" smtClean="0"/>
          </a:p>
          <a:p>
            <a:endParaRPr lang="en-US" sz="1200" dirty="0"/>
          </a:p>
        </p:txBody>
      </p:sp>
      <p:sp>
        <p:nvSpPr>
          <p:cNvPr id="4" name="TextBox 3"/>
          <p:cNvSpPr txBox="1"/>
          <p:nvPr/>
        </p:nvSpPr>
        <p:spPr>
          <a:xfrm>
            <a:off x="609600" y="762000"/>
            <a:ext cx="8229600" cy="4216539"/>
          </a:xfrm>
          <a:prstGeom prst="rect">
            <a:avLst/>
          </a:prstGeom>
          <a:noFill/>
        </p:spPr>
        <p:txBody>
          <a:bodyPr wrap="square" rtlCol="0">
            <a:spAutoFit/>
          </a:bodyPr>
          <a:lstStyle/>
          <a:p>
            <a:r>
              <a:rPr lang="en-US" sz="1600" b="1" dirty="0" smtClean="0"/>
              <a:t> What is the FTE Status in the Employee file?</a:t>
            </a:r>
          </a:p>
          <a:p>
            <a:endParaRPr lang="en-US" sz="1600" dirty="0" smtClean="0"/>
          </a:p>
          <a:p>
            <a:r>
              <a:rPr lang="en-US" sz="1600" dirty="0" smtClean="0"/>
              <a:t> FTE Status is your university’s own designation of the status of the funded personnel.  For example, full time = 1.0, half time = .5.  </a:t>
            </a:r>
          </a:p>
          <a:p>
            <a:endParaRPr lang="en-US" sz="1600" dirty="0" smtClean="0"/>
          </a:p>
          <a:p>
            <a:r>
              <a:rPr lang="en-US" sz="1600" b="1" dirty="0" smtClean="0"/>
              <a:t>What is Proportion of Earnings Allocated to the Award in the Employee File and how is this being used?</a:t>
            </a:r>
          </a:p>
          <a:p>
            <a:endParaRPr lang="en-US" sz="1600" dirty="0" smtClean="0"/>
          </a:p>
          <a:p>
            <a:r>
              <a:rPr lang="en-US" sz="1600" dirty="0" smtClean="0"/>
              <a:t>Proportion of  Earnings Allocated to the Award represents the earnings charged by the employee to the award divided by total earnings in the time period.  </a:t>
            </a:r>
          </a:p>
          <a:p>
            <a:r>
              <a:rPr lang="en-US" sz="1600" dirty="0" smtClean="0"/>
              <a:t> </a:t>
            </a:r>
          </a:p>
          <a:p>
            <a:r>
              <a:rPr lang="en-US" sz="1600" b="1" dirty="0" smtClean="0"/>
              <a:t>Should these data be pulled from our HR SYSTEM? </a:t>
            </a:r>
          </a:p>
          <a:p>
            <a:endParaRPr lang="en-US" sz="1600" b="1" dirty="0" smtClean="0"/>
          </a:p>
          <a:p>
            <a:r>
              <a:rPr lang="en-US" sz="1600" dirty="0" smtClean="0"/>
              <a:t>Yes, this is the best source for this information.</a:t>
            </a:r>
          </a:p>
          <a:p>
            <a:endParaRPr lang="en-US" sz="1600" dirty="0" smtClean="0"/>
          </a:p>
          <a:p>
            <a:r>
              <a:rPr lang="en-US" sz="1600" dirty="0" smtClean="0"/>
              <a:t> </a:t>
            </a:r>
          </a:p>
          <a:p>
            <a:pPr lvl="2"/>
            <a:endParaRPr lang="en-US" sz="1200" dirty="0" smtClean="0"/>
          </a:p>
        </p:txBody>
      </p:sp>
      <p:sp>
        <p:nvSpPr>
          <p:cNvPr id="5" name="Slide Number Placeholder 4"/>
          <p:cNvSpPr>
            <a:spLocks noGrp="1"/>
          </p:cNvSpPr>
          <p:nvPr>
            <p:ph type="sldNum" sz="quarter" idx="12"/>
          </p:nvPr>
        </p:nvSpPr>
        <p:spPr/>
        <p:txBody>
          <a:bodyPr/>
          <a:lstStyle/>
          <a:p>
            <a:fld id="{2DCC3C94-702F-4E2F-8852-F0080682A15F}" type="slidenum">
              <a:rPr lang="en-US" smtClean="0"/>
              <a:pPr/>
              <a:t>19</a:t>
            </a:fld>
            <a:endParaRPr lang="en-US"/>
          </a:p>
        </p:txBody>
      </p:sp>
      <p:sp>
        <p:nvSpPr>
          <p:cNvPr id="6" name="Footer Placeholder 5"/>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Autofit/>
          </a:bodyPr>
          <a:lstStyle/>
          <a:p>
            <a:r>
              <a:rPr lang="en-US" sz="3600" dirty="0" smtClean="0"/>
              <a:t>FDP Technical Data Requirements Discussion</a:t>
            </a:r>
            <a:endParaRPr lang="en-US" sz="54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fld id="{2DCC3C94-702F-4E2F-8852-F0080682A15F}" type="slidenum">
              <a:rPr lang="en-US" smtClean="0"/>
              <a:pPr/>
              <a:t>2</a:t>
            </a:fld>
            <a:endParaRPr lang="en-US"/>
          </a:p>
        </p:txBody>
      </p:sp>
      <p:sp>
        <p:nvSpPr>
          <p:cNvPr id="6" name="Footer Placeholder 5"/>
          <p:cNvSpPr>
            <a:spLocks noGrp="1"/>
          </p:cNvSpPr>
          <p:nvPr>
            <p:ph type="ftr" sz="quarter" idx="11"/>
          </p:nvPr>
        </p:nvSpPr>
        <p:spPr/>
        <p:txBody>
          <a:bodyPr/>
          <a:lstStyle/>
          <a:p>
            <a:r>
              <a:rPr lang="en-US" dirty="0" smtClean="0"/>
              <a:t>Star Metrics Data Requirements Webinar</a:t>
            </a:r>
            <a:endParaRPr lang="en-US" dirty="0"/>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4">
                                            <p:graphicEl>
                                              <a:dgm id="{59013C1A-721F-4A7B-8FB3-11FD22E30986}"/>
                                            </p:graphicEl>
                                          </p:spTgt>
                                        </p:tgtEl>
                                        <p:attrNameLst>
                                          <p:attrName>style.visibility</p:attrName>
                                        </p:attrNameLst>
                                      </p:cBhvr>
                                      <p:to>
                                        <p:strVal val="visible"/>
                                      </p:to>
                                    </p:set>
                                    <p:anim calcmode="lin" valueType="num">
                                      <p:cBhvr additive="base">
                                        <p:cTn id="7" dur="1000" fill="hold"/>
                                        <p:tgtEl>
                                          <p:spTgt spid="4">
                                            <p:graphicEl>
                                              <a:dgm id="{59013C1A-721F-4A7B-8FB3-11FD22E30986}"/>
                                            </p:graphic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4">
                                            <p:graphicEl>
                                              <a:dgm id="{59013C1A-721F-4A7B-8FB3-11FD22E30986}"/>
                                            </p:graphic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4">
                                            <p:graphicEl>
                                              <a:dgm id="{0AAF1063-4D79-43AF-A7BC-B2B27EC97CD0}"/>
                                            </p:graphicEl>
                                          </p:spTgt>
                                        </p:tgtEl>
                                        <p:attrNameLst>
                                          <p:attrName>style.visibility</p:attrName>
                                        </p:attrNameLst>
                                      </p:cBhvr>
                                      <p:to>
                                        <p:strVal val="visible"/>
                                      </p:to>
                                    </p:set>
                                    <p:anim calcmode="lin" valueType="num">
                                      <p:cBhvr additive="base">
                                        <p:cTn id="11" dur="1000" fill="hold"/>
                                        <p:tgtEl>
                                          <p:spTgt spid="4">
                                            <p:graphicEl>
                                              <a:dgm id="{0AAF1063-4D79-43AF-A7BC-B2B27EC97CD0}"/>
                                            </p:graphicEl>
                                          </p:spTgt>
                                        </p:tgtEl>
                                        <p:attrNameLst>
                                          <p:attrName>ppt_x</p:attrName>
                                        </p:attrNameLst>
                                      </p:cBhvr>
                                      <p:tavLst>
                                        <p:tav tm="0">
                                          <p:val>
                                            <p:strVal val="0-#ppt_w/2"/>
                                          </p:val>
                                        </p:tav>
                                        <p:tav tm="100000">
                                          <p:val>
                                            <p:strVal val="#ppt_x"/>
                                          </p:val>
                                        </p:tav>
                                      </p:tavLst>
                                    </p:anim>
                                    <p:anim calcmode="lin" valueType="num">
                                      <p:cBhvr additive="base">
                                        <p:cTn id="12" dur="1000" fill="hold"/>
                                        <p:tgtEl>
                                          <p:spTgt spid="4">
                                            <p:graphicEl>
                                              <a:dgm id="{0AAF1063-4D79-43AF-A7BC-B2B27EC97CD0}"/>
                                            </p:graphic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4">
                                            <p:graphicEl>
                                              <a:dgm id="{7E4217ED-1E83-42D8-BD57-07A2E5DDDDA0}"/>
                                            </p:graphicEl>
                                          </p:spTgt>
                                        </p:tgtEl>
                                        <p:attrNameLst>
                                          <p:attrName>style.visibility</p:attrName>
                                        </p:attrNameLst>
                                      </p:cBhvr>
                                      <p:to>
                                        <p:strVal val="visible"/>
                                      </p:to>
                                    </p:set>
                                    <p:anim calcmode="lin" valueType="num">
                                      <p:cBhvr additive="base">
                                        <p:cTn id="15" dur="1000" fill="hold"/>
                                        <p:tgtEl>
                                          <p:spTgt spid="4">
                                            <p:graphicEl>
                                              <a:dgm id="{7E4217ED-1E83-42D8-BD57-07A2E5DDDDA0}"/>
                                            </p:graphicEl>
                                          </p:spTgt>
                                        </p:tgtEl>
                                        <p:attrNameLst>
                                          <p:attrName>ppt_x</p:attrName>
                                        </p:attrNameLst>
                                      </p:cBhvr>
                                      <p:tavLst>
                                        <p:tav tm="0">
                                          <p:val>
                                            <p:strVal val="0-#ppt_w/2"/>
                                          </p:val>
                                        </p:tav>
                                        <p:tav tm="100000">
                                          <p:val>
                                            <p:strVal val="#ppt_x"/>
                                          </p:val>
                                        </p:tav>
                                      </p:tavLst>
                                    </p:anim>
                                    <p:anim calcmode="lin" valueType="num">
                                      <p:cBhvr additive="base">
                                        <p:cTn id="16" dur="1000" fill="hold"/>
                                        <p:tgtEl>
                                          <p:spTgt spid="4">
                                            <p:graphicEl>
                                              <a:dgm id="{7E4217ED-1E83-42D8-BD57-07A2E5DDDDA0}"/>
                                            </p:graphic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4">
                                            <p:graphicEl>
                                              <a:dgm id="{33A39CDD-C727-4806-8F79-F5DEDE4D7992}"/>
                                            </p:graphicEl>
                                          </p:spTgt>
                                        </p:tgtEl>
                                        <p:attrNameLst>
                                          <p:attrName>style.visibility</p:attrName>
                                        </p:attrNameLst>
                                      </p:cBhvr>
                                      <p:to>
                                        <p:strVal val="visible"/>
                                      </p:to>
                                    </p:set>
                                    <p:anim calcmode="lin" valueType="num">
                                      <p:cBhvr additive="base">
                                        <p:cTn id="19" dur="1000" fill="hold"/>
                                        <p:tgtEl>
                                          <p:spTgt spid="4">
                                            <p:graphicEl>
                                              <a:dgm id="{33A39CDD-C727-4806-8F79-F5DEDE4D7992}"/>
                                            </p:graphic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4">
                                            <p:graphicEl>
                                              <a:dgm id="{33A39CDD-C727-4806-8F79-F5DEDE4D7992}"/>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6038"/>
            <a:ext cx="7924800" cy="639762"/>
          </a:xfrm>
        </p:spPr>
        <p:txBody>
          <a:bodyPr>
            <a:noAutofit/>
          </a:bodyPr>
          <a:lstStyle/>
          <a:p>
            <a:r>
              <a:rPr lang="en-US" sz="3600" dirty="0" smtClean="0"/>
              <a:t>Star Metrics FAQ’S</a:t>
            </a:r>
            <a:endParaRPr lang="en-US" sz="3600" dirty="0"/>
          </a:p>
        </p:txBody>
      </p:sp>
      <p:sp>
        <p:nvSpPr>
          <p:cNvPr id="3" name="Content Placeholder 2"/>
          <p:cNvSpPr>
            <a:spLocks noGrp="1"/>
          </p:cNvSpPr>
          <p:nvPr>
            <p:ph idx="1"/>
          </p:nvPr>
        </p:nvSpPr>
        <p:spPr>
          <a:xfrm>
            <a:off x="381000" y="457200"/>
            <a:ext cx="8229600" cy="6172200"/>
          </a:xfrm>
        </p:spPr>
        <p:txBody>
          <a:bodyPr>
            <a:noAutofit/>
          </a:bodyPr>
          <a:lstStyle/>
          <a:p>
            <a:pPr>
              <a:buNone/>
            </a:pPr>
            <a:endParaRPr lang="en-US" sz="1200" dirty="0" smtClean="0"/>
          </a:p>
          <a:p>
            <a:pPr>
              <a:buNone/>
            </a:pPr>
            <a:endParaRPr lang="en-US" sz="1200" dirty="0" smtClean="0"/>
          </a:p>
          <a:p>
            <a:endParaRPr lang="en-US" sz="1200" dirty="0"/>
          </a:p>
        </p:txBody>
      </p:sp>
      <p:sp>
        <p:nvSpPr>
          <p:cNvPr id="4" name="TextBox 3"/>
          <p:cNvSpPr txBox="1"/>
          <p:nvPr/>
        </p:nvSpPr>
        <p:spPr>
          <a:xfrm>
            <a:off x="533400" y="869007"/>
            <a:ext cx="8229600" cy="4816703"/>
          </a:xfrm>
          <a:prstGeom prst="rect">
            <a:avLst/>
          </a:prstGeom>
          <a:noFill/>
        </p:spPr>
        <p:txBody>
          <a:bodyPr wrap="square" rtlCol="0">
            <a:spAutoFit/>
          </a:bodyPr>
          <a:lstStyle/>
          <a:p>
            <a:pPr lvl="2"/>
            <a:endParaRPr lang="en-US" sz="1600" dirty="0" smtClean="0"/>
          </a:p>
          <a:p>
            <a:r>
              <a:rPr lang="en-US" sz="1600" dirty="0" smtClean="0"/>
              <a:t> </a:t>
            </a:r>
          </a:p>
          <a:p>
            <a:r>
              <a:rPr lang="en-US" sz="1600" b="1" dirty="0" smtClean="0"/>
              <a:t>How should retroactive payroll transfers be handled? Do you want to include payroll amounts related to periods outside the quarter being reported, which were processed during the reporting period? (e.g. should a retroactive salary transfer for service dates within the prior quarter be included on this quarter’s report or not?)</a:t>
            </a:r>
          </a:p>
          <a:p>
            <a:endParaRPr lang="en-US" sz="1600" dirty="0" smtClean="0"/>
          </a:p>
          <a:p>
            <a:r>
              <a:rPr lang="en-US" sz="1600" dirty="0" smtClean="0"/>
              <a:t>We would like you to include any retroactively added or modified payroll related information if it is part of the regularly generated HR system reports. The updates can be sent in any subsequent update data feeds. The STAR METRICS team will incorporate them in the updated calculations.</a:t>
            </a:r>
          </a:p>
          <a:p>
            <a:endParaRPr lang="en-US" sz="1600" dirty="0" smtClean="0"/>
          </a:p>
          <a:p>
            <a:pPr lvl="0"/>
            <a:r>
              <a:rPr lang="en-US" sz="1600" b="1" dirty="0" smtClean="0"/>
              <a:t>What population should be included on employee reports? </a:t>
            </a:r>
          </a:p>
          <a:p>
            <a:pPr lvl="0"/>
            <a:endParaRPr lang="en-US" sz="1600" b="1" dirty="0" smtClean="0"/>
          </a:p>
          <a:p>
            <a:pPr lvl="0"/>
            <a:r>
              <a:rPr lang="en-US" sz="1600" dirty="0" smtClean="0"/>
              <a:t>All employees on federally-funded </a:t>
            </a:r>
            <a:r>
              <a:rPr lang="en-US" sz="1600" dirty="0" smtClean="0"/>
              <a:t>awards</a:t>
            </a:r>
            <a:endParaRPr lang="en-US" sz="1600" dirty="0" smtClean="0"/>
          </a:p>
          <a:p>
            <a:endParaRPr lang="en-US" sz="1400" dirty="0" smtClean="0"/>
          </a:p>
          <a:p>
            <a:endParaRPr lang="en-US" sz="1400" dirty="0" smtClean="0"/>
          </a:p>
          <a:p>
            <a:endParaRPr lang="en-US" sz="1400" dirty="0" smtClean="0"/>
          </a:p>
          <a:p>
            <a:endParaRPr lang="en-US" sz="900" dirty="0"/>
          </a:p>
        </p:txBody>
      </p:sp>
      <p:sp>
        <p:nvSpPr>
          <p:cNvPr id="5" name="Slide Number Placeholder 4"/>
          <p:cNvSpPr>
            <a:spLocks noGrp="1"/>
          </p:cNvSpPr>
          <p:nvPr>
            <p:ph type="sldNum" sz="quarter" idx="12"/>
          </p:nvPr>
        </p:nvSpPr>
        <p:spPr/>
        <p:txBody>
          <a:bodyPr/>
          <a:lstStyle/>
          <a:p>
            <a:fld id="{2DCC3C94-702F-4E2F-8852-F0080682A15F}" type="slidenum">
              <a:rPr lang="en-US" smtClean="0"/>
              <a:pPr/>
              <a:t>20</a:t>
            </a:fld>
            <a:endParaRPr lang="en-US"/>
          </a:p>
        </p:txBody>
      </p:sp>
      <p:sp>
        <p:nvSpPr>
          <p:cNvPr id="6" name="Footer Placeholder 5"/>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987425" y="2057400"/>
          <a:ext cx="7016750" cy="3733800"/>
        </p:xfrm>
        <a:graphic>
          <a:graphicData uri="http://schemas.openxmlformats.org/drawingml/2006/table">
            <a:tbl>
              <a:tblPr/>
              <a:tblGrid>
                <a:gridCol w="954991"/>
                <a:gridCol w="906432"/>
                <a:gridCol w="1521510"/>
                <a:gridCol w="1201830"/>
                <a:gridCol w="1201830"/>
                <a:gridCol w="1230157"/>
              </a:tblGrid>
              <a:tr h="773013">
                <a:tc>
                  <a:txBody>
                    <a:bodyPr/>
                    <a:lstStyle/>
                    <a:p>
                      <a:pPr algn="l" fontAlgn="b"/>
                      <a:r>
                        <a:rPr lang="en-US" sz="1000" b="1" i="0" u="none" strike="noStrike" dirty="0">
                          <a:solidFill>
                            <a:srgbClr val="000000"/>
                          </a:solidFill>
                          <a:latin typeface="Calibri"/>
                        </a:rPr>
                        <a:t>Period Start</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1000" b="1" i="0" u="none" strike="noStrike" dirty="0">
                          <a:solidFill>
                            <a:srgbClr val="000000"/>
                          </a:solidFill>
                          <a:latin typeface="Calibri"/>
                        </a:rPr>
                        <a:t>Period End</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ctr" rtl="0" fontAlgn="b"/>
                      <a:r>
                        <a:rPr lang="en-US" sz="1000" b="1" i="0" u="none" strike="noStrike" dirty="0" smtClean="0">
                          <a:solidFill>
                            <a:srgbClr val="000000"/>
                          </a:solidFill>
                          <a:latin typeface="Calibri"/>
                        </a:rPr>
                        <a:t>De-Identified </a:t>
                      </a:r>
                      <a:r>
                        <a:rPr lang="en-US" sz="1000" b="1" i="0" u="none" strike="noStrike" dirty="0">
                          <a:solidFill>
                            <a:srgbClr val="000000"/>
                          </a:solidFill>
                          <a:latin typeface="Calibri"/>
                        </a:rPr>
                        <a:t>Employee ID #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ctr" rtl="0" fontAlgn="b"/>
                      <a:r>
                        <a:rPr lang="en-US" sz="1000" b="1" i="0" u="none" strike="noStrike">
                          <a:solidFill>
                            <a:srgbClr val="000000"/>
                          </a:solidFill>
                          <a:latin typeface="Calibri"/>
                        </a:rPr>
                        <a:t>Occupational Classification</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ctr" rtl="0" fontAlgn="b"/>
                      <a:r>
                        <a:rPr lang="en-US" sz="1000" b="1" i="0" u="none" strike="noStrike">
                          <a:solidFill>
                            <a:srgbClr val="000000"/>
                          </a:solidFill>
                          <a:latin typeface="Calibri"/>
                        </a:rPr>
                        <a:t>FTE status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ctr" rtl="0" fontAlgn="b"/>
                      <a:r>
                        <a:rPr lang="en-US" sz="1000" b="1" i="0" u="none" strike="noStrike">
                          <a:solidFill>
                            <a:srgbClr val="000000"/>
                          </a:solidFill>
                          <a:latin typeface="Calibri"/>
                        </a:rPr>
                        <a:t>Prop. time allocated to award</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525066">
                <a:tc>
                  <a:txBody>
                    <a:bodyPr/>
                    <a:lstStyle/>
                    <a:p>
                      <a:pPr algn="r" fontAlgn="b"/>
                      <a:r>
                        <a:rPr lang="en-US" sz="1000" b="0" i="0" u="none" strike="noStrike" dirty="0" smtClean="0">
                          <a:solidFill>
                            <a:srgbClr val="000000"/>
                          </a:solidFill>
                          <a:latin typeface="Calibri"/>
                        </a:rPr>
                        <a:t>07/01/2010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smtClean="0">
                          <a:solidFill>
                            <a:srgbClr val="000000"/>
                          </a:solidFill>
                          <a:latin typeface="Calibri"/>
                        </a:rPr>
                        <a:t>09/30/2010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1005987</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Administrative Assistant I</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0.25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6288">
                <a:tc>
                  <a:txBody>
                    <a:bodyPr/>
                    <a:lstStyle/>
                    <a:p>
                      <a:pPr algn="r" fontAlgn="b"/>
                      <a:r>
                        <a:rPr lang="en-US" sz="1000" b="0" i="0" u="none" strike="noStrike" dirty="0" smtClean="0">
                          <a:solidFill>
                            <a:srgbClr val="000000"/>
                          </a:solidFill>
                          <a:latin typeface="Calibri"/>
                        </a:rPr>
                        <a:t>07/01/2010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smtClean="0">
                          <a:solidFill>
                            <a:srgbClr val="000000"/>
                          </a:solidFill>
                          <a:latin typeface="Calibri"/>
                        </a:rPr>
                        <a:t>09/30/2010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1005789</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Staff Associate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5066">
                <a:tc>
                  <a:txBody>
                    <a:bodyPr/>
                    <a:lstStyle/>
                    <a:p>
                      <a:pPr algn="r" fontAlgn="b"/>
                      <a:r>
                        <a:rPr lang="en-US" sz="1000" b="0" i="0" u="none" strike="noStrike" dirty="0" smtClean="0">
                          <a:solidFill>
                            <a:srgbClr val="000000"/>
                          </a:solidFill>
                          <a:latin typeface="Calibri"/>
                        </a:rPr>
                        <a:t>07/01/2010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smtClean="0">
                          <a:solidFill>
                            <a:srgbClr val="000000"/>
                          </a:solidFill>
                          <a:latin typeface="Calibri"/>
                        </a:rPr>
                        <a:t>09/30/2010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1005687</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Technical Assistant II</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3013">
                <a:tc>
                  <a:txBody>
                    <a:bodyPr/>
                    <a:lstStyle/>
                    <a:p>
                      <a:pPr algn="r" fontAlgn="b"/>
                      <a:r>
                        <a:rPr lang="en-US" sz="1000" b="0" i="0" u="none" strike="noStrike" dirty="0" smtClean="0">
                          <a:solidFill>
                            <a:srgbClr val="000000"/>
                          </a:solidFill>
                          <a:latin typeface="Calibri"/>
                        </a:rPr>
                        <a:t>07/01/2010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smtClean="0">
                          <a:solidFill>
                            <a:srgbClr val="000000"/>
                          </a:solidFill>
                          <a:latin typeface="Calibri"/>
                        </a:rPr>
                        <a:t>09/30/2010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1005445</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Technical Support Specialist</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0.33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6288">
                <a:tc>
                  <a:txBody>
                    <a:bodyPr/>
                    <a:lstStyle/>
                    <a:p>
                      <a:pPr algn="r" fontAlgn="b"/>
                      <a:r>
                        <a:rPr lang="en-US" sz="1000" b="0" i="0" u="none" strike="noStrike" dirty="0" smtClean="0">
                          <a:solidFill>
                            <a:srgbClr val="000000"/>
                          </a:solidFill>
                          <a:latin typeface="Calibri"/>
                        </a:rPr>
                        <a:t>07/01/2010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smtClean="0">
                          <a:solidFill>
                            <a:srgbClr val="000000"/>
                          </a:solidFill>
                          <a:latin typeface="Calibri"/>
                        </a:rPr>
                        <a:t>09/30/2010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1005998</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Post Doc</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5066">
                <a:tc>
                  <a:txBody>
                    <a:bodyPr/>
                    <a:lstStyle/>
                    <a:p>
                      <a:pPr algn="r" fontAlgn="b"/>
                      <a:r>
                        <a:rPr lang="en-US" sz="1000" b="0" i="0" u="none" strike="noStrike" dirty="0" smtClean="0">
                          <a:solidFill>
                            <a:srgbClr val="000000"/>
                          </a:solidFill>
                          <a:latin typeface="Calibri"/>
                        </a:rPr>
                        <a:t>07/01/2010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smtClean="0">
                          <a:solidFill>
                            <a:srgbClr val="000000"/>
                          </a:solidFill>
                          <a:latin typeface="Calibri"/>
                        </a:rPr>
                        <a:t>09/30/2010</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1005457</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Assistant Professor</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0.09</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TextBox 2"/>
          <p:cNvSpPr txBox="1"/>
          <p:nvPr/>
        </p:nvSpPr>
        <p:spPr>
          <a:xfrm>
            <a:off x="2057400" y="1295400"/>
            <a:ext cx="4876800" cy="307777"/>
          </a:xfrm>
          <a:prstGeom prst="rect">
            <a:avLst/>
          </a:prstGeom>
          <a:noFill/>
        </p:spPr>
        <p:txBody>
          <a:bodyPr wrap="square" rtlCol="0">
            <a:spAutoFit/>
          </a:bodyPr>
          <a:lstStyle/>
          <a:p>
            <a:pPr algn="ctr"/>
            <a:r>
              <a:rPr lang="en-US" sz="1400" b="1" i="0" u="none" strike="noStrike" dirty="0" smtClean="0">
                <a:solidFill>
                  <a:schemeClr val="accent1">
                    <a:lumMod val="75000"/>
                  </a:schemeClr>
                </a:solidFill>
                <a:latin typeface="Arial"/>
              </a:rPr>
              <a:t>File Set 2 Examp</a:t>
            </a:r>
            <a:r>
              <a:rPr lang="en-US" sz="1400" b="1" dirty="0" smtClean="0">
                <a:solidFill>
                  <a:schemeClr val="accent1">
                    <a:lumMod val="75000"/>
                  </a:schemeClr>
                </a:solidFill>
                <a:latin typeface="Arial"/>
              </a:rPr>
              <a:t>le</a:t>
            </a:r>
            <a:r>
              <a:rPr lang="en-US" sz="1400" b="1" i="0" u="none" strike="noStrike" dirty="0" smtClean="0">
                <a:solidFill>
                  <a:schemeClr val="accent1">
                    <a:lumMod val="75000"/>
                  </a:schemeClr>
                </a:solidFill>
                <a:latin typeface="Arial"/>
              </a:rPr>
              <a:t>:  % Time on Award by Employee</a:t>
            </a:r>
          </a:p>
        </p:txBody>
      </p:sp>
      <p:sp>
        <p:nvSpPr>
          <p:cNvPr id="4" name="Title 1"/>
          <p:cNvSpPr txBox="1">
            <a:spLocks/>
          </p:cNvSpPr>
          <p:nvPr/>
        </p:nvSpPr>
        <p:spPr>
          <a:xfrm>
            <a:off x="381000" y="304800"/>
            <a:ext cx="8229600" cy="503238"/>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chemeClr val="tx1"/>
                </a:solidFill>
                <a:effectLst/>
                <a:uLnTx/>
                <a:uFillTx/>
                <a:latin typeface="+mj-lt"/>
                <a:ea typeface="+mj-ea"/>
                <a:cs typeface="+mj-cs"/>
              </a:rPr>
              <a:t>Upload File Examples</a:t>
            </a:r>
            <a:endParaRPr kumimoji="0" lang="en-US" sz="36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Slide Number Placeholder 4"/>
          <p:cNvSpPr>
            <a:spLocks noGrp="1"/>
          </p:cNvSpPr>
          <p:nvPr>
            <p:ph type="sldNum" sz="quarter" idx="12"/>
          </p:nvPr>
        </p:nvSpPr>
        <p:spPr/>
        <p:txBody>
          <a:bodyPr/>
          <a:lstStyle/>
          <a:p>
            <a:fld id="{2DCC3C94-702F-4E2F-8852-F0080682A15F}" type="slidenum">
              <a:rPr lang="en-US" smtClean="0"/>
              <a:pPr/>
              <a:t>21</a:t>
            </a:fld>
            <a:endParaRPr lang="en-US"/>
          </a:p>
        </p:txBody>
      </p:sp>
      <p:sp>
        <p:nvSpPr>
          <p:cNvPr id="6" name="Footer Placeholder 5"/>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a:spLocks noGrp="1"/>
          </p:cNvSpPr>
          <p:nvPr>
            <p:ph type="subTitle" idx="1"/>
          </p:nvPr>
        </p:nvSpPr>
        <p:spPr>
          <a:xfrm>
            <a:off x="3086100" y="3165396"/>
            <a:ext cx="2971800" cy="762000"/>
          </a:xfrm>
        </p:spPr>
        <p:txBody>
          <a:bodyPr/>
          <a:lstStyle/>
          <a:p>
            <a:r>
              <a:rPr lang="en-US" i="1" dirty="0" smtClean="0">
                <a:latin typeface="Georgia" pitchFamily="18" charset="0"/>
              </a:rPr>
              <a:t>Vendor Data</a:t>
            </a:r>
            <a:endParaRPr lang="en-US" i="1" dirty="0">
              <a:latin typeface="Georgia" pitchFamily="18" charset="0"/>
            </a:endParaRPr>
          </a:p>
        </p:txBody>
      </p:sp>
      <p:sp>
        <p:nvSpPr>
          <p:cNvPr id="7" name="TextBox 6"/>
          <p:cNvSpPr txBox="1"/>
          <p:nvPr/>
        </p:nvSpPr>
        <p:spPr>
          <a:xfrm>
            <a:off x="1219200" y="2286000"/>
            <a:ext cx="6705600" cy="923330"/>
          </a:xfrm>
          <a:prstGeom prst="rect">
            <a:avLst/>
          </a:prstGeom>
          <a:noFill/>
          <a:effectLst>
            <a:outerShdw blurRad="273050" dist="38100">
              <a:schemeClr val="tx1">
                <a:alpha val="41000"/>
              </a:schemeClr>
            </a:outerShdw>
          </a:effectLst>
        </p:spPr>
        <p:txBody>
          <a:bodyPr wrap="square" rtlCol="0">
            <a:spAutoFit/>
          </a:bodyPr>
          <a:lstStyle/>
          <a:p>
            <a:pPr algn="ctr"/>
            <a:r>
              <a:rPr lang="en-US" sz="5400" dirty="0" smtClean="0">
                <a:solidFill>
                  <a:srgbClr val="8B2121"/>
                </a:solidFill>
                <a:latin typeface="Georgia"/>
                <a:cs typeface="Georgia"/>
              </a:rPr>
              <a:t>STAR METRICS</a:t>
            </a:r>
            <a:endParaRPr lang="en-US" sz="5400" dirty="0">
              <a:solidFill>
                <a:srgbClr val="8B2121"/>
              </a:solidFill>
              <a:latin typeface="Georgia"/>
              <a:cs typeface="Georgia"/>
            </a:endParaRPr>
          </a:p>
        </p:txBody>
      </p:sp>
      <p:sp>
        <p:nvSpPr>
          <p:cNvPr id="8" name="5-Point Star 7"/>
          <p:cNvSpPr/>
          <p:nvPr/>
        </p:nvSpPr>
        <p:spPr>
          <a:xfrm>
            <a:off x="3886200" y="38862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5-Point Star 8"/>
          <p:cNvSpPr/>
          <p:nvPr/>
        </p:nvSpPr>
        <p:spPr>
          <a:xfrm>
            <a:off x="4419600" y="38862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5-Point Star 9"/>
          <p:cNvSpPr/>
          <p:nvPr/>
        </p:nvSpPr>
        <p:spPr>
          <a:xfrm>
            <a:off x="5029200" y="38862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10"/>
          <p:cNvSpPr>
            <a:spLocks noGrp="1"/>
          </p:cNvSpPr>
          <p:nvPr>
            <p:ph type="sldNum" sz="quarter" idx="12"/>
          </p:nvPr>
        </p:nvSpPr>
        <p:spPr/>
        <p:txBody>
          <a:bodyPr/>
          <a:lstStyle/>
          <a:p>
            <a:fld id="{2DCC3C94-702F-4E2F-8852-F0080682A15F}" type="slidenum">
              <a:rPr lang="en-US" smtClean="0"/>
              <a:pPr/>
              <a:t>22</a:t>
            </a:fld>
            <a:endParaRPr lang="en-US"/>
          </a:p>
        </p:txBody>
      </p:sp>
      <p:sp>
        <p:nvSpPr>
          <p:cNvPr id="12" name="Footer Placeholder 11"/>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0" y="759023"/>
            <a:ext cx="4876800" cy="307777"/>
          </a:xfrm>
          <a:prstGeom prst="rect">
            <a:avLst/>
          </a:prstGeom>
          <a:noFill/>
        </p:spPr>
        <p:txBody>
          <a:bodyPr wrap="square" rtlCol="0">
            <a:spAutoFit/>
          </a:bodyPr>
          <a:lstStyle/>
          <a:p>
            <a:pPr algn="ctr"/>
            <a:r>
              <a:rPr lang="en-US" sz="1400" b="1" i="0" u="none" strike="noStrike" dirty="0" smtClean="0">
                <a:solidFill>
                  <a:schemeClr val="accent1">
                    <a:lumMod val="75000"/>
                  </a:schemeClr>
                </a:solidFill>
                <a:latin typeface="Arial"/>
              </a:rPr>
              <a:t>File Set 3: Payments to Vendors</a:t>
            </a:r>
          </a:p>
        </p:txBody>
      </p:sp>
      <p:sp>
        <p:nvSpPr>
          <p:cNvPr id="4" name="Oval 3"/>
          <p:cNvSpPr/>
          <p:nvPr/>
        </p:nvSpPr>
        <p:spPr>
          <a:xfrm>
            <a:off x="2133600" y="3657600"/>
            <a:ext cx="1905000" cy="1600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p:cNvGraphicFramePr>
            <a:graphicFrameLocks noGrp="1"/>
          </p:cNvGraphicFramePr>
          <p:nvPr/>
        </p:nvGraphicFramePr>
        <p:xfrm>
          <a:off x="2133600" y="1295400"/>
          <a:ext cx="6096000" cy="3680881"/>
        </p:xfrm>
        <a:graphic>
          <a:graphicData uri="http://schemas.openxmlformats.org/drawingml/2006/table">
            <a:tbl>
              <a:tblPr/>
              <a:tblGrid>
                <a:gridCol w="1879633"/>
                <a:gridCol w="2541642"/>
                <a:gridCol w="977252"/>
                <a:gridCol w="697473"/>
              </a:tblGrid>
              <a:tr h="658631">
                <a:tc>
                  <a:txBody>
                    <a:bodyPr/>
                    <a:lstStyle/>
                    <a:p>
                      <a:pPr algn="ctr" fontAlgn="b"/>
                      <a:r>
                        <a:rPr lang="en-US" sz="1050" b="1" i="1" u="none" strike="noStrike" dirty="0" smtClean="0">
                          <a:latin typeface="Arial"/>
                        </a:rPr>
                        <a:t>Field Name</a:t>
                      </a:r>
                      <a:endParaRPr lang="en-US" sz="1050" b="1" i="1"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b"/>
                      <a:r>
                        <a:rPr lang="en-US" sz="1050" b="1" i="1" u="none" strike="noStrike" dirty="0" smtClean="0">
                          <a:latin typeface="Arial"/>
                        </a:rPr>
                        <a:t>Description</a:t>
                      </a:r>
                      <a:endParaRPr lang="en-US" sz="1050" b="1" i="1"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050" b="1" i="1" u="none" strike="noStrike" dirty="0" smtClean="0">
                          <a:latin typeface="Arial"/>
                        </a:rPr>
                        <a:t>Format</a:t>
                      </a:r>
                      <a:endParaRPr lang="en-US" sz="1050" b="1" i="1"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050" b="1" i="1" u="none" strike="noStrike" dirty="0" smtClean="0">
                          <a:latin typeface="Arial"/>
                        </a:rPr>
                        <a:t>Field</a:t>
                      </a:r>
                      <a:r>
                        <a:rPr lang="en-US" sz="1050" b="1" i="1" u="none" strike="noStrike" baseline="0" dirty="0" smtClean="0">
                          <a:latin typeface="Arial"/>
                        </a:rPr>
                        <a:t> Length</a:t>
                      </a:r>
                      <a:endParaRPr lang="en-US" sz="1050" b="1" i="1"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r>
              <a:tr h="658631">
                <a:tc>
                  <a:txBody>
                    <a:bodyPr/>
                    <a:lstStyle/>
                    <a:p>
                      <a:pPr algn="ctr" fontAlgn="b"/>
                      <a:r>
                        <a:rPr lang="en-US" sz="1050" b="0" i="0" u="none" strike="noStrike" dirty="0">
                          <a:latin typeface="Arial"/>
                        </a:rPr>
                        <a:t> Period </a:t>
                      </a:r>
                      <a:r>
                        <a:rPr lang="en-US" sz="1050" b="0" i="0" u="none" strike="noStrike" dirty="0" smtClean="0">
                          <a:latin typeface="Arial"/>
                        </a:rPr>
                        <a:t>Start Date</a:t>
                      </a:r>
                      <a:endParaRPr lang="en-US" sz="1050" b="0" i="0"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0" i="0" u="none" strike="noStrike" dirty="0">
                          <a:latin typeface="Arial"/>
                        </a:rPr>
                        <a:t>The start date for </a:t>
                      </a:r>
                      <a:r>
                        <a:rPr lang="en-US" sz="1050" b="0" i="0" u="none" strike="noStrike" dirty="0" smtClean="0">
                          <a:latin typeface="Arial"/>
                        </a:rPr>
                        <a:t>each transaction.</a:t>
                      </a:r>
                      <a:endParaRPr lang="en-US" sz="1050" b="0" i="0"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Date (YYYYMMDD)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99288">
                <a:tc>
                  <a:txBody>
                    <a:bodyPr/>
                    <a:lstStyle/>
                    <a:p>
                      <a:pPr algn="ctr" fontAlgn="b"/>
                      <a:r>
                        <a:rPr lang="en-US" sz="1050" b="0" i="0" u="none" strike="noStrike" dirty="0">
                          <a:latin typeface="Arial"/>
                        </a:rPr>
                        <a:t> Period </a:t>
                      </a:r>
                      <a:r>
                        <a:rPr lang="en-US" sz="1050" b="0" i="0" u="none" strike="noStrike" dirty="0" smtClean="0">
                          <a:latin typeface="Arial"/>
                        </a:rPr>
                        <a:t>End Date</a:t>
                      </a:r>
                      <a:endParaRPr lang="en-US" sz="1050" b="0" i="0"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0" i="0" u="none" strike="noStrike" dirty="0">
                          <a:latin typeface="Arial"/>
                        </a:rPr>
                        <a:t>The end date for </a:t>
                      </a:r>
                      <a:r>
                        <a:rPr lang="en-US" sz="1050" b="0" i="0" u="none" strike="noStrike" dirty="0" smtClean="0">
                          <a:latin typeface="Arial"/>
                        </a:rPr>
                        <a:t>each transaction. </a:t>
                      </a:r>
                      <a:endParaRPr lang="en-US" sz="1050" b="0" i="0"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latin typeface="Arial"/>
                        </a:rPr>
                        <a:t>Date (YYYYMMDD)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latin typeface="Arial"/>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4180">
                <a:tc>
                  <a:txBody>
                    <a:bodyPr/>
                    <a:lstStyle/>
                    <a:p>
                      <a:pPr algn="ctr" fontAlgn="ctr"/>
                      <a:r>
                        <a:rPr lang="en-US" sz="1050" b="0" i="0" u="none" strike="noStrike" dirty="0">
                          <a:latin typeface="Arial"/>
                        </a:rPr>
                        <a:t>Recipient Account Number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University's internal number for the award.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latin typeface="Arial"/>
                        </a:rPr>
                        <a:t>string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latin typeface="Arial"/>
                        </a:rPr>
                        <a:t>255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31720">
                <a:tc>
                  <a:txBody>
                    <a:bodyPr/>
                    <a:lstStyle/>
                    <a:p>
                      <a:pPr algn="ctr" fontAlgn="t"/>
                      <a:r>
                        <a:rPr lang="en-US" sz="1050" b="0" i="0" u="none" strike="noStrike" dirty="0">
                          <a:latin typeface="Arial"/>
                        </a:rPr>
                        <a:t>Vendor DUNS Number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Vendor DUNS Number. The Vendor's 9 digit DUNS number. If DUNS is unavailable then substitute zip code with "Z" prefix </a:t>
                      </a:r>
                      <a:r>
                        <a:rPr lang="en-US" sz="1050" b="0" i="0" u="none" strike="noStrike" dirty="0" smtClean="0">
                          <a:latin typeface="Arial"/>
                        </a:rPr>
                        <a:t>in order to </a:t>
                      </a:r>
                      <a:r>
                        <a:rPr lang="en-US" sz="1050" b="0" i="0" u="none" strike="noStrike" dirty="0">
                          <a:latin typeface="Arial"/>
                        </a:rPr>
                        <a:t>distinguish it from the DUNs number.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smtClean="0">
                          <a:latin typeface="Arial"/>
                        </a:rPr>
                        <a:t>String</a:t>
                      </a:r>
                    </a:p>
                    <a:p>
                      <a:pPr algn="ctr" fontAlgn="t"/>
                      <a:endParaRPr lang="en-US" sz="1050" b="0" i="0" u="none" strike="noStrike" dirty="0" smtClean="0">
                        <a:latin typeface="Arial"/>
                      </a:endParaRPr>
                    </a:p>
                    <a:p>
                      <a:pPr algn="ctr" fontAlgn="t"/>
                      <a:r>
                        <a:rPr lang="en-US" sz="1050" b="0" i="0" u="none" strike="noStrike" dirty="0" smtClean="0">
                          <a:latin typeface="Arial"/>
                        </a:rPr>
                        <a:t>(example)</a:t>
                      </a:r>
                    </a:p>
                    <a:p>
                      <a:pPr algn="ctr" fontAlgn="t"/>
                      <a:r>
                        <a:rPr lang="en-US" sz="1050" b="0" i="0" u="none" strike="noStrike" dirty="0" smtClean="0">
                          <a:latin typeface="Arial"/>
                        </a:rPr>
                        <a:t>123456789</a:t>
                      </a:r>
                    </a:p>
                    <a:p>
                      <a:pPr algn="ctr" fontAlgn="t"/>
                      <a:r>
                        <a:rPr lang="en-US" sz="1050" b="0" i="0" u="none" strike="noStrike" dirty="0" smtClean="0">
                          <a:latin typeface="Arial"/>
                        </a:rPr>
                        <a:t>Or</a:t>
                      </a:r>
                    </a:p>
                    <a:p>
                      <a:pPr algn="ctr" fontAlgn="t"/>
                      <a:r>
                        <a:rPr lang="en-US" sz="1000" kern="1200" dirty="0" smtClean="0">
                          <a:solidFill>
                            <a:schemeClr val="tx1"/>
                          </a:solidFill>
                          <a:latin typeface="Arial" pitchFamily="34" charset="0"/>
                          <a:ea typeface="+mn-ea"/>
                          <a:cs typeface="Arial" pitchFamily="34" charset="0"/>
                        </a:rPr>
                        <a:t>Z20850</a:t>
                      </a:r>
                      <a:endParaRPr lang="en-US" sz="1000" b="0" i="0" u="none" strike="noStrike" dirty="0">
                        <a:latin typeface="Arial" pitchFamily="34" charset="0"/>
                        <a:cs typeface="Arial"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98431">
                <a:tc>
                  <a:txBody>
                    <a:bodyPr/>
                    <a:lstStyle/>
                    <a:p>
                      <a:pPr algn="ctr" fontAlgn="t"/>
                      <a:r>
                        <a:rPr lang="en-US" sz="1050" b="0" i="0" u="none" strike="noStrike" dirty="0">
                          <a:latin typeface="Arial"/>
                        </a:rPr>
                        <a:t>Payment Amount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The funds disbursed to the vendor in the specified period.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Currency (Dollar value - numeric)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18,2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609600" y="3733800"/>
            <a:ext cx="1524000" cy="2516073"/>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050" dirty="0" smtClean="0"/>
              <a:t>If you don’t have Vendor Duns Number, please provide zip code of Vendor with a Z prefix. </a:t>
            </a:r>
          </a:p>
          <a:p>
            <a:endParaRPr lang="en-US" sz="1050" dirty="0" smtClean="0"/>
          </a:p>
          <a:p>
            <a:r>
              <a:rPr lang="en-US" sz="1050" dirty="0" smtClean="0"/>
              <a:t>The amount paid to the Vendor during the time period specified.  From the amount and the DUNS (or zip code), we will estimate jobs created from industry and census data.</a:t>
            </a:r>
          </a:p>
        </p:txBody>
      </p:sp>
      <p:sp>
        <p:nvSpPr>
          <p:cNvPr id="7" name="Slide Number Placeholder 6"/>
          <p:cNvSpPr>
            <a:spLocks noGrp="1"/>
          </p:cNvSpPr>
          <p:nvPr>
            <p:ph type="sldNum" sz="quarter" idx="12"/>
          </p:nvPr>
        </p:nvSpPr>
        <p:spPr/>
        <p:txBody>
          <a:bodyPr/>
          <a:lstStyle/>
          <a:p>
            <a:fld id="{2DCC3C94-702F-4E2F-8852-F0080682A15F}" type="slidenum">
              <a:rPr lang="en-US" smtClean="0"/>
              <a:pPr/>
              <a:t>23</a:t>
            </a:fld>
            <a:endParaRPr lang="en-US"/>
          </a:p>
        </p:txBody>
      </p:sp>
      <p:sp>
        <p:nvSpPr>
          <p:cNvPr id="8" name="Footer Placeholder 7"/>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6038"/>
            <a:ext cx="7924800" cy="639762"/>
          </a:xfrm>
        </p:spPr>
        <p:txBody>
          <a:bodyPr>
            <a:noAutofit/>
          </a:bodyPr>
          <a:lstStyle/>
          <a:p>
            <a:r>
              <a:rPr lang="en-US" sz="3600" dirty="0" smtClean="0"/>
              <a:t>Star Metrics FAQ’S</a:t>
            </a:r>
            <a:endParaRPr lang="en-US" sz="3600" dirty="0"/>
          </a:p>
        </p:txBody>
      </p:sp>
      <p:sp>
        <p:nvSpPr>
          <p:cNvPr id="3" name="Content Placeholder 2"/>
          <p:cNvSpPr>
            <a:spLocks noGrp="1"/>
          </p:cNvSpPr>
          <p:nvPr>
            <p:ph idx="1"/>
          </p:nvPr>
        </p:nvSpPr>
        <p:spPr>
          <a:xfrm>
            <a:off x="381000" y="457200"/>
            <a:ext cx="8229600" cy="6172200"/>
          </a:xfrm>
        </p:spPr>
        <p:txBody>
          <a:bodyPr>
            <a:noAutofit/>
          </a:bodyPr>
          <a:lstStyle/>
          <a:p>
            <a:pPr>
              <a:buNone/>
            </a:pPr>
            <a:endParaRPr lang="en-US" sz="1200" dirty="0" smtClean="0"/>
          </a:p>
          <a:p>
            <a:pPr>
              <a:buNone/>
            </a:pPr>
            <a:endParaRPr lang="en-US" sz="1200" dirty="0" smtClean="0"/>
          </a:p>
          <a:p>
            <a:endParaRPr lang="en-US" sz="1200" dirty="0"/>
          </a:p>
        </p:txBody>
      </p:sp>
      <p:sp>
        <p:nvSpPr>
          <p:cNvPr id="4" name="TextBox 3"/>
          <p:cNvSpPr txBox="1"/>
          <p:nvPr/>
        </p:nvSpPr>
        <p:spPr>
          <a:xfrm>
            <a:off x="533400" y="685800"/>
            <a:ext cx="8229600" cy="4601260"/>
          </a:xfrm>
          <a:prstGeom prst="rect">
            <a:avLst/>
          </a:prstGeom>
          <a:noFill/>
        </p:spPr>
        <p:txBody>
          <a:bodyPr wrap="square" rtlCol="0">
            <a:spAutoFit/>
          </a:bodyPr>
          <a:lstStyle/>
          <a:p>
            <a:r>
              <a:rPr lang="en-US" sz="1600" b="1" dirty="0" smtClean="0"/>
              <a:t>Why do you need the Vendor DUNS Number?</a:t>
            </a:r>
          </a:p>
          <a:p>
            <a:endParaRPr lang="en-US" sz="1600" dirty="0" smtClean="0"/>
          </a:p>
          <a:p>
            <a:r>
              <a:rPr lang="en-US" sz="1600" dirty="0" smtClean="0"/>
              <a:t>The DUNS Number is used to provide estimates of the jobs associated with the disbursement of funds to sub-awardees and vendors.  We calculate these estimates based on Census data for the vendor industry and geography.  If DUNS numbers are not available, please provide the Zip Code information; this can be used to calculate the estimates based on geographical information. If zip code data are provided, please use a leading Z to enable us to recognize that these are zip code data.</a:t>
            </a:r>
          </a:p>
          <a:p>
            <a:r>
              <a:rPr lang="en-US" sz="1600" dirty="0" smtClean="0"/>
              <a:t> </a:t>
            </a:r>
          </a:p>
          <a:p>
            <a:r>
              <a:rPr lang="en-US" sz="1600" b="1" dirty="0" smtClean="0"/>
              <a:t>On Payments to Vendors, should non-payroll payments made to existing university employees be included? Examples include reimbursement and consulting payments. Or should the report only report on payment to entities outside the university?</a:t>
            </a:r>
            <a:endParaRPr lang="en-US" sz="1600" dirty="0" smtClean="0"/>
          </a:p>
          <a:p>
            <a:r>
              <a:rPr lang="en-US" sz="1600" b="1" dirty="0" smtClean="0"/>
              <a:t> </a:t>
            </a:r>
            <a:endParaRPr lang="en-US" sz="1600" dirty="0" smtClean="0"/>
          </a:p>
          <a:p>
            <a:r>
              <a:rPr lang="en-US" sz="1600" dirty="0" smtClean="0"/>
              <a:t>For Payments to Vendors, please only report on payments made to entities outside the university.</a:t>
            </a:r>
          </a:p>
          <a:p>
            <a:r>
              <a:rPr lang="en-US" sz="1400" dirty="0" smtClean="0"/>
              <a:t> </a:t>
            </a:r>
          </a:p>
          <a:p>
            <a:endParaRPr lang="en-US" sz="1400" dirty="0" smtClean="0"/>
          </a:p>
          <a:p>
            <a:endParaRPr lang="en-US" sz="900" dirty="0"/>
          </a:p>
        </p:txBody>
      </p:sp>
      <p:sp>
        <p:nvSpPr>
          <p:cNvPr id="5" name="Slide Number Placeholder 4"/>
          <p:cNvSpPr>
            <a:spLocks noGrp="1"/>
          </p:cNvSpPr>
          <p:nvPr>
            <p:ph type="sldNum" sz="quarter" idx="12"/>
          </p:nvPr>
        </p:nvSpPr>
        <p:spPr/>
        <p:txBody>
          <a:bodyPr/>
          <a:lstStyle/>
          <a:p>
            <a:fld id="{2DCC3C94-702F-4E2F-8852-F0080682A15F}" type="slidenum">
              <a:rPr lang="en-US" smtClean="0"/>
              <a:pPr/>
              <a:t>24</a:t>
            </a:fld>
            <a:endParaRPr lang="en-US"/>
          </a:p>
        </p:txBody>
      </p:sp>
      <p:sp>
        <p:nvSpPr>
          <p:cNvPr id="6" name="Footer Placeholder 5"/>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6038"/>
            <a:ext cx="7924800" cy="639762"/>
          </a:xfrm>
        </p:spPr>
        <p:txBody>
          <a:bodyPr>
            <a:noAutofit/>
          </a:bodyPr>
          <a:lstStyle/>
          <a:p>
            <a:r>
              <a:rPr lang="en-US" sz="3600" dirty="0" smtClean="0"/>
              <a:t>Star Metrics FAQ’S</a:t>
            </a:r>
            <a:endParaRPr lang="en-US" sz="3600" dirty="0"/>
          </a:p>
        </p:txBody>
      </p:sp>
      <p:sp>
        <p:nvSpPr>
          <p:cNvPr id="3" name="Content Placeholder 2"/>
          <p:cNvSpPr>
            <a:spLocks noGrp="1"/>
          </p:cNvSpPr>
          <p:nvPr>
            <p:ph idx="1"/>
          </p:nvPr>
        </p:nvSpPr>
        <p:spPr>
          <a:xfrm>
            <a:off x="381000" y="457200"/>
            <a:ext cx="8229600" cy="6172200"/>
          </a:xfrm>
        </p:spPr>
        <p:txBody>
          <a:bodyPr>
            <a:noAutofit/>
          </a:bodyPr>
          <a:lstStyle/>
          <a:p>
            <a:pPr>
              <a:buNone/>
            </a:pPr>
            <a:endParaRPr lang="en-US" sz="1200" dirty="0" smtClean="0"/>
          </a:p>
          <a:p>
            <a:pPr>
              <a:buNone/>
            </a:pPr>
            <a:endParaRPr lang="en-US" sz="1200" dirty="0" smtClean="0"/>
          </a:p>
          <a:p>
            <a:endParaRPr lang="en-US" sz="1200" dirty="0"/>
          </a:p>
        </p:txBody>
      </p:sp>
      <p:sp>
        <p:nvSpPr>
          <p:cNvPr id="4" name="TextBox 3"/>
          <p:cNvSpPr txBox="1"/>
          <p:nvPr/>
        </p:nvSpPr>
        <p:spPr>
          <a:xfrm>
            <a:off x="533400" y="685800"/>
            <a:ext cx="8229600" cy="5124480"/>
          </a:xfrm>
          <a:prstGeom prst="rect">
            <a:avLst/>
          </a:prstGeom>
          <a:noFill/>
        </p:spPr>
        <p:txBody>
          <a:bodyPr wrap="square" rtlCol="0">
            <a:spAutoFit/>
          </a:bodyPr>
          <a:lstStyle/>
          <a:p>
            <a:r>
              <a:rPr lang="en-US" sz="1600" b="1" dirty="0" smtClean="0"/>
              <a:t>Do you want to collect Vendor Payments under $25,000?</a:t>
            </a:r>
            <a:endParaRPr lang="en-US" sz="1600" dirty="0" smtClean="0"/>
          </a:p>
          <a:p>
            <a:endParaRPr lang="en-US" sz="1600" dirty="0" smtClean="0"/>
          </a:p>
          <a:p>
            <a:r>
              <a:rPr lang="en-US" sz="1600" dirty="0" smtClean="0"/>
              <a:t> Since both ARRA reporting and the proposed FFATA reporting requirements do not require identifying vendor information for payments under $25,000, please only report vendor payments that are greater than $25,000</a:t>
            </a:r>
            <a:r>
              <a:rPr lang="en-US" sz="1600" b="1" dirty="0" smtClean="0"/>
              <a:t>. </a:t>
            </a:r>
            <a:endParaRPr lang="en-US" sz="1600" dirty="0" smtClean="0"/>
          </a:p>
          <a:p>
            <a:r>
              <a:rPr lang="en-US" sz="1600" b="1" dirty="0" smtClean="0"/>
              <a:t> </a:t>
            </a:r>
            <a:endParaRPr lang="en-US" sz="1600" dirty="0" smtClean="0"/>
          </a:p>
          <a:p>
            <a:r>
              <a:rPr lang="en-US" sz="1600" b="1" dirty="0" smtClean="0"/>
              <a:t>Should there be one entry per vendor, per recipient account number?</a:t>
            </a:r>
            <a:endParaRPr lang="en-US" sz="1600" dirty="0" smtClean="0"/>
          </a:p>
          <a:p>
            <a:r>
              <a:rPr lang="en-US" sz="1600" b="1" dirty="0" smtClean="0"/>
              <a:t> </a:t>
            </a:r>
          </a:p>
          <a:p>
            <a:r>
              <a:rPr lang="en-US" sz="1600" dirty="0" smtClean="0"/>
              <a:t>Yes</a:t>
            </a:r>
          </a:p>
          <a:p>
            <a:r>
              <a:rPr lang="en-US" sz="1600" dirty="0" smtClean="0"/>
              <a:t> </a:t>
            </a:r>
          </a:p>
          <a:p>
            <a:r>
              <a:rPr lang="en-US" sz="1600" b="1" dirty="0" smtClean="0"/>
              <a:t>Should we exclude payments to sub-awardees from the vendor payment report assuming these payments are captured in the sub-</a:t>
            </a:r>
            <a:r>
              <a:rPr lang="en-US" sz="1600" b="1" dirty="0" err="1" smtClean="0"/>
              <a:t>awardee</a:t>
            </a:r>
            <a:r>
              <a:rPr lang="en-US" sz="1600" b="1" dirty="0" smtClean="0"/>
              <a:t> payments files? </a:t>
            </a:r>
            <a:endParaRPr lang="en-US" sz="1600" dirty="0" smtClean="0"/>
          </a:p>
          <a:p>
            <a:endParaRPr lang="en-US" sz="1600" dirty="0" smtClean="0"/>
          </a:p>
          <a:p>
            <a:r>
              <a:rPr lang="en-US" sz="1600" dirty="0" smtClean="0"/>
              <a:t>Yes</a:t>
            </a:r>
          </a:p>
          <a:p>
            <a:endParaRPr lang="en-US" sz="1600" dirty="0" smtClean="0"/>
          </a:p>
          <a:p>
            <a:r>
              <a:rPr lang="en-US" sz="1600" b="1" dirty="0" smtClean="0"/>
              <a:t>What about International Vendors?</a:t>
            </a:r>
          </a:p>
          <a:p>
            <a:endParaRPr lang="en-US" sz="1600" dirty="0" smtClean="0"/>
          </a:p>
          <a:p>
            <a:r>
              <a:rPr lang="en-US" sz="1600" dirty="0" smtClean="0"/>
              <a:t>Please provide the country code, if available.  Otherwise, just note that it is international.</a:t>
            </a:r>
          </a:p>
          <a:p>
            <a:endParaRPr lang="en-US" sz="1400" dirty="0" smtClean="0"/>
          </a:p>
          <a:p>
            <a:endParaRPr lang="en-US" sz="900" dirty="0"/>
          </a:p>
        </p:txBody>
      </p:sp>
      <p:sp>
        <p:nvSpPr>
          <p:cNvPr id="5" name="Slide Number Placeholder 4"/>
          <p:cNvSpPr>
            <a:spLocks noGrp="1"/>
          </p:cNvSpPr>
          <p:nvPr>
            <p:ph type="sldNum" sz="quarter" idx="12"/>
          </p:nvPr>
        </p:nvSpPr>
        <p:spPr/>
        <p:txBody>
          <a:bodyPr/>
          <a:lstStyle/>
          <a:p>
            <a:fld id="{2DCC3C94-702F-4E2F-8852-F0080682A15F}" type="slidenum">
              <a:rPr lang="en-US" smtClean="0"/>
              <a:pPr/>
              <a:t>25</a:t>
            </a:fld>
            <a:endParaRPr lang="en-US"/>
          </a:p>
        </p:txBody>
      </p:sp>
      <p:sp>
        <p:nvSpPr>
          <p:cNvPr id="6" name="Footer Placeholder 5"/>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1600200" y="2209800"/>
          <a:ext cx="5835650" cy="1280161"/>
        </p:xfrm>
        <a:graphic>
          <a:graphicData uri="http://schemas.openxmlformats.org/drawingml/2006/table">
            <a:tbl>
              <a:tblPr/>
              <a:tblGrid>
                <a:gridCol w="781948"/>
                <a:gridCol w="810909"/>
                <a:gridCol w="1390130"/>
                <a:gridCol w="1621818"/>
                <a:gridCol w="1230845"/>
              </a:tblGrid>
              <a:tr h="590843">
                <a:tc>
                  <a:txBody>
                    <a:bodyPr/>
                    <a:lstStyle/>
                    <a:p>
                      <a:pPr algn="l" fontAlgn="b"/>
                      <a:r>
                        <a:rPr lang="en-US" sz="1000" b="0" i="0" u="none" strike="noStrike" dirty="0">
                          <a:solidFill>
                            <a:srgbClr val="000000"/>
                          </a:solidFill>
                          <a:latin typeface="Calibri"/>
                        </a:rPr>
                        <a:t>Period Start</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1000" b="0" i="0" u="none" strike="noStrike">
                          <a:solidFill>
                            <a:srgbClr val="000000"/>
                          </a:solidFill>
                          <a:latin typeface="Calibri"/>
                        </a:rPr>
                        <a:t>Period End</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rtl="0" fontAlgn="b"/>
                      <a:r>
                        <a:rPr lang="en-US" sz="1000" b="1" i="0" u="none" strike="noStrike">
                          <a:solidFill>
                            <a:srgbClr val="000000"/>
                          </a:solidFill>
                          <a:latin typeface="Calibri"/>
                        </a:rPr>
                        <a:t>Recipient Account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rtl="0" fontAlgn="b"/>
                      <a:r>
                        <a:rPr lang="en-US" sz="1000" b="1" i="0" u="none" strike="noStrike" dirty="0" smtClean="0">
                          <a:solidFill>
                            <a:srgbClr val="000000"/>
                          </a:solidFill>
                          <a:latin typeface="Calibri"/>
                        </a:rPr>
                        <a:t>Vendor Duns # (or Zip)</a:t>
                      </a:r>
                      <a:endParaRPr lang="en-US" sz="1000" b="1"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rtl="0" fontAlgn="b"/>
                      <a:r>
                        <a:rPr lang="en-US" sz="1000" b="1" i="0" u="none" strike="noStrike" dirty="0">
                          <a:solidFill>
                            <a:srgbClr val="000000"/>
                          </a:solidFill>
                          <a:latin typeface="Calibri"/>
                        </a:rPr>
                        <a:t>Amount Disbursed</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r>
              <a:tr h="344659">
                <a:tc>
                  <a:txBody>
                    <a:bodyPr/>
                    <a:lstStyle/>
                    <a:p>
                      <a:pPr algn="r" fontAlgn="b"/>
                      <a:r>
                        <a:rPr lang="en-US" sz="1000" b="0" i="0" u="none" strike="noStrike">
                          <a:solidFill>
                            <a:srgbClr val="000000"/>
                          </a:solidFill>
                          <a:latin typeface="Calibri"/>
                        </a:rPr>
                        <a:t>5/15/2010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00" b="0" i="0" u="none" strike="noStrike">
                          <a:solidFill>
                            <a:srgbClr val="000000"/>
                          </a:solidFill>
                          <a:latin typeface="Calibri"/>
                        </a:rPr>
                        <a:t>5/31/2010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A101598</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123456789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$222,340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4659">
                <a:tc>
                  <a:txBody>
                    <a:bodyPr/>
                    <a:lstStyle/>
                    <a:p>
                      <a:pPr algn="r" fontAlgn="b"/>
                      <a:r>
                        <a:rPr lang="en-US" sz="1000" b="0" i="0" u="none" strike="noStrike" dirty="0">
                          <a:solidFill>
                            <a:srgbClr val="000000"/>
                          </a:solidFill>
                          <a:latin typeface="Calibri"/>
                        </a:rPr>
                        <a:t>5/15/2010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00" b="0" i="0" u="none" strike="noStrike">
                          <a:solidFill>
                            <a:srgbClr val="000000"/>
                          </a:solidFill>
                          <a:latin typeface="Calibri"/>
                        </a:rPr>
                        <a:t>5/31/2010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A011549</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123456789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a:solidFill>
                            <a:srgbClr val="000000"/>
                          </a:solidFill>
                          <a:latin typeface="Calibri"/>
                        </a:rPr>
                        <a:t>$1,234,567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Title 1"/>
          <p:cNvSpPr txBox="1">
            <a:spLocks/>
          </p:cNvSpPr>
          <p:nvPr/>
        </p:nvSpPr>
        <p:spPr>
          <a:xfrm>
            <a:off x="304800" y="304800"/>
            <a:ext cx="8229600" cy="503238"/>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chemeClr val="tx1"/>
                </a:solidFill>
                <a:effectLst/>
                <a:uLnTx/>
                <a:uFillTx/>
                <a:latin typeface="+mj-lt"/>
                <a:ea typeface="+mj-ea"/>
                <a:cs typeface="+mj-cs"/>
              </a:rPr>
              <a:t>Upload File Examples</a:t>
            </a:r>
            <a:endParaRPr kumimoji="0" lang="en-US" sz="36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TextBox 4"/>
          <p:cNvSpPr txBox="1"/>
          <p:nvPr/>
        </p:nvSpPr>
        <p:spPr>
          <a:xfrm>
            <a:off x="2209800" y="1371600"/>
            <a:ext cx="4876800" cy="307777"/>
          </a:xfrm>
          <a:prstGeom prst="rect">
            <a:avLst/>
          </a:prstGeom>
          <a:noFill/>
        </p:spPr>
        <p:txBody>
          <a:bodyPr wrap="square" rtlCol="0">
            <a:spAutoFit/>
          </a:bodyPr>
          <a:lstStyle/>
          <a:p>
            <a:pPr algn="ctr"/>
            <a:r>
              <a:rPr lang="en-US" sz="1400" b="1" i="0" u="none" strike="noStrike" dirty="0" smtClean="0">
                <a:solidFill>
                  <a:schemeClr val="accent1">
                    <a:lumMod val="75000"/>
                  </a:schemeClr>
                </a:solidFill>
                <a:latin typeface="Arial"/>
              </a:rPr>
              <a:t>File Set 3 Example: Payments to Vendors</a:t>
            </a:r>
          </a:p>
        </p:txBody>
      </p:sp>
      <p:sp>
        <p:nvSpPr>
          <p:cNvPr id="6" name="Slide Number Placeholder 5"/>
          <p:cNvSpPr>
            <a:spLocks noGrp="1"/>
          </p:cNvSpPr>
          <p:nvPr>
            <p:ph type="sldNum" sz="quarter" idx="12"/>
          </p:nvPr>
        </p:nvSpPr>
        <p:spPr/>
        <p:txBody>
          <a:bodyPr/>
          <a:lstStyle/>
          <a:p>
            <a:fld id="{2DCC3C94-702F-4E2F-8852-F0080682A15F}" type="slidenum">
              <a:rPr lang="en-US" smtClean="0"/>
              <a:pPr/>
              <a:t>26</a:t>
            </a:fld>
            <a:endParaRPr lang="en-US"/>
          </a:p>
        </p:txBody>
      </p:sp>
      <p:sp>
        <p:nvSpPr>
          <p:cNvPr id="7" name="Footer Placeholder 6"/>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a:spLocks noGrp="1"/>
          </p:cNvSpPr>
          <p:nvPr>
            <p:ph type="subTitle" idx="1"/>
          </p:nvPr>
        </p:nvSpPr>
        <p:spPr>
          <a:xfrm>
            <a:off x="3086100" y="3165396"/>
            <a:ext cx="2971800" cy="762000"/>
          </a:xfrm>
        </p:spPr>
        <p:txBody>
          <a:bodyPr>
            <a:normAutofit fontScale="85000" lnSpcReduction="10000"/>
          </a:bodyPr>
          <a:lstStyle/>
          <a:p>
            <a:r>
              <a:rPr lang="en-US" i="1" dirty="0" smtClean="0">
                <a:latin typeface="Georgia" pitchFamily="18" charset="0"/>
              </a:rPr>
              <a:t>Sub-Award Data</a:t>
            </a:r>
            <a:endParaRPr lang="en-US" i="1" dirty="0">
              <a:latin typeface="Georgia" pitchFamily="18" charset="0"/>
            </a:endParaRPr>
          </a:p>
        </p:txBody>
      </p:sp>
      <p:sp>
        <p:nvSpPr>
          <p:cNvPr id="7" name="TextBox 6"/>
          <p:cNvSpPr txBox="1"/>
          <p:nvPr/>
        </p:nvSpPr>
        <p:spPr>
          <a:xfrm>
            <a:off x="1219200" y="2286000"/>
            <a:ext cx="6705600" cy="923330"/>
          </a:xfrm>
          <a:prstGeom prst="rect">
            <a:avLst/>
          </a:prstGeom>
          <a:noFill/>
          <a:effectLst>
            <a:outerShdw blurRad="273050" dist="38100">
              <a:schemeClr val="tx1">
                <a:alpha val="41000"/>
              </a:schemeClr>
            </a:outerShdw>
          </a:effectLst>
        </p:spPr>
        <p:txBody>
          <a:bodyPr wrap="square" rtlCol="0">
            <a:spAutoFit/>
          </a:bodyPr>
          <a:lstStyle/>
          <a:p>
            <a:pPr algn="ctr"/>
            <a:r>
              <a:rPr lang="en-US" sz="5400" dirty="0" smtClean="0">
                <a:solidFill>
                  <a:srgbClr val="8B2121"/>
                </a:solidFill>
                <a:latin typeface="Georgia"/>
                <a:cs typeface="Georgia"/>
              </a:rPr>
              <a:t>STAR METRICS</a:t>
            </a:r>
            <a:endParaRPr lang="en-US" sz="5400" dirty="0">
              <a:solidFill>
                <a:srgbClr val="8B2121"/>
              </a:solidFill>
              <a:latin typeface="Georgia"/>
              <a:cs typeface="Georgia"/>
            </a:endParaRPr>
          </a:p>
        </p:txBody>
      </p:sp>
      <p:sp>
        <p:nvSpPr>
          <p:cNvPr id="8" name="5-Point Star 7"/>
          <p:cNvSpPr/>
          <p:nvPr/>
        </p:nvSpPr>
        <p:spPr>
          <a:xfrm>
            <a:off x="3886200" y="38862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5-Point Star 8"/>
          <p:cNvSpPr/>
          <p:nvPr/>
        </p:nvSpPr>
        <p:spPr>
          <a:xfrm>
            <a:off x="4419600" y="38862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5-Point Star 9"/>
          <p:cNvSpPr/>
          <p:nvPr/>
        </p:nvSpPr>
        <p:spPr>
          <a:xfrm>
            <a:off x="5029200" y="38862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10"/>
          <p:cNvSpPr>
            <a:spLocks noGrp="1"/>
          </p:cNvSpPr>
          <p:nvPr>
            <p:ph type="sldNum" sz="quarter" idx="12"/>
          </p:nvPr>
        </p:nvSpPr>
        <p:spPr/>
        <p:txBody>
          <a:bodyPr/>
          <a:lstStyle/>
          <a:p>
            <a:fld id="{2DCC3C94-702F-4E2F-8852-F0080682A15F}" type="slidenum">
              <a:rPr lang="en-US" smtClean="0"/>
              <a:pPr/>
              <a:t>27</a:t>
            </a:fld>
            <a:endParaRPr lang="en-US"/>
          </a:p>
        </p:txBody>
      </p:sp>
      <p:sp>
        <p:nvSpPr>
          <p:cNvPr id="12" name="Footer Placeholder 11"/>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2362201" y="1371600"/>
          <a:ext cx="5486400" cy="3339762"/>
        </p:xfrm>
        <a:graphic>
          <a:graphicData uri="http://schemas.openxmlformats.org/drawingml/2006/table">
            <a:tbl>
              <a:tblPr/>
              <a:tblGrid>
                <a:gridCol w="1898683"/>
                <a:gridCol w="2162689"/>
                <a:gridCol w="891628"/>
                <a:gridCol w="533400"/>
              </a:tblGrid>
              <a:tr h="533400">
                <a:tc>
                  <a:txBody>
                    <a:bodyPr/>
                    <a:lstStyle/>
                    <a:p>
                      <a:pPr algn="ctr" fontAlgn="b"/>
                      <a:r>
                        <a:rPr lang="en-US" sz="1050" b="1" i="1" u="none" strike="noStrike" dirty="0" smtClean="0">
                          <a:latin typeface="Arial"/>
                        </a:rPr>
                        <a:t>Field</a:t>
                      </a:r>
                      <a:endParaRPr lang="en-US" sz="1050" b="1" i="1"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b"/>
                      <a:r>
                        <a:rPr lang="en-US" sz="1050" b="1" i="1" u="none" strike="noStrike" dirty="0" smtClean="0">
                          <a:latin typeface="Arial"/>
                        </a:rPr>
                        <a:t>Description</a:t>
                      </a:r>
                      <a:endParaRPr lang="en-US" sz="1050" b="1" i="1"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050" b="1" i="1" u="none" strike="noStrike" dirty="0" smtClean="0">
                          <a:latin typeface="Arial"/>
                        </a:rPr>
                        <a:t>Format</a:t>
                      </a:r>
                      <a:endParaRPr lang="en-US" sz="1050" b="1" i="1"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050" b="1" i="1" u="none" strike="noStrike" dirty="0" smtClean="0">
                          <a:latin typeface="Arial"/>
                        </a:rPr>
                        <a:t>Field Length</a:t>
                      </a:r>
                      <a:endParaRPr lang="en-US" sz="1050" b="1" i="1"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r>
              <a:tr h="886122">
                <a:tc>
                  <a:txBody>
                    <a:bodyPr/>
                    <a:lstStyle/>
                    <a:p>
                      <a:pPr algn="ctr" fontAlgn="b"/>
                      <a:r>
                        <a:rPr lang="en-US" sz="1050" b="0" i="0" u="none" strike="noStrike" dirty="0">
                          <a:latin typeface="Arial"/>
                        </a:rPr>
                        <a:t> Period </a:t>
                      </a:r>
                      <a:r>
                        <a:rPr lang="en-US" sz="1050" b="0" i="0" u="none" strike="noStrike" dirty="0" smtClean="0">
                          <a:latin typeface="Arial"/>
                        </a:rPr>
                        <a:t>Start Date</a:t>
                      </a:r>
                      <a:endParaRPr lang="en-US" sz="1050" b="0" i="0"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0" i="0" u="none" strike="noStrike" dirty="0">
                          <a:latin typeface="Arial"/>
                        </a:rPr>
                        <a:t>The start date for </a:t>
                      </a:r>
                      <a:r>
                        <a:rPr lang="en-US" sz="1050" b="0" i="0" u="none" strike="noStrike" dirty="0" smtClean="0">
                          <a:latin typeface="Arial"/>
                        </a:rPr>
                        <a:t>each transaction.</a:t>
                      </a:r>
                      <a:endParaRPr lang="en-US" sz="1050" b="0" i="0"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Date (YYYYMMDD)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7999">
                <a:tc>
                  <a:txBody>
                    <a:bodyPr/>
                    <a:lstStyle/>
                    <a:p>
                      <a:pPr algn="ctr" fontAlgn="b"/>
                      <a:r>
                        <a:rPr lang="en-US" sz="1050" b="0" i="0" u="none" strike="noStrike" dirty="0">
                          <a:latin typeface="Arial"/>
                        </a:rPr>
                        <a:t> Period </a:t>
                      </a:r>
                      <a:r>
                        <a:rPr lang="en-US" sz="1050" b="0" i="0" u="none" strike="noStrike" dirty="0" smtClean="0">
                          <a:latin typeface="Arial"/>
                        </a:rPr>
                        <a:t>End Date</a:t>
                      </a:r>
                      <a:endParaRPr lang="en-US" sz="1050" b="0" i="0"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0" i="0" u="none" strike="noStrike" dirty="0">
                          <a:latin typeface="Arial"/>
                        </a:rPr>
                        <a:t>The end date for </a:t>
                      </a:r>
                      <a:r>
                        <a:rPr lang="en-US" sz="1050" b="0" i="0" u="none" strike="noStrike" dirty="0" smtClean="0">
                          <a:latin typeface="Arial"/>
                        </a:rPr>
                        <a:t>each transaction. </a:t>
                      </a:r>
                      <a:endParaRPr lang="en-US" sz="1050" b="0" i="0"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latin typeface="Arial"/>
                        </a:rPr>
                        <a:t>Date (YYYYMMDD)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latin typeface="Arial"/>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0199">
                <a:tc>
                  <a:txBody>
                    <a:bodyPr/>
                    <a:lstStyle/>
                    <a:p>
                      <a:pPr algn="ctr" fontAlgn="ctr"/>
                      <a:r>
                        <a:rPr lang="en-US" sz="1050" b="0" i="0" u="none" strike="noStrike" dirty="0">
                          <a:latin typeface="Arial"/>
                        </a:rPr>
                        <a:t>Recipient Account Number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latin typeface="Arial"/>
                        </a:rPr>
                        <a:t>University's internal number for the award.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string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latin typeface="Arial"/>
                        </a:rPr>
                        <a:t>255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94998">
                <a:tc>
                  <a:txBody>
                    <a:bodyPr/>
                    <a:lstStyle/>
                    <a:p>
                      <a:pPr algn="ctr" fontAlgn="ctr"/>
                      <a:r>
                        <a:rPr lang="en-US" sz="1050" b="0" i="0" u="none" strike="noStrike">
                          <a:latin typeface="Arial"/>
                        </a:rPr>
                        <a:t>Sub recipient DUNS Number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latin typeface="Arial"/>
                        </a:rPr>
                        <a:t>The sub recipient organization’s 9- digit DUNS number. If DUNS is unavailable then substitute zip code with "Z" prefix so as to distinguish it from the DUNs number.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string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5686">
                <a:tc>
                  <a:txBody>
                    <a:bodyPr/>
                    <a:lstStyle/>
                    <a:p>
                      <a:pPr algn="ctr" fontAlgn="t"/>
                      <a:r>
                        <a:rPr lang="en-US" sz="1050" b="0" i="0" u="none" strike="noStrike" dirty="0" smtClean="0">
                          <a:latin typeface="Arial"/>
                        </a:rPr>
                        <a:t>Sub-award </a:t>
                      </a:r>
                      <a:r>
                        <a:rPr lang="en-US" sz="1050" b="0" i="0" u="none" strike="noStrike" dirty="0">
                          <a:latin typeface="Arial"/>
                        </a:rPr>
                        <a:t>Funds Disbursed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1050" b="0" i="0" u="none" strike="noStrike">
                          <a:latin typeface="Arial"/>
                        </a:rPr>
                        <a:t>The amount of cash disbursed to the sub-awardee in specified period.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1050" b="0" i="0" u="none" strike="noStrike">
                          <a:latin typeface="Arial"/>
                        </a:rPr>
                        <a:t>Currency (Dollar value - numeric)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latin typeface="Arial"/>
                        </a:rPr>
                        <a:t>18,2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Oval 3"/>
          <p:cNvSpPr/>
          <p:nvPr/>
        </p:nvSpPr>
        <p:spPr>
          <a:xfrm>
            <a:off x="2286000" y="3429000"/>
            <a:ext cx="2057400" cy="1524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362200" y="533400"/>
            <a:ext cx="4876800" cy="307777"/>
          </a:xfrm>
          <a:prstGeom prst="rect">
            <a:avLst/>
          </a:prstGeom>
          <a:noFill/>
        </p:spPr>
        <p:txBody>
          <a:bodyPr wrap="square" rtlCol="0">
            <a:spAutoFit/>
          </a:bodyPr>
          <a:lstStyle/>
          <a:p>
            <a:pPr algn="ctr"/>
            <a:r>
              <a:rPr lang="en-US" sz="1400" b="1" i="0" u="none" strike="noStrike" dirty="0" smtClean="0">
                <a:solidFill>
                  <a:schemeClr val="accent1">
                    <a:lumMod val="75000"/>
                  </a:schemeClr>
                </a:solidFill>
                <a:latin typeface="Arial"/>
              </a:rPr>
              <a:t>File Set 4: Payments to Sub-awardees</a:t>
            </a:r>
          </a:p>
        </p:txBody>
      </p:sp>
      <p:sp>
        <p:nvSpPr>
          <p:cNvPr id="6" name="TextBox 5"/>
          <p:cNvSpPr txBox="1"/>
          <p:nvPr/>
        </p:nvSpPr>
        <p:spPr>
          <a:xfrm>
            <a:off x="762000" y="3046527"/>
            <a:ext cx="1524000" cy="2354491"/>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050" dirty="0" smtClean="0"/>
              <a:t>If you don’t have Sub-Contractor Duns Number, please provide zip code of Vendor with Z prefix. </a:t>
            </a:r>
          </a:p>
          <a:p>
            <a:endParaRPr lang="en-US" sz="1050" dirty="0" smtClean="0"/>
          </a:p>
          <a:p>
            <a:r>
              <a:rPr lang="en-US" sz="1050" dirty="0" smtClean="0"/>
              <a:t>The amount paid to the Vendor during the time period specified. From the amount and the DUNS or </a:t>
            </a:r>
            <a:r>
              <a:rPr lang="en-US" sz="1050" dirty="0" err="1" smtClean="0"/>
              <a:t>zipcode</a:t>
            </a:r>
            <a:r>
              <a:rPr lang="en-US" sz="1050" dirty="0" smtClean="0"/>
              <a:t>, we will estimate jobs created from industry and census data. </a:t>
            </a:r>
          </a:p>
        </p:txBody>
      </p:sp>
      <p:sp>
        <p:nvSpPr>
          <p:cNvPr id="7" name="Slide Number Placeholder 6"/>
          <p:cNvSpPr>
            <a:spLocks noGrp="1"/>
          </p:cNvSpPr>
          <p:nvPr>
            <p:ph type="sldNum" sz="quarter" idx="12"/>
          </p:nvPr>
        </p:nvSpPr>
        <p:spPr/>
        <p:txBody>
          <a:bodyPr/>
          <a:lstStyle/>
          <a:p>
            <a:fld id="{2DCC3C94-702F-4E2F-8852-F0080682A15F}" type="slidenum">
              <a:rPr lang="en-US" smtClean="0"/>
              <a:pPr/>
              <a:t>28</a:t>
            </a:fld>
            <a:endParaRPr lang="en-US"/>
          </a:p>
        </p:txBody>
      </p:sp>
      <p:sp>
        <p:nvSpPr>
          <p:cNvPr id="8" name="Footer Placeholder 7"/>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98438"/>
            <a:ext cx="7924800" cy="639762"/>
          </a:xfrm>
        </p:spPr>
        <p:txBody>
          <a:bodyPr>
            <a:noAutofit/>
          </a:bodyPr>
          <a:lstStyle/>
          <a:p>
            <a:r>
              <a:rPr lang="en-US" sz="3600" dirty="0" smtClean="0"/>
              <a:t>Star Metrics FAQ’S</a:t>
            </a:r>
            <a:endParaRPr lang="en-US" sz="3600" dirty="0"/>
          </a:p>
        </p:txBody>
      </p:sp>
      <p:sp>
        <p:nvSpPr>
          <p:cNvPr id="3" name="Content Placeholder 2"/>
          <p:cNvSpPr>
            <a:spLocks noGrp="1"/>
          </p:cNvSpPr>
          <p:nvPr>
            <p:ph idx="1"/>
          </p:nvPr>
        </p:nvSpPr>
        <p:spPr>
          <a:xfrm>
            <a:off x="381000" y="457200"/>
            <a:ext cx="8229600" cy="6172200"/>
          </a:xfrm>
        </p:spPr>
        <p:txBody>
          <a:bodyPr>
            <a:noAutofit/>
          </a:bodyPr>
          <a:lstStyle/>
          <a:p>
            <a:pPr>
              <a:buNone/>
            </a:pPr>
            <a:endParaRPr lang="en-US" sz="1200" dirty="0" smtClean="0"/>
          </a:p>
          <a:p>
            <a:pPr>
              <a:buNone/>
            </a:pPr>
            <a:endParaRPr lang="en-US" sz="1200" dirty="0" smtClean="0"/>
          </a:p>
          <a:p>
            <a:endParaRPr lang="en-US" sz="1200" dirty="0"/>
          </a:p>
        </p:txBody>
      </p:sp>
      <p:sp>
        <p:nvSpPr>
          <p:cNvPr id="5" name="TextBox 4"/>
          <p:cNvSpPr txBox="1"/>
          <p:nvPr/>
        </p:nvSpPr>
        <p:spPr>
          <a:xfrm>
            <a:off x="1143000" y="1066800"/>
            <a:ext cx="7162800" cy="5940088"/>
          </a:xfrm>
          <a:prstGeom prst="rect">
            <a:avLst/>
          </a:prstGeom>
          <a:noFill/>
        </p:spPr>
        <p:txBody>
          <a:bodyPr wrap="square" rtlCol="0">
            <a:spAutoFit/>
          </a:bodyPr>
          <a:lstStyle/>
          <a:p>
            <a:r>
              <a:rPr lang="en-US" sz="1600" b="1" dirty="0" smtClean="0"/>
              <a:t>Why do you need a Sub-Award Recipient DUNS Number?</a:t>
            </a:r>
            <a:endParaRPr lang="en-US" sz="1600" dirty="0" smtClean="0"/>
          </a:p>
          <a:p>
            <a:endParaRPr lang="en-US" sz="1600" dirty="0" smtClean="0"/>
          </a:p>
          <a:p>
            <a:r>
              <a:rPr lang="en-US" sz="1600" dirty="0" smtClean="0"/>
              <a:t>The DUNS Number is used to provide estimates of the jobs associated with the disbursement of funds to sub-awardees and vendors.  We calculate these estimates based on Economic Census data for the vendor industry and geography.  If DUNS numbers are not available, please provide the Zip Code information; this can be used to calculate the estimates based on geographical information. If zip code data are provided, please use a leading Z to enable us to recognize that these are zip code data.</a:t>
            </a:r>
          </a:p>
          <a:p>
            <a:r>
              <a:rPr lang="en-US" sz="1600" dirty="0" smtClean="0"/>
              <a:t> </a:t>
            </a:r>
          </a:p>
          <a:p>
            <a:r>
              <a:rPr lang="en-US" sz="1600" b="1" dirty="0" smtClean="0"/>
              <a:t>On Payments to Sub-awards: Should non-payroll payments made to existing university employees be included? Examples include reimbursement and consulting payments. </a:t>
            </a:r>
          </a:p>
          <a:p>
            <a:endParaRPr lang="en-US" sz="1600" dirty="0" smtClean="0"/>
          </a:p>
          <a:p>
            <a:r>
              <a:rPr lang="en-US" sz="1600" dirty="0" smtClean="0"/>
              <a:t>For Payments to Sub-awardees, please only report on payments made to those entities.</a:t>
            </a:r>
          </a:p>
          <a:p>
            <a:r>
              <a:rPr lang="en-US" sz="1600" dirty="0" smtClean="0"/>
              <a:t> </a:t>
            </a:r>
          </a:p>
          <a:p>
            <a:r>
              <a:rPr lang="en-US" sz="1600" b="1" dirty="0" smtClean="0"/>
              <a:t>Do you want to collect Sub-award Payments under 25K?</a:t>
            </a:r>
          </a:p>
          <a:p>
            <a:endParaRPr lang="en-US" sz="1600" b="1" dirty="0" smtClean="0"/>
          </a:p>
          <a:p>
            <a:r>
              <a:rPr lang="en-US" sz="1600" dirty="0" smtClean="0"/>
              <a:t>Since both ARRA reporting and the proposed FFATA reporting requirements do not require identifying </a:t>
            </a:r>
            <a:r>
              <a:rPr lang="en-US" sz="1600" dirty="0" err="1" smtClean="0"/>
              <a:t>subawardee</a:t>
            </a:r>
            <a:r>
              <a:rPr lang="en-US" sz="1600" dirty="0" smtClean="0"/>
              <a:t> information for payments under $25,000, please only report </a:t>
            </a:r>
            <a:r>
              <a:rPr lang="en-US" sz="1600" dirty="0" err="1" smtClean="0"/>
              <a:t>subawardee</a:t>
            </a:r>
            <a:r>
              <a:rPr lang="en-US" sz="1600" dirty="0" smtClean="0"/>
              <a:t> payments that are greater than $25,000</a:t>
            </a:r>
            <a:r>
              <a:rPr lang="en-US" sz="1600" b="1" dirty="0" smtClean="0"/>
              <a:t>.</a:t>
            </a:r>
            <a:endParaRPr lang="en-US" sz="1600" dirty="0" smtClean="0"/>
          </a:p>
          <a:p>
            <a:endParaRPr lang="en-US" sz="1200" dirty="0"/>
          </a:p>
        </p:txBody>
      </p:sp>
      <p:sp>
        <p:nvSpPr>
          <p:cNvPr id="6" name="Slide Number Placeholder 5"/>
          <p:cNvSpPr>
            <a:spLocks noGrp="1"/>
          </p:cNvSpPr>
          <p:nvPr>
            <p:ph type="sldNum" sz="quarter" idx="12"/>
          </p:nvPr>
        </p:nvSpPr>
        <p:spPr/>
        <p:txBody>
          <a:bodyPr/>
          <a:lstStyle/>
          <a:p>
            <a:fld id="{2DCC3C94-702F-4E2F-8852-F0080682A15F}" type="slidenum">
              <a:rPr lang="en-US" smtClean="0"/>
              <a:pPr/>
              <a:t>29</a:t>
            </a:fld>
            <a:endParaRPr lang="en-US"/>
          </a:p>
        </p:txBody>
      </p:sp>
      <p:sp>
        <p:nvSpPr>
          <p:cNvPr id="7" name="Footer Placeholder 6"/>
          <p:cNvSpPr>
            <a:spLocks noGrp="1"/>
          </p:cNvSpPr>
          <p:nvPr>
            <p:ph type="ftr" sz="quarter" idx="11"/>
          </p:nvPr>
        </p:nvSpPr>
        <p:spPr/>
        <p:txBody>
          <a:bodyPr/>
          <a:lstStyle/>
          <a:p>
            <a:r>
              <a:rPr lang="en-US" dirty="0" smtClean="0"/>
              <a:t>Star Metrics Data Requirements Webinar</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Freeform 121"/>
          <p:cNvSpPr>
            <a:spLocks/>
          </p:cNvSpPr>
          <p:nvPr/>
        </p:nvSpPr>
        <p:spPr bwMode="auto">
          <a:xfrm flipH="1">
            <a:off x="-4763" y="-19050"/>
            <a:ext cx="6386513" cy="6864350"/>
          </a:xfrm>
          <a:custGeom>
            <a:avLst/>
            <a:gdLst>
              <a:gd name="T0" fmla="*/ 0 w 1738"/>
              <a:gd name="T1" fmla="*/ 0 h 4139"/>
              <a:gd name="T2" fmla="*/ 0 w 1738"/>
              <a:gd name="T3" fmla="*/ 4139 h 4139"/>
              <a:gd name="T4" fmla="*/ 1621 w 1738"/>
              <a:gd name="T5" fmla="*/ 4139 h 4139"/>
              <a:gd name="T6" fmla="*/ 1738 w 1738"/>
              <a:gd name="T7" fmla="*/ 3993 h 4139"/>
              <a:gd name="T8" fmla="*/ 1738 w 1738"/>
              <a:gd name="T9" fmla="*/ 146 h 4139"/>
              <a:gd name="T10" fmla="*/ 1601 w 1738"/>
              <a:gd name="T11" fmla="*/ 0 h 4139"/>
              <a:gd name="T12" fmla="*/ 0 w 1738"/>
              <a:gd name="T13" fmla="*/ 0 h 4139"/>
              <a:gd name="T14" fmla="*/ 0 60000 65536"/>
              <a:gd name="T15" fmla="*/ 0 60000 65536"/>
              <a:gd name="T16" fmla="*/ 0 60000 65536"/>
              <a:gd name="T17" fmla="*/ 0 60000 65536"/>
              <a:gd name="T18" fmla="*/ 0 60000 65536"/>
              <a:gd name="T19" fmla="*/ 0 60000 65536"/>
              <a:gd name="T20" fmla="*/ 0 60000 65536"/>
              <a:gd name="T21" fmla="*/ 0 w 1738"/>
              <a:gd name="T22" fmla="*/ 0 h 4139"/>
              <a:gd name="T23" fmla="*/ 1738 w 1738"/>
              <a:gd name="T24" fmla="*/ 4139 h 413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38" h="4139">
                <a:moveTo>
                  <a:pt x="0" y="0"/>
                </a:moveTo>
                <a:lnTo>
                  <a:pt x="0" y="4139"/>
                </a:lnTo>
                <a:lnTo>
                  <a:pt x="1621" y="4139"/>
                </a:lnTo>
                <a:lnTo>
                  <a:pt x="1738" y="3993"/>
                </a:lnTo>
                <a:lnTo>
                  <a:pt x="1738" y="146"/>
                </a:lnTo>
                <a:lnTo>
                  <a:pt x="1601" y="0"/>
                </a:lnTo>
                <a:lnTo>
                  <a:pt x="0" y="0"/>
                </a:lnTo>
                <a:close/>
              </a:path>
            </a:pathLst>
          </a:custGeom>
          <a:solidFill>
            <a:schemeClr val="accent1">
              <a:lumMod val="20000"/>
              <a:lumOff val="80000"/>
            </a:schemeClr>
          </a:solidFill>
          <a:ln w="9525">
            <a:noFill/>
            <a:round/>
            <a:headEnd/>
            <a:tailEnd/>
          </a:ln>
        </p:spPr>
        <p:txBody>
          <a:bodyPr/>
          <a:lstStyle/>
          <a:p>
            <a:endParaRPr lang="en-US"/>
          </a:p>
        </p:txBody>
      </p:sp>
      <p:sp>
        <p:nvSpPr>
          <p:cNvPr id="29698" name="Freeform 120"/>
          <p:cNvSpPr>
            <a:spLocks/>
          </p:cNvSpPr>
          <p:nvPr/>
        </p:nvSpPr>
        <p:spPr bwMode="auto">
          <a:xfrm>
            <a:off x="6384925" y="-6351"/>
            <a:ext cx="2759075" cy="6864351"/>
          </a:xfrm>
          <a:custGeom>
            <a:avLst/>
            <a:gdLst>
              <a:gd name="T0" fmla="*/ 0 w 1738"/>
              <a:gd name="T1" fmla="*/ 0 h 4139"/>
              <a:gd name="T2" fmla="*/ 0 w 1738"/>
              <a:gd name="T3" fmla="*/ 4139 h 4139"/>
              <a:gd name="T4" fmla="*/ 1621 w 1738"/>
              <a:gd name="T5" fmla="*/ 4139 h 4139"/>
              <a:gd name="T6" fmla="*/ 1738 w 1738"/>
              <a:gd name="T7" fmla="*/ 3993 h 4139"/>
              <a:gd name="T8" fmla="*/ 1738 w 1738"/>
              <a:gd name="T9" fmla="*/ 146 h 4139"/>
              <a:gd name="T10" fmla="*/ 1601 w 1738"/>
              <a:gd name="T11" fmla="*/ 0 h 4139"/>
              <a:gd name="T12" fmla="*/ 0 w 1738"/>
              <a:gd name="T13" fmla="*/ 0 h 4139"/>
              <a:gd name="T14" fmla="*/ 0 60000 65536"/>
              <a:gd name="T15" fmla="*/ 0 60000 65536"/>
              <a:gd name="T16" fmla="*/ 0 60000 65536"/>
              <a:gd name="T17" fmla="*/ 0 60000 65536"/>
              <a:gd name="T18" fmla="*/ 0 60000 65536"/>
              <a:gd name="T19" fmla="*/ 0 60000 65536"/>
              <a:gd name="T20" fmla="*/ 0 60000 65536"/>
              <a:gd name="T21" fmla="*/ 0 w 1738"/>
              <a:gd name="T22" fmla="*/ 0 h 4139"/>
              <a:gd name="T23" fmla="*/ 1738 w 1738"/>
              <a:gd name="T24" fmla="*/ 4139 h 413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38" h="4139">
                <a:moveTo>
                  <a:pt x="0" y="0"/>
                </a:moveTo>
                <a:lnTo>
                  <a:pt x="0" y="4139"/>
                </a:lnTo>
                <a:lnTo>
                  <a:pt x="1621" y="4139"/>
                </a:lnTo>
                <a:lnTo>
                  <a:pt x="1738" y="3993"/>
                </a:lnTo>
                <a:lnTo>
                  <a:pt x="1738" y="146"/>
                </a:lnTo>
                <a:lnTo>
                  <a:pt x="1601" y="0"/>
                </a:lnTo>
                <a:lnTo>
                  <a:pt x="0" y="0"/>
                </a:lnTo>
                <a:close/>
              </a:path>
            </a:pathLst>
          </a:custGeom>
          <a:solidFill>
            <a:schemeClr val="accent1">
              <a:lumMod val="20000"/>
              <a:lumOff val="80000"/>
            </a:schemeClr>
          </a:solidFill>
          <a:ln w="9525">
            <a:noFill/>
            <a:round/>
            <a:headEnd/>
            <a:tailEnd/>
          </a:ln>
        </p:spPr>
        <p:txBody>
          <a:bodyPr/>
          <a:lstStyle/>
          <a:p>
            <a:endParaRPr lang="en-US"/>
          </a:p>
        </p:txBody>
      </p:sp>
      <p:sp>
        <p:nvSpPr>
          <p:cNvPr id="29699" name="Line 97"/>
          <p:cNvSpPr>
            <a:spLocks noChangeShapeType="1"/>
          </p:cNvSpPr>
          <p:nvPr/>
        </p:nvSpPr>
        <p:spPr bwMode="auto">
          <a:xfrm>
            <a:off x="6381750" y="-1588"/>
            <a:ext cx="0" cy="6858001"/>
          </a:xfrm>
          <a:prstGeom prst="line">
            <a:avLst/>
          </a:prstGeom>
          <a:noFill/>
          <a:ln w="38100">
            <a:solidFill>
              <a:schemeClr val="accent2"/>
            </a:solidFill>
            <a:prstDash val="dash"/>
            <a:round/>
            <a:headEnd/>
            <a:tailEnd/>
          </a:ln>
        </p:spPr>
        <p:txBody>
          <a:bodyPr lIns="61539" tIns="30770" rIns="61539" bIns="30770"/>
          <a:lstStyle/>
          <a:p>
            <a:endParaRPr lang="en-US"/>
          </a:p>
        </p:txBody>
      </p:sp>
      <p:sp>
        <p:nvSpPr>
          <p:cNvPr id="16458" name="Text Box 103"/>
          <p:cNvSpPr txBox="1">
            <a:spLocks noChangeArrowheads="1"/>
          </p:cNvSpPr>
          <p:nvPr/>
        </p:nvSpPr>
        <p:spPr bwMode="auto">
          <a:xfrm>
            <a:off x="4995863" y="284163"/>
            <a:ext cx="1108075" cy="304800"/>
          </a:xfrm>
          <a:prstGeom prst="rect">
            <a:avLst/>
          </a:prstGeom>
          <a:noFill/>
          <a:ln w="9525">
            <a:noFill/>
            <a:miter lim="800000"/>
            <a:headEnd/>
            <a:tailEnd/>
          </a:ln>
        </p:spPr>
        <p:txBody>
          <a:bodyPr wrap="none" lIns="61539" tIns="30770" rIns="61539" bIns="30770">
            <a:spAutoFit/>
          </a:bodyPr>
          <a:lstStyle/>
          <a:p>
            <a:r>
              <a:rPr lang="en-US" sz="1600" baseline="0">
                <a:solidFill>
                  <a:srgbClr val="008000"/>
                </a:solidFill>
              </a:rPr>
              <a:t>Institution</a:t>
            </a:r>
          </a:p>
        </p:txBody>
      </p:sp>
      <p:sp>
        <p:nvSpPr>
          <p:cNvPr id="16459" name="Text Box 104"/>
          <p:cNvSpPr txBox="1">
            <a:spLocks noChangeArrowheads="1"/>
          </p:cNvSpPr>
          <p:nvPr/>
        </p:nvSpPr>
        <p:spPr bwMode="auto">
          <a:xfrm>
            <a:off x="6553200" y="377438"/>
            <a:ext cx="1828800" cy="308362"/>
          </a:xfrm>
          <a:prstGeom prst="rect">
            <a:avLst/>
          </a:prstGeom>
          <a:noFill/>
          <a:ln w="9525">
            <a:noFill/>
            <a:miter lim="800000"/>
            <a:headEnd/>
            <a:tailEnd/>
          </a:ln>
        </p:spPr>
        <p:txBody>
          <a:bodyPr wrap="square" lIns="61539" tIns="30770" rIns="61539" bIns="30770">
            <a:spAutoFit/>
          </a:bodyPr>
          <a:lstStyle/>
          <a:p>
            <a:r>
              <a:rPr lang="en-US" sz="1600" baseline="0" dirty="0" smtClean="0">
                <a:solidFill>
                  <a:srgbClr val="008000"/>
                </a:solidFill>
              </a:rPr>
              <a:t>STAR METRICS</a:t>
            </a:r>
            <a:endParaRPr lang="en-US" sz="1600" baseline="0" dirty="0">
              <a:solidFill>
                <a:srgbClr val="008000"/>
              </a:solidFill>
            </a:endParaRPr>
          </a:p>
        </p:txBody>
      </p:sp>
      <p:sp>
        <p:nvSpPr>
          <p:cNvPr id="16466" name="Rectangle 113"/>
          <p:cNvSpPr>
            <a:spLocks noChangeArrowheads="1"/>
          </p:cNvSpPr>
          <p:nvPr/>
        </p:nvSpPr>
        <p:spPr bwMode="auto">
          <a:xfrm>
            <a:off x="163513" y="173038"/>
            <a:ext cx="1428750" cy="971550"/>
          </a:xfrm>
          <a:prstGeom prst="rect">
            <a:avLst/>
          </a:prstGeom>
          <a:gradFill rotWithShape="1">
            <a:gsLst>
              <a:gs pos="0">
                <a:srgbClr val="FFCC00"/>
              </a:gs>
              <a:gs pos="50000">
                <a:srgbClr val="FFFFFF"/>
              </a:gs>
              <a:gs pos="100000">
                <a:srgbClr val="FFCC00"/>
              </a:gs>
            </a:gsLst>
            <a:lin ang="0" scaled="1"/>
          </a:gradFill>
          <a:ln w="19050">
            <a:solidFill>
              <a:schemeClr val="tx1"/>
            </a:solidFill>
            <a:miter lim="800000"/>
            <a:headEnd/>
            <a:tailEnd/>
          </a:ln>
        </p:spPr>
        <p:txBody>
          <a:bodyPr wrap="none" lIns="61539" tIns="30770" rIns="61539" bIns="30770" anchor="ctr"/>
          <a:lstStyle/>
          <a:p>
            <a:pPr algn="ctr"/>
            <a:r>
              <a:rPr lang="en-US" sz="1600" baseline="0"/>
              <a:t>STAR</a:t>
            </a:r>
          </a:p>
          <a:p>
            <a:pPr algn="ctr"/>
            <a:r>
              <a:rPr lang="en-US" sz="1600" baseline="0"/>
              <a:t>Pilot</a:t>
            </a:r>
          </a:p>
          <a:p>
            <a:pPr algn="ctr"/>
            <a:r>
              <a:rPr lang="en-US" sz="1600" baseline="0"/>
              <a:t>Project</a:t>
            </a:r>
          </a:p>
        </p:txBody>
      </p:sp>
      <p:grpSp>
        <p:nvGrpSpPr>
          <p:cNvPr id="2" name="Group 131"/>
          <p:cNvGrpSpPr>
            <a:grpSpLocks/>
          </p:cNvGrpSpPr>
          <p:nvPr/>
        </p:nvGrpSpPr>
        <p:grpSpPr bwMode="auto">
          <a:xfrm>
            <a:off x="6619875" y="855663"/>
            <a:ext cx="1190625" cy="5257800"/>
            <a:chOff x="4170" y="539"/>
            <a:chExt cx="750" cy="3312"/>
          </a:xfrm>
        </p:grpSpPr>
        <p:sp>
          <p:nvSpPr>
            <p:cNvPr id="16441" name="Rectangle 85"/>
            <p:cNvSpPr>
              <a:spLocks noChangeArrowheads="1"/>
            </p:cNvSpPr>
            <p:nvPr/>
          </p:nvSpPr>
          <p:spPr bwMode="auto">
            <a:xfrm>
              <a:off x="4170" y="539"/>
              <a:ext cx="750" cy="3312"/>
            </a:xfrm>
            <a:prstGeom prst="rect">
              <a:avLst/>
            </a:prstGeom>
            <a:gradFill rotWithShape="1">
              <a:gsLst>
                <a:gs pos="0">
                  <a:srgbClr val="FFE0C1"/>
                </a:gs>
                <a:gs pos="50000">
                  <a:srgbClr val="FFFFFF"/>
                </a:gs>
                <a:gs pos="100000">
                  <a:srgbClr val="FFE0C1"/>
                </a:gs>
              </a:gsLst>
              <a:lin ang="5400000" scaled="1"/>
            </a:gradFill>
            <a:ln w="28575">
              <a:solidFill>
                <a:schemeClr val="tx1"/>
              </a:solidFill>
              <a:miter lim="800000"/>
              <a:headEnd/>
              <a:tailEnd/>
            </a:ln>
            <a:effectLst>
              <a:outerShdw dist="53882" dir="2700000" algn="ctr" rotWithShape="0">
                <a:srgbClr val="B2B2B2"/>
              </a:outerShdw>
            </a:effectLst>
          </p:spPr>
          <p:txBody>
            <a:bodyPr wrap="none" lIns="61539" tIns="30770" rIns="61539" bIns="30770" anchor="ctr"/>
            <a:lstStyle/>
            <a:p>
              <a:pPr>
                <a:defRPr/>
              </a:pPr>
              <a:endParaRPr lang="en-US" baseline="0"/>
            </a:p>
          </p:txBody>
        </p:sp>
        <p:sp>
          <p:nvSpPr>
            <p:cNvPr id="29772" name="Line 92"/>
            <p:cNvSpPr>
              <a:spLocks noChangeShapeType="1"/>
            </p:cNvSpPr>
            <p:nvPr/>
          </p:nvSpPr>
          <p:spPr bwMode="auto">
            <a:xfrm>
              <a:off x="4170" y="899"/>
              <a:ext cx="750" cy="0"/>
            </a:xfrm>
            <a:prstGeom prst="line">
              <a:avLst/>
            </a:prstGeom>
            <a:noFill/>
            <a:ln w="19050">
              <a:solidFill>
                <a:schemeClr val="tx1"/>
              </a:solidFill>
              <a:prstDash val="dash"/>
              <a:round/>
              <a:headEnd/>
              <a:tailEnd/>
            </a:ln>
          </p:spPr>
          <p:txBody>
            <a:bodyPr lIns="61539" tIns="30770" rIns="61539" bIns="30770"/>
            <a:lstStyle/>
            <a:p>
              <a:endParaRPr lang="en-US"/>
            </a:p>
          </p:txBody>
        </p:sp>
        <p:sp>
          <p:nvSpPr>
            <p:cNvPr id="29773" name="Line 93"/>
            <p:cNvSpPr>
              <a:spLocks noChangeShapeType="1"/>
            </p:cNvSpPr>
            <p:nvPr/>
          </p:nvSpPr>
          <p:spPr bwMode="auto">
            <a:xfrm>
              <a:off x="4170" y="1295"/>
              <a:ext cx="750" cy="0"/>
            </a:xfrm>
            <a:prstGeom prst="line">
              <a:avLst/>
            </a:prstGeom>
            <a:noFill/>
            <a:ln w="19050">
              <a:solidFill>
                <a:schemeClr val="tx1"/>
              </a:solidFill>
              <a:prstDash val="dash"/>
              <a:round/>
              <a:headEnd/>
              <a:tailEnd/>
            </a:ln>
          </p:spPr>
          <p:txBody>
            <a:bodyPr lIns="61539" tIns="30770" rIns="61539" bIns="30770"/>
            <a:lstStyle/>
            <a:p>
              <a:endParaRPr lang="en-US"/>
            </a:p>
          </p:txBody>
        </p:sp>
        <p:sp>
          <p:nvSpPr>
            <p:cNvPr id="29774" name="Line 94"/>
            <p:cNvSpPr>
              <a:spLocks noChangeShapeType="1"/>
            </p:cNvSpPr>
            <p:nvPr/>
          </p:nvSpPr>
          <p:spPr bwMode="auto">
            <a:xfrm>
              <a:off x="4170" y="2123"/>
              <a:ext cx="750" cy="0"/>
            </a:xfrm>
            <a:prstGeom prst="line">
              <a:avLst/>
            </a:prstGeom>
            <a:noFill/>
            <a:ln w="19050">
              <a:solidFill>
                <a:schemeClr val="tx1"/>
              </a:solidFill>
              <a:prstDash val="dash"/>
              <a:round/>
              <a:headEnd/>
              <a:tailEnd/>
            </a:ln>
          </p:spPr>
          <p:txBody>
            <a:bodyPr lIns="61539" tIns="30770" rIns="61539" bIns="30770"/>
            <a:lstStyle/>
            <a:p>
              <a:endParaRPr lang="en-US"/>
            </a:p>
          </p:txBody>
        </p:sp>
        <p:sp>
          <p:nvSpPr>
            <p:cNvPr id="29775" name="Line 95"/>
            <p:cNvSpPr>
              <a:spLocks noChangeShapeType="1"/>
            </p:cNvSpPr>
            <p:nvPr/>
          </p:nvSpPr>
          <p:spPr bwMode="auto">
            <a:xfrm>
              <a:off x="4170" y="2411"/>
              <a:ext cx="750" cy="0"/>
            </a:xfrm>
            <a:prstGeom prst="line">
              <a:avLst/>
            </a:prstGeom>
            <a:noFill/>
            <a:ln w="19050">
              <a:solidFill>
                <a:schemeClr val="tx1"/>
              </a:solidFill>
              <a:prstDash val="dash"/>
              <a:round/>
              <a:headEnd/>
              <a:tailEnd/>
            </a:ln>
          </p:spPr>
          <p:txBody>
            <a:bodyPr lIns="61539" tIns="30770" rIns="61539" bIns="30770"/>
            <a:lstStyle/>
            <a:p>
              <a:endParaRPr lang="en-US"/>
            </a:p>
          </p:txBody>
        </p:sp>
        <p:sp>
          <p:nvSpPr>
            <p:cNvPr id="29776" name="Line 96"/>
            <p:cNvSpPr>
              <a:spLocks noChangeShapeType="1"/>
            </p:cNvSpPr>
            <p:nvPr/>
          </p:nvSpPr>
          <p:spPr bwMode="auto">
            <a:xfrm>
              <a:off x="4170" y="3311"/>
              <a:ext cx="750" cy="0"/>
            </a:xfrm>
            <a:prstGeom prst="line">
              <a:avLst/>
            </a:prstGeom>
            <a:noFill/>
            <a:ln w="19050">
              <a:solidFill>
                <a:schemeClr val="tx1"/>
              </a:solidFill>
              <a:prstDash val="dash"/>
              <a:round/>
              <a:headEnd/>
              <a:tailEnd/>
            </a:ln>
          </p:spPr>
          <p:txBody>
            <a:bodyPr lIns="61539" tIns="30770" rIns="61539" bIns="30770"/>
            <a:lstStyle/>
            <a:p>
              <a:endParaRPr lang="en-US"/>
            </a:p>
          </p:txBody>
        </p:sp>
        <p:sp>
          <p:nvSpPr>
            <p:cNvPr id="29777" name="Text Box 98"/>
            <p:cNvSpPr txBox="1">
              <a:spLocks noChangeArrowheads="1"/>
            </p:cNvSpPr>
            <p:nvPr/>
          </p:nvSpPr>
          <p:spPr bwMode="auto">
            <a:xfrm>
              <a:off x="4248" y="597"/>
              <a:ext cx="583" cy="230"/>
            </a:xfrm>
            <a:prstGeom prst="rect">
              <a:avLst/>
            </a:prstGeom>
            <a:noFill/>
            <a:ln w="9525">
              <a:noFill/>
              <a:miter lim="800000"/>
              <a:headEnd/>
              <a:tailEnd/>
            </a:ln>
          </p:spPr>
          <p:txBody>
            <a:bodyPr wrap="none" lIns="61539" tIns="30770" rIns="61539" bIns="30770">
              <a:spAutoFit/>
            </a:bodyPr>
            <a:lstStyle/>
            <a:p>
              <a:pPr algn="ctr"/>
              <a:r>
                <a:rPr lang="en-US" sz="1000" baseline="0"/>
                <a:t>Acquisition</a:t>
              </a:r>
            </a:p>
            <a:p>
              <a:pPr algn="ctr"/>
              <a:r>
                <a:rPr lang="en-US" sz="1000" baseline="0"/>
                <a:t>And Analysis</a:t>
              </a:r>
            </a:p>
          </p:txBody>
        </p:sp>
        <p:sp>
          <p:nvSpPr>
            <p:cNvPr id="29778" name="Text Box 99"/>
            <p:cNvSpPr txBox="1">
              <a:spLocks noChangeArrowheads="1"/>
            </p:cNvSpPr>
            <p:nvPr/>
          </p:nvSpPr>
          <p:spPr bwMode="auto">
            <a:xfrm>
              <a:off x="4337" y="921"/>
              <a:ext cx="405" cy="326"/>
            </a:xfrm>
            <a:prstGeom prst="rect">
              <a:avLst/>
            </a:prstGeom>
            <a:noFill/>
            <a:ln w="9525">
              <a:noFill/>
              <a:miter lim="800000"/>
              <a:headEnd/>
              <a:tailEnd/>
            </a:ln>
          </p:spPr>
          <p:txBody>
            <a:bodyPr wrap="none" lIns="61539" tIns="30770" rIns="61539" bIns="30770">
              <a:spAutoFit/>
            </a:bodyPr>
            <a:lstStyle/>
            <a:p>
              <a:pPr algn="ctr"/>
              <a:r>
                <a:rPr lang="en-US" sz="1000" baseline="0"/>
                <a:t>Direct</a:t>
              </a:r>
            </a:p>
            <a:p>
              <a:pPr algn="ctr"/>
              <a:r>
                <a:rPr lang="en-US" sz="1000" baseline="0"/>
                <a:t>Benefit</a:t>
              </a:r>
            </a:p>
            <a:p>
              <a:pPr algn="ctr"/>
              <a:r>
                <a:rPr lang="en-US" sz="1000" baseline="0"/>
                <a:t>Analysis</a:t>
              </a:r>
            </a:p>
          </p:txBody>
        </p:sp>
        <p:sp>
          <p:nvSpPr>
            <p:cNvPr id="29779" name="Text Box 100"/>
            <p:cNvSpPr txBox="1">
              <a:spLocks noChangeArrowheads="1"/>
            </p:cNvSpPr>
            <p:nvPr/>
          </p:nvSpPr>
          <p:spPr bwMode="auto">
            <a:xfrm>
              <a:off x="4289" y="1499"/>
              <a:ext cx="494" cy="422"/>
            </a:xfrm>
            <a:prstGeom prst="rect">
              <a:avLst/>
            </a:prstGeom>
            <a:noFill/>
            <a:ln w="9525">
              <a:noFill/>
              <a:miter lim="800000"/>
              <a:headEnd/>
              <a:tailEnd/>
            </a:ln>
          </p:spPr>
          <p:txBody>
            <a:bodyPr wrap="none" lIns="61539" tIns="30770" rIns="61539" bIns="30770">
              <a:spAutoFit/>
            </a:bodyPr>
            <a:lstStyle/>
            <a:p>
              <a:pPr algn="ctr"/>
              <a:r>
                <a:rPr lang="en-US" sz="1000" baseline="0"/>
                <a:t>Intellectual</a:t>
              </a:r>
            </a:p>
            <a:p>
              <a:pPr algn="ctr"/>
              <a:r>
                <a:rPr lang="en-US" sz="1000" baseline="0"/>
                <a:t>Property</a:t>
              </a:r>
            </a:p>
            <a:p>
              <a:pPr algn="ctr"/>
              <a:r>
                <a:rPr lang="en-US" sz="1000" baseline="0"/>
                <a:t>Benefit</a:t>
              </a:r>
            </a:p>
            <a:p>
              <a:pPr algn="ctr"/>
              <a:r>
                <a:rPr lang="en-US" sz="1000" baseline="0"/>
                <a:t>Analysis</a:t>
              </a:r>
            </a:p>
          </p:txBody>
        </p:sp>
        <p:sp>
          <p:nvSpPr>
            <p:cNvPr id="29780" name="Text Box 101"/>
            <p:cNvSpPr txBox="1">
              <a:spLocks noChangeArrowheads="1"/>
            </p:cNvSpPr>
            <p:nvPr/>
          </p:nvSpPr>
          <p:spPr bwMode="auto">
            <a:xfrm>
              <a:off x="4292" y="2141"/>
              <a:ext cx="482" cy="230"/>
            </a:xfrm>
            <a:prstGeom prst="rect">
              <a:avLst/>
            </a:prstGeom>
            <a:noFill/>
            <a:ln w="9525">
              <a:noFill/>
              <a:miter lim="800000"/>
              <a:headEnd/>
              <a:tailEnd/>
            </a:ln>
          </p:spPr>
          <p:txBody>
            <a:bodyPr wrap="none" lIns="61539" tIns="30770" rIns="61539" bIns="30770">
              <a:spAutoFit/>
            </a:bodyPr>
            <a:lstStyle/>
            <a:p>
              <a:pPr algn="ctr"/>
              <a:r>
                <a:rPr lang="en-US" sz="1000" baseline="0"/>
                <a:t>Innovation</a:t>
              </a:r>
            </a:p>
            <a:p>
              <a:pPr algn="ctr"/>
              <a:r>
                <a:rPr lang="en-US" sz="1000" baseline="0"/>
                <a:t>Analysis</a:t>
              </a:r>
            </a:p>
          </p:txBody>
        </p:sp>
        <p:sp>
          <p:nvSpPr>
            <p:cNvPr id="29781" name="Text Box 112"/>
            <p:cNvSpPr txBox="1">
              <a:spLocks noChangeArrowheads="1"/>
            </p:cNvSpPr>
            <p:nvPr/>
          </p:nvSpPr>
          <p:spPr bwMode="auto">
            <a:xfrm>
              <a:off x="4286" y="2593"/>
              <a:ext cx="502" cy="518"/>
            </a:xfrm>
            <a:prstGeom prst="rect">
              <a:avLst/>
            </a:prstGeom>
            <a:noFill/>
            <a:ln w="9525">
              <a:noFill/>
              <a:miter lim="800000"/>
              <a:headEnd/>
              <a:tailEnd/>
            </a:ln>
          </p:spPr>
          <p:txBody>
            <a:bodyPr wrap="none" lIns="61539" tIns="30770" rIns="61539" bIns="30770">
              <a:spAutoFit/>
            </a:bodyPr>
            <a:lstStyle/>
            <a:p>
              <a:pPr algn="ctr"/>
              <a:r>
                <a:rPr lang="en-US" sz="1000" baseline="0"/>
                <a:t>Jobs,</a:t>
              </a:r>
            </a:p>
            <a:p>
              <a:pPr algn="ctr"/>
              <a:r>
                <a:rPr lang="en-US" sz="1000" baseline="0"/>
                <a:t>Purchases,</a:t>
              </a:r>
            </a:p>
            <a:p>
              <a:pPr algn="ctr"/>
              <a:r>
                <a:rPr lang="en-US" sz="1000" baseline="0"/>
                <a:t>Contracts</a:t>
              </a:r>
            </a:p>
            <a:p>
              <a:pPr algn="ctr"/>
              <a:r>
                <a:rPr lang="en-US" sz="1000" baseline="0"/>
                <a:t>Benefit</a:t>
              </a:r>
            </a:p>
            <a:p>
              <a:pPr algn="ctr"/>
              <a:r>
                <a:rPr lang="en-US" sz="1000" baseline="0"/>
                <a:t>Analysis</a:t>
              </a:r>
            </a:p>
          </p:txBody>
        </p:sp>
        <p:sp>
          <p:nvSpPr>
            <p:cNvPr id="29782" name="Text Box 112"/>
            <p:cNvSpPr txBox="1">
              <a:spLocks noChangeArrowheads="1"/>
            </p:cNvSpPr>
            <p:nvPr/>
          </p:nvSpPr>
          <p:spPr bwMode="auto">
            <a:xfrm>
              <a:off x="4190" y="3361"/>
              <a:ext cx="703" cy="422"/>
            </a:xfrm>
            <a:prstGeom prst="rect">
              <a:avLst/>
            </a:prstGeom>
            <a:noFill/>
            <a:ln w="9525">
              <a:noFill/>
              <a:miter lim="800000"/>
              <a:headEnd/>
              <a:tailEnd/>
            </a:ln>
          </p:spPr>
          <p:txBody>
            <a:bodyPr wrap="none" lIns="61539" tIns="30770" rIns="61539" bIns="30770">
              <a:spAutoFit/>
            </a:bodyPr>
            <a:lstStyle/>
            <a:p>
              <a:pPr algn="ctr"/>
              <a:r>
                <a:rPr lang="en-US" sz="1000" baseline="0"/>
                <a:t>Detailed</a:t>
              </a:r>
            </a:p>
            <a:p>
              <a:pPr algn="ctr"/>
              <a:r>
                <a:rPr lang="en-US" sz="1000" baseline="0"/>
                <a:t>Characterization</a:t>
              </a:r>
            </a:p>
            <a:p>
              <a:pPr algn="ctr"/>
              <a:r>
                <a:rPr lang="en-US" sz="1000" baseline="0"/>
                <a:t>and</a:t>
              </a:r>
            </a:p>
            <a:p>
              <a:pPr algn="ctr"/>
              <a:r>
                <a:rPr lang="en-US" sz="1000" baseline="0"/>
                <a:t>Summary</a:t>
              </a:r>
            </a:p>
          </p:txBody>
        </p:sp>
      </p:grpSp>
      <p:grpSp>
        <p:nvGrpSpPr>
          <p:cNvPr id="3" name="Group 130"/>
          <p:cNvGrpSpPr>
            <a:grpSpLocks/>
          </p:cNvGrpSpPr>
          <p:nvPr/>
        </p:nvGrpSpPr>
        <p:grpSpPr bwMode="auto">
          <a:xfrm>
            <a:off x="1296988" y="304800"/>
            <a:ext cx="5094287" cy="6254750"/>
            <a:chOff x="817" y="192"/>
            <a:chExt cx="3209" cy="3940"/>
          </a:xfrm>
        </p:grpSpPr>
        <p:sp>
          <p:nvSpPr>
            <p:cNvPr id="29705" name="Line 70"/>
            <p:cNvSpPr>
              <a:spLocks noChangeShapeType="1"/>
            </p:cNvSpPr>
            <p:nvPr/>
          </p:nvSpPr>
          <p:spPr bwMode="auto">
            <a:xfrm>
              <a:off x="1901" y="2862"/>
              <a:ext cx="0" cy="144"/>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06" name="Line 71"/>
            <p:cNvSpPr>
              <a:spLocks noChangeShapeType="1"/>
            </p:cNvSpPr>
            <p:nvPr/>
          </p:nvSpPr>
          <p:spPr bwMode="auto">
            <a:xfrm>
              <a:off x="2627" y="2862"/>
              <a:ext cx="0" cy="144"/>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07" name="Line 72"/>
            <p:cNvSpPr>
              <a:spLocks noChangeShapeType="1"/>
            </p:cNvSpPr>
            <p:nvPr/>
          </p:nvSpPr>
          <p:spPr bwMode="auto">
            <a:xfrm>
              <a:off x="1132" y="2862"/>
              <a:ext cx="0" cy="144"/>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08" name="Line 83"/>
            <p:cNvSpPr>
              <a:spLocks noChangeShapeType="1"/>
            </p:cNvSpPr>
            <p:nvPr/>
          </p:nvSpPr>
          <p:spPr bwMode="auto">
            <a:xfrm>
              <a:off x="1901" y="3633"/>
              <a:ext cx="0" cy="270"/>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09" name="Line 74"/>
            <p:cNvSpPr>
              <a:spLocks noChangeShapeType="1"/>
            </p:cNvSpPr>
            <p:nvPr/>
          </p:nvSpPr>
          <p:spPr bwMode="auto">
            <a:xfrm flipH="1">
              <a:off x="2204" y="3205"/>
              <a:ext cx="293" cy="210"/>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10" name="Line 75"/>
            <p:cNvSpPr>
              <a:spLocks noChangeShapeType="1"/>
            </p:cNvSpPr>
            <p:nvPr/>
          </p:nvSpPr>
          <p:spPr bwMode="auto">
            <a:xfrm>
              <a:off x="1219" y="3202"/>
              <a:ext cx="372" cy="209"/>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11" name="Rectangle 66"/>
            <p:cNvSpPr>
              <a:spLocks noChangeArrowheads="1"/>
            </p:cNvSpPr>
            <p:nvPr/>
          </p:nvSpPr>
          <p:spPr bwMode="auto">
            <a:xfrm>
              <a:off x="938" y="3022"/>
              <a:ext cx="384" cy="216"/>
            </a:xfrm>
            <a:prstGeom prst="rect">
              <a:avLst/>
            </a:prstGeom>
            <a:gradFill rotWithShape="1">
              <a:gsLst>
                <a:gs pos="0">
                  <a:srgbClr val="FFE8D1"/>
                </a:gs>
                <a:gs pos="100000">
                  <a:srgbClr val="FFC285"/>
                </a:gs>
              </a:gsLst>
              <a:lin ang="5400000" scaled="1"/>
            </a:gradFill>
            <a:ln w="12700">
              <a:solidFill>
                <a:schemeClr val="tx1"/>
              </a:solidFill>
              <a:miter lim="800000"/>
              <a:headEnd/>
              <a:tailEnd/>
            </a:ln>
          </p:spPr>
          <p:txBody>
            <a:bodyPr wrap="none" lIns="61539" tIns="30770" rIns="61539" bIns="30770" anchor="ctr"/>
            <a:lstStyle/>
            <a:p>
              <a:endParaRPr lang="en-US" baseline="0"/>
            </a:p>
          </p:txBody>
        </p:sp>
        <p:sp>
          <p:nvSpPr>
            <p:cNvPr id="29712" name="Rectangle 66"/>
            <p:cNvSpPr>
              <a:spLocks noChangeArrowheads="1"/>
            </p:cNvSpPr>
            <p:nvPr/>
          </p:nvSpPr>
          <p:spPr bwMode="auto">
            <a:xfrm>
              <a:off x="2432" y="3022"/>
              <a:ext cx="384" cy="216"/>
            </a:xfrm>
            <a:prstGeom prst="rect">
              <a:avLst/>
            </a:prstGeom>
            <a:gradFill rotWithShape="1">
              <a:gsLst>
                <a:gs pos="0">
                  <a:srgbClr val="FFE8D1"/>
                </a:gs>
                <a:gs pos="100000">
                  <a:srgbClr val="FFC285"/>
                </a:gs>
              </a:gsLst>
              <a:lin ang="5400000" scaled="1"/>
            </a:gradFill>
            <a:ln w="12700">
              <a:solidFill>
                <a:schemeClr val="tx1"/>
              </a:solidFill>
              <a:miter lim="800000"/>
              <a:headEnd/>
              <a:tailEnd/>
            </a:ln>
          </p:spPr>
          <p:txBody>
            <a:bodyPr wrap="none" lIns="61539" tIns="30770" rIns="61539" bIns="30770" anchor="ctr"/>
            <a:lstStyle/>
            <a:p>
              <a:endParaRPr lang="en-US" baseline="0"/>
            </a:p>
          </p:txBody>
        </p:sp>
        <p:sp>
          <p:nvSpPr>
            <p:cNvPr id="29713" name="Line 73"/>
            <p:cNvSpPr>
              <a:spLocks noChangeShapeType="1"/>
            </p:cNvSpPr>
            <p:nvPr/>
          </p:nvSpPr>
          <p:spPr bwMode="auto">
            <a:xfrm>
              <a:off x="1901" y="3186"/>
              <a:ext cx="0" cy="228"/>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16472" name="AutoShape 30"/>
            <p:cNvSpPr>
              <a:spLocks noChangeArrowheads="1"/>
            </p:cNvSpPr>
            <p:nvPr/>
          </p:nvSpPr>
          <p:spPr bwMode="auto">
            <a:xfrm>
              <a:off x="817" y="2675"/>
              <a:ext cx="630" cy="180"/>
            </a:xfrm>
            <a:custGeom>
              <a:avLst/>
              <a:gdLst>
                <a:gd name="T0" fmla="*/ 2 w 21600"/>
                <a:gd name="T1" fmla="*/ 0 h 21600"/>
                <a:gd name="T2" fmla="*/ 1 w 21600"/>
                <a:gd name="T3" fmla="*/ 0 h 21600"/>
                <a:gd name="T4" fmla="*/ 0 w 21600"/>
                <a:gd name="T5" fmla="*/ 0 h 21600"/>
                <a:gd name="T6" fmla="*/ 1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gradFill rotWithShape="1">
              <a:gsLst>
                <a:gs pos="0">
                  <a:srgbClr val="FFE8D1"/>
                </a:gs>
                <a:gs pos="100000">
                  <a:srgbClr val="FFC285"/>
                </a:gs>
              </a:gsLst>
              <a:lin ang="5400000" scaled="1"/>
            </a:gradFill>
            <a:ln w="28575">
              <a:solidFill>
                <a:schemeClr val="tx1"/>
              </a:solidFill>
              <a:miter lim="800000"/>
              <a:headEnd/>
              <a:tailEnd/>
            </a:ln>
            <a:effectLst>
              <a:outerShdw dist="45791" dir="3378596" algn="ctr" rotWithShape="0">
                <a:srgbClr val="B2B2B2"/>
              </a:outerShdw>
            </a:effectLst>
          </p:spPr>
          <p:txBody>
            <a:bodyPr wrap="none" anchor="ctr"/>
            <a:lstStyle/>
            <a:p>
              <a:pPr>
                <a:defRPr/>
              </a:pPr>
              <a:endParaRPr lang="en-US" baseline="0"/>
            </a:p>
          </p:txBody>
        </p:sp>
        <p:sp>
          <p:nvSpPr>
            <p:cNvPr id="16470" name="AutoShape 31"/>
            <p:cNvSpPr>
              <a:spLocks noChangeArrowheads="1"/>
            </p:cNvSpPr>
            <p:nvPr/>
          </p:nvSpPr>
          <p:spPr bwMode="auto">
            <a:xfrm>
              <a:off x="1575" y="2675"/>
              <a:ext cx="657" cy="180"/>
            </a:xfrm>
            <a:custGeom>
              <a:avLst/>
              <a:gdLst>
                <a:gd name="T0" fmla="*/ 2 w 21600"/>
                <a:gd name="T1" fmla="*/ 0 h 21600"/>
                <a:gd name="T2" fmla="*/ 1 w 21600"/>
                <a:gd name="T3" fmla="*/ 0 h 21600"/>
                <a:gd name="T4" fmla="*/ 0 w 21600"/>
                <a:gd name="T5" fmla="*/ 0 h 21600"/>
                <a:gd name="T6" fmla="*/ 1 w 21600"/>
                <a:gd name="T7" fmla="*/ 0 h 21600"/>
                <a:gd name="T8" fmla="*/ 0 60000 65536"/>
                <a:gd name="T9" fmla="*/ 0 60000 65536"/>
                <a:gd name="T10" fmla="*/ 0 60000 65536"/>
                <a:gd name="T11" fmla="*/ 0 60000 65536"/>
                <a:gd name="T12" fmla="*/ 4505 w 21600"/>
                <a:gd name="T13" fmla="*/ 4500 h 21600"/>
                <a:gd name="T14" fmla="*/ 17095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gradFill rotWithShape="1">
              <a:gsLst>
                <a:gs pos="0">
                  <a:srgbClr val="FFE8D1"/>
                </a:gs>
                <a:gs pos="100000">
                  <a:srgbClr val="FFC285"/>
                </a:gs>
              </a:gsLst>
              <a:lin ang="5400000" scaled="1"/>
            </a:gradFill>
            <a:ln w="28575">
              <a:solidFill>
                <a:schemeClr val="tx1"/>
              </a:solidFill>
              <a:miter lim="800000"/>
              <a:headEnd/>
              <a:tailEnd/>
            </a:ln>
            <a:effectLst>
              <a:outerShdw dist="45791" dir="3378596" algn="ctr" rotWithShape="0">
                <a:srgbClr val="B2B2B2"/>
              </a:outerShdw>
            </a:effectLst>
          </p:spPr>
          <p:txBody>
            <a:bodyPr wrap="none" anchor="ctr"/>
            <a:lstStyle/>
            <a:p>
              <a:pPr>
                <a:defRPr/>
              </a:pPr>
              <a:endParaRPr lang="en-US" baseline="0"/>
            </a:p>
          </p:txBody>
        </p:sp>
        <p:sp>
          <p:nvSpPr>
            <p:cNvPr id="16468" name="AutoShape 32"/>
            <p:cNvSpPr>
              <a:spLocks noChangeArrowheads="1"/>
            </p:cNvSpPr>
            <p:nvPr/>
          </p:nvSpPr>
          <p:spPr bwMode="auto">
            <a:xfrm>
              <a:off x="2299" y="2675"/>
              <a:ext cx="656" cy="180"/>
            </a:xfrm>
            <a:custGeom>
              <a:avLst/>
              <a:gdLst>
                <a:gd name="T0" fmla="*/ 2 w 21600"/>
                <a:gd name="T1" fmla="*/ 0 h 21600"/>
                <a:gd name="T2" fmla="*/ 1 w 21600"/>
                <a:gd name="T3" fmla="*/ 0 h 21600"/>
                <a:gd name="T4" fmla="*/ 0 w 21600"/>
                <a:gd name="T5" fmla="*/ 0 h 21600"/>
                <a:gd name="T6" fmla="*/ 1 w 21600"/>
                <a:gd name="T7" fmla="*/ 0 h 21600"/>
                <a:gd name="T8" fmla="*/ 0 60000 65536"/>
                <a:gd name="T9" fmla="*/ 0 60000 65536"/>
                <a:gd name="T10" fmla="*/ 0 60000 65536"/>
                <a:gd name="T11" fmla="*/ 0 60000 65536"/>
                <a:gd name="T12" fmla="*/ 4505 w 21600"/>
                <a:gd name="T13" fmla="*/ 4500 h 21600"/>
                <a:gd name="T14" fmla="*/ 17095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gradFill rotWithShape="1">
              <a:gsLst>
                <a:gs pos="0">
                  <a:srgbClr val="FFE8D1"/>
                </a:gs>
                <a:gs pos="100000">
                  <a:srgbClr val="FFC285"/>
                </a:gs>
              </a:gsLst>
              <a:lin ang="5400000" scaled="1"/>
            </a:gradFill>
            <a:ln w="28575">
              <a:solidFill>
                <a:schemeClr val="tx1"/>
              </a:solidFill>
              <a:miter lim="800000"/>
              <a:headEnd/>
              <a:tailEnd/>
            </a:ln>
            <a:effectLst>
              <a:outerShdw dist="45791" dir="3378596" algn="ctr" rotWithShape="0">
                <a:srgbClr val="B2B2B2"/>
              </a:outerShdw>
            </a:effectLst>
          </p:spPr>
          <p:txBody>
            <a:bodyPr wrap="none" anchor="ctr"/>
            <a:lstStyle/>
            <a:p>
              <a:pPr>
                <a:defRPr/>
              </a:pPr>
              <a:endParaRPr lang="en-US" baseline="0"/>
            </a:p>
          </p:txBody>
        </p:sp>
        <p:sp>
          <p:nvSpPr>
            <p:cNvPr id="29717" name="Line 87"/>
            <p:cNvSpPr>
              <a:spLocks noChangeShapeType="1"/>
            </p:cNvSpPr>
            <p:nvPr/>
          </p:nvSpPr>
          <p:spPr bwMode="auto">
            <a:xfrm>
              <a:off x="3301" y="1839"/>
              <a:ext cx="0" cy="264"/>
            </a:xfrm>
            <a:prstGeom prst="line">
              <a:avLst/>
            </a:prstGeom>
            <a:noFill/>
            <a:ln w="38100">
              <a:solidFill>
                <a:srgbClr val="CC0000"/>
              </a:solidFill>
              <a:prstDash val="sysDot"/>
              <a:round/>
              <a:headEnd/>
              <a:tailEnd type="triangle" w="med" len="med"/>
            </a:ln>
          </p:spPr>
          <p:txBody>
            <a:bodyPr lIns="61539" tIns="30770" rIns="61539" bIns="30770"/>
            <a:lstStyle/>
            <a:p>
              <a:endParaRPr lang="en-US"/>
            </a:p>
          </p:txBody>
        </p:sp>
        <p:sp>
          <p:nvSpPr>
            <p:cNvPr id="29718" name="Line 59"/>
            <p:cNvSpPr>
              <a:spLocks noChangeShapeType="1"/>
            </p:cNvSpPr>
            <p:nvPr/>
          </p:nvSpPr>
          <p:spPr bwMode="auto">
            <a:xfrm>
              <a:off x="1904" y="2518"/>
              <a:ext cx="0" cy="144"/>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19" name="Line 60"/>
            <p:cNvSpPr>
              <a:spLocks noChangeShapeType="1"/>
            </p:cNvSpPr>
            <p:nvPr/>
          </p:nvSpPr>
          <p:spPr bwMode="auto">
            <a:xfrm>
              <a:off x="2627" y="2518"/>
              <a:ext cx="0" cy="144"/>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20" name="Line 61"/>
            <p:cNvSpPr>
              <a:spLocks noChangeShapeType="1"/>
            </p:cNvSpPr>
            <p:nvPr/>
          </p:nvSpPr>
          <p:spPr bwMode="auto">
            <a:xfrm>
              <a:off x="1135" y="2518"/>
              <a:ext cx="0" cy="144"/>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21" name="Line 58"/>
            <p:cNvSpPr>
              <a:spLocks noChangeShapeType="1"/>
            </p:cNvSpPr>
            <p:nvPr/>
          </p:nvSpPr>
          <p:spPr bwMode="auto">
            <a:xfrm>
              <a:off x="1901" y="1402"/>
              <a:ext cx="0" cy="198"/>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16395" name="AutoShape 23"/>
            <p:cNvSpPr>
              <a:spLocks noChangeArrowheads="1"/>
            </p:cNvSpPr>
            <p:nvPr/>
          </p:nvSpPr>
          <p:spPr bwMode="auto">
            <a:xfrm>
              <a:off x="1581" y="1153"/>
              <a:ext cx="640" cy="288"/>
            </a:xfrm>
            <a:prstGeom prst="roundRect">
              <a:avLst>
                <a:gd name="adj" fmla="val 16667"/>
              </a:avLst>
            </a:prstGeom>
            <a:gradFill rotWithShape="1">
              <a:gsLst>
                <a:gs pos="0">
                  <a:srgbClr val="FFE8D1"/>
                </a:gs>
                <a:gs pos="100000">
                  <a:srgbClr val="FFC285"/>
                </a:gs>
              </a:gsLst>
              <a:lin ang="5400000" scaled="1"/>
            </a:gradFill>
            <a:ln w="28575">
              <a:solidFill>
                <a:schemeClr val="tx1"/>
              </a:solidFill>
              <a:round/>
              <a:headEnd/>
              <a:tailEnd/>
            </a:ln>
            <a:effectLst>
              <a:outerShdw dist="53882" dir="2700000" algn="ctr" rotWithShape="0">
                <a:srgbClr val="B2B2B2"/>
              </a:outerShdw>
            </a:effectLst>
          </p:spPr>
          <p:txBody>
            <a:bodyPr wrap="none" lIns="61539" tIns="30770" rIns="61539" bIns="30770" anchor="ctr"/>
            <a:lstStyle/>
            <a:p>
              <a:pPr>
                <a:defRPr/>
              </a:pPr>
              <a:endParaRPr lang="en-US" baseline="0"/>
            </a:p>
          </p:txBody>
        </p:sp>
        <p:sp>
          <p:nvSpPr>
            <p:cNvPr id="29723" name="Line 16"/>
            <p:cNvSpPr>
              <a:spLocks noChangeShapeType="1"/>
            </p:cNvSpPr>
            <p:nvPr/>
          </p:nvSpPr>
          <p:spPr bwMode="auto">
            <a:xfrm>
              <a:off x="1901" y="797"/>
              <a:ext cx="0" cy="346"/>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24" name="Text Box 10"/>
            <p:cNvSpPr txBox="1">
              <a:spLocks noChangeArrowheads="1"/>
            </p:cNvSpPr>
            <p:nvPr/>
          </p:nvSpPr>
          <p:spPr bwMode="auto">
            <a:xfrm>
              <a:off x="1668" y="1229"/>
              <a:ext cx="465" cy="134"/>
            </a:xfrm>
            <a:prstGeom prst="rect">
              <a:avLst/>
            </a:prstGeom>
            <a:noFill/>
            <a:ln w="9525">
              <a:noFill/>
              <a:miter lim="800000"/>
              <a:headEnd/>
              <a:tailEnd/>
            </a:ln>
          </p:spPr>
          <p:txBody>
            <a:bodyPr wrap="none" lIns="61539" tIns="30770" rIns="61539" bIns="30770">
              <a:spAutoFit/>
            </a:bodyPr>
            <a:lstStyle/>
            <a:p>
              <a:r>
                <a:rPr lang="en-US" sz="1000" baseline="0"/>
                <a:t>Institution</a:t>
              </a:r>
            </a:p>
          </p:txBody>
        </p:sp>
        <p:sp>
          <p:nvSpPr>
            <p:cNvPr id="29725" name="Line 15"/>
            <p:cNvSpPr>
              <a:spLocks noChangeShapeType="1"/>
            </p:cNvSpPr>
            <p:nvPr/>
          </p:nvSpPr>
          <p:spPr bwMode="auto">
            <a:xfrm>
              <a:off x="1901" y="312"/>
              <a:ext cx="0" cy="237"/>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26" name="Line 17"/>
            <p:cNvSpPr>
              <a:spLocks noChangeShapeType="1"/>
            </p:cNvSpPr>
            <p:nvPr/>
          </p:nvSpPr>
          <p:spPr bwMode="auto">
            <a:xfrm>
              <a:off x="1901" y="1762"/>
              <a:ext cx="0" cy="228"/>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27" name="Text Box 19"/>
            <p:cNvSpPr txBox="1">
              <a:spLocks noChangeArrowheads="1"/>
            </p:cNvSpPr>
            <p:nvPr/>
          </p:nvSpPr>
          <p:spPr bwMode="auto">
            <a:xfrm>
              <a:off x="1536" y="192"/>
              <a:ext cx="730" cy="134"/>
            </a:xfrm>
            <a:prstGeom prst="rect">
              <a:avLst/>
            </a:prstGeom>
            <a:noFill/>
            <a:ln w="9525">
              <a:noFill/>
              <a:miter lim="800000"/>
              <a:headEnd/>
              <a:tailEnd/>
            </a:ln>
          </p:spPr>
          <p:txBody>
            <a:bodyPr wrap="none" lIns="61539" tIns="30770" rIns="61539" bIns="30770">
              <a:spAutoFit/>
            </a:bodyPr>
            <a:lstStyle/>
            <a:p>
              <a:r>
                <a:rPr lang="en-US" sz="1000" i="1" baseline="0" dirty="0"/>
                <a:t>Agency    Budget</a:t>
              </a:r>
            </a:p>
          </p:txBody>
        </p:sp>
        <p:sp>
          <p:nvSpPr>
            <p:cNvPr id="29728" name="Text Box 20"/>
            <p:cNvSpPr txBox="1">
              <a:spLocks noChangeArrowheads="1"/>
            </p:cNvSpPr>
            <p:nvPr/>
          </p:nvSpPr>
          <p:spPr bwMode="auto">
            <a:xfrm>
              <a:off x="1561" y="936"/>
              <a:ext cx="322" cy="134"/>
            </a:xfrm>
            <a:prstGeom prst="rect">
              <a:avLst/>
            </a:prstGeom>
            <a:noFill/>
            <a:ln w="9525">
              <a:noFill/>
              <a:miter lim="800000"/>
              <a:headEnd/>
              <a:tailEnd/>
            </a:ln>
          </p:spPr>
          <p:txBody>
            <a:bodyPr wrap="none" lIns="61539" tIns="30770" rIns="61539" bIns="30770">
              <a:spAutoFit/>
            </a:bodyPr>
            <a:lstStyle/>
            <a:p>
              <a:r>
                <a:rPr lang="en-US" sz="1000" i="1" baseline="0"/>
                <a:t>Award</a:t>
              </a:r>
            </a:p>
          </p:txBody>
        </p:sp>
        <p:sp>
          <p:nvSpPr>
            <p:cNvPr id="29729" name="Text Box 21"/>
            <p:cNvSpPr txBox="1">
              <a:spLocks noChangeArrowheads="1"/>
            </p:cNvSpPr>
            <p:nvPr/>
          </p:nvSpPr>
          <p:spPr bwMode="auto">
            <a:xfrm>
              <a:off x="939" y="1145"/>
              <a:ext cx="394" cy="230"/>
            </a:xfrm>
            <a:prstGeom prst="rect">
              <a:avLst/>
            </a:prstGeom>
            <a:noFill/>
            <a:ln w="9525">
              <a:noFill/>
              <a:miter lim="800000"/>
              <a:headEnd/>
              <a:tailEnd/>
            </a:ln>
          </p:spPr>
          <p:txBody>
            <a:bodyPr wrap="none" lIns="61539" tIns="30770" rIns="61539" bIns="30770">
              <a:spAutoFit/>
            </a:bodyPr>
            <a:lstStyle/>
            <a:p>
              <a:pPr algn="ctr"/>
              <a:r>
                <a:rPr lang="en-US" sz="1000" i="1" baseline="0"/>
                <a:t>State</a:t>
              </a:r>
            </a:p>
            <a:p>
              <a:pPr algn="ctr"/>
              <a:r>
                <a:rPr lang="en-US" sz="1000" i="1" baseline="0"/>
                <a:t>Funding</a:t>
              </a:r>
            </a:p>
          </p:txBody>
        </p:sp>
        <p:sp>
          <p:nvSpPr>
            <p:cNvPr id="29730" name="Text Box 29"/>
            <p:cNvSpPr txBox="1">
              <a:spLocks noChangeArrowheads="1"/>
            </p:cNvSpPr>
            <p:nvPr/>
          </p:nvSpPr>
          <p:spPr bwMode="auto">
            <a:xfrm>
              <a:off x="882" y="2676"/>
              <a:ext cx="501" cy="154"/>
            </a:xfrm>
            <a:prstGeom prst="rect">
              <a:avLst/>
            </a:prstGeom>
            <a:noFill/>
            <a:ln w="9525">
              <a:noFill/>
              <a:miter lim="800000"/>
              <a:headEnd/>
              <a:tailEnd/>
            </a:ln>
          </p:spPr>
          <p:txBody>
            <a:bodyPr wrap="none">
              <a:spAutoFit/>
            </a:bodyPr>
            <a:lstStyle/>
            <a:p>
              <a:r>
                <a:rPr lang="en-US" sz="1000" baseline="0"/>
                <a:t>Personnel</a:t>
              </a:r>
            </a:p>
          </p:txBody>
        </p:sp>
        <p:sp>
          <p:nvSpPr>
            <p:cNvPr id="29731" name="Text Box 12"/>
            <p:cNvSpPr txBox="1">
              <a:spLocks noChangeArrowheads="1"/>
            </p:cNvSpPr>
            <p:nvPr/>
          </p:nvSpPr>
          <p:spPr bwMode="auto">
            <a:xfrm>
              <a:off x="1707" y="2676"/>
              <a:ext cx="391" cy="154"/>
            </a:xfrm>
            <a:prstGeom prst="rect">
              <a:avLst/>
            </a:prstGeom>
            <a:noFill/>
            <a:ln w="9525">
              <a:noFill/>
              <a:miter lim="800000"/>
              <a:headEnd/>
              <a:tailEnd/>
            </a:ln>
          </p:spPr>
          <p:txBody>
            <a:bodyPr wrap="none">
              <a:spAutoFit/>
            </a:bodyPr>
            <a:lstStyle/>
            <a:p>
              <a:r>
                <a:rPr lang="en-US" sz="1000" baseline="0"/>
                <a:t>Vendor</a:t>
              </a:r>
            </a:p>
          </p:txBody>
        </p:sp>
        <p:sp>
          <p:nvSpPr>
            <p:cNvPr id="29732" name="Text Box 25"/>
            <p:cNvSpPr txBox="1">
              <a:spLocks noChangeArrowheads="1"/>
            </p:cNvSpPr>
            <p:nvPr/>
          </p:nvSpPr>
          <p:spPr bwMode="auto">
            <a:xfrm>
              <a:off x="2372" y="2676"/>
              <a:ext cx="525" cy="154"/>
            </a:xfrm>
            <a:prstGeom prst="rect">
              <a:avLst/>
            </a:prstGeom>
            <a:noFill/>
            <a:ln w="9525">
              <a:noFill/>
              <a:miter lim="800000"/>
              <a:headEnd/>
              <a:tailEnd/>
            </a:ln>
          </p:spPr>
          <p:txBody>
            <a:bodyPr wrap="none">
              <a:spAutoFit/>
            </a:bodyPr>
            <a:lstStyle/>
            <a:p>
              <a:r>
                <a:rPr lang="en-US" sz="1000" baseline="0"/>
                <a:t>Contractor</a:t>
              </a:r>
            </a:p>
          </p:txBody>
        </p:sp>
        <p:sp>
          <p:nvSpPr>
            <p:cNvPr id="29733" name="AutoShape 37"/>
            <p:cNvSpPr>
              <a:spLocks noChangeArrowheads="1"/>
            </p:cNvSpPr>
            <p:nvPr/>
          </p:nvSpPr>
          <p:spPr bwMode="auto">
            <a:xfrm>
              <a:off x="875" y="2158"/>
              <a:ext cx="528" cy="360"/>
            </a:xfrm>
            <a:prstGeom prst="can">
              <a:avLst>
                <a:gd name="adj" fmla="val 25000"/>
              </a:avLst>
            </a:prstGeom>
            <a:gradFill rotWithShape="1">
              <a:gsLst>
                <a:gs pos="0">
                  <a:srgbClr val="FFE8D1"/>
                </a:gs>
                <a:gs pos="100000">
                  <a:srgbClr val="FFC285"/>
                </a:gs>
              </a:gsLst>
              <a:lin ang="5400000" scaled="1"/>
            </a:gradFill>
            <a:ln w="12700">
              <a:solidFill>
                <a:schemeClr val="tx1"/>
              </a:solidFill>
              <a:round/>
              <a:headEnd/>
              <a:tailEnd/>
            </a:ln>
          </p:spPr>
          <p:txBody>
            <a:bodyPr wrap="none" lIns="61539" tIns="30770" rIns="61539" bIns="30770" anchor="ctr"/>
            <a:lstStyle/>
            <a:p>
              <a:endParaRPr lang="en-US" baseline="0"/>
            </a:p>
          </p:txBody>
        </p:sp>
        <p:sp>
          <p:nvSpPr>
            <p:cNvPr id="29734" name="Text Box 38"/>
            <p:cNvSpPr txBox="1">
              <a:spLocks noChangeArrowheads="1"/>
            </p:cNvSpPr>
            <p:nvPr/>
          </p:nvSpPr>
          <p:spPr bwMode="auto">
            <a:xfrm>
              <a:off x="890" y="2297"/>
              <a:ext cx="499" cy="134"/>
            </a:xfrm>
            <a:prstGeom prst="rect">
              <a:avLst/>
            </a:prstGeom>
            <a:noFill/>
            <a:ln w="9525">
              <a:noFill/>
              <a:miter lim="800000"/>
              <a:headEnd/>
              <a:tailEnd/>
            </a:ln>
          </p:spPr>
          <p:txBody>
            <a:bodyPr wrap="none" lIns="61539" tIns="30770" rIns="61539" bIns="30770">
              <a:spAutoFit/>
            </a:bodyPr>
            <a:lstStyle/>
            <a:p>
              <a:r>
                <a:rPr lang="en-US" sz="1000" i="1" baseline="0" dirty="0"/>
                <a:t>HR System</a:t>
              </a:r>
            </a:p>
          </p:txBody>
        </p:sp>
        <p:sp>
          <p:nvSpPr>
            <p:cNvPr id="29735" name="AutoShape 39"/>
            <p:cNvSpPr>
              <a:spLocks noChangeArrowheads="1"/>
            </p:cNvSpPr>
            <p:nvPr/>
          </p:nvSpPr>
          <p:spPr bwMode="auto">
            <a:xfrm>
              <a:off x="1637" y="2158"/>
              <a:ext cx="528" cy="360"/>
            </a:xfrm>
            <a:prstGeom prst="can">
              <a:avLst>
                <a:gd name="adj" fmla="val 25000"/>
              </a:avLst>
            </a:prstGeom>
            <a:gradFill rotWithShape="1">
              <a:gsLst>
                <a:gs pos="0">
                  <a:srgbClr val="FFE8D1"/>
                </a:gs>
                <a:gs pos="100000">
                  <a:srgbClr val="FFC285"/>
                </a:gs>
              </a:gsLst>
              <a:lin ang="5400000" scaled="1"/>
            </a:gradFill>
            <a:ln w="12700">
              <a:solidFill>
                <a:schemeClr val="tx1"/>
              </a:solidFill>
              <a:round/>
              <a:headEnd/>
              <a:tailEnd/>
            </a:ln>
          </p:spPr>
          <p:txBody>
            <a:bodyPr wrap="none" lIns="61539" tIns="30770" rIns="61539" bIns="30770" anchor="ctr"/>
            <a:lstStyle/>
            <a:p>
              <a:endParaRPr lang="en-US" baseline="0"/>
            </a:p>
          </p:txBody>
        </p:sp>
        <p:sp>
          <p:nvSpPr>
            <p:cNvPr id="29736" name="Text Box 40"/>
            <p:cNvSpPr txBox="1">
              <a:spLocks noChangeArrowheads="1"/>
            </p:cNvSpPr>
            <p:nvPr/>
          </p:nvSpPr>
          <p:spPr bwMode="auto">
            <a:xfrm>
              <a:off x="1613" y="2259"/>
              <a:ext cx="570" cy="230"/>
            </a:xfrm>
            <a:prstGeom prst="rect">
              <a:avLst/>
            </a:prstGeom>
            <a:noFill/>
            <a:ln w="9525">
              <a:noFill/>
              <a:miter lim="800000"/>
              <a:headEnd/>
              <a:tailEnd/>
            </a:ln>
          </p:spPr>
          <p:txBody>
            <a:bodyPr wrap="none" lIns="61539" tIns="30770" rIns="61539" bIns="30770">
              <a:spAutoFit/>
            </a:bodyPr>
            <a:lstStyle/>
            <a:p>
              <a:pPr algn="ctr"/>
              <a:r>
                <a:rPr lang="en-US" sz="1000" i="1" baseline="0"/>
                <a:t>Procurement</a:t>
              </a:r>
            </a:p>
            <a:p>
              <a:pPr algn="ctr"/>
              <a:r>
                <a:rPr lang="en-US" sz="1000" i="1" baseline="0"/>
                <a:t>System</a:t>
              </a:r>
            </a:p>
          </p:txBody>
        </p:sp>
        <p:sp>
          <p:nvSpPr>
            <p:cNvPr id="29737" name="AutoShape 41"/>
            <p:cNvSpPr>
              <a:spLocks noChangeArrowheads="1"/>
            </p:cNvSpPr>
            <p:nvPr/>
          </p:nvSpPr>
          <p:spPr bwMode="auto">
            <a:xfrm>
              <a:off x="2320" y="2158"/>
              <a:ext cx="612" cy="360"/>
            </a:xfrm>
            <a:prstGeom prst="can">
              <a:avLst>
                <a:gd name="adj" fmla="val 25000"/>
              </a:avLst>
            </a:prstGeom>
            <a:gradFill rotWithShape="1">
              <a:gsLst>
                <a:gs pos="0">
                  <a:srgbClr val="FFE8D1"/>
                </a:gs>
                <a:gs pos="100000">
                  <a:srgbClr val="FFC285"/>
                </a:gs>
              </a:gsLst>
              <a:lin ang="5400000" scaled="1"/>
            </a:gradFill>
            <a:ln w="12700">
              <a:solidFill>
                <a:schemeClr val="tx1"/>
              </a:solidFill>
              <a:round/>
              <a:headEnd/>
              <a:tailEnd/>
            </a:ln>
          </p:spPr>
          <p:txBody>
            <a:bodyPr wrap="none" lIns="61539" tIns="30770" rIns="61539" bIns="30770" anchor="ctr"/>
            <a:lstStyle/>
            <a:p>
              <a:endParaRPr lang="en-US" baseline="0"/>
            </a:p>
          </p:txBody>
        </p:sp>
        <p:sp>
          <p:nvSpPr>
            <p:cNvPr id="29738" name="Text Box 43"/>
            <p:cNvSpPr txBox="1">
              <a:spLocks noChangeArrowheads="1"/>
            </p:cNvSpPr>
            <p:nvPr/>
          </p:nvSpPr>
          <p:spPr bwMode="auto">
            <a:xfrm>
              <a:off x="2294" y="2260"/>
              <a:ext cx="664" cy="230"/>
            </a:xfrm>
            <a:prstGeom prst="rect">
              <a:avLst/>
            </a:prstGeom>
            <a:noFill/>
            <a:ln w="9525">
              <a:noFill/>
              <a:miter lim="800000"/>
              <a:headEnd/>
              <a:tailEnd/>
            </a:ln>
          </p:spPr>
          <p:txBody>
            <a:bodyPr wrap="none" lIns="61539" tIns="30770" rIns="61539" bIns="30770">
              <a:spAutoFit/>
            </a:bodyPr>
            <a:lstStyle/>
            <a:p>
              <a:pPr algn="ctr"/>
              <a:r>
                <a:rPr lang="en-US" sz="1000" i="1" baseline="0"/>
                <a:t>Subcontracting</a:t>
              </a:r>
            </a:p>
            <a:p>
              <a:pPr algn="ctr"/>
              <a:r>
                <a:rPr lang="en-US" sz="1000" i="1" baseline="0"/>
                <a:t>System</a:t>
              </a:r>
            </a:p>
          </p:txBody>
        </p:sp>
        <p:sp>
          <p:nvSpPr>
            <p:cNvPr id="29739" name="Line 45"/>
            <p:cNvSpPr>
              <a:spLocks noChangeShapeType="1"/>
            </p:cNvSpPr>
            <p:nvPr/>
          </p:nvSpPr>
          <p:spPr bwMode="auto">
            <a:xfrm>
              <a:off x="1901" y="1999"/>
              <a:ext cx="0" cy="195"/>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40" name="Line 52"/>
            <p:cNvSpPr>
              <a:spLocks noChangeShapeType="1"/>
            </p:cNvSpPr>
            <p:nvPr/>
          </p:nvSpPr>
          <p:spPr bwMode="auto">
            <a:xfrm rot="5400000">
              <a:off x="2352" y="1177"/>
              <a:ext cx="0" cy="240"/>
            </a:xfrm>
            <a:prstGeom prst="line">
              <a:avLst/>
            </a:prstGeom>
            <a:noFill/>
            <a:ln w="38100">
              <a:solidFill>
                <a:schemeClr val="accent2"/>
              </a:solidFill>
              <a:round/>
              <a:headEnd/>
              <a:tailEnd type="triangle" w="med" len="med"/>
            </a:ln>
          </p:spPr>
          <p:txBody>
            <a:bodyPr lIns="61539" tIns="30770" rIns="61539" bIns="30770"/>
            <a:lstStyle/>
            <a:p>
              <a:endParaRPr lang="en-US"/>
            </a:p>
          </p:txBody>
        </p:sp>
        <p:sp>
          <p:nvSpPr>
            <p:cNvPr id="29741" name="Line 53"/>
            <p:cNvSpPr>
              <a:spLocks noChangeShapeType="1"/>
            </p:cNvSpPr>
            <p:nvPr/>
          </p:nvSpPr>
          <p:spPr bwMode="auto">
            <a:xfrm rot="16200000" flipH="1">
              <a:off x="1450" y="1176"/>
              <a:ext cx="0" cy="240"/>
            </a:xfrm>
            <a:prstGeom prst="line">
              <a:avLst/>
            </a:prstGeom>
            <a:noFill/>
            <a:ln w="38100">
              <a:solidFill>
                <a:schemeClr val="accent2"/>
              </a:solidFill>
              <a:round/>
              <a:headEnd/>
              <a:tailEnd type="triangle" w="med" len="med"/>
            </a:ln>
          </p:spPr>
          <p:txBody>
            <a:bodyPr lIns="61539" tIns="30770" rIns="61539" bIns="30770"/>
            <a:lstStyle/>
            <a:p>
              <a:endParaRPr lang="en-US"/>
            </a:p>
          </p:txBody>
        </p:sp>
        <p:sp>
          <p:nvSpPr>
            <p:cNvPr id="29742" name="Text Box 54"/>
            <p:cNvSpPr txBox="1">
              <a:spLocks noChangeArrowheads="1"/>
            </p:cNvSpPr>
            <p:nvPr/>
          </p:nvSpPr>
          <p:spPr bwMode="auto">
            <a:xfrm>
              <a:off x="2435" y="1145"/>
              <a:ext cx="531" cy="230"/>
            </a:xfrm>
            <a:prstGeom prst="rect">
              <a:avLst/>
            </a:prstGeom>
            <a:noFill/>
            <a:ln w="9525">
              <a:noFill/>
              <a:miter lim="800000"/>
              <a:headEnd/>
              <a:tailEnd/>
            </a:ln>
          </p:spPr>
          <p:txBody>
            <a:bodyPr wrap="none" lIns="61539" tIns="30770" rIns="61539" bIns="30770">
              <a:spAutoFit/>
            </a:bodyPr>
            <a:lstStyle/>
            <a:p>
              <a:pPr algn="ctr"/>
              <a:r>
                <a:rPr lang="en-US" sz="1000" i="1" baseline="0" dirty="0"/>
                <a:t>Endowment</a:t>
              </a:r>
            </a:p>
            <a:p>
              <a:pPr algn="ctr"/>
              <a:r>
                <a:rPr lang="en-US" sz="1000" i="1" baseline="0" dirty="0"/>
                <a:t>Funding</a:t>
              </a:r>
            </a:p>
          </p:txBody>
        </p:sp>
        <p:sp>
          <p:nvSpPr>
            <p:cNvPr id="29743" name="AutoShape 56"/>
            <p:cNvSpPr>
              <a:spLocks noChangeArrowheads="1"/>
            </p:cNvSpPr>
            <p:nvPr/>
          </p:nvSpPr>
          <p:spPr bwMode="auto">
            <a:xfrm>
              <a:off x="1535" y="1609"/>
              <a:ext cx="732" cy="216"/>
            </a:xfrm>
            <a:prstGeom prst="plus">
              <a:avLst>
                <a:gd name="adj" fmla="val 25000"/>
              </a:avLst>
            </a:prstGeom>
            <a:gradFill rotWithShape="1">
              <a:gsLst>
                <a:gs pos="0">
                  <a:srgbClr val="FFE8D1"/>
                </a:gs>
                <a:gs pos="100000">
                  <a:srgbClr val="FFC285"/>
                </a:gs>
              </a:gsLst>
              <a:lin ang="5400000" scaled="1"/>
            </a:gradFill>
            <a:ln w="12700">
              <a:solidFill>
                <a:schemeClr val="tx1"/>
              </a:solidFill>
              <a:miter lim="800000"/>
              <a:headEnd/>
              <a:tailEnd/>
            </a:ln>
          </p:spPr>
          <p:txBody>
            <a:bodyPr wrap="none" lIns="61539" tIns="30770" rIns="61539" bIns="30770" anchor="ctr"/>
            <a:lstStyle/>
            <a:p>
              <a:endParaRPr lang="en-US" baseline="0"/>
            </a:p>
          </p:txBody>
        </p:sp>
        <p:sp>
          <p:nvSpPr>
            <p:cNvPr id="29744" name="Text Box 57"/>
            <p:cNvSpPr txBox="1">
              <a:spLocks noChangeArrowheads="1"/>
            </p:cNvSpPr>
            <p:nvPr/>
          </p:nvSpPr>
          <p:spPr bwMode="auto">
            <a:xfrm>
              <a:off x="1545" y="1647"/>
              <a:ext cx="728" cy="134"/>
            </a:xfrm>
            <a:prstGeom prst="rect">
              <a:avLst/>
            </a:prstGeom>
            <a:noFill/>
            <a:ln w="9525">
              <a:noFill/>
              <a:miter lim="800000"/>
              <a:headEnd/>
              <a:tailEnd/>
            </a:ln>
          </p:spPr>
          <p:txBody>
            <a:bodyPr wrap="none" lIns="61539" tIns="30770" rIns="61539" bIns="30770">
              <a:spAutoFit/>
            </a:bodyPr>
            <a:lstStyle/>
            <a:p>
              <a:pPr algn="ctr"/>
              <a:r>
                <a:rPr lang="en-US" sz="1000" i="1" baseline="0"/>
                <a:t>Financial System</a:t>
              </a:r>
            </a:p>
          </p:txBody>
        </p:sp>
        <p:sp>
          <p:nvSpPr>
            <p:cNvPr id="29745" name="Line 63"/>
            <p:cNvSpPr>
              <a:spLocks noChangeShapeType="1"/>
            </p:cNvSpPr>
            <p:nvPr/>
          </p:nvSpPr>
          <p:spPr bwMode="auto">
            <a:xfrm rot="-5400000">
              <a:off x="2572" y="1436"/>
              <a:ext cx="1" cy="562"/>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46" name="Text Box 65"/>
            <p:cNvSpPr txBox="1">
              <a:spLocks noChangeArrowheads="1"/>
            </p:cNvSpPr>
            <p:nvPr/>
          </p:nvSpPr>
          <p:spPr bwMode="auto">
            <a:xfrm>
              <a:off x="1020" y="3050"/>
              <a:ext cx="233" cy="134"/>
            </a:xfrm>
            <a:prstGeom prst="rect">
              <a:avLst/>
            </a:prstGeom>
            <a:noFill/>
            <a:ln w="9525">
              <a:noFill/>
              <a:miter lim="800000"/>
              <a:headEnd/>
              <a:tailEnd/>
            </a:ln>
          </p:spPr>
          <p:txBody>
            <a:bodyPr wrap="none" lIns="61539" tIns="30770" rIns="61539" bIns="30770">
              <a:spAutoFit/>
            </a:bodyPr>
            <a:lstStyle/>
            <a:p>
              <a:r>
                <a:rPr lang="en-US" sz="1000" baseline="0"/>
                <a:t>Hire</a:t>
              </a:r>
            </a:p>
          </p:txBody>
        </p:sp>
        <p:sp>
          <p:nvSpPr>
            <p:cNvPr id="29747" name="Rectangle 66"/>
            <p:cNvSpPr>
              <a:spLocks noChangeArrowheads="1"/>
            </p:cNvSpPr>
            <p:nvPr/>
          </p:nvSpPr>
          <p:spPr bwMode="auto">
            <a:xfrm>
              <a:off x="1706" y="3022"/>
              <a:ext cx="384" cy="216"/>
            </a:xfrm>
            <a:prstGeom prst="rect">
              <a:avLst/>
            </a:prstGeom>
            <a:gradFill rotWithShape="1">
              <a:gsLst>
                <a:gs pos="0">
                  <a:srgbClr val="FFE8D1"/>
                </a:gs>
                <a:gs pos="100000">
                  <a:srgbClr val="FFC285"/>
                </a:gs>
              </a:gsLst>
              <a:lin ang="5400000" scaled="1"/>
            </a:gradFill>
            <a:ln w="12700">
              <a:solidFill>
                <a:schemeClr val="tx1"/>
              </a:solidFill>
              <a:miter lim="800000"/>
              <a:headEnd/>
              <a:tailEnd/>
            </a:ln>
          </p:spPr>
          <p:txBody>
            <a:bodyPr wrap="none" lIns="61539" tIns="30770" rIns="61539" bIns="30770" anchor="ctr"/>
            <a:lstStyle/>
            <a:p>
              <a:endParaRPr lang="en-US" baseline="0"/>
            </a:p>
          </p:txBody>
        </p:sp>
        <p:sp>
          <p:nvSpPr>
            <p:cNvPr id="29748" name="Text Box 67"/>
            <p:cNvSpPr txBox="1">
              <a:spLocks noChangeArrowheads="1"/>
            </p:cNvSpPr>
            <p:nvPr/>
          </p:nvSpPr>
          <p:spPr bwMode="auto">
            <a:xfrm>
              <a:off x="1786" y="3050"/>
              <a:ext cx="229" cy="134"/>
            </a:xfrm>
            <a:prstGeom prst="rect">
              <a:avLst/>
            </a:prstGeom>
            <a:noFill/>
            <a:ln w="9525">
              <a:noFill/>
              <a:miter lim="800000"/>
              <a:headEnd/>
              <a:tailEnd/>
            </a:ln>
          </p:spPr>
          <p:txBody>
            <a:bodyPr wrap="none" lIns="61539" tIns="30770" rIns="61539" bIns="30770">
              <a:spAutoFit/>
            </a:bodyPr>
            <a:lstStyle/>
            <a:p>
              <a:r>
                <a:rPr lang="en-US" sz="1000" baseline="0"/>
                <a:t>Buy</a:t>
              </a:r>
            </a:p>
          </p:txBody>
        </p:sp>
        <p:sp>
          <p:nvSpPr>
            <p:cNvPr id="29749" name="Text Box 69"/>
            <p:cNvSpPr txBox="1">
              <a:spLocks noChangeArrowheads="1"/>
            </p:cNvSpPr>
            <p:nvPr/>
          </p:nvSpPr>
          <p:spPr bwMode="auto">
            <a:xfrm>
              <a:off x="2445" y="3050"/>
              <a:ext cx="366" cy="134"/>
            </a:xfrm>
            <a:prstGeom prst="rect">
              <a:avLst/>
            </a:prstGeom>
            <a:noFill/>
            <a:ln w="9525">
              <a:noFill/>
              <a:miter lim="800000"/>
              <a:headEnd/>
              <a:tailEnd/>
            </a:ln>
          </p:spPr>
          <p:txBody>
            <a:bodyPr wrap="none" lIns="61539" tIns="30770" rIns="61539" bIns="30770">
              <a:spAutoFit/>
            </a:bodyPr>
            <a:lstStyle/>
            <a:p>
              <a:r>
                <a:rPr lang="en-US" sz="1000" baseline="0"/>
                <a:t>Engage</a:t>
              </a:r>
            </a:p>
          </p:txBody>
        </p:sp>
        <p:sp>
          <p:nvSpPr>
            <p:cNvPr id="29750" name="Text Box 77"/>
            <p:cNvSpPr txBox="1">
              <a:spLocks noChangeArrowheads="1"/>
            </p:cNvSpPr>
            <p:nvPr/>
          </p:nvSpPr>
          <p:spPr bwMode="auto">
            <a:xfrm>
              <a:off x="2254" y="1727"/>
              <a:ext cx="610" cy="134"/>
            </a:xfrm>
            <a:prstGeom prst="rect">
              <a:avLst/>
            </a:prstGeom>
            <a:noFill/>
            <a:ln w="9525">
              <a:noFill/>
              <a:miter lim="800000"/>
              <a:headEnd/>
              <a:tailEnd/>
            </a:ln>
          </p:spPr>
          <p:txBody>
            <a:bodyPr wrap="none" lIns="61539" tIns="30770" rIns="61539" bIns="30770">
              <a:spAutoFit/>
            </a:bodyPr>
            <a:lstStyle/>
            <a:p>
              <a:r>
                <a:rPr lang="en-US" sz="1000" i="1" baseline="0"/>
                <a:t>Disbursement</a:t>
              </a:r>
            </a:p>
          </p:txBody>
        </p:sp>
        <p:sp>
          <p:nvSpPr>
            <p:cNvPr id="29751" name="Text Box 79"/>
            <p:cNvSpPr txBox="1">
              <a:spLocks noChangeArrowheads="1"/>
            </p:cNvSpPr>
            <p:nvPr/>
          </p:nvSpPr>
          <p:spPr bwMode="auto">
            <a:xfrm>
              <a:off x="2320" y="525"/>
              <a:ext cx="353" cy="326"/>
            </a:xfrm>
            <a:prstGeom prst="rect">
              <a:avLst/>
            </a:prstGeom>
            <a:noFill/>
            <a:ln w="9525">
              <a:noFill/>
              <a:miter lim="800000"/>
              <a:headEnd/>
              <a:tailEnd/>
            </a:ln>
          </p:spPr>
          <p:txBody>
            <a:bodyPr wrap="none" lIns="61539" tIns="30770" rIns="61539" bIns="30770">
              <a:spAutoFit/>
            </a:bodyPr>
            <a:lstStyle/>
            <a:p>
              <a:pPr algn="ctr"/>
              <a:r>
                <a:rPr lang="en-US" sz="1000" i="1" baseline="0"/>
                <a:t>Award</a:t>
              </a:r>
            </a:p>
            <a:p>
              <a:pPr algn="ctr"/>
              <a:endParaRPr lang="en-US" sz="1000" i="1" baseline="0"/>
            </a:p>
            <a:p>
              <a:pPr algn="ctr"/>
              <a:r>
                <a:rPr lang="en-US" sz="1000" i="1" baseline="0"/>
                <a:t>Record</a:t>
              </a:r>
            </a:p>
          </p:txBody>
        </p:sp>
        <p:sp>
          <p:nvSpPr>
            <p:cNvPr id="29752" name="AutoShape 86"/>
            <p:cNvSpPr>
              <a:spLocks noChangeArrowheads="1"/>
            </p:cNvSpPr>
            <p:nvPr/>
          </p:nvSpPr>
          <p:spPr bwMode="auto">
            <a:xfrm>
              <a:off x="2996" y="2111"/>
              <a:ext cx="594" cy="288"/>
            </a:xfrm>
            <a:prstGeom prst="hexagon">
              <a:avLst>
                <a:gd name="adj" fmla="val 61875"/>
                <a:gd name="vf" fmla="val 115470"/>
              </a:avLst>
            </a:prstGeom>
            <a:solidFill>
              <a:srgbClr val="FFC285"/>
            </a:solidFill>
            <a:ln w="12700">
              <a:solidFill>
                <a:schemeClr val="tx1"/>
              </a:solidFill>
              <a:prstDash val="lgDash"/>
              <a:miter lim="800000"/>
              <a:headEnd/>
              <a:tailEnd/>
            </a:ln>
          </p:spPr>
          <p:txBody>
            <a:bodyPr wrap="none" lIns="61539" tIns="30770" rIns="61539" bIns="30770" anchor="ctr"/>
            <a:lstStyle/>
            <a:p>
              <a:endParaRPr lang="en-US" baseline="0"/>
            </a:p>
          </p:txBody>
        </p:sp>
        <p:sp>
          <p:nvSpPr>
            <p:cNvPr id="29753" name="Text Box 88"/>
            <p:cNvSpPr txBox="1">
              <a:spLocks noChangeArrowheads="1"/>
            </p:cNvSpPr>
            <p:nvPr/>
          </p:nvSpPr>
          <p:spPr bwMode="auto">
            <a:xfrm>
              <a:off x="3093" y="2183"/>
              <a:ext cx="394" cy="134"/>
            </a:xfrm>
            <a:prstGeom prst="rect">
              <a:avLst/>
            </a:prstGeom>
            <a:noFill/>
            <a:ln w="9525">
              <a:noFill/>
              <a:miter lim="800000"/>
              <a:headEnd/>
              <a:tailEnd/>
            </a:ln>
          </p:spPr>
          <p:txBody>
            <a:bodyPr wrap="none" lIns="61539" tIns="30770" rIns="61539" bIns="30770">
              <a:spAutoFit/>
            </a:bodyPr>
            <a:lstStyle/>
            <a:p>
              <a:r>
                <a:rPr lang="en-US" sz="1000" i="1" baseline="0"/>
                <a:t>Start-Up</a:t>
              </a:r>
            </a:p>
          </p:txBody>
        </p:sp>
        <p:sp>
          <p:nvSpPr>
            <p:cNvPr id="29754" name="Text Box 89"/>
            <p:cNvSpPr txBox="1">
              <a:spLocks noChangeArrowheads="1"/>
            </p:cNvSpPr>
            <p:nvPr/>
          </p:nvSpPr>
          <p:spPr bwMode="auto">
            <a:xfrm>
              <a:off x="3602" y="1323"/>
              <a:ext cx="343" cy="134"/>
            </a:xfrm>
            <a:prstGeom prst="rect">
              <a:avLst/>
            </a:prstGeom>
            <a:noFill/>
            <a:ln w="9525">
              <a:noFill/>
              <a:miter lim="800000"/>
              <a:headEnd/>
              <a:tailEnd/>
            </a:ln>
          </p:spPr>
          <p:txBody>
            <a:bodyPr wrap="none" lIns="61539" tIns="30770" rIns="61539" bIns="30770">
              <a:spAutoFit/>
            </a:bodyPr>
            <a:lstStyle/>
            <a:p>
              <a:r>
                <a:rPr lang="en-US" sz="1000" i="1" baseline="0"/>
                <a:t>Papers</a:t>
              </a:r>
            </a:p>
          </p:txBody>
        </p:sp>
        <p:sp>
          <p:nvSpPr>
            <p:cNvPr id="29755" name="Text Box 90"/>
            <p:cNvSpPr txBox="1">
              <a:spLocks noChangeArrowheads="1"/>
            </p:cNvSpPr>
            <p:nvPr/>
          </p:nvSpPr>
          <p:spPr bwMode="auto">
            <a:xfrm>
              <a:off x="3582" y="1953"/>
              <a:ext cx="366" cy="134"/>
            </a:xfrm>
            <a:prstGeom prst="rect">
              <a:avLst/>
            </a:prstGeom>
            <a:noFill/>
            <a:ln w="9525">
              <a:noFill/>
              <a:miter lim="800000"/>
              <a:headEnd/>
              <a:tailEnd/>
            </a:ln>
          </p:spPr>
          <p:txBody>
            <a:bodyPr wrap="none" lIns="61539" tIns="30770" rIns="61539" bIns="30770">
              <a:spAutoFit/>
            </a:bodyPr>
            <a:lstStyle/>
            <a:p>
              <a:r>
                <a:rPr lang="en-US" sz="1000" i="1" baseline="0"/>
                <a:t>Patents</a:t>
              </a:r>
            </a:p>
          </p:txBody>
        </p:sp>
        <p:sp>
          <p:nvSpPr>
            <p:cNvPr id="29756" name="Text Box 108"/>
            <p:cNvSpPr txBox="1">
              <a:spLocks noChangeArrowheads="1"/>
            </p:cNvSpPr>
            <p:nvPr/>
          </p:nvSpPr>
          <p:spPr bwMode="auto">
            <a:xfrm>
              <a:off x="2884" y="3867"/>
              <a:ext cx="932" cy="134"/>
            </a:xfrm>
            <a:prstGeom prst="rect">
              <a:avLst/>
            </a:prstGeom>
            <a:noFill/>
            <a:ln w="9525">
              <a:noFill/>
              <a:miter lim="800000"/>
              <a:headEnd/>
              <a:tailEnd/>
            </a:ln>
          </p:spPr>
          <p:txBody>
            <a:bodyPr lIns="61539" tIns="30770" rIns="61539" bIns="30770">
              <a:spAutoFit/>
            </a:bodyPr>
            <a:lstStyle/>
            <a:p>
              <a:pPr algn="ctr"/>
              <a:r>
                <a:rPr lang="en-US" sz="1000" baseline="0">
                  <a:solidFill>
                    <a:srgbClr val="6600CC"/>
                  </a:solidFill>
                </a:rPr>
                <a:t>Download</a:t>
              </a:r>
            </a:p>
          </p:txBody>
        </p:sp>
        <p:sp>
          <p:nvSpPr>
            <p:cNvPr id="16463" name="Rectangle 109"/>
            <p:cNvSpPr>
              <a:spLocks noChangeArrowheads="1"/>
            </p:cNvSpPr>
            <p:nvPr/>
          </p:nvSpPr>
          <p:spPr bwMode="auto">
            <a:xfrm>
              <a:off x="1616" y="3916"/>
              <a:ext cx="570" cy="216"/>
            </a:xfrm>
            <a:prstGeom prst="rect">
              <a:avLst/>
            </a:prstGeom>
            <a:gradFill rotWithShape="1">
              <a:gsLst>
                <a:gs pos="0">
                  <a:srgbClr val="FFE8D1"/>
                </a:gs>
                <a:gs pos="100000">
                  <a:srgbClr val="FFC285"/>
                </a:gs>
              </a:gsLst>
              <a:lin ang="5400000" scaled="1"/>
            </a:gradFill>
            <a:ln w="28575">
              <a:solidFill>
                <a:schemeClr val="tx1"/>
              </a:solidFill>
              <a:miter lim="800000"/>
              <a:headEnd/>
              <a:tailEnd/>
            </a:ln>
            <a:effectLst>
              <a:outerShdw dist="53882" dir="2700000" algn="ctr" rotWithShape="0">
                <a:srgbClr val="B2B2B2"/>
              </a:outerShdw>
            </a:effectLst>
          </p:spPr>
          <p:txBody>
            <a:bodyPr wrap="none" lIns="61539" tIns="30770" rIns="61539" bIns="30770" anchor="ctr"/>
            <a:lstStyle/>
            <a:p>
              <a:pPr>
                <a:defRPr/>
              </a:pPr>
              <a:endParaRPr lang="en-US" baseline="0"/>
            </a:p>
          </p:txBody>
        </p:sp>
        <p:sp>
          <p:nvSpPr>
            <p:cNvPr id="29758" name="Text Box 110"/>
            <p:cNvSpPr txBox="1">
              <a:spLocks noChangeArrowheads="1"/>
            </p:cNvSpPr>
            <p:nvPr/>
          </p:nvSpPr>
          <p:spPr bwMode="auto">
            <a:xfrm>
              <a:off x="1758" y="3951"/>
              <a:ext cx="273" cy="134"/>
            </a:xfrm>
            <a:prstGeom prst="rect">
              <a:avLst/>
            </a:prstGeom>
            <a:noFill/>
            <a:ln w="9525">
              <a:noFill/>
              <a:miter lim="800000"/>
              <a:headEnd/>
              <a:tailEnd/>
            </a:ln>
          </p:spPr>
          <p:txBody>
            <a:bodyPr wrap="none" lIns="61539" tIns="30770" rIns="61539" bIns="30770">
              <a:spAutoFit/>
            </a:bodyPr>
            <a:lstStyle/>
            <a:p>
              <a:r>
                <a:rPr lang="en-US" sz="1000" baseline="0"/>
                <a:t>State</a:t>
              </a:r>
            </a:p>
          </p:txBody>
        </p:sp>
        <p:sp>
          <p:nvSpPr>
            <p:cNvPr id="29759" name="Freeform 107"/>
            <p:cNvSpPr>
              <a:spLocks/>
            </p:cNvSpPr>
            <p:nvPr/>
          </p:nvSpPr>
          <p:spPr bwMode="auto">
            <a:xfrm>
              <a:off x="1141" y="1996"/>
              <a:ext cx="1488" cy="207"/>
            </a:xfrm>
            <a:custGeom>
              <a:avLst/>
              <a:gdLst>
                <a:gd name="T0" fmla="*/ 0 w 1461"/>
                <a:gd name="T1" fmla="*/ 213 h 225"/>
                <a:gd name="T2" fmla="*/ 0 w 1461"/>
                <a:gd name="T3" fmla="*/ 0 h 225"/>
                <a:gd name="T4" fmla="*/ 1461 w 1461"/>
                <a:gd name="T5" fmla="*/ 0 h 225"/>
                <a:gd name="T6" fmla="*/ 1461 w 1461"/>
                <a:gd name="T7" fmla="*/ 225 h 225"/>
                <a:gd name="T8" fmla="*/ 0 60000 65536"/>
                <a:gd name="T9" fmla="*/ 0 60000 65536"/>
                <a:gd name="T10" fmla="*/ 0 60000 65536"/>
                <a:gd name="T11" fmla="*/ 0 60000 65536"/>
                <a:gd name="T12" fmla="*/ 0 w 1461"/>
                <a:gd name="T13" fmla="*/ 0 h 225"/>
                <a:gd name="T14" fmla="*/ 1461 w 1461"/>
                <a:gd name="T15" fmla="*/ 225 h 225"/>
              </a:gdLst>
              <a:ahLst/>
              <a:cxnLst>
                <a:cxn ang="T8">
                  <a:pos x="T0" y="T1"/>
                </a:cxn>
                <a:cxn ang="T9">
                  <a:pos x="T2" y="T3"/>
                </a:cxn>
                <a:cxn ang="T10">
                  <a:pos x="T4" y="T5"/>
                </a:cxn>
                <a:cxn ang="T11">
                  <a:pos x="T6" y="T7"/>
                </a:cxn>
              </a:cxnLst>
              <a:rect l="T12" t="T13" r="T14" b="T15"/>
              <a:pathLst>
                <a:path w="1461" h="225">
                  <a:moveTo>
                    <a:pt x="0" y="213"/>
                  </a:moveTo>
                  <a:lnTo>
                    <a:pt x="0" y="0"/>
                  </a:lnTo>
                  <a:lnTo>
                    <a:pt x="1461" y="0"/>
                  </a:lnTo>
                  <a:lnTo>
                    <a:pt x="1461" y="225"/>
                  </a:lnTo>
                </a:path>
              </a:pathLst>
            </a:custGeom>
            <a:noFill/>
            <a:ln w="38100">
              <a:solidFill>
                <a:srgbClr val="CC0000"/>
              </a:solidFill>
              <a:round/>
              <a:headEnd type="triangle" w="med" len="med"/>
              <a:tailEnd type="triangle" w="med" len="med"/>
            </a:ln>
          </p:spPr>
          <p:txBody>
            <a:bodyPr/>
            <a:lstStyle/>
            <a:p>
              <a:endParaRPr lang="en-US"/>
            </a:p>
          </p:txBody>
        </p:sp>
        <p:sp>
          <p:nvSpPr>
            <p:cNvPr id="29760" name="AutoShape 122"/>
            <p:cNvSpPr>
              <a:spLocks noChangeArrowheads="1"/>
            </p:cNvSpPr>
            <p:nvPr/>
          </p:nvSpPr>
          <p:spPr bwMode="auto">
            <a:xfrm>
              <a:off x="2190" y="629"/>
              <a:ext cx="1763" cy="121"/>
            </a:xfrm>
            <a:prstGeom prst="rightArrow">
              <a:avLst>
                <a:gd name="adj1" fmla="val 40500"/>
                <a:gd name="adj2" fmla="val 120812"/>
              </a:avLst>
            </a:prstGeom>
            <a:gradFill rotWithShape="1">
              <a:gsLst>
                <a:gs pos="0">
                  <a:srgbClr val="CC99FF">
                    <a:alpha val="0"/>
                  </a:srgbClr>
                </a:gs>
                <a:gs pos="100000">
                  <a:srgbClr val="6600CC"/>
                </a:gs>
              </a:gsLst>
              <a:lin ang="0" scaled="1"/>
            </a:gradFill>
            <a:ln w="9525">
              <a:noFill/>
              <a:miter lim="800000"/>
              <a:headEnd/>
              <a:tailEnd/>
            </a:ln>
          </p:spPr>
          <p:txBody>
            <a:bodyPr wrap="none" anchor="ctr"/>
            <a:lstStyle/>
            <a:p>
              <a:endParaRPr lang="en-US"/>
            </a:p>
          </p:txBody>
        </p:sp>
        <p:sp>
          <p:nvSpPr>
            <p:cNvPr id="29761" name="AutoShape 123"/>
            <p:cNvSpPr>
              <a:spLocks noChangeArrowheads="1"/>
            </p:cNvSpPr>
            <p:nvPr/>
          </p:nvSpPr>
          <p:spPr bwMode="auto">
            <a:xfrm rot="-1279410">
              <a:off x="2101" y="3184"/>
              <a:ext cx="1925" cy="123"/>
            </a:xfrm>
            <a:prstGeom prst="rightArrow">
              <a:avLst>
                <a:gd name="adj1" fmla="val 43093"/>
                <a:gd name="adj2" fmla="val 137738"/>
              </a:avLst>
            </a:prstGeom>
            <a:gradFill rotWithShape="1">
              <a:gsLst>
                <a:gs pos="0">
                  <a:srgbClr val="CC99FF">
                    <a:alpha val="9000"/>
                  </a:srgbClr>
                </a:gs>
                <a:gs pos="100000">
                  <a:srgbClr val="6600CC"/>
                </a:gs>
              </a:gsLst>
              <a:lin ang="0" scaled="1"/>
            </a:gradFill>
            <a:ln w="9525">
              <a:noFill/>
              <a:miter lim="800000"/>
              <a:headEnd/>
              <a:tailEnd/>
            </a:ln>
          </p:spPr>
          <p:txBody>
            <a:bodyPr wrap="none" anchor="ctr"/>
            <a:lstStyle/>
            <a:p>
              <a:pPr algn="ctr"/>
              <a:endParaRPr lang="en-US"/>
            </a:p>
          </p:txBody>
        </p:sp>
        <p:sp>
          <p:nvSpPr>
            <p:cNvPr id="29762" name="AutoShape 124"/>
            <p:cNvSpPr>
              <a:spLocks noChangeArrowheads="1"/>
            </p:cNvSpPr>
            <p:nvPr/>
          </p:nvSpPr>
          <p:spPr bwMode="auto">
            <a:xfrm rot="1246335" flipV="1">
              <a:off x="3560" y="1824"/>
              <a:ext cx="411" cy="123"/>
            </a:xfrm>
            <a:prstGeom prst="rightArrow">
              <a:avLst>
                <a:gd name="adj1" fmla="val 42287"/>
                <a:gd name="adj2" fmla="val 112032"/>
              </a:avLst>
            </a:prstGeom>
            <a:gradFill rotWithShape="1">
              <a:gsLst>
                <a:gs pos="0">
                  <a:srgbClr val="CC99FF">
                    <a:alpha val="0"/>
                  </a:srgbClr>
                </a:gs>
                <a:gs pos="100000">
                  <a:srgbClr val="6600CC"/>
                </a:gs>
              </a:gsLst>
              <a:lin ang="0" scaled="1"/>
            </a:gradFill>
            <a:ln w="9525">
              <a:noFill/>
              <a:miter lim="800000"/>
              <a:headEnd/>
              <a:tailEnd/>
            </a:ln>
          </p:spPr>
          <p:txBody>
            <a:bodyPr wrap="none" anchor="ctr"/>
            <a:lstStyle/>
            <a:p>
              <a:endParaRPr lang="en-US"/>
            </a:p>
          </p:txBody>
        </p:sp>
        <p:sp>
          <p:nvSpPr>
            <p:cNvPr id="16432" name="Oval 76"/>
            <p:cNvSpPr>
              <a:spLocks noChangeArrowheads="1"/>
            </p:cNvSpPr>
            <p:nvPr/>
          </p:nvSpPr>
          <p:spPr bwMode="auto">
            <a:xfrm>
              <a:off x="2873" y="1570"/>
              <a:ext cx="828" cy="288"/>
            </a:xfrm>
            <a:prstGeom prst="ellipse">
              <a:avLst/>
            </a:prstGeom>
            <a:solidFill>
              <a:srgbClr val="FFC285"/>
            </a:solidFill>
            <a:ln w="28575">
              <a:solidFill>
                <a:schemeClr val="tx1"/>
              </a:solidFill>
              <a:round/>
              <a:headEnd/>
              <a:tailEnd/>
            </a:ln>
            <a:effectLst>
              <a:outerShdw dist="45791" dir="3378596" algn="ctr" rotWithShape="0">
                <a:srgbClr val="B2B2B2"/>
              </a:outerShdw>
            </a:effectLst>
          </p:spPr>
          <p:txBody>
            <a:bodyPr wrap="none" lIns="61539" tIns="30770" rIns="61539" bIns="30770" anchor="ctr"/>
            <a:lstStyle/>
            <a:p>
              <a:pPr>
                <a:defRPr/>
              </a:pPr>
              <a:endParaRPr lang="en-US" baseline="0"/>
            </a:p>
          </p:txBody>
        </p:sp>
        <p:sp>
          <p:nvSpPr>
            <p:cNvPr id="29764" name="Text Box 80"/>
            <p:cNvSpPr txBox="1">
              <a:spLocks noChangeArrowheads="1"/>
            </p:cNvSpPr>
            <p:nvPr/>
          </p:nvSpPr>
          <p:spPr bwMode="auto">
            <a:xfrm>
              <a:off x="3065" y="1596"/>
              <a:ext cx="436" cy="230"/>
            </a:xfrm>
            <a:prstGeom prst="rect">
              <a:avLst/>
            </a:prstGeom>
            <a:noFill/>
            <a:ln w="9525">
              <a:noFill/>
              <a:miter lim="800000"/>
              <a:headEnd/>
              <a:tailEnd/>
            </a:ln>
          </p:spPr>
          <p:txBody>
            <a:bodyPr wrap="none" lIns="61539" tIns="30770" rIns="61539" bIns="30770">
              <a:spAutoFit/>
            </a:bodyPr>
            <a:lstStyle/>
            <a:p>
              <a:pPr algn="ctr"/>
              <a:r>
                <a:rPr lang="en-US" sz="1000" i="1" baseline="0"/>
                <a:t>Research</a:t>
              </a:r>
            </a:p>
            <a:p>
              <a:pPr algn="ctr"/>
              <a:r>
                <a:rPr lang="en-US" sz="1000" i="1" baseline="0"/>
                <a:t>Project</a:t>
              </a:r>
            </a:p>
          </p:txBody>
        </p:sp>
        <p:sp>
          <p:nvSpPr>
            <p:cNvPr id="29765" name="Text Box 62"/>
            <p:cNvSpPr txBox="1">
              <a:spLocks noChangeArrowheads="1"/>
            </p:cNvSpPr>
            <p:nvPr/>
          </p:nvSpPr>
          <p:spPr bwMode="auto">
            <a:xfrm>
              <a:off x="1596" y="3418"/>
              <a:ext cx="603" cy="332"/>
            </a:xfrm>
            <a:prstGeom prst="rect">
              <a:avLst/>
            </a:prstGeom>
            <a:gradFill rotWithShape="1">
              <a:gsLst>
                <a:gs pos="0">
                  <a:srgbClr val="FFE8D1"/>
                </a:gs>
                <a:gs pos="100000">
                  <a:srgbClr val="FFC285"/>
                </a:gs>
              </a:gsLst>
              <a:lin ang="5400000" scaled="1"/>
            </a:gradFill>
            <a:ln w="9525">
              <a:solidFill>
                <a:schemeClr val="tx1"/>
              </a:solidFill>
              <a:miter lim="800000"/>
              <a:headEnd/>
              <a:tailEnd/>
            </a:ln>
          </p:spPr>
          <p:txBody>
            <a:bodyPr lIns="61539" tIns="30770" rIns="61539" bIns="30770">
              <a:spAutoFit/>
            </a:bodyPr>
            <a:lstStyle/>
            <a:p>
              <a:pPr algn="ctr"/>
              <a:r>
                <a:rPr lang="en-US" sz="1000" baseline="0"/>
                <a:t>Existing</a:t>
              </a:r>
            </a:p>
            <a:p>
              <a:pPr algn="ctr"/>
              <a:r>
                <a:rPr lang="en-US" sz="1000" baseline="0"/>
                <a:t>Institutional</a:t>
              </a:r>
            </a:p>
            <a:p>
              <a:pPr algn="ctr"/>
              <a:r>
                <a:rPr lang="en-US" sz="1000" baseline="0"/>
                <a:t>Reporting</a:t>
              </a:r>
            </a:p>
          </p:txBody>
        </p:sp>
        <p:sp>
          <p:nvSpPr>
            <p:cNvPr id="29766" name="AutoShape 125"/>
            <p:cNvSpPr>
              <a:spLocks noChangeArrowheads="1"/>
            </p:cNvSpPr>
            <p:nvPr/>
          </p:nvSpPr>
          <p:spPr bwMode="auto">
            <a:xfrm rot="-1246335">
              <a:off x="3556" y="1484"/>
              <a:ext cx="411" cy="123"/>
            </a:xfrm>
            <a:prstGeom prst="rightArrow">
              <a:avLst>
                <a:gd name="adj1" fmla="val 42287"/>
                <a:gd name="adj2" fmla="val 112032"/>
              </a:avLst>
            </a:prstGeom>
            <a:gradFill rotWithShape="1">
              <a:gsLst>
                <a:gs pos="0">
                  <a:srgbClr val="CC99FF">
                    <a:alpha val="0"/>
                  </a:srgbClr>
                </a:gs>
                <a:gs pos="100000">
                  <a:srgbClr val="6600CC"/>
                </a:gs>
              </a:gsLst>
              <a:lin ang="0" scaled="1"/>
            </a:gradFill>
            <a:ln w="9525">
              <a:noFill/>
              <a:miter lim="800000"/>
              <a:headEnd/>
              <a:tailEnd/>
            </a:ln>
          </p:spPr>
          <p:txBody>
            <a:bodyPr wrap="none" anchor="ctr"/>
            <a:lstStyle/>
            <a:p>
              <a:endParaRPr lang="en-US"/>
            </a:p>
          </p:txBody>
        </p:sp>
        <p:sp>
          <p:nvSpPr>
            <p:cNvPr id="16386" name="Rectangle 4"/>
            <p:cNvSpPr>
              <a:spLocks noChangeArrowheads="1"/>
            </p:cNvSpPr>
            <p:nvPr/>
          </p:nvSpPr>
          <p:spPr bwMode="auto">
            <a:xfrm>
              <a:off x="1581" y="556"/>
              <a:ext cx="640" cy="288"/>
            </a:xfrm>
            <a:prstGeom prst="rect">
              <a:avLst/>
            </a:prstGeom>
            <a:gradFill rotWithShape="1">
              <a:gsLst>
                <a:gs pos="0">
                  <a:srgbClr val="FFE8D1"/>
                </a:gs>
                <a:gs pos="100000">
                  <a:srgbClr val="FFC285"/>
                </a:gs>
              </a:gsLst>
              <a:lin ang="5400000" scaled="1"/>
            </a:gradFill>
            <a:ln w="28575">
              <a:solidFill>
                <a:schemeClr val="tx1"/>
              </a:solidFill>
              <a:miter lim="800000"/>
              <a:headEnd/>
              <a:tailEnd/>
            </a:ln>
            <a:effectLst>
              <a:outerShdw dist="53882" dir="2700000" algn="ctr" rotWithShape="0">
                <a:srgbClr val="B2B2B2"/>
              </a:outerShdw>
            </a:effectLst>
          </p:spPr>
          <p:txBody>
            <a:bodyPr wrap="none" lIns="61539" tIns="30770" rIns="61539" bIns="30770" anchor="ctr"/>
            <a:lstStyle/>
            <a:p>
              <a:pPr>
                <a:defRPr/>
              </a:pPr>
              <a:endParaRPr lang="en-US" baseline="0"/>
            </a:p>
          </p:txBody>
        </p:sp>
        <p:sp>
          <p:nvSpPr>
            <p:cNvPr id="29768" name="Text Box 6"/>
            <p:cNvSpPr txBox="1">
              <a:spLocks noChangeArrowheads="1"/>
            </p:cNvSpPr>
            <p:nvPr/>
          </p:nvSpPr>
          <p:spPr bwMode="auto">
            <a:xfrm>
              <a:off x="1718" y="625"/>
              <a:ext cx="366" cy="134"/>
            </a:xfrm>
            <a:prstGeom prst="rect">
              <a:avLst/>
            </a:prstGeom>
            <a:noFill/>
            <a:ln w="9525">
              <a:noFill/>
              <a:miter lim="800000"/>
              <a:headEnd/>
              <a:tailEnd/>
            </a:ln>
          </p:spPr>
          <p:txBody>
            <a:bodyPr wrap="none" lIns="61539" tIns="30770" rIns="61539" bIns="30770">
              <a:spAutoFit/>
            </a:bodyPr>
            <a:lstStyle/>
            <a:p>
              <a:r>
                <a:rPr lang="en-US" sz="1000" baseline="0"/>
                <a:t>Agency</a:t>
              </a:r>
            </a:p>
          </p:txBody>
        </p:sp>
        <p:sp>
          <p:nvSpPr>
            <p:cNvPr id="29769" name="AutoShape 128"/>
            <p:cNvSpPr>
              <a:spLocks noChangeArrowheads="1"/>
            </p:cNvSpPr>
            <p:nvPr/>
          </p:nvSpPr>
          <p:spPr bwMode="auto">
            <a:xfrm rot="44273" flipV="1">
              <a:off x="3547" y="2196"/>
              <a:ext cx="411" cy="123"/>
            </a:xfrm>
            <a:prstGeom prst="rightArrow">
              <a:avLst>
                <a:gd name="adj1" fmla="val 42287"/>
                <a:gd name="adj2" fmla="val 112032"/>
              </a:avLst>
            </a:prstGeom>
            <a:gradFill rotWithShape="1">
              <a:gsLst>
                <a:gs pos="0">
                  <a:srgbClr val="CC99FF">
                    <a:alpha val="0"/>
                  </a:srgbClr>
                </a:gs>
                <a:gs pos="100000">
                  <a:srgbClr val="6600CC"/>
                </a:gs>
              </a:gsLst>
              <a:lin ang="0" scaled="1"/>
            </a:gradFill>
            <a:ln w="9525">
              <a:noFill/>
              <a:miter lim="800000"/>
              <a:headEnd/>
              <a:tailEnd/>
            </a:ln>
          </p:spPr>
          <p:txBody>
            <a:bodyPr wrap="none" anchor="ctr"/>
            <a:lstStyle/>
            <a:p>
              <a:endParaRPr lang="en-US"/>
            </a:p>
          </p:txBody>
        </p:sp>
        <p:sp>
          <p:nvSpPr>
            <p:cNvPr id="29770" name="AutoShape 129"/>
            <p:cNvSpPr>
              <a:spLocks noChangeArrowheads="1"/>
            </p:cNvSpPr>
            <p:nvPr/>
          </p:nvSpPr>
          <p:spPr bwMode="auto">
            <a:xfrm>
              <a:off x="2604" y="3969"/>
              <a:ext cx="1355" cy="121"/>
            </a:xfrm>
            <a:prstGeom prst="rightArrow">
              <a:avLst>
                <a:gd name="adj1" fmla="val 40500"/>
                <a:gd name="adj2" fmla="val 125618"/>
              </a:avLst>
            </a:prstGeom>
            <a:gradFill rotWithShape="1">
              <a:gsLst>
                <a:gs pos="0">
                  <a:srgbClr val="CC99FF">
                    <a:alpha val="0"/>
                  </a:srgbClr>
                </a:gs>
                <a:gs pos="100000">
                  <a:srgbClr val="6600CC"/>
                </a:gs>
              </a:gsLst>
              <a:lin ang="0" scaled="1"/>
            </a:gradFill>
            <a:ln w="9525">
              <a:noFill/>
              <a:miter lim="800000"/>
              <a:headEnd/>
              <a:tailEnd/>
            </a:ln>
          </p:spPr>
          <p:txBody>
            <a:bodyPr wrap="none" anchor="ctr"/>
            <a:lstStyle/>
            <a:p>
              <a:endParaRPr lang="en-US"/>
            </a:p>
          </p:txBody>
        </p:sp>
      </p:grpSp>
      <p:sp>
        <p:nvSpPr>
          <p:cNvPr id="88" name="Text Box 104"/>
          <p:cNvSpPr txBox="1">
            <a:spLocks noChangeArrowheads="1"/>
          </p:cNvSpPr>
          <p:nvPr/>
        </p:nvSpPr>
        <p:spPr bwMode="auto">
          <a:xfrm>
            <a:off x="7848600" y="2874417"/>
            <a:ext cx="1371600" cy="554583"/>
          </a:xfrm>
          <a:prstGeom prst="rect">
            <a:avLst/>
          </a:prstGeom>
          <a:noFill/>
          <a:ln w="9525">
            <a:noFill/>
            <a:miter lim="800000"/>
            <a:headEnd/>
            <a:tailEnd/>
          </a:ln>
        </p:spPr>
        <p:txBody>
          <a:bodyPr wrap="square" lIns="61539" tIns="30770" rIns="61539" bIns="30770">
            <a:spAutoFit/>
          </a:bodyPr>
          <a:lstStyle/>
          <a:p>
            <a:r>
              <a:rPr lang="en-US" sz="1600" baseline="0" dirty="0" smtClean="0">
                <a:solidFill>
                  <a:srgbClr val="008000"/>
                </a:solidFill>
              </a:rPr>
              <a:t>MEASURED </a:t>
            </a:r>
          </a:p>
          <a:p>
            <a:r>
              <a:rPr lang="en-US" sz="1600" baseline="0" dirty="0" smtClean="0">
                <a:solidFill>
                  <a:srgbClr val="008000"/>
                </a:solidFill>
              </a:rPr>
              <a:t>OUTCOMES</a:t>
            </a:r>
            <a:endParaRPr lang="en-US" sz="1600" baseline="0" dirty="0">
              <a:solidFill>
                <a:srgbClr val="008000"/>
              </a:solidFill>
            </a:endParaRPr>
          </a:p>
        </p:txBody>
      </p:sp>
      <p:sp>
        <p:nvSpPr>
          <p:cNvPr id="89" name="Slide Number Placeholder 88"/>
          <p:cNvSpPr>
            <a:spLocks noGrp="1"/>
          </p:cNvSpPr>
          <p:nvPr>
            <p:ph type="sldNum" sz="quarter" idx="12"/>
          </p:nvPr>
        </p:nvSpPr>
        <p:spPr/>
        <p:txBody>
          <a:bodyPr/>
          <a:lstStyle/>
          <a:p>
            <a:fld id="{2DCC3C94-702F-4E2F-8852-F0080682A15F}" type="slidenum">
              <a:rPr lang="en-US" smtClean="0"/>
              <a:pPr/>
              <a:t>3</a:t>
            </a:fld>
            <a:endParaRPr lang="en-US"/>
          </a:p>
        </p:txBody>
      </p:sp>
      <p:sp>
        <p:nvSpPr>
          <p:cNvPr id="90" name="Footer Placeholder 89"/>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ransition>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371600" y="1752600"/>
          <a:ext cx="6324600" cy="1097281"/>
        </p:xfrm>
        <a:graphic>
          <a:graphicData uri="http://schemas.openxmlformats.org/drawingml/2006/table">
            <a:tbl>
              <a:tblPr/>
              <a:tblGrid>
                <a:gridCol w="847465"/>
                <a:gridCol w="878853"/>
                <a:gridCol w="1506604"/>
                <a:gridCol w="1757705"/>
                <a:gridCol w="1333973"/>
              </a:tblGrid>
              <a:tr h="506437">
                <a:tc>
                  <a:txBody>
                    <a:bodyPr/>
                    <a:lstStyle/>
                    <a:p>
                      <a:pPr algn="l" fontAlgn="b"/>
                      <a:r>
                        <a:rPr lang="en-US" sz="1000" b="0" i="0" u="none" strike="noStrike" dirty="0">
                          <a:solidFill>
                            <a:srgbClr val="000000"/>
                          </a:solidFill>
                          <a:latin typeface="Calibri"/>
                        </a:rPr>
                        <a:t>Period Start</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1000" b="0" i="0" u="none" strike="noStrike" dirty="0">
                          <a:solidFill>
                            <a:srgbClr val="000000"/>
                          </a:solidFill>
                          <a:latin typeface="Calibri"/>
                        </a:rPr>
                        <a:t>Period End</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rtl="0" fontAlgn="b"/>
                      <a:r>
                        <a:rPr lang="en-US" sz="1000" b="1" i="0" u="none" strike="noStrike" dirty="0">
                          <a:solidFill>
                            <a:srgbClr val="000000"/>
                          </a:solidFill>
                          <a:latin typeface="Calibri"/>
                        </a:rPr>
                        <a:t>Recipient Account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rtl="0" fontAlgn="b"/>
                      <a:r>
                        <a:rPr lang="en-US" sz="1000" b="1" i="0" u="none" strike="noStrike" dirty="0" smtClean="0">
                          <a:solidFill>
                            <a:srgbClr val="000000"/>
                          </a:solidFill>
                          <a:latin typeface="Calibri"/>
                        </a:rPr>
                        <a:t>Sub Recipient Duns # </a:t>
                      </a:r>
                      <a:endParaRPr lang="en-US" sz="1000" b="1"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rtl="0" fontAlgn="b"/>
                      <a:r>
                        <a:rPr lang="en-US" sz="1000" b="1" i="0" u="none" strike="noStrike">
                          <a:solidFill>
                            <a:srgbClr val="000000"/>
                          </a:solidFill>
                          <a:latin typeface="Calibri"/>
                        </a:rPr>
                        <a:t>Amount Disbursed</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r>
              <a:tr h="295422">
                <a:tc>
                  <a:txBody>
                    <a:bodyPr/>
                    <a:lstStyle/>
                    <a:p>
                      <a:pPr algn="r" fontAlgn="b"/>
                      <a:r>
                        <a:rPr lang="en-US" sz="1000" b="0" i="0" u="none" strike="noStrike">
                          <a:solidFill>
                            <a:srgbClr val="000000"/>
                          </a:solidFill>
                          <a:latin typeface="Calibri"/>
                        </a:rPr>
                        <a:t>5/15/2010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00" b="0" i="0" u="none" strike="noStrike">
                          <a:solidFill>
                            <a:srgbClr val="000000"/>
                          </a:solidFill>
                          <a:latin typeface="Calibri"/>
                        </a:rPr>
                        <a:t>5/31/2010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A120005</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123456789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$222,340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5422">
                <a:tc>
                  <a:txBody>
                    <a:bodyPr/>
                    <a:lstStyle/>
                    <a:p>
                      <a:pPr algn="r" fontAlgn="b"/>
                      <a:r>
                        <a:rPr lang="en-US" sz="1000" b="0" i="0" u="none" strike="noStrike" dirty="0">
                          <a:solidFill>
                            <a:srgbClr val="000000"/>
                          </a:solidFill>
                          <a:latin typeface="Calibri"/>
                        </a:rPr>
                        <a:t>5/15/2010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00" b="0" i="0" u="none" strike="noStrike">
                          <a:solidFill>
                            <a:srgbClr val="000000"/>
                          </a:solidFill>
                          <a:latin typeface="Calibri"/>
                        </a:rPr>
                        <a:t>5/31/2010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smtClean="0">
                          <a:solidFill>
                            <a:srgbClr val="000000"/>
                          </a:solidFill>
                          <a:latin typeface="Calibri"/>
                        </a:rPr>
                        <a:t>A100549</a:t>
                      </a:r>
                      <a:endParaRPr lang="en-US" sz="1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123456789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a:solidFill>
                            <a:srgbClr val="000000"/>
                          </a:solidFill>
                          <a:latin typeface="Calibri"/>
                        </a:rPr>
                        <a:t>$1,234,567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Title 1"/>
          <p:cNvSpPr txBox="1">
            <a:spLocks/>
          </p:cNvSpPr>
          <p:nvPr/>
        </p:nvSpPr>
        <p:spPr>
          <a:xfrm>
            <a:off x="304800" y="304800"/>
            <a:ext cx="8229600" cy="503238"/>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chemeClr val="tx1"/>
                </a:solidFill>
                <a:effectLst/>
                <a:uLnTx/>
                <a:uFillTx/>
                <a:latin typeface="+mj-lt"/>
                <a:ea typeface="+mj-ea"/>
                <a:cs typeface="+mj-cs"/>
              </a:rPr>
              <a:t>Upload File Examples</a:t>
            </a:r>
            <a:endParaRPr kumimoji="0" lang="en-US" sz="3600" b="0" i="0" u="none" strike="noStrike" kern="1200" cap="none" spc="0" normalizeH="0" baseline="0" noProof="0" dirty="0">
              <a:ln>
                <a:noFill/>
              </a:ln>
              <a:solidFill>
                <a:schemeClr val="tx1"/>
              </a:solidFill>
              <a:effectLst/>
              <a:uLnTx/>
              <a:uFillTx/>
              <a:latin typeface="+mj-lt"/>
              <a:ea typeface="+mj-ea"/>
              <a:cs typeface="+mj-cs"/>
            </a:endParaRPr>
          </a:p>
        </p:txBody>
      </p:sp>
      <p:sp>
        <p:nvSpPr>
          <p:cNvPr id="4" name="TextBox 3"/>
          <p:cNvSpPr txBox="1"/>
          <p:nvPr/>
        </p:nvSpPr>
        <p:spPr>
          <a:xfrm>
            <a:off x="2095500" y="914400"/>
            <a:ext cx="4876800" cy="307777"/>
          </a:xfrm>
          <a:prstGeom prst="rect">
            <a:avLst/>
          </a:prstGeom>
          <a:noFill/>
        </p:spPr>
        <p:txBody>
          <a:bodyPr wrap="square" rtlCol="0">
            <a:spAutoFit/>
          </a:bodyPr>
          <a:lstStyle/>
          <a:p>
            <a:pPr algn="ctr"/>
            <a:r>
              <a:rPr lang="en-US" sz="1400" b="1" i="0" u="none" strike="noStrike" dirty="0" smtClean="0">
                <a:solidFill>
                  <a:schemeClr val="accent1">
                    <a:lumMod val="75000"/>
                  </a:schemeClr>
                </a:solidFill>
                <a:latin typeface="Arial"/>
              </a:rPr>
              <a:t>File Set </a:t>
            </a:r>
            <a:r>
              <a:rPr lang="en-US" sz="1400" b="1" dirty="0" smtClean="0">
                <a:solidFill>
                  <a:schemeClr val="accent1">
                    <a:lumMod val="75000"/>
                  </a:schemeClr>
                </a:solidFill>
                <a:latin typeface="Arial"/>
              </a:rPr>
              <a:t>4</a:t>
            </a:r>
            <a:r>
              <a:rPr lang="en-US" sz="1400" b="1" i="0" u="none" strike="noStrike" dirty="0" smtClean="0">
                <a:solidFill>
                  <a:schemeClr val="accent1">
                    <a:lumMod val="75000"/>
                  </a:schemeClr>
                </a:solidFill>
                <a:latin typeface="Arial"/>
              </a:rPr>
              <a:t> Example: Payments to </a:t>
            </a:r>
            <a:r>
              <a:rPr lang="en-US" sz="1400" b="1" dirty="0" smtClean="0">
                <a:solidFill>
                  <a:schemeClr val="accent1">
                    <a:lumMod val="75000"/>
                  </a:schemeClr>
                </a:solidFill>
                <a:latin typeface="Arial"/>
              </a:rPr>
              <a:t>Sub-recipients</a:t>
            </a:r>
            <a:endParaRPr lang="en-US" sz="1400" b="1" i="0" u="none" strike="noStrike" dirty="0" smtClean="0">
              <a:solidFill>
                <a:schemeClr val="accent1">
                  <a:lumMod val="75000"/>
                </a:schemeClr>
              </a:solidFill>
              <a:latin typeface="Arial"/>
            </a:endParaRPr>
          </a:p>
        </p:txBody>
      </p:sp>
      <p:sp>
        <p:nvSpPr>
          <p:cNvPr id="5" name="Slide Number Placeholder 4"/>
          <p:cNvSpPr>
            <a:spLocks noGrp="1"/>
          </p:cNvSpPr>
          <p:nvPr>
            <p:ph type="sldNum" sz="quarter" idx="12"/>
          </p:nvPr>
        </p:nvSpPr>
        <p:spPr/>
        <p:txBody>
          <a:bodyPr/>
          <a:lstStyle/>
          <a:p>
            <a:fld id="{2DCC3C94-702F-4E2F-8852-F0080682A15F}" type="slidenum">
              <a:rPr lang="en-US" smtClean="0"/>
              <a:pPr/>
              <a:t>30</a:t>
            </a:fld>
            <a:endParaRPr lang="en-US"/>
          </a:p>
        </p:txBody>
      </p:sp>
      <p:sp>
        <p:nvSpPr>
          <p:cNvPr id="6" name="Footer Placeholder 5"/>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914400"/>
            <a:ext cx="6553200" cy="523220"/>
          </a:xfrm>
          <a:prstGeom prst="rect">
            <a:avLst/>
          </a:prstGeom>
          <a:noFill/>
        </p:spPr>
        <p:txBody>
          <a:bodyPr wrap="square" rtlCol="0">
            <a:spAutoFit/>
          </a:bodyPr>
          <a:lstStyle/>
          <a:p>
            <a:pPr algn="ctr"/>
            <a:r>
              <a:rPr lang="en-US" sz="2800" dirty="0" smtClean="0">
                <a:latin typeface="+mj-lt"/>
                <a:ea typeface="+mj-ea"/>
                <a:cs typeface="+mj-cs"/>
              </a:rPr>
              <a:t>File Set 5: Indirect Costs</a:t>
            </a:r>
          </a:p>
        </p:txBody>
      </p:sp>
      <p:sp>
        <p:nvSpPr>
          <p:cNvPr id="4" name="Content Placeholder 3"/>
          <p:cNvSpPr>
            <a:spLocks noGrp="1"/>
          </p:cNvSpPr>
          <p:nvPr>
            <p:ph idx="1"/>
          </p:nvPr>
        </p:nvSpPr>
        <p:spPr>
          <a:xfrm>
            <a:off x="457200" y="1600201"/>
            <a:ext cx="8229600" cy="914400"/>
          </a:xfrm>
        </p:spPr>
        <p:txBody>
          <a:bodyPr>
            <a:normAutofit lnSpcReduction="10000"/>
          </a:bodyPr>
          <a:lstStyle/>
          <a:p>
            <a:pPr>
              <a:buNone/>
            </a:pPr>
            <a:r>
              <a:rPr lang="en-US" sz="2000" dirty="0" smtClean="0"/>
              <a:t>	Please send us your full indirect cost rate proposal.  We are working with our steering committee members to finalize the approach to estimating the salaries associated with indirect costs.</a:t>
            </a:r>
          </a:p>
        </p:txBody>
      </p:sp>
      <p:sp>
        <p:nvSpPr>
          <p:cNvPr id="6" name="Slide Number Placeholder 5"/>
          <p:cNvSpPr>
            <a:spLocks noGrp="1"/>
          </p:cNvSpPr>
          <p:nvPr>
            <p:ph type="sldNum" sz="quarter" idx="12"/>
          </p:nvPr>
        </p:nvSpPr>
        <p:spPr/>
        <p:txBody>
          <a:bodyPr/>
          <a:lstStyle/>
          <a:p>
            <a:fld id="{2DCC3C94-702F-4E2F-8852-F0080682A15F}" type="slidenum">
              <a:rPr lang="en-US" smtClean="0"/>
              <a:pPr/>
              <a:t>31</a:t>
            </a:fld>
            <a:endParaRPr lang="en-US"/>
          </a:p>
        </p:txBody>
      </p:sp>
      <p:sp>
        <p:nvSpPr>
          <p:cNvPr id="7" name="Footer Placeholder 6"/>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Getting Ready to Send Data</a:t>
            </a:r>
            <a:endParaRPr lang="en-US" sz="3600" dirty="0"/>
          </a:p>
        </p:txBody>
      </p:sp>
      <p:sp>
        <p:nvSpPr>
          <p:cNvPr id="3" name="Content Placeholder 2"/>
          <p:cNvSpPr>
            <a:spLocks noGrp="1"/>
          </p:cNvSpPr>
          <p:nvPr>
            <p:ph idx="1"/>
          </p:nvPr>
        </p:nvSpPr>
        <p:spPr/>
        <p:txBody>
          <a:bodyPr>
            <a:normAutofit/>
          </a:bodyPr>
          <a:lstStyle/>
          <a:p>
            <a:r>
              <a:rPr lang="en-US" sz="2800" dirty="0" smtClean="0"/>
              <a:t>Participation Agreement Requirements</a:t>
            </a:r>
          </a:p>
          <a:p>
            <a:r>
              <a:rPr lang="en-US" sz="2800" dirty="0" smtClean="0"/>
              <a:t>Secure FTP Data Transfer</a:t>
            </a:r>
            <a:endParaRPr lang="en-US" sz="2800" dirty="0"/>
          </a:p>
        </p:txBody>
      </p:sp>
      <p:sp>
        <p:nvSpPr>
          <p:cNvPr id="4" name="Slide Number Placeholder 3"/>
          <p:cNvSpPr>
            <a:spLocks noGrp="1"/>
          </p:cNvSpPr>
          <p:nvPr>
            <p:ph type="sldNum" sz="quarter" idx="12"/>
          </p:nvPr>
        </p:nvSpPr>
        <p:spPr/>
        <p:txBody>
          <a:bodyPr/>
          <a:lstStyle/>
          <a:p>
            <a:fld id="{2DCC3C94-702F-4E2F-8852-F0080682A15F}" type="slidenum">
              <a:rPr lang="en-US" smtClean="0"/>
              <a:pPr/>
              <a:t>32</a:t>
            </a:fld>
            <a:endParaRPr lang="en-US"/>
          </a:p>
        </p:txBody>
      </p:sp>
      <p:sp>
        <p:nvSpPr>
          <p:cNvPr id="5" name="Footer Placeholder 4"/>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Participation Agreement Instructions</a:t>
            </a:r>
            <a:endParaRPr lang="en-US" sz="3600" dirty="0"/>
          </a:p>
        </p:txBody>
      </p:sp>
      <p:sp>
        <p:nvSpPr>
          <p:cNvPr id="3" name="Content Placeholder 2"/>
          <p:cNvSpPr>
            <a:spLocks noGrp="1"/>
          </p:cNvSpPr>
          <p:nvPr>
            <p:ph idx="1"/>
          </p:nvPr>
        </p:nvSpPr>
        <p:spPr/>
        <p:txBody>
          <a:bodyPr>
            <a:normAutofit fontScale="92500" lnSpcReduction="10000"/>
          </a:bodyPr>
          <a:lstStyle/>
          <a:p>
            <a:pPr>
              <a:buNone/>
            </a:pPr>
            <a:r>
              <a:rPr lang="en-US" sz="1700" dirty="0" smtClean="0"/>
              <a:t>	The Participation Agreement or Memorandum of Understanding is the proposed agreement for use and treatment of data between the university and the National Institutes of Health that must be signed prior to participation in the Star Metrics Project. The agreement template can be found on the Star Metrics demonstration web site. </a:t>
            </a:r>
          </a:p>
          <a:p>
            <a:pPr>
              <a:buNone/>
            </a:pPr>
            <a:endParaRPr lang="en-US" sz="1700" dirty="0" smtClean="0"/>
          </a:p>
          <a:p>
            <a:pPr>
              <a:buNone/>
            </a:pPr>
            <a:r>
              <a:rPr lang="en-US" sz="1700" dirty="0" smtClean="0"/>
              <a:t>	When you are ready to submit the agreement, please send two signed copies of the participation agreement to:</a:t>
            </a:r>
          </a:p>
          <a:p>
            <a:pPr lvl="4">
              <a:buNone/>
            </a:pPr>
            <a:r>
              <a:rPr lang="it-IT" sz="1700" i="1" dirty="0" smtClean="0"/>
              <a:t>Stefano Bertuzzi, Ph.D.</a:t>
            </a:r>
            <a:endParaRPr lang="en-US" sz="1700" dirty="0" smtClean="0"/>
          </a:p>
          <a:p>
            <a:pPr lvl="4">
              <a:buNone/>
            </a:pPr>
            <a:r>
              <a:rPr lang="en-US" sz="1700" dirty="0" smtClean="0"/>
              <a:t>Office of the Director</a:t>
            </a:r>
          </a:p>
          <a:p>
            <a:pPr lvl="4">
              <a:buNone/>
            </a:pPr>
            <a:r>
              <a:rPr lang="en-US" sz="1700" dirty="0" smtClean="0"/>
              <a:t>Office of Science Policy</a:t>
            </a:r>
          </a:p>
          <a:p>
            <a:pPr lvl="4">
              <a:buNone/>
            </a:pPr>
            <a:r>
              <a:rPr lang="en-US" sz="1700" dirty="0" smtClean="0"/>
              <a:t>National Institutes of Health</a:t>
            </a:r>
          </a:p>
          <a:p>
            <a:pPr lvl="4">
              <a:buNone/>
            </a:pPr>
            <a:r>
              <a:rPr lang="en-US" sz="1700" dirty="0" smtClean="0"/>
              <a:t>Bg.1 Rm.224</a:t>
            </a:r>
          </a:p>
          <a:p>
            <a:pPr lvl="4">
              <a:buNone/>
            </a:pPr>
            <a:r>
              <a:rPr lang="en-US" sz="1700" dirty="0" smtClean="0"/>
              <a:t>1, Center Dr. </a:t>
            </a:r>
          </a:p>
          <a:p>
            <a:pPr lvl="4">
              <a:buNone/>
            </a:pPr>
            <a:r>
              <a:rPr lang="en-US" sz="1700" dirty="0" smtClean="0"/>
              <a:t>Bethesda, MD 20892</a:t>
            </a:r>
          </a:p>
          <a:p>
            <a:pPr lvl="4">
              <a:buNone/>
            </a:pPr>
            <a:r>
              <a:rPr lang="en-US" sz="1700" dirty="0" smtClean="0"/>
              <a:t>Phone 301 496 9286</a:t>
            </a:r>
          </a:p>
          <a:p>
            <a:pPr lvl="4">
              <a:buNone/>
            </a:pPr>
            <a:r>
              <a:rPr lang="en-US" sz="1700" dirty="0" smtClean="0"/>
              <a:t>Fax 301 402 0280</a:t>
            </a:r>
          </a:p>
          <a:p>
            <a:endParaRPr lang="en-US" dirty="0"/>
          </a:p>
        </p:txBody>
      </p:sp>
      <p:sp>
        <p:nvSpPr>
          <p:cNvPr id="4" name="Slide Number Placeholder 3"/>
          <p:cNvSpPr>
            <a:spLocks noGrp="1"/>
          </p:cNvSpPr>
          <p:nvPr>
            <p:ph type="sldNum" sz="quarter" idx="12"/>
          </p:nvPr>
        </p:nvSpPr>
        <p:spPr/>
        <p:txBody>
          <a:bodyPr/>
          <a:lstStyle/>
          <a:p>
            <a:fld id="{2DCC3C94-702F-4E2F-8852-F0080682A15F}" type="slidenum">
              <a:rPr lang="en-US" smtClean="0"/>
              <a:pPr/>
              <a:t>33</a:t>
            </a:fld>
            <a:endParaRPr lang="en-US"/>
          </a:p>
        </p:txBody>
      </p:sp>
      <p:sp>
        <p:nvSpPr>
          <p:cNvPr id="5" name="Footer Placeholder 4"/>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Secure Environment and Secure Data Transfer Discussion</a:t>
            </a:r>
            <a:endParaRPr lang="en-US" sz="3600" dirty="0"/>
          </a:p>
        </p:txBody>
      </p:sp>
      <p:sp>
        <p:nvSpPr>
          <p:cNvPr id="3" name="Content Placeholder 2"/>
          <p:cNvSpPr>
            <a:spLocks noGrp="1"/>
          </p:cNvSpPr>
          <p:nvPr>
            <p:ph idx="1"/>
          </p:nvPr>
        </p:nvSpPr>
        <p:spPr>
          <a:xfrm>
            <a:off x="533400" y="1676400"/>
            <a:ext cx="8229600" cy="4572000"/>
          </a:xfrm>
        </p:spPr>
        <p:txBody>
          <a:bodyPr>
            <a:normAutofit/>
          </a:bodyPr>
          <a:lstStyle/>
          <a:p>
            <a:pPr>
              <a:buNone/>
            </a:pPr>
            <a:endParaRPr lang="en-US" sz="1600" b="1" dirty="0" smtClean="0"/>
          </a:p>
          <a:p>
            <a:pPr>
              <a:buNone/>
            </a:pPr>
            <a:r>
              <a:rPr lang="en-US" sz="1600" b="1" dirty="0" smtClean="0"/>
              <a:t>	What Data Security Standards will STAR METRICS use for data storage?</a:t>
            </a:r>
          </a:p>
          <a:p>
            <a:pPr>
              <a:buNone/>
            </a:pPr>
            <a:r>
              <a:rPr lang="en-US" sz="1600" b="1" dirty="0" smtClean="0"/>
              <a:t> </a:t>
            </a:r>
            <a:endParaRPr lang="en-US" sz="1600" dirty="0" smtClean="0"/>
          </a:p>
          <a:p>
            <a:pPr>
              <a:buNone/>
            </a:pPr>
            <a:r>
              <a:rPr lang="en-US" sz="1600" dirty="0" smtClean="0"/>
              <a:t>	The STAR METRICS data will be housed at the NIH Data Center and adhere to Federal Information Security Management Act of 2002 (FISMA) guidelines. The NIH Data Center provides a secure computing environment suitable for applications and data categorized at the low or moderate security level per FIPS Publication 199, </a:t>
            </a:r>
            <a:r>
              <a:rPr lang="en-US" sz="1600" i="1" dirty="0" smtClean="0"/>
              <a:t>Standards for Security Categorization of Federal Information and Information System</a:t>
            </a:r>
            <a:r>
              <a:rPr lang="en-US" sz="1600" dirty="0" smtClean="0"/>
              <a:t>. The NIH Data Center will be able to provide a secure computing environment suitable for applications and data categorized at the high security level shortly. </a:t>
            </a:r>
          </a:p>
          <a:p>
            <a:pPr>
              <a:buNone/>
            </a:pPr>
            <a:endParaRPr lang="en-US" sz="1600" dirty="0" smtClean="0"/>
          </a:p>
          <a:p>
            <a:pPr>
              <a:buNone/>
            </a:pPr>
            <a:r>
              <a:rPr lang="en-US" sz="1600" dirty="0" smtClean="0"/>
              <a:t>	The NIH CIT has implemented appropriate security controls conforming to the FISMA to protect your data. CIT maintains physical and host system security controls and procedures to protect the computer hardware, applications, and data from improper access by unauthorized individuals and to ensure continued availability.</a:t>
            </a:r>
          </a:p>
          <a:p>
            <a:pPr>
              <a:buNone/>
            </a:pPr>
            <a:endParaRPr lang="en-US" sz="1600" dirty="0" smtClean="0"/>
          </a:p>
          <a:p>
            <a:endParaRPr lang="en-US" sz="1600" dirty="0"/>
          </a:p>
        </p:txBody>
      </p:sp>
      <p:sp>
        <p:nvSpPr>
          <p:cNvPr id="4" name="Slide Number Placeholder 3"/>
          <p:cNvSpPr>
            <a:spLocks noGrp="1"/>
          </p:cNvSpPr>
          <p:nvPr>
            <p:ph type="sldNum" sz="quarter" idx="12"/>
          </p:nvPr>
        </p:nvSpPr>
        <p:spPr/>
        <p:txBody>
          <a:bodyPr/>
          <a:lstStyle/>
          <a:p>
            <a:fld id="{2DCC3C94-702F-4E2F-8852-F0080682A15F}" type="slidenum">
              <a:rPr lang="en-US" smtClean="0"/>
              <a:pPr/>
              <a:t>34</a:t>
            </a:fld>
            <a:endParaRPr lang="en-US"/>
          </a:p>
        </p:txBody>
      </p:sp>
      <p:sp>
        <p:nvSpPr>
          <p:cNvPr id="5" name="Footer Placeholder 4"/>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Secure Environment and Secure Data Transfer Discussion</a:t>
            </a:r>
            <a:endParaRPr lang="en-US" sz="3600" dirty="0"/>
          </a:p>
        </p:txBody>
      </p:sp>
      <p:sp>
        <p:nvSpPr>
          <p:cNvPr id="3" name="Content Placeholder 2"/>
          <p:cNvSpPr>
            <a:spLocks noGrp="1"/>
          </p:cNvSpPr>
          <p:nvPr>
            <p:ph idx="1"/>
          </p:nvPr>
        </p:nvSpPr>
        <p:spPr>
          <a:xfrm>
            <a:off x="533400" y="1828800"/>
            <a:ext cx="8229600" cy="3048000"/>
          </a:xfrm>
        </p:spPr>
        <p:txBody>
          <a:bodyPr>
            <a:normAutofit/>
          </a:bodyPr>
          <a:lstStyle/>
          <a:p>
            <a:pPr>
              <a:buNone/>
            </a:pPr>
            <a:r>
              <a:rPr lang="en-US" sz="1600" b="1" dirty="0" smtClean="0"/>
              <a:t>	What file format should be used to send data?</a:t>
            </a:r>
          </a:p>
          <a:p>
            <a:pPr>
              <a:buNone/>
            </a:pPr>
            <a:endParaRPr lang="en-US" sz="1600" dirty="0" smtClean="0"/>
          </a:p>
          <a:p>
            <a:pPr>
              <a:buNone/>
            </a:pPr>
            <a:r>
              <a:rPr lang="en-US" sz="1600" dirty="0" smtClean="0"/>
              <a:t>	We will accept data in CSV or XML format.  Please refer to the CSV and XML templates on the STAR METRICS demonstration website </a:t>
            </a:r>
          </a:p>
          <a:p>
            <a:pPr>
              <a:buNone/>
            </a:pPr>
            <a:endParaRPr lang="en-US" sz="1600" dirty="0" smtClean="0">
              <a:hlinkClick r:id="rId2"/>
            </a:endParaRPr>
          </a:p>
          <a:p>
            <a:pPr>
              <a:buNone/>
            </a:pPr>
            <a:r>
              <a:rPr lang="en-US" sz="1600" dirty="0" smtClean="0">
                <a:hlinkClick r:id="rId2"/>
              </a:rPr>
              <a:t>	http://starmetricscomp.synthosys.com/dashboard.aspx</a:t>
            </a:r>
            <a:r>
              <a:rPr lang="en-US" sz="1600" dirty="0" smtClean="0"/>
              <a:t> </a:t>
            </a:r>
          </a:p>
        </p:txBody>
      </p:sp>
      <p:sp>
        <p:nvSpPr>
          <p:cNvPr id="4" name="Slide Number Placeholder 3"/>
          <p:cNvSpPr>
            <a:spLocks noGrp="1"/>
          </p:cNvSpPr>
          <p:nvPr>
            <p:ph type="sldNum" sz="quarter" idx="12"/>
          </p:nvPr>
        </p:nvSpPr>
        <p:spPr/>
        <p:txBody>
          <a:bodyPr/>
          <a:lstStyle/>
          <a:p>
            <a:fld id="{2DCC3C94-702F-4E2F-8852-F0080682A15F}" type="slidenum">
              <a:rPr lang="en-US" smtClean="0"/>
              <a:pPr/>
              <a:t>35</a:t>
            </a:fld>
            <a:endParaRPr lang="en-US"/>
          </a:p>
        </p:txBody>
      </p:sp>
      <p:sp>
        <p:nvSpPr>
          <p:cNvPr id="5" name="Footer Placeholder 4"/>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Secure Environment and Secure Data Transfer Discussion</a:t>
            </a:r>
            <a:endParaRPr lang="en-US" sz="3600" dirty="0"/>
          </a:p>
        </p:txBody>
      </p:sp>
      <p:sp>
        <p:nvSpPr>
          <p:cNvPr id="3" name="Content Placeholder 2"/>
          <p:cNvSpPr>
            <a:spLocks noGrp="1"/>
          </p:cNvSpPr>
          <p:nvPr>
            <p:ph idx="1"/>
          </p:nvPr>
        </p:nvSpPr>
        <p:spPr>
          <a:xfrm>
            <a:off x="533400" y="1600200"/>
            <a:ext cx="8229600" cy="4724400"/>
          </a:xfrm>
        </p:spPr>
        <p:txBody>
          <a:bodyPr>
            <a:normAutofit fontScale="77500" lnSpcReduction="20000"/>
          </a:bodyPr>
          <a:lstStyle/>
          <a:p>
            <a:pPr>
              <a:buNone/>
            </a:pPr>
            <a:r>
              <a:rPr lang="en-US" sz="2100" b="1" dirty="0" smtClean="0"/>
              <a:t>	How do we send our data to STAR METRICS?</a:t>
            </a:r>
          </a:p>
          <a:p>
            <a:pPr>
              <a:buNone/>
            </a:pPr>
            <a:endParaRPr lang="en-US" sz="2100" dirty="0" smtClean="0"/>
          </a:p>
          <a:p>
            <a:pPr>
              <a:buNone/>
            </a:pPr>
            <a:r>
              <a:rPr lang="en-US" sz="2100" dirty="0" smtClean="0"/>
              <a:t>	In the short term, the files can be sent using the National Institutes of Health (NIH) secure email transmission capability, which allows for message and document transfer up to 2 GB over an encrypted channel. Information on the secure e-mail file transfer process can be found at(link to page on web site).  The process is the following:</a:t>
            </a:r>
          </a:p>
          <a:p>
            <a:pPr>
              <a:buNone/>
            </a:pPr>
            <a:endParaRPr lang="en-US" sz="2100" dirty="0" smtClean="0"/>
          </a:p>
          <a:p>
            <a:pPr lvl="1">
              <a:buFont typeface="Wingdings" pitchFamily="2" charset="2"/>
              <a:buChar char="Ø"/>
            </a:pPr>
            <a:r>
              <a:rPr lang="en-US" sz="2100" dirty="0" smtClean="0"/>
              <a:t>We will send you a secure email from </a:t>
            </a:r>
            <a:r>
              <a:rPr lang="en-US" sz="2100" u="sng" dirty="0" smtClean="0">
                <a:hlinkClick r:id="rId2"/>
              </a:rPr>
              <a:t>https://secureemail.nih.gov</a:t>
            </a:r>
            <a:r>
              <a:rPr lang="en-US" sz="2100" dirty="0" smtClean="0"/>
              <a:t>, which has information on how to register to transmit data (this is a one time registration).  </a:t>
            </a:r>
          </a:p>
          <a:p>
            <a:pPr lvl="1">
              <a:buFont typeface="Wingdings" pitchFamily="2" charset="2"/>
              <a:buChar char="Ø"/>
            </a:pPr>
            <a:r>
              <a:rPr lang="en-US" sz="2100" dirty="0" smtClean="0"/>
              <a:t>You then return to the email we sent, enter a message, attach the data files, and hit “reply.”</a:t>
            </a:r>
          </a:p>
          <a:p>
            <a:pPr lvl="1">
              <a:buFont typeface="Wingdings" pitchFamily="2" charset="2"/>
              <a:buChar char="Ø"/>
            </a:pPr>
            <a:r>
              <a:rPr lang="en-US" sz="2100" dirty="0" smtClean="0"/>
              <a:t>We will confirm receipt and then start the creation of the job reports.</a:t>
            </a:r>
          </a:p>
          <a:p>
            <a:pPr>
              <a:buNone/>
            </a:pPr>
            <a:r>
              <a:rPr lang="en-US" sz="2100" dirty="0" smtClean="0"/>
              <a:t>	 </a:t>
            </a:r>
          </a:p>
          <a:p>
            <a:pPr>
              <a:buNone/>
            </a:pPr>
            <a:r>
              <a:rPr lang="en-US" sz="2100" b="1" dirty="0" smtClean="0"/>
              <a:t>	When will a secure web server be available for data upload?</a:t>
            </a:r>
          </a:p>
          <a:p>
            <a:pPr>
              <a:buNone/>
            </a:pPr>
            <a:endParaRPr lang="en-US" sz="2100" b="1" dirty="0" smtClean="0"/>
          </a:p>
          <a:p>
            <a:pPr>
              <a:buNone/>
            </a:pPr>
            <a:r>
              <a:rPr lang="en-US" sz="2100" dirty="0" smtClean="0"/>
              <a:t>	 It is anticipated that the integrated upload web based system that will allow for verification and validation will be made available by September, 30th 2010. At that time you may continue to use the secure e-mail data transfer method, or use the web based upload system.</a:t>
            </a:r>
          </a:p>
          <a:p>
            <a:pPr>
              <a:buNone/>
            </a:pPr>
            <a:endParaRPr lang="en-US" sz="1400" dirty="0" smtClean="0"/>
          </a:p>
          <a:p>
            <a:endParaRPr lang="en-US" sz="1200" dirty="0"/>
          </a:p>
        </p:txBody>
      </p:sp>
      <p:sp>
        <p:nvSpPr>
          <p:cNvPr id="4" name="Slide Number Placeholder 3"/>
          <p:cNvSpPr>
            <a:spLocks noGrp="1"/>
          </p:cNvSpPr>
          <p:nvPr>
            <p:ph type="sldNum" sz="quarter" idx="12"/>
          </p:nvPr>
        </p:nvSpPr>
        <p:spPr/>
        <p:txBody>
          <a:bodyPr/>
          <a:lstStyle/>
          <a:p>
            <a:fld id="{2DCC3C94-702F-4E2F-8852-F0080682A15F}" type="slidenum">
              <a:rPr lang="en-US" smtClean="0"/>
              <a:pPr/>
              <a:t>36</a:t>
            </a:fld>
            <a:endParaRPr lang="en-US"/>
          </a:p>
        </p:txBody>
      </p:sp>
      <p:sp>
        <p:nvSpPr>
          <p:cNvPr id="5" name="Footer Placeholder 4"/>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For More Information</a:t>
            </a:r>
            <a:endParaRPr lang="en-US" sz="3600" dirty="0"/>
          </a:p>
        </p:txBody>
      </p:sp>
      <p:sp>
        <p:nvSpPr>
          <p:cNvPr id="3" name="Content Placeholder 2"/>
          <p:cNvSpPr>
            <a:spLocks noGrp="1"/>
          </p:cNvSpPr>
          <p:nvPr>
            <p:ph idx="1"/>
          </p:nvPr>
        </p:nvSpPr>
        <p:spPr/>
        <p:txBody>
          <a:bodyPr>
            <a:normAutofit/>
          </a:bodyPr>
          <a:lstStyle/>
          <a:p>
            <a:r>
              <a:rPr lang="en-US" sz="2400" dirty="0" smtClean="0"/>
              <a:t>Linda Yu </a:t>
            </a:r>
            <a:r>
              <a:rPr lang="en-US" sz="2400" dirty="0" smtClean="0">
                <a:hlinkClick r:id="rId2"/>
              </a:rPr>
              <a:t>linda.yu@synthosys.com</a:t>
            </a:r>
            <a:endParaRPr lang="en-US" sz="2400" dirty="0" smtClean="0"/>
          </a:p>
          <a:p>
            <a:r>
              <a:rPr lang="en-US" sz="2400" dirty="0" smtClean="0"/>
              <a:t>Julia Lane </a:t>
            </a:r>
            <a:r>
              <a:rPr lang="en-US" sz="2400" dirty="0" smtClean="0">
                <a:hlinkClick r:id="rId3"/>
              </a:rPr>
              <a:t>jlane@nsf.gov</a:t>
            </a:r>
            <a:endParaRPr lang="en-US" sz="2400" dirty="0" smtClean="0"/>
          </a:p>
          <a:p>
            <a:r>
              <a:rPr lang="en-US" sz="2400" dirty="0" smtClean="0"/>
              <a:t>Jack Vinner </a:t>
            </a:r>
            <a:r>
              <a:rPr lang="en-US" sz="2400" dirty="0" smtClean="0">
                <a:hlinkClick r:id="rId4"/>
              </a:rPr>
              <a:t>vinnerj@mail.nih.gov</a:t>
            </a:r>
            <a:r>
              <a:rPr lang="en-US" sz="2400" dirty="0" smtClean="0"/>
              <a:t> </a:t>
            </a:r>
          </a:p>
        </p:txBody>
      </p:sp>
      <p:sp>
        <p:nvSpPr>
          <p:cNvPr id="4" name="Slide Number Placeholder 3"/>
          <p:cNvSpPr>
            <a:spLocks noGrp="1"/>
          </p:cNvSpPr>
          <p:nvPr>
            <p:ph type="sldNum" sz="quarter" idx="12"/>
          </p:nvPr>
        </p:nvSpPr>
        <p:spPr/>
        <p:txBody>
          <a:bodyPr/>
          <a:lstStyle/>
          <a:p>
            <a:fld id="{2DCC3C94-702F-4E2F-8852-F0080682A15F}" type="slidenum">
              <a:rPr lang="en-US" smtClean="0"/>
              <a:pPr/>
              <a:t>37</a:t>
            </a:fld>
            <a:endParaRPr lang="en-US"/>
          </a:p>
        </p:txBody>
      </p:sp>
      <p:sp>
        <p:nvSpPr>
          <p:cNvPr id="5" name="Footer Placeholder 4"/>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Overarching Principle	</a:t>
            </a:r>
            <a:endParaRPr lang="en-US" sz="3600" dirty="0"/>
          </a:p>
        </p:txBody>
      </p:sp>
      <p:sp>
        <p:nvSpPr>
          <p:cNvPr id="3" name="Content Placeholder 2"/>
          <p:cNvSpPr>
            <a:spLocks noGrp="1"/>
          </p:cNvSpPr>
          <p:nvPr>
            <p:ph idx="1"/>
          </p:nvPr>
        </p:nvSpPr>
        <p:spPr/>
        <p:txBody>
          <a:bodyPr>
            <a:normAutofit fontScale="77500" lnSpcReduction="20000"/>
          </a:bodyPr>
          <a:lstStyle/>
          <a:p>
            <a:pPr>
              <a:spcBef>
                <a:spcPts val="1200"/>
              </a:spcBef>
            </a:pPr>
            <a:r>
              <a:rPr lang="en-US" kern="2600" dirty="0" smtClean="0"/>
              <a:t>We want to leverage EXISTING academic processes and administrative data.</a:t>
            </a:r>
            <a:br>
              <a:rPr lang="en-US" kern="2600" dirty="0" smtClean="0"/>
            </a:br>
            <a:endParaRPr lang="en-US" kern="2600" dirty="0" smtClean="0"/>
          </a:p>
          <a:p>
            <a:pPr>
              <a:spcBef>
                <a:spcPts val="1200"/>
              </a:spcBef>
              <a:buNone/>
            </a:pPr>
            <a:r>
              <a:rPr lang="en-US" kern="2600" dirty="0" smtClean="0"/>
              <a:t>=&gt; We’ll work with you.  If a particular data element is not available, let us know.</a:t>
            </a:r>
            <a:br>
              <a:rPr lang="en-US" kern="2600" dirty="0" smtClean="0"/>
            </a:br>
            <a:endParaRPr lang="en-US" kern="2600" dirty="0" smtClean="0"/>
          </a:p>
          <a:p>
            <a:pPr>
              <a:spcBef>
                <a:spcPts val="1200"/>
              </a:spcBef>
            </a:pPr>
            <a:r>
              <a:rPr lang="en-US" kern="2600" dirty="0" smtClean="0"/>
              <a:t>Our goal is to work towards the development of an </a:t>
            </a:r>
            <a:r>
              <a:rPr lang="en-US" i="1" kern="2600" dirty="0" smtClean="0"/>
              <a:t>integrated and consistent reporting structure that</a:t>
            </a:r>
            <a:r>
              <a:rPr lang="en-US" kern="2600" dirty="0" smtClean="0"/>
              <a:t> minimizes the burden of “one off” reporting by academic institutions while growing a base of knowledge of how grant funding is shaping our country’s competitive future in science and technology</a:t>
            </a:r>
            <a:r>
              <a:rPr lang="en-US" dirty="0" smtClean="0"/>
              <a:t>.</a:t>
            </a:r>
            <a:endParaRPr lang="en-US" dirty="0"/>
          </a:p>
        </p:txBody>
      </p:sp>
      <p:sp>
        <p:nvSpPr>
          <p:cNvPr id="4" name="Slide Number Placeholder 3"/>
          <p:cNvSpPr>
            <a:spLocks noGrp="1"/>
          </p:cNvSpPr>
          <p:nvPr>
            <p:ph type="sldNum" sz="quarter" idx="12"/>
          </p:nvPr>
        </p:nvSpPr>
        <p:spPr/>
        <p:txBody>
          <a:bodyPr/>
          <a:lstStyle/>
          <a:p>
            <a:fld id="{2DCC3C94-702F-4E2F-8852-F0080682A15F}"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smtClean="0"/>
              <a:t>Based on Existing Record Reporting</a:t>
            </a:r>
            <a:endParaRPr lang="en-US" sz="3600" dirty="0"/>
          </a:p>
        </p:txBody>
      </p:sp>
      <p:sp>
        <p:nvSpPr>
          <p:cNvPr id="2" name="Slide Number Placeholder 1"/>
          <p:cNvSpPr>
            <a:spLocks noGrp="1"/>
          </p:cNvSpPr>
          <p:nvPr>
            <p:ph type="sldNum" sz="quarter" idx="4294967295"/>
          </p:nvPr>
        </p:nvSpPr>
        <p:spPr>
          <a:xfrm>
            <a:off x="6553200" y="6305550"/>
            <a:ext cx="2133600" cy="476250"/>
          </a:xfrm>
          <a:prstGeom prst="rect">
            <a:avLst/>
          </a:prstGeom>
        </p:spPr>
        <p:txBody>
          <a:bodyPr/>
          <a:lstStyle/>
          <a:p>
            <a:pPr>
              <a:defRPr/>
            </a:pPr>
            <a:fld id="{0E73B92D-6EFD-401D-B1CB-81C31531BFBB}" type="slidenum">
              <a:rPr lang="en-US" smtClean="0"/>
              <a:pPr>
                <a:defRPr/>
              </a:pPr>
              <a:t>5</a:t>
            </a:fld>
            <a:endParaRPr lang="en-US" dirty="0"/>
          </a:p>
        </p:txBody>
      </p:sp>
      <p:pic>
        <p:nvPicPr>
          <p:cNvPr id="3" name="Picture 3"/>
          <p:cNvPicPr>
            <a:picLocks noChangeAspect="1" noChangeArrowheads="1"/>
          </p:cNvPicPr>
          <p:nvPr/>
        </p:nvPicPr>
        <p:blipFill>
          <a:blip r:embed="rId3" cstate="print"/>
          <a:srcRect/>
          <a:stretch>
            <a:fillRect/>
          </a:stretch>
        </p:blipFill>
        <p:spPr bwMode="auto">
          <a:xfrm>
            <a:off x="914400" y="1295400"/>
            <a:ext cx="7010400" cy="4943475"/>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152401"/>
            <a:ext cx="9144000" cy="1384995"/>
          </a:xfrm>
          <a:prstGeom prst="rect">
            <a:avLst/>
          </a:prstGeom>
          <a:noFill/>
        </p:spPr>
        <p:txBody>
          <a:bodyPr wrap="square" rtlCol="0">
            <a:spAutoFit/>
          </a:bodyPr>
          <a:lstStyle/>
          <a:p>
            <a:pPr algn="ctr"/>
            <a:r>
              <a:rPr lang="en-US" sz="2800" dirty="0">
                <a:latin typeface="+mj-lt"/>
              </a:rPr>
              <a:t>W</a:t>
            </a:r>
            <a:r>
              <a:rPr lang="en-US" sz="2800" dirty="0" smtClean="0">
                <a:latin typeface="+mj-lt"/>
              </a:rPr>
              <a:t>here do the Star Metrics Requested Data Elements </a:t>
            </a:r>
            <a:br>
              <a:rPr lang="en-US" sz="2800" dirty="0" smtClean="0">
                <a:latin typeface="+mj-lt"/>
              </a:rPr>
            </a:br>
            <a:r>
              <a:rPr lang="en-US" sz="2800" dirty="0" smtClean="0">
                <a:latin typeface="+mj-lt"/>
              </a:rPr>
              <a:t>(or their equivalent) exist in your systems?</a:t>
            </a:r>
          </a:p>
          <a:p>
            <a:pPr algn="ctr"/>
            <a:endParaRPr lang="en-US" sz="2800" dirty="0">
              <a:latin typeface="+mj-lt"/>
            </a:endParaRPr>
          </a:p>
        </p:txBody>
      </p:sp>
      <p:sp>
        <p:nvSpPr>
          <p:cNvPr id="6" name="Slide Number Placeholder 5"/>
          <p:cNvSpPr>
            <a:spLocks noGrp="1"/>
          </p:cNvSpPr>
          <p:nvPr>
            <p:ph type="sldNum" sz="quarter" idx="12"/>
          </p:nvPr>
        </p:nvSpPr>
        <p:spPr/>
        <p:txBody>
          <a:bodyPr/>
          <a:lstStyle/>
          <a:p>
            <a:pPr>
              <a:defRPr/>
            </a:pPr>
            <a:fld id="{1E1604D3-49D1-4CFA-9D29-0E37CC11319D}" type="slidenum">
              <a:rPr lang="en-US" smtClean="0"/>
              <a:pPr>
                <a:defRPr/>
              </a:pPr>
              <a:t>6</a:t>
            </a:fld>
            <a:endParaRPr lang="en-US"/>
          </a:p>
        </p:txBody>
      </p:sp>
      <p:sp>
        <p:nvSpPr>
          <p:cNvPr id="7" name="Footer Placeholder 6"/>
          <p:cNvSpPr>
            <a:spLocks noGrp="1"/>
          </p:cNvSpPr>
          <p:nvPr>
            <p:ph type="ftr" sz="quarter" idx="11"/>
          </p:nvPr>
        </p:nvSpPr>
        <p:spPr/>
        <p:txBody>
          <a:bodyPr/>
          <a:lstStyle/>
          <a:p>
            <a:pPr>
              <a:defRPr/>
            </a:pPr>
            <a:r>
              <a:rPr lang="en-US" smtClean="0"/>
              <a:t>Star Metrics Data Requirements Webinar</a:t>
            </a:r>
            <a:endParaRPr lang="en-US"/>
          </a:p>
        </p:txBody>
      </p:sp>
      <p:graphicFrame>
        <p:nvGraphicFramePr>
          <p:cNvPr id="8" name="Table 7"/>
          <p:cNvGraphicFramePr>
            <a:graphicFrameLocks noGrp="1"/>
          </p:cNvGraphicFramePr>
          <p:nvPr/>
        </p:nvGraphicFramePr>
        <p:xfrm>
          <a:off x="1143001" y="1142998"/>
          <a:ext cx="7086600" cy="5105406"/>
        </p:xfrm>
        <a:graphic>
          <a:graphicData uri="http://schemas.openxmlformats.org/drawingml/2006/table">
            <a:tbl>
              <a:tblPr/>
              <a:tblGrid>
                <a:gridCol w="870137"/>
                <a:gridCol w="1890876"/>
                <a:gridCol w="2151290"/>
                <a:gridCol w="881642"/>
                <a:gridCol w="1292655"/>
              </a:tblGrid>
              <a:tr h="240212">
                <a:tc>
                  <a:txBody>
                    <a:bodyPr/>
                    <a:lstStyle/>
                    <a:p>
                      <a:pPr algn="ctr" rtl="0" fontAlgn="ctr"/>
                      <a:r>
                        <a:rPr lang="en-US" sz="800" b="1" i="0" u="none" strike="noStrike" dirty="0">
                          <a:solidFill>
                            <a:srgbClr val="000000"/>
                          </a:solidFill>
                          <a:latin typeface="Calibri"/>
                        </a:rPr>
                        <a:t>Description</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ctr" rtl="0" fontAlgn="b"/>
                      <a:r>
                        <a:rPr lang="en-US" sz="800" b="1" i="0" u="none" strike="noStrike">
                          <a:solidFill>
                            <a:srgbClr val="000000"/>
                          </a:solidFill>
                          <a:latin typeface="Calibri"/>
                        </a:rPr>
                        <a:t>Element ID </a:t>
                      </a:r>
                    </a:p>
                  </a:txBody>
                  <a:tcPr marL="9300" marR="9300" marT="93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ctr" rtl="0" fontAlgn="b"/>
                      <a:r>
                        <a:rPr lang="en-US" sz="800" b="1" i="0" u="none" strike="noStrike">
                          <a:solidFill>
                            <a:srgbClr val="000000"/>
                          </a:solidFill>
                          <a:latin typeface="Calibri"/>
                        </a:rPr>
                        <a:t>Item</a:t>
                      </a:r>
                    </a:p>
                  </a:txBody>
                  <a:tcPr marL="9300" marR="9300" marT="93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ctr" rtl="0" fontAlgn="ctr"/>
                      <a:r>
                        <a:rPr lang="en-US" sz="800" b="1" i="0" u="none" strike="noStrike">
                          <a:solidFill>
                            <a:srgbClr val="000000"/>
                          </a:solidFill>
                          <a:latin typeface="Calibri"/>
                        </a:rPr>
                        <a:t>Data Source</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ctr" rtl="0" fontAlgn="ctr"/>
                      <a:r>
                        <a:rPr lang="en-US" sz="800" b="1" i="0" u="none" strike="noStrike">
                          <a:solidFill>
                            <a:srgbClr val="000000"/>
                          </a:solidFill>
                          <a:latin typeface="Calibri"/>
                        </a:rPr>
                        <a:t>Unit of Analysis</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240212">
                <a:tc rowSpan="3">
                  <a:txBody>
                    <a:bodyPr/>
                    <a:lstStyle/>
                    <a:p>
                      <a:pPr algn="ctr" rtl="0" fontAlgn="ctr"/>
                      <a:r>
                        <a:rPr lang="en-US" sz="800" b="1" i="0" u="none" strike="noStrike">
                          <a:solidFill>
                            <a:srgbClr val="000000"/>
                          </a:solidFill>
                          <a:latin typeface="Calibri"/>
                        </a:rPr>
                        <a:t>Infornation on Award</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a:solidFill>
                            <a:srgbClr val="000000"/>
                          </a:solidFill>
                          <a:latin typeface="Calibri"/>
                        </a:rPr>
                        <a:t>1</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dirty="0">
                          <a:solidFill>
                            <a:srgbClr val="000000"/>
                          </a:solidFill>
                          <a:latin typeface="Calibri"/>
                        </a:rPr>
                        <a:t>Unique Award Number </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rtl="0" fontAlgn="ctr"/>
                      <a:r>
                        <a:rPr lang="en-US" sz="800" b="0" i="0" u="none" strike="noStrike">
                          <a:solidFill>
                            <a:srgbClr val="000000"/>
                          </a:solidFill>
                          <a:latin typeface="Calibri"/>
                        </a:rPr>
                        <a:t>University</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a:solidFill>
                            <a:srgbClr val="000000"/>
                          </a:solidFill>
                          <a:latin typeface="Calibri"/>
                        </a:rPr>
                        <a:t>Award</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212">
                <a:tc vMerge="1">
                  <a:txBody>
                    <a:bodyPr/>
                    <a:lstStyle/>
                    <a:p>
                      <a:endParaRPr lang="en-US"/>
                    </a:p>
                  </a:txBody>
                  <a:tcPr/>
                </a:tc>
                <a:tc>
                  <a:txBody>
                    <a:bodyPr/>
                    <a:lstStyle/>
                    <a:p>
                      <a:pPr algn="ctr" rtl="0" fontAlgn="ctr"/>
                      <a:r>
                        <a:rPr lang="en-US" sz="1000" b="1" i="0" u="none" strike="noStrike">
                          <a:solidFill>
                            <a:srgbClr val="000000"/>
                          </a:solidFill>
                          <a:latin typeface="Calibri"/>
                        </a:rPr>
                        <a:t>2</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dirty="0">
                          <a:solidFill>
                            <a:srgbClr val="000000"/>
                          </a:solidFill>
                          <a:latin typeface="Calibri"/>
                        </a:rPr>
                        <a:t>Recipient Account Number </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ctr" rtl="0" fontAlgn="ctr"/>
                      <a:r>
                        <a:rPr lang="en-US" sz="800" b="0" i="0" u="none" strike="noStrike">
                          <a:solidFill>
                            <a:srgbClr val="000000"/>
                          </a:solidFill>
                          <a:latin typeface="Calibri"/>
                        </a:rPr>
                        <a:t>Award</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212">
                <a:tc vMerge="1">
                  <a:txBody>
                    <a:bodyPr/>
                    <a:lstStyle/>
                    <a:p>
                      <a:endParaRPr lang="en-US"/>
                    </a:p>
                  </a:txBody>
                  <a:tcPr/>
                </a:tc>
                <a:tc>
                  <a:txBody>
                    <a:bodyPr/>
                    <a:lstStyle/>
                    <a:p>
                      <a:pPr algn="ctr" rtl="0" fontAlgn="ctr"/>
                      <a:r>
                        <a:rPr lang="en-US" sz="1000" b="1" i="0" u="none" strike="noStrike">
                          <a:solidFill>
                            <a:srgbClr val="000000"/>
                          </a:solidFill>
                          <a:latin typeface="Calibri"/>
                        </a:rPr>
                        <a:t>3</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a:solidFill>
                            <a:srgbClr val="000000"/>
                          </a:solidFill>
                          <a:latin typeface="Calibri"/>
                        </a:rPr>
                        <a:t>Overhead charged </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ctr" rtl="0" fontAlgn="ctr"/>
                      <a:r>
                        <a:rPr lang="en-US" sz="800" b="0" i="0" u="none" strike="noStrike">
                          <a:solidFill>
                            <a:srgbClr val="000000"/>
                          </a:solidFill>
                          <a:latin typeface="Calibri"/>
                        </a:rPr>
                        <a:t>Award</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212">
                <a:tc>
                  <a:txBody>
                    <a:bodyPr/>
                    <a:lstStyle/>
                    <a:p>
                      <a:pPr algn="ctr" rtl="0" fontAlgn="ctr"/>
                      <a:r>
                        <a:rPr lang="en-US" sz="800" b="1" i="0" u="none" strike="noStrike">
                          <a:solidFill>
                            <a:srgbClr val="000000"/>
                          </a:solidFill>
                          <a:latin typeface="Calibri"/>
                        </a:rPr>
                        <a:t> </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ctr" rtl="0" fontAlgn="ctr"/>
                      <a:r>
                        <a:rPr lang="en-US" sz="1000" b="1" i="0" u="none" strike="noStrike">
                          <a:solidFill>
                            <a:srgbClr val="000000"/>
                          </a:solidFill>
                          <a:latin typeface="Calibri"/>
                        </a:rPr>
                        <a:t> </a:t>
                      </a:r>
                    </a:p>
                  </a:txBody>
                  <a:tcPr marL="9300" marR="9300" marT="930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ctr" rtl="0" fontAlgn="ctr"/>
                      <a:r>
                        <a:rPr lang="en-US" sz="800" b="0" i="0" u="none" strike="noStrike">
                          <a:solidFill>
                            <a:srgbClr val="000000"/>
                          </a:solidFill>
                          <a:latin typeface="Calibri"/>
                        </a:rPr>
                        <a:t> </a:t>
                      </a:r>
                    </a:p>
                  </a:txBody>
                  <a:tcPr marL="9300" marR="9300" marT="93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ctr" rtl="0" fontAlgn="ctr"/>
                      <a:r>
                        <a:rPr lang="en-US" sz="800" b="0" i="0" u="none" strike="noStrike">
                          <a:solidFill>
                            <a:srgbClr val="000000"/>
                          </a:solidFill>
                          <a:latin typeface="Calibri"/>
                        </a:rPr>
                        <a:t> </a:t>
                      </a:r>
                    </a:p>
                  </a:txBody>
                  <a:tcPr marL="9300" marR="9300" marT="93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ctr" rtl="0" fontAlgn="ctr"/>
                      <a:r>
                        <a:rPr lang="en-US" sz="800" b="0" i="0" u="none" strike="noStrike">
                          <a:solidFill>
                            <a:srgbClr val="000000"/>
                          </a:solidFill>
                          <a:latin typeface="Calibri"/>
                        </a:rPr>
                        <a:t> </a:t>
                      </a:r>
                    </a:p>
                  </a:txBody>
                  <a:tcPr marL="9300" marR="9300" marT="930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240212">
                <a:tc rowSpan="4">
                  <a:txBody>
                    <a:bodyPr/>
                    <a:lstStyle/>
                    <a:p>
                      <a:pPr algn="ctr" rtl="0" fontAlgn="ctr"/>
                      <a:r>
                        <a:rPr lang="en-US" sz="800" b="1" i="0" u="none" strike="noStrike">
                          <a:solidFill>
                            <a:srgbClr val="000000"/>
                          </a:solidFill>
                          <a:latin typeface="Calibri"/>
                        </a:rPr>
                        <a:t>Information on People</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a:solidFill>
                            <a:srgbClr val="000000"/>
                          </a:solidFill>
                          <a:latin typeface="Calibri"/>
                        </a:rPr>
                        <a:t>4</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a:solidFill>
                            <a:srgbClr val="000000"/>
                          </a:solidFill>
                          <a:latin typeface="Calibri"/>
                        </a:rPr>
                        <a:t>Occupational Classification</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gn="ctr" rtl="0" fontAlgn="ctr"/>
                      <a:r>
                        <a:rPr lang="en-US" sz="800" b="0" i="0" u="none" strike="noStrike">
                          <a:solidFill>
                            <a:srgbClr val="000000"/>
                          </a:solidFill>
                          <a:latin typeface="Calibri"/>
                        </a:rPr>
                        <a:t>University</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a:solidFill>
                            <a:srgbClr val="000000"/>
                          </a:solidFill>
                          <a:latin typeface="Calibri"/>
                        </a:rPr>
                        <a:t>Individual</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1320">
                <a:tc vMerge="1">
                  <a:txBody>
                    <a:bodyPr/>
                    <a:lstStyle/>
                    <a:p>
                      <a:endParaRPr lang="en-US"/>
                    </a:p>
                  </a:txBody>
                  <a:tcPr/>
                </a:tc>
                <a:tc>
                  <a:txBody>
                    <a:bodyPr/>
                    <a:lstStyle/>
                    <a:p>
                      <a:pPr algn="ctr" rtl="0" fontAlgn="ctr"/>
                      <a:r>
                        <a:rPr lang="en-US" sz="1000" b="1" i="0" u="none" strike="noStrike">
                          <a:solidFill>
                            <a:srgbClr val="000000"/>
                          </a:solidFill>
                          <a:latin typeface="Calibri"/>
                        </a:rPr>
                        <a:t>5</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a:solidFill>
                            <a:srgbClr val="000000"/>
                          </a:solidFill>
                          <a:latin typeface="Calibri"/>
                        </a:rPr>
                        <a:t>Proportion of time (or earnings) allocated to award</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ctr" rtl="0" fontAlgn="ctr"/>
                      <a:r>
                        <a:rPr lang="en-US" sz="800" b="0" i="0" u="none" strike="noStrike">
                          <a:solidFill>
                            <a:srgbClr val="000000"/>
                          </a:solidFill>
                          <a:latin typeface="Calibri"/>
                        </a:rPr>
                        <a:t>Individual</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212">
                <a:tc vMerge="1">
                  <a:txBody>
                    <a:bodyPr/>
                    <a:lstStyle/>
                    <a:p>
                      <a:endParaRPr lang="en-US"/>
                    </a:p>
                  </a:txBody>
                  <a:tcPr/>
                </a:tc>
                <a:tc>
                  <a:txBody>
                    <a:bodyPr/>
                    <a:lstStyle/>
                    <a:p>
                      <a:pPr algn="ctr" rtl="0" fontAlgn="ctr"/>
                      <a:r>
                        <a:rPr lang="en-US" sz="1000" b="1" i="0" u="none" strike="noStrike">
                          <a:solidFill>
                            <a:srgbClr val="000000"/>
                          </a:solidFill>
                          <a:latin typeface="Calibri"/>
                        </a:rPr>
                        <a:t>6</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a:solidFill>
                            <a:srgbClr val="000000"/>
                          </a:solidFill>
                          <a:latin typeface="Calibri"/>
                        </a:rPr>
                        <a:t>FTE status</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ctr" rtl="0" fontAlgn="ctr"/>
                      <a:r>
                        <a:rPr lang="en-US" sz="800" b="0" i="0" u="none" strike="noStrike">
                          <a:solidFill>
                            <a:srgbClr val="000000"/>
                          </a:solidFill>
                          <a:latin typeface="Calibri"/>
                        </a:rPr>
                        <a:t>Individual</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212">
                <a:tc vMerge="1">
                  <a:txBody>
                    <a:bodyPr/>
                    <a:lstStyle/>
                    <a:p>
                      <a:endParaRPr lang="en-US"/>
                    </a:p>
                  </a:txBody>
                  <a:tcPr/>
                </a:tc>
                <a:tc>
                  <a:txBody>
                    <a:bodyPr/>
                    <a:lstStyle/>
                    <a:p>
                      <a:pPr algn="ctr" fontAlgn="ctr"/>
                      <a:r>
                        <a:rPr lang="en-US" sz="1000" b="1" i="0" u="none" strike="noStrike">
                          <a:solidFill>
                            <a:srgbClr val="000000"/>
                          </a:solidFill>
                          <a:latin typeface="Calibri"/>
                        </a:rPr>
                        <a:t>7</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a:solidFill>
                            <a:srgbClr val="000000"/>
                          </a:solidFill>
                          <a:latin typeface="Calibri"/>
                        </a:rPr>
                        <a:t>De-identified Employee ID #</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ctr" rtl="0" fontAlgn="ctr"/>
                      <a:r>
                        <a:rPr lang="en-US" sz="800" b="0" i="0" u="none" strike="noStrike">
                          <a:solidFill>
                            <a:srgbClr val="000000"/>
                          </a:solidFill>
                          <a:latin typeface="Calibri"/>
                        </a:rPr>
                        <a:t>Individual</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212">
                <a:tc>
                  <a:txBody>
                    <a:bodyPr/>
                    <a:lstStyle/>
                    <a:p>
                      <a:pPr algn="ctr" rtl="0" fontAlgn="ctr"/>
                      <a:r>
                        <a:rPr lang="en-US" sz="800" b="1" i="0" u="none" strike="noStrike">
                          <a:solidFill>
                            <a:srgbClr val="000000"/>
                          </a:solidFill>
                          <a:latin typeface="Calibri"/>
                        </a:rPr>
                        <a:t> </a:t>
                      </a:r>
                    </a:p>
                  </a:txBody>
                  <a:tcPr marL="9300" marR="9300" marT="930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1" i="0" u="none" strike="noStrike">
                          <a:solidFill>
                            <a:srgbClr val="000000"/>
                          </a:solidFill>
                          <a:latin typeface="Calibri"/>
                        </a:rPr>
                        <a:t> </a:t>
                      </a:r>
                    </a:p>
                  </a:txBody>
                  <a:tcPr marL="9300" marR="9300" marT="93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n-US" sz="800" b="0" i="0" u="none" strike="noStrike">
                          <a:solidFill>
                            <a:srgbClr val="000000"/>
                          </a:solidFill>
                          <a:latin typeface="Calibri"/>
                        </a:rPr>
                        <a:t> </a:t>
                      </a:r>
                    </a:p>
                  </a:txBody>
                  <a:tcPr marL="9300" marR="9300" marT="93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n-US" sz="800" b="0" i="0" u="none" strike="noStrike">
                          <a:solidFill>
                            <a:srgbClr val="000000"/>
                          </a:solidFill>
                          <a:latin typeface="Calibri"/>
                        </a:rPr>
                        <a:t> </a:t>
                      </a:r>
                    </a:p>
                  </a:txBody>
                  <a:tcPr marL="9300" marR="9300" marT="93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n-US" sz="800" b="0" i="0" u="none" strike="noStrike">
                          <a:solidFill>
                            <a:srgbClr val="000000"/>
                          </a:solidFill>
                          <a:latin typeface="Calibri"/>
                        </a:rPr>
                        <a:t> </a:t>
                      </a:r>
                    </a:p>
                  </a:txBody>
                  <a:tcPr marL="9300" marR="9300" marT="930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40212">
                <a:tc rowSpan="2">
                  <a:txBody>
                    <a:bodyPr/>
                    <a:lstStyle/>
                    <a:p>
                      <a:pPr algn="ctr" rtl="0" fontAlgn="ctr"/>
                      <a:r>
                        <a:rPr lang="en-US" sz="800" b="0" i="0" u="none" strike="noStrike" dirty="0">
                          <a:solidFill>
                            <a:srgbClr val="000000"/>
                          </a:solidFill>
                          <a:latin typeface="Calibri"/>
                        </a:rPr>
                        <a:t>Payment to </a:t>
                      </a:r>
                      <a:r>
                        <a:rPr lang="en-US" sz="800" b="0" i="0" u="none" strike="noStrike" dirty="0" smtClean="0">
                          <a:solidFill>
                            <a:srgbClr val="000000"/>
                          </a:solidFill>
                          <a:latin typeface="Calibri"/>
                        </a:rPr>
                        <a:t>Vendors</a:t>
                      </a:r>
                      <a:endParaRPr lang="en-US" sz="800" b="0" i="0" u="none" strike="noStrike" dirty="0">
                        <a:solidFill>
                          <a:srgbClr val="000000"/>
                        </a:solidFill>
                        <a:latin typeface="Calibri"/>
                      </a:endParaRP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a:solidFill>
                            <a:srgbClr val="000000"/>
                          </a:solidFill>
                          <a:latin typeface="Calibri"/>
                        </a:rPr>
                        <a:t>8</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fr-FR" sz="800" b="0" i="0" u="none" strike="noStrike">
                          <a:solidFill>
                            <a:srgbClr val="000000"/>
                          </a:solidFill>
                          <a:latin typeface="Calibri"/>
                        </a:rPr>
                        <a:t>Vendor Duns # or Zip Code </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rtl="0" fontAlgn="ctr"/>
                      <a:r>
                        <a:rPr lang="en-US" sz="800" b="0" i="0" u="none" strike="noStrike">
                          <a:solidFill>
                            <a:srgbClr val="000000"/>
                          </a:solidFill>
                          <a:latin typeface="Calibri"/>
                        </a:rPr>
                        <a:t>University</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a:solidFill>
                            <a:srgbClr val="000000"/>
                          </a:solidFill>
                          <a:latin typeface="Calibri"/>
                        </a:rPr>
                        <a:t>Vendor</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4596">
                <a:tc vMerge="1">
                  <a:txBody>
                    <a:bodyPr/>
                    <a:lstStyle/>
                    <a:p>
                      <a:endParaRPr lang="en-US"/>
                    </a:p>
                  </a:txBody>
                  <a:tcPr/>
                </a:tc>
                <a:tc>
                  <a:txBody>
                    <a:bodyPr/>
                    <a:lstStyle/>
                    <a:p>
                      <a:pPr algn="ctr" rtl="0" fontAlgn="ctr"/>
                      <a:r>
                        <a:rPr lang="en-US" sz="1000" b="1" i="0" u="none" strike="noStrike">
                          <a:solidFill>
                            <a:srgbClr val="000000"/>
                          </a:solidFill>
                          <a:latin typeface="Calibri"/>
                        </a:rPr>
                        <a:t>9</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a:solidFill>
                            <a:srgbClr val="000000"/>
                          </a:solidFill>
                          <a:latin typeface="Calibri"/>
                        </a:rPr>
                        <a:t>Amount of Contract disbursed in period </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ctr" rtl="0" fontAlgn="ctr"/>
                      <a:r>
                        <a:rPr lang="en-US" sz="800" b="0" i="0" u="none" strike="noStrike">
                          <a:solidFill>
                            <a:srgbClr val="000000"/>
                          </a:solidFill>
                          <a:latin typeface="Calibri"/>
                        </a:rPr>
                        <a:t>Vendor</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212">
                <a:tc>
                  <a:txBody>
                    <a:bodyPr/>
                    <a:lstStyle/>
                    <a:p>
                      <a:pPr algn="l" fontAlgn="b"/>
                      <a:r>
                        <a:rPr lang="en-US" sz="800" b="0" i="0" u="none" strike="noStrike">
                          <a:solidFill>
                            <a:srgbClr val="000000"/>
                          </a:solidFill>
                          <a:latin typeface="Calibri"/>
                        </a:rPr>
                        <a:t> </a:t>
                      </a:r>
                    </a:p>
                  </a:txBody>
                  <a:tcPr marL="9300" marR="9300" marT="930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ctr" fontAlgn="ctr"/>
                      <a:r>
                        <a:rPr lang="en-US" sz="1000" b="1" i="0" u="none" strike="noStrike">
                          <a:solidFill>
                            <a:srgbClr val="000000"/>
                          </a:solidFill>
                          <a:latin typeface="Calibri"/>
                        </a:rPr>
                        <a:t> </a:t>
                      </a:r>
                    </a:p>
                  </a:txBody>
                  <a:tcPr marL="9300" marR="9300" marT="93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ctr" fontAlgn="ctr"/>
                      <a:r>
                        <a:rPr lang="en-US" sz="800" b="0" i="0" u="none" strike="noStrike">
                          <a:solidFill>
                            <a:srgbClr val="000000"/>
                          </a:solidFill>
                          <a:latin typeface="Calibri"/>
                        </a:rPr>
                        <a:t> </a:t>
                      </a:r>
                    </a:p>
                  </a:txBody>
                  <a:tcPr marL="9300" marR="9300" marT="93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l" fontAlgn="b"/>
                      <a:r>
                        <a:rPr lang="en-US" sz="800" b="0" i="0" u="none" strike="noStrike">
                          <a:solidFill>
                            <a:srgbClr val="000000"/>
                          </a:solidFill>
                          <a:latin typeface="Calibri"/>
                        </a:rPr>
                        <a:t> </a:t>
                      </a:r>
                    </a:p>
                  </a:txBody>
                  <a:tcPr marL="9300" marR="9300" marT="930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l" fontAlgn="b"/>
                      <a:r>
                        <a:rPr lang="en-US" sz="800" b="0" i="0" u="none" strike="noStrike">
                          <a:solidFill>
                            <a:srgbClr val="000000"/>
                          </a:solidFill>
                          <a:latin typeface="Calibri"/>
                        </a:rPr>
                        <a:t> </a:t>
                      </a:r>
                    </a:p>
                  </a:txBody>
                  <a:tcPr marL="9300" marR="9300" marT="930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354596">
                <a:tc rowSpan="2">
                  <a:txBody>
                    <a:bodyPr/>
                    <a:lstStyle/>
                    <a:p>
                      <a:pPr algn="ctr" rtl="0" fontAlgn="ctr"/>
                      <a:r>
                        <a:rPr lang="en-US" sz="800" b="0" i="0" u="none" strike="noStrike">
                          <a:solidFill>
                            <a:srgbClr val="000000"/>
                          </a:solidFill>
                          <a:latin typeface="Calibri"/>
                        </a:rPr>
                        <a:t>Subaward Payments</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a:solidFill>
                            <a:srgbClr val="000000"/>
                          </a:solidFill>
                          <a:latin typeface="Calibri"/>
                        </a:rPr>
                        <a:t>10</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a:solidFill>
                            <a:srgbClr val="000000"/>
                          </a:solidFill>
                          <a:latin typeface="Calibri"/>
                        </a:rPr>
                        <a:t>Subaward Recipient Duns # or Zip Code </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rtl="0" fontAlgn="ctr"/>
                      <a:r>
                        <a:rPr lang="en-US" sz="800" b="0" i="0" u="none" strike="noStrike">
                          <a:solidFill>
                            <a:srgbClr val="000000"/>
                          </a:solidFill>
                          <a:latin typeface="Calibri"/>
                        </a:rPr>
                        <a:t>University</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a:solidFill>
                            <a:srgbClr val="000000"/>
                          </a:solidFill>
                          <a:latin typeface="Calibri"/>
                        </a:rPr>
                        <a:t>Subcontractor</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4596">
                <a:tc vMerge="1">
                  <a:txBody>
                    <a:bodyPr/>
                    <a:lstStyle/>
                    <a:p>
                      <a:endParaRPr lang="en-US"/>
                    </a:p>
                  </a:txBody>
                  <a:tcPr/>
                </a:tc>
                <a:tc>
                  <a:txBody>
                    <a:bodyPr/>
                    <a:lstStyle/>
                    <a:p>
                      <a:pPr algn="ctr" rtl="0" fontAlgn="ctr"/>
                      <a:r>
                        <a:rPr lang="en-US" sz="1000" b="1" i="0" u="none" strike="noStrike">
                          <a:solidFill>
                            <a:srgbClr val="000000"/>
                          </a:solidFill>
                          <a:latin typeface="Calibri"/>
                        </a:rPr>
                        <a:t>11</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a:solidFill>
                            <a:srgbClr val="000000"/>
                          </a:solidFill>
                          <a:latin typeface="Calibri"/>
                        </a:rPr>
                        <a:t>Amount of Contract disbursed in period </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ctr" rtl="0" fontAlgn="ctr"/>
                      <a:r>
                        <a:rPr lang="en-US" sz="800" b="0" i="0" u="none" strike="noStrike">
                          <a:solidFill>
                            <a:srgbClr val="000000"/>
                          </a:solidFill>
                          <a:latin typeface="Calibri"/>
                        </a:rPr>
                        <a:t>Subcontractor</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212">
                <a:tc>
                  <a:txBody>
                    <a:bodyPr/>
                    <a:lstStyle/>
                    <a:p>
                      <a:pPr algn="l" fontAlgn="b"/>
                      <a:r>
                        <a:rPr lang="en-US" sz="1100" b="0" i="0" u="none" strike="noStrike">
                          <a:solidFill>
                            <a:srgbClr val="000000"/>
                          </a:solidFill>
                          <a:latin typeface="Calibri"/>
                        </a:rPr>
                        <a:t> </a:t>
                      </a:r>
                    </a:p>
                  </a:txBody>
                  <a:tcPr marL="9300" marR="9300" marT="930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fontAlgn="b"/>
                      <a:r>
                        <a:rPr lang="en-US" sz="1100" b="0" i="0" u="none" strike="noStrike">
                          <a:solidFill>
                            <a:srgbClr val="000000"/>
                          </a:solidFill>
                          <a:latin typeface="Calibri"/>
                        </a:rPr>
                        <a:t> </a:t>
                      </a:r>
                    </a:p>
                  </a:txBody>
                  <a:tcPr marL="9300" marR="9300" marT="930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fontAlgn="b"/>
                      <a:r>
                        <a:rPr lang="en-US" sz="1100" b="0" i="0" u="none" strike="noStrike">
                          <a:solidFill>
                            <a:srgbClr val="000000"/>
                          </a:solidFill>
                          <a:latin typeface="Calibri"/>
                        </a:rPr>
                        <a:t> </a:t>
                      </a:r>
                    </a:p>
                  </a:txBody>
                  <a:tcPr marL="9300" marR="9300" marT="930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fontAlgn="b"/>
                      <a:r>
                        <a:rPr lang="en-US" sz="1100" b="0" i="0" u="none" strike="noStrike">
                          <a:solidFill>
                            <a:srgbClr val="000000"/>
                          </a:solidFill>
                          <a:latin typeface="Calibri"/>
                        </a:rPr>
                        <a:t> </a:t>
                      </a:r>
                    </a:p>
                  </a:txBody>
                  <a:tcPr marL="9300" marR="9300" marT="930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fontAlgn="b"/>
                      <a:r>
                        <a:rPr lang="en-US" sz="1100" b="0" i="0" u="none" strike="noStrike">
                          <a:solidFill>
                            <a:srgbClr val="000000"/>
                          </a:solidFill>
                          <a:latin typeface="Calibri"/>
                        </a:rPr>
                        <a:t> </a:t>
                      </a:r>
                    </a:p>
                  </a:txBody>
                  <a:tcPr marL="9300" marR="9300" marT="930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697754">
                <a:tc>
                  <a:txBody>
                    <a:bodyPr/>
                    <a:lstStyle/>
                    <a:p>
                      <a:pPr algn="ctr" rtl="0" fontAlgn="ctr"/>
                      <a:r>
                        <a:rPr lang="en-US" sz="800" b="0" i="0" u="none" strike="noStrike" dirty="0">
                          <a:solidFill>
                            <a:srgbClr val="000000"/>
                          </a:solidFill>
                          <a:latin typeface="Calibri"/>
                        </a:rPr>
                        <a:t>Information on Overhead</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dirty="0">
                          <a:solidFill>
                            <a:srgbClr val="000000"/>
                          </a:solidFill>
                          <a:latin typeface="Calibri"/>
                        </a:rPr>
                        <a:t>12</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a:solidFill>
                            <a:srgbClr val="000000"/>
                          </a:solidFill>
                          <a:latin typeface="Calibri"/>
                        </a:rPr>
                        <a:t>Proportion of overhead associated with salaries (from indirect cost rate proposal) </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a:solidFill>
                            <a:srgbClr val="000000"/>
                          </a:solidFill>
                          <a:latin typeface="Calibri"/>
                        </a:rPr>
                        <a:t>University</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800" b="0" i="0" u="none" strike="noStrike" dirty="0">
                          <a:solidFill>
                            <a:srgbClr val="000000"/>
                          </a:solidFill>
                          <a:latin typeface="Calibri"/>
                        </a:rPr>
                        <a:t>University</a:t>
                      </a:r>
                    </a:p>
                  </a:txBody>
                  <a:tcPr marL="9300" marR="9300" marT="93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cstate="print"/>
          <a:srcRect/>
          <a:stretch>
            <a:fillRect/>
          </a:stretch>
        </p:blipFill>
        <p:spPr bwMode="auto">
          <a:xfrm>
            <a:off x="457200" y="228600"/>
            <a:ext cx="7848600" cy="58864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a:defRPr/>
            </a:pPr>
            <a:fld id="{1E1604D3-49D1-4CFA-9D29-0E37CC11319D}" type="slidenum">
              <a:rPr lang="en-US" smtClean="0"/>
              <a:pPr>
                <a:defRPr/>
              </a:pPr>
              <a:t>7</a:t>
            </a:fld>
            <a:endParaRPr lang="en-US"/>
          </a:p>
        </p:txBody>
      </p:sp>
      <p:sp>
        <p:nvSpPr>
          <p:cNvPr id="5" name="Footer Placeholder 4"/>
          <p:cNvSpPr>
            <a:spLocks noGrp="1"/>
          </p:cNvSpPr>
          <p:nvPr>
            <p:ph type="ftr" sz="quarter" idx="11"/>
          </p:nvPr>
        </p:nvSpPr>
        <p:spPr/>
        <p:txBody>
          <a:bodyPr/>
          <a:lstStyle/>
          <a:p>
            <a:pPr>
              <a:defRPr/>
            </a:pPr>
            <a:r>
              <a:rPr lang="en-US" smtClean="0"/>
              <a:t>Star Metrics Data Requirements Webinar</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Getting Started</a:t>
            </a:r>
            <a:endParaRPr lang="en-US" sz="3600" dirty="0"/>
          </a:p>
        </p:txBody>
      </p:sp>
      <p:sp>
        <p:nvSpPr>
          <p:cNvPr id="3" name="Content Placeholder 2"/>
          <p:cNvSpPr>
            <a:spLocks noGrp="1"/>
          </p:cNvSpPr>
          <p:nvPr>
            <p:ph idx="1"/>
          </p:nvPr>
        </p:nvSpPr>
        <p:spPr>
          <a:xfrm>
            <a:off x="457200" y="1447801"/>
            <a:ext cx="8305800" cy="3429000"/>
          </a:xfrm>
        </p:spPr>
        <p:txBody>
          <a:bodyPr>
            <a:normAutofit fontScale="77500" lnSpcReduction="20000"/>
          </a:bodyPr>
          <a:lstStyle/>
          <a:p>
            <a:r>
              <a:rPr lang="en-US" sz="2400" dirty="0" smtClean="0"/>
              <a:t>Identify where the requested data exist in your university’s administrative systems</a:t>
            </a:r>
          </a:p>
          <a:p>
            <a:r>
              <a:rPr lang="en-US" sz="2400" dirty="0" smtClean="0"/>
              <a:t>Assess any impacts which affect your university’s response to the data request (e.g. privacy impact(s), data access issues)</a:t>
            </a:r>
          </a:p>
          <a:p>
            <a:r>
              <a:rPr lang="en-US" sz="2400" dirty="0" smtClean="0"/>
              <a:t>Identify approaches to pull the data from your systems:</a:t>
            </a:r>
          </a:p>
          <a:p>
            <a:pPr lvl="1"/>
            <a:r>
              <a:rPr lang="en-US" sz="2400" dirty="0" smtClean="0"/>
              <a:t>Banner or </a:t>
            </a:r>
            <a:r>
              <a:rPr lang="en-US" sz="2400" dirty="0" err="1" smtClean="0"/>
              <a:t>Peoplesoft</a:t>
            </a:r>
            <a:r>
              <a:rPr lang="en-US" sz="2400" dirty="0" smtClean="0"/>
              <a:t>? Check out sample queries already developed on our Star Metrics demonstration web site</a:t>
            </a:r>
          </a:p>
          <a:p>
            <a:pPr lvl="1"/>
            <a:r>
              <a:rPr lang="en-US" sz="2400" dirty="0" smtClean="0"/>
              <a:t>Already pulling similar data for ARRA or other Federal or State Reporting? Check out Star Metrics demonstration web site for FAQs and other tips located at </a:t>
            </a:r>
            <a:r>
              <a:rPr lang="en-US" sz="2400" dirty="0" smtClean="0">
                <a:hlinkClick r:id="rId2"/>
              </a:rPr>
              <a:t>http://starmetricscomp.synthosys.com</a:t>
            </a:r>
            <a:endParaRPr lang="en-US" sz="2400" dirty="0" smtClean="0"/>
          </a:p>
          <a:p>
            <a:r>
              <a:rPr lang="en-US" sz="2400" dirty="0" smtClean="0"/>
              <a:t>Review the Star Metrics Participation Agreement and Memorandum of Understanding</a:t>
            </a:r>
          </a:p>
          <a:p>
            <a:endParaRPr lang="en-US" sz="2400" dirty="0" smtClean="0"/>
          </a:p>
        </p:txBody>
      </p:sp>
      <p:sp>
        <p:nvSpPr>
          <p:cNvPr id="4" name="Slide Number Placeholder 3"/>
          <p:cNvSpPr>
            <a:spLocks noGrp="1"/>
          </p:cNvSpPr>
          <p:nvPr>
            <p:ph type="sldNum" sz="quarter" idx="12"/>
          </p:nvPr>
        </p:nvSpPr>
        <p:spPr/>
        <p:txBody>
          <a:bodyPr/>
          <a:lstStyle/>
          <a:p>
            <a:fld id="{2DCC3C94-702F-4E2F-8852-F0080682A15F}" type="slidenum">
              <a:rPr lang="en-US" smtClean="0"/>
              <a:pPr/>
              <a:t>8</a:t>
            </a:fld>
            <a:endParaRPr lang="en-US"/>
          </a:p>
        </p:txBody>
      </p:sp>
      <p:sp>
        <p:nvSpPr>
          <p:cNvPr id="5" name="Footer Placeholder 4"/>
          <p:cNvSpPr>
            <a:spLocks noGrp="1"/>
          </p:cNvSpPr>
          <p:nvPr>
            <p:ph type="ftr" sz="quarter" idx="11"/>
          </p:nvPr>
        </p:nvSpPr>
        <p:spPr/>
        <p:txBody>
          <a:bodyPr/>
          <a:lstStyle/>
          <a:p>
            <a:r>
              <a:rPr lang="en-US" smtClean="0"/>
              <a:t>Star Metrics Data Requirements Webinar</a:t>
            </a:r>
            <a:endParaRPr lang="en-US"/>
          </a:p>
        </p:txBody>
      </p:sp>
      <p:sp>
        <p:nvSpPr>
          <p:cNvPr id="6" name="Rectangle 5"/>
          <p:cNvSpPr/>
          <p:nvPr/>
        </p:nvSpPr>
        <p:spPr>
          <a:xfrm>
            <a:off x="990600" y="4840069"/>
            <a:ext cx="7315200" cy="707886"/>
          </a:xfrm>
          <a:prstGeom prst="rect">
            <a:avLst/>
          </a:prstGeom>
          <a:ln/>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000" dirty="0" smtClean="0"/>
              <a:t>We encourage you to send a sample extract of your data to us.  We will provide you with initial results and feedback.</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0" y="3276600"/>
            <a:ext cx="2971800" cy="762000"/>
          </a:xfrm>
        </p:spPr>
        <p:txBody>
          <a:bodyPr/>
          <a:lstStyle/>
          <a:p>
            <a:r>
              <a:rPr lang="en-US" i="1" dirty="0" smtClean="0">
                <a:latin typeface="Georgia" pitchFamily="18" charset="0"/>
              </a:rPr>
              <a:t>Award Data</a:t>
            </a:r>
            <a:endParaRPr lang="en-US" i="1" dirty="0">
              <a:latin typeface="Georgia" pitchFamily="18" charset="0"/>
            </a:endParaRPr>
          </a:p>
        </p:txBody>
      </p:sp>
      <p:sp>
        <p:nvSpPr>
          <p:cNvPr id="4" name="TextBox 3"/>
          <p:cNvSpPr txBox="1"/>
          <p:nvPr/>
        </p:nvSpPr>
        <p:spPr>
          <a:xfrm>
            <a:off x="1219200" y="2286000"/>
            <a:ext cx="6705600" cy="923330"/>
          </a:xfrm>
          <a:prstGeom prst="rect">
            <a:avLst/>
          </a:prstGeom>
          <a:noFill/>
          <a:effectLst>
            <a:outerShdw blurRad="273050" dist="38100">
              <a:schemeClr val="tx1">
                <a:alpha val="41000"/>
              </a:schemeClr>
            </a:outerShdw>
          </a:effectLst>
        </p:spPr>
        <p:txBody>
          <a:bodyPr wrap="square" rtlCol="0">
            <a:spAutoFit/>
          </a:bodyPr>
          <a:lstStyle/>
          <a:p>
            <a:pPr algn="ctr"/>
            <a:r>
              <a:rPr lang="en-US" sz="5400" dirty="0" smtClean="0">
                <a:solidFill>
                  <a:srgbClr val="8B2121"/>
                </a:solidFill>
                <a:latin typeface="Georgia"/>
                <a:cs typeface="Georgia"/>
              </a:rPr>
              <a:t>STAR METRICS</a:t>
            </a:r>
            <a:endParaRPr lang="en-US" sz="5400" dirty="0">
              <a:solidFill>
                <a:srgbClr val="8B2121"/>
              </a:solidFill>
              <a:latin typeface="Georgia"/>
              <a:cs typeface="Georgia"/>
            </a:endParaRPr>
          </a:p>
        </p:txBody>
      </p:sp>
      <p:sp>
        <p:nvSpPr>
          <p:cNvPr id="5" name="5-Point Star 4"/>
          <p:cNvSpPr/>
          <p:nvPr/>
        </p:nvSpPr>
        <p:spPr>
          <a:xfrm>
            <a:off x="3886200" y="41148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5-Point Star 5"/>
          <p:cNvSpPr/>
          <p:nvPr/>
        </p:nvSpPr>
        <p:spPr>
          <a:xfrm>
            <a:off x="4419600" y="4114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5-Point Star 6"/>
          <p:cNvSpPr/>
          <p:nvPr/>
        </p:nvSpPr>
        <p:spPr>
          <a:xfrm>
            <a:off x="5029200" y="41148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7"/>
          <p:cNvSpPr>
            <a:spLocks noGrp="1"/>
          </p:cNvSpPr>
          <p:nvPr>
            <p:ph type="sldNum" sz="quarter" idx="12"/>
          </p:nvPr>
        </p:nvSpPr>
        <p:spPr/>
        <p:txBody>
          <a:bodyPr/>
          <a:lstStyle/>
          <a:p>
            <a:fld id="{2DCC3C94-702F-4E2F-8852-F0080682A15F}" type="slidenum">
              <a:rPr lang="en-US" smtClean="0"/>
              <a:pPr/>
              <a:t>9</a:t>
            </a:fld>
            <a:endParaRPr lang="en-US"/>
          </a:p>
        </p:txBody>
      </p:sp>
      <p:sp>
        <p:nvSpPr>
          <p:cNvPr id="9" name="Footer Placeholder 8"/>
          <p:cNvSpPr>
            <a:spLocks noGrp="1"/>
          </p:cNvSpPr>
          <p:nvPr>
            <p:ph type="ftr" sz="quarter" idx="11"/>
          </p:nvPr>
        </p:nvSpPr>
        <p:spPr/>
        <p:txBody>
          <a:bodyPr/>
          <a:lstStyle/>
          <a:p>
            <a:r>
              <a:rPr lang="en-US" smtClean="0"/>
              <a:t>Star Metrics Data Requirements Webinar</a:t>
            </a: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3012</TotalTime>
  <Words>2095</Words>
  <Application>Microsoft Office PowerPoint</Application>
  <PresentationFormat>On-screen Show (4:3)</PresentationFormat>
  <Paragraphs>670</Paragraphs>
  <Slides>37</Slides>
  <Notes>4</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Slide 1</vt:lpstr>
      <vt:lpstr>FDP Technical Data Requirements Discussion</vt:lpstr>
      <vt:lpstr>Slide 3</vt:lpstr>
      <vt:lpstr>Overarching Principle </vt:lpstr>
      <vt:lpstr>Based on Existing Record Reporting</vt:lpstr>
      <vt:lpstr>Slide 6</vt:lpstr>
      <vt:lpstr>Slide 7</vt:lpstr>
      <vt:lpstr>Getting Started</vt:lpstr>
      <vt:lpstr>Slide 9</vt:lpstr>
      <vt:lpstr>Slide 10</vt:lpstr>
      <vt:lpstr>Star Metrics FAQs</vt:lpstr>
      <vt:lpstr>Star Metrics FAQs</vt:lpstr>
      <vt:lpstr>Star Metrics FAQs</vt:lpstr>
      <vt:lpstr>Star Metrics FAQs</vt:lpstr>
      <vt:lpstr>Upload File Examples</vt:lpstr>
      <vt:lpstr>Slide 16</vt:lpstr>
      <vt:lpstr>Slide 17</vt:lpstr>
      <vt:lpstr>Star Metrics FAQ’S</vt:lpstr>
      <vt:lpstr>Star Metrics FAQ’S</vt:lpstr>
      <vt:lpstr>Star Metrics FAQ’S</vt:lpstr>
      <vt:lpstr>Slide 21</vt:lpstr>
      <vt:lpstr>Slide 22</vt:lpstr>
      <vt:lpstr>Slide 23</vt:lpstr>
      <vt:lpstr>Star Metrics FAQ’S</vt:lpstr>
      <vt:lpstr>Star Metrics FAQ’S</vt:lpstr>
      <vt:lpstr>Slide 26</vt:lpstr>
      <vt:lpstr>Slide 27</vt:lpstr>
      <vt:lpstr>Slide 28</vt:lpstr>
      <vt:lpstr>Star Metrics FAQ’S</vt:lpstr>
      <vt:lpstr>Slide 30</vt:lpstr>
      <vt:lpstr>Slide 31</vt:lpstr>
      <vt:lpstr>Getting Ready to Send Data</vt:lpstr>
      <vt:lpstr>Participation Agreement Instructions</vt:lpstr>
      <vt:lpstr>Secure Environment and Secure Data Transfer Discussion</vt:lpstr>
      <vt:lpstr>Secure Environment and Secure Data Transfer Discussion</vt:lpstr>
      <vt:lpstr>Secure Environment and Secure Data Transfer Discussion</vt:lpstr>
      <vt:lpstr>For More Information</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 Metrics</dc:title>
  <dc:creator>Linda</dc:creator>
  <cp:lastModifiedBy>jlane</cp:lastModifiedBy>
  <cp:revision>256</cp:revision>
  <dcterms:created xsi:type="dcterms:W3CDTF">2010-07-09T19:40:33Z</dcterms:created>
  <dcterms:modified xsi:type="dcterms:W3CDTF">2010-07-15T14:53:49Z</dcterms:modified>
</cp:coreProperties>
</file>