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5" r:id="rId4"/>
    <p:sldId id="269" r:id="rId5"/>
    <p:sldId id="266" r:id="rId6"/>
    <p:sldId id="267" r:id="rId7"/>
    <p:sldId id="268" r:id="rId8"/>
    <p:sldId id="270" r:id="rId9"/>
    <p:sldId id="271" r:id="rId10"/>
    <p:sldId id="272" r:id="rId11"/>
    <p:sldId id="275" r:id="rId12"/>
    <p:sldId id="274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84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DC582-B23E-4135-9085-1C7D230D0C4B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C02B6-66AF-4C42-9392-4A172A4C6C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C02B6-66AF-4C42-9392-4A172A4C6C2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69D43-C778-4AB8-AFB9-0F6DD63542E5}" type="datetimeFigureOut">
              <a:rPr lang="en-US" smtClean="0"/>
              <a:pPr/>
              <a:t>5/13/2010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BCF4B-A459-4A44-AB18-425361E60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838200"/>
            <a:ext cx="9144000" cy="1066800"/>
          </a:xfrm>
        </p:spPr>
        <p:txBody>
          <a:bodyPr>
            <a:noAutofit/>
          </a:bodyPr>
          <a:lstStyle/>
          <a:p>
            <a:r>
              <a:rPr lang="en-US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happened since the last FDP meeting???</a:t>
            </a:r>
            <a:endParaRPr lang="en-US" sz="3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pic>
        <p:nvPicPr>
          <p:cNvPr id="6" name="Picture 9" descr="http://dfe.goldenagecartoons.com/images/title-cards/tv-shows/whatsnewmrmago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2133600"/>
            <a:ext cx="5840413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686800" cy="1828800"/>
          </a:xfrm>
        </p:spPr>
        <p:txBody>
          <a:bodyPr>
            <a:normAutofit/>
          </a:bodyPr>
          <a:lstStyle/>
          <a:p>
            <a:pPr algn="l"/>
            <a:r>
              <a:rPr lang="en-US" sz="2900" b="1" u="sng" dirty="0" smtClean="0"/>
              <a:t>First order of business…</a:t>
            </a:r>
          </a:p>
          <a:p>
            <a:pPr algn="l">
              <a:buFont typeface="Arial" pitchFamily="34" charset="0"/>
              <a:buChar char="•"/>
            </a:pPr>
            <a:endParaRPr lang="en-US" sz="2800" dirty="0" smtClean="0"/>
          </a:p>
          <a:p>
            <a:pPr algn="l"/>
            <a:endParaRPr lang="en-US" sz="2800" dirty="0" smtClean="0"/>
          </a:p>
          <a:p>
            <a:pPr lvl="1"/>
            <a:endParaRPr lang="en-US" sz="4000" dirty="0" smtClean="0"/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838200"/>
            <a:ext cx="8915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Anybody tired of reading/saying “</a:t>
            </a:r>
            <a:r>
              <a:rPr lang="en-US" sz="3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Subaward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/</a:t>
            </a:r>
            <a:r>
              <a:rPr lang="en-US" sz="3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Subrecipient</a:t>
            </a: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 Monitoring Committee” yet?</a:t>
            </a:r>
            <a:endParaRPr kumimoji="0" lang="en-US" sz="3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62200" y="2590800"/>
            <a:ext cx="46666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WE NEED A NAME!!!!</a:t>
            </a:r>
            <a:endParaRPr lang="en-US" sz="4000" dirty="0"/>
          </a:p>
        </p:txBody>
      </p:sp>
      <p:pic>
        <p:nvPicPr>
          <p:cNvPr id="8" name="Picture 7" descr="baby nam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57600" y="3657600"/>
            <a:ext cx="1905000" cy="28348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057400"/>
            <a:ext cx="7162800" cy="5029200"/>
          </a:xfrm>
        </p:spPr>
        <p:txBody>
          <a:bodyPr>
            <a:normAutofit fontScale="92500" lnSpcReduction="10000"/>
          </a:bodyPr>
          <a:lstStyle/>
          <a:p>
            <a:pPr algn="l"/>
            <a:endParaRPr lang="en-US" b="1" u="sng" dirty="0" smtClean="0"/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Super-DE-DUPER Sub </a:t>
            </a:r>
            <a:r>
              <a:rPr lang="en-US" dirty="0" smtClean="0"/>
              <a:t>Committee</a:t>
            </a:r>
          </a:p>
          <a:p>
            <a:pPr lvl="1" algn="l">
              <a:buFont typeface="Arial" pitchFamily="34" charset="0"/>
              <a:buChar char="•"/>
            </a:pPr>
            <a:endParaRPr lang="en-US" dirty="0" smtClean="0"/>
          </a:p>
          <a:p>
            <a:pPr lvl="1" algn="l">
              <a:buFont typeface="Arial" pitchFamily="34" charset="0"/>
              <a:buChar char="•"/>
            </a:pPr>
            <a:r>
              <a:rPr lang="en-US" sz="3000" dirty="0" smtClean="0"/>
              <a:t>Subs-R-Us</a:t>
            </a:r>
          </a:p>
          <a:p>
            <a:pPr lvl="1" algn="l">
              <a:buFont typeface="Arial" pitchFamily="34" charset="0"/>
              <a:buChar char="•"/>
            </a:pPr>
            <a:endParaRPr lang="en-US" sz="3000" dirty="0" smtClean="0"/>
          </a:p>
          <a:p>
            <a:pPr lvl="1" algn="l">
              <a:buFont typeface="Arial" pitchFamily="34" charset="0"/>
              <a:buChar char="•"/>
            </a:pPr>
            <a:r>
              <a:rPr lang="en-US" sz="3000" dirty="0" smtClean="0"/>
              <a:t>H.R. </a:t>
            </a:r>
            <a:r>
              <a:rPr lang="en-US" sz="3000" dirty="0" smtClean="0"/>
              <a:t>Subs-N-Stuff</a:t>
            </a:r>
          </a:p>
          <a:p>
            <a:pPr lvl="1" algn="l">
              <a:buFont typeface="Arial" pitchFamily="34" charset="0"/>
              <a:buChar char="•"/>
            </a:pPr>
            <a:endParaRPr lang="en-US" sz="3000" dirty="0" smtClean="0"/>
          </a:p>
          <a:p>
            <a:pPr lvl="1" algn="l">
              <a:buFont typeface="Arial" pitchFamily="34" charset="0"/>
              <a:buChar char="•"/>
            </a:pPr>
            <a:r>
              <a:rPr lang="en-US" sz="3000" dirty="0" smtClean="0"/>
              <a:t>The </a:t>
            </a:r>
            <a:r>
              <a:rPr lang="en-US" sz="3000" dirty="0" err="1" smtClean="0"/>
              <a:t>Subdudes</a:t>
            </a:r>
            <a:endParaRPr lang="en-US" sz="3000" dirty="0" smtClean="0"/>
          </a:p>
          <a:p>
            <a:pPr lvl="1" algn="l">
              <a:buFont typeface="Arial" pitchFamily="34" charset="0"/>
              <a:buChar char="•"/>
            </a:pPr>
            <a:endParaRPr lang="en-US" sz="3000" dirty="0" smtClean="0"/>
          </a:p>
          <a:p>
            <a:pPr lvl="1" algn="l">
              <a:buFont typeface="Arial" pitchFamily="34" charset="0"/>
              <a:buChar char="•"/>
            </a:pPr>
            <a:r>
              <a:rPr lang="en-US" sz="3000" dirty="0" smtClean="0"/>
              <a:t>We’re Subs….and you’re not.</a:t>
            </a:r>
          </a:p>
          <a:p>
            <a:pPr lvl="1" algn="l">
              <a:buFont typeface="Arial" pitchFamily="34" charset="0"/>
              <a:buChar char="•"/>
            </a:pPr>
            <a:endParaRPr lang="en-US" sz="3000" dirty="0" smtClean="0"/>
          </a:p>
          <a:p>
            <a:pPr lvl="1" algn="l"/>
            <a:endParaRPr lang="en-US" sz="2600" dirty="0" smtClean="0"/>
          </a:p>
          <a:p>
            <a:pPr algn="l"/>
            <a:endParaRPr lang="en-US" sz="600" dirty="0" smtClean="0"/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81000" y="1600200"/>
            <a:ext cx="707071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dirty="0" smtClean="0"/>
              <a:t>Find a snazzy new name for our Committee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First Order of Business:  New Name</a:t>
            </a:r>
            <a:endParaRPr kumimoji="0" lang="en-US" sz="3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9" name="Picture 8" descr="pufnstuf_fa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38600" y="4038600"/>
            <a:ext cx="558009" cy="838200"/>
          </a:xfrm>
          <a:prstGeom prst="rect">
            <a:avLst/>
          </a:prstGeom>
        </p:spPr>
      </p:pic>
      <p:pic>
        <p:nvPicPr>
          <p:cNvPr id="12" name="Picture 11" descr="chevychas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86400" y="5943600"/>
            <a:ext cx="970158" cy="7250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8610600" cy="3429000"/>
          </a:xfrm>
        </p:spPr>
        <p:txBody>
          <a:bodyPr>
            <a:normAutofit/>
          </a:bodyPr>
          <a:lstStyle/>
          <a:p>
            <a:pPr algn="l"/>
            <a:endParaRPr lang="en-US" b="1" u="sng" dirty="0" smtClean="0"/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Pre- and Post- </a:t>
            </a:r>
            <a:r>
              <a:rPr lang="en-US" dirty="0" err="1" smtClean="0"/>
              <a:t>Subaward</a:t>
            </a:r>
            <a:r>
              <a:rPr lang="en-US" dirty="0" smtClean="0"/>
              <a:t> Committee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err="1" smtClean="0">
                <a:solidFill>
                  <a:schemeClr val="tx1"/>
                </a:solidFill>
              </a:rPr>
              <a:t>Subawards</a:t>
            </a:r>
            <a:r>
              <a:rPr lang="en-US" dirty="0" smtClean="0">
                <a:solidFill>
                  <a:schemeClr val="tx1"/>
                </a:solidFill>
              </a:rPr>
              <a:t>/</a:t>
            </a:r>
            <a:r>
              <a:rPr lang="en-US" dirty="0" err="1" smtClean="0">
                <a:solidFill>
                  <a:schemeClr val="tx1"/>
                </a:solidFill>
              </a:rPr>
              <a:t>Subrecipient</a:t>
            </a:r>
            <a:r>
              <a:rPr lang="en-US" dirty="0" smtClean="0">
                <a:solidFill>
                  <a:schemeClr val="tx1"/>
                </a:solidFill>
              </a:rPr>
              <a:t> Monitoring Committee</a:t>
            </a:r>
          </a:p>
          <a:p>
            <a:pPr lvl="1" algn="l">
              <a:buFont typeface="Arial" pitchFamily="34" charset="0"/>
              <a:buChar char="•"/>
            </a:pPr>
            <a:r>
              <a:rPr lang="en-US" sz="3000" dirty="0" smtClean="0"/>
              <a:t>?</a:t>
            </a:r>
            <a:endParaRPr lang="en-US" sz="3000" dirty="0" smtClean="0"/>
          </a:p>
          <a:p>
            <a:pPr lvl="1" algn="l">
              <a:buFont typeface="Arial" pitchFamily="34" charset="0"/>
              <a:buChar char="•"/>
            </a:pPr>
            <a:r>
              <a:rPr lang="en-US" sz="3000" dirty="0" smtClean="0"/>
              <a:t>?</a:t>
            </a:r>
          </a:p>
          <a:p>
            <a:pPr lvl="1" algn="l">
              <a:buFont typeface="Arial" pitchFamily="34" charset="0"/>
              <a:buChar char="•"/>
            </a:pPr>
            <a:r>
              <a:rPr lang="en-US" sz="3000" dirty="0" smtClean="0"/>
              <a:t>WE NEED YOUR HELP!  Clearly…</a:t>
            </a:r>
            <a:endParaRPr lang="en-US" sz="2600" dirty="0" smtClean="0"/>
          </a:p>
          <a:p>
            <a:pPr algn="l"/>
            <a:endParaRPr lang="en-US" sz="600" dirty="0" smtClean="0"/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47800" y="6096000"/>
            <a:ext cx="579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FF00"/>
                </a:solidFill>
              </a:rPr>
              <a:t>Email your suggestion or </a:t>
            </a:r>
            <a:r>
              <a:rPr lang="en-US" sz="2800" dirty="0" smtClean="0">
                <a:solidFill>
                  <a:srgbClr val="FFFF00"/>
                </a:solidFill>
              </a:rPr>
              <a:t>vote  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2438400"/>
            <a:ext cx="580146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dirty="0" smtClean="0"/>
              <a:t>That was a test…it was only a test…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914400"/>
            <a:ext cx="91440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No, Really…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676400"/>
            <a:ext cx="8610600" cy="4953000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Get involved!  Pick your group: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Website Group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Email Jay </a:t>
            </a:r>
            <a:r>
              <a:rPr lang="en-US" dirty="0" err="1" smtClean="0"/>
              <a:t>McMillen</a:t>
            </a:r>
            <a:r>
              <a:rPr lang="en-US" dirty="0" smtClean="0"/>
              <a:t> at:  jay.mcmillen@ttu.edu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Template Group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Email Jim Becker at:  jambecke@indiana.edu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FAQ Group</a:t>
            </a:r>
          </a:p>
          <a:p>
            <a:pPr lvl="1" algn="l">
              <a:buFont typeface="Arial" pitchFamily="34" charset="0"/>
              <a:buChar char="•"/>
            </a:pPr>
            <a:r>
              <a:rPr lang="en-US" dirty="0" smtClean="0"/>
              <a:t>Email Sara Judd at: sjudd@usc.edu</a:t>
            </a:r>
          </a:p>
          <a:p>
            <a:pPr lvl="1" algn="l">
              <a:buFont typeface="Arial" pitchFamily="34" charset="0"/>
              <a:buChar char="•"/>
            </a:pPr>
            <a:endParaRPr lang="en-US" dirty="0" smtClean="0"/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762000"/>
            <a:ext cx="91440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Next Steps…</a:t>
            </a:r>
          </a:p>
        </p:txBody>
      </p:sp>
      <p:pic>
        <p:nvPicPr>
          <p:cNvPr id="8" name="Picture 7" descr="uncle sam smile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91400" y="4568666"/>
            <a:ext cx="1752600" cy="22893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85800"/>
            <a:ext cx="9144000" cy="8382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 News!!!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7200" y="1524000"/>
            <a:ext cx="656012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000" dirty="0" smtClean="0"/>
              <a:t>In order to form a more perfect union….</a:t>
            </a:r>
          </a:p>
          <a:p>
            <a:pPr>
              <a:buFont typeface="Arial" pitchFamily="34" charset="0"/>
              <a:buChar char="•"/>
            </a:pPr>
            <a:endParaRPr lang="en-US" sz="3000" dirty="0" smtClean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0" y="2286000"/>
            <a:ext cx="8991600" cy="2514600"/>
          </a:xfrm>
        </p:spPr>
        <p:txBody>
          <a:bodyPr>
            <a:normAutofit/>
          </a:bodyPr>
          <a:lstStyle/>
          <a:p>
            <a:r>
              <a:rPr lang="en-US" sz="2800" dirty="0" err="1" smtClean="0"/>
              <a:t>Subaward</a:t>
            </a:r>
            <a:r>
              <a:rPr lang="en-US" sz="2800" dirty="0" smtClean="0"/>
              <a:t> Committee </a:t>
            </a:r>
            <a:r>
              <a:rPr lang="en-US" sz="5000" dirty="0" smtClean="0"/>
              <a:t>+</a:t>
            </a:r>
            <a:r>
              <a:rPr lang="en-US" dirty="0" smtClean="0"/>
              <a:t> </a:t>
            </a:r>
            <a:r>
              <a:rPr lang="en-US" sz="2800" dirty="0" err="1" smtClean="0"/>
              <a:t>Subrecipient</a:t>
            </a:r>
            <a:r>
              <a:rPr lang="en-US" sz="2800" dirty="0" smtClean="0"/>
              <a:t> Monitoring Committee </a:t>
            </a:r>
          </a:p>
          <a:p>
            <a:r>
              <a:rPr lang="en-US" sz="5000" dirty="0" smtClean="0"/>
              <a:t>= </a:t>
            </a:r>
          </a:p>
        </p:txBody>
      </p:sp>
      <p:pic>
        <p:nvPicPr>
          <p:cNvPr id="11" name="Picture 10" descr="Happily_EverAFte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29000" y="4419600"/>
            <a:ext cx="2143125" cy="21240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762000"/>
            <a:ext cx="9144000" cy="106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Why?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33400" y="1676400"/>
            <a:ext cx="83820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Leverage resources in related areas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More effectively utilize skills and expertise of merged committee membership 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Maximize mobilization of initiatives and </a:t>
            </a:r>
            <a:r>
              <a:rPr lang="en-US" sz="2800" dirty="0" smtClean="0"/>
              <a:t>progress </a:t>
            </a:r>
            <a:r>
              <a:rPr lang="en-US" sz="2800" dirty="0" smtClean="0"/>
              <a:t>of activities with priority-focused structure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Ensure continuity between pre- and post-</a:t>
            </a:r>
            <a:r>
              <a:rPr lang="en-US" sz="2800" dirty="0" err="1" smtClean="0"/>
              <a:t>subaward</a:t>
            </a:r>
            <a:r>
              <a:rPr lang="en-US" sz="2800" dirty="0" smtClean="0"/>
              <a:t> related initiatives and activities</a:t>
            </a:r>
            <a:endParaRPr lang="en-US" sz="2000" dirty="0" smtClean="0"/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pPr>
              <a:buFont typeface="Arial" pitchFamily="34" charset="0"/>
              <a:buChar char="•"/>
            </a:pPr>
            <a:r>
              <a:rPr lang="en-US" sz="2800" dirty="0" smtClean="0"/>
              <a:t>Mitigate duplication of effort</a:t>
            </a:r>
          </a:p>
          <a:p>
            <a:pPr>
              <a:buFont typeface="Arial" pitchFamily="34" charset="0"/>
              <a:buChar char="•"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85800"/>
            <a:ext cx="9144000" cy="609600"/>
          </a:xfrm>
        </p:spPr>
        <p:txBody>
          <a:bodyPr>
            <a:normAutofit fontScale="90000"/>
          </a:bodyPr>
          <a:lstStyle/>
          <a:p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Function and Structure</a:t>
            </a:r>
            <a:endParaRPr lang="en-US" sz="3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4800" y="1194911"/>
            <a:ext cx="88392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Three committee co-chairs will jointly oversee activities of the newly merged committee</a:t>
            </a:r>
            <a:endParaRPr lang="en-US" sz="1000" dirty="0" smtClean="0"/>
          </a:p>
          <a:p>
            <a:pPr>
              <a:buFont typeface="Arial" pitchFamily="34" charset="0"/>
              <a:buChar char="•"/>
            </a:pPr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Organizational structure to reflect focus in three priority areas around which working groups will be established</a:t>
            </a:r>
            <a:endParaRPr lang="en-US" sz="1000" dirty="0" smtClean="0"/>
          </a:p>
          <a:p>
            <a:pPr>
              <a:buFont typeface="Arial" pitchFamily="34" charset="0"/>
              <a:buChar char="•"/>
            </a:pPr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Based on member input, </a:t>
            </a:r>
            <a:r>
              <a:rPr lang="en-US" sz="2400" dirty="0" smtClean="0"/>
              <a:t>the immediate </a:t>
            </a:r>
            <a:r>
              <a:rPr lang="en-US" sz="2400" dirty="0" smtClean="0"/>
              <a:t>three priority working groups are: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Website group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Template group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FAQ group</a:t>
            </a:r>
            <a:endParaRPr lang="en-US" sz="1000" dirty="0" smtClean="0"/>
          </a:p>
          <a:p>
            <a:pPr>
              <a:buFont typeface="Arial" pitchFamily="34" charset="0"/>
              <a:buChar char="•"/>
            </a:pPr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Each co-chair will take leadership responsibility for one working </a:t>
            </a:r>
            <a:r>
              <a:rPr lang="en-US" sz="2400" dirty="0" smtClean="0"/>
              <a:t>group</a:t>
            </a:r>
            <a:endParaRPr lang="en-US" sz="1000" dirty="0" smtClean="0"/>
          </a:p>
          <a:p>
            <a:pPr>
              <a:buFont typeface="Arial" pitchFamily="34" charset="0"/>
              <a:buChar char="•"/>
            </a:pPr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Priorities will be re-assessed to reflect committee goals and progress</a:t>
            </a:r>
            <a:endParaRPr lang="en-US" sz="1000" dirty="0" smtClean="0"/>
          </a:p>
          <a:p>
            <a:pPr>
              <a:buFont typeface="Arial" pitchFamily="34" charset="0"/>
              <a:buChar char="•"/>
            </a:pPr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Workgroup co-leaders/members will be recruited/solicited/drafted!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524000"/>
            <a:ext cx="8458200" cy="5334000"/>
          </a:xfrm>
        </p:spPr>
        <p:txBody>
          <a:bodyPr>
            <a:normAutofit fontScale="77500" lnSpcReduction="20000"/>
          </a:bodyPr>
          <a:lstStyle/>
          <a:p>
            <a:pPr algn="l"/>
            <a:endParaRPr lang="en-US" sz="600" dirty="0" smtClean="0"/>
          </a:p>
          <a:p>
            <a:pPr algn="l"/>
            <a:endParaRPr lang="en-US" sz="600" dirty="0" smtClean="0"/>
          </a:p>
          <a:p>
            <a:pPr algn="l"/>
            <a:r>
              <a:rPr lang="en-US" sz="3000" b="1" i="1" dirty="0" smtClean="0"/>
              <a:t>Jim Becker</a:t>
            </a:r>
          </a:p>
          <a:p>
            <a:pPr algn="l"/>
            <a:r>
              <a:rPr lang="en-US" sz="3000" dirty="0" smtClean="0"/>
              <a:t>Executive Director, Grants Administration</a:t>
            </a:r>
          </a:p>
          <a:p>
            <a:pPr algn="l"/>
            <a:r>
              <a:rPr lang="en-US" sz="3000" dirty="0" smtClean="0"/>
              <a:t>Indiana University</a:t>
            </a:r>
          </a:p>
          <a:p>
            <a:pPr lvl="1" algn="l">
              <a:buFont typeface="Arial" pitchFamily="34" charset="0"/>
              <a:buChar char="•"/>
            </a:pPr>
            <a:r>
              <a:rPr lang="en-US" sz="2600" dirty="0" smtClean="0"/>
              <a:t>Template Group</a:t>
            </a:r>
          </a:p>
          <a:p>
            <a:pPr lvl="1" algn="l">
              <a:buFont typeface="Arial" pitchFamily="34" charset="0"/>
              <a:buChar char="•"/>
            </a:pPr>
            <a:endParaRPr lang="en-US" sz="2600" dirty="0" smtClean="0"/>
          </a:p>
          <a:p>
            <a:pPr algn="l"/>
            <a:r>
              <a:rPr lang="en-US" sz="3000" b="1" i="1" dirty="0" smtClean="0"/>
              <a:t>Sara Judd</a:t>
            </a:r>
          </a:p>
          <a:p>
            <a:pPr algn="l"/>
            <a:r>
              <a:rPr lang="en-US" sz="3000" dirty="0" smtClean="0"/>
              <a:t>Director, Department of Contracts and Grants</a:t>
            </a:r>
          </a:p>
          <a:p>
            <a:pPr algn="l"/>
            <a:r>
              <a:rPr lang="en-US" sz="3000" dirty="0" smtClean="0"/>
              <a:t>University of Southern California</a:t>
            </a:r>
          </a:p>
          <a:p>
            <a:pPr lvl="1" algn="l">
              <a:buFont typeface="Arial" pitchFamily="34" charset="0"/>
              <a:buChar char="•"/>
            </a:pPr>
            <a:r>
              <a:rPr lang="en-US" sz="2600" dirty="0" smtClean="0"/>
              <a:t>FAQ Group</a:t>
            </a:r>
          </a:p>
          <a:p>
            <a:pPr lvl="1" algn="l">
              <a:buFont typeface="Arial" pitchFamily="34" charset="0"/>
              <a:buChar char="•"/>
            </a:pPr>
            <a:endParaRPr lang="en-US" sz="2600" dirty="0" smtClean="0"/>
          </a:p>
          <a:p>
            <a:pPr algn="l"/>
            <a:r>
              <a:rPr lang="en-US" sz="3000" b="1" i="1" dirty="0" smtClean="0"/>
              <a:t>Jay </a:t>
            </a:r>
            <a:r>
              <a:rPr lang="en-US" sz="3000" b="1" i="1" dirty="0" err="1" smtClean="0"/>
              <a:t>McMillen</a:t>
            </a:r>
            <a:endParaRPr lang="en-US" sz="3000" b="1" i="1" dirty="0" smtClean="0"/>
          </a:p>
          <a:p>
            <a:pPr algn="l"/>
            <a:r>
              <a:rPr lang="en-US" sz="3000" dirty="0" smtClean="0"/>
              <a:t>Assistant Managing Director, Office of Research </a:t>
            </a:r>
            <a:r>
              <a:rPr lang="en-US" sz="3000" dirty="0" smtClean="0"/>
              <a:t>Services</a:t>
            </a:r>
          </a:p>
          <a:p>
            <a:pPr algn="l"/>
            <a:r>
              <a:rPr lang="en-US" sz="3000" dirty="0" smtClean="0"/>
              <a:t>Texas </a:t>
            </a:r>
            <a:r>
              <a:rPr lang="en-US" sz="3000" dirty="0" smtClean="0"/>
              <a:t>Tech University</a:t>
            </a:r>
          </a:p>
          <a:p>
            <a:pPr lvl="1" algn="l">
              <a:buFont typeface="Arial" pitchFamily="34" charset="0"/>
              <a:buChar char="•"/>
            </a:pPr>
            <a:r>
              <a:rPr lang="en-US" sz="2600" dirty="0" smtClean="0"/>
              <a:t>Website Group</a:t>
            </a:r>
          </a:p>
          <a:p>
            <a:pPr algn="l">
              <a:buFont typeface="Arial" pitchFamily="34" charset="0"/>
              <a:buChar char="•"/>
            </a:pPr>
            <a:endParaRPr lang="en-US" sz="3000" dirty="0" smtClean="0"/>
          </a:p>
          <a:p>
            <a:pPr algn="l">
              <a:buFont typeface="Arial" pitchFamily="34" charset="0"/>
              <a:buChar char="•"/>
            </a:pPr>
            <a:endParaRPr lang="en-US" sz="3000" dirty="0" smtClean="0"/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762000"/>
            <a:ext cx="91440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Introducing your Co-Chairs…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981200"/>
            <a:ext cx="8458200" cy="3886200"/>
          </a:xfrm>
        </p:spPr>
        <p:txBody>
          <a:bodyPr>
            <a:normAutofit/>
          </a:bodyPr>
          <a:lstStyle/>
          <a:p>
            <a:pPr algn="l"/>
            <a:r>
              <a:rPr lang="en-US" sz="2900" i="1" dirty="0" smtClean="0">
                <a:solidFill>
                  <a:schemeClr val="tx1"/>
                </a:solidFill>
              </a:rPr>
              <a:t>Susan Boone</a:t>
            </a:r>
          </a:p>
          <a:p>
            <a:pPr algn="l"/>
            <a:r>
              <a:rPr lang="en-US" sz="2900" dirty="0" smtClean="0">
                <a:solidFill>
                  <a:schemeClr val="tx1"/>
                </a:solidFill>
              </a:rPr>
              <a:t>Deputy Director, University Research Administration</a:t>
            </a:r>
          </a:p>
          <a:p>
            <a:pPr algn="l"/>
            <a:r>
              <a:rPr lang="en-US" sz="2900" dirty="0" smtClean="0">
                <a:solidFill>
                  <a:schemeClr val="tx1"/>
                </a:solidFill>
              </a:rPr>
              <a:t>The University of Chicago </a:t>
            </a:r>
            <a:endParaRPr lang="en-US" sz="30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3000" dirty="0" smtClean="0">
              <a:solidFill>
                <a:srgbClr val="FFFF00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3000" dirty="0" smtClean="0">
              <a:solidFill>
                <a:srgbClr val="FFFF00"/>
              </a:solidFill>
            </a:endParaRPr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838200"/>
            <a:ext cx="91440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 special Thank you…</a:t>
            </a:r>
          </a:p>
        </p:txBody>
      </p:sp>
      <p:pic>
        <p:nvPicPr>
          <p:cNvPr id="5" name="Picture 4" descr="thank-you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86275" y="3761983"/>
            <a:ext cx="4657725" cy="30960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686800" cy="5257800"/>
          </a:xfrm>
        </p:spPr>
        <p:txBody>
          <a:bodyPr>
            <a:normAutofit/>
          </a:bodyPr>
          <a:lstStyle/>
          <a:p>
            <a:pPr algn="l"/>
            <a:endParaRPr lang="en-US" sz="600" dirty="0" smtClean="0"/>
          </a:p>
          <a:p>
            <a:pPr algn="l"/>
            <a:endParaRPr lang="en-US" sz="600" dirty="0" smtClean="0"/>
          </a:p>
          <a:p>
            <a:pPr algn="l">
              <a:buFont typeface="Arial" pitchFamily="34" charset="0"/>
              <a:buChar char="•"/>
            </a:pPr>
            <a:r>
              <a:rPr lang="en-US" sz="2800" dirty="0" smtClean="0"/>
              <a:t>Website Group </a:t>
            </a:r>
          </a:p>
          <a:p>
            <a:pPr lvl="1" algn="l">
              <a:buFont typeface="Arial" pitchFamily="34" charset="0"/>
              <a:buChar char="•"/>
            </a:pPr>
            <a:r>
              <a:rPr lang="en-US" sz="2400" dirty="0" smtClean="0"/>
              <a:t>Primary responsibilities: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Reorganize structure and content of </a:t>
            </a:r>
            <a:r>
              <a:rPr lang="en-US" sz="2000" dirty="0" err="1" smtClean="0"/>
              <a:t>Subaward</a:t>
            </a:r>
            <a:r>
              <a:rPr lang="en-US" sz="2000" dirty="0" smtClean="0"/>
              <a:t>/</a:t>
            </a:r>
            <a:r>
              <a:rPr lang="en-US" sz="2000" dirty="0" err="1" smtClean="0"/>
              <a:t>Subrecipient</a:t>
            </a:r>
            <a:r>
              <a:rPr lang="en-US" sz="2000" dirty="0" smtClean="0"/>
              <a:t> Monitoring page to be more user-friendly and to enhance accessibility to useful, relevant </a:t>
            </a:r>
            <a:r>
              <a:rPr lang="en-US" sz="2000" dirty="0" smtClean="0"/>
              <a:t>resources</a:t>
            </a:r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Monitor and update content and associated references and links  </a:t>
            </a: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Coordinate with larger FDP website group to ensure continuity throughout FDP </a:t>
            </a:r>
            <a:r>
              <a:rPr lang="en-US" sz="2000" dirty="0" smtClean="0"/>
              <a:t>site</a:t>
            </a:r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Field questions related to the </a:t>
            </a:r>
            <a:r>
              <a:rPr lang="en-US" sz="2000" dirty="0" err="1" smtClean="0"/>
              <a:t>Subaward</a:t>
            </a:r>
            <a:r>
              <a:rPr lang="en-US" sz="2000" dirty="0" smtClean="0"/>
              <a:t>/</a:t>
            </a:r>
            <a:r>
              <a:rPr lang="en-US" sz="2000" dirty="0" err="1" smtClean="0"/>
              <a:t>Subrecipient</a:t>
            </a:r>
            <a:r>
              <a:rPr lang="en-US" sz="2000" dirty="0" smtClean="0"/>
              <a:t> Monitoring webpage</a:t>
            </a:r>
          </a:p>
          <a:p>
            <a:pPr lvl="1" algn="l">
              <a:buFont typeface="Arial" pitchFamily="34" charset="0"/>
              <a:buChar char="•"/>
            </a:pPr>
            <a:endParaRPr lang="en-US" sz="2400" dirty="0" smtClean="0"/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0" y="91440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New Priority-Focused Structure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Work Group Responsibilities</a:t>
            </a:r>
            <a:endParaRPr kumimoji="0" lang="en-US" sz="3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0"/>
            <a:ext cx="8839200" cy="5334000"/>
          </a:xfrm>
        </p:spPr>
        <p:txBody>
          <a:bodyPr>
            <a:normAutofit/>
          </a:bodyPr>
          <a:lstStyle/>
          <a:p>
            <a:pPr algn="l"/>
            <a:endParaRPr lang="en-US" sz="600" dirty="0" smtClean="0"/>
          </a:p>
          <a:p>
            <a:pPr algn="l"/>
            <a:endParaRPr lang="en-US" sz="600" dirty="0" smtClean="0"/>
          </a:p>
          <a:p>
            <a:pPr algn="l">
              <a:buFont typeface="Arial" pitchFamily="34" charset="0"/>
              <a:buChar char="•"/>
            </a:pPr>
            <a:r>
              <a:rPr lang="en-US" sz="2800" dirty="0" smtClean="0"/>
              <a:t>Template Group </a:t>
            </a:r>
          </a:p>
          <a:p>
            <a:pPr lvl="1" algn="l">
              <a:buFont typeface="Arial" pitchFamily="34" charset="0"/>
              <a:buChar char="•"/>
            </a:pPr>
            <a:r>
              <a:rPr lang="en-US" sz="2400" dirty="0" smtClean="0"/>
              <a:t>Primary responsibilities: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Monitor and update current </a:t>
            </a:r>
            <a:r>
              <a:rPr lang="en-US" sz="2000" dirty="0" err="1" smtClean="0"/>
              <a:t>Subaward</a:t>
            </a:r>
            <a:r>
              <a:rPr lang="en-US" sz="2000" dirty="0" smtClean="0"/>
              <a:t> templates and associated </a:t>
            </a:r>
            <a:r>
              <a:rPr lang="en-US" sz="2000" dirty="0" smtClean="0"/>
              <a:t>attachments</a:t>
            </a:r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Draft and distribute for comment, any new or revised </a:t>
            </a:r>
            <a:r>
              <a:rPr lang="en-US" sz="2000" dirty="0" err="1" smtClean="0"/>
              <a:t>Subaward</a:t>
            </a:r>
            <a:r>
              <a:rPr lang="en-US" sz="2000" dirty="0" smtClean="0"/>
              <a:t> templates, attachments or associated instructional </a:t>
            </a:r>
            <a:r>
              <a:rPr lang="en-US" sz="2000" dirty="0" smtClean="0"/>
              <a:t>guidance</a:t>
            </a:r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Research and provide to </a:t>
            </a:r>
            <a:r>
              <a:rPr lang="en-US" sz="2000" dirty="0" err="1" smtClean="0"/>
              <a:t>Subaward</a:t>
            </a:r>
            <a:r>
              <a:rPr lang="en-US" sz="2000" dirty="0" smtClean="0"/>
              <a:t>/</a:t>
            </a:r>
            <a:r>
              <a:rPr lang="en-US" sz="2000" dirty="0" err="1" smtClean="0"/>
              <a:t>Subrecipient</a:t>
            </a:r>
            <a:r>
              <a:rPr lang="en-US" sz="2000" dirty="0" smtClean="0"/>
              <a:t> Monitoring Committee Co-Chairs, recommendations for proposed new templates and </a:t>
            </a:r>
            <a:r>
              <a:rPr lang="en-US" sz="2000" dirty="0" smtClean="0"/>
              <a:t>initiatives</a:t>
            </a:r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Field questions related to the </a:t>
            </a:r>
            <a:r>
              <a:rPr lang="en-US" sz="2000" dirty="0" err="1" smtClean="0"/>
              <a:t>Subaward</a:t>
            </a:r>
            <a:r>
              <a:rPr lang="en-US" sz="2000" dirty="0" smtClean="0"/>
              <a:t> templates, attachments and associated instructional guidance</a:t>
            </a:r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endParaRPr lang="en-US" sz="2400" dirty="0" smtClean="0"/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91440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New Priority-Focused Structure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Work Group Responsibilities (cont’d)</a:t>
            </a:r>
            <a:endParaRPr kumimoji="0" lang="en-US" sz="3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600200"/>
            <a:ext cx="8686800" cy="5257800"/>
          </a:xfrm>
        </p:spPr>
        <p:txBody>
          <a:bodyPr>
            <a:normAutofit/>
          </a:bodyPr>
          <a:lstStyle/>
          <a:p>
            <a:pPr algn="l"/>
            <a:endParaRPr lang="en-US" sz="600" dirty="0" smtClean="0"/>
          </a:p>
          <a:p>
            <a:pPr algn="l"/>
            <a:endParaRPr lang="en-US" sz="600" dirty="0" smtClean="0"/>
          </a:p>
          <a:p>
            <a:pPr algn="l">
              <a:buFont typeface="Arial" pitchFamily="34" charset="0"/>
              <a:buChar char="•"/>
            </a:pPr>
            <a:r>
              <a:rPr lang="en-US" sz="2800" dirty="0" smtClean="0"/>
              <a:t>FAQ Group </a:t>
            </a:r>
          </a:p>
          <a:p>
            <a:pPr lvl="1" algn="l">
              <a:buFont typeface="Arial" pitchFamily="34" charset="0"/>
              <a:buChar char="•"/>
            </a:pPr>
            <a:r>
              <a:rPr lang="en-US" sz="2400" dirty="0" smtClean="0"/>
              <a:t>Primary responsibilities:</a:t>
            </a:r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Develop and maintain a list of Frequently Asked Questions (FAQ’s) regarding </a:t>
            </a:r>
            <a:r>
              <a:rPr lang="en-US" sz="2000" dirty="0" err="1" smtClean="0"/>
              <a:t>subaward</a:t>
            </a:r>
            <a:r>
              <a:rPr lang="en-US" sz="2000" dirty="0" smtClean="0"/>
              <a:t> issues and activities to be posted on the FDP </a:t>
            </a:r>
            <a:r>
              <a:rPr lang="en-US" sz="2000" dirty="0" err="1" smtClean="0"/>
              <a:t>Subaward</a:t>
            </a:r>
            <a:r>
              <a:rPr lang="en-US" sz="2000" dirty="0" smtClean="0"/>
              <a:t>/</a:t>
            </a:r>
            <a:r>
              <a:rPr lang="en-US" sz="2000" dirty="0" err="1" smtClean="0"/>
              <a:t>Subrecipient</a:t>
            </a:r>
            <a:r>
              <a:rPr lang="en-US" sz="2000" dirty="0" smtClean="0"/>
              <a:t> Monitoring Committee </a:t>
            </a:r>
            <a:r>
              <a:rPr lang="en-US" sz="2000" dirty="0" smtClean="0"/>
              <a:t>website</a:t>
            </a:r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Coordinate with other relevant FDP groups to ensure a comprehensive </a:t>
            </a:r>
            <a:r>
              <a:rPr lang="en-US" sz="2000" dirty="0" smtClean="0"/>
              <a:t>resource</a:t>
            </a:r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Solicit input from Committee </a:t>
            </a:r>
            <a:r>
              <a:rPr lang="en-US" sz="2000" dirty="0" smtClean="0"/>
              <a:t>membership</a:t>
            </a:r>
          </a:p>
          <a:p>
            <a:pPr lvl="2" algn="l">
              <a:buFont typeface="Arial" pitchFamily="34" charset="0"/>
              <a:buChar char="•"/>
            </a:pPr>
            <a:endParaRPr lang="en-US" sz="2000" dirty="0" smtClean="0"/>
          </a:p>
          <a:p>
            <a:pPr lvl="2" algn="l">
              <a:buFont typeface="Arial" pitchFamily="34" charset="0"/>
              <a:buChar char="•"/>
            </a:pPr>
            <a:r>
              <a:rPr lang="en-US" sz="2000" dirty="0" smtClean="0"/>
              <a:t>Field questions related to the </a:t>
            </a:r>
            <a:r>
              <a:rPr lang="en-US" sz="2000" dirty="0" err="1" smtClean="0"/>
              <a:t>Subaward</a:t>
            </a:r>
            <a:r>
              <a:rPr lang="en-US" sz="2000" dirty="0" smtClean="0"/>
              <a:t>/</a:t>
            </a:r>
            <a:r>
              <a:rPr lang="en-US" sz="2000" dirty="0" err="1" smtClean="0"/>
              <a:t>Subrecipient</a:t>
            </a:r>
            <a:r>
              <a:rPr lang="en-US" sz="2000" dirty="0" smtClean="0"/>
              <a:t> Monitoring FAQ’s</a:t>
            </a:r>
          </a:p>
          <a:p>
            <a:pPr lvl="2" algn="l">
              <a:buFont typeface="Arial" pitchFamily="34" charset="0"/>
              <a:buChar char="•"/>
            </a:pPr>
            <a:endParaRPr lang="en-US" sz="2400" dirty="0" smtClean="0"/>
          </a:p>
        </p:txBody>
      </p:sp>
      <p:pic>
        <p:nvPicPr>
          <p:cNvPr id="4" name="Picture 3" descr="logo_top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762000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0" y="838200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New Priority-Focused Structure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Work Group Responsibilities (cont’d)</a:t>
            </a:r>
            <a:endParaRPr kumimoji="0" lang="en-US" sz="3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505</Words>
  <Application>Microsoft Office PowerPoint</Application>
  <PresentationFormat>On-screen Show (4:3)</PresentationFormat>
  <Paragraphs>125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What’s happened since the last FDP meeting???</vt:lpstr>
      <vt:lpstr>Big News!!!</vt:lpstr>
      <vt:lpstr>Why?</vt:lpstr>
      <vt:lpstr>Function and Structure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 Customer</dc:creator>
  <cp:lastModifiedBy>Sony Customer</cp:lastModifiedBy>
  <cp:revision>82</cp:revision>
  <dcterms:created xsi:type="dcterms:W3CDTF">2009-09-22T05:32:00Z</dcterms:created>
  <dcterms:modified xsi:type="dcterms:W3CDTF">2010-05-13T15:33:29Z</dcterms:modified>
</cp:coreProperties>
</file>