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  <p:sldMasterId id="2147483675" r:id="rId2"/>
  </p:sldMasterIdLst>
  <p:notesMasterIdLst>
    <p:notesMasterId r:id="rId23"/>
  </p:notesMasterIdLst>
  <p:handoutMasterIdLst>
    <p:handoutMasterId r:id="rId24"/>
  </p:handoutMasterIdLst>
  <p:sldIdLst>
    <p:sldId id="537" r:id="rId3"/>
    <p:sldId id="574" r:id="rId4"/>
    <p:sldId id="532" r:id="rId5"/>
    <p:sldId id="534" r:id="rId6"/>
    <p:sldId id="583" r:id="rId7"/>
    <p:sldId id="584" r:id="rId8"/>
    <p:sldId id="361" r:id="rId9"/>
    <p:sldId id="640" r:id="rId10"/>
    <p:sldId id="643" r:id="rId11"/>
    <p:sldId id="659" r:id="rId12"/>
    <p:sldId id="368" r:id="rId13"/>
    <p:sldId id="649" r:id="rId14"/>
    <p:sldId id="341" r:id="rId15"/>
    <p:sldId id="666" r:id="rId16"/>
    <p:sldId id="652" r:id="rId17"/>
    <p:sldId id="653" r:id="rId18"/>
    <p:sldId id="645" r:id="rId19"/>
    <p:sldId id="656" r:id="rId20"/>
    <p:sldId id="634" r:id="rId21"/>
    <p:sldId id="665" r:id="rId22"/>
  </p:sldIdLst>
  <p:sldSz cx="9144000" cy="6858000" type="screen4x3"/>
  <p:notesSz cx="69977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khadkamishra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2"/>
    <a:srgbClr val="FF9900"/>
    <a:srgbClr val="336600"/>
    <a:srgbClr val="5C8E26"/>
    <a:srgbClr val="002060"/>
    <a:srgbClr val="FF6600"/>
    <a:srgbClr val="FFFF00"/>
    <a:srgbClr val="0055FE"/>
    <a:srgbClr val="216B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34" autoAdjust="0"/>
    <p:restoredTop sz="87985" autoAdjust="0"/>
  </p:normalViewPr>
  <p:slideViewPr>
    <p:cSldViewPr>
      <p:cViewPr>
        <p:scale>
          <a:sx n="66" d="100"/>
          <a:sy n="66" d="100"/>
        </p:scale>
        <p:origin x="-62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skhadkamishra\My%20Documents\Benefit%20analysis%20of%20MRLI\presentation\probability%20curve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cat>
            <c:numRef>
              <c:f>Sheet4!$D$4:$D$20</c:f>
              <c:numCache>
                <c:formatCode>General</c:formatCode>
                <c:ptCount val="17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</c:numCache>
            </c:numRef>
          </c:cat>
          <c:val>
            <c:numRef>
              <c:f>Sheet4!$E$4:$E$20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1.9200000000000021</c:v>
                </c:pt>
                <c:pt idx="4" formatCode="0.0">
                  <c:v>2.4</c:v>
                </c:pt>
                <c:pt idx="5" formatCode="0.0">
                  <c:v>2.88</c:v>
                </c:pt>
                <c:pt idx="6" formatCode="0.0">
                  <c:v>3.4559999999999977</c:v>
                </c:pt>
                <c:pt idx="7" formatCode="0.0">
                  <c:v>4.1471999999999865</c:v>
                </c:pt>
                <c:pt idx="8" formatCode="0.0">
                  <c:v>4.9766400000001108</c:v>
                </c:pt>
                <c:pt idx="9" formatCode="0.0">
                  <c:v>5.9719680000000919</c:v>
                </c:pt>
                <c:pt idx="10" formatCode="0.0">
                  <c:v>7.1663615999999966</c:v>
                </c:pt>
                <c:pt idx="11" formatCode="0.0">
                  <c:v>8.5996339200000023</c:v>
                </c:pt>
                <c:pt idx="12" formatCode="0.0">
                  <c:v>10.319560704000002</c:v>
                </c:pt>
                <c:pt idx="13" formatCode="0.0">
                  <c:v>12.383472844800076</c:v>
                </c:pt>
                <c:pt idx="14" formatCode="0.0">
                  <c:v>13.4</c:v>
                </c:pt>
                <c:pt idx="15" formatCode="0.0">
                  <c:v>13.4</c:v>
                </c:pt>
                <c:pt idx="16" formatCode="0.0">
                  <c:v>13.4</c:v>
                </c:pt>
              </c:numCache>
            </c:numRef>
          </c:val>
        </c:ser>
        <c:marker val="1"/>
        <c:axId val="67905408"/>
        <c:axId val="68222976"/>
      </c:lineChart>
      <c:catAx>
        <c:axId val="679054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Year</a:t>
                </a:r>
              </a:p>
            </c:rich>
          </c:tx>
          <c:layout/>
        </c:title>
        <c:numFmt formatCode="General" sourceLinked="1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68222976"/>
        <c:crosses val="autoZero"/>
        <c:auto val="1"/>
        <c:lblAlgn val="ctr"/>
        <c:lblOffset val="100"/>
      </c:catAx>
      <c:valAx>
        <c:axId val="682229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Nitrate 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Level (mg/l)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</c:title>
        <c:numFmt formatCode="General" sourceLinked="1"/>
        <c:tickLblPos val="nextTo"/>
        <c:crossAx val="67905408"/>
        <c:crosses val="autoZero"/>
        <c:crossBetween val="midCat"/>
      </c:valAx>
      <c:spPr>
        <a:noFill/>
      </c:spPr>
    </c:plotArea>
    <c:plotVisOnly val="1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FBA33A2-2BC9-4635-AB93-5294744EE6C3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0BD20318-A943-4A9F-B29F-92E1BEEAD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EFE0596-317D-4DCF-ACCE-86BFB7C5C764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7874911-D9F4-4155-AEBB-907A90057C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74911-D9F4-4155-AEBB-907A90057CA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E2C79-5A19-4712-8B7A-E2489077ED52}" type="slidenum">
              <a:rPr lang="en-US"/>
              <a:pPr/>
              <a:t>5</a:t>
            </a:fld>
            <a:endParaRPr lang="en-US"/>
          </a:p>
        </p:txBody>
      </p:sp>
      <p:sp>
        <p:nvSpPr>
          <p:cNvPr id="123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5800"/>
            <a:ext cx="4667250" cy="3500438"/>
          </a:xfrm>
          <a:ln/>
        </p:spPr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4838"/>
            <a:ext cx="5181600" cy="418465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74911-D9F4-4155-AEBB-907A90057CA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1575" y="685800"/>
            <a:ext cx="4667250" cy="3500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273" y="4415597"/>
            <a:ext cx="5183541" cy="418453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43"/>
          <p:cNvPicPr>
            <a:picLocks noChangeAspect="1" noChangeArrowheads="1"/>
          </p:cNvPicPr>
          <p:nvPr userDrawn="1"/>
        </p:nvPicPr>
        <p:blipFill>
          <a:blip r:embed="rId2" cstate="print">
            <a:lum bright="74000" contrast="-2000"/>
          </a:blip>
          <a:srcRect/>
          <a:stretch>
            <a:fillRect/>
          </a:stretch>
        </p:blipFill>
        <p:spPr bwMode="auto">
          <a:xfrm>
            <a:off x="0" y="0"/>
            <a:ext cx="914241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4386263" y="6423025"/>
            <a:ext cx="338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fld id="{98387E77-9419-4526-A190-B8F9474D334A}" type="slidenum">
              <a:rPr lang="en-US" sz="1000"/>
              <a:pPr eaLnBrk="0" hangingPunct="0">
                <a:defRPr/>
              </a:pPr>
              <a:t>‹#›</a:t>
            </a:fld>
            <a:endParaRPr lang="en-US" sz="1000"/>
          </a:p>
        </p:txBody>
      </p:sp>
      <p:pic>
        <p:nvPicPr>
          <p:cNvPr id="4" name="Picture 4" descr="ident_4_onscreen_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0" contrast="-70000"/>
          </a:blip>
          <a:srcRect l="-3999" t="-17390" r="-3999" b="-13042"/>
          <a:stretch>
            <a:fillRect/>
          </a:stretch>
        </p:blipFill>
        <p:spPr bwMode="auto">
          <a:xfrm>
            <a:off x="381000" y="381000"/>
            <a:ext cx="2057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0767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40767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695700"/>
            <a:ext cx="40767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43"/>
          <p:cNvPicPr>
            <a:picLocks noChangeAspect="1" noChangeArrowheads="1"/>
          </p:cNvPicPr>
          <p:nvPr userDrawn="1"/>
        </p:nvPicPr>
        <p:blipFill>
          <a:blip r:embed="rId2" cstate="print">
            <a:lum bright="74000" contrast="-2000"/>
          </a:blip>
          <a:srcRect/>
          <a:stretch>
            <a:fillRect/>
          </a:stretch>
        </p:blipFill>
        <p:spPr bwMode="auto">
          <a:xfrm>
            <a:off x="0" y="0"/>
            <a:ext cx="914241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4386263" y="6423025"/>
            <a:ext cx="338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fld id="{98387E77-9419-4526-A190-B8F9474D334A}" type="slidenum">
              <a:rPr lang="en-US" sz="1000"/>
              <a:pPr eaLnBrk="0" hangingPunct="0">
                <a:defRPr/>
              </a:pPr>
              <a:t>‹#›</a:t>
            </a:fld>
            <a:endParaRPr lang="en-US" sz="1000"/>
          </a:p>
        </p:txBody>
      </p:sp>
      <p:pic>
        <p:nvPicPr>
          <p:cNvPr id="4" name="Picture 4" descr="ident_4_onscreen_png"/>
          <p:cNvPicPr>
            <a:picLocks noChangeAspect="1" noChangeArrowheads="1"/>
          </p:cNvPicPr>
          <p:nvPr userDrawn="1"/>
        </p:nvPicPr>
        <p:blipFill>
          <a:blip r:embed="rId3" cstate="print">
            <a:lum bright="-100000" contrast="-70000"/>
          </a:blip>
          <a:srcRect l="-3999" t="-17390" r="-3999" b="-13042"/>
          <a:stretch>
            <a:fillRect/>
          </a:stretch>
        </p:blipFill>
        <p:spPr bwMode="auto">
          <a:xfrm>
            <a:off x="381000" y="381000"/>
            <a:ext cx="2057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5A61F6-19C3-49FC-A6B1-C8D648CACF3B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3B83F-AC55-4E43-B2D7-90D642D206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0767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40767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695700"/>
            <a:ext cx="40767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29CC2-92F0-430D-B62A-E92DA44010CE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CD98C-F464-4B02-B617-9E6678A9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92" r:id="rId13"/>
    <p:sldLayoutId id="2147483693" r:id="rId14"/>
    <p:sldLayoutId id="214748369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43"/>
          <p:cNvPicPr>
            <a:picLocks noChangeAspect="1" noChangeArrowheads="1"/>
          </p:cNvPicPr>
          <p:nvPr userDrawn="1"/>
        </p:nvPicPr>
        <p:blipFill>
          <a:blip r:embed="rId16" cstate="print">
            <a:lum bright="74000" contrast="-2000"/>
          </a:blip>
          <a:srcRect/>
          <a:stretch>
            <a:fillRect/>
          </a:stretch>
        </p:blipFill>
        <p:spPr bwMode="auto">
          <a:xfrm>
            <a:off x="0" y="0"/>
            <a:ext cx="914241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386263" y="6423025"/>
            <a:ext cx="338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fld id="{AEED43D1-1FFB-4A33-8327-9672732582F3}" type="slidenum">
              <a:rPr lang="en-US" sz="1000"/>
              <a:pPr eaLnBrk="0" hangingPunct="0">
                <a:defRPr/>
              </a:pPr>
              <a:t>‹#›</a:t>
            </a:fld>
            <a:endParaRPr lang="en-US" sz="1000"/>
          </a:p>
        </p:txBody>
      </p:sp>
      <p:pic>
        <p:nvPicPr>
          <p:cNvPr id="1028" name="Picture 10" descr="ident_4_onscreen_png"/>
          <p:cNvPicPr>
            <a:picLocks noChangeAspect="1" noChangeArrowheads="1"/>
          </p:cNvPicPr>
          <p:nvPr/>
        </p:nvPicPr>
        <p:blipFill>
          <a:blip r:embed="rId17" cstate="print">
            <a:lum bright="-100000" contrast="-70000"/>
          </a:blip>
          <a:srcRect/>
          <a:stretch>
            <a:fillRect/>
          </a:stretch>
        </p:blipFill>
        <p:spPr bwMode="auto">
          <a:xfrm>
            <a:off x="457200" y="6030913"/>
            <a:ext cx="12192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9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1747" y="3733800"/>
            <a:ext cx="6042053" cy="2467337"/>
            <a:chOff x="802757" y="166007"/>
            <a:chExt cx="7938978" cy="6101444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3175000" y="2514601"/>
              <a:ext cx="3149600" cy="1506278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Times New Roman" pitchFamily="18" charset="0"/>
                </a:rPr>
                <a:t>DECISION or </a:t>
              </a:r>
            </a:p>
            <a:p>
              <a:pPr algn="ctr"/>
              <a:r>
                <a:rPr lang="en-US" sz="1600" b="1" dirty="0">
                  <a:latin typeface="Times New Roman" pitchFamily="18" charset="0"/>
                </a:rPr>
                <a:t>POLICY</a:t>
              </a:r>
            </a:p>
          </p:txBody>
        </p:sp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1981200" y="166007"/>
              <a:ext cx="2514600" cy="158659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b="1" dirty="0"/>
                <a:t>Economic</a:t>
              </a:r>
            </a:p>
            <a:p>
              <a:pPr algn="ctr"/>
              <a:r>
                <a:rPr lang="en-US" sz="1200" b="1" dirty="0"/>
                <a:t>Ecologic</a:t>
              </a:r>
            </a:p>
            <a:p>
              <a:pPr algn="ctr"/>
              <a:r>
                <a:rPr lang="en-US" sz="1200" b="1" dirty="0"/>
                <a:t>Social</a:t>
              </a: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2071577" y="4680857"/>
              <a:ext cx="2438400" cy="1371601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b="1" dirty="0"/>
                <a:t>International</a:t>
              </a:r>
            </a:p>
            <a:p>
              <a:pPr algn="ctr"/>
              <a:r>
                <a:rPr lang="en-US" sz="1200" b="1" dirty="0"/>
                <a:t>Politics </a:t>
              </a: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802757" y="2514601"/>
              <a:ext cx="1905000" cy="1371601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b="1" dirty="0"/>
                <a:t>Domestic </a:t>
              </a:r>
            </a:p>
            <a:p>
              <a:pPr algn="ctr"/>
              <a:r>
                <a:rPr lang="en-US" sz="1200" b="1" dirty="0"/>
                <a:t>Politics </a:t>
              </a: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5010593" y="4895850"/>
              <a:ext cx="2514600" cy="1371601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b="1" dirty="0"/>
                <a:t>Science &amp; </a:t>
              </a:r>
            </a:p>
            <a:p>
              <a:pPr algn="ctr"/>
              <a:r>
                <a:rPr lang="en-US" sz="1200" b="1" dirty="0"/>
                <a:t>Technology </a:t>
              </a: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6912935" y="2590799"/>
              <a:ext cx="1828800" cy="1371601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b="1" dirty="0"/>
                <a:t>Morals </a:t>
              </a:r>
            </a:p>
            <a:p>
              <a:pPr algn="ctr"/>
              <a:r>
                <a:rPr lang="en-US" sz="1200" b="1" dirty="0"/>
                <a:t>&amp; Ethics </a:t>
              </a: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181600" y="166007"/>
              <a:ext cx="2514600" cy="1371601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00" b="1" dirty="0"/>
                <a:t>Laws &amp; </a:t>
              </a:r>
            </a:p>
            <a:p>
              <a:pPr algn="ctr"/>
              <a:r>
                <a:rPr lang="en-US" sz="1200" b="1" dirty="0"/>
                <a:t>Regulations 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3505200" y="1752600"/>
              <a:ext cx="533400" cy="6858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2674975" y="3200400"/>
              <a:ext cx="53339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 flipV="1">
              <a:off x="6312195" y="3276601"/>
              <a:ext cx="6096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 flipV="1">
              <a:off x="5630823" y="4035876"/>
              <a:ext cx="581247" cy="85997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3408620" y="4035876"/>
              <a:ext cx="700863" cy="64497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5611331" y="1670957"/>
              <a:ext cx="600741" cy="7620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2400" y="1447800"/>
            <a:ext cx="8763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Evaluating the use of publicly funded scientific data for decision making</a:t>
            </a:r>
          </a:p>
          <a:p>
            <a:pPr algn="ctr"/>
            <a:r>
              <a:rPr lang="en-US" sz="2200" b="1" dirty="0" smtClean="0"/>
              <a:t>Richard </a:t>
            </a:r>
            <a:r>
              <a:rPr lang="en-US" sz="2200" b="1" dirty="0" err="1" smtClean="0"/>
              <a:t>Bernknopf</a:t>
            </a:r>
            <a:endParaRPr lang="en-US" sz="2200" b="1" dirty="0" smtClean="0"/>
          </a:p>
          <a:p>
            <a:pPr algn="ctr"/>
            <a:r>
              <a:rPr lang="en-US" sz="2200" b="1" dirty="0" smtClean="0"/>
              <a:t>Western Geographic Science Center USGS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1371600"/>
          <a:ext cx="7162801" cy="4038597"/>
        </p:xfrm>
        <a:graphic>
          <a:graphicData uri="http://schemas.openxmlformats.org/drawingml/2006/table">
            <a:tbl>
              <a:tblPr/>
              <a:tblGrid>
                <a:gridCol w="1202438"/>
                <a:gridCol w="1343180"/>
                <a:gridCol w="755539"/>
                <a:gridCol w="1595027"/>
                <a:gridCol w="1091334"/>
                <a:gridCol w="1175283"/>
              </a:tblGrid>
              <a:tr h="60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Crop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Commercial </a:t>
                      </a:r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fertilizer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latin typeface="Calibri"/>
                        </a:rPr>
                        <a:t>Manure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Atmospheric Deposition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Bio-fixation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Sum of inputs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Corn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370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Grass hay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74.6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Legume hay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Oats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Spring wheat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Sorghum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Soybeans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181.6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191.7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60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Winter wheat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08" name="Rectangle 4"/>
          <p:cNvSpPr>
            <a:spLocks noChangeArrowheads="1"/>
          </p:cNvSpPr>
          <p:nvPr/>
        </p:nvSpPr>
        <p:spPr bwMode="auto">
          <a:xfrm>
            <a:off x="228600" y="152400"/>
            <a:ext cx="822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Sources of nitrogen inputs in Upper Midwest Region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average annual values lb/acre)</a:t>
            </a:r>
          </a:p>
        </p:txBody>
      </p:sp>
      <p:sp>
        <p:nvSpPr>
          <p:cNvPr id="2109" name="TextBox 5"/>
          <p:cNvSpPr txBox="1">
            <a:spLocks noChangeArrowheads="1"/>
          </p:cNvSpPr>
          <p:nvPr/>
        </p:nvSpPr>
        <p:spPr bwMode="auto">
          <a:xfrm>
            <a:off x="838200" y="5591175"/>
            <a:ext cx="177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Source: Potter et al.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29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6628" name="AutoShape 20"/>
          <p:cNvSpPr>
            <a:spLocks noChangeAspect="1" noChangeArrowheads="1" noTextEdit="1"/>
          </p:cNvSpPr>
          <p:nvPr/>
        </p:nvSpPr>
        <p:spPr bwMode="auto">
          <a:xfrm>
            <a:off x="1905000" y="1152685"/>
            <a:ext cx="6096000" cy="59423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6639" name="Rectangle 31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Conceptual framework for using MRLI in an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ntegrated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ssessment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96200" y="6396335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Adapted from Antle and Just, 1991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752600" y="1219200"/>
            <a:ext cx="5643650" cy="5372505"/>
            <a:chOff x="2052550" y="1324828"/>
            <a:chExt cx="5643650" cy="5372505"/>
          </a:xfrm>
        </p:grpSpPr>
        <p:sp>
          <p:nvSpPr>
            <p:cNvPr id="196627" name="Text Box 2"/>
            <p:cNvSpPr txBox="1">
              <a:spLocks noChangeArrowheads="1"/>
            </p:cNvSpPr>
            <p:nvPr/>
          </p:nvSpPr>
          <p:spPr bwMode="auto">
            <a:xfrm>
              <a:off x="2101735" y="1324828"/>
              <a:ext cx="1844168" cy="6762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Prices and market mechanisms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26" name="Text Box 3"/>
            <p:cNvSpPr txBox="1">
              <a:spLocks noChangeArrowheads="1"/>
            </p:cNvSpPr>
            <p:nvPr/>
          </p:nvSpPr>
          <p:spPr bwMode="auto">
            <a:xfrm>
              <a:off x="4137122" y="1324828"/>
              <a:ext cx="1273078" cy="8087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Policies and regulations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25" name="Text Box 4"/>
            <p:cNvSpPr txBox="1">
              <a:spLocks noChangeArrowheads="1"/>
            </p:cNvSpPr>
            <p:nvPr/>
          </p:nvSpPr>
          <p:spPr bwMode="auto">
            <a:xfrm>
              <a:off x="5538039" y="1324828"/>
              <a:ext cx="1722931" cy="8238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Local and </a:t>
              </a:r>
              <a:r>
                <a:rPr lang="en-US" sz="1500" b="1" dirty="0" smtClean="0">
                  <a:solidFill>
                    <a:srgbClr val="000000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r</a:t>
              </a: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egional land attributes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24" name="Text Box 5"/>
            <p:cNvSpPr txBox="1">
              <a:spLocks noChangeArrowheads="1"/>
            </p:cNvSpPr>
            <p:nvPr/>
          </p:nvSpPr>
          <p:spPr bwMode="auto">
            <a:xfrm>
              <a:off x="2052551" y="2397854"/>
              <a:ext cx="5532504" cy="4188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Management decisions: land use, input use 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23" name="Text Box 6"/>
            <p:cNvSpPr txBox="1">
              <a:spLocks noChangeArrowheads="1"/>
            </p:cNvSpPr>
            <p:nvPr/>
          </p:nvSpPr>
          <p:spPr bwMode="auto">
            <a:xfrm>
              <a:off x="2052550" y="3392185"/>
              <a:ext cx="1965405" cy="4033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Output: </a:t>
              </a:r>
              <a:r>
                <a:rPr lang="en-US" sz="1500" b="1" dirty="0" smtClean="0">
                  <a:solidFill>
                    <a:srgbClr val="000000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a</a:t>
              </a: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cres/yield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22" name="Text Box 7"/>
            <p:cNvSpPr txBox="1">
              <a:spLocks noChangeArrowheads="1"/>
            </p:cNvSpPr>
            <p:nvPr/>
          </p:nvSpPr>
          <p:spPr bwMode="auto">
            <a:xfrm>
              <a:off x="4174351" y="3392185"/>
              <a:ext cx="3521849" cy="4033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Pollution of common pool resources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21" name="Text Box 8"/>
            <p:cNvSpPr txBox="1">
              <a:spLocks noChangeArrowheads="1"/>
            </p:cNvSpPr>
            <p:nvPr/>
          </p:nvSpPr>
          <p:spPr bwMode="auto">
            <a:xfrm>
              <a:off x="2362200" y="4343400"/>
              <a:ext cx="4969873" cy="5976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Joint output estimates with </a:t>
              </a: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MRLI</a:t>
              </a: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 in various models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20" name="Text Box 9"/>
            <p:cNvSpPr txBox="1">
              <a:spLocks noChangeArrowheads="1"/>
            </p:cNvSpPr>
            <p:nvPr/>
          </p:nvSpPr>
          <p:spPr bwMode="auto">
            <a:xfrm>
              <a:off x="2101735" y="5357076"/>
              <a:ext cx="5532504" cy="3803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Regional land use portfolio for policy analysis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19" name="Text Box 10"/>
            <p:cNvSpPr txBox="1">
              <a:spLocks noChangeArrowheads="1"/>
            </p:cNvSpPr>
            <p:nvPr/>
          </p:nvSpPr>
          <p:spPr bwMode="auto">
            <a:xfrm>
              <a:off x="2845228" y="6298125"/>
              <a:ext cx="3982891" cy="3992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Benefit estimation of </a:t>
              </a: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MRLI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18" name="Line 11"/>
            <p:cNvSpPr>
              <a:spLocks noChangeShapeType="1"/>
            </p:cNvSpPr>
            <p:nvPr/>
          </p:nvSpPr>
          <p:spPr bwMode="auto">
            <a:xfrm>
              <a:off x="2994420" y="2001105"/>
              <a:ext cx="854" cy="42134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17" name="Line 12"/>
            <p:cNvSpPr>
              <a:spLocks noChangeShapeType="1"/>
            </p:cNvSpPr>
            <p:nvPr/>
          </p:nvSpPr>
          <p:spPr bwMode="auto">
            <a:xfrm>
              <a:off x="4709293" y="2148656"/>
              <a:ext cx="854" cy="26149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16" name="Line 13"/>
            <p:cNvSpPr>
              <a:spLocks noChangeShapeType="1"/>
            </p:cNvSpPr>
            <p:nvPr/>
          </p:nvSpPr>
          <p:spPr bwMode="auto">
            <a:xfrm>
              <a:off x="6370064" y="2148656"/>
              <a:ext cx="854" cy="26149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14" name="Line 12"/>
            <p:cNvSpPr>
              <a:spLocks noChangeShapeType="1"/>
            </p:cNvSpPr>
            <p:nvPr/>
          </p:nvSpPr>
          <p:spPr bwMode="auto">
            <a:xfrm>
              <a:off x="4769953" y="5738250"/>
              <a:ext cx="854" cy="5697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13" name="Line 12"/>
            <p:cNvSpPr>
              <a:spLocks noChangeShapeType="1"/>
            </p:cNvSpPr>
            <p:nvPr/>
          </p:nvSpPr>
          <p:spPr bwMode="auto">
            <a:xfrm>
              <a:off x="5753628" y="3795492"/>
              <a:ext cx="854" cy="5697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12" name="Line 12"/>
            <p:cNvSpPr>
              <a:spLocks noChangeShapeType="1"/>
            </p:cNvSpPr>
            <p:nvPr/>
          </p:nvSpPr>
          <p:spPr bwMode="auto">
            <a:xfrm>
              <a:off x="2987042" y="3795492"/>
              <a:ext cx="854" cy="5697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11" name="Line 12"/>
            <p:cNvSpPr>
              <a:spLocks noChangeShapeType="1"/>
            </p:cNvSpPr>
            <p:nvPr/>
          </p:nvSpPr>
          <p:spPr bwMode="auto">
            <a:xfrm>
              <a:off x="5753628" y="2836409"/>
              <a:ext cx="854" cy="5697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6610" name="Line 12"/>
            <p:cNvSpPr>
              <a:spLocks noChangeShapeType="1"/>
            </p:cNvSpPr>
            <p:nvPr/>
          </p:nvSpPr>
          <p:spPr bwMode="auto">
            <a:xfrm>
              <a:off x="2987042" y="2836409"/>
              <a:ext cx="854" cy="5697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>
              <a:off x="4765111" y="4953000"/>
              <a:ext cx="854" cy="42134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72" name="Picture 32" descr="CDL_2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63" y="4876800"/>
            <a:ext cx="2366962" cy="1828800"/>
          </a:xfrm>
          <a:prstGeom prst="rect">
            <a:avLst/>
          </a:prstGeom>
          <a:noFill/>
        </p:spPr>
      </p:pic>
      <p:pic>
        <p:nvPicPr>
          <p:cNvPr id="240671" name="Picture 31" descr="CDL_2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8163" y="4876800"/>
            <a:ext cx="2366962" cy="1828800"/>
          </a:xfrm>
          <a:prstGeom prst="rect">
            <a:avLst/>
          </a:prstGeom>
          <a:noFill/>
        </p:spPr>
      </p:pic>
      <p:pic>
        <p:nvPicPr>
          <p:cNvPr id="240670" name="Picture 30" descr="CDL_2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9763" y="4876800"/>
            <a:ext cx="2366962" cy="1828800"/>
          </a:xfrm>
          <a:prstGeom prst="rect">
            <a:avLst/>
          </a:prstGeom>
          <a:noFill/>
        </p:spPr>
      </p:pic>
      <p:pic>
        <p:nvPicPr>
          <p:cNvPr id="240669" name="Picture 29" descr="CDL_2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63" y="2971800"/>
            <a:ext cx="2366962" cy="1828800"/>
          </a:xfrm>
          <a:prstGeom prst="rect">
            <a:avLst/>
          </a:prstGeom>
          <a:noFill/>
        </p:spPr>
      </p:pic>
      <p:pic>
        <p:nvPicPr>
          <p:cNvPr id="240668" name="Picture 28" descr="CDL_2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8163" y="2971800"/>
            <a:ext cx="2366962" cy="1828800"/>
          </a:xfrm>
          <a:prstGeom prst="rect">
            <a:avLst/>
          </a:prstGeom>
          <a:noFill/>
        </p:spPr>
      </p:pic>
      <p:pic>
        <p:nvPicPr>
          <p:cNvPr id="240667" name="Picture 27" descr="CDL_20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9763" y="2971800"/>
            <a:ext cx="2366962" cy="1828800"/>
          </a:xfrm>
          <a:prstGeom prst="rect">
            <a:avLst/>
          </a:prstGeom>
          <a:noFill/>
        </p:spPr>
      </p:pic>
      <p:pic>
        <p:nvPicPr>
          <p:cNvPr id="240666" name="Picture 26" descr="CDL_200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3" y="1066800"/>
            <a:ext cx="2366962" cy="1828800"/>
          </a:xfrm>
          <a:prstGeom prst="rect">
            <a:avLst/>
          </a:prstGeom>
          <a:noFill/>
        </p:spPr>
      </p:pic>
      <p:pic>
        <p:nvPicPr>
          <p:cNvPr id="240665" name="Picture 25" descr="CDL_2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8163" y="1066800"/>
            <a:ext cx="2366962" cy="1828800"/>
          </a:xfrm>
          <a:prstGeom prst="rect">
            <a:avLst/>
          </a:prstGeom>
          <a:noFill/>
        </p:spPr>
      </p:pic>
      <p:pic>
        <p:nvPicPr>
          <p:cNvPr id="240664" name="Picture 24" descr="CDL_20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9763" y="1066800"/>
            <a:ext cx="2366962" cy="182880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" y="0"/>
            <a:ext cx="8534400" cy="11430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NASS’s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Cropland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ata Layer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Landsat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(2000-2005) and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AWiFS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(2006-present)</a:t>
            </a:r>
          </a:p>
        </p:txBody>
      </p:sp>
      <p:sp>
        <p:nvSpPr>
          <p:cNvPr id="240642" name="Line 31"/>
          <p:cNvSpPr>
            <a:spLocks noChangeShapeType="1"/>
          </p:cNvSpPr>
          <p:nvPr/>
        </p:nvSpPr>
        <p:spPr bwMode="auto">
          <a:xfrm>
            <a:off x="1519238" y="24384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0643" name="Text Box 30"/>
          <p:cNvSpPr txBox="1">
            <a:spLocks noChangeArrowheads="1"/>
          </p:cNvSpPr>
          <p:nvPr/>
        </p:nvSpPr>
        <p:spPr bwMode="auto">
          <a:xfrm>
            <a:off x="833438" y="20716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Waterloo</a:t>
            </a:r>
          </a:p>
        </p:txBody>
      </p:sp>
      <p:sp>
        <p:nvSpPr>
          <p:cNvPr id="240653" name="Text Box 63"/>
          <p:cNvSpPr txBox="1">
            <a:spLocks noChangeArrowheads="1"/>
          </p:cNvSpPr>
          <p:nvPr/>
        </p:nvSpPr>
        <p:spPr bwMode="auto">
          <a:xfrm>
            <a:off x="1905000" y="10668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2000</a:t>
            </a:r>
          </a:p>
        </p:txBody>
      </p:sp>
      <p:sp>
        <p:nvSpPr>
          <p:cNvPr id="240654" name="Text Box 64"/>
          <p:cNvSpPr txBox="1">
            <a:spLocks noChangeArrowheads="1"/>
          </p:cNvSpPr>
          <p:nvPr/>
        </p:nvSpPr>
        <p:spPr bwMode="auto">
          <a:xfrm>
            <a:off x="4343400" y="10668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2001</a:t>
            </a:r>
          </a:p>
        </p:txBody>
      </p:sp>
      <p:sp>
        <p:nvSpPr>
          <p:cNvPr id="240655" name="Text Box 65"/>
          <p:cNvSpPr txBox="1">
            <a:spLocks noChangeArrowheads="1"/>
          </p:cNvSpPr>
          <p:nvPr/>
        </p:nvSpPr>
        <p:spPr bwMode="auto">
          <a:xfrm>
            <a:off x="6781800" y="10668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2002</a:t>
            </a:r>
          </a:p>
        </p:txBody>
      </p:sp>
      <p:sp>
        <p:nvSpPr>
          <p:cNvPr id="240656" name="Text Box 66"/>
          <p:cNvSpPr txBox="1">
            <a:spLocks noChangeArrowheads="1"/>
          </p:cNvSpPr>
          <p:nvPr/>
        </p:nvSpPr>
        <p:spPr bwMode="auto">
          <a:xfrm>
            <a:off x="1905000" y="2986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2003</a:t>
            </a:r>
          </a:p>
        </p:txBody>
      </p:sp>
      <p:sp>
        <p:nvSpPr>
          <p:cNvPr id="240657" name="Text Box 67"/>
          <p:cNvSpPr txBox="1">
            <a:spLocks noChangeArrowheads="1"/>
          </p:cNvSpPr>
          <p:nvPr/>
        </p:nvSpPr>
        <p:spPr bwMode="auto">
          <a:xfrm>
            <a:off x="4343400" y="2986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2004</a:t>
            </a:r>
          </a:p>
        </p:txBody>
      </p:sp>
      <p:sp>
        <p:nvSpPr>
          <p:cNvPr id="240658" name="Text Box 68"/>
          <p:cNvSpPr txBox="1">
            <a:spLocks noChangeArrowheads="1"/>
          </p:cNvSpPr>
          <p:nvPr/>
        </p:nvSpPr>
        <p:spPr bwMode="auto">
          <a:xfrm>
            <a:off x="6781800" y="2986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2005</a:t>
            </a:r>
          </a:p>
        </p:txBody>
      </p:sp>
      <p:sp>
        <p:nvSpPr>
          <p:cNvPr id="240659" name="Text Box 69"/>
          <p:cNvSpPr txBox="1">
            <a:spLocks noChangeArrowheads="1"/>
          </p:cNvSpPr>
          <p:nvPr/>
        </p:nvSpPr>
        <p:spPr bwMode="auto">
          <a:xfrm>
            <a:off x="1905000" y="4891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2006</a:t>
            </a:r>
          </a:p>
        </p:txBody>
      </p:sp>
      <p:sp>
        <p:nvSpPr>
          <p:cNvPr id="240660" name="Text Box 70"/>
          <p:cNvSpPr txBox="1">
            <a:spLocks noChangeArrowheads="1"/>
          </p:cNvSpPr>
          <p:nvPr/>
        </p:nvSpPr>
        <p:spPr bwMode="auto">
          <a:xfrm>
            <a:off x="4343400" y="48910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2007</a:t>
            </a:r>
          </a:p>
        </p:txBody>
      </p:sp>
      <p:sp>
        <p:nvSpPr>
          <p:cNvPr id="240661" name="Text Box 71"/>
          <p:cNvSpPr txBox="1">
            <a:spLocks noChangeArrowheads="1"/>
          </p:cNvSpPr>
          <p:nvPr/>
        </p:nvSpPr>
        <p:spPr bwMode="auto">
          <a:xfrm>
            <a:off x="6781800" y="48768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2"/>
                </a:solidFill>
              </a:rPr>
              <a:t>2008</a:t>
            </a:r>
          </a:p>
        </p:txBody>
      </p:sp>
      <p:pic>
        <p:nvPicPr>
          <p:cNvPr id="240673" name="Picture 33" descr="Legend"/>
          <p:cNvPicPr>
            <a:picLocks noChangeAspect="1" noChangeArrowheads="1"/>
          </p:cNvPicPr>
          <p:nvPr/>
        </p:nvPicPr>
        <p:blipFill>
          <a:blip r:embed="rId11" cstate="print"/>
          <a:srcRect l="3220" r="54930" b="4167"/>
          <a:stretch>
            <a:fillRect/>
          </a:stretch>
        </p:blipFill>
        <p:spPr bwMode="auto">
          <a:xfrm>
            <a:off x="0" y="3429000"/>
            <a:ext cx="1852613" cy="32766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52400" y="1066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55FE"/>
                </a:solidFill>
              </a:rPr>
              <a:t>Corn and Soy </a:t>
            </a:r>
            <a:r>
              <a:rPr lang="en-US" b="1" dirty="0" smtClean="0">
                <a:solidFill>
                  <a:srgbClr val="0055FE"/>
                </a:solidFill>
              </a:rPr>
              <a:t>Classification</a:t>
            </a:r>
            <a:endParaRPr lang="en-US" b="1" dirty="0">
              <a:solidFill>
                <a:srgbClr val="0055F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228600"/>
            <a:ext cx="784860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The cumulative nitrate indicator (CNI)</a:t>
            </a:r>
          </a:p>
        </p:txBody>
      </p:sp>
      <p:graphicFrame>
        <p:nvGraphicFramePr>
          <p:cNvPr id="8" name="Chart 7"/>
          <p:cNvGraphicFramePr>
            <a:graphicFrameLocks noChangeAspect="1"/>
          </p:cNvGraphicFramePr>
          <p:nvPr/>
        </p:nvGraphicFramePr>
        <p:xfrm>
          <a:off x="1295400" y="762000"/>
          <a:ext cx="606933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950" name="TextBox 15"/>
          <p:cNvSpPr txBox="1">
            <a:spLocks noChangeArrowheads="1"/>
          </p:cNvSpPr>
          <p:nvPr/>
        </p:nvSpPr>
        <p:spPr bwMode="auto">
          <a:xfrm>
            <a:off x="7239000" y="12192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 err="1" smtClean="0">
                <a:latin typeface="Calibri" pitchFamily="34" charset="0"/>
              </a:rPr>
              <a:t>CNI</a:t>
            </a:r>
            <a:r>
              <a:rPr lang="en-US" i="1" baseline="-25000" dirty="0" err="1" smtClean="0">
                <a:latin typeface="Calibri" pitchFamily="34" charset="0"/>
              </a:rPr>
              <a:t>t</a:t>
            </a:r>
            <a:endParaRPr lang="en-US" i="1" baseline="-25000" dirty="0">
              <a:latin typeface="Calibri" pitchFamily="34" charset="0"/>
            </a:endParaRPr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2057400" y="4710305"/>
          <a:ext cx="5599169" cy="699895"/>
        </p:xfrm>
        <a:graphic>
          <a:graphicData uri="http://schemas.openxmlformats.org/presentationml/2006/ole">
            <p:oleObj spid="_x0000_s174082" name="Equation" r:id="rId4" imgW="2971800" imgH="368300" progId="Equation.DSMT4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1676400" y="5403270"/>
            <a:ext cx="73152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i="1" dirty="0" smtClean="0"/>
              <a:t>v=</a:t>
            </a:r>
            <a:r>
              <a:rPr lang="en-US" sz="1300" b="1" dirty="0" smtClean="0"/>
              <a:t>application of variable inputs (fertilizer), </a:t>
            </a:r>
            <a:r>
              <a:rPr lang="en-US" sz="1300" b="1" i="1" dirty="0" smtClean="0"/>
              <a:t>z=</a:t>
            </a:r>
            <a:r>
              <a:rPr lang="en-US" sz="1300" b="1" dirty="0" smtClean="0"/>
              <a:t>agricultural methods (no till), </a:t>
            </a:r>
            <a:r>
              <a:rPr lang="en-US" sz="1300" b="1" i="1" dirty="0" smtClean="0"/>
              <a:t>e=</a:t>
            </a:r>
            <a:r>
              <a:rPr lang="en-US" sz="1300" b="1" dirty="0" smtClean="0"/>
              <a:t>properties of the site (residual nitrogen, moisture content, slope, soil type, depth to water), </a:t>
            </a:r>
            <a:r>
              <a:rPr lang="en-US" sz="1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g</a:t>
            </a:r>
            <a:r>
              <a:rPr lang="en-US" sz="13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is the zone of the groundwater catchment basin that affects the well bottom, </a:t>
            </a:r>
            <a:r>
              <a:rPr lang="en-US" sz="1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g</a:t>
            </a:r>
            <a:r>
              <a:rPr lang="en-US" sz="13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years after a surface activity by the function. </a:t>
            </a:r>
            <a:r>
              <a:rPr lang="en-US" sz="1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G</a:t>
            </a:r>
            <a:r>
              <a:rPr lang="en-US" sz="13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is the set of zones identified for the catchment basin and some recovery is possible depending on the properties of the well bottom, </a:t>
            </a:r>
            <a:r>
              <a:rPr lang="en-US" sz="13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e</a:t>
            </a:r>
            <a:r>
              <a:rPr lang="en-US" sz="1300" b="1" i="1" baseline="300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0</a:t>
            </a:r>
            <a:r>
              <a:rPr lang="en-US" sz="1300" b="1" i="1" baseline="-30000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t </a:t>
            </a:r>
            <a:endParaRPr lang="en-US" sz="1300" b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WellDepth_NitrateLevel.tif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1966" y="76200"/>
            <a:ext cx="8763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1981200" y="5943600"/>
            <a:ext cx="701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cs typeface="Arial" charset="0"/>
              </a:rPr>
              <a:t>NAWQA Wells.  Additional wells </a:t>
            </a:r>
            <a:r>
              <a:rPr lang="en-US" sz="1600" b="1" dirty="0">
                <a:solidFill>
                  <a:srgbClr val="C00000"/>
                </a:solidFill>
                <a:cs typeface="Arial" charset="0"/>
              </a:rPr>
              <a:t>from the state of Iowa will be </a:t>
            </a:r>
            <a:r>
              <a:rPr lang="en-US" sz="1600" b="1" dirty="0" smtClean="0">
                <a:solidFill>
                  <a:srgbClr val="C00000"/>
                </a:solidFill>
                <a:cs typeface="Arial" charset="0"/>
              </a:rPr>
              <a:t>considered for inclusion</a:t>
            </a:r>
            <a:endParaRPr lang="en-US" sz="1600" b="1" dirty="0">
              <a:solidFill>
                <a:srgbClr val="C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6019800"/>
            <a:ext cx="1371600" cy="457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915" t="9552" b="21289"/>
          <a:stretch>
            <a:fillRect/>
          </a:stretch>
        </p:blipFill>
        <p:spPr bwMode="auto">
          <a:xfrm>
            <a:off x="1828800" y="0"/>
            <a:ext cx="73914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107" y="304800"/>
            <a:ext cx="907093" cy="90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14800"/>
            <a:ext cx="23749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114800"/>
            <a:ext cx="23749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691" t="8774" b="19735"/>
          <a:stretch>
            <a:fillRect/>
          </a:stretch>
        </p:blipFill>
        <p:spPr bwMode="auto">
          <a:xfrm>
            <a:off x="1828800" y="-76200"/>
            <a:ext cx="7408147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657600" y="6172200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2017 ????</a:t>
            </a:r>
            <a:endParaRPr lang="en-US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cAEM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8235" y="533400"/>
            <a:ext cx="8086165" cy="62484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dirty="0" smtClean="0"/>
              <a:t>Corn and soybean acres around a public well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38600" y="4893945"/>
          <a:ext cx="4114800" cy="851535"/>
        </p:xfrm>
        <a:graphic>
          <a:graphicData uri="http://schemas.openxmlformats.org/drawingml/2006/table">
            <a:tbl>
              <a:tblPr/>
              <a:tblGrid>
                <a:gridCol w="1600200"/>
                <a:gridCol w="990600"/>
                <a:gridCol w="15240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Catchment Zone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Corn (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Soybeans (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 years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38.03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23.8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years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52.26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40.25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12" y="115669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Application</a:t>
            </a:r>
          </a:p>
        </p:txBody>
      </p:sp>
      <p:grpSp>
        <p:nvGrpSpPr>
          <p:cNvPr id="3" name="Group 73"/>
          <p:cNvGrpSpPr/>
          <p:nvPr/>
        </p:nvGrpSpPr>
        <p:grpSpPr>
          <a:xfrm>
            <a:off x="685800" y="2057400"/>
            <a:ext cx="7475832" cy="3733801"/>
            <a:chOff x="809625" y="315526"/>
            <a:chExt cx="8174038" cy="4499364"/>
          </a:xfrm>
        </p:grpSpPr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958850" y="1917700"/>
              <a:ext cx="5870575" cy="254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58850" y="1930400"/>
              <a:ext cx="7750175" cy="441325"/>
            </a:xfrm>
            <a:prstGeom prst="rect">
              <a:avLst/>
            </a:prstGeom>
            <a:blipFill dpi="0" rotWithShape="1">
              <a:blip r:embed="rId2" cstate="print">
                <a:alphaModFix amt="75000"/>
              </a:blip>
              <a:srcRect/>
              <a:tile tx="0" ty="0" sx="100000" sy="100000" flip="none" algn="tl"/>
            </a:blipFill>
            <a:ln w="9525">
              <a:solidFill>
                <a:schemeClr val="accent2">
                  <a:alpha val="50195"/>
                </a:schemeClr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TextBox 26"/>
            <p:cNvSpPr txBox="1">
              <a:spLocks noChangeArrowheads="1"/>
            </p:cNvSpPr>
            <p:nvPr/>
          </p:nvSpPr>
          <p:spPr bwMode="auto">
            <a:xfrm>
              <a:off x="1952625" y="1976438"/>
              <a:ext cx="6127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charset="0"/>
                </a:rPr>
                <a:t>25 ft</a:t>
              </a:r>
            </a:p>
          </p:txBody>
        </p:sp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2119313" y="2786063"/>
              <a:ext cx="6532562" cy="46672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6985000" y="2390775"/>
              <a:ext cx="1724025" cy="37623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Rounded Rectangle 12"/>
            <p:cNvSpPr>
              <a:spLocks noChangeArrowheads="1"/>
            </p:cNvSpPr>
            <p:nvPr/>
          </p:nvSpPr>
          <p:spPr bwMode="auto">
            <a:xfrm>
              <a:off x="958850" y="2390775"/>
              <a:ext cx="1927225" cy="37623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Rounded Rectangle 13"/>
            <p:cNvSpPr>
              <a:spLocks noChangeArrowheads="1"/>
            </p:cNvSpPr>
            <p:nvPr/>
          </p:nvSpPr>
          <p:spPr bwMode="auto">
            <a:xfrm>
              <a:off x="6194425" y="2397125"/>
              <a:ext cx="1244600" cy="37623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Rounded Rectangle 14"/>
            <p:cNvSpPr>
              <a:spLocks noChangeArrowheads="1"/>
            </p:cNvSpPr>
            <p:nvPr/>
          </p:nvSpPr>
          <p:spPr bwMode="auto">
            <a:xfrm>
              <a:off x="4237038" y="2390775"/>
              <a:ext cx="1593850" cy="395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Rounded Rectangle 15"/>
            <p:cNvSpPr>
              <a:spLocks noChangeArrowheads="1"/>
            </p:cNvSpPr>
            <p:nvPr/>
          </p:nvSpPr>
          <p:spPr bwMode="auto">
            <a:xfrm>
              <a:off x="2886075" y="2371725"/>
              <a:ext cx="1350963" cy="40163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TextBox 37"/>
            <p:cNvSpPr txBox="1">
              <a:spLocks noChangeArrowheads="1"/>
            </p:cNvSpPr>
            <p:nvPr/>
          </p:nvSpPr>
          <p:spPr bwMode="auto">
            <a:xfrm>
              <a:off x="2536825" y="2416175"/>
              <a:ext cx="1306513" cy="369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charset="0"/>
                </a:rPr>
                <a:t>Private Well</a:t>
              </a:r>
            </a:p>
          </p:txBody>
        </p:sp>
        <p:cxnSp>
          <p:nvCxnSpPr>
            <p:cNvPr id="18" name="Straight Arrow Connector 17"/>
            <p:cNvCxnSpPr>
              <a:cxnSpLocks noChangeShapeType="1"/>
              <a:stCxn id="17" idx="1"/>
              <a:endCxn id="13" idx="0"/>
            </p:cNvCxnSpPr>
            <p:nvPr/>
          </p:nvCxnSpPr>
          <p:spPr bwMode="auto">
            <a:xfrm rot="10800000">
              <a:off x="1922463" y="2390775"/>
              <a:ext cx="614362" cy="211138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9" name="TextBox 45"/>
            <p:cNvSpPr txBox="1">
              <a:spLocks noChangeArrowheads="1"/>
            </p:cNvSpPr>
            <p:nvPr/>
          </p:nvSpPr>
          <p:spPr bwMode="auto">
            <a:xfrm>
              <a:off x="6532563" y="1901825"/>
              <a:ext cx="9048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charset="0"/>
                </a:rPr>
                <a:t>Top Soil 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/>
          </p:nvSpPr>
          <p:spPr bwMode="auto">
            <a:xfrm>
              <a:off x="6684963" y="2378075"/>
              <a:ext cx="9191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charset="0"/>
                </a:rPr>
                <a:t>Sub Soil 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/>
          </p:nvSpPr>
          <p:spPr bwMode="auto">
            <a:xfrm>
              <a:off x="6684963" y="2817813"/>
              <a:ext cx="736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charset="0"/>
                </a:rPr>
                <a:t>Strata</a:t>
              </a:r>
            </a:p>
          </p:txBody>
        </p:sp>
        <p:pic>
          <p:nvPicPr>
            <p:cNvPr id="23" name="Picture 5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21513" y="712788"/>
              <a:ext cx="1797050" cy="121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6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57463" y="738188"/>
              <a:ext cx="4543425" cy="119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69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44563" y="712788"/>
              <a:ext cx="1638300" cy="121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76"/>
            <p:cNvSpPr txBox="1">
              <a:spLocks noChangeArrowheads="1"/>
            </p:cNvSpPr>
            <p:nvPr/>
          </p:nvSpPr>
          <p:spPr bwMode="auto">
            <a:xfrm>
              <a:off x="4233863" y="2447925"/>
              <a:ext cx="1185862" cy="369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charset="0"/>
                </a:rPr>
                <a:t>Public well </a:t>
              </a:r>
            </a:p>
          </p:txBody>
        </p:sp>
        <p:cxnSp>
          <p:nvCxnSpPr>
            <p:cNvPr id="27" name="Straight Arrow Connector 26"/>
            <p:cNvCxnSpPr>
              <a:cxnSpLocks noChangeShapeType="1"/>
              <a:stCxn id="26" idx="3"/>
            </p:cNvCxnSpPr>
            <p:nvPr/>
          </p:nvCxnSpPr>
          <p:spPr bwMode="auto">
            <a:xfrm flipV="1">
              <a:off x="5419725" y="2378075"/>
              <a:ext cx="376238" cy="255588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8" name="TextBox 81"/>
            <p:cNvSpPr txBox="1">
              <a:spLocks noChangeArrowheads="1"/>
            </p:cNvSpPr>
            <p:nvPr/>
          </p:nvSpPr>
          <p:spPr bwMode="auto">
            <a:xfrm>
              <a:off x="2886075" y="3311525"/>
              <a:ext cx="19510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charset="0"/>
                </a:rPr>
                <a:t>Impermeable layer</a:t>
              </a:r>
            </a:p>
          </p:txBody>
        </p:sp>
        <p:pic>
          <p:nvPicPr>
            <p:cNvPr id="29" name="Picture 82" descr="fertilizer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7166682">
              <a:off x="1069182" y="1231106"/>
              <a:ext cx="349250" cy="458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3" descr="fertilizer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7548364">
              <a:off x="8257382" y="1078706"/>
              <a:ext cx="628650" cy="82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85" descr="fertilizer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-7548364">
              <a:off x="6682582" y="1112044"/>
              <a:ext cx="349250" cy="458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7"/>
            <p:cNvSpPr txBox="1">
              <a:spLocks noChangeArrowheads="1"/>
            </p:cNvSpPr>
            <p:nvPr/>
          </p:nvSpPr>
          <p:spPr bwMode="auto">
            <a:xfrm>
              <a:off x="809625" y="1798638"/>
              <a:ext cx="9794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Nitrates</a:t>
              </a:r>
            </a:p>
          </p:txBody>
        </p:sp>
        <p:sp>
          <p:nvSpPr>
            <p:cNvPr id="33" name="TextBox 38"/>
            <p:cNvSpPr txBox="1">
              <a:spLocks noChangeArrowheads="1"/>
            </p:cNvSpPr>
            <p:nvPr/>
          </p:nvSpPr>
          <p:spPr bwMode="auto">
            <a:xfrm>
              <a:off x="2582863" y="1900238"/>
              <a:ext cx="9794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Nitrates</a:t>
              </a:r>
            </a:p>
          </p:txBody>
        </p:sp>
        <p:sp>
          <p:nvSpPr>
            <p:cNvPr id="34" name="TextBox 40"/>
            <p:cNvSpPr txBox="1">
              <a:spLocks noChangeArrowheads="1"/>
            </p:cNvSpPr>
            <p:nvPr/>
          </p:nvSpPr>
          <p:spPr bwMode="auto">
            <a:xfrm>
              <a:off x="4689475" y="1743075"/>
              <a:ext cx="9794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Nitrates</a:t>
              </a:r>
            </a:p>
          </p:txBody>
        </p:sp>
        <p:sp>
          <p:nvSpPr>
            <p:cNvPr id="35" name="TextBox 41"/>
            <p:cNvSpPr txBox="1">
              <a:spLocks noChangeArrowheads="1"/>
            </p:cNvSpPr>
            <p:nvPr/>
          </p:nvSpPr>
          <p:spPr bwMode="auto">
            <a:xfrm>
              <a:off x="7426325" y="2112963"/>
              <a:ext cx="9794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Nitrates</a:t>
              </a:r>
            </a:p>
          </p:txBody>
        </p:sp>
        <p:sp>
          <p:nvSpPr>
            <p:cNvPr id="36" name="TextBox 42"/>
            <p:cNvSpPr txBox="1">
              <a:spLocks noChangeArrowheads="1"/>
            </p:cNvSpPr>
            <p:nvPr/>
          </p:nvSpPr>
          <p:spPr bwMode="auto">
            <a:xfrm>
              <a:off x="7426325" y="1679575"/>
              <a:ext cx="97948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Nitrates</a:t>
              </a:r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4202113" y="1939925"/>
              <a:ext cx="750887" cy="1328738"/>
            </a:xfrm>
            <a:custGeom>
              <a:avLst/>
              <a:gdLst>
                <a:gd name="T0" fmla="*/ 381219 w 750455"/>
                <a:gd name="T1" fmla="*/ 0 h 1328661"/>
                <a:gd name="T2" fmla="*/ 288803 w 750455"/>
                <a:gd name="T3" fmla="*/ 46185 h 1328661"/>
                <a:gd name="T4" fmla="*/ 219490 w 750455"/>
                <a:gd name="T5" fmla="*/ 80824 h 1328661"/>
                <a:gd name="T6" fmla="*/ 92417 w 750455"/>
                <a:gd name="T7" fmla="*/ 184739 h 1328661"/>
                <a:gd name="T8" fmla="*/ 23104 w 750455"/>
                <a:gd name="T9" fmla="*/ 242469 h 1328661"/>
                <a:gd name="T10" fmla="*/ 0 w 750455"/>
                <a:gd name="T11" fmla="*/ 277107 h 1328661"/>
                <a:gd name="T12" fmla="*/ 69313 w 750455"/>
                <a:gd name="T13" fmla="*/ 381022 h 1328661"/>
                <a:gd name="T14" fmla="*/ 92417 w 750455"/>
                <a:gd name="T15" fmla="*/ 415661 h 1328661"/>
                <a:gd name="T16" fmla="*/ 127073 w 750455"/>
                <a:gd name="T17" fmla="*/ 438753 h 1328661"/>
                <a:gd name="T18" fmla="*/ 323459 w 750455"/>
                <a:gd name="T19" fmla="*/ 461846 h 1328661"/>
                <a:gd name="T20" fmla="*/ 346563 w 750455"/>
                <a:gd name="T21" fmla="*/ 496484 h 1328661"/>
                <a:gd name="T22" fmla="*/ 311907 w 750455"/>
                <a:gd name="T23" fmla="*/ 600399 h 1328661"/>
                <a:gd name="T24" fmla="*/ 311907 w 750455"/>
                <a:gd name="T25" fmla="*/ 923691 h 1328661"/>
                <a:gd name="T26" fmla="*/ 346563 w 750455"/>
                <a:gd name="T27" fmla="*/ 946783 h 1328661"/>
                <a:gd name="T28" fmla="*/ 369668 w 750455"/>
                <a:gd name="T29" fmla="*/ 981421 h 1328661"/>
                <a:gd name="T30" fmla="*/ 404324 w 750455"/>
                <a:gd name="T31" fmla="*/ 1016059 h 1328661"/>
                <a:gd name="T32" fmla="*/ 415876 w 750455"/>
                <a:gd name="T33" fmla="*/ 1050698 h 1328661"/>
                <a:gd name="T34" fmla="*/ 485189 w 750455"/>
                <a:gd name="T35" fmla="*/ 1085336 h 1328661"/>
                <a:gd name="T36" fmla="*/ 566054 w 750455"/>
                <a:gd name="T37" fmla="*/ 1119974 h 1328661"/>
                <a:gd name="T38" fmla="*/ 600710 w 750455"/>
                <a:gd name="T39" fmla="*/ 1143066 h 1328661"/>
                <a:gd name="T40" fmla="*/ 612262 w 750455"/>
                <a:gd name="T41" fmla="*/ 1246981 h 1328661"/>
                <a:gd name="T42" fmla="*/ 623814 w 750455"/>
                <a:gd name="T43" fmla="*/ 1281620 h 1328661"/>
                <a:gd name="T44" fmla="*/ 658470 w 750455"/>
                <a:gd name="T45" fmla="*/ 1293166 h 1328661"/>
                <a:gd name="T46" fmla="*/ 739335 w 750455"/>
                <a:gd name="T47" fmla="*/ 1327805 h 1328661"/>
                <a:gd name="T48" fmla="*/ 750887 w 750455"/>
                <a:gd name="T49" fmla="*/ 1327805 h 132866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50455"/>
                <a:gd name="T76" fmla="*/ 0 h 1328661"/>
                <a:gd name="T77" fmla="*/ 750455 w 750455"/>
                <a:gd name="T78" fmla="*/ 1328661 h 132866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50455" h="1328661">
                  <a:moveTo>
                    <a:pt x="381000" y="0"/>
                  </a:moveTo>
                  <a:lnTo>
                    <a:pt x="288637" y="46182"/>
                  </a:lnTo>
                  <a:cubicBezTo>
                    <a:pt x="265546" y="57728"/>
                    <a:pt x="239345" y="64471"/>
                    <a:pt x="219364" y="80819"/>
                  </a:cubicBezTo>
                  <a:cubicBezTo>
                    <a:pt x="177031" y="115455"/>
                    <a:pt x="131041" y="146051"/>
                    <a:pt x="92364" y="184728"/>
                  </a:cubicBezTo>
                  <a:cubicBezTo>
                    <a:pt x="47916" y="229176"/>
                    <a:pt x="71313" y="210307"/>
                    <a:pt x="23091" y="242455"/>
                  </a:cubicBezTo>
                  <a:cubicBezTo>
                    <a:pt x="15394" y="254000"/>
                    <a:pt x="0" y="263215"/>
                    <a:pt x="0" y="277091"/>
                  </a:cubicBezTo>
                  <a:cubicBezTo>
                    <a:pt x="0" y="360548"/>
                    <a:pt x="15121" y="353924"/>
                    <a:pt x="69273" y="381000"/>
                  </a:cubicBezTo>
                  <a:cubicBezTo>
                    <a:pt x="76970" y="392546"/>
                    <a:pt x="82552" y="405825"/>
                    <a:pt x="92364" y="415637"/>
                  </a:cubicBezTo>
                  <a:cubicBezTo>
                    <a:pt x="102176" y="425449"/>
                    <a:pt x="114246" y="433262"/>
                    <a:pt x="127000" y="438728"/>
                  </a:cubicBezTo>
                  <a:cubicBezTo>
                    <a:pt x="173687" y="458737"/>
                    <a:pt x="309704" y="460775"/>
                    <a:pt x="323273" y="461819"/>
                  </a:cubicBezTo>
                  <a:cubicBezTo>
                    <a:pt x="330970" y="473364"/>
                    <a:pt x="344832" y="482664"/>
                    <a:pt x="346364" y="496455"/>
                  </a:cubicBezTo>
                  <a:cubicBezTo>
                    <a:pt x="352290" y="549787"/>
                    <a:pt x="336096" y="563812"/>
                    <a:pt x="311728" y="600364"/>
                  </a:cubicBezTo>
                  <a:cubicBezTo>
                    <a:pt x="298239" y="721760"/>
                    <a:pt x="285442" y="785638"/>
                    <a:pt x="311728" y="923637"/>
                  </a:cubicBezTo>
                  <a:cubicBezTo>
                    <a:pt x="314324" y="937268"/>
                    <a:pt x="334819" y="939031"/>
                    <a:pt x="346364" y="946728"/>
                  </a:cubicBezTo>
                  <a:cubicBezTo>
                    <a:pt x="354061" y="958273"/>
                    <a:pt x="360572" y="970704"/>
                    <a:pt x="369455" y="981364"/>
                  </a:cubicBezTo>
                  <a:cubicBezTo>
                    <a:pt x="379908" y="993907"/>
                    <a:pt x="395034" y="1002415"/>
                    <a:pt x="404091" y="1016000"/>
                  </a:cubicBezTo>
                  <a:cubicBezTo>
                    <a:pt x="410842" y="1026126"/>
                    <a:pt x="408034" y="1041134"/>
                    <a:pt x="415637" y="1050637"/>
                  </a:cubicBezTo>
                  <a:cubicBezTo>
                    <a:pt x="434932" y="1074756"/>
                    <a:pt x="459446" y="1074360"/>
                    <a:pt x="484910" y="1085273"/>
                  </a:cubicBezTo>
                  <a:cubicBezTo>
                    <a:pt x="584777" y="1128073"/>
                    <a:pt x="484498" y="1092834"/>
                    <a:pt x="565728" y="1119909"/>
                  </a:cubicBezTo>
                  <a:cubicBezTo>
                    <a:pt x="577273" y="1127606"/>
                    <a:pt x="595622" y="1129960"/>
                    <a:pt x="600364" y="1143000"/>
                  </a:cubicBezTo>
                  <a:cubicBezTo>
                    <a:pt x="612274" y="1175751"/>
                    <a:pt x="606181" y="1212534"/>
                    <a:pt x="611910" y="1246909"/>
                  </a:cubicBezTo>
                  <a:cubicBezTo>
                    <a:pt x="613911" y="1258914"/>
                    <a:pt x="614850" y="1272940"/>
                    <a:pt x="623455" y="1281546"/>
                  </a:cubicBezTo>
                  <a:cubicBezTo>
                    <a:pt x="632060" y="1290151"/>
                    <a:pt x="646905" y="1288297"/>
                    <a:pt x="658091" y="1293091"/>
                  </a:cubicBezTo>
                  <a:cubicBezTo>
                    <a:pt x="704352" y="1312917"/>
                    <a:pt x="695587" y="1316897"/>
                    <a:pt x="738910" y="1327728"/>
                  </a:cubicBezTo>
                  <a:cubicBezTo>
                    <a:pt x="742643" y="1328661"/>
                    <a:pt x="746607" y="1327728"/>
                    <a:pt x="750455" y="1327728"/>
                  </a:cubicBezTo>
                </a:path>
              </a:pathLst>
            </a:custGeom>
            <a:noFill/>
            <a:ln w="25400">
              <a:solidFill>
                <a:srgbClr val="FAC090">
                  <a:alpha val="45882"/>
                </a:srgbClr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8" name="Freeform 37"/>
            <p:cNvSpPr>
              <a:spLocks noChangeArrowheads="1"/>
            </p:cNvSpPr>
            <p:nvPr/>
          </p:nvSpPr>
          <p:spPr bwMode="auto">
            <a:xfrm>
              <a:off x="5456238" y="1962150"/>
              <a:ext cx="192087" cy="1328738"/>
            </a:xfrm>
            <a:custGeom>
              <a:avLst/>
              <a:gdLst>
                <a:gd name="T0" fmla="*/ 73950 w 191075"/>
                <a:gd name="T1" fmla="*/ 0 h 1327728"/>
                <a:gd name="T2" fmla="*/ 97163 w 191075"/>
                <a:gd name="T3" fmla="*/ 150205 h 1327728"/>
                <a:gd name="T4" fmla="*/ 120376 w 191075"/>
                <a:gd name="T5" fmla="*/ 207976 h 1327728"/>
                <a:gd name="T6" fmla="*/ 131982 w 191075"/>
                <a:gd name="T7" fmla="*/ 254193 h 1327728"/>
                <a:gd name="T8" fmla="*/ 155196 w 191075"/>
                <a:gd name="T9" fmla="*/ 311965 h 1327728"/>
                <a:gd name="T10" fmla="*/ 190015 w 191075"/>
                <a:gd name="T11" fmla="*/ 404398 h 1327728"/>
                <a:gd name="T12" fmla="*/ 178409 w 191075"/>
                <a:gd name="T13" fmla="*/ 612374 h 1327728"/>
                <a:gd name="T14" fmla="*/ 143588 w 191075"/>
                <a:gd name="T15" fmla="*/ 635483 h 1327728"/>
                <a:gd name="T16" fmla="*/ 120376 w 191075"/>
                <a:gd name="T17" fmla="*/ 681700 h 1327728"/>
                <a:gd name="T18" fmla="*/ 97163 w 191075"/>
                <a:gd name="T19" fmla="*/ 785688 h 1327728"/>
                <a:gd name="T20" fmla="*/ 85556 w 191075"/>
                <a:gd name="T21" fmla="*/ 820352 h 1327728"/>
                <a:gd name="T22" fmla="*/ 73950 w 191075"/>
                <a:gd name="T23" fmla="*/ 878122 h 1327728"/>
                <a:gd name="T24" fmla="*/ 62342 w 191075"/>
                <a:gd name="T25" fmla="*/ 1051436 h 1327728"/>
                <a:gd name="T26" fmla="*/ 27523 w 191075"/>
                <a:gd name="T27" fmla="*/ 1086099 h 1327728"/>
                <a:gd name="T28" fmla="*/ 15916 w 191075"/>
                <a:gd name="T29" fmla="*/ 1132316 h 1327728"/>
                <a:gd name="T30" fmla="*/ 62342 w 191075"/>
                <a:gd name="T31" fmla="*/ 1201641 h 1327728"/>
                <a:gd name="T32" fmla="*/ 108769 w 191075"/>
                <a:gd name="T33" fmla="*/ 1294075 h 1327728"/>
                <a:gd name="T34" fmla="*/ 120376 w 191075"/>
                <a:gd name="T35" fmla="*/ 1328738 h 13277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075"/>
                <a:gd name="T55" fmla="*/ 0 h 1327728"/>
                <a:gd name="T56" fmla="*/ 191075 w 191075"/>
                <a:gd name="T57" fmla="*/ 1327728 h 13277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075" h="1327728">
                  <a:moveTo>
                    <a:pt x="73560" y="0"/>
                  </a:moveTo>
                  <a:cubicBezTo>
                    <a:pt x="81257" y="50030"/>
                    <a:pt x="85670" y="100677"/>
                    <a:pt x="96651" y="150091"/>
                  </a:cubicBezTo>
                  <a:cubicBezTo>
                    <a:pt x="101147" y="170322"/>
                    <a:pt x="113188" y="188157"/>
                    <a:pt x="119742" y="207818"/>
                  </a:cubicBezTo>
                  <a:cubicBezTo>
                    <a:pt x="124760" y="222871"/>
                    <a:pt x="126269" y="238947"/>
                    <a:pt x="131287" y="254000"/>
                  </a:cubicBezTo>
                  <a:cubicBezTo>
                    <a:pt x="137841" y="273661"/>
                    <a:pt x="147824" y="292067"/>
                    <a:pt x="154378" y="311728"/>
                  </a:cubicBezTo>
                  <a:cubicBezTo>
                    <a:pt x="185817" y="406045"/>
                    <a:pt x="141776" y="309615"/>
                    <a:pt x="189014" y="404091"/>
                  </a:cubicBezTo>
                  <a:cubicBezTo>
                    <a:pt x="185166" y="473364"/>
                    <a:pt x="191075" y="543877"/>
                    <a:pt x="177469" y="611909"/>
                  </a:cubicBezTo>
                  <a:cubicBezTo>
                    <a:pt x="174748" y="625516"/>
                    <a:pt x="151715" y="624340"/>
                    <a:pt x="142832" y="635000"/>
                  </a:cubicBezTo>
                  <a:cubicBezTo>
                    <a:pt x="131814" y="648222"/>
                    <a:pt x="127439" y="665788"/>
                    <a:pt x="119742" y="681182"/>
                  </a:cubicBezTo>
                  <a:cubicBezTo>
                    <a:pt x="112045" y="715818"/>
                    <a:pt x="105257" y="750669"/>
                    <a:pt x="96651" y="785091"/>
                  </a:cubicBezTo>
                  <a:cubicBezTo>
                    <a:pt x="93699" y="796898"/>
                    <a:pt x="88057" y="807921"/>
                    <a:pt x="85105" y="819728"/>
                  </a:cubicBezTo>
                  <a:cubicBezTo>
                    <a:pt x="80346" y="838765"/>
                    <a:pt x="77408" y="858213"/>
                    <a:pt x="73560" y="877455"/>
                  </a:cubicBezTo>
                  <a:cubicBezTo>
                    <a:pt x="69711" y="935182"/>
                    <a:pt x="74565" y="994159"/>
                    <a:pt x="62014" y="1050637"/>
                  </a:cubicBezTo>
                  <a:cubicBezTo>
                    <a:pt x="58472" y="1066576"/>
                    <a:pt x="35479" y="1071097"/>
                    <a:pt x="27378" y="1085273"/>
                  </a:cubicBezTo>
                  <a:cubicBezTo>
                    <a:pt x="19505" y="1099050"/>
                    <a:pt x="19681" y="1116061"/>
                    <a:pt x="15832" y="1131455"/>
                  </a:cubicBezTo>
                  <a:cubicBezTo>
                    <a:pt x="46954" y="1255936"/>
                    <a:pt x="0" y="1112137"/>
                    <a:pt x="62014" y="1200728"/>
                  </a:cubicBezTo>
                  <a:cubicBezTo>
                    <a:pt x="81754" y="1228927"/>
                    <a:pt x="97311" y="1260436"/>
                    <a:pt x="108196" y="1293091"/>
                  </a:cubicBezTo>
                  <a:lnTo>
                    <a:pt x="119742" y="1327728"/>
                  </a:lnTo>
                </a:path>
              </a:pathLst>
            </a:custGeom>
            <a:noFill/>
            <a:ln w="25400">
              <a:solidFill>
                <a:srgbClr val="FAC090">
                  <a:alpha val="45882"/>
                </a:srgbClr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9" name="Freeform 38"/>
            <p:cNvSpPr>
              <a:spLocks noChangeArrowheads="1"/>
            </p:cNvSpPr>
            <p:nvPr/>
          </p:nvSpPr>
          <p:spPr bwMode="auto">
            <a:xfrm>
              <a:off x="6361113" y="1970088"/>
              <a:ext cx="266700" cy="688975"/>
            </a:xfrm>
            <a:custGeom>
              <a:avLst/>
              <a:gdLst>
                <a:gd name="T0" fmla="*/ 265766 w 266479"/>
                <a:gd name="T1" fmla="*/ 15717 h 689692"/>
                <a:gd name="T2" fmla="*/ 196436 w 266479"/>
                <a:gd name="T3" fmla="*/ 4184 h 689692"/>
                <a:gd name="T4" fmla="*/ 138661 w 266479"/>
                <a:gd name="T5" fmla="*/ 38784 h 689692"/>
                <a:gd name="T6" fmla="*/ 103996 w 266479"/>
                <a:gd name="T7" fmla="*/ 61851 h 689692"/>
                <a:gd name="T8" fmla="*/ 46220 w 266479"/>
                <a:gd name="T9" fmla="*/ 131052 h 689692"/>
                <a:gd name="T10" fmla="*/ 23110 w 266479"/>
                <a:gd name="T11" fmla="*/ 177186 h 689692"/>
                <a:gd name="T12" fmla="*/ 0 w 266479"/>
                <a:gd name="T13" fmla="*/ 246386 h 689692"/>
                <a:gd name="T14" fmla="*/ 23110 w 266479"/>
                <a:gd name="T15" fmla="*/ 350187 h 689692"/>
                <a:gd name="T16" fmla="*/ 69330 w 266479"/>
                <a:gd name="T17" fmla="*/ 384788 h 689692"/>
                <a:gd name="T18" fmla="*/ 150215 w 266479"/>
                <a:gd name="T19" fmla="*/ 430922 h 689692"/>
                <a:gd name="T20" fmla="*/ 184881 w 266479"/>
                <a:gd name="T21" fmla="*/ 453988 h 689692"/>
                <a:gd name="T22" fmla="*/ 196436 w 266479"/>
                <a:gd name="T23" fmla="*/ 488589 h 689692"/>
                <a:gd name="T24" fmla="*/ 219546 w 266479"/>
                <a:gd name="T25" fmla="*/ 523189 h 689692"/>
                <a:gd name="T26" fmla="*/ 242656 w 266479"/>
                <a:gd name="T27" fmla="*/ 592390 h 689692"/>
                <a:gd name="T28" fmla="*/ 254211 w 266479"/>
                <a:gd name="T29" fmla="*/ 626990 h 689692"/>
                <a:gd name="T30" fmla="*/ 265766 w 266479"/>
                <a:gd name="T31" fmla="*/ 661590 h 6896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6479"/>
                <a:gd name="T49" fmla="*/ 0 h 689692"/>
                <a:gd name="T50" fmla="*/ 266479 w 266479"/>
                <a:gd name="T51" fmla="*/ 689692 h 6896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6479" h="689692">
                  <a:moveTo>
                    <a:pt x="265546" y="15733"/>
                  </a:moveTo>
                  <a:cubicBezTo>
                    <a:pt x="242455" y="11885"/>
                    <a:pt x="219305" y="0"/>
                    <a:pt x="196273" y="4188"/>
                  </a:cubicBezTo>
                  <a:cubicBezTo>
                    <a:pt x="174195" y="8202"/>
                    <a:pt x="157575" y="26931"/>
                    <a:pt x="138546" y="38824"/>
                  </a:cubicBezTo>
                  <a:cubicBezTo>
                    <a:pt x="126779" y="46178"/>
                    <a:pt x="114570" y="53032"/>
                    <a:pt x="103910" y="61915"/>
                  </a:cubicBezTo>
                  <a:cubicBezTo>
                    <a:pt x="77857" y="83625"/>
                    <a:pt x="62696" y="102289"/>
                    <a:pt x="46182" y="131188"/>
                  </a:cubicBezTo>
                  <a:cubicBezTo>
                    <a:pt x="37643" y="146131"/>
                    <a:pt x="29483" y="161390"/>
                    <a:pt x="23091" y="177370"/>
                  </a:cubicBezTo>
                  <a:cubicBezTo>
                    <a:pt x="14051" y="199969"/>
                    <a:pt x="0" y="246642"/>
                    <a:pt x="0" y="246642"/>
                  </a:cubicBezTo>
                  <a:cubicBezTo>
                    <a:pt x="94" y="247111"/>
                    <a:pt x="18563" y="344212"/>
                    <a:pt x="23091" y="350551"/>
                  </a:cubicBezTo>
                  <a:cubicBezTo>
                    <a:pt x="34276" y="366209"/>
                    <a:pt x="53615" y="374003"/>
                    <a:pt x="69273" y="385188"/>
                  </a:cubicBezTo>
                  <a:cubicBezTo>
                    <a:pt x="125520" y="425365"/>
                    <a:pt x="82457" y="392723"/>
                    <a:pt x="150091" y="431370"/>
                  </a:cubicBezTo>
                  <a:cubicBezTo>
                    <a:pt x="162139" y="438254"/>
                    <a:pt x="173182" y="446763"/>
                    <a:pt x="184728" y="454460"/>
                  </a:cubicBezTo>
                  <a:cubicBezTo>
                    <a:pt x="188576" y="466006"/>
                    <a:pt x="190830" y="478212"/>
                    <a:pt x="196273" y="489097"/>
                  </a:cubicBezTo>
                  <a:cubicBezTo>
                    <a:pt x="202478" y="501508"/>
                    <a:pt x="213728" y="511053"/>
                    <a:pt x="219364" y="523733"/>
                  </a:cubicBezTo>
                  <a:cubicBezTo>
                    <a:pt x="229249" y="545975"/>
                    <a:pt x="234758" y="569915"/>
                    <a:pt x="242455" y="593006"/>
                  </a:cubicBezTo>
                  <a:cubicBezTo>
                    <a:pt x="246303" y="604551"/>
                    <a:pt x="251048" y="615836"/>
                    <a:pt x="254000" y="627642"/>
                  </a:cubicBezTo>
                  <a:cubicBezTo>
                    <a:pt x="266479" y="677557"/>
                    <a:pt x="265546" y="689692"/>
                    <a:pt x="265546" y="662279"/>
                  </a:cubicBezTo>
                </a:path>
              </a:pathLst>
            </a:custGeom>
            <a:noFill/>
            <a:ln w="25400">
              <a:solidFill>
                <a:srgbClr val="FAC090">
                  <a:alpha val="45882"/>
                </a:srgbClr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0" name="Freeform 39"/>
            <p:cNvSpPr>
              <a:spLocks noChangeArrowheads="1"/>
            </p:cNvSpPr>
            <p:nvPr/>
          </p:nvSpPr>
          <p:spPr bwMode="auto">
            <a:xfrm>
              <a:off x="6938963" y="1974850"/>
              <a:ext cx="112712" cy="992188"/>
            </a:xfrm>
            <a:custGeom>
              <a:avLst/>
              <a:gdLst>
                <a:gd name="T0" fmla="*/ 34576 w 112912"/>
                <a:gd name="T1" fmla="*/ 0 h 992909"/>
                <a:gd name="T2" fmla="*/ 57625 w 112912"/>
                <a:gd name="T3" fmla="*/ 230741 h 992909"/>
                <a:gd name="T4" fmla="*/ 46100 w 112912"/>
                <a:gd name="T5" fmla="*/ 380723 h 992909"/>
                <a:gd name="T6" fmla="*/ 11526 w 112912"/>
                <a:gd name="T7" fmla="*/ 461483 h 992909"/>
                <a:gd name="T8" fmla="*/ 0 w 112912"/>
                <a:gd name="T9" fmla="*/ 496094 h 992909"/>
                <a:gd name="T10" fmla="*/ 23050 w 112912"/>
                <a:gd name="T11" fmla="*/ 669150 h 992909"/>
                <a:gd name="T12" fmla="*/ 34576 w 112912"/>
                <a:gd name="T13" fmla="*/ 703761 h 992909"/>
                <a:gd name="T14" fmla="*/ 57625 w 112912"/>
                <a:gd name="T15" fmla="*/ 738372 h 992909"/>
                <a:gd name="T16" fmla="*/ 69150 w 112912"/>
                <a:gd name="T17" fmla="*/ 772983 h 992909"/>
                <a:gd name="T18" fmla="*/ 103725 w 112912"/>
                <a:gd name="T19" fmla="*/ 819132 h 992909"/>
                <a:gd name="T20" fmla="*/ 103725 w 112912"/>
                <a:gd name="T21" fmla="*/ 992188 h 9929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912"/>
                <a:gd name="T34" fmla="*/ 0 h 992909"/>
                <a:gd name="T35" fmla="*/ 112912 w 112912"/>
                <a:gd name="T36" fmla="*/ 992909 h 9929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912" h="992909">
                  <a:moveTo>
                    <a:pt x="34637" y="0"/>
                  </a:moveTo>
                  <a:cubicBezTo>
                    <a:pt x="64630" y="89981"/>
                    <a:pt x="57727" y="59267"/>
                    <a:pt x="57727" y="230909"/>
                  </a:cubicBezTo>
                  <a:cubicBezTo>
                    <a:pt x="57727" y="281087"/>
                    <a:pt x="52406" y="331209"/>
                    <a:pt x="46182" y="381000"/>
                  </a:cubicBezTo>
                  <a:cubicBezTo>
                    <a:pt x="42997" y="406484"/>
                    <a:pt x="20560" y="440786"/>
                    <a:pt x="11546" y="461818"/>
                  </a:cubicBezTo>
                  <a:cubicBezTo>
                    <a:pt x="6752" y="473004"/>
                    <a:pt x="3849" y="484909"/>
                    <a:pt x="0" y="496454"/>
                  </a:cubicBezTo>
                  <a:cubicBezTo>
                    <a:pt x="7697" y="554181"/>
                    <a:pt x="13517" y="612190"/>
                    <a:pt x="23091" y="669636"/>
                  </a:cubicBezTo>
                  <a:cubicBezTo>
                    <a:pt x="25092" y="681640"/>
                    <a:pt x="29195" y="693387"/>
                    <a:pt x="34637" y="704272"/>
                  </a:cubicBezTo>
                  <a:cubicBezTo>
                    <a:pt x="40842" y="716683"/>
                    <a:pt x="51522" y="726498"/>
                    <a:pt x="57727" y="738909"/>
                  </a:cubicBezTo>
                  <a:cubicBezTo>
                    <a:pt x="63169" y="749794"/>
                    <a:pt x="63235" y="762979"/>
                    <a:pt x="69273" y="773545"/>
                  </a:cubicBezTo>
                  <a:cubicBezTo>
                    <a:pt x="78820" y="790252"/>
                    <a:pt x="100908" y="800720"/>
                    <a:pt x="103909" y="819727"/>
                  </a:cubicBezTo>
                  <a:cubicBezTo>
                    <a:pt x="112912" y="876748"/>
                    <a:pt x="103909" y="935182"/>
                    <a:pt x="103909" y="992909"/>
                  </a:cubicBezTo>
                </a:path>
              </a:pathLst>
            </a:custGeom>
            <a:noFill/>
            <a:ln w="25400">
              <a:solidFill>
                <a:srgbClr val="FAC090">
                  <a:alpha val="45882"/>
                </a:srgbClr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1" name="Freeform 40"/>
            <p:cNvSpPr>
              <a:spLocks noChangeArrowheads="1"/>
            </p:cNvSpPr>
            <p:nvPr/>
          </p:nvSpPr>
          <p:spPr bwMode="auto">
            <a:xfrm>
              <a:off x="2311400" y="1916113"/>
              <a:ext cx="436563" cy="1350962"/>
            </a:xfrm>
            <a:custGeom>
              <a:avLst/>
              <a:gdLst>
                <a:gd name="T0" fmla="*/ 436563 w 436042"/>
                <a:gd name="T1" fmla="*/ 0 h 1350176"/>
                <a:gd name="T2" fmla="*/ 390326 w 436042"/>
                <a:gd name="T3" fmla="*/ 11553 h 1350176"/>
                <a:gd name="T4" fmla="*/ 170701 w 436042"/>
                <a:gd name="T5" fmla="*/ 219492 h 1350176"/>
                <a:gd name="T6" fmla="*/ 124464 w 436042"/>
                <a:gd name="T7" fmla="*/ 265701 h 1350176"/>
                <a:gd name="T8" fmla="*/ 31989 w 436042"/>
                <a:gd name="T9" fmla="*/ 381222 h 1350176"/>
                <a:gd name="T10" fmla="*/ 31989 w 436042"/>
                <a:gd name="T11" fmla="*/ 531400 h 1350176"/>
                <a:gd name="T12" fmla="*/ 43549 w 436042"/>
                <a:gd name="T13" fmla="*/ 808652 h 1350176"/>
                <a:gd name="T14" fmla="*/ 66668 w 436042"/>
                <a:gd name="T15" fmla="*/ 889518 h 1350176"/>
                <a:gd name="T16" fmla="*/ 89786 w 436042"/>
                <a:gd name="T17" fmla="*/ 924175 h 1350176"/>
                <a:gd name="T18" fmla="*/ 136022 w 436042"/>
                <a:gd name="T19" fmla="*/ 935726 h 1350176"/>
                <a:gd name="T20" fmla="*/ 159141 w 436042"/>
                <a:gd name="T21" fmla="*/ 970384 h 1350176"/>
                <a:gd name="T22" fmla="*/ 216938 w 436042"/>
                <a:gd name="T23" fmla="*/ 1039696 h 1350176"/>
                <a:gd name="T24" fmla="*/ 228497 w 436042"/>
                <a:gd name="T25" fmla="*/ 1166770 h 1350176"/>
                <a:gd name="T26" fmla="*/ 240055 w 436042"/>
                <a:gd name="T27" fmla="*/ 1201427 h 1350176"/>
                <a:gd name="T28" fmla="*/ 251615 w 436042"/>
                <a:gd name="T29" fmla="*/ 1282292 h 1350176"/>
                <a:gd name="T30" fmla="*/ 263174 w 436042"/>
                <a:gd name="T31" fmla="*/ 1340053 h 1350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6042"/>
                <a:gd name="T49" fmla="*/ 0 h 1350176"/>
                <a:gd name="T50" fmla="*/ 436042 w 436042"/>
                <a:gd name="T51" fmla="*/ 1350176 h 13501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6042" h="1350176">
                  <a:moveTo>
                    <a:pt x="436042" y="0"/>
                  </a:moveTo>
                  <a:cubicBezTo>
                    <a:pt x="420648" y="3849"/>
                    <a:pt x="402823" y="2395"/>
                    <a:pt x="389860" y="11546"/>
                  </a:cubicBezTo>
                  <a:cubicBezTo>
                    <a:pt x="240769" y="116787"/>
                    <a:pt x="267215" y="112974"/>
                    <a:pt x="170497" y="219364"/>
                  </a:cubicBezTo>
                  <a:cubicBezTo>
                    <a:pt x="155853" y="235473"/>
                    <a:pt x="138483" y="249017"/>
                    <a:pt x="124315" y="265546"/>
                  </a:cubicBezTo>
                  <a:cubicBezTo>
                    <a:pt x="92241" y="302966"/>
                    <a:pt x="31951" y="381000"/>
                    <a:pt x="31951" y="381000"/>
                  </a:cubicBezTo>
                  <a:cubicBezTo>
                    <a:pt x="0" y="476853"/>
                    <a:pt x="2173" y="426869"/>
                    <a:pt x="31951" y="531091"/>
                  </a:cubicBezTo>
                  <a:cubicBezTo>
                    <a:pt x="35800" y="623455"/>
                    <a:pt x="36911" y="715973"/>
                    <a:pt x="43497" y="808182"/>
                  </a:cubicBezTo>
                  <a:cubicBezTo>
                    <a:pt x="44114" y="816818"/>
                    <a:pt x="60669" y="877162"/>
                    <a:pt x="66588" y="889000"/>
                  </a:cubicBezTo>
                  <a:cubicBezTo>
                    <a:pt x="72794" y="901411"/>
                    <a:pt x="78133" y="915940"/>
                    <a:pt x="89679" y="923637"/>
                  </a:cubicBezTo>
                  <a:cubicBezTo>
                    <a:pt x="102881" y="932439"/>
                    <a:pt x="120466" y="931334"/>
                    <a:pt x="135860" y="935182"/>
                  </a:cubicBezTo>
                  <a:cubicBezTo>
                    <a:pt x="143557" y="946728"/>
                    <a:pt x="150068" y="959159"/>
                    <a:pt x="158951" y="969819"/>
                  </a:cubicBezTo>
                  <a:cubicBezTo>
                    <a:pt x="233036" y="1058721"/>
                    <a:pt x="159345" y="953091"/>
                    <a:pt x="216679" y="1039091"/>
                  </a:cubicBezTo>
                  <a:cubicBezTo>
                    <a:pt x="220527" y="1081424"/>
                    <a:pt x="222213" y="1124010"/>
                    <a:pt x="228224" y="1166091"/>
                  </a:cubicBezTo>
                  <a:cubicBezTo>
                    <a:pt x="229945" y="1178139"/>
                    <a:pt x="237382" y="1188794"/>
                    <a:pt x="239769" y="1200728"/>
                  </a:cubicBezTo>
                  <a:cubicBezTo>
                    <a:pt x="245106" y="1227412"/>
                    <a:pt x="246447" y="1254772"/>
                    <a:pt x="251315" y="1281546"/>
                  </a:cubicBezTo>
                  <a:cubicBezTo>
                    <a:pt x="263793" y="1350176"/>
                    <a:pt x="262860" y="1307321"/>
                    <a:pt x="262860" y="1339273"/>
                  </a:cubicBezTo>
                </a:path>
              </a:pathLst>
            </a:custGeom>
            <a:noFill/>
            <a:ln w="25400">
              <a:solidFill>
                <a:srgbClr val="FAC090">
                  <a:alpha val="45882"/>
                </a:srgbClr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cxnSp>
          <p:nvCxnSpPr>
            <p:cNvPr id="42" name="Straight Arrow Connector 41"/>
            <p:cNvCxnSpPr>
              <a:cxnSpLocks noChangeShapeType="1"/>
            </p:cNvCxnSpPr>
            <p:nvPr/>
          </p:nvCxnSpPr>
          <p:spPr bwMode="auto">
            <a:xfrm rot="16200000" flipH="1">
              <a:off x="939800" y="2452688"/>
              <a:ext cx="579438" cy="11112"/>
            </a:xfrm>
            <a:prstGeom prst="straightConnector1">
              <a:avLst/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3" name="Straight Arrow Connector 42"/>
            <p:cNvCxnSpPr>
              <a:cxnSpLocks noChangeShapeType="1"/>
            </p:cNvCxnSpPr>
            <p:nvPr/>
          </p:nvCxnSpPr>
          <p:spPr bwMode="auto">
            <a:xfrm rot="16200000" flipH="1">
              <a:off x="4552950" y="2732088"/>
              <a:ext cx="579438" cy="11112"/>
            </a:xfrm>
            <a:prstGeom prst="straightConnector1">
              <a:avLst/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4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4876006" y="2339182"/>
              <a:ext cx="581025" cy="11112"/>
            </a:xfrm>
            <a:prstGeom prst="straightConnector1">
              <a:avLst/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5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2947988" y="2478087"/>
              <a:ext cx="579438" cy="11113"/>
            </a:xfrm>
            <a:prstGeom prst="straightConnector1">
              <a:avLst/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6" name="Curved Connector 45"/>
            <p:cNvCxnSpPr>
              <a:cxnSpLocks noChangeShapeType="1"/>
            </p:cNvCxnSpPr>
            <p:nvPr/>
          </p:nvCxnSpPr>
          <p:spPr bwMode="auto">
            <a:xfrm rot="16200000" flipH="1">
              <a:off x="3275013" y="2833687"/>
              <a:ext cx="342900" cy="231775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7" name="Straight Arrow Connector 46"/>
            <p:cNvCxnSpPr>
              <a:cxnSpLocks noChangeShapeType="1"/>
            </p:cNvCxnSpPr>
            <p:nvPr/>
          </p:nvCxnSpPr>
          <p:spPr bwMode="auto">
            <a:xfrm rot="16200000" flipH="1">
              <a:off x="3242469" y="2653507"/>
              <a:ext cx="579437" cy="12700"/>
            </a:xfrm>
            <a:prstGeom prst="straightConnector1">
              <a:avLst/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8" name="Straight Arrow Connector 47"/>
            <p:cNvCxnSpPr>
              <a:cxnSpLocks noChangeShapeType="1"/>
            </p:cNvCxnSpPr>
            <p:nvPr/>
          </p:nvCxnSpPr>
          <p:spPr bwMode="auto">
            <a:xfrm rot="16200000" flipH="1">
              <a:off x="7445375" y="2487613"/>
              <a:ext cx="581025" cy="12700"/>
            </a:xfrm>
            <a:prstGeom prst="straightConnector1">
              <a:avLst/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9" name="Straight Arrow Connector 48"/>
            <p:cNvCxnSpPr>
              <a:cxnSpLocks noChangeShapeType="1"/>
            </p:cNvCxnSpPr>
            <p:nvPr/>
          </p:nvCxnSpPr>
          <p:spPr bwMode="auto">
            <a:xfrm rot="16200000" flipH="1">
              <a:off x="7769225" y="2095501"/>
              <a:ext cx="579437" cy="11112"/>
            </a:xfrm>
            <a:prstGeom prst="straightConnector1">
              <a:avLst/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0" name="Straight Arrow Connector 49"/>
            <p:cNvCxnSpPr>
              <a:cxnSpLocks noChangeShapeType="1"/>
            </p:cNvCxnSpPr>
            <p:nvPr/>
          </p:nvCxnSpPr>
          <p:spPr bwMode="auto">
            <a:xfrm rot="16200000" flipH="1">
              <a:off x="7274719" y="2929732"/>
              <a:ext cx="579437" cy="12700"/>
            </a:xfrm>
            <a:prstGeom prst="straightConnector1">
              <a:avLst/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1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7597775" y="2536826"/>
              <a:ext cx="581025" cy="12700"/>
            </a:xfrm>
            <a:prstGeom prst="straightConnector1">
              <a:avLst/>
            </a:prstGeom>
            <a:noFill/>
            <a:ln w="25400">
              <a:solidFill>
                <a:srgbClr val="FF0000">
                  <a:alpha val="49019"/>
                </a:srgbClr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2" name="Rounded Rectangle 51"/>
            <p:cNvSpPr>
              <a:spLocks noChangeArrowheads="1"/>
            </p:cNvSpPr>
            <p:nvPr/>
          </p:nvSpPr>
          <p:spPr bwMode="auto">
            <a:xfrm>
              <a:off x="6194425" y="3228975"/>
              <a:ext cx="2479675" cy="14287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10" cstate="print"/>
              <a:srcRect/>
              <a:tile tx="0" ty="0" sx="100000" sy="100000" flip="none" algn="tl"/>
            </a:blip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4" name="Group 73"/>
            <p:cNvGrpSpPr>
              <a:grpSpLocks/>
            </p:cNvGrpSpPr>
            <p:nvPr/>
          </p:nvGrpSpPr>
          <p:grpSpPr bwMode="auto">
            <a:xfrm>
              <a:off x="958850" y="2794001"/>
              <a:ext cx="7750177" cy="2020889"/>
              <a:chOff x="958201" y="2794723"/>
              <a:chExt cx="7750823" cy="2019875"/>
            </a:xfrm>
          </p:grpSpPr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7594092" y="3371851"/>
                <a:ext cx="1103963" cy="573958"/>
              </a:xfrm>
              <a:prstGeom prst="rect">
                <a:avLst/>
              </a:prstGeom>
              <a:solidFill>
                <a:srgbClr val="558ED5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958201" y="2794723"/>
                <a:ext cx="1167462" cy="1151086"/>
              </a:xfrm>
              <a:prstGeom prst="rect">
                <a:avLst/>
              </a:prstGeom>
              <a:solidFill>
                <a:srgbClr val="558ED5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958849" y="3900198"/>
                <a:ext cx="7750175" cy="914400"/>
              </a:xfrm>
              <a:prstGeom prst="rect">
                <a:avLst/>
              </a:prstGeom>
              <a:solidFill>
                <a:srgbClr val="558ED5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5" name="Group 74"/>
            <p:cNvGrpSpPr>
              <a:grpSpLocks/>
            </p:cNvGrpSpPr>
            <p:nvPr/>
          </p:nvGrpSpPr>
          <p:grpSpPr bwMode="auto">
            <a:xfrm>
              <a:off x="942975" y="2344738"/>
              <a:ext cx="6599238" cy="1890712"/>
              <a:chOff x="942975" y="2344738"/>
              <a:chExt cx="6599238" cy="1890712"/>
            </a:xfrm>
          </p:grpSpPr>
          <p:sp>
            <p:nvSpPr>
              <p:cNvPr id="58" name="TextBox 43"/>
              <p:cNvSpPr txBox="1">
                <a:spLocks noChangeArrowheads="1"/>
              </p:cNvSpPr>
              <p:nvPr/>
            </p:nvSpPr>
            <p:spPr bwMode="auto">
              <a:xfrm>
                <a:off x="6157475" y="3311525"/>
                <a:ext cx="98107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Nitrates</a:t>
                </a:r>
              </a:p>
            </p:txBody>
          </p:sp>
          <p:cxnSp>
            <p:nvCxnSpPr>
              <p:cNvPr id="59" name="Curved Connector 58"/>
              <p:cNvCxnSpPr>
                <a:cxnSpLocks noChangeShapeType="1"/>
              </p:cNvCxnSpPr>
              <p:nvPr/>
            </p:nvCxnSpPr>
            <p:spPr bwMode="auto">
              <a:xfrm rot="16200000" flipH="1">
                <a:off x="1266826" y="2808287"/>
                <a:ext cx="342900" cy="231775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>
                    <a:alpha val="49019"/>
                  </a:srgbClr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60" name="Straight Arrow Connector 59"/>
              <p:cNvCxnSpPr>
                <a:cxnSpLocks noChangeShapeType="1"/>
              </p:cNvCxnSpPr>
              <p:nvPr/>
            </p:nvCxnSpPr>
            <p:spPr bwMode="auto">
              <a:xfrm rot="16200000" flipH="1">
                <a:off x="1233488" y="2628900"/>
                <a:ext cx="579437" cy="11113"/>
              </a:xfrm>
              <a:prstGeom prst="straightConnector1">
                <a:avLst/>
              </a:prstGeom>
              <a:noFill/>
              <a:ln w="25400">
                <a:solidFill>
                  <a:srgbClr val="FF0000">
                    <a:alpha val="49019"/>
                  </a:srgbClr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61" name="Curved Connector 60"/>
              <p:cNvCxnSpPr>
                <a:cxnSpLocks noChangeShapeType="1"/>
              </p:cNvCxnSpPr>
              <p:nvPr/>
            </p:nvCxnSpPr>
            <p:spPr bwMode="auto">
              <a:xfrm rot="16200000" flipH="1">
                <a:off x="7254876" y="3243262"/>
                <a:ext cx="342900" cy="231775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>
                    <a:alpha val="49019"/>
                  </a:srgbClr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62" name="TextBox 50"/>
              <p:cNvSpPr txBox="1">
                <a:spLocks noChangeArrowheads="1"/>
              </p:cNvSpPr>
              <p:nvPr/>
            </p:nvSpPr>
            <p:spPr bwMode="auto">
              <a:xfrm>
                <a:off x="2886075" y="3865563"/>
                <a:ext cx="873125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charset="0"/>
                  </a:rPr>
                  <a:t>Aquifer</a:t>
                </a:r>
              </a:p>
            </p:txBody>
          </p:sp>
          <p:sp>
            <p:nvSpPr>
              <p:cNvPr id="63" name="TextBox 44"/>
              <p:cNvSpPr txBox="1">
                <a:spLocks noChangeArrowheads="1"/>
              </p:cNvSpPr>
              <p:nvPr/>
            </p:nvSpPr>
            <p:spPr bwMode="auto">
              <a:xfrm>
                <a:off x="942975" y="3003550"/>
                <a:ext cx="97948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Nitrates</a:t>
                </a:r>
              </a:p>
            </p:txBody>
          </p:sp>
          <p:sp>
            <p:nvSpPr>
              <p:cNvPr id="64" name="TextBox 28"/>
              <p:cNvSpPr txBox="1">
                <a:spLocks noChangeArrowheads="1"/>
              </p:cNvSpPr>
              <p:nvPr/>
            </p:nvSpPr>
            <p:spPr bwMode="auto">
              <a:xfrm>
                <a:off x="6176963" y="3761659"/>
                <a:ext cx="8445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charset="0"/>
                  </a:rPr>
                  <a:t>&gt;100 ft</a:t>
                </a:r>
              </a:p>
            </p:txBody>
          </p:sp>
        </p:grpSp>
        <p:sp>
          <p:nvSpPr>
            <p:cNvPr id="55" name="Magnetic Disk 87"/>
            <p:cNvSpPr>
              <a:spLocks noChangeArrowheads="1"/>
            </p:cNvSpPr>
            <p:nvPr/>
          </p:nvSpPr>
          <p:spPr bwMode="auto">
            <a:xfrm>
              <a:off x="5795963" y="1620838"/>
              <a:ext cx="363537" cy="2614612"/>
            </a:xfrm>
            <a:prstGeom prst="flowChartMagneticDisk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Magnetic Disk 86"/>
            <p:cNvSpPr>
              <a:spLocks noChangeArrowheads="1"/>
            </p:cNvSpPr>
            <p:nvPr/>
          </p:nvSpPr>
          <p:spPr bwMode="auto">
            <a:xfrm>
              <a:off x="1762125" y="1833563"/>
              <a:ext cx="207963" cy="1149350"/>
            </a:xfrm>
            <a:prstGeom prst="flowChartMagneticDisk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Rounded Rectangle 56"/>
            <p:cNvSpPr>
              <a:spLocks noChangeArrowheads="1"/>
            </p:cNvSpPr>
            <p:nvPr/>
          </p:nvSpPr>
          <p:spPr bwMode="auto">
            <a:xfrm>
              <a:off x="1987550" y="3252788"/>
              <a:ext cx="3246438" cy="61277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10" cstate="print"/>
              <a:srcRect/>
              <a:tile tx="0" ty="0" sx="100000" sy="100000" flip="none" algn="tl"/>
            </a:blip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TextBox 53"/>
            <p:cNvSpPr txBox="1">
              <a:spLocks noChangeArrowheads="1"/>
            </p:cNvSpPr>
            <p:nvPr/>
          </p:nvSpPr>
          <p:spPr bwMode="auto">
            <a:xfrm>
              <a:off x="7426325" y="315526"/>
              <a:ext cx="10953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charset="0"/>
                </a:rPr>
                <a:t>Corn field</a:t>
              </a:r>
            </a:p>
          </p:txBody>
        </p:sp>
      </p:grpSp>
      <p:sp>
        <p:nvSpPr>
          <p:cNvPr id="7" name="TextBox 69"/>
          <p:cNvSpPr txBox="1">
            <a:spLocks noChangeArrowheads="1"/>
          </p:cNvSpPr>
          <p:nvPr/>
        </p:nvSpPr>
        <p:spPr bwMode="auto">
          <a:xfrm rot="19251677">
            <a:off x="8017970" y="2194716"/>
            <a:ext cx="886602" cy="59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Nitrogen</a:t>
            </a:r>
          </a:p>
          <a:p>
            <a:r>
              <a:rPr lang="en-US" dirty="0"/>
              <a:t>Fertilizer </a:t>
            </a:r>
          </a:p>
        </p:txBody>
      </p:sp>
      <p:sp>
        <p:nvSpPr>
          <p:cNvPr id="68" name="TextBox 92"/>
          <p:cNvSpPr txBox="1">
            <a:spLocks noChangeArrowheads="1"/>
          </p:cNvSpPr>
          <p:nvPr/>
        </p:nvSpPr>
        <p:spPr bwMode="auto">
          <a:xfrm>
            <a:off x="152400" y="685800"/>
            <a:ext cx="876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1" dirty="0">
                <a:latin typeface="Arial" pitchFamily="34" charset="0"/>
                <a:cs typeface="Arial" pitchFamily="34" charset="0"/>
              </a:rPr>
              <a:t>Agricultural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production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nutrient loading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cs typeface="Arial" charset="0"/>
              </a:rPr>
              <a:t>Issue: What is the </a:t>
            </a:r>
            <a:r>
              <a:rPr lang="en-US" b="1" dirty="0" smtClean="0">
                <a:cs typeface="Arial" charset="0"/>
              </a:rPr>
              <a:t>minimum </a:t>
            </a:r>
            <a:r>
              <a:rPr lang="en-US" b="1" dirty="0">
                <a:cs typeface="Arial" charset="0"/>
              </a:rPr>
              <a:t>$ value of </a:t>
            </a:r>
            <a:r>
              <a:rPr lang="en-US" b="1" dirty="0" smtClean="0">
                <a:cs typeface="Arial" charset="0"/>
              </a:rPr>
              <a:t>lost </a:t>
            </a:r>
            <a:r>
              <a:rPr lang="en-US" b="1" dirty="0" err="1" smtClean="0">
                <a:cs typeface="Arial" charset="0"/>
              </a:rPr>
              <a:t>ag</a:t>
            </a:r>
            <a:r>
              <a:rPr lang="en-US" b="1" dirty="0" smtClean="0">
                <a:cs typeface="Arial" charset="0"/>
              </a:rPr>
              <a:t>. production necessary to maintain groundwater </a:t>
            </a:r>
            <a:r>
              <a:rPr lang="en-US" b="1" dirty="0" err="1" smtClean="0">
                <a:cs typeface="Arial" charset="0"/>
              </a:rPr>
              <a:t>potability</a:t>
            </a:r>
            <a:r>
              <a:rPr lang="en-US" b="1" dirty="0" smtClean="0">
                <a:cs typeface="Arial" charset="0"/>
              </a:rPr>
              <a:t> with </a:t>
            </a:r>
            <a:r>
              <a:rPr lang="en-US" b="1" dirty="0">
                <a:cs typeface="Arial" charset="0"/>
              </a:rPr>
              <a:t>95%-99% </a:t>
            </a:r>
            <a:r>
              <a:rPr lang="en-US" b="1" dirty="0" smtClean="0">
                <a:cs typeface="Arial" charset="0"/>
              </a:rPr>
              <a:t>confidence? This is a </a:t>
            </a:r>
            <a:r>
              <a:rPr lang="en-US" b="1" dirty="0" err="1" smtClean="0">
                <a:cs typeface="Arial" charset="0"/>
              </a:rPr>
              <a:t>spatio</a:t>
            </a:r>
            <a:r>
              <a:rPr lang="en-US" b="1" dirty="0" smtClean="0">
                <a:cs typeface="Arial" charset="0"/>
              </a:rPr>
              <a:t>-temporal portfolio risk problem.</a:t>
            </a:r>
            <a:endParaRPr lang="en-US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228600" y="139005"/>
            <a:ext cx="8915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Hypothetical exceedance probability for MRLI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Landsat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 observations &amp; ground based sampling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14600" y="5791200"/>
            <a:ext cx="47380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given an </a:t>
            </a:r>
            <a:r>
              <a:rPr lang="en-US" sz="1400" b="1" dirty="0" err="1" smtClean="0"/>
              <a:t>exceedance</a:t>
            </a:r>
            <a:r>
              <a:rPr lang="en-US" sz="1400" b="1" dirty="0" smtClean="0"/>
              <a:t> probability of .01</a:t>
            </a:r>
          </a:p>
          <a:p>
            <a:r>
              <a:rPr lang="en-US" sz="1400" b="1" dirty="0" smtClean="0"/>
              <a:t>b = economic loss with  ground based sampling</a:t>
            </a:r>
          </a:p>
          <a:p>
            <a:r>
              <a:rPr lang="en-US" sz="1400" b="1" dirty="0" smtClean="0"/>
              <a:t>a = economic loss with MRLI (</a:t>
            </a:r>
            <a:r>
              <a:rPr lang="en-US" sz="1400" b="1" dirty="0" err="1" smtClean="0"/>
              <a:t>Landsat</a:t>
            </a:r>
            <a:r>
              <a:rPr lang="en-US" sz="1400" b="1" dirty="0" smtClean="0"/>
              <a:t>)</a:t>
            </a:r>
          </a:p>
          <a:p>
            <a:r>
              <a:rPr lang="en-US" sz="1400" b="1" dirty="0" smtClean="0"/>
              <a:t>VOI =</a:t>
            </a:r>
            <a:r>
              <a:rPr lang="en-US" sz="1600" b="1" dirty="0" smtClean="0"/>
              <a:t> b-a</a:t>
            </a:r>
            <a:endParaRPr lang="en-US" sz="1600" b="1" dirty="0"/>
          </a:p>
        </p:txBody>
      </p:sp>
      <p:pic>
        <p:nvPicPr>
          <p:cNvPr id="49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155180" cy="443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2"/>
          <p:cNvSpPr txBox="1">
            <a:spLocks noChangeArrowheads="1"/>
          </p:cNvSpPr>
          <p:nvPr/>
        </p:nvSpPr>
        <p:spPr bwMode="auto">
          <a:xfrm rot="16200000">
            <a:off x="1045634" y="1621972"/>
            <a:ext cx="548640" cy="2889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Aft>
                <a:spcPts val="1000"/>
              </a:spcAft>
            </a:pPr>
            <a:r>
              <a:rPr lang="en-US" sz="1600" b="1" dirty="0" smtClean="0">
                <a:latin typeface="Calibri" pitchFamily="34" charset="0"/>
              </a:rPr>
              <a:t>, α</a:t>
            </a:r>
            <a:endParaRPr lang="en-US" sz="1600" b="1" dirty="0">
              <a:latin typeface="Calibri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07286" y="4389577"/>
            <a:ext cx="5612130" cy="400050"/>
            <a:chOff x="2640" y="11069"/>
            <a:chExt cx="7365" cy="525"/>
          </a:xfrm>
        </p:grpSpPr>
        <p:sp>
          <p:nvSpPr>
            <p:cNvPr id="56" name="Text Box 6"/>
            <p:cNvSpPr txBox="1">
              <a:spLocks noChangeArrowheads="1"/>
            </p:cNvSpPr>
            <p:nvPr/>
          </p:nvSpPr>
          <p:spPr bwMode="auto">
            <a:xfrm>
              <a:off x="2805" y="11073"/>
              <a:ext cx="810" cy="3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n-US" sz="900" b="1" i="1">
                  <a:latin typeface="Times New Roman" pitchFamily="18" charset="0"/>
                </a:rPr>
                <a:t>α</a:t>
              </a:r>
              <a:r>
                <a:rPr lang="en-US" sz="900" b="1">
                  <a:latin typeface="Times New Roman" pitchFamily="18" charset="0"/>
                </a:rPr>
                <a:t>=.01</a:t>
              </a:r>
              <a:endParaRPr lang="en-US"/>
            </a:p>
          </p:txBody>
        </p:sp>
        <p:cxnSp>
          <p:nvCxnSpPr>
            <p:cNvPr id="57" name="AutoShape 7"/>
            <p:cNvCxnSpPr>
              <a:cxnSpLocks noChangeShapeType="1"/>
            </p:cNvCxnSpPr>
            <p:nvPr/>
          </p:nvCxnSpPr>
          <p:spPr bwMode="auto">
            <a:xfrm flipH="1">
              <a:off x="2640" y="11384"/>
              <a:ext cx="315" cy="21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Text Box 8"/>
            <p:cNvSpPr txBox="1">
              <a:spLocks noChangeArrowheads="1"/>
            </p:cNvSpPr>
            <p:nvPr/>
          </p:nvSpPr>
          <p:spPr bwMode="auto">
            <a:xfrm>
              <a:off x="9585" y="11069"/>
              <a:ext cx="420" cy="3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n-US" sz="1100" b="1"/>
                <a:t>b</a:t>
              </a:r>
              <a:endParaRPr lang="en-US"/>
            </a:p>
          </p:txBody>
        </p:sp>
        <p:cxnSp>
          <p:nvCxnSpPr>
            <p:cNvPr id="59" name="AutoShape 9"/>
            <p:cNvCxnSpPr>
              <a:cxnSpLocks noChangeShapeType="1"/>
            </p:cNvCxnSpPr>
            <p:nvPr/>
          </p:nvCxnSpPr>
          <p:spPr bwMode="auto">
            <a:xfrm flipH="1">
              <a:off x="9465" y="11384"/>
              <a:ext cx="270" cy="21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</p:spPr>
        </p:cxnSp>
      </p:grpSp>
      <p:sp>
        <p:nvSpPr>
          <p:cNvPr id="52" name="Freeform 51"/>
          <p:cNvSpPr/>
          <p:nvPr/>
        </p:nvSpPr>
        <p:spPr>
          <a:xfrm>
            <a:off x="1880060" y="1534877"/>
            <a:ext cx="3987340" cy="3418123"/>
          </a:xfrm>
          <a:custGeom>
            <a:avLst/>
            <a:gdLst>
              <a:gd name="connsiteX0" fmla="*/ 0 w 3382818"/>
              <a:gd name="connsiteY0" fmla="*/ 0 h 2902528"/>
              <a:gd name="connsiteX1" fmla="*/ 678873 w 3382818"/>
              <a:gd name="connsiteY1" fmla="*/ 374073 h 2902528"/>
              <a:gd name="connsiteX2" fmla="*/ 678873 w 3382818"/>
              <a:gd name="connsiteY2" fmla="*/ 374073 h 2902528"/>
              <a:gd name="connsiteX3" fmla="*/ 1066800 w 3382818"/>
              <a:gd name="connsiteY3" fmla="*/ 623455 h 2902528"/>
              <a:gd name="connsiteX4" fmla="*/ 1330036 w 3382818"/>
              <a:gd name="connsiteY4" fmla="*/ 872837 h 2902528"/>
              <a:gd name="connsiteX5" fmla="*/ 1662545 w 3382818"/>
              <a:gd name="connsiteY5" fmla="*/ 1205346 h 2902528"/>
              <a:gd name="connsiteX6" fmla="*/ 2147454 w 3382818"/>
              <a:gd name="connsiteY6" fmla="*/ 1496291 h 2902528"/>
              <a:gd name="connsiteX7" fmla="*/ 2396836 w 3382818"/>
              <a:gd name="connsiteY7" fmla="*/ 1898073 h 2902528"/>
              <a:gd name="connsiteX8" fmla="*/ 2549236 w 3382818"/>
              <a:gd name="connsiteY8" fmla="*/ 2244437 h 2902528"/>
              <a:gd name="connsiteX9" fmla="*/ 2826327 w 3382818"/>
              <a:gd name="connsiteY9" fmla="*/ 2438400 h 2902528"/>
              <a:gd name="connsiteX10" fmla="*/ 3103418 w 3382818"/>
              <a:gd name="connsiteY10" fmla="*/ 2563091 h 2902528"/>
              <a:gd name="connsiteX11" fmla="*/ 3338945 w 3382818"/>
              <a:gd name="connsiteY11" fmla="*/ 2854037 h 2902528"/>
              <a:gd name="connsiteX12" fmla="*/ 3366654 w 3382818"/>
              <a:gd name="connsiteY12" fmla="*/ 2854037 h 2902528"/>
              <a:gd name="connsiteX13" fmla="*/ 3366654 w 3382818"/>
              <a:gd name="connsiteY13" fmla="*/ 2854037 h 290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82818" h="2902528">
                <a:moveTo>
                  <a:pt x="0" y="0"/>
                </a:moveTo>
                <a:lnTo>
                  <a:pt x="678873" y="374073"/>
                </a:lnTo>
                <a:lnTo>
                  <a:pt x="678873" y="374073"/>
                </a:lnTo>
                <a:cubicBezTo>
                  <a:pt x="743528" y="415637"/>
                  <a:pt x="958273" y="540328"/>
                  <a:pt x="1066800" y="623455"/>
                </a:cubicBezTo>
                <a:cubicBezTo>
                  <a:pt x="1175327" y="706582"/>
                  <a:pt x="1230745" y="775855"/>
                  <a:pt x="1330036" y="872837"/>
                </a:cubicBezTo>
                <a:cubicBezTo>
                  <a:pt x="1429327" y="969819"/>
                  <a:pt x="1526309" y="1101437"/>
                  <a:pt x="1662545" y="1205346"/>
                </a:cubicBezTo>
                <a:cubicBezTo>
                  <a:pt x="1798781" y="1309255"/>
                  <a:pt x="2025072" y="1380837"/>
                  <a:pt x="2147454" y="1496291"/>
                </a:cubicBezTo>
                <a:cubicBezTo>
                  <a:pt x="2269836" y="1611745"/>
                  <a:pt x="2329872" y="1773382"/>
                  <a:pt x="2396836" y="1898073"/>
                </a:cubicBezTo>
                <a:cubicBezTo>
                  <a:pt x="2463800" y="2022764"/>
                  <a:pt x="2477654" y="2154383"/>
                  <a:pt x="2549236" y="2244437"/>
                </a:cubicBezTo>
                <a:cubicBezTo>
                  <a:pt x="2620818" y="2334491"/>
                  <a:pt x="2733963" y="2385291"/>
                  <a:pt x="2826327" y="2438400"/>
                </a:cubicBezTo>
                <a:cubicBezTo>
                  <a:pt x="2918691" y="2491509"/>
                  <a:pt x="3017982" y="2493818"/>
                  <a:pt x="3103418" y="2563091"/>
                </a:cubicBezTo>
                <a:cubicBezTo>
                  <a:pt x="3188854" y="2632364"/>
                  <a:pt x="3295072" y="2805546"/>
                  <a:pt x="3338945" y="2854037"/>
                </a:cubicBezTo>
                <a:cubicBezTo>
                  <a:pt x="3382818" y="2902528"/>
                  <a:pt x="3366654" y="2854037"/>
                  <a:pt x="3366654" y="2854037"/>
                </a:cubicBezTo>
                <a:lnTo>
                  <a:pt x="3366654" y="2854037"/>
                </a:ln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969922" y="3779723"/>
            <a:ext cx="1878678" cy="5816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50" b="1" dirty="0" err="1" smtClean="0"/>
              <a:t>Exceedance</a:t>
            </a:r>
            <a:r>
              <a:rPr lang="en-US" sz="1250" b="1" dirty="0" smtClean="0"/>
              <a:t> probability for NO</a:t>
            </a:r>
            <a:r>
              <a:rPr lang="en-US" sz="1250" b="1" baseline="-25000" dirty="0" smtClean="0"/>
              <a:t>3</a:t>
            </a:r>
            <a:r>
              <a:rPr lang="en-US" sz="1250" b="1" dirty="0" smtClean="0"/>
              <a:t> water quality standard(</a:t>
            </a:r>
            <a:r>
              <a:rPr lang="en-US" sz="1250" b="1" dirty="0" err="1" smtClean="0"/>
              <a:t>Landsat</a:t>
            </a:r>
            <a:r>
              <a:rPr lang="en-US" sz="1250" b="1" dirty="0" smtClean="0"/>
              <a:t>)</a:t>
            </a:r>
            <a:endParaRPr lang="en-US" sz="1250" b="1" baseline="-25000" dirty="0"/>
          </a:p>
        </p:txBody>
      </p:sp>
      <p:sp>
        <p:nvSpPr>
          <p:cNvPr id="54" name="TextBox 53"/>
          <p:cNvSpPr txBox="1"/>
          <p:nvPr/>
        </p:nvSpPr>
        <p:spPr>
          <a:xfrm>
            <a:off x="4290750" y="2757337"/>
            <a:ext cx="1166986" cy="19236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50" b="1" dirty="0" smtClean="0"/>
              <a:t>(ground based)</a:t>
            </a:r>
            <a:endParaRPr lang="en-US" sz="125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138652" y="5382492"/>
            <a:ext cx="1828800" cy="2585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b="1" i="1" dirty="0" smtClean="0"/>
              <a:t>, L</a:t>
            </a:r>
            <a:r>
              <a:rPr lang="en-US" sz="1400" b="1" i="1" baseline="-25000" dirty="0" smtClean="0"/>
              <a:t>i</a:t>
            </a:r>
            <a:r>
              <a:rPr lang="en-US" sz="1400" b="1" dirty="0" smtClean="0"/>
              <a:t>, ($000,000)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610600" cy="6096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002060"/>
                </a:solidFill>
              </a:rPr>
              <a:t>Summary</a:t>
            </a:r>
          </a:p>
        </p:txBody>
      </p:sp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441325" y="3413125"/>
            <a:ext cx="1841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CA" sz="1000">
              <a:solidFill>
                <a:schemeClr val="bg1"/>
              </a:solidFill>
              <a:latin typeface="Sylfaen" pitchFamily="18" charset="0"/>
            </a:endParaRPr>
          </a:p>
        </p:txBody>
      </p:sp>
      <p:sp>
        <p:nvSpPr>
          <p:cNvPr id="560132" name="Text Box 4"/>
          <p:cNvSpPr txBox="1">
            <a:spLocks noChangeArrowheads="1"/>
          </p:cNvSpPr>
          <p:nvPr/>
        </p:nvSpPr>
        <p:spPr bwMode="auto">
          <a:xfrm>
            <a:off x="228600" y="1669971"/>
            <a:ext cx="8685212" cy="381642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200" b="1" dirty="0"/>
              <a:t>Derived a flexible method for considering the societal value of information from a public good that depends on the use of the information as determined by critical decision making elements</a:t>
            </a:r>
          </a:p>
          <a:p>
            <a:pPr>
              <a:buFontTx/>
              <a:buChar char="•"/>
            </a:pPr>
            <a:endParaRPr lang="en-US" sz="2200" b="1" dirty="0"/>
          </a:p>
          <a:p>
            <a:pPr>
              <a:buFontTx/>
              <a:buChar char="•"/>
            </a:pPr>
            <a:r>
              <a:rPr lang="en-US" sz="2200" b="1" dirty="0" smtClean="0"/>
              <a:t>Demonstrated </a:t>
            </a:r>
            <a:r>
              <a:rPr lang="en-US" sz="2200" b="1" dirty="0"/>
              <a:t>that updated </a:t>
            </a:r>
            <a:r>
              <a:rPr lang="en-US" sz="2200" b="1" dirty="0" smtClean="0"/>
              <a:t>and / or new information </a:t>
            </a:r>
            <a:r>
              <a:rPr lang="en-US" sz="2200" b="1" dirty="0" smtClean="0"/>
              <a:t>provides economic benefits by reducing decision risk</a:t>
            </a:r>
            <a:endParaRPr lang="en-US" sz="2200" b="1" dirty="0"/>
          </a:p>
          <a:p>
            <a:pPr>
              <a:buFontTx/>
              <a:buChar char="•"/>
            </a:pPr>
            <a:endParaRPr lang="en-US" sz="2200" b="1" dirty="0"/>
          </a:p>
          <a:p>
            <a:pPr>
              <a:buFontTx/>
              <a:buChar char="•"/>
            </a:pPr>
            <a:r>
              <a:rPr lang="en-US" sz="2200" b="1" dirty="0"/>
              <a:t>Justified the cost of producing the </a:t>
            </a:r>
            <a:r>
              <a:rPr lang="en-US" sz="2200" b="1" dirty="0" smtClean="0"/>
              <a:t>information for societal decisions (regional scale geologic maps); </a:t>
            </a:r>
            <a:r>
              <a:rPr lang="en-US" sz="2200" b="1" dirty="0"/>
              <a:t>investment </a:t>
            </a:r>
            <a:r>
              <a:rPr lang="en-US" sz="2200" b="1" dirty="0" smtClean="0"/>
              <a:t>choice is based on </a:t>
            </a:r>
            <a:r>
              <a:rPr lang="en-US" sz="2200" b="1" dirty="0" smtClean="0"/>
              <a:t>a </a:t>
            </a:r>
            <a:r>
              <a:rPr lang="en-US" sz="2200" b="1" dirty="0" smtClean="0"/>
              <a:t>conservative estimate </a:t>
            </a:r>
            <a:r>
              <a:rPr lang="en-US" sz="2200" b="1" dirty="0" smtClean="0"/>
              <a:t>of benefits </a:t>
            </a:r>
            <a:r>
              <a:rPr lang="en-US" sz="2200" b="1" dirty="0"/>
              <a:t>to </a:t>
            </a:r>
            <a:r>
              <a:rPr lang="en-US" sz="2200" b="1" dirty="0" smtClean="0"/>
              <a:t>society (</a:t>
            </a:r>
            <a:r>
              <a:rPr lang="en-US" sz="2200" b="1" dirty="0" err="1" smtClean="0"/>
              <a:t>Landsat</a:t>
            </a:r>
            <a:r>
              <a:rPr lang="en-US" sz="2200" b="1" dirty="0" smtClean="0"/>
              <a:t> imagery archive)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59098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rbern@usgs.gov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50838"/>
            <a:ext cx="8229600" cy="639762"/>
          </a:xfrm>
        </p:spPr>
        <p:txBody>
          <a:bodyPr/>
          <a:lstStyle/>
          <a:p>
            <a:pPr algn="l"/>
            <a:r>
              <a:rPr lang="en-US" sz="3000" b="1" dirty="0" smtClean="0">
                <a:solidFill>
                  <a:srgbClr val="002060"/>
                </a:solidFill>
                <a:latin typeface="+mn-lt"/>
              </a:rPr>
              <a:t>Motivation for research and analyses</a:t>
            </a:r>
            <a:endParaRPr lang="en-US" sz="3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736836"/>
            <a:ext cx="8763000" cy="352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What is the</a:t>
            </a:r>
            <a:r>
              <a:rPr lang="en-US" sz="2200" b="1" dirty="0" smtClean="0">
                <a:solidFill>
                  <a:srgbClr val="C00000"/>
                </a:solidFill>
              </a:rPr>
              <a:t> value </a:t>
            </a:r>
            <a:r>
              <a:rPr lang="en-US" sz="2200" b="1" dirty="0" smtClean="0"/>
              <a:t>of publicly provided scientific information?</a:t>
            </a:r>
          </a:p>
          <a:p>
            <a:pPr marL="91440"/>
            <a:endParaRPr lang="en-US" sz="2200" b="1" dirty="0" smtClean="0"/>
          </a:p>
          <a:p>
            <a:r>
              <a:rPr lang="en-US" sz="2200" b="1" dirty="0" smtClean="0"/>
              <a:t>How can we </a:t>
            </a:r>
            <a:r>
              <a:rPr lang="en-US" sz="2200" b="1" dirty="0" smtClean="0">
                <a:solidFill>
                  <a:srgbClr val="C00000"/>
                </a:solidFill>
              </a:rPr>
              <a:t>integrate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/>
              <a:t>natural science information with socioeconomic information?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</a:pPr>
            <a:endParaRPr lang="en-US" sz="2200" b="1" dirty="0" smtClean="0"/>
          </a:p>
          <a:p>
            <a:pPr marL="228600" indent="-228600">
              <a:lnSpc>
                <a:spcPct val="50000"/>
              </a:lnSpc>
              <a:spcAft>
                <a:spcPct val="50000"/>
              </a:spcAft>
            </a:pPr>
            <a:r>
              <a:rPr lang="en-US" sz="2200" b="1" dirty="0" smtClean="0"/>
              <a:t>Can quantitative forecasts about future physical and</a:t>
            </a:r>
          </a:p>
          <a:p>
            <a:pPr marL="228600" indent="-228600">
              <a:lnSpc>
                <a:spcPct val="50000"/>
              </a:lnSpc>
              <a:spcAft>
                <a:spcPct val="50000"/>
              </a:spcAft>
            </a:pPr>
            <a:r>
              <a:rPr lang="en-US" sz="2200" b="1" dirty="0" smtClean="0"/>
              <a:t>ecological outcomes be developed to </a:t>
            </a:r>
            <a:r>
              <a:rPr lang="en-US" sz="2200" b="1" dirty="0" smtClean="0">
                <a:solidFill>
                  <a:srgbClr val="C00000"/>
                </a:solidFill>
              </a:rPr>
              <a:t>project</a:t>
            </a:r>
            <a:r>
              <a:rPr lang="en-US" sz="2200" b="1" dirty="0" smtClean="0"/>
              <a:t> outcomes</a:t>
            </a:r>
          </a:p>
          <a:p>
            <a:pPr marL="228600" indent="-228600">
              <a:lnSpc>
                <a:spcPct val="50000"/>
              </a:lnSpc>
              <a:spcAft>
                <a:spcPct val="50000"/>
              </a:spcAft>
            </a:pPr>
            <a:r>
              <a:rPr lang="en-US" sz="2200" b="1" dirty="0" smtClean="0"/>
              <a:t>associated with different scenarios?</a:t>
            </a:r>
          </a:p>
          <a:p>
            <a:pPr marL="228600" indent="-228600">
              <a:lnSpc>
                <a:spcPct val="90000"/>
              </a:lnSpc>
              <a:spcAft>
                <a:spcPct val="20000"/>
              </a:spcAft>
            </a:pPr>
            <a:r>
              <a:rPr lang="en-US" sz="2200" b="1" dirty="0" smtClean="0"/>
              <a:t>How can </a:t>
            </a:r>
            <a:r>
              <a:rPr lang="en-US" sz="2200" b="1" dirty="0" smtClean="0">
                <a:solidFill>
                  <a:srgbClr val="C00000"/>
                </a:solidFill>
              </a:rPr>
              <a:t>uncertainty</a:t>
            </a:r>
            <a:r>
              <a:rPr lang="en-US" sz="2200" b="1" dirty="0" smtClean="0"/>
              <a:t> be understood and reduced to inform</a:t>
            </a:r>
          </a:p>
          <a:p>
            <a:pPr marL="228600" indent="-228600">
              <a:lnSpc>
                <a:spcPct val="90000"/>
              </a:lnSpc>
              <a:spcAft>
                <a:spcPct val="20000"/>
              </a:spcAft>
            </a:pPr>
            <a:r>
              <a:rPr lang="en-US" sz="2200" b="1" dirty="0" smtClean="0">
                <a:solidFill>
                  <a:srgbClr val="C00000"/>
                </a:solidFill>
              </a:rPr>
              <a:t>decisions</a:t>
            </a:r>
            <a:r>
              <a:rPr lang="en-US" sz="2200" b="1" dirty="0" smtClean="0"/>
              <a:t> with natural science? 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86800" cy="3810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rgbClr val="002060"/>
                </a:solidFill>
              </a:rPr>
              <a:t>References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5562600"/>
          </a:xfrm>
        </p:spPr>
        <p:txBody>
          <a:bodyPr/>
          <a:lstStyle/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W. Forney, R. </a:t>
            </a:r>
            <a:r>
              <a:rPr lang="en-US" sz="1075" b="1" dirty="0" err="1" smtClean="0">
                <a:latin typeface="Arial Narrow" pitchFamily="34" charset="0"/>
              </a:rPr>
              <a:t>Raunikar</a:t>
            </a:r>
            <a:r>
              <a:rPr lang="en-US" sz="1075" b="1" dirty="0" smtClean="0">
                <a:latin typeface="Arial Narrow" pitchFamily="34" charset="0"/>
              </a:rPr>
              <a:t>, and S. </a:t>
            </a:r>
            <a:r>
              <a:rPr lang="en-US" sz="1075" b="1" dirty="0" err="1" smtClean="0">
                <a:latin typeface="Arial Narrow" pitchFamily="34" charset="0"/>
              </a:rPr>
              <a:t>Mishra</a:t>
            </a:r>
            <a:r>
              <a:rPr lang="en-US" sz="1075" b="1" dirty="0" smtClean="0">
                <a:latin typeface="Arial Narrow" pitchFamily="34" charset="0"/>
              </a:rPr>
              <a:t>, 2010, A general framework for estimating the benefits of Moderate Resolution Land Imagery in environmental applications, in M. </a:t>
            </a:r>
            <a:r>
              <a:rPr lang="en-US" sz="1075" b="1" dirty="0" err="1" smtClean="0">
                <a:latin typeface="Arial Narrow" pitchFamily="34" charset="0"/>
              </a:rPr>
              <a:t>Macauley</a:t>
            </a:r>
            <a:r>
              <a:rPr lang="en-US" sz="1075" b="1" dirty="0" smtClean="0">
                <a:latin typeface="Arial Narrow" pitchFamily="34" charset="0"/>
              </a:rPr>
              <a:t> and R. </a:t>
            </a:r>
            <a:r>
              <a:rPr lang="en-US" sz="1075" b="1" dirty="0" err="1" smtClean="0">
                <a:latin typeface="Arial Narrow" pitchFamily="34" charset="0"/>
              </a:rPr>
              <a:t>Laxminarayan</a:t>
            </a:r>
            <a:r>
              <a:rPr lang="en-US" sz="1075" b="1" dirty="0" smtClean="0">
                <a:latin typeface="Arial Narrow" pitchFamily="34" charset="0"/>
              </a:rPr>
              <a:t> (eds.), Value of Information: Methodological Frontiers and New Applications, Resources for the Future, Washington, DC, in press.</a:t>
            </a:r>
          </a:p>
          <a:p>
            <a:pPr>
              <a:buNone/>
            </a:pPr>
            <a:r>
              <a:rPr lang="en-US" sz="1075" b="1" dirty="0" smtClean="0">
                <a:latin typeface="Arial Narrow" pitchFamily="34" charset="0"/>
              </a:rPr>
              <a:t>Smith, T, R. </a:t>
            </a: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and A. </a:t>
            </a:r>
            <a:r>
              <a:rPr lang="en-US" sz="1075" b="1" dirty="0" err="1" smtClean="0">
                <a:latin typeface="Arial Narrow" pitchFamily="34" charset="0"/>
              </a:rPr>
              <a:t>Wein</a:t>
            </a:r>
            <a:r>
              <a:rPr lang="en-US" sz="1075" b="1" dirty="0" smtClean="0">
                <a:latin typeface="Arial Narrow" pitchFamily="34" charset="0"/>
              </a:rPr>
              <a:t>, A spatial modeling framework for analyzing potential earthquake damage: an application to Memphis, Risk Analysis, in review.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A. </a:t>
            </a:r>
            <a:r>
              <a:rPr lang="en-US" sz="1075" b="1" dirty="0" err="1" smtClean="0">
                <a:latin typeface="Arial Narrow" pitchFamily="34" charset="0"/>
              </a:rPr>
              <a:t>Wein</a:t>
            </a:r>
            <a:r>
              <a:rPr lang="en-US" sz="1075" b="1" dirty="0" smtClean="0">
                <a:latin typeface="Arial Narrow" pitchFamily="34" charset="0"/>
              </a:rPr>
              <a:t>, S. Lucas, and M. St-</a:t>
            </a:r>
            <a:r>
              <a:rPr lang="en-US" sz="1075" b="1" dirty="0" err="1" smtClean="0">
                <a:latin typeface="Arial Narrow" pitchFamily="34" charset="0"/>
              </a:rPr>
              <a:t>Onge</a:t>
            </a:r>
            <a:r>
              <a:rPr lang="en-US" sz="1075" b="1" dirty="0" smtClean="0">
                <a:latin typeface="Arial Narrow" pitchFamily="34" charset="0"/>
              </a:rPr>
              <a:t>, 2007, Analysis of Improved Government Geological Map Information to Mineral Exploration: Incorporating Efficiency, Effectiveness and Risk Considerations, Joint USGS Professional Paper 1721 - Geological Survey of Canada Bulletin 593, 45p.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P. Hearn, A. </a:t>
            </a:r>
            <a:r>
              <a:rPr lang="en-US" sz="1075" b="1" dirty="0" err="1" smtClean="0">
                <a:latin typeface="Arial Narrow" pitchFamily="34" charset="0"/>
              </a:rPr>
              <a:t>Wein</a:t>
            </a:r>
            <a:r>
              <a:rPr lang="en-US" sz="1075" b="1" dirty="0" smtClean="0">
                <a:latin typeface="Arial Narrow" pitchFamily="34" charset="0"/>
              </a:rPr>
              <a:t>, and D. Strong, 2007, The Effect of Scientific and Socioeconomic Uncertainty on a Natural Hazards Policy Choice, Modeling and Simulation 2007, Christ Church, New Zealand, 7p.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S. </a:t>
            </a:r>
            <a:r>
              <a:rPr lang="en-US" sz="1075" b="1" dirty="0" err="1" smtClean="0">
                <a:latin typeface="Arial Narrow" pitchFamily="34" charset="0"/>
              </a:rPr>
              <a:t>Rabinovici</a:t>
            </a:r>
            <a:r>
              <a:rPr lang="en-US" sz="1075" b="1" dirty="0" smtClean="0">
                <a:latin typeface="Arial Narrow" pitchFamily="34" charset="0"/>
              </a:rPr>
              <a:t>, L. </a:t>
            </a:r>
            <a:r>
              <a:rPr lang="en-US" sz="1075" b="1" dirty="0" err="1" smtClean="0">
                <a:latin typeface="Arial Narrow" pitchFamily="34" charset="0"/>
              </a:rPr>
              <a:t>Dinitz</a:t>
            </a:r>
            <a:r>
              <a:rPr lang="en-US" sz="1075" b="1" dirty="0" smtClean="0">
                <a:latin typeface="Arial Narrow" pitchFamily="34" charset="0"/>
              </a:rPr>
              <a:t>, and N. Wood, 2006, The Influence of Hazard Models on GIS-Based Regional Risk Assessments and Mitigation Policies, International Journal of Risk Assessment and Management, v.6, nos. 4/5/6, p. 369-387.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Ganderton</a:t>
            </a:r>
            <a:r>
              <a:rPr lang="en-US" sz="1075" b="1" dirty="0" smtClean="0">
                <a:latin typeface="Arial Narrow" pitchFamily="34" charset="0"/>
              </a:rPr>
              <a:t>, P., D. Brookshire, and R. </a:t>
            </a: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2005, Improving the Homeland Security Advisory System: an experimental analysis of threat communication for national security, in Richardson, H., P. Gordon, and J. Moore II, ed., The Economic Impacts of Terrorist Attacks, Edward </a:t>
            </a:r>
            <a:r>
              <a:rPr lang="en-US" sz="1075" b="1" dirty="0" err="1" smtClean="0">
                <a:latin typeface="Arial Narrow" pitchFamily="34" charset="0"/>
              </a:rPr>
              <a:t>Elger</a:t>
            </a:r>
            <a:r>
              <a:rPr lang="en-US" sz="1075" b="1" dirty="0" smtClean="0">
                <a:latin typeface="Arial Narrow" pitchFamily="34" charset="0"/>
              </a:rPr>
              <a:t>, Cheltenham, p. </a:t>
            </a:r>
            <a:r>
              <a:rPr lang="en-US" sz="1075" b="1" dirty="0" smtClean="0">
                <a:latin typeface="Arial Narrow" pitchFamily="34" charset="0"/>
              </a:rPr>
              <a:t>133-151.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2005, Geospatial Decision Support Systems for Societal Decision Making, </a:t>
            </a:r>
            <a:r>
              <a:rPr lang="en-US" sz="1075" b="1" dirty="0" err="1" smtClean="0">
                <a:latin typeface="Arial Narrow" pitchFamily="34" charset="0"/>
              </a:rPr>
              <a:t>Boletin</a:t>
            </a:r>
            <a:r>
              <a:rPr lang="en-US" sz="1075" b="1" dirty="0" smtClean="0">
                <a:latin typeface="Arial Narrow" pitchFamily="34" charset="0"/>
              </a:rPr>
              <a:t> </a:t>
            </a:r>
            <a:r>
              <a:rPr lang="en-US" sz="1075" b="1" dirty="0" err="1" smtClean="0">
                <a:latin typeface="Arial Narrow" pitchFamily="34" charset="0"/>
              </a:rPr>
              <a:t>Geologico</a:t>
            </a:r>
            <a:r>
              <a:rPr lang="en-US" sz="1075" b="1" dirty="0" smtClean="0">
                <a:latin typeface="Arial Narrow" pitchFamily="34" charset="0"/>
              </a:rPr>
              <a:t> y </a:t>
            </a:r>
            <a:r>
              <a:rPr lang="en-US" sz="1075" b="1" dirty="0" err="1" smtClean="0">
                <a:latin typeface="Arial Narrow" pitchFamily="34" charset="0"/>
              </a:rPr>
              <a:t>Minero</a:t>
            </a:r>
            <a:r>
              <a:rPr lang="en-US" sz="1075" b="1" dirty="0" smtClean="0">
                <a:latin typeface="Arial Narrow" pitchFamily="34" charset="0"/>
              </a:rPr>
              <a:t>, v.116, no.4, p. 325-330.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Halsing</a:t>
            </a:r>
            <a:r>
              <a:rPr lang="en-US" sz="1075" b="1" dirty="0" smtClean="0">
                <a:latin typeface="Arial Narrow" pitchFamily="34" charset="0"/>
              </a:rPr>
              <a:t>, D., K. </a:t>
            </a:r>
            <a:r>
              <a:rPr lang="en-US" sz="1075" b="1" dirty="0" err="1" smtClean="0">
                <a:latin typeface="Arial Narrow" pitchFamily="34" charset="0"/>
              </a:rPr>
              <a:t>Theissen</a:t>
            </a:r>
            <a:r>
              <a:rPr lang="en-US" sz="1075" b="1" dirty="0" smtClean="0">
                <a:latin typeface="Arial Narrow" pitchFamily="34" charset="0"/>
              </a:rPr>
              <a:t>, and R. </a:t>
            </a: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2004, A Cost-Benefit Analysis of The National Map, USGS Circular 1271, 40p.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D. Brookshire, and P. </a:t>
            </a:r>
            <a:r>
              <a:rPr lang="en-US" sz="1075" b="1" dirty="0" err="1" smtClean="0">
                <a:latin typeface="Arial Narrow" pitchFamily="34" charset="0"/>
              </a:rPr>
              <a:t>Ganderton</a:t>
            </a:r>
            <a:r>
              <a:rPr lang="en-US" sz="1075" b="1" dirty="0" smtClean="0">
                <a:latin typeface="Arial Narrow" pitchFamily="34" charset="0"/>
              </a:rPr>
              <a:t>, 2003, The role of geo-science information in reducing catastrophic loss using a web-based economics experiment, USGS Professional Paper 1683, 28p.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L. </a:t>
            </a:r>
            <a:r>
              <a:rPr lang="en-US" sz="1075" b="1" dirty="0" err="1" smtClean="0">
                <a:latin typeface="Arial Narrow" pitchFamily="34" charset="0"/>
              </a:rPr>
              <a:t>Dinitz</a:t>
            </a:r>
            <a:r>
              <a:rPr lang="en-US" sz="1075" b="1" dirty="0" smtClean="0">
                <a:latin typeface="Arial Narrow" pitchFamily="34" charset="0"/>
              </a:rPr>
              <a:t>, and K. </a:t>
            </a:r>
            <a:r>
              <a:rPr lang="en-US" sz="1075" b="1" dirty="0" err="1" smtClean="0">
                <a:latin typeface="Arial Narrow" pitchFamily="34" charset="0"/>
              </a:rPr>
              <a:t>Loague</a:t>
            </a:r>
            <a:r>
              <a:rPr lang="en-US" sz="1075" b="1" dirty="0" smtClean="0">
                <a:latin typeface="Arial Narrow" pitchFamily="34" charset="0"/>
              </a:rPr>
              <a:t>, 2001, An Interdisciplinary assessment of regional-scale nonpoint source groundwater vulnerability: theory and application, USGS Professional Paper 1645, 21p.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K. </a:t>
            </a:r>
            <a:r>
              <a:rPr lang="en-US" sz="1075" b="1" dirty="0" err="1" smtClean="0">
                <a:latin typeface="Arial Narrow" pitchFamily="34" charset="0"/>
              </a:rPr>
              <a:t>Lenkeit</a:t>
            </a:r>
            <a:r>
              <a:rPr lang="en-US" sz="1075" b="1" dirty="0" smtClean="0">
                <a:latin typeface="Arial Narrow" pitchFamily="34" charset="0"/>
              </a:rPr>
              <a:t>, L. </a:t>
            </a:r>
            <a:r>
              <a:rPr lang="en-US" sz="1075" b="1" dirty="0" err="1" smtClean="0">
                <a:latin typeface="Arial Narrow" pitchFamily="34" charset="0"/>
              </a:rPr>
              <a:t>Dinitz</a:t>
            </a:r>
            <a:r>
              <a:rPr lang="en-US" sz="1075" b="1" dirty="0" smtClean="0">
                <a:latin typeface="Arial Narrow" pitchFamily="34" charset="0"/>
              </a:rPr>
              <a:t>, and K. </a:t>
            </a:r>
            <a:r>
              <a:rPr lang="en-US" sz="1075" b="1" dirty="0" err="1" smtClean="0">
                <a:latin typeface="Arial Narrow" pitchFamily="34" charset="0"/>
              </a:rPr>
              <a:t>Loague</a:t>
            </a:r>
            <a:r>
              <a:rPr lang="en-US" sz="1075" b="1" dirty="0" smtClean="0">
                <a:latin typeface="Arial Narrow" pitchFamily="34" charset="0"/>
              </a:rPr>
              <a:t>, 1999, Estimating a societal value of earth science information in the assessment of nonpoint source pollutants, in Corwin, D., K. </a:t>
            </a:r>
            <a:r>
              <a:rPr lang="en-US" sz="1075" b="1" dirty="0" err="1" smtClean="0">
                <a:latin typeface="Arial Narrow" pitchFamily="34" charset="0"/>
              </a:rPr>
              <a:t>Loague</a:t>
            </a:r>
            <a:r>
              <a:rPr lang="en-US" sz="1075" b="1" dirty="0" smtClean="0">
                <a:latin typeface="Arial Narrow" pitchFamily="34" charset="0"/>
              </a:rPr>
              <a:t>, and T. Ellsworth, (eds.), AGU Special Publication: Application of GIS, Remote Sensing, </a:t>
            </a:r>
            <a:r>
              <a:rPr lang="en-US" sz="1075" b="1" dirty="0" err="1" smtClean="0">
                <a:latin typeface="Arial Narrow" pitchFamily="34" charset="0"/>
              </a:rPr>
              <a:t>Geostatistics</a:t>
            </a:r>
            <a:r>
              <a:rPr lang="en-US" sz="1075" b="1" dirty="0" smtClean="0">
                <a:latin typeface="Arial Narrow" pitchFamily="34" charset="0"/>
              </a:rPr>
              <a:t>, and Solute Transport Modeling to the Assessment of Nonpoint Source Pollution in the </a:t>
            </a:r>
            <a:r>
              <a:rPr lang="en-US" sz="1075" b="1" dirty="0" err="1" smtClean="0">
                <a:latin typeface="Arial Narrow" pitchFamily="34" charset="0"/>
              </a:rPr>
              <a:t>Vadose</a:t>
            </a:r>
            <a:r>
              <a:rPr lang="en-US" sz="1075" b="1" dirty="0" smtClean="0">
                <a:latin typeface="Arial Narrow" pitchFamily="34" charset="0"/>
              </a:rPr>
              <a:t> Zone, p.291-308.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and H. Karl, 1998, Thoughts on the application of science to decision making, Water Resources Update, no. 113, p.14-20.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D. Brookshire, M. McKee, and D. </a:t>
            </a:r>
            <a:r>
              <a:rPr lang="en-US" sz="1075" b="1" dirty="0" err="1" smtClean="0">
                <a:latin typeface="Arial Narrow" pitchFamily="34" charset="0"/>
              </a:rPr>
              <a:t>Soller</a:t>
            </a:r>
            <a:r>
              <a:rPr lang="en-US" sz="1075" b="1" dirty="0" smtClean="0">
                <a:latin typeface="Arial Narrow" pitchFamily="34" charset="0"/>
              </a:rPr>
              <a:t>, 1997, Estimating the social value of geologic map information: a regulatory application, Journal of Environmental Economics and Management, p.204-217.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D. Brookshire, D. </a:t>
            </a:r>
            <a:r>
              <a:rPr lang="en-US" sz="1075" b="1" dirty="0" err="1" smtClean="0">
                <a:latin typeface="Arial Narrow" pitchFamily="34" charset="0"/>
              </a:rPr>
              <a:t>Soller</a:t>
            </a:r>
            <a:r>
              <a:rPr lang="en-US" sz="1075" b="1" dirty="0" smtClean="0">
                <a:latin typeface="Arial Narrow" pitchFamily="34" charset="0"/>
              </a:rPr>
              <a:t>, M. McKee, J. Sutter, J. </a:t>
            </a:r>
            <a:r>
              <a:rPr lang="en-US" sz="1075" b="1" dirty="0" err="1" smtClean="0">
                <a:latin typeface="Arial Narrow" pitchFamily="34" charset="0"/>
              </a:rPr>
              <a:t>Matti</a:t>
            </a:r>
            <a:r>
              <a:rPr lang="en-US" sz="1075" b="1" dirty="0" smtClean="0">
                <a:latin typeface="Arial Narrow" pitchFamily="34" charset="0"/>
              </a:rPr>
              <a:t>, and R. Campbell, 1993, The societal value of geologic maps, USGS Circular 1111, 53p.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R., D. Brookshire, and R. Campbell, 1989, Evaluation of landslide hazards: an economic synthesis of geologic information, in Landslides in a semi-arid environment: studies from inland valleys of southern California ed., P.M. Sadler and D.M. Morton, Inland Geological Society.</a:t>
            </a:r>
          </a:p>
          <a:p>
            <a:pPr>
              <a:buNone/>
            </a:pPr>
            <a:r>
              <a:rPr lang="en-US" sz="1075" b="1" dirty="0" err="1" smtClean="0">
                <a:latin typeface="Arial Narrow" pitchFamily="34" charset="0"/>
              </a:rPr>
              <a:t>Bernknopf</a:t>
            </a:r>
            <a:r>
              <a:rPr lang="en-US" sz="1075" b="1" dirty="0" smtClean="0">
                <a:latin typeface="Arial Narrow" pitchFamily="34" charset="0"/>
              </a:rPr>
              <a:t>, R. L., and W. Watson, 1988, Regional availability and economics of coal, in National energy issues: geologic perspective and the role of geologic information, ed., T.W. </a:t>
            </a:r>
            <a:r>
              <a:rPr lang="en-US" sz="1075" b="1" dirty="0" err="1" smtClean="0">
                <a:latin typeface="Arial Narrow" pitchFamily="34" charset="0"/>
              </a:rPr>
              <a:t>Offield</a:t>
            </a:r>
            <a:r>
              <a:rPr lang="en-US" sz="1075" b="1" dirty="0" smtClean="0">
                <a:latin typeface="Arial Narrow" pitchFamily="34" charset="0"/>
              </a:rPr>
              <a:t>, USGS Bulletin 1850.</a:t>
            </a:r>
          </a:p>
          <a:p>
            <a:pPr>
              <a:buNone/>
            </a:pPr>
            <a:endParaRPr lang="en-US" sz="1100" b="1" dirty="0" smtClean="0">
              <a:latin typeface="Arial Narrow" pitchFamily="34" charset="0"/>
            </a:endParaRPr>
          </a:p>
          <a:p>
            <a:pPr>
              <a:buNone/>
            </a:pPr>
            <a:endParaRPr lang="en-US" sz="1100" b="1" dirty="0" smtClean="0">
              <a:latin typeface="Arial Narrow" pitchFamily="34" charset="0"/>
            </a:endParaRPr>
          </a:p>
          <a:p>
            <a:pPr>
              <a:buNone/>
            </a:pPr>
            <a:endParaRPr lang="en-US" sz="105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15" name="Rectangle 11"/>
          <p:cNvSpPr>
            <a:spLocks noChangeArrowheads="1"/>
          </p:cNvSpPr>
          <p:nvPr/>
        </p:nvSpPr>
        <p:spPr bwMode="auto">
          <a:xfrm>
            <a:off x="5715000" y="1143000"/>
            <a:ext cx="1841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7116" name="Rectangle 12"/>
          <p:cNvSpPr>
            <a:spLocks noChangeArrowheads="1"/>
          </p:cNvSpPr>
          <p:nvPr/>
        </p:nvSpPr>
        <p:spPr bwMode="auto">
          <a:xfrm>
            <a:off x="76200" y="152400"/>
            <a:ext cx="906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A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Geospatial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Decision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Framework</a:t>
            </a:r>
          </a:p>
          <a:p>
            <a:r>
              <a:rPr lang="en-US" sz="2200" b="1" dirty="0" smtClean="0">
                <a:cs typeface="Times New Roman" pitchFamily="18" charset="0"/>
              </a:rPr>
              <a:t>Process models and data </a:t>
            </a:r>
            <a:r>
              <a:rPr lang="en-US" sz="2200" b="1" dirty="0" smtClean="0"/>
              <a:t>that integrate natural science information with social and economic models and factors to describe the implications of policy and management decisions.</a:t>
            </a:r>
            <a:endParaRPr lang="en-US" sz="3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687135" name="Text Box 31"/>
          <p:cNvSpPr txBox="1">
            <a:spLocks noChangeArrowheads="1"/>
          </p:cNvSpPr>
          <p:nvPr/>
        </p:nvSpPr>
        <p:spPr bwMode="auto">
          <a:xfrm>
            <a:off x="2595563" y="3776246"/>
            <a:ext cx="1214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social</a:t>
            </a:r>
          </a:p>
        </p:txBody>
      </p:sp>
      <p:sp>
        <p:nvSpPr>
          <p:cNvPr id="687136" name="Text Box 32"/>
          <p:cNvSpPr txBox="1">
            <a:spLocks noChangeArrowheads="1"/>
          </p:cNvSpPr>
          <p:nvPr/>
        </p:nvSpPr>
        <p:spPr bwMode="auto">
          <a:xfrm rot="1837618">
            <a:off x="2512146" y="4269112"/>
            <a:ext cx="1214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economic</a:t>
            </a:r>
          </a:p>
        </p:txBody>
      </p:sp>
      <p:sp>
        <p:nvSpPr>
          <p:cNvPr id="687117" name="Text Box 13"/>
          <p:cNvSpPr txBox="1">
            <a:spLocks noChangeArrowheads="1"/>
          </p:cNvSpPr>
          <p:nvPr/>
        </p:nvSpPr>
        <p:spPr bwMode="auto">
          <a:xfrm>
            <a:off x="3581400" y="3031955"/>
            <a:ext cx="2057400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latin typeface="Arial" pitchFamily="34" charset="0"/>
              </a:rPr>
              <a:t>Environment</a:t>
            </a:r>
            <a:endParaRPr lang="en-US" sz="24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87118" name="Text Box 14"/>
          <p:cNvSpPr txBox="1">
            <a:spLocks noChangeArrowheads="1"/>
          </p:cNvSpPr>
          <p:nvPr/>
        </p:nvSpPr>
        <p:spPr bwMode="auto">
          <a:xfrm>
            <a:off x="3581400" y="3825766"/>
            <a:ext cx="1981200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</a:rPr>
              <a:t>Risk</a:t>
            </a:r>
          </a:p>
        </p:txBody>
      </p:sp>
      <p:sp>
        <p:nvSpPr>
          <p:cNvPr id="687119" name="Text Box 15"/>
          <p:cNvSpPr txBox="1">
            <a:spLocks noChangeArrowheads="1"/>
          </p:cNvSpPr>
          <p:nvPr/>
        </p:nvSpPr>
        <p:spPr bwMode="auto">
          <a:xfrm>
            <a:off x="3581400" y="4685427"/>
            <a:ext cx="1981200" cy="46166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</a:rPr>
              <a:t>Valuation</a:t>
            </a:r>
            <a:endParaRPr lang="en-US" sz="2400" b="1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04800" y="2735759"/>
            <a:ext cx="1905000" cy="2667000"/>
            <a:chOff x="-192" y="1567"/>
            <a:chExt cx="1200" cy="1248"/>
          </a:xfrm>
        </p:grpSpPr>
        <p:sp>
          <p:nvSpPr>
            <p:cNvPr id="687121" name="Rectangle 17"/>
            <p:cNvSpPr>
              <a:spLocks noChangeArrowheads="1"/>
            </p:cNvSpPr>
            <p:nvPr/>
          </p:nvSpPr>
          <p:spPr bwMode="auto">
            <a:xfrm>
              <a:off x="-192" y="1567"/>
              <a:ext cx="1200" cy="1248"/>
            </a:xfrm>
            <a:prstGeom prst="rect">
              <a:avLst/>
            </a:prstGeom>
            <a:solidFill>
              <a:srgbClr val="FFE2B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687122" name="Picture 18" descr="D:\7643 NRCan Present\Jamie's working\256 color bmps\p9-1.bmp"/>
            <p:cNvPicPr>
              <a:picLocks noChangeAspect="1" noChangeArrowheads="1"/>
            </p:cNvPicPr>
            <p:nvPr/>
          </p:nvPicPr>
          <p:blipFill>
            <a:blip r:embed="rId2" cstate="print"/>
            <a:srcRect l="64166" t="16663" r="4167" b="63342"/>
            <a:stretch>
              <a:fillRect/>
            </a:stretch>
          </p:blipFill>
          <p:spPr bwMode="auto">
            <a:xfrm>
              <a:off x="-116" y="1615"/>
              <a:ext cx="1083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7123" name="Picture 19" descr="D:\7643 NRCan Present\Jamie's working\256 color bmps\p9-2.bmp"/>
            <p:cNvPicPr>
              <a:picLocks noChangeAspect="1" noChangeArrowheads="1"/>
            </p:cNvPicPr>
            <p:nvPr/>
          </p:nvPicPr>
          <p:blipFill>
            <a:blip r:embed="rId3" cstate="print"/>
            <a:srcRect l="64166" t="32214" r="3334" b="55566"/>
            <a:stretch>
              <a:fillRect/>
            </a:stretch>
          </p:blipFill>
          <p:spPr bwMode="auto">
            <a:xfrm>
              <a:off x="-116" y="1847"/>
              <a:ext cx="111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7124" name="Picture 20" descr="D:\7643 NRCan Present\Jamie's working\256 color bmps\p9-3.bmp"/>
            <p:cNvPicPr>
              <a:picLocks noChangeAspect="1" noChangeArrowheads="1"/>
            </p:cNvPicPr>
            <p:nvPr/>
          </p:nvPicPr>
          <p:blipFill>
            <a:blip r:embed="rId4" cstate="print"/>
            <a:srcRect l="64166" t="39990" r="4167" b="45569"/>
            <a:stretch>
              <a:fillRect/>
            </a:stretch>
          </p:blipFill>
          <p:spPr bwMode="auto">
            <a:xfrm>
              <a:off x="-116" y="1963"/>
              <a:ext cx="1083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7125" name="Picture 21" descr="D:\7643 NRCan Present\Jamie's working\256 color bmps\p9-4.bmp"/>
            <p:cNvPicPr>
              <a:picLocks noChangeAspect="1" noChangeArrowheads="1"/>
            </p:cNvPicPr>
            <p:nvPr/>
          </p:nvPicPr>
          <p:blipFill>
            <a:blip r:embed="rId5" cstate="print"/>
            <a:srcRect l="63333" t="49988" r="4167" b="36682"/>
            <a:stretch>
              <a:fillRect/>
            </a:stretch>
          </p:blipFill>
          <p:spPr bwMode="auto">
            <a:xfrm>
              <a:off x="-144" y="2112"/>
              <a:ext cx="1111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7126" name="Picture 22" descr="D:\7643 NRCan Present\Jamie's working\256 color bmps\p9-5.bmp"/>
            <p:cNvPicPr>
              <a:picLocks noChangeAspect="1" noChangeArrowheads="1"/>
            </p:cNvPicPr>
            <p:nvPr/>
          </p:nvPicPr>
          <p:blipFill>
            <a:blip r:embed="rId6" cstate="print"/>
            <a:srcRect l="63333" t="58875" r="4167" b="26685"/>
            <a:stretch>
              <a:fillRect/>
            </a:stretch>
          </p:blipFill>
          <p:spPr bwMode="auto">
            <a:xfrm>
              <a:off x="-144" y="2244"/>
              <a:ext cx="1111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7127" name="Picture 23" descr="D:\7643 NRCan Present\Jamie's working\256 color bmps\p9-6.bmp"/>
            <p:cNvPicPr>
              <a:picLocks noChangeAspect="1" noChangeArrowheads="1"/>
            </p:cNvPicPr>
            <p:nvPr/>
          </p:nvPicPr>
          <p:blipFill>
            <a:blip r:embed="rId7" cstate="print"/>
            <a:srcRect l="64166" t="69984" r="4167" b="15575"/>
            <a:stretch>
              <a:fillRect/>
            </a:stretch>
          </p:blipFill>
          <p:spPr bwMode="auto">
            <a:xfrm>
              <a:off x="-116" y="2409"/>
              <a:ext cx="1083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7128" name="Picture 24" descr="D:\7643 NRCan Present\Jamie's working\256 color bmps\p9-7.bmp"/>
            <p:cNvPicPr>
              <a:picLocks noChangeAspect="1" noChangeArrowheads="1"/>
            </p:cNvPicPr>
            <p:nvPr/>
          </p:nvPicPr>
          <p:blipFill>
            <a:blip r:embed="rId8" cstate="print"/>
            <a:srcRect l="64166" t="78871" r="4167" b="6688"/>
            <a:stretch>
              <a:fillRect/>
            </a:stretch>
          </p:blipFill>
          <p:spPr bwMode="auto">
            <a:xfrm>
              <a:off x="-116" y="2542"/>
              <a:ext cx="1083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87129" name="Text Box 25"/>
          <p:cNvSpPr txBox="1">
            <a:spLocks noChangeArrowheads="1"/>
          </p:cNvSpPr>
          <p:nvPr/>
        </p:nvSpPr>
        <p:spPr bwMode="auto">
          <a:xfrm>
            <a:off x="381000" y="2049959"/>
            <a:ext cx="1828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smtClean="0">
                <a:latin typeface="Arial" pitchFamily="34" charset="0"/>
              </a:rPr>
              <a:t>Information</a:t>
            </a:r>
            <a:endParaRPr lang="en-US" sz="2200" b="1" dirty="0">
              <a:latin typeface="Arial" pitchFamily="34" charset="0"/>
            </a:endParaRPr>
          </a:p>
        </p:txBody>
      </p:sp>
      <p:sp>
        <p:nvSpPr>
          <p:cNvPr id="687130" name="Text Box 26"/>
          <p:cNvSpPr txBox="1">
            <a:spLocks noChangeArrowheads="1"/>
          </p:cNvSpPr>
          <p:nvPr/>
        </p:nvSpPr>
        <p:spPr bwMode="auto">
          <a:xfrm>
            <a:off x="3657600" y="2049959"/>
            <a:ext cx="1905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latin typeface="Arial" pitchFamily="34" charset="0"/>
              </a:rPr>
              <a:t>Assessment</a:t>
            </a:r>
          </a:p>
        </p:txBody>
      </p:sp>
      <p:cxnSp>
        <p:nvCxnSpPr>
          <p:cNvPr id="687132" name="AutoShape 28"/>
          <p:cNvCxnSpPr>
            <a:cxnSpLocks noChangeShapeType="1"/>
          </p:cNvCxnSpPr>
          <p:nvPr/>
        </p:nvCxnSpPr>
        <p:spPr bwMode="auto">
          <a:xfrm>
            <a:off x="5638800" y="4064607"/>
            <a:ext cx="838200" cy="520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687134" name="Text Box 30"/>
          <p:cNvSpPr txBox="1">
            <a:spLocks noChangeArrowheads="1"/>
          </p:cNvSpPr>
          <p:nvPr/>
        </p:nvSpPr>
        <p:spPr bwMode="auto">
          <a:xfrm>
            <a:off x="6934200" y="2057400"/>
            <a:ext cx="1676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smtClean="0">
                <a:latin typeface="Arial" pitchFamily="34" charset="0"/>
              </a:rPr>
              <a:t>Outcome</a:t>
            </a:r>
            <a:endParaRPr lang="en-US" sz="2200" b="1" dirty="0">
              <a:latin typeface="Arial" pitchFamily="34" charset="0"/>
            </a:endParaRPr>
          </a:p>
        </p:txBody>
      </p:sp>
      <p:sp>
        <p:nvSpPr>
          <p:cNvPr id="687137" name="Text Box 33"/>
          <p:cNvSpPr txBox="1">
            <a:spLocks noChangeArrowheads="1"/>
          </p:cNvSpPr>
          <p:nvPr/>
        </p:nvSpPr>
        <p:spPr bwMode="auto">
          <a:xfrm rot="20009345">
            <a:off x="2337485" y="3252963"/>
            <a:ext cx="16446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scientific</a:t>
            </a:r>
          </a:p>
        </p:txBody>
      </p:sp>
      <p:cxnSp>
        <p:nvCxnSpPr>
          <p:cNvPr id="687138" name="AutoShape 34"/>
          <p:cNvCxnSpPr>
            <a:cxnSpLocks noChangeShapeType="1"/>
            <a:stCxn id="687121" idx="3"/>
            <a:endCxn id="687117" idx="1"/>
          </p:cNvCxnSpPr>
          <p:nvPr/>
        </p:nvCxnSpPr>
        <p:spPr bwMode="auto">
          <a:xfrm flipV="1">
            <a:off x="2209800" y="3262788"/>
            <a:ext cx="1371600" cy="80647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87139" name="AutoShape 35"/>
          <p:cNvCxnSpPr>
            <a:cxnSpLocks noChangeShapeType="1"/>
            <a:stCxn id="687121" idx="3"/>
            <a:endCxn id="687119" idx="1"/>
          </p:cNvCxnSpPr>
          <p:nvPr/>
        </p:nvCxnSpPr>
        <p:spPr bwMode="auto">
          <a:xfrm>
            <a:off x="2209800" y="4069259"/>
            <a:ext cx="1371600" cy="84700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87140" name="AutoShape 36"/>
          <p:cNvCxnSpPr>
            <a:cxnSpLocks noChangeShapeType="1"/>
            <a:stCxn id="687121" idx="3"/>
            <a:endCxn id="687118" idx="1"/>
          </p:cNvCxnSpPr>
          <p:nvPr/>
        </p:nvCxnSpPr>
        <p:spPr bwMode="auto">
          <a:xfrm flipV="1">
            <a:off x="2209800" y="4056599"/>
            <a:ext cx="1371600" cy="1266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687141" name="Text Box 37"/>
          <p:cNvSpPr txBox="1">
            <a:spLocks noChangeArrowheads="1"/>
          </p:cNvSpPr>
          <p:nvPr/>
        </p:nvSpPr>
        <p:spPr bwMode="auto">
          <a:xfrm>
            <a:off x="2286000" y="5255203"/>
            <a:ext cx="1524000" cy="68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1700" b="1" dirty="0">
                <a:solidFill>
                  <a:srgbClr val="C00000"/>
                </a:solidFill>
                <a:latin typeface="Arial" pitchFamily="34" charset="0"/>
              </a:rPr>
              <a:t>Scientific</a:t>
            </a:r>
          </a:p>
          <a:p>
            <a:pPr algn="ctr">
              <a:spcBef>
                <a:spcPct val="25000"/>
              </a:spcBef>
            </a:pPr>
            <a:r>
              <a:rPr lang="en-US" sz="1700" b="1" dirty="0">
                <a:solidFill>
                  <a:srgbClr val="C00000"/>
                </a:solidFill>
                <a:latin typeface="Arial" pitchFamily="34" charset="0"/>
              </a:rPr>
              <a:t>Modeling</a:t>
            </a:r>
          </a:p>
        </p:txBody>
      </p:sp>
      <p:sp>
        <p:nvSpPr>
          <p:cNvPr id="687142" name="Text Box 38"/>
          <p:cNvSpPr txBox="1">
            <a:spLocks noChangeArrowheads="1"/>
          </p:cNvSpPr>
          <p:nvPr/>
        </p:nvSpPr>
        <p:spPr bwMode="auto">
          <a:xfrm>
            <a:off x="5338794" y="5173888"/>
            <a:ext cx="1593850" cy="93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700" b="1" dirty="0">
                <a:solidFill>
                  <a:srgbClr val="C00000"/>
                </a:solidFill>
                <a:latin typeface="Arial" pitchFamily="34" charset="0"/>
              </a:rPr>
              <a:t>Integrated</a:t>
            </a:r>
          </a:p>
          <a:p>
            <a:pPr algn="ctr">
              <a:lnSpc>
                <a:spcPct val="110000"/>
              </a:lnSpc>
            </a:pPr>
            <a:r>
              <a:rPr lang="en-US" sz="1700" b="1" dirty="0">
                <a:solidFill>
                  <a:srgbClr val="C00000"/>
                </a:solidFill>
                <a:latin typeface="Arial" pitchFamily="34" charset="0"/>
              </a:rPr>
              <a:t>Assessment</a:t>
            </a:r>
          </a:p>
          <a:p>
            <a:pPr algn="ctr">
              <a:lnSpc>
                <a:spcPct val="110000"/>
              </a:lnSpc>
            </a:pPr>
            <a:r>
              <a:rPr lang="en-US" sz="1700" b="1" dirty="0">
                <a:solidFill>
                  <a:srgbClr val="C00000"/>
                </a:solidFill>
                <a:latin typeface="Arial" pitchFamily="34" charset="0"/>
              </a:rPr>
              <a:t>Modeling</a:t>
            </a:r>
          </a:p>
        </p:txBody>
      </p:sp>
      <p:cxnSp>
        <p:nvCxnSpPr>
          <p:cNvPr id="687143" name="AutoShape 39"/>
          <p:cNvCxnSpPr>
            <a:cxnSpLocks noChangeShapeType="1"/>
          </p:cNvCxnSpPr>
          <p:nvPr/>
        </p:nvCxnSpPr>
        <p:spPr bwMode="auto">
          <a:xfrm flipH="1">
            <a:off x="5562600" y="3307080"/>
            <a:ext cx="91440" cy="731520"/>
          </a:xfrm>
          <a:prstGeom prst="curvedConnector3">
            <a:avLst>
              <a:gd name="adj1" fmla="val -300000"/>
            </a:avLst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87144" name="AutoShape 40"/>
          <p:cNvCxnSpPr>
            <a:cxnSpLocks noChangeShapeType="1"/>
          </p:cNvCxnSpPr>
          <p:nvPr/>
        </p:nvCxnSpPr>
        <p:spPr bwMode="auto">
          <a:xfrm flipV="1">
            <a:off x="5577114" y="4114800"/>
            <a:ext cx="1588" cy="859661"/>
          </a:xfrm>
          <a:prstGeom prst="curvedConnector3">
            <a:avLst>
              <a:gd name="adj1" fmla="val 18965497"/>
            </a:avLst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0" name="Straight Arrow Connector 49"/>
          <p:cNvCxnSpPr>
            <a:stCxn id="63" idx="2"/>
          </p:cNvCxnSpPr>
          <p:nvPr/>
        </p:nvCxnSpPr>
        <p:spPr>
          <a:xfrm rot="16200000" flipH="1">
            <a:off x="7755216" y="5620243"/>
            <a:ext cx="578584" cy="6097"/>
          </a:xfrm>
          <a:prstGeom prst="straightConnector1">
            <a:avLst/>
          </a:prstGeom>
          <a:ln w="57150">
            <a:solidFill>
              <a:srgbClr val="5C8E2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7063635" y="2362200"/>
            <a:ext cx="1546965" cy="1524000"/>
            <a:chOff x="4403" y="1440"/>
            <a:chExt cx="741" cy="1222"/>
          </a:xfrm>
        </p:grpSpPr>
        <p:sp>
          <p:nvSpPr>
            <p:cNvPr id="52" name="Text Box 15"/>
            <p:cNvSpPr txBox="1">
              <a:spLocks noChangeArrowheads="1"/>
            </p:cNvSpPr>
            <p:nvPr/>
          </p:nvSpPr>
          <p:spPr bwMode="auto">
            <a:xfrm>
              <a:off x="4412" y="1440"/>
              <a:ext cx="730" cy="2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400" b="1" dirty="0" smtClean="0"/>
                <a:t>Socioeconomic</a:t>
              </a:r>
              <a:endParaRPr lang="en-US" sz="1400" b="1" dirty="0"/>
            </a:p>
          </p:txBody>
        </p:sp>
        <p:grpSp>
          <p:nvGrpSpPr>
            <p:cNvPr id="53" name="Group 42"/>
            <p:cNvGrpSpPr>
              <a:grpSpLocks/>
            </p:cNvGrpSpPr>
            <p:nvPr/>
          </p:nvGrpSpPr>
          <p:grpSpPr bwMode="auto">
            <a:xfrm>
              <a:off x="4403" y="1825"/>
              <a:ext cx="741" cy="837"/>
              <a:chOff x="4802" y="1866"/>
              <a:chExt cx="984" cy="1045"/>
            </a:xfrm>
          </p:grpSpPr>
          <p:pic>
            <p:nvPicPr>
              <p:cNvPr id="54" name="Picture 13" descr="intens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2" y="1866"/>
                <a:ext cx="792" cy="85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55" name="Picture 39" descr="intens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98" y="1962"/>
                <a:ext cx="792" cy="85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56" name="Picture 40" descr="intens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94" y="2058"/>
                <a:ext cx="792" cy="85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grpSp>
        <p:nvGrpSpPr>
          <p:cNvPr id="58" name="Group 52"/>
          <p:cNvGrpSpPr>
            <a:grpSpLocks/>
          </p:cNvGrpSpPr>
          <p:nvPr/>
        </p:nvGrpSpPr>
        <p:grpSpPr bwMode="auto">
          <a:xfrm>
            <a:off x="7162800" y="3886200"/>
            <a:ext cx="1454256" cy="1447800"/>
            <a:chOff x="4589" y="2733"/>
            <a:chExt cx="755" cy="1271"/>
          </a:xfrm>
        </p:grpSpPr>
        <p:sp>
          <p:nvSpPr>
            <p:cNvPr id="59" name="Text Box 44"/>
            <p:cNvSpPr txBox="1">
              <a:spLocks noChangeArrowheads="1"/>
            </p:cNvSpPr>
            <p:nvPr/>
          </p:nvSpPr>
          <p:spPr bwMode="auto">
            <a:xfrm>
              <a:off x="4589" y="2733"/>
              <a:ext cx="752" cy="2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400" b="1" dirty="0" smtClean="0"/>
                <a:t>Environmental</a:t>
              </a:r>
            </a:p>
          </p:txBody>
        </p:sp>
        <p:grpSp>
          <p:nvGrpSpPr>
            <p:cNvPr id="60" name="Group 45"/>
            <p:cNvGrpSpPr>
              <a:grpSpLocks/>
            </p:cNvGrpSpPr>
            <p:nvPr/>
          </p:nvGrpSpPr>
          <p:grpSpPr bwMode="auto">
            <a:xfrm>
              <a:off x="4602" y="3123"/>
              <a:ext cx="742" cy="881"/>
              <a:chOff x="3552" y="1824"/>
              <a:chExt cx="987" cy="1047"/>
            </a:xfrm>
          </p:grpSpPr>
          <p:pic>
            <p:nvPicPr>
              <p:cNvPr id="61" name="Picture 46" descr="imperm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552" y="1824"/>
                <a:ext cx="795" cy="85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62" name="Picture 47" descr="imperm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648" y="1920"/>
                <a:ext cx="795" cy="85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63" name="Picture 48" descr="imperm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744" y="2016"/>
                <a:ext cx="795" cy="85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sp>
        <p:nvSpPr>
          <p:cNvPr id="265" name="Left Brace 264"/>
          <p:cNvSpPr/>
          <p:nvPr/>
        </p:nvSpPr>
        <p:spPr>
          <a:xfrm>
            <a:off x="6666722" y="2369546"/>
            <a:ext cx="460248" cy="3429000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TextBox 273"/>
          <p:cNvSpPr txBox="1"/>
          <p:nvPr/>
        </p:nvSpPr>
        <p:spPr>
          <a:xfrm>
            <a:off x="7582678" y="5943600"/>
            <a:ext cx="990600" cy="461665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VOI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39762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2060"/>
                </a:solidFill>
              </a:rPr>
              <a:t>Examples of USGS VOI applications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32004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Earth science</a:t>
            </a:r>
          </a:p>
          <a:p>
            <a:pPr lvl="1"/>
            <a:r>
              <a:rPr lang="en-US" sz="2200" b="1" dirty="0" smtClean="0">
                <a:solidFill>
                  <a:srgbClr val="5C8E26"/>
                </a:solidFill>
              </a:rPr>
              <a:t>What is a geologic map worth?</a:t>
            </a:r>
          </a:p>
          <a:p>
            <a:pPr lvl="2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Infrastructure issues: locating a landfill and a freeway</a:t>
            </a:r>
          </a:p>
          <a:p>
            <a:pPr lvl="2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retaining wall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Remote sensing</a:t>
            </a:r>
          </a:p>
          <a:p>
            <a:pPr lvl="1"/>
            <a:r>
              <a:rPr lang="en-US" sz="2200" b="1" dirty="0" smtClean="0">
                <a:solidFill>
                  <a:srgbClr val="0000F2"/>
                </a:solidFill>
              </a:rPr>
              <a:t>Should </a:t>
            </a:r>
            <a:r>
              <a:rPr lang="en-US" sz="2200" b="1" dirty="0" err="1" smtClean="0">
                <a:solidFill>
                  <a:srgbClr val="0000F2"/>
                </a:solidFill>
              </a:rPr>
              <a:t>Landsat</a:t>
            </a:r>
            <a:r>
              <a:rPr lang="en-US" sz="2200" b="1" dirty="0" smtClean="0">
                <a:solidFill>
                  <a:srgbClr val="0000F2"/>
                </a:solidFill>
              </a:rPr>
              <a:t> be an operational land imaging system?</a:t>
            </a:r>
          </a:p>
          <a:p>
            <a:pPr lvl="1">
              <a:buNone/>
            </a:pPr>
            <a:r>
              <a:rPr lang="en-US" sz="1600" b="1" dirty="0" smtClean="0"/>
              <a:t>	(‘Operational’ means routine use of imagery for decisions.)</a:t>
            </a:r>
          </a:p>
          <a:p>
            <a:pPr lvl="1">
              <a:buNone/>
            </a:pPr>
            <a:r>
              <a:rPr lang="en-US" sz="2200" b="1" dirty="0" smtClean="0">
                <a:solidFill>
                  <a:srgbClr val="C00000"/>
                </a:solidFill>
              </a:rPr>
              <a:t>		</a:t>
            </a:r>
            <a:r>
              <a:rPr lang="en-US" sz="2000" b="1" dirty="0" smtClean="0">
                <a:solidFill>
                  <a:srgbClr val="C00000"/>
                </a:solidFill>
              </a:rPr>
              <a:t>Land use policy: protecting ecosystem services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lang="en-US" b="1" dirty="0" smtClean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3943052"/>
            <a:ext cx="8305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</a:rPr>
              <a:t> Valuation of benefits</a:t>
            </a:r>
          </a:p>
          <a:p>
            <a:pPr>
              <a:buFont typeface="Arial" pitchFamily="34" charset="0"/>
              <a:buChar char="•"/>
            </a:pPr>
            <a:r>
              <a:rPr lang="en-US" sz="1600" b="1" i="1" dirty="0" smtClean="0">
                <a:solidFill>
                  <a:srgbClr val="C00000"/>
                </a:solidFill>
              </a:rPr>
              <a:t>Private </a:t>
            </a:r>
            <a:r>
              <a:rPr lang="en-US" sz="1600" b="1" dirty="0" smtClean="0">
                <a:solidFill>
                  <a:srgbClr val="C00000"/>
                </a:solidFill>
              </a:rPr>
              <a:t>(</a:t>
            </a:r>
            <a:r>
              <a:rPr lang="en-US" sz="1600" b="1" i="1" dirty="0" smtClean="0">
                <a:solidFill>
                  <a:srgbClr val="C00000"/>
                </a:solidFill>
              </a:rPr>
              <a:t>Financial</a:t>
            </a:r>
            <a:r>
              <a:rPr lang="en-US" sz="1600" b="1" dirty="0" smtClean="0">
                <a:solidFill>
                  <a:srgbClr val="C00000"/>
                </a:solidFill>
              </a:rPr>
              <a:t>) </a:t>
            </a:r>
            <a:r>
              <a:rPr lang="en-US" sz="1600" b="1" dirty="0" smtClean="0"/>
              <a:t>is from the point of view of the individual: cash flows as perceived by the operator guides decision making.  Externalities are not included.</a:t>
            </a:r>
          </a:p>
          <a:p>
            <a:endParaRPr lang="en-US" sz="1600" b="1" i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i="1" dirty="0" smtClean="0">
                <a:solidFill>
                  <a:srgbClr val="C00000"/>
                </a:solidFill>
              </a:rPr>
              <a:t>Societal </a:t>
            </a:r>
            <a:r>
              <a:rPr lang="en-US" sz="1600" b="1" dirty="0" smtClean="0">
                <a:solidFill>
                  <a:srgbClr val="C00000"/>
                </a:solidFill>
              </a:rPr>
              <a:t>(</a:t>
            </a:r>
            <a:r>
              <a:rPr lang="en-US" sz="1600" b="1" i="1" dirty="0" smtClean="0">
                <a:solidFill>
                  <a:srgbClr val="C00000"/>
                </a:solidFill>
              </a:rPr>
              <a:t>Economic</a:t>
            </a:r>
            <a:r>
              <a:rPr lang="en-US" sz="1600" b="1" dirty="0" smtClean="0">
                <a:solidFill>
                  <a:srgbClr val="C00000"/>
                </a:solidFill>
              </a:rPr>
              <a:t>)</a:t>
            </a:r>
            <a:r>
              <a:rPr lang="en-US" sz="1600" b="1" dirty="0" smtClean="0"/>
              <a:t> is from the point of view of </a:t>
            </a:r>
            <a:r>
              <a:rPr lang="en-US" sz="1600" b="1" i="1" dirty="0" smtClean="0"/>
              <a:t>society</a:t>
            </a:r>
            <a:r>
              <a:rPr lang="en-US" sz="1600" b="1" dirty="0" smtClean="0"/>
              <a:t>: prices may be </a:t>
            </a:r>
            <a:r>
              <a:rPr lang="en-US" sz="1600" b="1" i="1" dirty="0" smtClean="0"/>
              <a:t>shadow</a:t>
            </a:r>
            <a:r>
              <a:rPr lang="en-US" sz="1600" b="1" dirty="0" smtClean="0"/>
              <a:t>, i.e., different from real prices, to reflect some social benefit. Externalities are included.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3922" name="Object 2"/>
          <p:cNvGraphicFramePr>
            <a:graphicFrameLocks noChangeAspect="1"/>
          </p:cNvGraphicFramePr>
          <p:nvPr/>
        </p:nvGraphicFramePr>
        <p:xfrm>
          <a:off x="2667000" y="949325"/>
          <a:ext cx="6019800" cy="5908675"/>
        </p:xfrm>
        <a:graphic>
          <a:graphicData uri="http://schemas.openxmlformats.org/presentationml/2006/ole">
            <p:oleObj spid="_x0000_s630786" name="Photo Editor Photo" r:id="rId4" imgW="14904762" imgH="15714286" progId="">
              <p:embed/>
            </p:oleObj>
          </a:graphicData>
        </a:graphic>
      </p:graphicFrame>
      <p:sp>
        <p:nvSpPr>
          <p:cNvPr id="1233923" name="Text Box 3"/>
          <p:cNvSpPr txBox="1">
            <a:spLocks noChangeArrowheads="1"/>
          </p:cNvSpPr>
          <p:nvPr/>
        </p:nvSpPr>
        <p:spPr bwMode="auto">
          <a:xfrm>
            <a:off x="304800" y="1345870"/>
            <a:ext cx="2133600" cy="500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smtClean="0">
                <a:solidFill>
                  <a:srgbClr val="C00000"/>
                </a:solidFill>
              </a:rPr>
              <a:t>Uncertainty in the context of loss avoidance causes decision makers to take precautions until they have better clarifying information. They will over-regulate or under-regulate. </a:t>
            </a:r>
          </a:p>
          <a:p>
            <a:pPr>
              <a:lnSpc>
                <a:spcPct val="120000"/>
              </a:lnSpc>
            </a:pPr>
            <a:r>
              <a:rPr lang="en-US" sz="1400" b="1" dirty="0" smtClean="0">
                <a:solidFill>
                  <a:srgbClr val="C00000"/>
                </a:solidFill>
              </a:rPr>
              <a:t>E.g., under-regulation: occurs if uncertainty in the information produces an underestimation of the safety concern, the demand for safety is perceived to be lower than it should be.</a:t>
            </a:r>
          </a:p>
          <a:p>
            <a:pPr>
              <a:lnSpc>
                <a:spcPct val="120000"/>
              </a:lnSpc>
            </a:pPr>
            <a:r>
              <a:rPr lang="en-US" sz="1400" b="1" dirty="0" smtClean="0"/>
              <a:t>.</a:t>
            </a:r>
            <a:endParaRPr lang="en-US" sz="1400" b="1" dirty="0"/>
          </a:p>
        </p:txBody>
      </p:sp>
      <p:sp>
        <p:nvSpPr>
          <p:cNvPr id="1233924" name="Rectangle 4"/>
          <p:cNvSpPr>
            <a:spLocks noChangeArrowheads="1"/>
          </p:cNvSpPr>
          <p:nvPr/>
        </p:nvSpPr>
        <p:spPr bwMode="auto">
          <a:xfrm>
            <a:off x="76200" y="2286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Economic model: the demand 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for 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safety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2514600"/>
            <a:ext cx="27432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smtClean="0"/>
              <a:t>E(</a:t>
            </a:r>
            <a:r>
              <a:rPr lang="en-US" sz="1200" b="1" i="1" dirty="0" smtClean="0"/>
              <a:t>L</a:t>
            </a:r>
            <a:r>
              <a:rPr lang="en-US" sz="1200" b="1" i="1" baseline="-25000" dirty="0" smtClean="0"/>
              <a:t>a</a:t>
            </a:r>
            <a:r>
              <a:rPr lang="en-US" sz="1200" b="1" dirty="0" smtClean="0"/>
              <a:t>) is the </a:t>
            </a:r>
            <a:r>
              <a:rPr lang="en-US" sz="1200" b="1" dirty="0" smtClean="0"/>
              <a:t>expected </a:t>
            </a:r>
            <a:r>
              <a:rPr lang="en-US" sz="1200" b="1" dirty="0" smtClean="0"/>
              <a:t>loss </a:t>
            </a:r>
            <a:r>
              <a:rPr lang="en-US" sz="1200" b="1" dirty="0" smtClean="0"/>
              <a:t>avoided </a:t>
            </a:r>
            <a:r>
              <a:rPr lang="en-US" sz="1200" b="1" i="1" dirty="0" smtClean="0"/>
              <a:t>K</a:t>
            </a:r>
            <a:r>
              <a:rPr lang="en-US" sz="1200" b="1" dirty="0" smtClean="0"/>
              <a:t>* is the optimal level of safety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0386" name="Object 2"/>
          <p:cNvGraphicFramePr>
            <a:graphicFrameLocks noChangeAspect="1"/>
          </p:cNvGraphicFramePr>
          <p:nvPr/>
        </p:nvGraphicFramePr>
        <p:xfrm>
          <a:off x="0" y="36513"/>
          <a:ext cx="9144000" cy="5449887"/>
        </p:xfrm>
        <a:graphic>
          <a:graphicData uri="http://schemas.openxmlformats.org/presentationml/2006/ole">
            <p:oleObj spid="_x0000_s631810" name="Photo Editor Photo" r:id="rId3" imgW="20691188" imgH="13885714" progId="">
              <p:embed/>
            </p:oleObj>
          </a:graphicData>
        </a:graphic>
      </p:graphicFrame>
      <p:graphicFrame>
        <p:nvGraphicFramePr>
          <p:cNvPr id="1040387" name="Object 3"/>
          <p:cNvGraphicFramePr>
            <a:graphicFrameLocks noChangeAspect="1"/>
          </p:cNvGraphicFramePr>
          <p:nvPr/>
        </p:nvGraphicFramePr>
        <p:xfrm>
          <a:off x="7010400" y="309563"/>
          <a:ext cx="1620838" cy="1976437"/>
        </p:xfrm>
        <a:graphic>
          <a:graphicData uri="http://schemas.openxmlformats.org/presentationml/2006/ole">
            <p:oleObj spid="_x0000_s631811" name="Photo Editor Photo" r:id="rId4" imgW="5114286" imgH="6238095" progId="">
              <p:embed/>
            </p:oleObj>
          </a:graphicData>
        </a:graphic>
      </p:graphicFrame>
      <p:sp>
        <p:nvSpPr>
          <p:cNvPr id="1040388" name="Rectangle 4"/>
          <p:cNvSpPr>
            <a:spLocks noChangeArrowheads="1"/>
          </p:cNvSpPr>
          <p:nvPr/>
        </p:nvSpPr>
        <p:spPr bwMode="auto">
          <a:xfrm>
            <a:off x="5257800" y="2895600"/>
            <a:ext cx="152400" cy="228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0389" name="Line 5"/>
          <p:cNvSpPr>
            <a:spLocks noChangeShapeType="1"/>
          </p:cNvSpPr>
          <p:nvPr/>
        </p:nvSpPr>
        <p:spPr bwMode="auto">
          <a:xfrm flipH="1">
            <a:off x="5486400" y="990600"/>
            <a:ext cx="15240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0390" name="Text Box 6"/>
          <p:cNvSpPr txBox="1">
            <a:spLocks noChangeArrowheads="1"/>
          </p:cNvSpPr>
          <p:nvPr/>
        </p:nvSpPr>
        <p:spPr bwMode="auto">
          <a:xfrm>
            <a:off x="1524000" y="5486400"/>
            <a:ext cx="6096000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sz="1600" b="1" dirty="0">
                <a:solidFill>
                  <a:srgbClr val="C00000"/>
                </a:solidFill>
                <a:latin typeface="Arial" pitchFamily="34" charset="0"/>
              </a:rPr>
              <a:t>Problem: Where should the county locate the next landfill?</a:t>
            </a:r>
            <a:r>
              <a:rPr lang="en-US" sz="1600" dirty="0">
                <a:latin typeface="Arial" pitchFamily="34" charset="0"/>
              </a:rPr>
              <a:t> </a:t>
            </a:r>
            <a:endParaRPr lang="en-US" sz="1600" dirty="0" smtClean="0">
              <a:latin typeface="Arial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sz="1200" b="1" dirty="0" smtClean="0">
                <a:latin typeface="Arial" pitchFamily="34" charset="0"/>
              </a:rPr>
              <a:t>Spatial distribution of cells in eastern Loudon County, VA, restricted from further consideration as a possible landfill site on the basis of existing (1963) and improved (1992) geologic map information</a:t>
            </a:r>
            <a:endParaRPr lang="en-US" sz="1200" b="1" dirty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41910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VOI:</a:t>
            </a:r>
          </a:p>
          <a:p>
            <a:r>
              <a:rPr lang="en-US" sz="1400" b="1" dirty="0" smtClean="0">
                <a:solidFill>
                  <a:srgbClr val="00B050"/>
                </a:solidFill>
              </a:rPr>
              <a:t>Landfill B=$1.5M</a:t>
            </a:r>
          </a:p>
          <a:p>
            <a:r>
              <a:rPr lang="en-US" sz="1400" b="1" dirty="0" smtClean="0">
                <a:solidFill>
                  <a:srgbClr val="00B050"/>
                </a:solidFill>
              </a:rPr>
              <a:t>Retaining wall B=$1-3M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Cost=$1.2M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76200"/>
            <a:ext cx="9144000" cy="1524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general framework for estimating the benefits of moderate resolution land imagery (MRLI) in environmental applications: a case study in nonpoint source pollution of groundwater resources</a:t>
            </a:r>
            <a:b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US" sz="2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Crop_Groundwat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673" y="1910460"/>
            <a:ext cx="7200727" cy="403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149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Landsat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imagery and ground based sampling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743201"/>
            <a:ext cx="8458200" cy="3139321"/>
          </a:xfrm>
          <a:prstGeom prst="rect">
            <a:avLst/>
          </a:prstGeom>
          <a:noFill/>
        </p:spPr>
        <p:txBody>
          <a:bodyPr wrap="square" tIns="91440" bIns="27432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err="1" smtClean="0"/>
              <a:t>Landsat</a:t>
            </a:r>
            <a:r>
              <a:rPr lang="en-US" b="1" dirty="0" smtClean="0"/>
              <a:t> imagery facilitates spatiotemporal analysis of groundwater pollution at regional scale to estimate chemical concentrations in groundwater.</a:t>
            </a:r>
          </a:p>
          <a:p>
            <a:r>
              <a:rPr lang="en-US" b="1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b="1" dirty="0" err="1" smtClean="0"/>
              <a:t>Landsat</a:t>
            </a:r>
            <a:r>
              <a:rPr lang="en-US" b="1" dirty="0" smtClean="0"/>
              <a:t> imagery and its archive are critical because groundwater pollution is 1) nonpoint source pollution occurring 2) over a period of time.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err="1" smtClean="0"/>
              <a:t>Landsat</a:t>
            </a:r>
            <a:r>
              <a:rPr lang="en-US" b="1" dirty="0" smtClean="0"/>
              <a:t> imagery provides a population of land uses and their associated pollution dynamics, while ground based sampling techniques focuses on only a sample of land uses.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959584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Central Hypothesis: Regional resource policy can be based on coupling the </a:t>
            </a:r>
            <a:r>
              <a:rPr lang="en-US" sz="2000" b="1" dirty="0" err="1" smtClean="0">
                <a:solidFill>
                  <a:srgbClr val="C00000"/>
                </a:solidFill>
              </a:rPr>
              <a:t>Landsat</a:t>
            </a:r>
            <a:r>
              <a:rPr lang="en-US" sz="2000" b="1" dirty="0" smtClean="0">
                <a:solidFill>
                  <a:srgbClr val="C00000"/>
                </a:solidFill>
              </a:rPr>
              <a:t> archive (history of land use) with a time series of groundwater vulnerability sample measurements to probabilistically forecast the timing of exceeding a regulatory health standard that is caused by nonpoint source pollution.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609600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Economic decisions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US" sz="2400" dirty="0"/>
          </a:p>
        </p:txBody>
      </p:sp>
      <p:grpSp>
        <p:nvGrpSpPr>
          <p:cNvPr id="3" name="Group 16"/>
          <p:cNvGrpSpPr/>
          <p:nvPr/>
        </p:nvGrpSpPr>
        <p:grpSpPr>
          <a:xfrm>
            <a:off x="1219200" y="1752600"/>
            <a:ext cx="6482700" cy="4267200"/>
            <a:chOff x="1094188" y="1295400"/>
            <a:chExt cx="6482700" cy="4267200"/>
          </a:xfrm>
        </p:grpSpPr>
        <p:sp>
          <p:nvSpPr>
            <p:cNvPr id="16" name="Rectangle 15"/>
            <p:cNvSpPr/>
            <p:nvPr/>
          </p:nvSpPr>
          <p:spPr>
            <a:xfrm>
              <a:off x="1094188" y="1295400"/>
              <a:ext cx="6477000" cy="426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13"/>
            <p:cNvGrpSpPr/>
            <p:nvPr/>
          </p:nvGrpSpPr>
          <p:grpSpPr>
            <a:xfrm>
              <a:off x="1295400" y="1688068"/>
              <a:ext cx="6172200" cy="3862864"/>
              <a:chOff x="1828800" y="1688068"/>
              <a:chExt cx="6172200" cy="3862864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1828800" y="5105400"/>
                <a:ext cx="61722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5400000">
                <a:off x="3342088" y="3619500"/>
                <a:ext cx="3124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4904188" y="3948545"/>
                <a:ext cx="2957945" cy="1233055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Arc 7"/>
              <p:cNvSpPr/>
              <p:nvPr/>
            </p:nvSpPr>
            <p:spPr>
              <a:xfrm rot="11615380">
                <a:off x="2734444" y="2840495"/>
                <a:ext cx="4630432" cy="2307809"/>
              </a:xfrm>
              <a:prstGeom prst="arc">
                <a:avLst>
                  <a:gd name="adj1" fmla="val 15789116"/>
                  <a:gd name="adj2" fmla="val 0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48200" y="1688068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Loss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39672" y="5181600"/>
                <a:ext cx="1031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Too little</a:t>
                </a:r>
                <a:endParaRPr lang="en-US" i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361388" y="5181600"/>
                <a:ext cx="1185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Too much</a:t>
                </a:r>
                <a:endParaRPr lang="en-US" i="1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199588" y="5181600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Regulation</a:t>
              </a:r>
              <a:endParaRPr lang="en-US" b="1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52400" y="457200"/>
            <a:ext cx="8915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Producer behavior is to maximize profit given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subsidies, taxes, and regulations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r>
              <a:rPr lang="en-US" sz="2000" b="1" dirty="0" smtClean="0"/>
              <a:t>Revealed preference for social risk: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policy makers consider social risk in developing policy; preference for social risk is revealed by observed behavior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6400" y="199138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Societal cost (e.g. groundwater damage)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105400" y="19812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2"/>
                </a:solidFill>
                <a:latin typeface="Arial" pitchFamily="34" charset="0"/>
                <a:cs typeface="Arial" pitchFamily="34" charset="0"/>
              </a:rPr>
              <a:t>Income loss (e.g. agricultural production)</a:t>
            </a:r>
            <a:endParaRPr lang="en-US" sz="1400" dirty="0">
              <a:solidFill>
                <a:srgbClr val="0000F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8317</TotalTime>
  <Words>1881</Words>
  <Application>Microsoft Office PowerPoint</Application>
  <PresentationFormat>On-screen Show (4:3)</PresentationFormat>
  <Paragraphs>246</Paragraphs>
  <Slides>20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Custom Design</vt:lpstr>
      <vt:lpstr>Default Design</vt:lpstr>
      <vt:lpstr>Equation</vt:lpstr>
      <vt:lpstr>Photo Editor Photo</vt:lpstr>
      <vt:lpstr>Slide 1</vt:lpstr>
      <vt:lpstr>Motivation for research and analyses</vt:lpstr>
      <vt:lpstr>Slide 3</vt:lpstr>
      <vt:lpstr>Examples of USGS VOI applications</vt:lpstr>
      <vt:lpstr>Slide 5</vt:lpstr>
      <vt:lpstr>Slide 6</vt:lpstr>
      <vt:lpstr>A general framework for estimating the benefits of moderate resolution land imagery (MRLI) in environmental applications: a case study in nonpoint source pollution of groundwater resources </vt:lpstr>
      <vt:lpstr>Slide 8</vt:lpstr>
      <vt:lpstr>Economic decisions  </vt:lpstr>
      <vt:lpstr>Slide 10</vt:lpstr>
      <vt:lpstr>Slide 11</vt:lpstr>
      <vt:lpstr>Slide 12</vt:lpstr>
      <vt:lpstr>Slide 13</vt:lpstr>
      <vt:lpstr>Slide 14</vt:lpstr>
      <vt:lpstr>Slide 15</vt:lpstr>
      <vt:lpstr>Corn and soybean acres around a public well</vt:lpstr>
      <vt:lpstr>Slide 17</vt:lpstr>
      <vt:lpstr>Slide 18</vt:lpstr>
      <vt:lpstr>Summary</vt:lpstr>
      <vt:lpstr>References</vt:lpstr>
    </vt:vector>
  </TitlesOfParts>
  <Company>USGS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project</dc:title>
  <dc:creator>rbern</dc:creator>
  <cp:lastModifiedBy>rraunikar</cp:lastModifiedBy>
  <cp:revision>791</cp:revision>
  <dcterms:created xsi:type="dcterms:W3CDTF">2010-04-17T21:00:53Z</dcterms:created>
  <dcterms:modified xsi:type="dcterms:W3CDTF">2010-11-30T18:50:04Z</dcterms:modified>
</cp:coreProperties>
</file>