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56" r:id="rId2"/>
    <p:sldId id="257" r:id="rId3"/>
    <p:sldId id="258" r:id="rId4"/>
    <p:sldId id="274" r:id="rId5"/>
    <p:sldId id="275" r:id="rId6"/>
    <p:sldId id="276" r:id="rId7"/>
    <p:sldId id="271" r:id="rId8"/>
    <p:sldId id="286" r:id="rId9"/>
    <p:sldId id="272" r:id="rId10"/>
    <p:sldId id="273" r:id="rId11"/>
    <p:sldId id="279" r:id="rId12"/>
    <p:sldId id="280" r:id="rId13"/>
    <p:sldId id="281" r:id="rId14"/>
    <p:sldId id="282" r:id="rId15"/>
    <p:sldId id="283" r:id="rId16"/>
    <p:sldId id="284" r:id="rId17"/>
    <p:sldId id="259" r:id="rId18"/>
    <p:sldId id="285" r:id="rId19"/>
    <p:sldId id="264" r:id="rId20"/>
    <p:sldId id="277" r:id="rId21"/>
    <p:sldId id="2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94660"/>
  </p:normalViewPr>
  <p:slideViewPr>
    <p:cSldViewPr snapToGrid="0" snapToObjects="1">
      <p:cViewPr varScale="1">
        <p:scale>
          <a:sx n="85" d="100"/>
          <a:sy n="85" d="100"/>
        </p:scale>
        <p:origin x="-10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258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46A47-B6B0-9241-99C6-8D6A328B2344}" type="datetimeFigureOut">
              <a:rPr lang="en-US" smtClean="0"/>
              <a:pPr/>
              <a:t>3/9/11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56A79-3B1A-3241-B059-8D4C17EDD0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256A79-3B1A-3241-B059-8D4C17EDD0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256A79-3B1A-3241-B059-8D4C17EDD01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256A79-3B1A-3241-B059-8D4C17EDD01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256A79-3B1A-3241-B059-8D4C17EDD01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E256A79-3B1A-3241-B059-8D4C17EDD010}" type="slidenum">
              <a:rPr lang="en-US" smtClean="0"/>
              <a:pPr/>
              <a:t>2</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256A79-3B1A-3241-B059-8D4C17EDD01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E256A79-3B1A-3241-B059-8D4C17EDD0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E256A79-3B1A-3241-B059-8D4C17EDD01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C0A5D-3E59-0A4D-B45E-E2021EB7E40E}"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C0A5D-3E59-0A4D-B45E-E2021EB7E40E}"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C0A5D-3E59-0A4D-B45E-E2021EB7E40E}"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C0A5D-3E59-0A4D-B45E-E2021EB7E40E}"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C0A5D-3E59-0A4D-B45E-E2021EB7E40E}"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C0A5D-3E59-0A4D-B45E-E2021EB7E40E}" type="datetimeFigureOut">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C0A5D-3E59-0A4D-B45E-E2021EB7E40E}" type="datetimeFigureOut">
              <a:rPr lang="en-US" smtClean="0"/>
              <a:pPr/>
              <a:t>3/9/11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C0A5D-3E59-0A4D-B45E-E2021EB7E40E}" type="datetimeFigureOut">
              <a:rPr lang="en-US" smtClean="0"/>
              <a:pPr/>
              <a:t>3/9/11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C0A5D-3E59-0A4D-B45E-E2021EB7E40E}" type="datetimeFigureOut">
              <a:rPr lang="en-US" smtClean="0"/>
              <a:pPr/>
              <a:t>3/9/11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C0A5D-3E59-0A4D-B45E-E2021EB7E40E}" type="datetimeFigureOut">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C0A5D-3E59-0A4D-B45E-E2021EB7E40E}" type="datetimeFigureOut">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DD8CD-9A6A-0344-8860-0304837C85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C0A5D-3E59-0A4D-B45E-E2021EB7E40E}" type="datetimeFigureOut">
              <a:rPr lang="en-US" smtClean="0"/>
              <a:pPr/>
              <a:t>3/9/11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DD8CD-9A6A-0344-8860-0304837C85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odai.research.yale.edu/sites/default/files/file/research%20data%20report%20final%20v2.pdf"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odai.research.yale.edu/sites/default/files/file/research%20data%20report%20final%20v2.pdf"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odai.research.yale.edu/sites/default/files/file/research%20data%20report%20final%20v2.pdf"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odai.research.yale.edu/sites/default/files/file/research%20data%20report%20final%20v2.pdf"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odai.research.yale.edu/sites/default/files/file/research%20data%20report%20final%20v2.pdf"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rin.ac.uk/our-work/data-management-and-curation/open-science-case-studies" TargetMode="External"/><Relationship Id="rId4" Type="http://schemas.openxmlformats.org/officeDocument/2006/relationships/hyperlink" Target="http://odai.research.yale.edu/sites/default/files/file/research%20data%20report%20final%20v2.pdf"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976" y="801914"/>
            <a:ext cx="6485965" cy="1872557"/>
          </a:xfrm>
        </p:spPr>
        <p:txBody>
          <a:bodyPr>
            <a:normAutofit fontScale="90000"/>
          </a:bodyPr>
          <a:lstStyle/>
          <a:p>
            <a:pPr algn="l"/>
            <a:r>
              <a:rPr lang="en-US" dirty="0" smtClean="0"/>
              <a:t>Changing Practices…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371600" y="5744844"/>
            <a:ext cx="6587408" cy="760821"/>
          </a:xfrm>
        </p:spPr>
        <p:txBody>
          <a:bodyPr>
            <a:normAutofit/>
          </a:bodyPr>
          <a:lstStyle/>
          <a:p>
            <a:r>
              <a:rPr lang="en-US" sz="1600" dirty="0" smtClean="0"/>
              <a:t>Deborah L. Crawford, Ph.D.</a:t>
            </a:r>
          </a:p>
          <a:p>
            <a:r>
              <a:rPr lang="en-US" sz="1600" dirty="0" smtClean="0"/>
              <a:t>Vice Provost for Research, Drexel University</a:t>
            </a:r>
            <a:endParaRPr lang="en-US" sz="1600" dirty="0"/>
          </a:p>
        </p:txBody>
      </p:sp>
      <p:sp>
        <p:nvSpPr>
          <p:cNvPr id="4" name="TextBox 3"/>
          <p:cNvSpPr txBox="1"/>
          <p:nvPr/>
        </p:nvSpPr>
        <p:spPr>
          <a:xfrm>
            <a:off x="1252097" y="5067735"/>
            <a:ext cx="6820973" cy="707886"/>
          </a:xfrm>
          <a:prstGeom prst="rect">
            <a:avLst/>
          </a:prstGeom>
          <a:noFill/>
        </p:spPr>
        <p:txBody>
          <a:bodyPr wrap="none" rtlCol="0">
            <a:spAutoFit/>
          </a:bodyPr>
          <a:lstStyle/>
          <a:p>
            <a:pPr algn="ctr"/>
            <a:r>
              <a:rPr lang="en-US" sz="2000" dirty="0" smtClean="0"/>
              <a:t>Computer Mediated Scientific Knowledge Discovery Symposium</a:t>
            </a:r>
          </a:p>
          <a:p>
            <a:pPr algn="ctr"/>
            <a:r>
              <a:rPr lang="en-US" sz="2000" dirty="0" smtClean="0"/>
              <a:t>March 10-11, 2011</a:t>
            </a:r>
            <a:endParaRPr lang="en-US" sz="2000" dirty="0"/>
          </a:p>
        </p:txBody>
      </p:sp>
      <p:pic>
        <p:nvPicPr>
          <p:cNvPr id="5" name="Picture 4"/>
          <p:cNvPicPr>
            <a:picLocks noChangeAspect="1"/>
          </p:cNvPicPr>
          <p:nvPr/>
        </p:nvPicPr>
        <p:blipFill>
          <a:blip r:embed="rId3"/>
          <a:stretch>
            <a:fillRect/>
          </a:stretch>
        </p:blipFill>
        <p:spPr>
          <a:xfrm>
            <a:off x="3199092" y="2395130"/>
            <a:ext cx="2541121" cy="1903388"/>
          </a:xfrm>
          <a:prstGeom prst="rect">
            <a:avLst/>
          </a:prstGeom>
        </p:spPr>
      </p:pic>
      <p:sp>
        <p:nvSpPr>
          <p:cNvPr id="6" name="TextBox 5"/>
          <p:cNvSpPr txBox="1"/>
          <p:nvPr/>
        </p:nvSpPr>
        <p:spPr>
          <a:xfrm>
            <a:off x="5082802" y="801914"/>
            <a:ext cx="3580277" cy="707886"/>
          </a:xfrm>
          <a:prstGeom prst="rect">
            <a:avLst/>
          </a:prstGeom>
          <a:noFill/>
        </p:spPr>
        <p:txBody>
          <a:bodyPr wrap="none" rtlCol="0">
            <a:spAutoFit/>
          </a:bodyPr>
          <a:lstStyle/>
          <a:p>
            <a:r>
              <a:rPr lang="en-US" sz="4000" dirty="0" smtClean="0"/>
              <a:t>Changing Values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Perceived Impediments</a:t>
            </a:r>
            <a:endParaRPr lang="en-US" dirty="0"/>
          </a:p>
        </p:txBody>
      </p:sp>
      <p:sp>
        <p:nvSpPr>
          <p:cNvPr id="3" name="Content Placeholder 2"/>
          <p:cNvSpPr>
            <a:spLocks noGrp="1"/>
          </p:cNvSpPr>
          <p:nvPr>
            <p:ph idx="1"/>
          </p:nvPr>
        </p:nvSpPr>
        <p:spPr/>
        <p:txBody>
          <a:bodyPr/>
          <a:lstStyle/>
          <a:p>
            <a:r>
              <a:rPr lang="en-US" dirty="0" smtClean="0"/>
              <a:t>Lack of evidence of benefits</a:t>
            </a:r>
          </a:p>
          <a:p>
            <a:r>
              <a:rPr lang="en-US" dirty="0" smtClean="0"/>
              <a:t>No clear incentives to change</a:t>
            </a:r>
          </a:p>
          <a:p>
            <a:r>
              <a:rPr lang="en-US" dirty="0" smtClean="0"/>
              <a:t>Conflict with culture of independence and competition</a:t>
            </a:r>
          </a:p>
          <a:p>
            <a:r>
              <a:rPr lang="en-US" dirty="0" smtClean="0"/>
              <a:t>Inadequate skills, time and insufficient access to resources</a:t>
            </a:r>
          </a:p>
          <a:p>
            <a:r>
              <a:rPr lang="en-US" dirty="0" smtClean="0"/>
              <a:t>Concern about quality</a:t>
            </a:r>
          </a:p>
          <a:p>
            <a:r>
              <a:rPr lang="en-US" dirty="0" smtClean="0"/>
              <a:t>Ethical, legal and other restrictions to access</a:t>
            </a:r>
            <a:endParaRPr lang="en-US" dirty="0"/>
          </a:p>
        </p:txBody>
      </p:sp>
      <p:sp>
        <p:nvSpPr>
          <p:cNvPr id="4" name="Rectangle 3"/>
          <p:cNvSpPr/>
          <p:nvPr/>
        </p:nvSpPr>
        <p:spPr>
          <a:xfrm>
            <a:off x="218723" y="6126163"/>
            <a:ext cx="8925277" cy="646331"/>
          </a:xfrm>
          <a:prstGeom prst="rect">
            <a:avLst/>
          </a:prstGeom>
        </p:spPr>
        <p:txBody>
          <a:bodyPr wrap="square">
            <a:spAutoFit/>
          </a:bodyPr>
          <a:lstStyle/>
          <a:p>
            <a:r>
              <a:rPr lang="en-US" b="1" dirty="0" smtClean="0"/>
              <a:t>Open to All: Case Studies of Openness in Research</a:t>
            </a:r>
          </a:p>
          <a:p>
            <a:r>
              <a:rPr lang="en-US" dirty="0" err="1" smtClean="0"/>
              <a:t>http://www.rin.ac.uk/our-work/data-management-and-curation/open-science-case-studies</a:t>
            </a:r>
            <a:endParaRPr lang="en-US" dirty="0"/>
          </a:p>
        </p:txBody>
      </p:sp>
      <p:pic>
        <p:nvPicPr>
          <p:cNvPr id="5" name="Picture 4"/>
          <p:cNvPicPr>
            <a:picLocks noChangeAspect="1"/>
          </p:cNvPicPr>
          <p:nvPr/>
        </p:nvPicPr>
        <p:blipFill>
          <a:blip r:embed="rId3"/>
          <a:stretch>
            <a:fillRect/>
          </a:stretch>
        </p:blipFill>
        <p:spPr>
          <a:xfrm>
            <a:off x="0" y="-8965"/>
            <a:ext cx="1609165" cy="16091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Recommendations</a:t>
            </a:r>
            <a:endParaRPr lang="en-US" dirty="0"/>
          </a:p>
        </p:txBody>
      </p:sp>
      <p:sp>
        <p:nvSpPr>
          <p:cNvPr id="3" name="Content Placeholder 2"/>
          <p:cNvSpPr>
            <a:spLocks noGrp="1"/>
          </p:cNvSpPr>
          <p:nvPr>
            <p:ph idx="1"/>
          </p:nvPr>
        </p:nvSpPr>
        <p:spPr>
          <a:xfrm>
            <a:off x="498458" y="1374588"/>
            <a:ext cx="8229600" cy="4525963"/>
          </a:xfrm>
        </p:spPr>
        <p:txBody>
          <a:bodyPr/>
          <a:lstStyle/>
          <a:p>
            <a:r>
              <a:rPr lang="en-US" dirty="0" smtClean="0"/>
              <a:t>Need policies and practices for data management and sharing</a:t>
            </a:r>
          </a:p>
          <a:p>
            <a:r>
              <a:rPr lang="en-US" dirty="0" smtClean="0"/>
              <a:t>Value contributions to research infrastructure</a:t>
            </a:r>
          </a:p>
          <a:p>
            <a:r>
              <a:rPr lang="en-US" dirty="0" smtClean="0"/>
              <a:t>Provide training and professional development</a:t>
            </a:r>
          </a:p>
          <a:p>
            <a:r>
              <a:rPr lang="en-US" dirty="0" smtClean="0"/>
              <a:t>Increase awareness of open business models</a:t>
            </a:r>
          </a:p>
          <a:p>
            <a:r>
              <a:rPr lang="en-US" dirty="0" smtClean="0"/>
              <a:t>Develop assessment and quality assurance mechanisms</a:t>
            </a:r>
          </a:p>
          <a:p>
            <a:r>
              <a:rPr lang="en-US" dirty="0" smtClean="0"/>
              <a:t>Identify promising practices</a:t>
            </a:r>
          </a:p>
        </p:txBody>
      </p:sp>
      <p:sp>
        <p:nvSpPr>
          <p:cNvPr id="4" name="TextBox 3"/>
          <p:cNvSpPr txBox="1"/>
          <p:nvPr/>
        </p:nvSpPr>
        <p:spPr>
          <a:xfrm>
            <a:off x="0" y="6211669"/>
            <a:ext cx="8728058" cy="646331"/>
          </a:xfrm>
          <a:prstGeom prst="rect">
            <a:avLst/>
          </a:prstGeom>
          <a:noFill/>
        </p:spPr>
        <p:txBody>
          <a:bodyPr wrap="none" rtlCol="0">
            <a:spAutoFit/>
          </a:bodyPr>
          <a:lstStyle/>
          <a:p>
            <a:r>
              <a:rPr lang="en-US" b="1" dirty="0" smtClean="0"/>
              <a:t>Open to All: Case Studies of Openness in Research</a:t>
            </a:r>
          </a:p>
          <a:p>
            <a:r>
              <a:rPr lang="en-US" dirty="0" err="1" smtClean="0"/>
              <a:t>http://www.rin.ac.uk/our-work/data-management-and-curation/open-science-case-studies</a:t>
            </a:r>
            <a:endParaRPr lang="en-US" dirty="0"/>
          </a:p>
        </p:txBody>
      </p:sp>
      <p:pic>
        <p:nvPicPr>
          <p:cNvPr id="5" name="Picture 4"/>
          <p:cNvPicPr>
            <a:picLocks noChangeAspect="1"/>
          </p:cNvPicPr>
          <p:nvPr/>
        </p:nvPicPr>
        <p:blipFill>
          <a:blip r:embed="rId3"/>
          <a:stretch>
            <a:fillRect/>
          </a:stretch>
        </p:blipFill>
        <p:spPr>
          <a:xfrm>
            <a:off x="1" y="1"/>
            <a:ext cx="1374588" cy="13745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Yale University Research Data Task Force</a:t>
            </a:r>
            <a:endParaRPr lang="en-US" dirty="0"/>
          </a:p>
        </p:txBody>
      </p:sp>
      <p:sp>
        <p:nvSpPr>
          <p:cNvPr id="3" name="Content Placeholder 2"/>
          <p:cNvSpPr>
            <a:spLocks noGrp="1"/>
          </p:cNvSpPr>
          <p:nvPr>
            <p:ph idx="1"/>
          </p:nvPr>
        </p:nvSpPr>
        <p:spPr>
          <a:xfrm>
            <a:off x="457200" y="1964176"/>
            <a:ext cx="8229600" cy="4525963"/>
          </a:xfrm>
        </p:spPr>
        <p:txBody>
          <a:bodyPr>
            <a:normAutofit fontScale="92500" lnSpcReduction="20000"/>
          </a:bodyPr>
          <a:lstStyle/>
          <a:p>
            <a:r>
              <a:rPr lang="en-US" dirty="0" smtClean="0"/>
              <a:t>Purpose: Define faculty requirements and components of a coherent technical infrastructure, service definitions, and comprehensive policies to support the lifecycle management of research data</a:t>
            </a:r>
          </a:p>
          <a:p>
            <a:r>
              <a:rPr lang="en-US" dirty="0" smtClean="0"/>
              <a:t>Method: Faculty survey </a:t>
            </a:r>
          </a:p>
          <a:p>
            <a:pPr lvl="1"/>
            <a:r>
              <a:rPr lang="en-US" dirty="0" smtClean="0"/>
              <a:t>Sciences</a:t>
            </a:r>
          </a:p>
          <a:p>
            <a:pPr lvl="1"/>
            <a:r>
              <a:rPr lang="en-US" dirty="0" smtClean="0"/>
              <a:t>Social sciences</a:t>
            </a:r>
          </a:p>
          <a:p>
            <a:pPr lvl="1"/>
            <a:r>
              <a:rPr lang="en-US" dirty="0" smtClean="0"/>
              <a:t>Humanities</a:t>
            </a:r>
          </a:p>
          <a:p>
            <a:pPr>
              <a:buNone/>
            </a:pPr>
            <a:endParaRPr lang="en-US" dirty="0" smtClean="0"/>
          </a:p>
          <a:p>
            <a:pPr>
              <a:buNone/>
            </a:pPr>
            <a:r>
              <a:rPr lang="en-US" dirty="0" smtClean="0"/>
              <a:t>	</a:t>
            </a:r>
            <a:endParaRPr lang="en-US" dirty="0"/>
          </a:p>
        </p:txBody>
      </p:sp>
      <p:sp>
        <p:nvSpPr>
          <p:cNvPr id="4" name="Rectangle 3"/>
          <p:cNvSpPr/>
          <p:nvPr/>
        </p:nvSpPr>
        <p:spPr>
          <a:xfrm>
            <a:off x="179294" y="5934670"/>
            <a:ext cx="9144000" cy="923330"/>
          </a:xfrm>
          <a:prstGeom prst="rect">
            <a:avLst/>
          </a:prstGeom>
        </p:spPr>
        <p:txBody>
          <a:bodyPr wrap="square">
            <a:spAutoFit/>
          </a:bodyPr>
          <a:lstStyle/>
          <a:p>
            <a:r>
              <a:rPr lang="en-US" b="1" dirty="0" smtClean="0"/>
              <a:t>Research Data Task Force Report</a:t>
            </a:r>
            <a:r>
              <a:rPr lang="en-US" dirty="0" smtClean="0"/>
              <a:t> </a:t>
            </a:r>
            <a:r>
              <a:rPr lang="en-US" dirty="0" smtClean="0">
                <a:hlinkClick r:id="rId3"/>
              </a:rPr>
              <a:t>http://odai.research.yale.edu/sites/default/files/file/research%20data%20report%20final%20v2.pdf</a:t>
            </a:r>
            <a:endParaRPr lang="en-US" dirty="0"/>
          </a:p>
        </p:txBody>
      </p:sp>
      <p:pic>
        <p:nvPicPr>
          <p:cNvPr id="5" name="Picture 4"/>
          <p:cNvPicPr>
            <a:picLocks noChangeAspect="1"/>
          </p:cNvPicPr>
          <p:nvPr/>
        </p:nvPicPr>
        <p:blipFill>
          <a:blip r:embed="rId4"/>
          <a:stretch>
            <a:fillRect/>
          </a:stretch>
        </p:blipFill>
        <p:spPr>
          <a:xfrm>
            <a:off x="5104653" y="4209272"/>
            <a:ext cx="3396876" cy="172539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Findings (1)</a:t>
            </a:r>
            <a:endParaRPr lang="en-US" dirty="0"/>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r>
              <a:rPr lang="en-US" sz="3529" dirty="0" smtClean="0"/>
              <a:t>Data sharing practices vary widely among disciplines </a:t>
            </a:r>
          </a:p>
          <a:p>
            <a:pPr lvl="1"/>
            <a:r>
              <a:rPr lang="en-US" sz="3243" dirty="0" smtClean="0"/>
              <a:t>Willingness and ability to share data</a:t>
            </a:r>
          </a:p>
          <a:p>
            <a:pPr lvl="1"/>
            <a:r>
              <a:rPr lang="en-US" sz="3243" dirty="0" smtClean="0"/>
              <a:t>Data provided for scholarly publications</a:t>
            </a:r>
          </a:p>
          <a:p>
            <a:pPr lvl="1"/>
            <a:r>
              <a:rPr lang="en-US" sz="3243" dirty="0" smtClean="0"/>
              <a:t>Data submission to external repositories</a:t>
            </a:r>
          </a:p>
          <a:p>
            <a:pPr lvl="1">
              <a:buNone/>
            </a:pPr>
            <a:r>
              <a:rPr lang="en-US" sz="3243" dirty="0" smtClean="0"/>
              <a:t>Researcher has most significant stake</a:t>
            </a:r>
          </a:p>
          <a:p>
            <a:pPr lvl="1">
              <a:buNone/>
            </a:pPr>
            <a:endParaRPr lang="en-US" sz="3243" dirty="0" smtClean="0"/>
          </a:p>
          <a:p>
            <a:pPr>
              <a:buNone/>
            </a:pPr>
            <a:r>
              <a:rPr lang="en-US" sz="3529" dirty="0" smtClean="0"/>
              <a:t>	Create institutional repository and services to secure and store and share, as appropriate, large volumes of data.  Some institutional pioneers.</a:t>
            </a:r>
          </a:p>
          <a:p>
            <a:pPr lvl="1"/>
            <a:endParaRPr lang="en-US" dirty="0"/>
          </a:p>
        </p:txBody>
      </p:sp>
      <p:sp>
        <p:nvSpPr>
          <p:cNvPr id="4" name="Rectangle 3"/>
          <p:cNvSpPr/>
          <p:nvPr/>
        </p:nvSpPr>
        <p:spPr>
          <a:xfrm>
            <a:off x="179294" y="5934670"/>
            <a:ext cx="9144000" cy="923330"/>
          </a:xfrm>
          <a:prstGeom prst="rect">
            <a:avLst/>
          </a:prstGeom>
        </p:spPr>
        <p:txBody>
          <a:bodyPr wrap="square">
            <a:spAutoFit/>
          </a:bodyPr>
          <a:lstStyle/>
          <a:p>
            <a:r>
              <a:rPr lang="en-US" b="1" dirty="0" smtClean="0"/>
              <a:t>Research Data Task Force Report</a:t>
            </a:r>
            <a:r>
              <a:rPr lang="en-US" dirty="0" smtClean="0"/>
              <a:t> </a:t>
            </a:r>
            <a:r>
              <a:rPr lang="en-US" dirty="0" smtClean="0">
                <a:hlinkClick r:id="rId3"/>
              </a:rPr>
              <a:t>http://odai.research.yale.edu/sites/default/files/file/research%20data%20report%20final%20v2.pdf</a:t>
            </a:r>
            <a:endParaRPr lang="en-US" dirty="0"/>
          </a:p>
        </p:txBody>
      </p:sp>
      <p:pic>
        <p:nvPicPr>
          <p:cNvPr id="7" name="Picture 6"/>
          <p:cNvPicPr>
            <a:picLocks noChangeAspect="1"/>
          </p:cNvPicPr>
          <p:nvPr/>
        </p:nvPicPr>
        <p:blipFill>
          <a:blip r:embed="rId4"/>
          <a:stretch>
            <a:fillRect/>
          </a:stretch>
        </p:blipFill>
        <p:spPr>
          <a:xfrm>
            <a:off x="0" y="1"/>
            <a:ext cx="2250280" cy="11429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Findings (2)</a:t>
            </a:r>
            <a:endParaRPr lang="en-US" dirty="0"/>
          </a:p>
        </p:txBody>
      </p:sp>
      <p:sp>
        <p:nvSpPr>
          <p:cNvPr id="3" name="Content Placeholder 2"/>
          <p:cNvSpPr>
            <a:spLocks noGrp="1"/>
          </p:cNvSpPr>
          <p:nvPr>
            <p:ph idx="1"/>
          </p:nvPr>
        </p:nvSpPr>
        <p:spPr>
          <a:xfrm>
            <a:off x="457200" y="1359647"/>
            <a:ext cx="8229600" cy="4525963"/>
          </a:xfrm>
        </p:spPr>
        <p:txBody>
          <a:bodyPr>
            <a:normAutofit lnSpcReduction="10000"/>
          </a:bodyPr>
          <a:lstStyle/>
          <a:p>
            <a:r>
              <a:rPr lang="en-US" dirty="0" smtClean="0"/>
              <a:t>Data management key component in digital </a:t>
            </a:r>
            <a:r>
              <a:rPr lang="en-US" dirty="0" err="1" smtClean="0"/>
              <a:t>curation</a:t>
            </a:r>
            <a:r>
              <a:rPr lang="en-US" dirty="0" smtClean="0"/>
              <a:t> spanning the lifecycle of a digital asset yet seen as a nuisance or a chore by researchers – institution or sponsor has most significant stake.</a:t>
            </a:r>
          </a:p>
          <a:p>
            <a:endParaRPr lang="en-US" dirty="0" smtClean="0"/>
          </a:p>
          <a:p>
            <a:pPr>
              <a:buNone/>
            </a:pPr>
            <a:r>
              <a:rPr lang="en-US" dirty="0" smtClean="0"/>
              <a:t>	Develop and deliver research data </a:t>
            </a:r>
            <a:r>
              <a:rPr lang="en-US" dirty="0" err="1" smtClean="0"/>
              <a:t>curation</a:t>
            </a:r>
            <a:r>
              <a:rPr lang="en-US" dirty="0" smtClean="0"/>
              <a:t> services and tools.  Some institutional pioneers.</a:t>
            </a:r>
            <a:endParaRPr lang="en-US" dirty="0"/>
          </a:p>
        </p:txBody>
      </p:sp>
      <p:sp>
        <p:nvSpPr>
          <p:cNvPr id="4" name="Rectangle 3"/>
          <p:cNvSpPr/>
          <p:nvPr/>
        </p:nvSpPr>
        <p:spPr>
          <a:xfrm>
            <a:off x="179294" y="5934670"/>
            <a:ext cx="9144000" cy="923330"/>
          </a:xfrm>
          <a:prstGeom prst="rect">
            <a:avLst/>
          </a:prstGeom>
        </p:spPr>
        <p:txBody>
          <a:bodyPr wrap="square">
            <a:spAutoFit/>
          </a:bodyPr>
          <a:lstStyle/>
          <a:p>
            <a:r>
              <a:rPr lang="en-US" b="1" dirty="0" smtClean="0"/>
              <a:t>Research Data Task Force Report</a:t>
            </a:r>
            <a:r>
              <a:rPr lang="en-US" dirty="0" smtClean="0"/>
              <a:t> </a:t>
            </a:r>
            <a:r>
              <a:rPr lang="en-US" dirty="0" smtClean="0">
                <a:hlinkClick r:id="rId3"/>
              </a:rPr>
              <a:t>http://odai.research.yale.edu/sites/default/files/file/research%20data%20report%20final%20v2.pdf</a:t>
            </a:r>
            <a:endParaRPr lang="en-US" dirty="0"/>
          </a:p>
        </p:txBody>
      </p:sp>
      <p:pic>
        <p:nvPicPr>
          <p:cNvPr id="5" name="Picture 4"/>
          <p:cNvPicPr>
            <a:picLocks noChangeAspect="1"/>
          </p:cNvPicPr>
          <p:nvPr/>
        </p:nvPicPr>
        <p:blipFill>
          <a:blip r:embed="rId4"/>
          <a:stretch>
            <a:fillRect/>
          </a:stretch>
        </p:blipFill>
        <p:spPr>
          <a:xfrm>
            <a:off x="0" y="1"/>
            <a:ext cx="2250280" cy="11429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Findings (3)</a:t>
            </a:r>
            <a:endParaRPr lang="en-US" dirty="0"/>
          </a:p>
        </p:txBody>
      </p:sp>
      <p:sp>
        <p:nvSpPr>
          <p:cNvPr id="3" name="Content Placeholder 2"/>
          <p:cNvSpPr>
            <a:spLocks noGrp="1"/>
          </p:cNvSpPr>
          <p:nvPr>
            <p:ph idx="1"/>
          </p:nvPr>
        </p:nvSpPr>
        <p:spPr>
          <a:xfrm>
            <a:off x="457200" y="1404471"/>
            <a:ext cx="8229600" cy="4525963"/>
          </a:xfrm>
        </p:spPr>
        <p:txBody>
          <a:bodyPr>
            <a:noAutofit/>
          </a:bodyPr>
          <a:lstStyle/>
          <a:p>
            <a:r>
              <a:rPr lang="en-US" sz="3000" dirty="0" smtClean="0"/>
              <a:t>Long term persistent access and preservation   not assured in faculty research practices.  No </a:t>
            </a:r>
            <a:r>
              <a:rPr lang="en-US" sz="3000" dirty="0" err="1" smtClean="0"/>
              <a:t>curation</a:t>
            </a:r>
            <a:r>
              <a:rPr lang="en-US" sz="3000" dirty="0" smtClean="0"/>
              <a:t> and preservation services available (in most institutions?)</a:t>
            </a:r>
          </a:p>
          <a:p>
            <a:endParaRPr lang="en-US" sz="3000" dirty="0" smtClean="0"/>
          </a:p>
          <a:p>
            <a:pPr>
              <a:buNone/>
            </a:pPr>
            <a:r>
              <a:rPr lang="en-US" sz="3000" dirty="0" smtClean="0"/>
              <a:t>	Establish a digital preservation program to reduce the risk that valuable digital assets will be lost and to establish program for persistent access to digital resources. </a:t>
            </a:r>
            <a:endParaRPr lang="en-US" sz="3000" dirty="0"/>
          </a:p>
        </p:txBody>
      </p:sp>
      <p:sp>
        <p:nvSpPr>
          <p:cNvPr id="5" name="Rectangle 4"/>
          <p:cNvSpPr/>
          <p:nvPr/>
        </p:nvSpPr>
        <p:spPr>
          <a:xfrm>
            <a:off x="179294" y="5934670"/>
            <a:ext cx="9144000" cy="923330"/>
          </a:xfrm>
          <a:prstGeom prst="rect">
            <a:avLst/>
          </a:prstGeom>
        </p:spPr>
        <p:txBody>
          <a:bodyPr wrap="square">
            <a:spAutoFit/>
          </a:bodyPr>
          <a:lstStyle/>
          <a:p>
            <a:r>
              <a:rPr lang="en-US" b="1" dirty="0" smtClean="0"/>
              <a:t>Research Data Task Force Report</a:t>
            </a:r>
            <a:r>
              <a:rPr lang="en-US" dirty="0" smtClean="0"/>
              <a:t> </a:t>
            </a:r>
            <a:r>
              <a:rPr lang="en-US" dirty="0" smtClean="0">
                <a:hlinkClick r:id="rId3"/>
              </a:rPr>
              <a:t>http://odai.research.yale.edu/sites/default/files/file/research%20data%20report%20final%20v2.pdf</a:t>
            </a:r>
            <a:endParaRPr lang="en-US" dirty="0"/>
          </a:p>
        </p:txBody>
      </p:sp>
      <p:pic>
        <p:nvPicPr>
          <p:cNvPr id="7" name="Picture 6"/>
          <p:cNvPicPr>
            <a:picLocks noChangeAspect="1"/>
          </p:cNvPicPr>
          <p:nvPr/>
        </p:nvPicPr>
        <p:blipFill>
          <a:blip r:embed="rId4"/>
          <a:stretch>
            <a:fillRect/>
          </a:stretch>
        </p:blipFill>
        <p:spPr>
          <a:xfrm>
            <a:off x="0" y="1"/>
            <a:ext cx="2250280" cy="11429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Findings (4)</a:t>
            </a:r>
            <a:endParaRPr lang="en-US" dirty="0"/>
          </a:p>
        </p:txBody>
      </p:sp>
      <p:sp>
        <p:nvSpPr>
          <p:cNvPr id="3" name="Content Placeholder 2"/>
          <p:cNvSpPr>
            <a:spLocks noGrp="1"/>
          </p:cNvSpPr>
          <p:nvPr>
            <p:ph idx="1"/>
          </p:nvPr>
        </p:nvSpPr>
        <p:spPr>
          <a:xfrm>
            <a:off x="457200" y="1374588"/>
            <a:ext cx="8229600" cy="4525963"/>
          </a:xfrm>
        </p:spPr>
        <p:txBody>
          <a:bodyPr>
            <a:normAutofit fontScale="92500" lnSpcReduction="20000"/>
          </a:bodyPr>
          <a:lstStyle/>
          <a:p>
            <a:r>
              <a:rPr lang="en-US" dirty="0" smtClean="0"/>
              <a:t>Data ownership is unclear to most faculty, especially when research data are merged or blended with data from other sources.  Most faculty believed they owned the data.</a:t>
            </a:r>
          </a:p>
          <a:p>
            <a:endParaRPr lang="en-US" dirty="0" smtClean="0"/>
          </a:p>
          <a:p>
            <a:pPr>
              <a:buNone/>
            </a:pPr>
            <a:r>
              <a:rPr lang="en-US" dirty="0" smtClean="0"/>
              <a:t>	Clear policies regarding data ownership must be developed.  Services, policies, and best practices that assist researcher awareness about data ownership, IP and copyright must be developed and must take into account all aspects of the research data lifecycle.</a:t>
            </a:r>
            <a:endParaRPr lang="en-US" dirty="0"/>
          </a:p>
        </p:txBody>
      </p:sp>
      <p:sp>
        <p:nvSpPr>
          <p:cNvPr id="4" name="Rectangle 3"/>
          <p:cNvSpPr/>
          <p:nvPr/>
        </p:nvSpPr>
        <p:spPr>
          <a:xfrm>
            <a:off x="179294" y="5934670"/>
            <a:ext cx="9144000" cy="923330"/>
          </a:xfrm>
          <a:prstGeom prst="rect">
            <a:avLst/>
          </a:prstGeom>
        </p:spPr>
        <p:txBody>
          <a:bodyPr wrap="square">
            <a:spAutoFit/>
          </a:bodyPr>
          <a:lstStyle/>
          <a:p>
            <a:r>
              <a:rPr lang="en-US" b="1" dirty="0" smtClean="0"/>
              <a:t>Research Data Task Force Report</a:t>
            </a:r>
            <a:r>
              <a:rPr lang="en-US" dirty="0" smtClean="0"/>
              <a:t> </a:t>
            </a:r>
            <a:r>
              <a:rPr lang="en-US" dirty="0" smtClean="0">
                <a:hlinkClick r:id="rId3"/>
              </a:rPr>
              <a:t>http://odai.research.yale.edu/sites/default/files/file/research%20data%20report%20final%20v2.pdf</a:t>
            </a:r>
            <a:endParaRPr lang="en-US" dirty="0"/>
          </a:p>
        </p:txBody>
      </p:sp>
      <p:pic>
        <p:nvPicPr>
          <p:cNvPr id="6" name="Picture 5"/>
          <p:cNvPicPr>
            <a:picLocks noChangeAspect="1"/>
          </p:cNvPicPr>
          <p:nvPr/>
        </p:nvPicPr>
        <p:blipFill>
          <a:blip r:embed="rId4"/>
          <a:stretch>
            <a:fillRect/>
          </a:stretch>
        </p:blipFill>
        <p:spPr>
          <a:xfrm>
            <a:off x="0" y="1"/>
            <a:ext cx="2250280" cy="11429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2043249" y="1266968"/>
            <a:ext cx="5651149" cy="53925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797961" y="1947937"/>
            <a:ext cx="4104907" cy="4067408"/>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3470070" y="2518478"/>
            <a:ext cx="2678086" cy="2912091"/>
          </a:xfrm>
          <a:prstGeom prst="ellipse">
            <a:avLst/>
          </a:prstGeom>
          <a:solidFill>
            <a:schemeClr val="accent1">
              <a:lumMod val="60000"/>
              <a:lumOff val="40000"/>
            </a:schemeClr>
          </a:solidFill>
          <a:ln>
            <a:solidFill>
              <a:schemeClr val="accent1">
                <a:lumMod val="40000"/>
                <a:lumOff val="6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TextBox 6"/>
          <p:cNvSpPr txBox="1"/>
          <p:nvPr/>
        </p:nvSpPr>
        <p:spPr>
          <a:xfrm>
            <a:off x="3982926" y="1363161"/>
            <a:ext cx="1597513" cy="584776"/>
          </a:xfrm>
          <a:prstGeom prst="rect">
            <a:avLst/>
          </a:prstGeom>
          <a:noFill/>
        </p:spPr>
        <p:txBody>
          <a:bodyPr wrap="none" rtlCol="0">
            <a:spAutoFit/>
          </a:bodyPr>
          <a:lstStyle/>
          <a:p>
            <a:r>
              <a:rPr lang="en-US" sz="3200" dirty="0" smtClean="0">
                <a:solidFill>
                  <a:schemeClr val="accent1"/>
                </a:solidFill>
              </a:rPr>
              <a:t>National</a:t>
            </a:r>
            <a:endParaRPr lang="en-US" sz="3200" dirty="0">
              <a:solidFill>
                <a:schemeClr val="accent1"/>
              </a:solidFill>
            </a:endParaRPr>
          </a:p>
        </p:txBody>
      </p:sp>
      <p:sp>
        <p:nvSpPr>
          <p:cNvPr id="8" name="TextBox 7"/>
          <p:cNvSpPr txBox="1"/>
          <p:nvPr/>
        </p:nvSpPr>
        <p:spPr>
          <a:xfrm>
            <a:off x="3865947" y="5430569"/>
            <a:ext cx="2124099" cy="584776"/>
          </a:xfrm>
          <a:prstGeom prst="rect">
            <a:avLst/>
          </a:prstGeom>
          <a:noFill/>
        </p:spPr>
        <p:txBody>
          <a:bodyPr wrap="none" rtlCol="0">
            <a:spAutoFit/>
          </a:bodyPr>
          <a:lstStyle/>
          <a:p>
            <a:r>
              <a:rPr lang="en-US" sz="3200" dirty="0" smtClean="0"/>
              <a:t>Community</a:t>
            </a:r>
            <a:endParaRPr lang="en-US" sz="3200" dirty="0"/>
          </a:p>
        </p:txBody>
      </p:sp>
      <p:sp>
        <p:nvSpPr>
          <p:cNvPr id="10" name="TextBox 9"/>
          <p:cNvSpPr txBox="1"/>
          <p:nvPr/>
        </p:nvSpPr>
        <p:spPr>
          <a:xfrm>
            <a:off x="3982926" y="2810866"/>
            <a:ext cx="1906492" cy="58477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3200" dirty="0" smtClean="0">
                <a:solidFill>
                  <a:schemeClr val="accent1">
                    <a:lumMod val="75000"/>
                  </a:schemeClr>
                </a:solidFill>
              </a:rPr>
              <a:t>Institution</a:t>
            </a:r>
            <a:endParaRPr lang="en-US" sz="3200" dirty="0">
              <a:solidFill>
                <a:schemeClr val="accent1">
                  <a:lumMod val="75000"/>
                </a:schemeClr>
              </a:solidFill>
            </a:endParaRPr>
          </a:p>
        </p:txBody>
      </p:sp>
      <p:sp>
        <p:nvSpPr>
          <p:cNvPr id="11" name="Oval 10"/>
          <p:cNvSpPr/>
          <p:nvPr/>
        </p:nvSpPr>
        <p:spPr>
          <a:xfrm>
            <a:off x="4133798" y="3346684"/>
            <a:ext cx="1446641" cy="1439726"/>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355331" y="3709192"/>
            <a:ext cx="1047913" cy="1077218"/>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dirty="0" err="1" smtClean="0">
                <a:solidFill>
                  <a:schemeClr val="tx1"/>
                </a:solidFill>
              </a:rPr>
              <a:t>Indiv</a:t>
            </a:r>
            <a:endParaRPr lang="en-US" sz="3200" dirty="0" smtClean="0">
              <a:solidFill>
                <a:schemeClr val="tx1"/>
              </a:solidFill>
            </a:endParaRPr>
          </a:p>
          <a:p>
            <a:r>
              <a:rPr lang="en-US" sz="3200" dirty="0" err="1" smtClean="0">
                <a:solidFill>
                  <a:schemeClr val="tx1"/>
                </a:solidFill>
              </a:rPr>
              <a:t>idual</a:t>
            </a:r>
            <a:endParaRPr lang="en-US" sz="3200" dirty="0">
              <a:solidFill>
                <a:schemeClr val="tx1"/>
              </a:solidFill>
            </a:endParaRPr>
          </a:p>
        </p:txBody>
      </p:sp>
      <p:sp>
        <p:nvSpPr>
          <p:cNvPr id="13" name="TextBox 12"/>
          <p:cNvSpPr txBox="1"/>
          <p:nvPr/>
        </p:nvSpPr>
        <p:spPr>
          <a:xfrm>
            <a:off x="1016880" y="0"/>
            <a:ext cx="7901597" cy="769441"/>
          </a:xfrm>
          <a:prstGeom prst="rect">
            <a:avLst/>
          </a:prstGeom>
          <a:noFill/>
        </p:spPr>
        <p:txBody>
          <a:bodyPr wrap="none" rtlCol="0">
            <a:spAutoFit/>
          </a:bodyPr>
          <a:lstStyle/>
          <a:p>
            <a:r>
              <a:rPr lang="en-US" sz="4400" dirty="0" smtClean="0"/>
              <a:t>Changes In Play at Multiple Scales</a:t>
            </a:r>
            <a:endParaRPr lang="en-US" sz="4400" dirty="0"/>
          </a:p>
        </p:txBody>
      </p:sp>
      <p:sp>
        <p:nvSpPr>
          <p:cNvPr id="15" name="Oval 14"/>
          <p:cNvSpPr/>
          <p:nvPr/>
        </p:nvSpPr>
        <p:spPr>
          <a:xfrm>
            <a:off x="1209652" y="769440"/>
            <a:ext cx="7207110" cy="6088559"/>
          </a:xfrm>
          <a:prstGeom prst="ellipse">
            <a:avLst/>
          </a:prstGeom>
          <a:solidFill>
            <a:schemeClr val="accent2">
              <a:lumMod val="50000"/>
              <a:alpha val="40000"/>
            </a:schemeClr>
          </a:solidFill>
          <a:ln>
            <a:solidFill>
              <a:schemeClr val="accent2">
                <a:lumMod val="50000"/>
                <a:alpha val="3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646336" y="778385"/>
            <a:ext cx="2343710" cy="584776"/>
          </a:xfrm>
          <a:prstGeom prst="rect">
            <a:avLst/>
          </a:prstGeom>
          <a:noFill/>
        </p:spPr>
        <p:txBody>
          <a:bodyPr wrap="none" rtlCol="0">
            <a:spAutoFit/>
          </a:bodyPr>
          <a:lstStyle/>
          <a:p>
            <a:r>
              <a:rPr lang="en-US" sz="3200" dirty="0" smtClean="0"/>
              <a:t>International</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Culture does not change because we desire it to change.  It changes when the organization is transformed; the culture reflects the realities of people working together every day.</a:t>
            </a:r>
          </a:p>
          <a:p>
            <a:pPr>
              <a:buNone/>
            </a:pPr>
            <a:r>
              <a:rPr lang="en-US" dirty="0" smtClean="0"/>
              <a:t>							</a:t>
            </a:r>
            <a:r>
              <a:rPr lang="en-US" sz="1800" dirty="0" smtClean="0"/>
              <a:t>Frances </a:t>
            </a:r>
            <a:r>
              <a:rPr lang="en-US" sz="1800" dirty="0" err="1" smtClean="0"/>
              <a:t>Hesselbein</a:t>
            </a:r>
            <a:r>
              <a:rPr lang="en-US" sz="1800" dirty="0" smtClean="0"/>
              <a:t>, The Key to Cultural Transformation</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4588"/>
            <a:ext cx="8229600" cy="4525963"/>
          </a:xfrm>
        </p:spPr>
        <p:txBody>
          <a:bodyPr/>
          <a:lstStyle/>
          <a:p>
            <a:pPr>
              <a:buNone/>
            </a:pPr>
            <a:r>
              <a:rPr lang="en-US" dirty="0" smtClean="0"/>
              <a:t>	</a:t>
            </a:r>
            <a:r>
              <a:rPr lang="en-US" sz="2800" dirty="0" smtClean="0"/>
              <a:t>In </a:t>
            </a:r>
            <a:r>
              <a:rPr lang="en-US" sz="2800" dirty="0"/>
              <a:t>working towards</a:t>
            </a:r>
            <a:r>
              <a:rPr lang="en-US" sz="2800" dirty="0" smtClean="0"/>
              <a:t> the comprehensive adoption of computer-mediated scientific knowledge discovery, stakeholders </a:t>
            </a:r>
            <a:r>
              <a:rPr lang="en-US" sz="2800" b="1" i="1" dirty="0" smtClean="0"/>
              <a:t>will </a:t>
            </a:r>
            <a:r>
              <a:rPr lang="en-US" sz="2800" b="1" i="1" dirty="0"/>
              <a:t>need to determine the appropriate balance between the costs of improved access to</a:t>
            </a:r>
            <a:r>
              <a:rPr lang="en-US" sz="2800" b="1" i="1" dirty="0" smtClean="0"/>
              <a:t> scientific opportunity and </a:t>
            </a:r>
            <a:r>
              <a:rPr lang="en-US" sz="2800" b="1" i="1" dirty="0"/>
              <a:t>the benefits that </a:t>
            </a:r>
            <a:r>
              <a:rPr lang="en-US" sz="2800" b="1" i="1" dirty="0" smtClean="0"/>
              <a:t>result. </a:t>
            </a:r>
            <a:r>
              <a:rPr lang="en-US" sz="2800" b="1" i="1" dirty="0"/>
              <a:t>The efforts to improve</a:t>
            </a:r>
            <a:r>
              <a:rPr lang="en-US" sz="2800" b="1" i="1" dirty="0" smtClean="0"/>
              <a:t> …… need </a:t>
            </a:r>
            <a:r>
              <a:rPr lang="en-US" sz="2800" b="1" i="1" dirty="0"/>
              <a:t>to be carried out within existing financial limitations.</a:t>
            </a:r>
            <a:endParaRPr lang="en-US" sz="2800" b="1" dirty="0"/>
          </a:p>
        </p:txBody>
      </p:sp>
      <p:pic>
        <p:nvPicPr>
          <p:cNvPr id="4" name="Picture 3"/>
          <p:cNvPicPr>
            <a:picLocks noChangeAspect="1"/>
          </p:cNvPicPr>
          <p:nvPr/>
        </p:nvPicPr>
        <p:blipFill>
          <a:blip r:embed="rId3"/>
          <a:stretch>
            <a:fillRect/>
          </a:stretch>
        </p:blipFill>
        <p:spPr>
          <a:xfrm>
            <a:off x="3188447" y="5097558"/>
            <a:ext cx="3131670" cy="16059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746"/>
            <a:ext cx="8229600" cy="1143000"/>
          </a:xfrm>
        </p:spPr>
        <p:txBody>
          <a:bodyPr>
            <a:normAutofit fontScale="90000"/>
          </a:bodyPr>
          <a:lstStyle/>
          <a:p>
            <a:r>
              <a:rPr lang="en-US" sz="4444" dirty="0" smtClean="0"/>
              <a:t>Opportunities Heralded…  </a:t>
            </a:r>
            <a:r>
              <a:rPr lang="en-US" dirty="0" smtClean="0"/>
              <a:t/>
            </a:r>
            <a:br>
              <a:rPr lang="en-US" dirty="0" smtClean="0"/>
            </a:br>
            <a:endParaRPr lang="en-US" dirty="0"/>
          </a:p>
        </p:txBody>
      </p:sp>
      <p:pic>
        <p:nvPicPr>
          <p:cNvPr id="5" name="Picture 4"/>
          <p:cNvPicPr>
            <a:picLocks noChangeAspect="1"/>
          </p:cNvPicPr>
          <p:nvPr/>
        </p:nvPicPr>
        <p:blipFill>
          <a:blip r:embed="rId3"/>
          <a:stretch>
            <a:fillRect/>
          </a:stretch>
        </p:blipFill>
        <p:spPr>
          <a:xfrm>
            <a:off x="410146" y="1475925"/>
            <a:ext cx="1134911" cy="1478711"/>
          </a:xfrm>
          <a:prstGeom prst="rect">
            <a:avLst/>
          </a:prstGeom>
        </p:spPr>
      </p:pic>
      <p:pic>
        <p:nvPicPr>
          <p:cNvPr id="7" name="Picture 6"/>
          <p:cNvPicPr>
            <a:picLocks noChangeAspect="1"/>
          </p:cNvPicPr>
          <p:nvPr/>
        </p:nvPicPr>
        <p:blipFill>
          <a:blip r:embed="rId4"/>
          <a:stretch>
            <a:fillRect/>
          </a:stretch>
        </p:blipFill>
        <p:spPr>
          <a:xfrm>
            <a:off x="1231674" y="2063460"/>
            <a:ext cx="1044814" cy="1555864"/>
          </a:xfrm>
          <a:prstGeom prst="rect">
            <a:avLst/>
          </a:prstGeom>
        </p:spPr>
      </p:pic>
      <p:pic>
        <p:nvPicPr>
          <p:cNvPr id="8" name="Picture 7"/>
          <p:cNvPicPr>
            <a:picLocks noChangeAspect="1"/>
          </p:cNvPicPr>
          <p:nvPr/>
        </p:nvPicPr>
        <p:blipFill>
          <a:blip r:embed="rId5"/>
          <a:stretch>
            <a:fillRect/>
          </a:stretch>
        </p:blipFill>
        <p:spPr>
          <a:xfrm>
            <a:off x="1880515" y="3050650"/>
            <a:ext cx="1017457" cy="1351392"/>
          </a:xfrm>
          <a:prstGeom prst="rect">
            <a:avLst/>
          </a:prstGeom>
        </p:spPr>
      </p:pic>
      <p:pic>
        <p:nvPicPr>
          <p:cNvPr id="9" name="Picture 8"/>
          <p:cNvPicPr>
            <a:picLocks noChangeAspect="1"/>
          </p:cNvPicPr>
          <p:nvPr/>
        </p:nvPicPr>
        <p:blipFill>
          <a:blip r:embed="rId6"/>
          <a:stretch>
            <a:fillRect/>
          </a:stretch>
        </p:blipFill>
        <p:spPr>
          <a:xfrm>
            <a:off x="2601367" y="4037299"/>
            <a:ext cx="952994" cy="1224284"/>
          </a:xfrm>
          <a:prstGeom prst="rect">
            <a:avLst/>
          </a:prstGeom>
        </p:spPr>
      </p:pic>
      <p:pic>
        <p:nvPicPr>
          <p:cNvPr id="11" name="Picture 10"/>
          <p:cNvPicPr>
            <a:picLocks noChangeAspect="1"/>
          </p:cNvPicPr>
          <p:nvPr/>
        </p:nvPicPr>
        <p:blipFill>
          <a:blip r:embed="rId7"/>
          <a:stretch>
            <a:fillRect/>
          </a:stretch>
        </p:blipFill>
        <p:spPr>
          <a:xfrm>
            <a:off x="3170202" y="4863707"/>
            <a:ext cx="1204826" cy="1204826"/>
          </a:xfrm>
          <a:prstGeom prst="rect">
            <a:avLst/>
          </a:prstGeom>
        </p:spPr>
      </p:pic>
      <p:sp>
        <p:nvSpPr>
          <p:cNvPr id="10" name="TextBox 9"/>
          <p:cNvSpPr txBox="1"/>
          <p:nvPr/>
        </p:nvSpPr>
        <p:spPr>
          <a:xfrm>
            <a:off x="1673006" y="1475925"/>
            <a:ext cx="5404043" cy="461665"/>
          </a:xfrm>
          <a:prstGeom prst="rect">
            <a:avLst/>
          </a:prstGeom>
          <a:noFill/>
        </p:spPr>
        <p:txBody>
          <a:bodyPr wrap="none" rtlCol="0">
            <a:spAutoFit/>
          </a:bodyPr>
          <a:lstStyle/>
          <a:p>
            <a:r>
              <a:rPr lang="en-US" sz="2400" dirty="0" smtClean="0"/>
              <a:t>http://www.nsf.gov/pubs/2005/nsb0540/</a:t>
            </a:r>
            <a:endParaRPr lang="en-US" sz="2400" dirty="0"/>
          </a:p>
        </p:txBody>
      </p:sp>
      <p:sp>
        <p:nvSpPr>
          <p:cNvPr id="12" name="TextBox 11"/>
          <p:cNvSpPr txBox="1"/>
          <p:nvPr/>
        </p:nvSpPr>
        <p:spPr>
          <a:xfrm>
            <a:off x="2601367" y="2115776"/>
            <a:ext cx="6146660" cy="830997"/>
          </a:xfrm>
          <a:prstGeom prst="rect">
            <a:avLst/>
          </a:prstGeom>
          <a:noFill/>
        </p:spPr>
        <p:txBody>
          <a:bodyPr wrap="square" rtlCol="0">
            <a:spAutoFit/>
          </a:bodyPr>
          <a:lstStyle/>
          <a:p>
            <a:r>
              <a:rPr lang="en-US" sz="2400" dirty="0" smtClean="0"/>
              <a:t>http://</a:t>
            </a:r>
            <a:r>
              <a:rPr lang="en-US" sz="2400" dirty="0" err="1" smtClean="0"/>
              <a:t>mitpress.mit.edu/catalog/item/default.asp?ttype</a:t>
            </a:r>
            <a:r>
              <a:rPr lang="en-US" sz="2400" dirty="0" smtClean="0"/>
              <a:t>=2&amp;tid=11333</a:t>
            </a:r>
            <a:endParaRPr lang="en-US" sz="2400" dirty="0"/>
          </a:p>
        </p:txBody>
      </p:sp>
      <p:sp>
        <p:nvSpPr>
          <p:cNvPr id="13" name="TextBox 12"/>
          <p:cNvSpPr txBox="1"/>
          <p:nvPr/>
        </p:nvSpPr>
        <p:spPr>
          <a:xfrm>
            <a:off x="2897972" y="3042787"/>
            <a:ext cx="5850055" cy="830997"/>
          </a:xfrm>
          <a:prstGeom prst="rect">
            <a:avLst/>
          </a:prstGeom>
          <a:noFill/>
        </p:spPr>
        <p:txBody>
          <a:bodyPr wrap="square" rtlCol="0">
            <a:spAutoFit/>
          </a:bodyPr>
          <a:lstStyle/>
          <a:p>
            <a:r>
              <a:rPr lang="en-US" sz="2400" dirty="0" smtClean="0"/>
              <a:t>http://www.nsf.gov/pubs/2007/nsf0728/index.jsp</a:t>
            </a:r>
            <a:endParaRPr lang="en-US" sz="2400" dirty="0"/>
          </a:p>
        </p:txBody>
      </p:sp>
      <p:sp>
        <p:nvSpPr>
          <p:cNvPr id="14" name="TextBox 13"/>
          <p:cNvSpPr txBox="1"/>
          <p:nvPr/>
        </p:nvSpPr>
        <p:spPr>
          <a:xfrm>
            <a:off x="3772615" y="4024847"/>
            <a:ext cx="4796118" cy="830997"/>
          </a:xfrm>
          <a:prstGeom prst="rect">
            <a:avLst/>
          </a:prstGeom>
          <a:noFill/>
        </p:spPr>
        <p:txBody>
          <a:bodyPr wrap="square" rtlCol="0">
            <a:spAutoFit/>
          </a:bodyPr>
          <a:lstStyle/>
          <a:p>
            <a:r>
              <a:rPr lang="en-US" sz="2400" dirty="0" smtClean="0"/>
              <a:t>http://</a:t>
            </a:r>
            <a:r>
              <a:rPr lang="en-US" sz="2400" dirty="0" err="1" smtClean="0"/>
              <a:t>www.nitrd.gov/About/Harnessing_Power_Web.pdf</a:t>
            </a:r>
            <a:endParaRPr lang="en-US" sz="2400" dirty="0"/>
          </a:p>
        </p:txBody>
      </p:sp>
      <p:sp>
        <p:nvSpPr>
          <p:cNvPr id="15" name="Rectangle 14"/>
          <p:cNvSpPr/>
          <p:nvPr/>
        </p:nvSpPr>
        <p:spPr>
          <a:xfrm>
            <a:off x="4375028" y="4930554"/>
            <a:ext cx="4372999" cy="1200328"/>
          </a:xfrm>
          <a:prstGeom prst="rect">
            <a:avLst/>
          </a:prstGeom>
        </p:spPr>
        <p:txBody>
          <a:bodyPr wrap="square">
            <a:spAutoFit/>
          </a:bodyPr>
          <a:lstStyle/>
          <a:p>
            <a:r>
              <a:rPr lang="en-US" sz="2400" dirty="0" smtClean="0"/>
              <a:t>http://</a:t>
            </a:r>
            <a:r>
              <a:rPr lang="en-US" sz="2400" dirty="0" err="1" smtClean="0"/>
              <a:t>www.nap.edu/openbook.php?record_id</a:t>
            </a:r>
            <a:r>
              <a:rPr lang="en-US" sz="2400" dirty="0" smtClean="0"/>
              <a:t>=12615&amp;page=133</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Data in Research Lifecycle</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t>Conceptualizing and networking</a:t>
            </a:r>
            <a:r>
              <a:rPr lang="en-US" dirty="0" smtClean="0"/>
              <a:t>: messages, posts, user profiles, bibliographies, resumes</a:t>
            </a:r>
          </a:p>
          <a:p>
            <a:r>
              <a:rPr lang="en-US" b="1" i="1" dirty="0" smtClean="0"/>
              <a:t>Proposal writing and design</a:t>
            </a:r>
            <a:r>
              <a:rPr lang="en-US" dirty="0" smtClean="0"/>
              <a:t>: proposal drafts, data management plans, compliance documents, study protocols</a:t>
            </a:r>
          </a:p>
          <a:p>
            <a:r>
              <a:rPr lang="en-US" b="1" i="1" dirty="0" smtClean="0"/>
              <a:t>Conducting and presenting</a:t>
            </a:r>
            <a:r>
              <a:rPr lang="en-US" dirty="0" smtClean="0"/>
              <a:t>: raw and derived data, metadata, presentations, podcasts, workshop papers</a:t>
            </a:r>
          </a:p>
          <a:p>
            <a:r>
              <a:rPr lang="en-US" b="1" i="1" dirty="0" smtClean="0"/>
              <a:t>Documenting and sharing</a:t>
            </a:r>
            <a:r>
              <a:rPr lang="en-US" dirty="0" smtClean="0"/>
              <a:t>: lab notes, research memos, study-level metadata, supplementary info</a:t>
            </a:r>
          </a:p>
          <a:p>
            <a:r>
              <a:rPr lang="en-US" b="1" i="1" dirty="0" smtClean="0"/>
              <a:t>Publishing and reporting</a:t>
            </a:r>
            <a:r>
              <a:rPr lang="en-US" dirty="0" smtClean="0"/>
              <a:t>: conference papers, journal articles, technical reports</a:t>
            </a:r>
          </a:p>
          <a:p>
            <a:r>
              <a:rPr lang="en-US" b="1" i="1" dirty="0" smtClean="0"/>
              <a:t>Engaging and translating</a:t>
            </a:r>
            <a:r>
              <a:rPr lang="en-US" dirty="0" smtClean="0"/>
              <a:t>: general articles, web pages, briefings, public exhibits, presentations</a:t>
            </a:r>
          </a:p>
          <a:p>
            <a:r>
              <a:rPr lang="en-US" b="1" i="1" dirty="0" err="1" smtClean="0"/>
              <a:t>Infrastructuring</a:t>
            </a:r>
            <a:r>
              <a:rPr lang="en-US" dirty="0" smtClean="0"/>
              <a:t>: software tools, databases, repositories, web services, schemas and standards</a:t>
            </a:r>
            <a:endParaRPr lang="en-US" dirty="0"/>
          </a:p>
        </p:txBody>
      </p:sp>
      <p:sp>
        <p:nvSpPr>
          <p:cNvPr id="6" name="TextBox 5"/>
          <p:cNvSpPr txBox="1"/>
          <p:nvPr/>
        </p:nvSpPr>
        <p:spPr>
          <a:xfrm>
            <a:off x="0" y="6211669"/>
            <a:ext cx="8728058" cy="646331"/>
          </a:xfrm>
          <a:prstGeom prst="rect">
            <a:avLst/>
          </a:prstGeom>
          <a:noFill/>
        </p:spPr>
        <p:txBody>
          <a:bodyPr wrap="none" rtlCol="0">
            <a:spAutoFit/>
          </a:bodyPr>
          <a:lstStyle/>
          <a:p>
            <a:r>
              <a:rPr lang="en-US" b="1" dirty="0" smtClean="0"/>
              <a:t>Open to All: Case Studies of Openness in Research</a:t>
            </a:r>
          </a:p>
          <a:p>
            <a:r>
              <a:rPr lang="en-US" dirty="0" err="1" smtClean="0"/>
              <a:t>http://www.rin.ac.uk/our-work/data-management-and-curation/open-science-case-studies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2007 OECD Report</a:t>
            </a:r>
            <a:br>
              <a:rPr lang="en-US" dirty="0" smtClean="0"/>
            </a:br>
            <a:endParaRPr lang="en-US" dirty="0"/>
          </a:p>
        </p:txBody>
      </p:sp>
      <p:sp>
        <p:nvSpPr>
          <p:cNvPr id="3" name="Content Placeholder 2"/>
          <p:cNvSpPr>
            <a:spLocks noGrp="1"/>
          </p:cNvSpPr>
          <p:nvPr>
            <p:ph idx="1"/>
          </p:nvPr>
        </p:nvSpPr>
        <p:spPr>
          <a:xfrm>
            <a:off x="457200" y="1882588"/>
            <a:ext cx="8229600" cy="4525963"/>
          </a:xfrm>
        </p:spPr>
        <p:txBody>
          <a:bodyPr>
            <a:normAutofit/>
          </a:bodyPr>
          <a:lstStyle/>
          <a:p>
            <a:pPr>
              <a:buNone/>
            </a:pPr>
            <a:r>
              <a:rPr lang="en-US" i="1" dirty="0" smtClean="0"/>
              <a:t>	</a:t>
            </a:r>
            <a:r>
              <a:rPr lang="en-US" b="1" i="1" dirty="0" smtClean="0"/>
              <a:t>Publicly funded research data are a public good, produced in the public interest, and should be available to the maximum extent possible</a:t>
            </a:r>
          </a:p>
          <a:p>
            <a:pPr>
              <a:buNone/>
            </a:pPr>
            <a:r>
              <a:rPr lang="en-US" i="1" dirty="0" smtClean="0"/>
              <a:t>	</a:t>
            </a:r>
            <a:r>
              <a:rPr lang="en-US" sz="2400" i="1" dirty="0" smtClean="0"/>
              <a:t>conforming with the principles of Openness, Flexibility, Transparency, Legal Conformity, Protection </a:t>
            </a:r>
            <a:r>
              <a:rPr lang="en-US" sz="2400" i="1" dirty="0"/>
              <a:t>of</a:t>
            </a:r>
            <a:r>
              <a:rPr lang="en-US" sz="2400" i="1" dirty="0" smtClean="0"/>
              <a:t> Intellectual Property, Formal Responsibility, Professionalism, Interoperability, Quality, Security, Efficiency, Accountability, Sustainability</a:t>
            </a:r>
            <a:endParaRPr lang="en-US" sz="2400" dirty="0"/>
          </a:p>
        </p:txBody>
      </p:sp>
      <p:sp>
        <p:nvSpPr>
          <p:cNvPr id="4" name="TextBox 3"/>
          <p:cNvSpPr txBox="1"/>
          <p:nvPr/>
        </p:nvSpPr>
        <p:spPr>
          <a:xfrm>
            <a:off x="1331339" y="6098467"/>
            <a:ext cx="7355461" cy="646331"/>
          </a:xfrm>
          <a:prstGeom prst="rect">
            <a:avLst/>
          </a:prstGeom>
          <a:noFill/>
        </p:spPr>
        <p:txBody>
          <a:bodyPr wrap="none" rtlCol="0">
            <a:spAutoFit/>
          </a:bodyPr>
          <a:lstStyle/>
          <a:p>
            <a:r>
              <a:rPr lang="en-US" b="1" i="1" dirty="0" smtClean="0"/>
              <a:t>Principles and Guidelines for Access to Research Data from Public Funding</a:t>
            </a:r>
            <a:r>
              <a:rPr lang="en-US" dirty="0" smtClean="0"/>
              <a:t>, </a:t>
            </a:r>
          </a:p>
          <a:p>
            <a:r>
              <a:rPr lang="en-US" dirty="0" smtClean="0"/>
              <a:t>http://ec.europa.eu/research/era/docs/en/others-9.pdf</a:t>
            </a:r>
            <a:endParaRPr lang="en-US" dirty="0"/>
          </a:p>
        </p:txBody>
      </p:sp>
      <p:pic>
        <p:nvPicPr>
          <p:cNvPr id="5" name="Picture 4"/>
          <p:cNvPicPr>
            <a:picLocks noChangeAspect="1"/>
          </p:cNvPicPr>
          <p:nvPr/>
        </p:nvPicPr>
        <p:blipFill>
          <a:blip r:embed="rId3"/>
          <a:stretch>
            <a:fillRect/>
          </a:stretch>
        </p:blipFill>
        <p:spPr>
          <a:xfrm>
            <a:off x="0" y="0"/>
            <a:ext cx="1331339" cy="19281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2706"/>
            <a:ext cx="8229600" cy="4525963"/>
          </a:xfrm>
        </p:spPr>
        <p:txBody>
          <a:bodyPr>
            <a:normAutofit lnSpcReduction="10000"/>
          </a:bodyPr>
          <a:lstStyle/>
          <a:p>
            <a:pPr>
              <a:buNone/>
            </a:pPr>
            <a:r>
              <a:rPr lang="en-US" dirty="0" smtClean="0"/>
              <a:t>	</a:t>
            </a:r>
            <a:r>
              <a:rPr lang="en-US" i="1" dirty="0" smtClean="0"/>
              <a:t>The widespread availability of digital content creates opportunities for new kinds of research and scholarship that are qualitatively different from traditional ways of using academic publications and research data</a:t>
            </a:r>
            <a:r>
              <a:rPr lang="en-US" dirty="0" smtClean="0"/>
              <a:t>.  </a:t>
            </a:r>
          </a:p>
          <a:p>
            <a:pPr>
              <a:buNone/>
            </a:pPr>
            <a:r>
              <a:rPr lang="en-US" dirty="0" smtClean="0"/>
              <a:t>				</a:t>
            </a:r>
          </a:p>
          <a:p>
            <a:pPr>
              <a:buNone/>
            </a:pPr>
            <a:r>
              <a:rPr lang="en-US" sz="2400" dirty="0" smtClean="0"/>
              <a:t>						The Future of Scholarly Publication, NSF-JISC 												Workshop, 2007 </a:t>
            </a:r>
          </a:p>
          <a:p>
            <a:pPr>
              <a:buNone/>
            </a:pPr>
            <a:endParaRPr lang="en-US" sz="2400" dirty="0" smtClean="0"/>
          </a:p>
          <a:p>
            <a:pPr>
              <a:buNone/>
            </a:pPr>
            <a:r>
              <a:rPr lang="en-US" sz="2400" dirty="0" smtClean="0"/>
              <a:t>	</a:t>
            </a:r>
            <a:endParaRPr lang="en-US" sz="2400" dirty="0"/>
          </a:p>
        </p:txBody>
      </p:sp>
      <p:pic>
        <p:nvPicPr>
          <p:cNvPr id="4" name="Picture 3"/>
          <p:cNvPicPr>
            <a:picLocks noChangeAspect="1"/>
          </p:cNvPicPr>
          <p:nvPr/>
        </p:nvPicPr>
        <p:blipFill>
          <a:blip r:embed="rId3"/>
          <a:stretch>
            <a:fillRect/>
          </a:stretch>
        </p:blipFill>
        <p:spPr>
          <a:xfrm>
            <a:off x="0" y="0"/>
            <a:ext cx="1628588" cy="16213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2010-2011 Snapshot</a:t>
            </a:r>
            <a:endParaRPr lang="en-US" dirty="0"/>
          </a:p>
        </p:txBody>
      </p:sp>
      <p:sp>
        <p:nvSpPr>
          <p:cNvPr id="3" name="Content Placeholder 2"/>
          <p:cNvSpPr>
            <a:spLocks noGrp="1"/>
          </p:cNvSpPr>
          <p:nvPr>
            <p:ph idx="1"/>
          </p:nvPr>
        </p:nvSpPr>
        <p:spPr>
          <a:xfrm>
            <a:off x="457200" y="1698347"/>
            <a:ext cx="8229600" cy="4525963"/>
          </a:xfrm>
        </p:spPr>
        <p:txBody>
          <a:bodyPr>
            <a:normAutofit fontScale="85000" lnSpcReduction="10000"/>
          </a:bodyPr>
          <a:lstStyle/>
          <a:p>
            <a:r>
              <a:rPr lang="en-US" dirty="0" smtClean="0">
                <a:latin typeface="Cambria"/>
                <a:cs typeface="Cambria"/>
              </a:rPr>
              <a:t>Computer-mediated knowledge discovery practices vary widely among scientific communities……..   and among colleges and universities</a:t>
            </a:r>
          </a:p>
          <a:p>
            <a:r>
              <a:rPr lang="en-US" dirty="0" smtClean="0">
                <a:latin typeface="Cambria"/>
                <a:cs typeface="Cambria"/>
              </a:rPr>
              <a:t>Three fundamental issues</a:t>
            </a:r>
          </a:p>
          <a:p>
            <a:pPr lvl="1"/>
            <a:r>
              <a:rPr lang="en-US" dirty="0" smtClean="0">
                <a:latin typeface="Cambria"/>
                <a:cs typeface="Cambria"/>
              </a:rPr>
              <a:t>What kinds of data and information are made open, at what stage in the research process, and how?</a:t>
            </a:r>
          </a:p>
          <a:p>
            <a:pPr lvl="1"/>
            <a:r>
              <a:rPr lang="en-US" dirty="0" smtClean="0">
                <a:latin typeface="Cambria"/>
                <a:cs typeface="Cambria"/>
              </a:rPr>
              <a:t>To which groups of people are the data and information made available and on what terms or conditions?</a:t>
            </a:r>
          </a:p>
          <a:p>
            <a:pPr lvl="1"/>
            <a:r>
              <a:rPr lang="en-US" dirty="0" smtClean="0">
                <a:latin typeface="Cambria"/>
                <a:cs typeface="Cambria"/>
              </a:rPr>
              <a:t>Who develops and who has access to the tools and training to fully leverage the power of this discovery modality  </a:t>
            </a:r>
            <a:endParaRPr lang="en-US" dirty="0">
              <a:latin typeface="Cambria"/>
              <a:cs typeface="Cambria"/>
            </a:endParaRPr>
          </a:p>
        </p:txBody>
      </p:sp>
      <p:pic>
        <p:nvPicPr>
          <p:cNvPr id="4" name="Picture 3"/>
          <p:cNvPicPr>
            <a:picLocks noChangeAspect="1"/>
          </p:cNvPicPr>
          <p:nvPr/>
        </p:nvPicPr>
        <p:blipFill>
          <a:blip r:embed="rId3"/>
          <a:stretch>
            <a:fillRect/>
          </a:stretch>
        </p:blipFill>
        <p:spPr>
          <a:xfrm>
            <a:off x="20544" y="0"/>
            <a:ext cx="1417638" cy="14176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i="1" dirty="0" smtClean="0"/>
              <a:t>Open to All: Case Studies of Openness in Research</a:t>
            </a:r>
            <a:r>
              <a:rPr lang="en-US" dirty="0" smtClean="0"/>
              <a:t>, Digital </a:t>
            </a:r>
            <a:r>
              <a:rPr lang="en-US" dirty="0" err="1" smtClean="0"/>
              <a:t>Curation</a:t>
            </a:r>
            <a:r>
              <a:rPr lang="en-US" dirty="0" smtClean="0"/>
              <a:t> Center, UK, 2010, </a:t>
            </a:r>
            <a:r>
              <a:rPr lang="en-US" dirty="0" smtClean="0">
                <a:hlinkClick r:id="rId3"/>
              </a:rPr>
              <a:t>http://www.rin.ac.uk/our-work/data-management-and-curation/open-science-case-studies</a:t>
            </a:r>
            <a:r>
              <a:rPr lang="en-US" dirty="0" smtClean="0"/>
              <a:t>, a sponsor/community perspective</a:t>
            </a:r>
          </a:p>
          <a:p>
            <a:r>
              <a:rPr lang="en-US" i="1" dirty="0" smtClean="0"/>
              <a:t>Research Data Task Force Report</a:t>
            </a:r>
            <a:r>
              <a:rPr lang="en-US" dirty="0" smtClean="0"/>
              <a:t>, Office of Digital Assets and Infrastructure, Yale University, 2010, </a:t>
            </a:r>
            <a:r>
              <a:rPr lang="en-US" dirty="0" smtClean="0">
                <a:hlinkClick r:id="rId4"/>
              </a:rPr>
              <a:t>http://odai.research.yale.edu/sites/default/files/file/research%20data%20report%20final%20v2.pdf</a:t>
            </a:r>
            <a:r>
              <a:rPr lang="en-US" dirty="0" smtClean="0"/>
              <a:t>, an institutional perspective </a:t>
            </a:r>
          </a:p>
          <a:p>
            <a:endParaRPr lang="en-US" dirty="0"/>
          </a:p>
        </p:txBody>
      </p:sp>
      <p:pic>
        <p:nvPicPr>
          <p:cNvPr id="4" name="Picture 3"/>
          <p:cNvPicPr>
            <a:picLocks noChangeAspect="1"/>
          </p:cNvPicPr>
          <p:nvPr/>
        </p:nvPicPr>
        <p:blipFill>
          <a:blip r:embed="rId5"/>
          <a:stretch>
            <a:fillRect/>
          </a:stretch>
        </p:blipFill>
        <p:spPr>
          <a:xfrm>
            <a:off x="-1" y="0"/>
            <a:ext cx="1937497" cy="160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to All”</a:t>
            </a:r>
            <a:endParaRPr lang="en-US" dirty="0"/>
          </a:p>
        </p:txBody>
      </p:sp>
      <p:sp>
        <p:nvSpPr>
          <p:cNvPr id="3" name="Content Placeholder 2"/>
          <p:cNvSpPr>
            <a:spLocks noGrp="1"/>
          </p:cNvSpPr>
          <p:nvPr>
            <p:ph idx="1"/>
          </p:nvPr>
        </p:nvSpPr>
        <p:spPr>
          <a:xfrm>
            <a:off x="498458" y="2076824"/>
            <a:ext cx="8229600" cy="4525963"/>
          </a:xfrm>
        </p:spPr>
        <p:txBody>
          <a:bodyPr>
            <a:normAutofit/>
          </a:bodyPr>
          <a:lstStyle/>
          <a:p>
            <a:pPr>
              <a:buNone/>
            </a:pPr>
            <a:r>
              <a:rPr lang="en-US" dirty="0" smtClean="0"/>
              <a:t>	Purpose: Understand how principles of digitally-enabled openness are translated into practice in a range of disciplines</a:t>
            </a:r>
          </a:p>
          <a:p>
            <a:pPr>
              <a:buNone/>
            </a:pPr>
            <a:endParaRPr lang="en-US" dirty="0"/>
          </a:p>
        </p:txBody>
      </p:sp>
      <p:sp>
        <p:nvSpPr>
          <p:cNvPr id="4" name="TextBox 3"/>
          <p:cNvSpPr txBox="1"/>
          <p:nvPr/>
        </p:nvSpPr>
        <p:spPr>
          <a:xfrm>
            <a:off x="0" y="6211669"/>
            <a:ext cx="8728058" cy="646331"/>
          </a:xfrm>
          <a:prstGeom prst="rect">
            <a:avLst/>
          </a:prstGeom>
          <a:noFill/>
        </p:spPr>
        <p:txBody>
          <a:bodyPr wrap="none" rtlCol="0">
            <a:spAutoFit/>
          </a:bodyPr>
          <a:lstStyle/>
          <a:p>
            <a:r>
              <a:rPr lang="en-US" b="1" dirty="0" smtClean="0"/>
              <a:t>Open to All: Case Studies of Openness in Research</a:t>
            </a:r>
          </a:p>
          <a:p>
            <a:r>
              <a:rPr lang="en-US" dirty="0" err="1" smtClean="0"/>
              <a:t>http://www.rin.ac.uk/our-work/data-management-and-curation/open-science-case-studies</a:t>
            </a:r>
            <a:endParaRPr lang="en-US" dirty="0"/>
          </a:p>
        </p:txBody>
      </p:sp>
      <p:pic>
        <p:nvPicPr>
          <p:cNvPr id="5" name="Picture 4"/>
          <p:cNvPicPr>
            <a:picLocks noChangeAspect="1"/>
          </p:cNvPicPr>
          <p:nvPr/>
        </p:nvPicPr>
        <p:blipFill>
          <a:blip r:embed="rId3"/>
          <a:stretch>
            <a:fillRect/>
          </a:stretch>
        </p:blipFill>
        <p:spPr>
          <a:xfrm>
            <a:off x="0" y="-8965"/>
            <a:ext cx="1609165" cy="16091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065"/>
            <a:ext cx="8229600" cy="1143000"/>
          </a:xfrm>
        </p:spPr>
        <p:txBody>
          <a:bodyPr/>
          <a:lstStyle/>
          <a:p>
            <a:r>
              <a:rPr lang="en-US" dirty="0" smtClean="0"/>
              <a:t>Research Lifecycle Model</a:t>
            </a:r>
            <a:endParaRPr lang="en-US" dirty="0"/>
          </a:p>
        </p:txBody>
      </p:sp>
      <p:sp>
        <p:nvSpPr>
          <p:cNvPr id="4" name="Oval 3"/>
          <p:cNvSpPr/>
          <p:nvPr/>
        </p:nvSpPr>
        <p:spPr>
          <a:xfrm>
            <a:off x="3277060" y="1417638"/>
            <a:ext cx="2392133"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Conceptualizing and Networking</a:t>
            </a:r>
            <a:endParaRPr lang="en-US" dirty="0"/>
          </a:p>
        </p:txBody>
      </p:sp>
      <p:sp>
        <p:nvSpPr>
          <p:cNvPr id="5" name="Oval 4"/>
          <p:cNvSpPr/>
          <p:nvPr/>
        </p:nvSpPr>
        <p:spPr>
          <a:xfrm>
            <a:off x="5432933" y="2215235"/>
            <a:ext cx="2392133"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Proposal Writing and Design</a:t>
            </a:r>
            <a:endParaRPr lang="en-US" dirty="0"/>
          </a:p>
        </p:txBody>
      </p:sp>
      <p:sp>
        <p:nvSpPr>
          <p:cNvPr id="6" name="Oval 5"/>
          <p:cNvSpPr/>
          <p:nvPr/>
        </p:nvSpPr>
        <p:spPr>
          <a:xfrm>
            <a:off x="5432933" y="3428282"/>
            <a:ext cx="2392133"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Collecting and Analyzing</a:t>
            </a:r>
            <a:endParaRPr lang="en-US" dirty="0"/>
          </a:p>
        </p:txBody>
      </p:sp>
      <p:sp>
        <p:nvSpPr>
          <p:cNvPr id="7" name="Oval 6"/>
          <p:cNvSpPr/>
          <p:nvPr/>
        </p:nvSpPr>
        <p:spPr>
          <a:xfrm>
            <a:off x="6294667" y="5077617"/>
            <a:ext cx="2392133"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Infrastructuring</a:t>
            </a:r>
            <a:r>
              <a:rPr lang="en-US" dirty="0" smtClean="0"/>
              <a:t>: tools, services and standards</a:t>
            </a:r>
            <a:endParaRPr lang="en-US" dirty="0"/>
          </a:p>
        </p:txBody>
      </p:sp>
      <p:sp>
        <p:nvSpPr>
          <p:cNvPr id="8" name="Oval 7"/>
          <p:cNvSpPr/>
          <p:nvPr/>
        </p:nvSpPr>
        <p:spPr>
          <a:xfrm>
            <a:off x="3277060" y="4553345"/>
            <a:ext cx="2392133"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Documenting and Describing</a:t>
            </a:r>
            <a:endParaRPr lang="en-US" dirty="0"/>
          </a:p>
        </p:txBody>
      </p:sp>
      <p:sp>
        <p:nvSpPr>
          <p:cNvPr id="9" name="Oval 8"/>
          <p:cNvSpPr/>
          <p:nvPr/>
        </p:nvSpPr>
        <p:spPr>
          <a:xfrm>
            <a:off x="1258823" y="3428282"/>
            <a:ext cx="2392133"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Publishing, Reporting and Peer Review</a:t>
            </a:r>
            <a:endParaRPr lang="en-US" dirty="0"/>
          </a:p>
        </p:txBody>
      </p:sp>
      <p:sp>
        <p:nvSpPr>
          <p:cNvPr id="10" name="Oval 9"/>
          <p:cNvSpPr/>
          <p:nvPr/>
        </p:nvSpPr>
        <p:spPr>
          <a:xfrm>
            <a:off x="1258823" y="2215235"/>
            <a:ext cx="2392133"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Translating and Engaging</a:t>
            </a:r>
            <a:endParaRPr lang="en-US" dirty="0"/>
          </a:p>
        </p:txBody>
      </p:sp>
      <p:sp>
        <p:nvSpPr>
          <p:cNvPr id="11" name="TextBox 10"/>
          <p:cNvSpPr txBox="1"/>
          <p:nvPr/>
        </p:nvSpPr>
        <p:spPr>
          <a:xfrm>
            <a:off x="0" y="6211669"/>
            <a:ext cx="8728058" cy="646331"/>
          </a:xfrm>
          <a:prstGeom prst="rect">
            <a:avLst/>
          </a:prstGeom>
          <a:noFill/>
        </p:spPr>
        <p:txBody>
          <a:bodyPr wrap="none" rtlCol="0">
            <a:spAutoFit/>
          </a:bodyPr>
          <a:lstStyle/>
          <a:p>
            <a:r>
              <a:rPr lang="en-US" b="1" dirty="0" smtClean="0"/>
              <a:t>Open to All: Case Studies of Openness in Research</a:t>
            </a:r>
          </a:p>
          <a:p>
            <a:r>
              <a:rPr lang="en-US" dirty="0" err="1" smtClean="0"/>
              <a:t>http://www.rin.ac.uk/our-work/data-management-and-curation/open-science-case-studies</a:t>
            </a:r>
            <a:endParaRPr lang="en-US" dirty="0"/>
          </a:p>
        </p:txBody>
      </p:sp>
      <p:cxnSp>
        <p:nvCxnSpPr>
          <p:cNvPr id="13" name="Curved Connector 12"/>
          <p:cNvCxnSpPr/>
          <p:nvPr/>
        </p:nvCxnSpPr>
        <p:spPr>
          <a:xfrm>
            <a:off x="5669193" y="1727884"/>
            <a:ext cx="959806" cy="487351"/>
          </a:xfrm>
          <a:prstGeom prst="curvedConnector3">
            <a:avLst>
              <a:gd name="adj1" fmla="val 91538"/>
            </a:avLst>
          </a:prstGeom>
          <a:ln>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6806204" y="3338647"/>
            <a:ext cx="164502" cy="14767"/>
          </a:xfrm>
          <a:prstGeom prst="line">
            <a:avLst/>
          </a:prstGeom>
          <a:ln>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rot="10800000" flipV="1">
            <a:off x="5669193" y="4476826"/>
            <a:ext cx="1226646" cy="600791"/>
          </a:xfrm>
          <a:prstGeom prst="curvedConnector3">
            <a:avLst>
              <a:gd name="adj1" fmla="val 5460"/>
            </a:avLst>
          </a:prstGeom>
          <a:ln>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8" idx="2"/>
          </p:cNvCxnSpPr>
          <p:nvPr/>
        </p:nvCxnSpPr>
        <p:spPr>
          <a:xfrm rot="10800000">
            <a:off x="2155872" y="4476826"/>
            <a:ext cx="1121188" cy="600792"/>
          </a:xfrm>
          <a:prstGeom prst="curvedConnector3">
            <a:avLst>
              <a:gd name="adj1" fmla="val 97413"/>
            </a:avLst>
          </a:prstGeom>
          <a:ln>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2073620" y="3346031"/>
            <a:ext cx="164502" cy="1588"/>
          </a:xfrm>
          <a:prstGeom prst="line">
            <a:avLst/>
          </a:prstGeom>
          <a:ln>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flipV="1">
            <a:off x="2155077" y="1727884"/>
            <a:ext cx="1121983" cy="487351"/>
          </a:xfrm>
          <a:prstGeom prst="curvedConnector3">
            <a:avLst>
              <a:gd name="adj1" fmla="val -6592"/>
            </a:avLst>
          </a:prstGeom>
          <a:ln>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33" name="Shape 32"/>
          <p:cNvCxnSpPr>
            <a:stCxn id="5" idx="6"/>
          </p:cNvCxnSpPr>
          <p:nvPr/>
        </p:nvCxnSpPr>
        <p:spPr>
          <a:xfrm>
            <a:off x="7825066" y="2739508"/>
            <a:ext cx="236260" cy="2338110"/>
          </a:xfrm>
          <a:prstGeom prst="curvedConnector2">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7" idx="2"/>
            <a:endCxn id="8" idx="5"/>
          </p:cNvCxnSpPr>
          <p:nvPr/>
        </p:nvCxnSpPr>
        <p:spPr>
          <a:xfrm rot="10800000">
            <a:off x="5318873" y="5448334"/>
            <a:ext cx="975794" cy="15355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a:stretch>
            <a:fillRect/>
          </a:stretch>
        </p:blipFill>
        <p:spPr>
          <a:xfrm>
            <a:off x="0" y="0"/>
            <a:ext cx="1609165" cy="16091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Groups Surveyed</a:t>
            </a:r>
            <a:endParaRPr lang="en-US" dirty="0"/>
          </a:p>
        </p:txBody>
      </p:sp>
      <p:sp>
        <p:nvSpPr>
          <p:cNvPr id="3" name="Content Placeholder 2"/>
          <p:cNvSpPr>
            <a:spLocks noGrp="1"/>
          </p:cNvSpPr>
          <p:nvPr>
            <p:ph idx="1"/>
          </p:nvPr>
        </p:nvSpPr>
        <p:spPr>
          <a:xfrm>
            <a:off x="914400" y="2032000"/>
            <a:ext cx="8229600" cy="4525963"/>
          </a:xfrm>
        </p:spPr>
        <p:txBody>
          <a:bodyPr/>
          <a:lstStyle/>
          <a:p>
            <a:r>
              <a:rPr lang="en-US" dirty="0" smtClean="0"/>
              <a:t>Chemistry </a:t>
            </a:r>
          </a:p>
          <a:p>
            <a:r>
              <a:rPr lang="en-US" dirty="0" smtClean="0"/>
              <a:t>Astronomy</a:t>
            </a:r>
          </a:p>
          <a:p>
            <a:r>
              <a:rPr lang="en-US" dirty="0" smtClean="0"/>
              <a:t>Image bioinformatics</a:t>
            </a:r>
          </a:p>
          <a:p>
            <a:r>
              <a:rPr lang="en-US" dirty="0" smtClean="0"/>
              <a:t>Clinical </a:t>
            </a:r>
            <a:r>
              <a:rPr lang="en-US" dirty="0" err="1" smtClean="0"/>
              <a:t>neuroimaging</a:t>
            </a:r>
            <a:r>
              <a:rPr lang="en-US" dirty="0" smtClean="0"/>
              <a:t> </a:t>
            </a:r>
          </a:p>
          <a:p>
            <a:r>
              <a:rPr lang="en-US" dirty="0" smtClean="0"/>
              <a:t>Language technology</a:t>
            </a:r>
          </a:p>
          <a:p>
            <a:r>
              <a:rPr lang="en-US" dirty="0" smtClean="0"/>
              <a:t>Epidemiology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Perceived Benefits</a:t>
            </a:r>
            <a:endParaRPr lang="en-US" dirty="0"/>
          </a:p>
        </p:txBody>
      </p:sp>
      <p:sp>
        <p:nvSpPr>
          <p:cNvPr id="3" name="Content Placeholder 2"/>
          <p:cNvSpPr>
            <a:spLocks noGrp="1"/>
          </p:cNvSpPr>
          <p:nvPr>
            <p:ph idx="1"/>
          </p:nvPr>
        </p:nvSpPr>
        <p:spPr>
          <a:xfrm>
            <a:off x="415942" y="1417638"/>
            <a:ext cx="8229600" cy="4525963"/>
          </a:xfrm>
        </p:spPr>
        <p:txBody>
          <a:bodyPr/>
          <a:lstStyle/>
          <a:p>
            <a:r>
              <a:rPr lang="en-US" dirty="0" smtClean="0"/>
              <a:t>Improve efficiency of research</a:t>
            </a:r>
          </a:p>
          <a:p>
            <a:r>
              <a:rPr lang="en-US" dirty="0" smtClean="0"/>
              <a:t>Increase quality of research and scholarly rigor</a:t>
            </a:r>
          </a:p>
          <a:p>
            <a:r>
              <a:rPr lang="en-US" dirty="0" smtClean="0"/>
              <a:t>Enhance visibility of and access to science</a:t>
            </a:r>
          </a:p>
          <a:p>
            <a:r>
              <a:rPr lang="en-US" dirty="0" smtClean="0"/>
              <a:t>Enable researchers to ask new questions</a:t>
            </a:r>
          </a:p>
          <a:p>
            <a:r>
              <a:rPr lang="en-US" dirty="0" smtClean="0"/>
              <a:t>Enhance collaboration and community building</a:t>
            </a:r>
          </a:p>
          <a:p>
            <a:r>
              <a:rPr lang="en-US" dirty="0" smtClean="0"/>
              <a:t>Increase the economic and social impact of research</a:t>
            </a:r>
            <a:endParaRPr lang="en-US" dirty="0"/>
          </a:p>
        </p:txBody>
      </p:sp>
      <p:sp>
        <p:nvSpPr>
          <p:cNvPr id="4" name="TextBox 3"/>
          <p:cNvSpPr txBox="1"/>
          <p:nvPr/>
        </p:nvSpPr>
        <p:spPr>
          <a:xfrm>
            <a:off x="415942" y="6211669"/>
            <a:ext cx="8728058" cy="646331"/>
          </a:xfrm>
          <a:prstGeom prst="rect">
            <a:avLst/>
          </a:prstGeom>
          <a:noFill/>
        </p:spPr>
        <p:txBody>
          <a:bodyPr wrap="square" rtlCol="0">
            <a:spAutoFit/>
          </a:bodyPr>
          <a:lstStyle/>
          <a:p>
            <a:r>
              <a:rPr lang="en-US" b="1" dirty="0" smtClean="0"/>
              <a:t>Open to All: Case Studies of Openness in Research</a:t>
            </a:r>
          </a:p>
          <a:p>
            <a:r>
              <a:rPr lang="en-US" dirty="0" err="1" smtClean="0"/>
              <a:t>http://www.rin.ac.uk/our-work/data-management-and-curation/open-science-case-studies</a:t>
            </a:r>
            <a:endParaRPr lang="en-US" dirty="0"/>
          </a:p>
        </p:txBody>
      </p:sp>
      <p:pic>
        <p:nvPicPr>
          <p:cNvPr id="5" name="Picture 4"/>
          <p:cNvPicPr>
            <a:picLocks noChangeAspect="1"/>
          </p:cNvPicPr>
          <p:nvPr/>
        </p:nvPicPr>
        <p:blipFill>
          <a:blip r:embed="rId3"/>
          <a:stretch>
            <a:fillRect/>
          </a:stretch>
        </p:blipFill>
        <p:spPr>
          <a:xfrm>
            <a:off x="0" y="0"/>
            <a:ext cx="1609165" cy="16091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3239</TotalTime>
  <Words>1526</Words>
  <Application>Microsoft Macintosh PowerPoint</Application>
  <PresentationFormat>On-screen Show (4:3)</PresentationFormat>
  <Paragraphs>153</Paragraphs>
  <Slides>21</Slides>
  <Notes>21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Changing Practices…    </vt:lpstr>
      <vt:lpstr>Opportunities Heralded…   </vt:lpstr>
      <vt:lpstr>Slide 3</vt:lpstr>
      <vt:lpstr>2010-2011 Snapshot</vt:lpstr>
      <vt:lpstr>Slide 5</vt:lpstr>
      <vt:lpstr>“Open to All”</vt:lpstr>
      <vt:lpstr>Research Lifecycle Model</vt:lpstr>
      <vt:lpstr>Research Groups Surveyed</vt:lpstr>
      <vt:lpstr>Perceived Benefits</vt:lpstr>
      <vt:lpstr>Perceived Impediments</vt:lpstr>
      <vt:lpstr>Recommendations</vt:lpstr>
      <vt:lpstr>Yale University Research Data Task Force</vt:lpstr>
      <vt:lpstr>Findings (1)</vt:lpstr>
      <vt:lpstr>Findings (2)</vt:lpstr>
      <vt:lpstr>Findings (3)</vt:lpstr>
      <vt:lpstr>Findings (4)</vt:lpstr>
      <vt:lpstr>Slide 17</vt:lpstr>
      <vt:lpstr>Slide 18</vt:lpstr>
      <vt:lpstr>Slide 19</vt:lpstr>
      <vt:lpstr>Digital Data in Research Lifecycle</vt:lpstr>
      <vt:lpstr>2007 OECD Report </vt:lpstr>
    </vt:vector>
  </TitlesOfParts>
  <Company>Drexel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Computer-Mediated Scientific Knowledge Discovery  While there’s a way, is there a will?</dc:title>
  <dc:creator>Deborah Crawford</dc:creator>
  <cp:lastModifiedBy>Deborah Crawford</cp:lastModifiedBy>
  <cp:revision>80</cp:revision>
  <dcterms:created xsi:type="dcterms:W3CDTF">2011-03-10T01:39:01Z</dcterms:created>
  <dcterms:modified xsi:type="dcterms:W3CDTF">2011-03-10T01:41:00Z</dcterms:modified>
</cp:coreProperties>
</file>