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78" r:id="rId3"/>
    <p:sldId id="261" r:id="rId4"/>
    <p:sldId id="273" r:id="rId5"/>
    <p:sldId id="279" r:id="rId6"/>
    <p:sldId id="280" r:id="rId7"/>
    <p:sldId id="28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FF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C575470-21E8-4D75-85D3-B10541A260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07D08F-A06C-425D-B2F4-8A0B196DBBB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07D08F-A06C-425D-B2F4-8A0B196DBBB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741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C85518-0854-4FB5-92B2-F7732CDB2109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Nb. narrow “hot news” misappropriation from tort law does not apply, in all likelihood.</a:t>
            </a:r>
          </a:p>
          <a:p>
            <a:r>
              <a:rPr lang="en-US" dirty="0" smtClean="0"/>
              <a:t>Meaning of originality / creativity</a:t>
            </a:r>
          </a:p>
          <a:p>
            <a:r>
              <a:rPr lang="en-US" dirty="0" smtClean="0"/>
              <a:t>Commercial</a:t>
            </a:r>
            <a:r>
              <a:rPr lang="en-US" baseline="0" dirty="0" smtClean="0"/>
              <a:t> use issues</a:t>
            </a:r>
          </a:p>
          <a:p>
            <a:r>
              <a:rPr lang="en-US" baseline="0" dirty="0" smtClean="0"/>
              <a:t>Intermediate copying?  Sega v. Accolade; Perfect 10 v. Google; Kelly v. </a:t>
            </a:r>
            <a:r>
              <a:rPr lang="en-US" baseline="0" dirty="0" err="1" smtClean="0"/>
              <a:t>ArribaSoft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575470-21E8-4D75-85D3-B10541A2602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Jacobsen</a:t>
            </a:r>
          </a:p>
          <a:p>
            <a:r>
              <a:rPr lang="en-US" dirty="0" smtClean="0"/>
              <a:t>Antitrust problems?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575470-21E8-4D75-85D3-B10541A2602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 enforcement -- </a:t>
            </a:r>
            <a:r>
              <a:rPr lang="en-US" sz="1200" dirty="0" smtClean="0">
                <a:latin typeface="Book Antiqua" pitchFamily="18" charset="0"/>
              </a:rPr>
              <a:t>When/how should these systems be combined?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575470-21E8-4D75-85D3-B10541A2602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575470-21E8-4D75-85D3-B10541A2602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FA5DD-AF4D-47AB-A37C-7226D9A92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F761C-0535-4B9D-B4A1-12D48CD036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B8A95-E221-4949-8C48-AB2EE07B2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A8E62-668D-4575-A5BB-E0B2C8839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0777A-86D7-4F0D-B433-DF3D82BC6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CDFE5-7991-4583-A709-C1B41C36A0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DB411-C420-4FF1-951C-16CC7E6BE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1A152-CF7C-4B47-8735-F3A47AF81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B8C85-F441-4A28-B283-983D8405D4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F5199-B642-40F9-BB9F-14E4C4B5D5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57300-5C26-48A9-9FE7-EF4A6D9A7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F0D8E7-0C14-4806-8B04-7173CA7BE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381000"/>
            <a:ext cx="5943600" cy="2079625"/>
          </a:xfrm>
        </p:spPr>
        <p:txBody>
          <a:bodyPr/>
          <a:lstStyle/>
          <a:p>
            <a:pPr algn="l" eaLnBrk="1" hangingPunct="1"/>
            <a:r>
              <a:rPr lang="en-US" sz="2800" dirty="0" smtClean="0">
                <a:solidFill>
                  <a:srgbClr val="CC0000"/>
                </a:solidFill>
                <a:latin typeface="Book Antiqua" pitchFamily="18" charset="0"/>
              </a:rPr>
              <a:t>The Future of Scientific Knowledge Discovery in Open Networked </a:t>
            </a:r>
            <a:r>
              <a:rPr lang="en-US" sz="2800" dirty="0" smtClean="0">
                <a:solidFill>
                  <a:srgbClr val="CC0000"/>
                </a:solidFill>
                <a:latin typeface="Book Antiqua" pitchFamily="18" charset="0"/>
              </a:rPr>
              <a:t>Environments:  </a:t>
            </a:r>
            <a:r>
              <a:rPr lang="en-US" sz="2800" dirty="0" smtClean="0">
                <a:solidFill>
                  <a:srgbClr val="CC0000"/>
                </a:solidFill>
                <a:latin typeface="Book Antiqua" pitchFamily="18" charset="0"/>
              </a:rPr>
              <a:t/>
            </a:r>
            <a:br>
              <a:rPr lang="en-US" sz="2800" dirty="0" smtClean="0">
                <a:solidFill>
                  <a:srgbClr val="CC0000"/>
                </a:solidFill>
                <a:latin typeface="Book Antiqua" pitchFamily="18" charset="0"/>
              </a:rPr>
            </a:br>
            <a:r>
              <a:rPr lang="en-US" sz="2800" dirty="0" smtClean="0">
                <a:solidFill>
                  <a:srgbClr val="CC0000"/>
                </a:solidFill>
                <a:latin typeface="Book Antiqua" pitchFamily="18" charset="0"/>
              </a:rPr>
              <a:t>Legal Considerations</a:t>
            </a:r>
            <a:endParaRPr lang="en-US" sz="4000" dirty="0" smtClean="0">
              <a:solidFill>
                <a:srgbClr val="CC0000"/>
              </a:solidFill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2613025"/>
            <a:ext cx="7010400" cy="374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Book Antiqua" pitchFamily="18" charset="0"/>
              </a:rPr>
              <a:t>Michael Madison</a:t>
            </a:r>
            <a:endParaRPr lang="en-US" dirty="0" smtClean="0">
              <a:latin typeface="Book Antiqua" pitchFamily="18" charset="0"/>
            </a:endParaRPr>
          </a:p>
          <a:p>
            <a:r>
              <a:rPr lang="en-US" dirty="0" smtClean="0">
                <a:latin typeface="Book Antiqua" pitchFamily="18" charset="0"/>
              </a:rPr>
              <a:t>Professor of Law</a:t>
            </a:r>
          </a:p>
          <a:p>
            <a:r>
              <a:rPr lang="en-US" dirty="0" smtClean="0">
                <a:latin typeface="Book Antiqua" pitchFamily="18" charset="0"/>
              </a:rPr>
              <a:t>Faculty Director, Innovation Practice Institute</a:t>
            </a:r>
          </a:p>
          <a:p>
            <a:r>
              <a:rPr lang="en-US" dirty="0" smtClean="0">
                <a:latin typeface="Book Antiqua" pitchFamily="18" charset="0"/>
              </a:rPr>
              <a:t>University of </a:t>
            </a:r>
            <a:r>
              <a:rPr lang="en-US" dirty="0" smtClean="0">
                <a:latin typeface="Book Antiqua" pitchFamily="18" charset="0"/>
              </a:rPr>
              <a:t>Pittsburgh</a:t>
            </a:r>
          </a:p>
          <a:p>
            <a:r>
              <a:rPr lang="en-US" dirty="0" err="1" smtClean="0">
                <a:latin typeface="Book Antiqua" pitchFamily="18" charset="0"/>
              </a:rPr>
              <a:t>m</a:t>
            </a:r>
            <a:r>
              <a:rPr lang="en-US" dirty="0" err="1" smtClean="0">
                <a:latin typeface="Book Antiqua" pitchFamily="18" charset="0"/>
              </a:rPr>
              <a:t>ichael.j.madison@gmail</a:t>
            </a:r>
            <a:endParaRPr lang="en-US" dirty="0" smtClean="0">
              <a:latin typeface="Book Antiqua" pitchFamily="18" charset="0"/>
            </a:endParaRPr>
          </a:p>
          <a:p>
            <a:pPr>
              <a:lnSpc>
                <a:spcPct val="80000"/>
              </a:lnSpc>
            </a:pPr>
            <a:endParaRPr lang="en-US" dirty="0" smtClean="0">
              <a:latin typeface="Book Antiqua" pitchFamily="18" charset="0"/>
            </a:endParaRPr>
          </a:p>
          <a:p>
            <a:pPr>
              <a:lnSpc>
                <a:spcPct val="80000"/>
              </a:lnSpc>
            </a:pPr>
            <a:endParaRPr lang="en-US" dirty="0" smtClean="0">
              <a:latin typeface="Book Antiqua" pitchFamily="18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Book Antiqua" pitchFamily="18" charset="0"/>
              </a:rPr>
              <a:t>Board on Research Data and Information</a:t>
            </a:r>
          </a:p>
          <a:p>
            <a:pPr>
              <a:spcBef>
                <a:spcPts val="0"/>
              </a:spcBef>
            </a:pPr>
            <a:r>
              <a:rPr lang="en-US" i="1" dirty="0" smtClean="0">
                <a:latin typeface="Book Antiqua" pitchFamily="18" charset="0"/>
              </a:rPr>
              <a:t>in collaboration with</a:t>
            </a:r>
            <a:endParaRPr lang="en-US" dirty="0" smtClean="0">
              <a:latin typeface="Book Antiqua" pitchFamily="18" charset="0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latin typeface="Book Antiqua" pitchFamily="18" charset="0"/>
              </a:rPr>
              <a:t>Computer Science and Telecommunications Board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latin typeface="Book Antiqua" pitchFamily="18" charset="0"/>
              </a:rPr>
              <a:t>National Academy of Sciences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latin typeface="Book Antiqua" pitchFamily="18" charset="0"/>
              </a:rPr>
              <a:t>Washington, DC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dirty="0" smtClean="0">
              <a:latin typeface="Book Antiqua" pitchFamily="18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dirty="0" smtClean="0">
                <a:latin typeface="Book Antiqua" pitchFamily="18" charset="0"/>
              </a:rPr>
              <a:t>March 10, 2011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loud 6"/>
          <p:cNvSpPr/>
          <p:nvPr/>
        </p:nvSpPr>
        <p:spPr>
          <a:xfrm rot="10800000">
            <a:off x="457201" y="914400"/>
            <a:ext cx="2438400" cy="2209799"/>
          </a:xfrm>
          <a:prstGeom prst="cloud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5638800" y="685800"/>
            <a:ext cx="2971800" cy="2438400"/>
          </a:xfrm>
          <a:prstGeom prst="cloud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loud 8"/>
          <p:cNvSpPr/>
          <p:nvPr/>
        </p:nvSpPr>
        <p:spPr>
          <a:xfrm>
            <a:off x="533400" y="4038600"/>
            <a:ext cx="2895600" cy="2438400"/>
          </a:xfrm>
          <a:prstGeom prst="cloud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62000" y="4546937"/>
            <a:ext cx="2209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Book Antiqua" pitchFamily="18" charset="0"/>
              </a:rPr>
              <a:t>Dataset # 3, labeled </a:t>
            </a:r>
          </a:p>
          <a:p>
            <a:pPr algn="ctr"/>
            <a:r>
              <a:rPr lang="en-US" sz="2000" u="sng" dirty="0" smtClean="0">
                <a:latin typeface="Book Antiqua" pitchFamily="18" charset="0"/>
              </a:rPr>
              <a:t>“All rights reserved”</a:t>
            </a:r>
            <a:endParaRPr lang="en-US" sz="2000" u="sng" dirty="0">
              <a:latin typeface="Book Antiqu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201" y="1730515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Book Antiqua" pitchFamily="18" charset="0"/>
              </a:rPr>
              <a:t>Dataset # 1, </a:t>
            </a:r>
            <a:r>
              <a:rPr lang="en-US" sz="2000" u="sng" dirty="0" smtClean="0">
                <a:latin typeface="Book Antiqua" pitchFamily="18" charset="0"/>
              </a:rPr>
              <a:t>with no label</a:t>
            </a:r>
            <a:endParaRPr lang="en-US" sz="2000" u="sng" dirty="0">
              <a:latin typeface="Book Antiqu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19800" y="1346537"/>
            <a:ext cx="205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Book Antiqua" pitchFamily="18" charset="0"/>
              </a:rPr>
              <a:t>Dataset # 2, labeled </a:t>
            </a:r>
            <a:r>
              <a:rPr lang="en-US" sz="2000" u="sng" dirty="0" smtClean="0">
                <a:latin typeface="Book Antiqua" pitchFamily="18" charset="0"/>
              </a:rPr>
              <a:t>“Public domain/CC0”</a:t>
            </a:r>
            <a:endParaRPr lang="en-US" sz="2000" u="sng" dirty="0">
              <a:latin typeface="Book Antiqua" pitchFamily="18" charset="0"/>
            </a:endParaRPr>
          </a:p>
        </p:txBody>
      </p:sp>
      <p:sp>
        <p:nvSpPr>
          <p:cNvPr id="13" name="Cloud 12"/>
          <p:cNvSpPr/>
          <p:nvPr/>
        </p:nvSpPr>
        <p:spPr>
          <a:xfrm>
            <a:off x="5181600" y="4038600"/>
            <a:ext cx="3810000" cy="2438400"/>
          </a:xfrm>
          <a:prstGeom prst="cloud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638800" y="4648200"/>
            <a:ext cx="274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Book Antiqua" pitchFamily="18" charset="0"/>
              </a:rPr>
              <a:t>Dataset # 4, labeled </a:t>
            </a:r>
            <a:r>
              <a:rPr lang="en-US" sz="2000" u="sng" dirty="0" smtClean="0">
                <a:latin typeface="Book Antiqua" pitchFamily="18" charset="0"/>
              </a:rPr>
              <a:t>“Data Mining Not Allowed”</a:t>
            </a:r>
            <a:endParaRPr lang="en-US" sz="2000" u="sng" dirty="0">
              <a:latin typeface="Book Antiqua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895600" y="2438400"/>
            <a:ext cx="838200" cy="30480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 flipV="1">
            <a:off x="3200400" y="3810000"/>
            <a:ext cx="533400" cy="30480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 flipV="1">
            <a:off x="5257800" y="2667000"/>
            <a:ext cx="457200" cy="30480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334000" y="3657600"/>
            <a:ext cx="914400" cy="45720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733800" y="2438400"/>
            <a:ext cx="152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Book Antiqua" pitchFamily="18" charset="0"/>
              </a:rPr>
              <a:t>What legal challenges does the researcher in the middle face?</a:t>
            </a:r>
            <a:endParaRPr lang="en-US" sz="800" b="1" dirty="0">
              <a:latin typeface="Book Antiqua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0" y="1332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Book Antiqua" pitchFamily="18" charset="0"/>
              </a:rPr>
              <a:t>Assume that access to the database/dataset is permitted in the first instance</a:t>
            </a:r>
            <a:endParaRPr lang="en-US" dirty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762000"/>
            <a:ext cx="6629400" cy="45259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dirty="0" smtClean="0">
                <a:solidFill>
                  <a:srgbClr val="CC0000"/>
                </a:solidFill>
                <a:latin typeface="Book Antiqua" pitchFamily="18" charset="0"/>
              </a:rPr>
              <a:t>Legal issues</a:t>
            </a:r>
          </a:p>
          <a:p>
            <a:pPr eaLnBrk="1" hangingPunct="1">
              <a:buFontTx/>
              <a:buNone/>
              <a:defRPr/>
            </a:pPr>
            <a:endParaRPr lang="en-US" sz="2000" dirty="0" smtClean="0">
              <a:solidFill>
                <a:srgbClr val="CC0000"/>
              </a:solidFill>
              <a:latin typeface="Book Antiqua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2000" dirty="0" smtClean="0">
                <a:latin typeface="Book Antiqua" pitchFamily="18" charset="0"/>
              </a:rPr>
              <a:t>1.  Status of the data, coding, formats,  and datasets: copyright law basics</a:t>
            </a:r>
          </a:p>
          <a:p>
            <a:pPr eaLnBrk="1" hangingPunct="1">
              <a:buFontTx/>
              <a:buNone/>
              <a:defRPr/>
            </a:pPr>
            <a:endParaRPr lang="en-US" sz="2000" dirty="0" smtClean="0">
              <a:latin typeface="Book Antiqua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2000" dirty="0" smtClean="0">
                <a:latin typeface="Book Antiqua" pitchFamily="18" charset="0"/>
              </a:rPr>
              <a:t>2.  Making sense of contracts and licenses</a:t>
            </a:r>
          </a:p>
          <a:p>
            <a:pPr eaLnBrk="1" hangingPunct="1">
              <a:buFontTx/>
              <a:buNone/>
              <a:defRPr/>
            </a:pPr>
            <a:endParaRPr lang="en-US" sz="2000" dirty="0" smtClean="0">
              <a:latin typeface="Book Antiqua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2000" dirty="0" smtClean="0">
                <a:latin typeface="Book Antiqua" pitchFamily="18" charset="0"/>
              </a:rPr>
              <a:t>3.  Managing the results of data collection</a:t>
            </a:r>
            <a:endParaRPr lang="en-US" sz="2800" dirty="0" smtClean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60960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dirty="0" smtClean="0">
                <a:solidFill>
                  <a:srgbClr val="CC0000"/>
                </a:solidFill>
                <a:latin typeface="Book Antiqua" pitchFamily="18" charset="0"/>
              </a:rPr>
              <a:t>Status of the data, coding, formats, and datasets: copyright law default rules</a:t>
            </a:r>
          </a:p>
          <a:p>
            <a:pPr eaLnBrk="1" hangingPunct="1">
              <a:buFontTx/>
              <a:buNone/>
              <a:defRPr/>
            </a:pPr>
            <a:endParaRPr lang="en-US" sz="2800" b="1" dirty="0" smtClean="0">
              <a:solidFill>
                <a:srgbClr val="CC0000"/>
              </a:solidFill>
              <a:latin typeface="Book Antiqua" pitchFamily="18" charset="0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A specific datum (observation, research result, nucleotide sequence, and so on) is a </a:t>
            </a:r>
            <a:r>
              <a:rPr lang="en-US" sz="2000" dirty="0" err="1" smtClean="0">
                <a:latin typeface="Book Antiqua" pitchFamily="18" charset="0"/>
              </a:rPr>
              <a:t>noncopyrightable</a:t>
            </a:r>
            <a:r>
              <a:rPr lang="en-US" sz="2000" dirty="0" smtClean="0">
                <a:latin typeface="Book Antiqua" pitchFamily="18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Book Antiqua" pitchFamily="18" charset="0"/>
              </a:rPr>
              <a:t>fact </a:t>
            </a:r>
            <a:r>
              <a:rPr lang="en-US" sz="2000" dirty="0" smtClean="0">
                <a:latin typeface="Book Antiqua" pitchFamily="18" charset="0"/>
              </a:rPr>
              <a:t>and is in the </a:t>
            </a:r>
            <a:r>
              <a:rPr lang="en-US" sz="2000" b="1" dirty="0" smtClean="0">
                <a:solidFill>
                  <a:srgbClr val="C00000"/>
                </a:solidFill>
                <a:latin typeface="Book Antiqua" pitchFamily="18" charset="0"/>
              </a:rPr>
              <a:t>public domain</a:t>
            </a:r>
            <a:r>
              <a:rPr lang="en-US" sz="2000" dirty="0" smtClean="0">
                <a:solidFill>
                  <a:srgbClr val="C00000"/>
                </a:solidFill>
                <a:latin typeface="Book Antiqua" pitchFamily="18" charset="0"/>
              </a:rPr>
              <a:t>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Datasets and other collections of facts are covered automatically by copyright as “</a:t>
            </a:r>
            <a:r>
              <a:rPr lang="en-US" sz="2000" b="1" dirty="0" smtClean="0">
                <a:solidFill>
                  <a:srgbClr val="C00000"/>
                </a:solidFill>
                <a:latin typeface="Book Antiqua" pitchFamily="18" charset="0"/>
              </a:rPr>
              <a:t>compilations</a:t>
            </a:r>
            <a:r>
              <a:rPr lang="en-US" sz="2000" dirty="0" smtClean="0">
                <a:latin typeface="Book Antiqua" pitchFamily="18" charset="0"/>
              </a:rPr>
              <a:t>” if their “</a:t>
            </a:r>
            <a:r>
              <a:rPr lang="en-US" sz="2000" b="1" dirty="0" smtClean="0">
                <a:solidFill>
                  <a:srgbClr val="C00000"/>
                </a:solidFill>
                <a:latin typeface="Book Antiqua" pitchFamily="18" charset="0"/>
              </a:rPr>
              <a:t>selection, coordination, or arrangement</a:t>
            </a:r>
            <a:r>
              <a:rPr lang="en-US" sz="2000" dirty="0" smtClean="0">
                <a:latin typeface="Book Antiqua" pitchFamily="18" charset="0"/>
              </a:rPr>
              <a:t>” demonstrates “</a:t>
            </a:r>
            <a:r>
              <a:rPr lang="en-US" sz="2000" b="1" dirty="0" smtClean="0">
                <a:solidFill>
                  <a:srgbClr val="C00000"/>
                </a:solidFill>
                <a:latin typeface="Book Antiqua" pitchFamily="18" charset="0"/>
              </a:rPr>
              <a:t>minimal” (human) creativity</a:t>
            </a:r>
            <a:r>
              <a:rPr lang="en-US" sz="2000" dirty="0" smtClean="0">
                <a:latin typeface="Book Antiqua" pitchFamily="18" charset="0"/>
              </a:rPr>
              <a:t>. </a:t>
            </a:r>
            <a:r>
              <a:rPr lang="en-US" sz="2000" dirty="0" smtClean="0">
                <a:latin typeface="Book Antiqua" pitchFamily="18" charset="0"/>
              </a:rPr>
              <a:t>Coding, formats, interpretations are likely covered by copyright.</a:t>
            </a:r>
            <a:endParaRPr lang="en-US" sz="2000" dirty="0" smtClean="0">
              <a:latin typeface="Book Antiqua" pitchFamily="18" charset="0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Compilations arranged for ease of use, to comply with standard taxonomies or disciplinary standards, or in other obvious, routine, or mechanical ways cannot be protected by copyright.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Compilation copyrights are thin, meaning only verbatim copying is prohibited.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In Europe, </a:t>
            </a:r>
            <a:r>
              <a:rPr lang="en-US" sz="2000" b="1" dirty="0" smtClean="0">
                <a:solidFill>
                  <a:srgbClr val="C00000"/>
                </a:solidFill>
                <a:latin typeface="Book Antiqua" pitchFamily="18" charset="0"/>
              </a:rPr>
              <a:t>EU database rights </a:t>
            </a:r>
            <a:r>
              <a:rPr lang="en-US" sz="2000" dirty="0" smtClean="0">
                <a:latin typeface="Book Antiqua" pitchFamily="18" charset="0"/>
              </a:rPr>
              <a:t>may apply.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Book Antiqua" pitchFamily="18" charset="0"/>
              </a:rPr>
              <a:t>Fair use </a:t>
            </a:r>
            <a:r>
              <a:rPr lang="en-US" sz="2000" dirty="0" smtClean="0">
                <a:latin typeface="Book Antiqua" pitchFamily="18" charset="0"/>
              </a:rPr>
              <a:t>or other limitations protecting scientific research may apply.</a:t>
            </a:r>
          </a:p>
          <a:p>
            <a:pPr eaLnBrk="1" hangingPunct="1">
              <a:buFontTx/>
              <a:buNone/>
              <a:defRPr/>
            </a:pPr>
            <a:endParaRPr lang="en-US" sz="1800" dirty="0" smtClean="0">
              <a:latin typeface="Book Antiqua" pitchFamily="18" charset="0"/>
            </a:endParaRPr>
          </a:p>
          <a:p>
            <a:pPr eaLnBrk="1" hangingPunct="1">
              <a:buFontTx/>
              <a:buNone/>
              <a:defRPr/>
            </a:pPr>
            <a:endParaRPr lang="en-US" sz="2400" dirty="0" smtClean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686800" cy="66294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dirty="0" smtClean="0">
                <a:solidFill>
                  <a:srgbClr val="C00000"/>
                </a:solidFill>
                <a:latin typeface="Book Antiqua" pitchFamily="18" charset="0"/>
              </a:rPr>
              <a:t>Making </a:t>
            </a:r>
            <a:r>
              <a:rPr lang="en-US" sz="2800" dirty="0" smtClean="0">
                <a:solidFill>
                  <a:srgbClr val="C00000"/>
                </a:solidFill>
                <a:latin typeface="Book Antiqua" pitchFamily="18" charset="0"/>
              </a:rPr>
              <a:t>sense of contracts and </a:t>
            </a:r>
            <a:r>
              <a:rPr lang="en-US" sz="2800" dirty="0" smtClean="0">
                <a:solidFill>
                  <a:srgbClr val="C00000"/>
                </a:solidFill>
                <a:latin typeface="Book Antiqua" pitchFamily="18" charset="0"/>
              </a:rPr>
              <a:t>licenses</a:t>
            </a:r>
          </a:p>
          <a:p>
            <a:pPr eaLnBrk="1" hangingPunct="1">
              <a:buFontTx/>
              <a:buNone/>
              <a:defRPr/>
            </a:pPr>
            <a:endParaRPr lang="en-US" sz="2800" b="1" dirty="0" smtClean="0">
              <a:solidFill>
                <a:srgbClr val="CC0000"/>
              </a:solidFill>
              <a:latin typeface="Book Antiqua" pitchFamily="18" charset="0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In the absence of a contract, license, or notice, default copyright rules apply. </a:t>
            </a:r>
            <a:r>
              <a:rPr lang="en-US" sz="2000" dirty="0" smtClean="0">
                <a:latin typeface="Book Antiqua" pitchFamily="18" charset="0"/>
              </a:rPr>
              <a:t> Data and datasets may be offered to the </a:t>
            </a: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public domain</a:t>
            </a:r>
            <a:r>
              <a:rPr lang="en-US" sz="2000" dirty="0" smtClean="0">
                <a:latin typeface="Book Antiqua" pitchFamily="18" charset="0"/>
              </a:rPr>
              <a:t>. Or, the compiler may dedicate the material to the public domain (e.g., CC0 licenses).  A CC0 license irrevocably commits copyrighted content to the PD.  </a:t>
            </a:r>
            <a:r>
              <a:rPr lang="en-US" sz="2000" dirty="0" err="1" smtClean="0">
                <a:latin typeface="Book Antiqua" pitchFamily="18" charset="0"/>
              </a:rPr>
              <a:t>Noncopyrighted</a:t>
            </a:r>
            <a:r>
              <a:rPr lang="en-US" sz="2000" dirty="0" smtClean="0">
                <a:latin typeface="Book Antiqua" pitchFamily="18" charset="0"/>
              </a:rPr>
              <a:t> material may be labeled PD for clarity.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Licenses</a:t>
            </a:r>
            <a:r>
              <a:rPr lang="en-US" sz="2000" dirty="0" smtClean="0">
                <a:latin typeface="Book Antiqua" pitchFamily="18" charset="0"/>
              </a:rPr>
              <a:t> specifying scope of authorized access, use, </a:t>
            </a:r>
            <a:r>
              <a:rPr lang="en-US" sz="2000" dirty="0" err="1" smtClean="0">
                <a:latin typeface="Book Antiqua" pitchFamily="18" charset="0"/>
              </a:rPr>
              <a:t>datamining</a:t>
            </a:r>
            <a:r>
              <a:rPr lang="en-US" sz="2000" dirty="0" smtClean="0">
                <a:latin typeface="Book Antiqua" pitchFamily="18" charset="0"/>
              </a:rPr>
              <a:t>, recombination may be bundled with contracts, or may be unilateral.</a:t>
            </a:r>
          </a:p>
          <a:p>
            <a:pPr marL="914400" lvl="1" indent="-457200" eaLnBrk="1" hangingPunct="1">
              <a:buFont typeface="Wingdings" pitchFamily="2" charset="2"/>
              <a:buChar char="v"/>
              <a:defRPr/>
            </a:pPr>
            <a:r>
              <a:rPr lang="en-US" sz="2000" dirty="0" smtClean="0">
                <a:latin typeface="Book Antiqua" pitchFamily="18" charset="0"/>
              </a:rPr>
              <a:t>No assent may be required.  Notice of the terms may be limited.  Terms may be </a:t>
            </a: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human readable but not machine readable</a:t>
            </a:r>
            <a:r>
              <a:rPr lang="en-US" sz="2000" dirty="0" smtClean="0">
                <a:latin typeface="Book Antiqua" pitchFamily="18" charset="0"/>
              </a:rPr>
              <a:t>.  Or the reverse.</a:t>
            </a:r>
            <a:endParaRPr lang="en-US" sz="1600" dirty="0" smtClean="0">
              <a:latin typeface="Book Antiqua" pitchFamily="18" charset="0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License terms may be custom designed by the dataset provider /host institution, leading to </a:t>
            </a: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overlapping/inconsistent legal obligations.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License scope may enable some onward collaboration, sharing,  or redistribution of data -- but not all.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Enforceability</a:t>
            </a:r>
            <a:r>
              <a:rPr lang="en-US" sz="2000" dirty="0" smtClean="0">
                <a:latin typeface="Book Antiqua" pitchFamily="18" charset="0"/>
              </a:rPr>
              <a:t> of </a:t>
            </a: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private</a:t>
            </a:r>
            <a:r>
              <a:rPr lang="en-US" sz="2000" dirty="0" smtClean="0">
                <a:latin typeface="Book Antiqua" pitchFamily="18" charset="0"/>
              </a:rPr>
              <a:t> unilateral notices / licenses is </a:t>
            </a: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unclear</a:t>
            </a:r>
            <a:r>
              <a:rPr lang="en-US" sz="2000" dirty="0" smtClean="0">
                <a:latin typeface="Book Antiqua" pitchFamily="18" charset="0"/>
              </a:rPr>
              <a:t>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Government-mandated data sharing</a:t>
            </a:r>
            <a:r>
              <a:rPr lang="en-US" sz="2000" dirty="0" smtClean="0">
                <a:latin typeface="Book Antiqua" pitchFamily="18" charset="0"/>
              </a:rPr>
              <a:t> /licensing provides consistency, enforceability.</a:t>
            </a:r>
          </a:p>
          <a:p>
            <a:pPr eaLnBrk="1" hangingPunct="1">
              <a:buFontTx/>
              <a:buNone/>
              <a:defRPr/>
            </a:pPr>
            <a:endParaRPr lang="en-US" sz="2000" dirty="0" smtClean="0">
              <a:latin typeface="Book Antiqua" pitchFamily="18" charset="0"/>
            </a:endParaRPr>
          </a:p>
          <a:p>
            <a:pPr eaLnBrk="1" hangingPunct="1">
              <a:buFontTx/>
              <a:buNone/>
              <a:defRPr/>
            </a:pPr>
            <a:endParaRPr lang="en-US" sz="2000" dirty="0" smtClean="0">
              <a:latin typeface="Book Antiqua" pitchFamily="18" charset="0"/>
            </a:endParaRPr>
          </a:p>
          <a:p>
            <a:pPr eaLnBrk="1" hangingPunct="1">
              <a:buFontTx/>
              <a:buNone/>
              <a:defRPr/>
            </a:pPr>
            <a:endParaRPr lang="en-US" sz="1800" dirty="0" smtClean="0">
              <a:latin typeface="Book Antiqua" pitchFamily="18" charset="0"/>
            </a:endParaRPr>
          </a:p>
          <a:p>
            <a:pPr eaLnBrk="1" hangingPunct="1">
              <a:buFontTx/>
              <a:buNone/>
              <a:defRPr/>
            </a:pPr>
            <a:endParaRPr lang="en-US" sz="2400" dirty="0" smtClean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8229600" cy="6400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dirty="0" smtClean="0">
                <a:solidFill>
                  <a:srgbClr val="CC0000"/>
                </a:solidFill>
                <a:latin typeface="Book Antiqua" pitchFamily="18" charset="0"/>
              </a:rPr>
              <a:t>Managing the results of data </a:t>
            </a:r>
            <a:r>
              <a:rPr lang="en-US" sz="2800" dirty="0" smtClean="0">
                <a:solidFill>
                  <a:srgbClr val="CC0000"/>
                </a:solidFill>
                <a:latin typeface="Book Antiqua" pitchFamily="18" charset="0"/>
              </a:rPr>
              <a:t>collection</a:t>
            </a:r>
          </a:p>
          <a:p>
            <a:pPr eaLnBrk="1" hangingPunct="1">
              <a:buFontTx/>
              <a:buNone/>
              <a:defRPr/>
            </a:pPr>
            <a:endParaRPr lang="en-US" sz="2800" b="1" dirty="0" smtClean="0">
              <a:solidFill>
                <a:srgbClr val="CC0000"/>
              </a:solidFill>
              <a:latin typeface="Book Antiqua" pitchFamily="18" charset="0"/>
            </a:endParaRPr>
          </a:p>
          <a:p>
            <a:pPr marL="457200" indent="-457200" eaLnBrk="1" hangingPunct="1">
              <a:buNone/>
              <a:defRPr/>
            </a:pPr>
            <a:r>
              <a:rPr lang="en-US" sz="2000" dirty="0" smtClean="0">
                <a:latin typeface="Book Antiqua" pitchFamily="18" charset="0"/>
              </a:rPr>
              <a:t>Forward-looking issues related to governing a </a:t>
            </a: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data commons</a:t>
            </a:r>
            <a:r>
              <a:rPr lang="en-US" sz="2000" dirty="0" smtClean="0">
                <a:latin typeface="Book Antiqua" pitchFamily="18" charset="0"/>
              </a:rPr>
              <a:t>: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Data/dataset </a:t>
            </a: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integrity</a:t>
            </a:r>
            <a:r>
              <a:rPr lang="en-US" sz="2000" dirty="0" smtClean="0">
                <a:latin typeface="Book Antiqua" pitchFamily="18" charset="0"/>
              </a:rPr>
              <a:t>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Translation and interoperability of data from different sources, in different formats:  designing and enforcing </a:t>
            </a: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standards</a:t>
            </a:r>
            <a:r>
              <a:rPr lang="en-US" sz="2000" dirty="0" smtClean="0">
                <a:latin typeface="Book Antiqua" pitchFamily="18" charset="0"/>
              </a:rPr>
              <a:t>; managing and maintaining data </a:t>
            </a: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consistency.  (Ensuring PD status of data may be inadequate to deal with this challenge.)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Who has access </a:t>
            </a:r>
            <a:r>
              <a:rPr lang="en-US" sz="2000" dirty="0" smtClean="0">
                <a:latin typeface="Book Antiqua" pitchFamily="18" charset="0"/>
              </a:rPr>
              <a:t>to the new collection of data, and for what purposes?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What are participants’ </a:t>
            </a: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duties and rights </a:t>
            </a:r>
            <a:r>
              <a:rPr lang="en-US" sz="2000" dirty="0" smtClean="0">
                <a:latin typeface="Book Antiqua" pitchFamily="18" charset="0"/>
              </a:rPr>
              <a:t>regarding standardization and data consistency, and re-sharing, re-combining, re-using data?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How is compliance </a:t>
            </a: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monitored and enforced</a:t>
            </a:r>
            <a:r>
              <a:rPr lang="en-US" sz="2000" dirty="0" smtClean="0">
                <a:latin typeface="Book Antiqua" pitchFamily="18" charset="0"/>
              </a:rPr>
              <a:t>?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When do those duties and rights pass to </a:t>
            </a: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downstream parties</a:t>
            </a:r>
            <a:r>
              <a:rPr lang="en-US" sz="2000" dirty="0" smtClean="0">
                <a:latin typeface="Book Antiqua" pitchFamily="18" charset="0"/>
              </a:rPr>
              <a:t> who did not obtain the data in the first place?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Compare the costs and benefits of </a:t>
            </a: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government-sponsored enforcement </a:t>
            </a:r>
            <a:r>
              <a:rPr lang="en-US" sz="2000" dirty="0" smtClean="0">
                <a:latin typeface="Book Antiqua" pitchFamily="18" charset="0"/>
              </a:rPr>
              <a:t>with those of private enforcement </a:t>
            </a: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via licenses and contracts</a:t>
            </a:r>
            <a:r>
              <a:rPr lang="en-US" sz="2000" dirty="0" smtClean="0">
                <a:latin typeface="Book Antiqua" pitchFamily="18" charset="0"/>
              </a:rPr>
              <a:t>, and with those of </a:t>
            </a:r>
            <a:r>
              <a:rPr lang="en-US" sz="2000" b="1" dirty="0" smtClean="0">
                <a:solidFill>
                  <a:srgbClr val="CC0000"/>
                </a:solidFill>
                <a:latin typeface="Book Antiqua" pitchFamily="18" charset="0"/>
              </a:rPr>
              <a:t>informal/community enforcement</a:t>
            </a:r>
            <a:r>
              <a:rPr lang="en-US" sz="2000" dirty="0" smtClean="0">
                <a:latin typeface="Book Antiqua" pitchFamily="18" charset="0"/>
              </a:rPr>
              <a:t>.  </a:t>
            </a:r>
            <a:endParaRPr lang="en-US" sz="2400" dirty="0" smtClean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371600" y="685800"/>
            <a:ext cx="6400800" cy="5638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dirty="0" smtClean="0">
                <a:solidFill>
                  <a:srgbClr val="CC0000"/>
                </a:solidFill>
                <a:latin typeface="Book Antiqua" pitchFamily="18" charset="0"/>
              </a:rPr>
              <a:t>Summary</a:t>
            </a:r>
          </a:p>
          <a:p>
            <a:pPr eaLnBrk="1" hangingPunct="1">
              <a:buFontTx/>
              <a:buNone/>
              <a:defRPr/>
            </a:pPr>
            <a:endParaRPr lang="en-US" sz="2800" b="1" dirty="0" smtClean="0">
              <a:solidFill>
                <a:srgbClr val="CC0000"/>
              </a:solidFill>
              <a:latin typeface="Book Antiqua" pitchFamily="18" charset="0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Difficulty of achieving</a:t>
            </a:r>
          </a:p>
          <a:p>
            <a:pPr marL="914400" lvl="1" indent="-457200" eaLnBrk="1" hangingPunct="1">
              <a:buFont typeface="Wingdings" pitchFamily="2" charset="2"/>
              <a:buChar char="v"/>
              <a:defRPr/>
            </a:pPr>
            <a:r>
              <a:rPr lang="en-US" sz="2000" dirty="0" smtClean="0">
                <a:latin typeface="Book Antiqua" pitchFamily="18" charset="0"/>
              </a:rPr>
              <a:t>Clarity</a:t>
            </a:r>
          </a:p>
          <a:p>
            <a:pPr marL="914400" lvl="1" indent="-457200" eaLnBrk="1" hangingPunct="1">
              <a:buFont typeface="Wingdings" pitchFamily="2" charset="2"/>
              <a:buChar char="v"/>
              <a:defRPr/>
            </a:pPr>
            <a:r>
              <a:rPr lang="en-US" sz="2000" dirty="0" smtClean="0">
                <a:latin typeface="Book Antiqua" pitchFamily="18" charset="0"/>
              </a:rPr>
              <a:t>Simplicity</a:t>
            </a:r>
          </a:p>
          <a:p>
            <a:pPr marL="914400" lvl="1" indent="-457200" eaLnBrk="1" hangingPunct="1">
              <a:buFont typeface="Wingdings" pitchFamily="2" charset="2"/>
              <a:buChar char="v"/>
              <a:defRPr/>
            </a:pPr>
            <a:r>
              <a:rPr lang="en-US" sz="2000" dirty="0" smtClean="0">
                <a:latin typeface="Book Antiqua" pitchFamily="18" charset="0"/>
              </a:rPr>
              <a:t>Flexibility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Even with sponsor support and the best of intentions.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endParaRPr lang="en-US" sz="2000" dirty="0" smtClean="0">
              <a:latin typeface="Book Antiqua" pitchFamily="18" charset="0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The legal system is designed to promote securing things, not sharing knowledge.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endParaRPr lang="en-US" sz="2000" dirty="0" smtClean="0">
              <a:latin typeface="Book Antiqua" pitchFamily="18" charset="0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>
                <a:latin typeface="Book Antiqua" pitchFamily="18" charset="0"/>
              </a:rPr>
              <a:t>We’re unlikely </a:t>
            </a:r>
            <a:r>
              <a:rPr lang="en-US" sz="2000" dirty="0" smtClean="0">
                <a:latin typeface="Book Antiqua" pitchFamily="18" charset="0"/>
              </a:rPr>
              <a:t>to find one-size-fits-all legal </a:t>
            </a:r>
            <a:r>
              <a:rPr lang="en-US" sz="2000" dirty="0" smtClean="0">
                <a:latin typeface="Book Antiqua" pitchFamily="18" charset="0"/>
              </a:rPr>
              <a:t>solutions.</a:t>
            </a:r>
            <a:endParaRPr lang="en-US" sz="2400" dirty="0" smtClean="0">
              <a:latin typeface="Book Antiqu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1738</TotalTime>
  <Words>731</Words>
  <Application>Microsoft Office PowerPoint</Application>
  <PresentationFormat>On-screen Show (4:3)</PresentationFormat>
  <Paragraphs>83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The Future of Scientific Knowledge Discovery in Open Networked Environments:   Legal Considerations</vt:lpstr>
      <vt:lpstr>Slide 2</vt:lpstr>
      <vt:lpstr>Slide 3</vt:lpstr>
      <vt:lpstr>Slide 4</vt:lpstr>
      <vt:lpstr>Slide 5</vt:lpstr>
      <vt:lpstr>Slide 6</vt:lpstr>
      <vt:lpstr>Slide 7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IP, Pooling Arrangements,  and Constructed Environments </dc:title>
  <dc:creator> </dc:creator>
  <cp:lastModifiedBy>madison</cp:lastModifiedBy>
  <cp:revision>135</cp:revision>
  <dcterms:created xsi:type="dcterms:W3CDTF">2006-09-30T13:31:40Z</dcterms:created>
  <dcterms:modified xsi:type="dcterms:W3CDTF">2011-03-07T01:50:29Z</dcterms:modified>
</cp:coreProperties>
</file>