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311" r:id="rId3"/>
    <p:sldId id="334" r:id="rId4"/>
    <p:sldId id="312" r:id="rId5"/>
    <p:sldId id="313" r:id="rId6"/>
    <p:sldId id="314" r:id="rId7"/>
    <p:sldId id="319" r:id="rId8"/>
    <p:sldId id="320" r:id="rId9"/>
    <p:sldId id="321" r:id="rId10"/>
    <p:sldId id="322" r:id="rId11"/>
    <p:sldId id="325" r:id="rId12"/>
    <p:sldId id="326" r:id="rId13"/>
    <p:sldId id="328" r:id="rId14"/>
    <p:sldId id="329" r:id="rId15"/>
    <p:sldId id="330" r:id="rId16"/>
    <p:sldId id="295" r:id="rId17"/>
    <p:sldId id="270" r:id="rId18"/>
  </p:sldIdLst>
  <p:sldSz cx="9144000" cy="5715000" type="screen16x10"/>
  <p:notesSz cx="7086600" cy="9024938"/>
  <p:defaultTextStyle>
    <a:defPPr>
      <a:defRPr lang="en-US"/>
    </a:defPPr>
    <a:lvl1pPr marL="0" algn="l" defTabSz="8103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196" algn="l" defTabSz="8103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392" algn="l" defTabSz="8103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588" algn="l" defTabSz="8103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785" algn="l" defTabSz="8103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5981" algn="l" defTabSz="8103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177" algn="l" defTabSz="8103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373" algn="l" defTabSz="8103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569" algn="l" defTabSz="8103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4F4FFF"/>
    <a:srgbClr val="CD6209"/>
    <a:srgbClr val="800000"/>
    <a:srgbClr val="FF8181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40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0859" cy="451247"/>
          </a:xfrm>
          <a:prstGeom prst="rect">
            <a:avLst/>
          </a:prstGeom>
        </p:spPr>
        <p:txBody>
          <a:bodyPr vert="horz" lIns="94463" tIns="47232" rIns="94463" bIns="472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2" y="0"/>
            <a:ext cx="3070859" cy="451247"/>
          </a:xfrm>
          <a:prstGeom prst="rect">
            <a:avLst/>
          </a:prstGeom>
        </p:spPr>
        <p:txBody>
          <a:bodyPr vert="horz" lIns="94463" tIns="47232" rIns="94463" bIns="47232" rtlCol="0"/>
          <a:lstStyle>
            <a:lvl1pPr algn="r">
              <a:defRPr sz="1300"/>
            </a:lvl1pPr>
          </a:lstStyle>
          <a:p>
            <a:fld id="{A21788DE-7E74-4BFF-9EFB-FCA831552FFE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76275"/>
            <a:ext cx="5416550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63" tIns="47232" rIns="94463" bIns="47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286847"/>
            <a:ext cx="5669280" cy="4061222"/>
          </a:xfrm>
          <a:prstGeom prst="rect">
            <a:avLst/>
          </a:prstGeom>
        </p:spPr>
        <p:txBody>
          <a:bodyPr vert="horz" lIns="94463" tIns="47232" rIns="94463" bIns="472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572124"/>
            <a:ext cx="3070859" cy="451247"/>
          </a:xfrm>
          <a:prstGeom prst="rect">
            <a:avLst/>
          </a:prstGeom>
        </p:spPr>
        <p:txBody>
          <a:bodyPr vert="horz" lIns="94463" tIns="47232" rIns="94463" bIns="472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2" y="8572124"/>
            <a:ext cx="3070859" cy="451247"/>
          </a:xfrm>
          <a:prstGeom prst="rect">
            <a:avLst/>
          </a:prstGeom>
        </p:spPr>
        <p:txBody>
          <a:bodyPr vert="horz" lIns="94463" tIns="47232" rIns="94463" bIns="47232" rtlCol="0" anchor="b"/>
          <a:lstStyle>
            <a:lvl1pPr algn="r">
              <a:defRPr sz="1300"/>
            </a:lvl1pPr>
          </a:lstStyle>
          <a:p>
            <a:fld id="{047AB69A-8206-41B0-9E32-868A1F7CC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0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196" algn="l" defTabSz="810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392" algn="l" defTabSz="810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588" algn="l" defTabSz="810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785" algn="l" defTabSz="810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5981" algn="l" defTabSz="810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177" algn="l" defTabSz="810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373" algn="l" defTabSz="810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569" algn="l" defTabSz="810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5025" y="674688"/>
            <a:ext cx="5416550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BE05C-9412-4CF2-A845-101A08E418B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1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55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0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59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1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6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15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6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196" indent="0">
              <a:buNone/>
              <a:defRPr sz="1800" b="1"/>
            </a:lvl2pPr>
            <a:lvl3pPr marL="810392" indent="0">
              <a:buNone/>
              <a:defRPr sz="1600" b="1"/>
            </a:lvl3pPr>
            <a:lvl4pPr marL="1215588" indent="0">
              <a:buNone/>
              <a:defRPr sz="1400" b="1"/>
            </a:lvl4pPr>
            <a:lvl5pPr marL="1620785" indent="0">
              <a:buNone/>
              <a:defRPr sz="1400" b="1"/>
            </a:lvl5pPr>
            <a:lvl6pPr marL="2025981" indent="0">
              <a:buNone/>
              <a:defRPr sz="1400" b="1"/>
            </a:lvl6pPr>
            <a:lvl7pPr marL="2431177" indent="0">
              <a:buNone/>
              <a:defRPr sz="1400" b="1"/>
            </a:lvl7pPr>
            <a:lvl8pPr marL="2836373" indent="0">
              <a:buNone/>
              <a:defRPr sz="1400" b="1"/>
            </a:lvl8pPr>
            <a:lvl9pPr marL="324156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196" indent="0">
              <a:buNone/>
              <a:defRPr sz="1800" b="1"/>
            </a:lvl2pPr>
            <a:lvl3pPr marL="810392" indent="0">
              <a:buNone/>
              <a:defRPr sz="1600" b="1"/>
            </a:lvl3pPr>
            <a:lvl4pPr marL="1215588" indent="0">
              <a:buNone/>
              <a:defRPr sz="1400" b="1"/>
            </a:lvl4pPr>
            <a:lvl5pPr marL="1620785" indent="0">
              <a:buNone/>
              <a:defRPr sz="1400" b="1"/>
            </a:lvl5pPr>
            <a:lvl6pPr marL="2025981" indent="0">
              <a:buNone/>
              <a:defRPr sz="1400" b="1"/>
            </a:lvl6pPr>
            <a:lvl7pPr marL="2431177" indent="0">
              <a:buNone/>
              <a:defRPr sz="1400" b="1"/>
            </a:lvl7pPr>
            <a:lvl8pPr marL="2836373" indent="0">
              <a:buNone/>
              <a:defRPr sz="1400" b="1"/>
            </a:lvl8pPr>
            <a:lvl9pPr marL="324156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0" cy="487759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05196" indent="0">
              <a:buNone/>
              <a:defRPr sz="1100"/>
            </a:lvl2pPr>
            <a:lvl3pPr marL="810392" indent="0">
              <a:buNone/>
              <a:defRPr sz="900"/>
            </a:lvl3pPr>
            <a:lvl4pPr marL="1215588" indent="0">
              <a:buNone/>
              <a:defRPr sz="800"/>
            </a:lvl4pPr>
            <a:lvl5pPr marL="1620785" indent="0">
              <a:buNone/>
              <a:defRPr sz="800"/>
            </a:lvl5pPr>
            <a:lvl6pPr marL="2025981" indent="0">
              <a:buNone/>
              <a:defRPr sz="800"/>
            </a:lvl6pPr>
            <a:lvl7pPr marL="2431177" indent="0">
              <a:buNone/>
              <a:defRPr sz="800"/>
            </a:lvl7pPr>
            <a:lvl8pPr marL="2836373" indent="0">
              <a:buNone/>
              <a:defRPr sz="800"/>
            </a:lvl8pPr>
            <a:lvl9pPr marL="324156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00"/>
            </a:lvl1pPr>
            <a:lvl2pPr marL="405196" indent="0">
              <a:buNone/>
              <a:defRPr sz="2500"/>
            </a:lvl2pPr>
            <a:lvl3pPr marL="810392" indent="0">
              <a:buNone/>
              <a:defRPr sz="2100"/>
            </a:lvl3pPr>
            <a:lvl4pPr marL="1215588" indent="0">
              <a:buNone/>
              <a:defRPr sz="1800"/>
            </a:lvl4pPr>
            <a:lvl5pPr marL="1620785" indent="0">
              <a:buNone/>
              <a:defRPr sz="1800"/>
            </a:lvl5pPr>
            <a:lvl6pPr marL="2025981" indent="0">
              <a:buNone/>
              <a:defRPr sz="1800"/>
            </a:lvl6pPr>
            <a:lvl7pPr marL="2431177" indent="0">
              <a:buNone/>
              <a:defRPr sz="1800"/>
            </a:lvl7pPr>
            <a:lvl8pPr marL="2836373" indent="0">
              <a:buNone/>
              <a:defRPr sz="1800"/>
            </a:lvl8pPr>
            <a:lvl9pPr marL="324156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200"/>
            </a:lvl1pPr>
            <a:lvl2pPr marL="405196" indent="0">
              <a:buNone/>
              <a:defRPr sz="1100"/>
            </a:lvl2pPr>
            <a:lvl3pPr marL="810392" indent="0">
              <a:buNone/>
              <a:defRPr sz="900"/>
            </a:lvl3pPr>
            <a:lvl4pPr marL="1215588" indent="0">
              <a:buNone/>
              <a:defRPr sz="800"/>
            </a:lvl4pPr>
            <a:lvl5pPr marL="1620785" indent="0">
              <a:buNone/>
              <a:defRPr sz="800"/>
            </a:lvl5pPr>
            <a:lvl6pPr marL="2025981" indent="0">
              <a:buNone/>
              <a:defRPr sz="800"/>
            </a:lvl6pPr>
            <a:lvl7pPr marL="2431177" indent="0">
              <a:buNone/>
              <a:defRPr sz="800"/>
            </a:lvl7pPr>
            <a:lvl8pPr marL="2836373" indent="0">
              <a:buNone/>
              <a:defRPr sz="800"/>
            </a:lvl8pPr>
            <a:lvl9pPr marL="324156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81040" tIns="40520" rIns="81040" bIns="405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81040" tIns="40520" rIns="81040" bIns="405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81040" tIns="40520" rIns="81040" bIns="405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8BD5-A831-4019-B44A-26E21BF61DA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81040" tIns="40520" rIns="81040" bIns="405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81040" tIns="40520" rIns="81040" bIns="405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34ED5-C4A5-462C-9A8A-7EC575408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039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897" indent="-303897" algn="l" defTabSz="8103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44" indent="-253248" algn="l" defTabSz="81039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990" indent="-202598" algn="l" defTabSz="8103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186" indent="-202598" algn="l" defTabSz="81039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82" indent="-202598" algn="l" defTabSz="81039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578" indent="-202598" algn="l" defTabSz="81039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774" indent="-202598" algn="l" defTabSz="81039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8970" indent="-202598" algn="l" defTabSz="81039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166" indent="-202598" algn="l" defTabSz="81039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0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196" algn="l" defTabSz="810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392" algn="l" defTabSz="810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588" algn="l" defTabSz="810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785" algn="l" defTabSz="810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981" algn="l" defTabSz="810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177" algn="l" defTabSz="810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373" algn="l" defTabSz="810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569" algn="l" defTabSz="810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1.gif"/><Relationship Id="rId7" Type="http://schemas.openxmlformats.org/officeDocument/2006/relationships/hyperlink" Target="http://www.satsig.net/new-era-africa.htm" TargetMode="External"/><Relationship Id="rId2" Type="http://schemas.openxmlformats.org/officeDocument/2006/relationships/hyperlink" Target="http://www.satsig.net/w3a-europe-afric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hyperlink" Target="http://www.satsig.net/bentley-walker/star-com.htm" TargetMode="External"/><Relationship Id="rId10" Type="http://schemas.openxmlformats.org/officeDocument/2006/relationships/image" Target="../media/image14.gif"/><Relationship Id="rId4" Type="http://schemas.openxmlformats.org/officeDocument/2006/relationships/hyperlink" Target="mailto:sales@bentleywalker.com?subject=Satellite%20internet%20enquiry%20W3A%20(Referrer%20satsig-af)&amp;cc=eric.johnston@blueyonder.co.uk" TargetMode="External"/><Relationship Id="rId9" Type="http://schemas.openxmlformats.org/officeDocument/2006/relationships/hyperlink" Target="http://www.satsig.net/satellite-internet-access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sig.net/wafa/w3a-satellite-africa-beam.htm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12290"/>
            <a:ext cx="9144000" cy="698499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/>
            <a:r>
              <a:rPr lang="en-US" sz="2300" b="1" dirty="0" smtClean="0">
                <a:latin typeface="Britannic Bold" pitchFamily="34" charset="0"/>
              </a:rPr>
              <a:t>PRODUCTION AND ACCESS TO SCIENTIFIC DATA IN AFRICA</a:t>
            </a:r>
          </a:p>
          <a:p>
            <a:pPr algn="ctr"/>
            <a:r>
              <a:rPr lang="en-US" sz="1800" b="1" dirty="0" smtClean="0">
                <a:solidFill>
                  <a:srgbClr val="000099"/>
                </a:solidFill>
              </a:rPr>
              <a:t>A Framework for Improving the Contribution of Research Institutions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03236" y="692562"/>
            <a:ext cx="9040764" cy="5113970"/>
          </a:xfrm>
          <a:prstGeom prst="rect">
            <a:avLst/>
          </a:prstGeom>
          <a:noFill/>
        </p:spPr>
        <p:txBody>
          <a:bodyPr wrap="square" lIns="81034" tIns="40516" rIns="81034" bIns="40516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An invited presentation</a:t>
            </a:r>
            <a:endParaRPr lang="en-US" sz="21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00" b="1" dirty="0" smtClean="0"/>
              <a:t> </a:t>
            </a:r>
          </a:p>
          <a:p>
            <a:pPr algn="ctr"/>
            <a:r>
              <a:rPr lang="en-US" sz="1800" b="1" dirty="0" smtClean="0"/>
              <a:t>by</a:t>
            </a:r>
          </a:p>
          <a:p>
            <a:pPr algn="ctr"/>
            <a:endParaRPr lang="en-US" sz="600" b="1" dirty="0" smtClean="0"/>
          </a:p>
          <a:p>
            <a:pPr algn="ctr"/>
            <a:r>
              <a:rPr lang="en-US" sz="2500" b="1" dirty="0" smtClean="0"/>
              <a:t>Prof. Hilary I. </a:t>
            </a:r>
            <a:r>
              <a:rPr lang="en-US" sz="2500" b="1" dirty="0" err="1" smtClean="0"/>
              <a:t>Inyang</a:t>
            </a:r>
            <a:endParaRPr lang="en-US" sz="2500" b="1" dirty="0" smtClean="0"/>
          </a:p>
          <a:p>
            <a:pPr algn="ctr"/>
            <a:r>
              <a:rPr lang="en-US" b="1" i="1" dirty="0" smtClean="0"/>
              <a:t>Duke Energy Distinguished Professor of Environmental Engineering and Science, </a:t>
            </a:r>
          </a:p>
          <a:p>
            <a:pPr algn="ctr"/>
            <a:r>
              <a:rPr lang="en-US" b="1" i="1" dirty="0" smtClean="0"/>
              <a:t>University of North Caroline-Charlotte, NC, USA; </a:t>
            </a:r>
          </a:p>
          <a:p>
            <a:pPr algn="ctr"/>
            <a:r>
              <a:rPr lang="en-US" b="1" i="1" dirty="0" smtClean="0"/>
              <a:t>Email: h.inyang26@gmail.com</a:t>
            </a:r>
          </a:p>
          <a:p>
            <a:pPr algn="ctr"/>
            <a:endParaRPr lang="en-US" sz="500" dirty="0" smtClean="0"/>
          </a:p>
          <a:p>
            <a:pPr algn="ctr"/>
            <a:r>
              <a:rPr lang="en-US" sz="1800" dirty="0" smtClean="0"/>
              <a:t>at the </a:t>
            </a:r>
          </a:p>
          <a:p>
            <a:pPr algn="ctr"/>
            <a:r>
              <a:rPr lang="en-US" sz="15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 Symposium on the Case for International Sharing of Scientific Data</a:t>
            </a:r>
          </a:p>
          <a:p>
            <a:pPr algn="ctr"/>
            <a:r>
              <a:rPr lang="en-US" sz="1800" dirty="0" smtClean="0"/>
              <a:t>organized</a:t>
            </a:r>
          </a:p>
          <a:p>
            <a:pPr algn="ctr"/>
            <a:r>
              <a:rPr lang="en-US" sz="1800" dirty="0" smtClean="0"/>
              <a:t>by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S. National Academy of Science (NAS) Board on International Scientific Organization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S. Committee on Data for Science and Technology (US CODATA)</a:t>
            </a:r>
          </a:p>
          <a:p>
            <a:pPr algn="ctr"/>
            <a:endParaRPr lang="en-US" sz="4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held at the</a:t>
            </a:r>
          </a:p>
          <a:p>
            <a:pPr algn="ctr"/>
            <a:endParaRPr lang="en-US" sz="1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100" b="1" dirty="0" smtClean="0"/>
              <a:t>NAS Keck Center, 500 Fifth Street, NW</a:t>
            </a:r>
          </a:p>
          <a:p>
            <a:pPr algn="ctr"/>
            <a:r>
              <a:rPr lang="en-US" sz="1900" dirty="0" smtClean="0"/>
              <a:t>Washington DC, USA</a:t>
            </a:r>
          </a:p>
          <a:p>
            <a:pPr algn="ctr"/>
            <a:endParaRPr lang="en-US" sz="6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April 18 – 19, 2011</a:t>
            </a:r>
            <a:endParaRPr lang="en-US" sz="1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87FD-A9A2-4150-B7BF-2D2D0A18AE62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98500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2FC9-4CC3-4189-B7D2-CEA28817E033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370" y="952500"/>
            <a:ext cx="7162800" cy="45085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01418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rmAutofit lnSpcReduction="10000"/>
          </a:bodyPr>
          <a:lstStyle/>
          <a:p>
            <a:pPr algn="ctr" defTabSz="810171">
              <a:spcBef>
                <a:spcPct val="0"/>
              </a:spcBef>
              <a:defRPr/>
            </a:pPr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SOURCE DISCIPLINES FOR DATA AND TECHNIQUES THAT ARE NEEDED FOR SUSTAINABLE DEVELOPMENT</a:t>
            </a:r>
            <a:endParaRPr lang="en-US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98500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2"/>
          <p:cNvSpPr txBox="1">
            <a:spLocks noChangeArrowheads="1"/>
          </p:cNvSpPr>
          <p:nvPr/>
        </p:nvSpPr>
        <p:spPr>
          <a:xfrm>
            <a:off x="0" y="2"/>
            <a:ext cx="9144000" cy="1523998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 defTabSz="810171">
              <a:spcBef>
                <a:spcPct val="0"/>
              </a:spcBef>
              <a:defRPr/>
            </a:pP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EXISTING DATA THAT ARE GIVEN VARIOUS SPATIO-TEMPORAL COORDINATES NEED TO BE INTERLINKED WITH MORE RECENT DATA THAT CAN BE GENERATED BY SATELLITES AND TRANSFERRED BY BOTH SATELLITE AND CABLE COMMUNICATION SYSTEMS</a:t>
            </a:r>
            <a:endParaRPr lang="en-US" sz="1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-3527" t="-2247" r="-1218" b="-1401"/>
          <a:stretch>
            <a:fillRect/>
          </a:stretch>
        </p:blipFill>
        <p:spPr bwMode="auto">
          <a:xfrm>
            <a:off x="1738110" y="1562517"/>
            <a:ext cx="5272291" cy="4025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85475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2391" y="0"/>
            <a:ext cx="3276599" cy="1459889"/>
          </a:xfrm>
          <a:prstGeom prst="rect">
            <a:avLst/>
          </a:prstGeom>
          <a:solidFill>
            <a:srgbClr val="FFFF00"/>
          </a:solidFill>
        </p:spPr>
        <p:txBody>
          <a:bodyPr wrap="square" lIns="74169" tIns="37085" rIns="74169" bIns="37085" rtlCol="0">
            <a:spAutoFit/>
          </a:bodyPr>
          <a:lstStyle/>
          <a:p>
            <a:pPr algn="ctr"/>
            <a:r>
              <a:rPr lang="en-GB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SOME MAJOR TELECOM PROJECTS THAT WILL ENHANCE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 DISSEMINATION </a:t>
            </a:r>
            <a:r>
              <a:rPr lang="en-GB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 AFRICA</a:t>
            </a:r>
          </a:p>
        </p:txBody>
      </p:sp>
      <p:pic>
        <p:nvPicPr>
          <p:cNvPr id="297986" name="Picture 2" descr="C:\Users\Nsy\Pictures\2010-03-22 un 9\un 9 001.bmp"/>
          <p:cNvPicPr>
            <a:picLocks noChangeAspect="1" noChangeArrowheads="1"/>
          </p:cNvPicPr>
          <p:nvPr/>
        </p:nvPicPr>
        <p:blipFill>
          <a:blip r:embed="rId3" cstate="print"/>
          <a:srcRect l="2865" t="7291" r="16909" b="10416"/>
          <a:stretch>
            <a:fillRect/>
          </a:stretch>
        </p:blipFill>
        <p:spPr bwMode="auto">
          <a:xfrm>
            <a:off x="910093" y="122765"/>
            <a:ext cx="5000660" cy="5476913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"/>
          <a:ext cx="9144000" cy="5714999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714999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39" marR="91439" marT="38100" marB="38100">
                    <a:lnL w="76200" cmpd="sng">
                      <a:solidFill>
                        <a:srgbClr val="006600"/>
                      </a:solidFill>
                      <a:prstDash val="solid"/>
                    </a:lnL>
                    <a:lnR w="76200" cmpd="sng">
                      <a:solidFill>
                        <a:srgbClr val="006600"/>
                      </a:solidFill>
                      <a:prstDash val="solid"/>
                    </a:lnR>
                    <a:lnT w="76200" cmpd="sng">
                      <a:solidFill>
                        <a:srgbClr val="006600"/>
                      </a:solidFill>
                      <a:prstDash val="solid"/>
                    </a:lnT>
                    <a:lnB w="76200" cmpd="sng">
                      <a:solidFill>
                        <a:srgbClr val="0066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7A5C-6CBA-4416-B730-B1E357B80598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0092" y="140533"/>
          <a:ext cx="4953976" cy="5422223"/>
        </p:xfrm>
        <a:graphic>
          <a:graphicData uri="http://schemas.openxmlformats.org/drawingml/2006/table">
            <a:tbl>
              <a:tblPr/>
              <a:tblGrid>
                <a:gridCol w="4953976"/>
              </a:tblGrid>
              <a:tr h="542222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232" marR="82232" marT="35718" marB="35718"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8967" y="4750244"/>
            <a:ext cx="2905223" cy="598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4169" tIns="37085" rIns="74169" bIns="37085" rtlCol="0">
            <a:spAutoFit/>
          </a:bodyPr>
          <a:lstStyle/>
          <a:p>
            <a:pPr algn="just"/>
            <a:r>
              <a:rPr lang="en-GB" sz="1700" b="1" dirty="0" smtClean="0"/>
              <a:t>( The Africa Report, No. 17, June-July, 2009, pp. 77)</a:t>
            </a:r>
            <a:endParaRPr lang="en-GB" sz="17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867400" y="1323083"/>
            <a:ext cx="3276600" cy="1041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7A5C-6CBA-4416-B730-B1E357B8059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 descr="C:\Users\Nsy\Pictures\2010-03-22 unesco b\unesco b 001.bmp"/>
          <p:cNvPicPr/>
          <p:nvPr/>
        </p:nvPicPr>
        <p:blipFill>
          <a:blip r:embed="rId2" cstate="print"/>
          <a:srcRect l="2484" t="5403" r="3644" b="8792"/>
          <a:stretch>
            <a:fillRect/>
          </a:stretch>
        </p:blipFill>
        <p:spPr bwMode="auto">
          <a:xfrm>
            <a:off x="625840" y="1118017"/>
            <a:ext cx="80772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721225"/>
          </a:xfrm>
          <a:prstGeom prst="rect">
            <a:avLst/>
          </a:prstGeom>
          <a:solidFill>
            <a:srgbClr val="FFFF00"/>
          </a:solidFill>
        </p:spPr>
        <p:txBody>
          <a:bodyPr wrap="square" lIns="74169" tIns="37085" rIns="74169" bIns="37085" rtlCol="0">
            <a:spAutoFit/>
          </a:bodyPr>
          <a:lstStyle/>
          <a:p>
            <a:pPr algn="ctr"/>
            <a:r>
              <a:rPr lang="en-GB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INCREASING INTERNET USE IN AFRICA IS USEFUL FOR </a:t>
            </a:r>
            <a:r>
              <a:rPr lang="en-GB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INFORMATION </a:t>
            </a:r>
            <a:r>
              <a:rPr lang="en-GB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ACCESS AND DISSEMINATON</a:t>
            </a:r>
            <a:endParaRPr lang="en-GB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10992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12290"/>
            <a:ext cx="9144000" cy="647290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/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EXAMPLES OF DATA/INFORMATION COMMUNICATION SATELLITES WITH SIGNIFICANT FOCUS ON AFRICA (1)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696" y="627012"/>
            <a:ext cx="8534400" cy="35883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BENTLEY TELECOM EUTELSAT W3A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Eutelsat W3A Afric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50" y="2159001"/>
            <a:ext cx="20574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52726" y="2569151"/>
            <a:ext cx="1669504" cy="103594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200" dirty="0" smtClean="0"/>
              <a:t>Mid Africa and </a:t>
            </a:r>
          </a:p>
          <a:p>
            <a:pPr algn="ctr"/>
            <a:r>
              <a:rPr lang="en-GB" sz="1200" dirty="0" smtClean="0"/>
              <a:t>South </a:t>
            </a:r>
          </a:p>
          <a:p>
            <a:pPr algn="ctr"/>
            <a:r>
              <a:rPr lang="en-GB" sz="1200" dirty="0" smtClean="0"/>
              <a:t>Africa coverage</a:t>
            </a:r>
            <a:br>
              <a:rPr lang="en-GB" sz="1200" dirty="0" smtClean="0"/>
            </a:br>
            <a:r>
              <a:rPr lang="en-GB" sz="1200" dirty="0" smtClean="0"/>
              <a:t>Direct connection </a:t>
            </a:r>
          </a:p>
          <a:p>
            <a:pPr algn="ctr"/>
            <a:r>
              <a:rPr lang="en-GB" sz="1200" dirty="0" smtClean="0"/>
              <a:t>provider.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056" y="884391"/>
            <a:ext cx="8743544" cy="1405275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Bentley Telecom </a:t>
            </a:r>
            <a:r>
              <a:rPr lang="en-GB" sz="1200" b="1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Eutelsat</a:t>
            </a:r>
            <a:r>
              <a:rPr lang="en-GB" sz="12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W3A</a:t>
            </a:r>
            <a:r>
              <a:rPr lang="en-GB" sz="12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GB" sz="120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Eutelsat</a:t>
            </a:r>
            <a:r>
              <a:rPr lang="en-GB" sz="12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W3A ( 7 deg east) broadband internet via satellite coverage using </a:t>
            </a:r>
            <a:r>
              <a:rPr lang="en-GB" sz="12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new Hughes HX</a:t>
            </a:r>
            <a:r>
              <a:rPr lang="en-GB" sz="12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GB" sz="120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LinkStar</a:t>
            </a:r>
            <a:r>
              <a:rPr lang="en-GB" sz="12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DVB-S2 and iDirect technologies.   The Hughes HX, introduced in March 2008, represents a significant step forwards.  Various grades of service plus special quality of service controls and advanced proprietary TCP/IP compression to give faster downloads compared with unprocessed feeds, plus customer access to traffic monitoring system. </a:t>
            </a:r>
          </a:p>
          <a:p>
            <a:pPr algn="ctr"/>
            <a:r>
              <a:rPr lang="en-GB" sz="12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Click here to email: </a:t>
            </a:r>
            <a:r>
              <a:rPr lang="en-GB" sz="12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sales@bentleywalker.com</a:t>
            </a:r>
            <a:r>
              <a:rPr lang="en-GB" sz="12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 phone now 00 44 239 246 3943 (</a:t>
            </a:r>
            <a:r>
              <a:rPr lang="en-GB" sz="120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ref:satsig</a:t>
            </a:r>
            <a:r>
              <a:rPr lang="en-GB" sz="12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r>
              <a:rPr lang="en-GB" sz="12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Also </a:t>
            </a:r>
            <a:r>
              <a:rPr lang="en-GB" sz="12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iDirect STAR COM service in North East Africa</a:t>
            </a:r>
            <a:endParaRPr lang="en-GB" sz="120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11" descr="MMTelcom iDirect C band coverage of all Afric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141" y="3976558"/>
            <a:ext cx="1564618" cy="157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64830" y="4388946"/>
            <a:ext cx="1782580" cy="63583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200" dirty="0" smtClean="0"/>
              <a:t>All Africa, Middle East</a:t>
            </a:r>
          </a:p>
          <a:p>
            <a:pPr algn="ctr"/>
            <a:r>
              <a:rPr lang="en-GB" sz="1200" dirty="0" smtClean="0"/>
              <a:t> and Europe.</a:t>
            </a:r>
            <a:br>
              <a:rPr lang="en-GB" sz="1200" dirty="0" smtClean="0"/>
            </a:br>
            <a:r>
              <a:rPr lang="en-GB" sz="1200" dirty="0" smtClean="0"/>
              <a:t>C band on 1.8m dish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583181" y="4430426"/>
            <a:ext cx="2149840" cy="63583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200" dirty="0" err="1" smtClean="0"/>
              <a:t>PanAmSat</a:t>
            </a:r>
            <a:r>
              <a:rPr lang="en-GB" sz="1200" dirty="0" smtClean="0"/>
              <a:t> 1R at 45 west is also available and provides good coverage of North West Africa.</a:t>
            </a:r>
            <a:endParaRPr lang="en-GB" sz="1200" dirty="0"/>
          </a:p>
        </p:txBody>
      </p:sp>
      <p:pic>
        <p:nvPicPr>
          <p:cNvPr id="15" name="Picture 14" descr="New Era Systems Africa details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3972392"/>
            <a:ext cx="1904256" cy="158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AS1R Africa beam coverage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2271425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515126" y="2634309"/>
            <a:ext cx="1881864" cy="82049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200" dirty="0" smtClean="0"/>
              <a:t>Customer VSAT dishes are typically 1.2m diameter with up to 61 PCs connected</a:t>
            </a:r>
            <a:endParaRPr lang="en-GB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48533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12290"/>
            <a:ext cx="9144000" cy="583790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/>
            <a:endParaRPr lang="en-US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LINK-SAT BROADBAND SATELLITE INTERNET WEST AFRICA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488" y="709951"/>
            <a:ext cx="8991600" cy="1851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just"/>
            <a:r>
              <a:rPr lang="en-GB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West Africa Ku band coverage include: (some partially): Senegal, The Gambia, </a:t>
            </a:r>
            <a:r>
              <a:rPr lang="en-GB" sz="12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Gambie</a:t>
            </a:r>
            <a:r>
              <a:rPr lang="en-GB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Guinea, Mali, Sierra Leone, Liberia, Ivory Coast, Ghana, Burkina -Faso,  (Upper Volta), Togo, Benin, Niger, Nigerian, Chad, </a:t>
            </a:r>
            <a:r>
              <a:rPr lang="en-GB" sz="12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Tchad</a:t>
            </a:r>
            <a:r>
              <a:rPr lang="en-GB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Cameroon, Equatorial Guinea, Central African Republic (CAR), </a:t>
            </a:r>
            <a:r>
              <a:rPr lang="en-GB" sz="12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Occidentale</a:t>
            </a:r>
            <a:r>
              <a:rPr lang="en-GB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Quest </a:t>
            </a:r>
            <a:r>
              <a:rPr lang="en-GB" sz="12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Afrique</a:t>
            </a:r>
            <a:r>
              <a:rPr lang="en-GB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 The broader C band beam covers all Africa except the north west as shown:  This comprises of a high-powered West Africa Ku band beam from </a:t>
            </a:r>
            <a:r>
              <a:rPr lang="en-GB" sz="12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Newskies</a:t>
            </a:r>
            <a:r>
              <a:rPr lang="en-GB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satellite NSS-7 at orbit 21.5W and Africa C-band beam from Intelsat 905 at 24-5W.  A 2-way business satellite internet with direct access correction  to the US </a:t>
            </a:r>
          </a:p>
          <a:p>
            <a:pPr marL="1869905" indent="-52059" algn="just">
              <a:buFont typeface="Arial" pitchFamily="34" charset="0"/>
              <a:buChar char="•"/>
            </a:pPr>
            <a:r>
              <a:rPr lang="en-GB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Inclusion : VOIP telephone service</a:t>
            </a:r>
          </a:p>
          <a:p>
            <a:pPr marL="1869905" indent="-52059" algn="just">
              <a:buFont typeface="Arial" pitchFamily="34" charset="0"/>
              <a:buChar char="•"/>
            </a:pPr>
            <a:r>
              <a:rPr lang="en-GB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Downlink : up to 60 </a:t>
            </a:r>
            <a:r>
              <a:rPr lang="en-GB" sz="1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mbit</a:t>
            </a:r>
            <a:r>
              <a:rPr lang="en-GB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/s download speed</a:t>
            </a:r>
          </a:p>
          <a:p>
            <a:pPr marL="1869905" indent="-52059" algn="just">
              <a:buFont typeface="Arial" pitchFamily="34" charset="0"/>
              <a:buChar char="•"/>
            </a:pPr>
            <a:r>
              <a:rPr lang="en-GB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Uplink : up to 4 </a:t>
            </a:r>
            <a:r>
              <a:rPr lang="en-GB" sz="1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mbit</a:t>
            </a:r>
            <a:r>
              <a:rPr lang="en-GB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/s upload speed</a:t>
            </a:r>
          </a:p>
          <a:p>
            <a:pPr marL="1869905" indent="-52059" algn="just">
              <a:buFont typeface="Arial" pitchFamily="34" charset="0"/>
              <a:buChar char="•"/>
            </a:pPr>
            <a:r>
              <a:rPr lang="en-GB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Entry Level : 96 </a:t>
            </a:r>
            <a:r>
              <a:rPr lang="en-GB" sz="1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kbit</a:t>
            </a:r>
            <a:r>
              <a:rPr lang="en-GB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/s download and 32kbit/s uplink</a:t>
            </a:r>
            <a:endParaRPr lang="en-GB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17" descr="Linkstar VSAT service on NSS7 Ku band beam coverage for West Afri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48001"/>
            <a:ext cx="2648585" cy="20520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35088" y="5136899"/>
            <a:ext cx="2736304" cy="4050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2100" dirty="0" smtClean="0"/>
              <a:t>Ku band coverage</a:t>
            </a:r>
            <a:endParaRPr lang="en-GB" sz="2100" dirty="0"/>
          </a:p>
        </p:txBody>
      </p:sp>
      <p:pic>
        <p:nvPicPr>
          <p:cNvPr id="20" name="Picture 19" descr="Linkstar VSAT service on Intelsat 905 C band beam coverage for most of Afri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2984501"/>
            <a:ext cx="2613992" cy="21155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462597" y="5140039"/>
            <a:ext cx="2736304" cy="4050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2100" dirty="0" smtClean="0"/>
              <a:t>C band coverage</a:t>
            </a:r>
            <a:endParaRPr lang="en-GB" sz="21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-46704" y="265141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586075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12290"/>
            <a:ext cx="9144000" cy="1599790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/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WAFA SATELLITE SYSTEMS</a:t>
            </a:r>
          </a:p>
          <a:p>
            <a:pPr algn="ctr"/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organization offers high-speed VSAT satellite internet access services on both Telstar  11N (at 37.5 west) and provides coverage from Senegal through Nigeria to Southern Africa</a:t>
            </a:r>
            <a:endParaRPr lang="en-US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pic>
        <p:nvPicPr>
          <p:cNvPr id="4" name="Picture 3" descr="HughesNet HX VSAT service in Africa on Telstar 11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2341163"/>
            <a:ext cx="3043424" cy="2476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6277" y="4907794"/>
            <a:ext cx="2736304" cy="4050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2100" dirty="0" smtClean="0"/>
              <a:t>Telstar 11N beam.</a:t>
            </a:r>
            <a:endParaRPr lang="en-GB" sz="2100" dirty="0"/>
          </a:p>
        </p:txBody>
      </p:sp>
      <p:pic>
        <p:nvPicPr>
          <p:cNvPr id="6" name="Picture 5" descr="Click to see detailed uplink and downlink satellite beam coverages HughesNet HX VSAT service in Africa on Eutelsat W3A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8016" y="2294569"/>
            <a:ext cx="2903984" cy="25010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37541" y="4949280"/>
            <a:ext cx="2736304" cy="4050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2100" dirty="0" err="1" smtClean="0"/>
              <a:t>Eutelsat</a:t>
            </a:r>
            <a:r>
              <a:rPr lang="en-GB" sz="2100" dirty="0" smtClean="0"/>
              <a:t> W3A beam</a:t>
            </a:r>
            <a:endParaRPr lang="en-GB" sz="21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624975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2FC9-4CC3-4189-B7D2-CEA28817E03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97371" y="1702009"/>
            <a:ext cx="8682605" cy="3302960"/>
          </a:xfrm>
          <a:prstGeom prst="rect">
            <a:avLst/>
          </a:prstGeom>
          <a:noFill/>
        </p:spPr>
        <p:txBody>
          <a:bodyPr wrap="square" lIns="70618" tIns="35308" rIns="70618" bIns="35308" rtlCol="0">
            <a:spAutoFit/>
          </a:bodyPr>
          <a:lstStyle/>
          <a:p>
            <a:pPr marL="403354" indent="-226810" algn="just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800000"/>
                </a:solidFill>
              </a:rPr>
              <a:t>To </a:t>
            </a:r>
            <a:r>
              <a:rPr lang="en-US" sz="2200" b="1" dirty="0">
                <a:solidFill>
                  <a:srgbClr val="800000"/>
                </a:solidFill>
              </a:rPr>
              <a:t>support research for production of information, including data, for use in African sustainable development </a:t>
            </a:r>
            <a:r>
              <a:rPr lang="en-US" sz="2200" b="1" dirty="0" smtClean="0">
                <a:solidFill>
                  <a:srgbClr val="800000"/>
                </a:solidFill>
              </a:rPr>
              <a:t>programmes</a:t>
            </a:r>
          </a:p>
          <a:p>
            <a:pPr marL="403354" indent="-226810" algn="just"/>
            <a:endParaRPr lang="en-US" sz="1800" b="1" dirty="0">
              <a:solidFill>
                <a:srgbClr val="800000"/>
              </a:solidFill>
            </a:endParaRPr>
          </a:p>
          <a:p>
            <a:pPr marL="403354" indent="-226810" algn="just">
              <a:buFont typeface="Arial" pitchFamily="34" charset="0"/>
              <a:buChar char="•"/>
            </a:pPr>
            <a:r>
              <a:rPr lang="en-US" sz="2200" b="1" dirty="0">
                <a:solidFill>
                  <a:srgbClr val="800000"/>
                </a:solidFill>
              </a:rPr>
              <a:t>To provide opportunity for engagement of African </a:t>
            </a:r>
            <a:r>
              <a:rPr lang="en-US" sz="2200" b="1" dirty="0" smtClean="0">
                <a:solidFill>
                  <a:srgbClr val="800000"/>
                </a:solidFill>
              </a:rPr>
              <a:t>and other experts </a:t>
            </a:r>
            <a:r>
              <a:rPr lang="en-US" sz="2200" b="1" dirty="0">
                <a:solidFill>
                  <a:srgbClr val="800000"/>
                </a:solidFill>
              </a:rPr>
              <a:t>and development of African talent (in Africa and the Diaspora) on S &amp; T research on critical issues that affect Africa</a:t>
            </a:r>
            <a:r>
              <a:rPr lang="en-US" sz="2200" b="1" dirty="0" smtClean="0">
                <a:solidFill>
                  <a:srgbClr val="800000"/>
                </a:solidFill>
              </a:rPr>
              <a:t>.</a:t>
            </a:r>
          </a:p>
          <a:p>
            <a:pPr marL="403354" indent="-226810" algn="just"/>
            <a:endParaRPr lang="en-US" b="1" dirty="0">
              <a:solidFill>
                <a:srgbClr val="800000"/>
              </a:solidFill>
            </a:endParaRPr>
          </a:p>
          <a:p>
            <a:pPr marL="403354" indent="-226810" algn="just">
              <a:buFont typeface="Arial" pitchFamily="34" charset="0"/>
              <a:buChar char="•"/>
            </a:pPr>
            <a:r>
              <a:rPr lang="en-US" sz="2200" b="1" dirty="0">
                <a:solidFill>
                  <a:srgbClr val="800000"/>
                </a:solidFill>
              </a:rPr>
              <a:t>To catalyze science &amp; technology-based African </a:t>
            </a:r>
            <a:r>
              <a:rPr lang="en-US" sz="2200" b="1" dirty="0" smtClean="0">
                <a:solidFill>
                  <a:srgbClr val="800000"/>
                </a:solidFill>
              </a:rPr>
              <a:t>entrepreneurship and improve infrastructure for access to data in locations within and outside Africa.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587500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 defTabSz="810171">
              <a:spcBef>
                <a:spcPct val="0"/>
              </a:spcBef>
              <a:defRPr/>
            </a:pPr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FORMATION </a:t>
            </a:r>
            <a:r>
              <a:rPr lang="en-US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AND OPERATION OF AN AFRICAN CONTINENTAL RESEARCH FOUNDATION (ACRF</a:t>
            </a:r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WITH THE FOLLOWING MANDATES WOULD GREATLY ENHANCE THE GENERATION OF DATA AND OTHER TYPES OF INFORMANTION FOR REGIONAL DEVELOPMENT</a:t>
            </a:r>
            <a:endParaRPr lang="en-US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1016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585408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797"/>
            <a:ext cx="9144000" cy="958993"/>
          </a:xfrm>
          <a:prstGeom prst="rect">
            <a:avLst/>
          </a:prstGeom>
          <a:solidFill>
            <a:srgbClr val="FFFF00"/>
          </a:solidFill>
        </p:spPr>
        <p:txBody>
          <a:bodyPr wrap="square" lIns="81037" tIns="40519" rIns="81037" bIns="40519">
            <a:spAutoFit/>
          </a:bodyPr>
          <a:lstStyle/>
          <a:p>
            <a:pPr marL="8442" indent="-8442" algn="ctr"/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ROLES OF RESEARCH ORGANIZATIONS THAT CAN BE ENHANCED BY COST-EFFECTIVE AND EFFICIENT DATA GENERATION, STORAGE, DISTRIBUTION AND ACCESS SYSTEMS </a:t>
            </a:r>
            <a:endParaRPr lang="en-US" sz="1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2FC9-4CC3-4189-B7D2-CEA28817E03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1190" y="1143001"/>
            <a:ext cx="8975360" cy="4544590"/>
          </a:xfrm>
          <a:prstGeom prst="rect">
            <a:avLst/>
          </a:prstGeom>
        </p:spPr>
        <p:txBody>
          <a:bodyPr wrap="square" lIns="81037" tIns="40519" rIns="81037" bIns="40519">
            <a:spAutoFit/>
          </a:bodyPr>
          <a:lstStyle/>
          <a:p>
            <a:pPr marL="209629" indent="-209629" algn="just">
              <a:lnSpc>
                <a:spcPct val="200000"/>
              </a:lnSpc>
            </a:pPr>
            <a:endParaRPr lang="en-US" sz="100" b="1" dirty="0">
              <a:solidFill>
                <a:srgbClr val="800000"/>
              </a:solidFill>
            </a:endParaRPr>
          </a:p>
          <a:p>
            <a:pPr marL="503672" indent="-146317" algn="just" defTabSz="66265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</a:rPr>
              <a:t>Supply of options for sustainable development</a:t>
            </a:r>
          </a:p>
          <a:p>
            <a:pPr marL="503672" indent="-146317" algn="just" defTabSz="66265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</a:rPr>
              <a:t>Production of data for decision support systems</a:t>
            </a:r>
          </a:p>
          <a:p>
            <a:pPr marL="503672" indent="-146317" algn="just" defTabSz="66265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</a:rPr>
              <a:t>Development of </a:t>
            </a:r>
            <a:r>
              <a:rPr lang="en-US" sz="2800" dirty="0" smtClean="0">
                <a:solidFill>
                  <a:srgbClr val="800000"/>
                </a:solidFill>
              </a:rPr>
              <a:t>human </a:t>
            </a:r>
            <a:r>
              <a:rPr lang="en-US" sz="2800" dirty="0">
                <a:solidFill>
                  <a:srgbClr val="800000"/>
                </a:solidFill>
              </a:rPr>
              <a:t>r</a:t>
            </a:r>
            <a:r>
              <a:rPr lang="en-US" sz="2800" dirty="0" smtClean="0">
                <a:solidFill>
                  <a:srgbClr val="800000"/>
                </a:solidFill>
              </a:rPr>
              <a:t>esources </a:t>
            </a:r>
            <a:r>
              <a:rPr lang="en-US" sz="2800" dirty="0">
                <a:solidFill>
                  <a:srgbClr val="800000"/>
                </a:solidFill>
              </a:rPr>
              <a:t>and </a:t>
            </a:r>
            <a:r>
              <a:rPr lang="en-US" sz="2800" dirty="0" smtClean="0">
                <a:solidFill>
                  <a:srgbClr val="800000"/>
                </a:solidFill>
              </a:rPr>
              <a:t>capacity</a:t>
            </a:r>
            <a:endParaRPr lang="en-US" sz="2800" dirty="0">
              <a:solidFill>
                <a:srgbClr val="800000"/>
              </a:solidFill>
            </a:endParaRPr>
          </a:p>
          <a:p>
            <a:pPr marL="503672" indent="-146317" algn="just" defTabSz="66265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</a:rPr>
              <a:t>Creation of innovative ideas and products</a:t>
            </a:r>
          </a:p>
          <a:p>
            <a:pPr marL="503672" indent="-146317" algn="just" defTabSz="66265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</a:rPr>
              <a:t>Guardians of rationality and human rights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48333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/>
          <p:cNvCxnSpPr/>
          <p:nvPr/>
        </p:nvCxnSpPr>
        <p:spPr>
          <a:xfrm rot="5400000">
            <a:off x="6517154" y="4259179"/>
            <a:ext cx="3175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8007410" y="4991400"/>
            <a:ext cx="285094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2188879" y="4993779"/>
            <a:ext cx="285094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3439649" y="4998412"/>
            <a:ext cx="285094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5248470" y="4994287"/>
            <a:ext cx="285094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6646360" y="4981404"/>
            <a:ext cx="285094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2002359" y="4707187"/>
            <a:ext cx="285094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1111908" y="4974134"/>
            <a:ext cx="285094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076739" y="2364254"/>
            <a:ext cx="28509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12290"/>
            <a:ext cx="9144000" cy="647290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/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CONFIGURATION OF INFORMATION GENERATION, STORAGE AND ACCESS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48533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2"/>
          </p:cNvCxnSpPr>
          <p:nvPr/>
        </p:nvCxnSpPr>
        <p:spPr>
          <a:xfrm rot="16200000" flipH="1">
            <a:off x="603994" y="1861290"/>
            <a:ext cx="1225717" cy="4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19200" y="2476500"/>
            <a:ext cx="640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01201" y="1616901"/>
            <a:ext cx="698502" cy="4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251450" y="1834349"/>
            <a:ext cx="3175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H="1">
            <a:off x="6992087" y="1879683"/>
            <a:ext cx="1251129" cy="46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4064274" y="3077914"/>
            <a:ext cx="3175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2676434" y="3672314"/>
            <a:ext cx="3175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5708194" y="3650456"/>
            <a:ext cx="3175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2083074" y="4246939"/>
            <a:ext cx="3175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750" y="738059"/>
            <a:ext cx="1669504" cy="512723"/>
          </a:xfrm>
          <a:prstGeom prst="rect">
            <a:avLst/>
          </a:prstGeom>
          <a:solidFill>
            <a:srgbClr val="CD6209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ACADEMIC INSTITUTIONS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44047" y="797551"/>
            <a:ext cx="1669504" cy="512723"/>
          </a:xfrm>
          <a:prstGeom prst="rect">
            <a:avLst/>
          </a:prstGeom>
          <a:solidFill>
            <a:srgbClr val="CD6209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GOVERNMENT AGENCIES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30047" y="801558"/>
            <a:ext cx="1669504" cy="974387"/>
          </a:xfrm>
          <a:prstGeom prst="rect">
            <a:avLst/>
          </a:prstGeom>
          <a:solidFill>
            <a:srgbClr val="CD6209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CORPORATIONS</a:t>
            </a:r>
          </a:p>
          <a:p>
            <a:pPr marL="146328">
              <a:buFont typeface="Arial" pitchFamily="34" charset="0"/>
              <a:buChar char="•"/>
            </a:pPr>
            <a:r>
              <a:rPr lang="en-GB" sz="1400" b="1" dirty="0" smtClean="0"/>
              <a:t>  Banks</a:t>
            </a:r>
          </a:p>
          <a:p>
            <a:pPr marL="146328">
              <a:buFont typeface="Arial" pitchFamily="34" charset="0"/>
              <a:buChar char="•"/>
            </a:pPr>
            <a:r>
              <a:rPr lang="en-GB" sz="1400" b="1" dirty="0" smtClean="0"/>
              <a:t>  Industry</a:t>
            </a:r>
          </a:p>
          <a:p>
            <a:pPr marL="146328">
              <a:buFont typeface="Arial" pitchFamily="34" charset="0"/>
              <a:buChar char="•"/>
            </a:pPr>
            <a:r>
              <a:rPr lang="en-GB" sz="1400" b="1" dirty="0" smtClean="0"/>
              <a:t>  Analysts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39847" y="805568"/>
            <a:ext cx="1669504" cy="512723"/>
          </a:xfrm>
          <a:prstGeom prst="rect">
            <a:avLst/>
          </a:prstGeom>
          <a:solidFill>
            <a:srgbClr val="CD6209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CIVIL SOCIETY GROUPS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1969413"/>
            <a:ext cx="3048000" cy="297279"/>
          </a:xfrm>
          <a:prstGeom prst="rect">
            <a:avLst/>
          </a:prstGeom>
          <a:solidFill>
            <a:srgbClr val="FF000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SCREENING PROCESSES</a:t>
            </a:r>
            <a:endParaRPr lang="en-GB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19400" y="2646164"/>
            <a:ext cx="3048000" cy="297279"/>
          </a:xfrm>
          <a:prstGeom prst="rect">
            <a:avLst/>
          </a:prstGeom>
          <a:solidFill>
            <a:srgbClr val="4F4FFF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DATABANKS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3210489"/>
            <a:ext cx="3048000" cy="297279"/>
          </a:xfrm>
          <a:prstGeom prst="rect">
            <a:avLst/>
          </a:prstGeom>
          <a:solidFill>
            <a:srgbClr val="FF000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SCREENING PROCESSES</a:t>
            </a:r>
            <a:endParaRPr lang="en-GB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40760" y="3796447"/>
            <a:ext cx="3048000" cy="297279"/>
          </a:xfrm>
          <a:prstGeom prst="rect">
            <a:avLst/>
          </a:prstGeom>
          <a:solidFill>
            <a:srgbClr val="00B05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NON-SENSITIVE INFORMATION</a:t>
            </a:r>
            <a:endParaRPr lang="en-GB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8260" y="4382404"/>
            <a:ext cx="3048000" cy="297279"/>
          </a:xfrm>
          <a:prstGeom prst="rect">
            <a:avLst/>
          </a:prstGeom>
          <a:solidFill>
            <a:srgbClr val="00B05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DISSEMINATION TO PUBLIC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155370" y="3812083"/>
            <a:ext cx="3048000" cy="297279"/>
          </a:xfrm>
          <a:prstGeom prst="rect">
            <a:avLst/>
          </a:prstGeom>
          <a:solidFill>
            <a:srgbClr val="FF000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SENSITIVE INFORMATION</a:t>
            </a:r>
            <a:endParaRPr lang="en-GB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52870" y="4398041"/>
            <a:ext cx="3048000" cy="281890"/>
          </a:xfrm>
          <a:prstGeom prst="rect">
            <a:avLst/>
          </a:prstGeom>
          <a:solidFill>
            <a:srgbClr val="FF000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300" b="1" dirty="0" smtClean="0"/>
              <a:t>INACCESSIBLE  INFORMATION DOMAIN</a:t>
            </a:r>
            <a:endParaRPr lang="en-GB" sz="13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7390" y="4967576"/>
            <a:ext cx="1432810" cy="512723"/>
          </a:xfrm>
          <a:prstGeom prst="rect">
            <a:avLst/>
          </a:prstGeom>
          <a:solidFill>
            <a:srgbClr val="FF660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ACADEMIC INSTITUTIONS</a:t>
            </a:r>
            <a:endParaRPr lang="en-GB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90790" y="4992559"/>
            <a:ext cx="1065550" cy="512723"/>
          </a:xfrm>
          <a:prstGeom prst="rect">
            <a:avLst/>
          </a:prstGeom>
          <a:solidFill>
            <a:srgbClr val="FF660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PUBLIC AGENCIES</a:t>
            </a:r>
            <a:endParaRPr lang="en-GB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48490" y="5005051"/>
            <a:ext cx="1536490" cy="512723"/>
          </a:xfrm>
          <a:prstGeom prst="rect">
            <a:avLst/>
          </a:prstGeom>
          <a:solidFill>
            <a:srgbClr val="FF660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THE PRESS AND PUBLISHERS</a:t>
            </a:r>
            <a:endParaRPr lang="en-GB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92110" y="5017543"/>
            <a:ext cx="1719474" cy="512723"/>
          </a:xfrm>
          <a:prstGeom prst="rect">
            <a:avLst/>
          </a:prstGeom>
          <a:solidFill>
            <a:srgbClr val="FF660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400" b="1" dirty="0" smtClean="0"/>
              <a:t>CIVIL/CORPORATE GROUPS</a:t>
            </a:r>
            <a:endParaRPr lang="en-GB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23620" y="5037501"/>
            <a:ext cx="996840" cy="405001"/>
          </a:xfrm>
          <a:prstGeom prst="rect">
            <a:avLst/>
          </a:prstGeom>
          <a:solidFill>
            <a:srgbClr val="FF660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endParaRPr lang="en-GB" sz="800" b="1" dirty="0" smtClean="0"/>
          </a:p>
          <a:p>
            <a:pPr algn="ctr"/>
            <a:r>
              <a:rPr lang="en-GB" sz="1300" b="1" dirty="0" smtClean="0"/>
              <a:t>LIBRARIES</a:t>
            </a:r>
            <a:endParaRPr lang="en-GB" sz="13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23410" y="5024758"/>
            <a:ext cx="1524000" cy="481945"/>
          </a:xfrm>
          <a:prstGeom prst="rect">
            <a:avLst/>
          </a:prstGeom>
          <a:solidFill>
            <a:srgbClr val="FF6600"/>
          </a:solidFill>
          <a:ln w="19050">
            <a:solidFill>
              <a:srgbClr val="006600"/>
            </a:solidFill>
          </a:ln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GB" sz="1300" b="1" dirty="0" smtClean="0"/>
              <a:t>INTERNET &amp; BROADCASTERS</a:t>
            </a:r>
            <a:endParaRPr lang="en-GB" sz="1300" b="1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240220" y="4827400"/>
            <a:ext cx="6913180" cy="35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2FC9-4CC3-4189-B7D2-CEA28817E03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0"/>
            <a:ext cx="9144000" cy="635000"/>
          </a:xfrm>
          <a:prstGeom prst="rect">
            <a:avLst/>
          </a:prstGeom>
          <a:solidFill>
            <a:srgbClr val="FFFF00"/>
          </a:solidFill>
        </p:spPr>
        <p:txBody>
          <a:bodyPr lIns="70621" tIns="35310" rIns="70621" bIns="35310" rtlCol="0" anchor="t">
            <a:noAutofit/>
          </a:bodyPr>
          <a:lstStyle/>
          <a:p>
            <a:pPr algn="ctr" defTabSz="810211">
              <a:spcBef>
                <a:spcPct val="0"/>
              </a:spcBef>
              <a:defRPr/>
            </a:pP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 PRODUCTION, STORAGE, TRANSFER AND ACCESS NEEDS FOR ATTAINMENT OF SUSTAINABLE DEVELOPMENT TARGETS</a:t>
            </a:r>
            <a:endParaRPr lang="en-US" sz="1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661025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8"/>
          <p:cNvGrpSpPr/>
          <p:nvPr/>
        </p:nvGrpSpPr>
        <p:grpSpPr>
          <a:xfrm>
            <a:off x="668310" y="928558"/>
            <a:ext cx="7696200" cy="4431467"/>
            <a:chOff x="1066800" y="1311640"/>
            <a:chExt cx="7010399" cy="4813090"/>
          </a:xfrm>
        </p:grpSpPr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393980"/>
              <a:ext cx="7010399" cy="473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33" name="Text Box 85"/>
            <p:cNvSpPr txBox="1">
              <a:spLocks noChangeArrowheads="1"/>
            </p:cNvSpPr>
            <p:nvPr/>
          </p:nvSpPr>
          <p:spPr bwMode="auto">
            <a:xfrm>
              <a:off x="6324600" y="1311640"/>
              <a:ext cx="1525578" cy="9743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810433" fontAlgn="base">
                <a:spcBef>
                  <a:spcPct val="0"/>
                </a:spcBef>
                <a:spcAft>
                  <a:spcPts val="886"/>
                </a:spcAft>
              </a:pPr>
              <a:endParaRPr lang="en-US" sz="200" b="1" dirty="0" smtClean="0">
                <a:latin typeface="Tahoma" pitchFamily="34" charset="0"/>
                <a:cs typeface="Arial" pitchFamily="34" charset="0"/>
              </a:endParaRPr>
            </a:p>
            <a:p>
              <a:pPr algn="ctr" defTabSz="810433" fontAlgn="base">
                <a:spcBef>
                  <a:spcPct val="0"/>
                </a:spcBef>
                <a:spcAft>
                  <a:spcPts val="886"/>
                </a:spcAft>
              </a:pPr>
              <a:r>
                <a:rPr lang="en-US" sz="800" b="1" dirty="0" smtClean="0">
                  <a:latin typeface="Tahoma" pitchFamily="34" charset="0"/>
                  <a:cs typeface="Arial" pitchFamily="34" charset="0"/>
                </a:rPr>
                <a:t>NEEDED DATA   INFRASTRUCTURE &amp;  MANAGEMENT / UTILIZATION SYSTEMS</a:t>
              </a:r>
              <a:endParaRPr lang="en-US" sz="1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940" y="1271869"/>
            <a:ext cx="7405342" cy="407925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996752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 defTabSz="810171">
              <a:spcBef>
                <a:spcPct val="0"/>
              </a:spcBef>
              <a:defRPr/>
            </a:pPr>
            <a:r>
              <a:rPr lang="en-US" sz="2100" b="1" dirty="0">
                <a:latin typeface="+mj-lt"/>
                <a:ea typeface="+mj-ea"/>
                <a:cs typeface="+mj-cs"/>
              </a:rPr>
              <a:t>RESEARCH DATA ARE </a:t>
            </a:r>
            <a:r>
              <a:rPr lang="en-US" sz="2100" b="1" dirty="0" smtClean="0">
                <a:latin typeface="+mj-lt"/>
                <a:ea typeface="+mj-ea"/>
                <a:cs typeface="+mj-cs"/>
              </a:rPr>
              <a:t>NEEDED </a:t>
            </a:r>
            <a:r>
              <a:rPr lang="en-US" sz="2100" b="1" dirty="0">
                <a:latin typeface="+mj-lt"/>
                <a:ea typeface="+mj-ea"/>
                <a:cs typeface="+mj-cs"/>
              </a:rPr>
              <a:t>IN GOVERNANCE /POLICY MAKING,  ECONOMIC  DEVELOPMENT, ENVIRONMENTAL STEWARDSHIP AND POPULATION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5808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2FC9-4CC3-4189-B7D2-CEA28817E03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r="5152"/>
          <a:stretch>
            <a:fillRect/>
          </a:stretch>
        </p:blipFill>
        <p:spPr bwMode="auto">
          <a:xfrm>
            <a:off x="700790" y="1055558"/>
            <a:ext cx="7696200" cy="4254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"/>
            <a:ext cx="9144000" cy="730931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 defTabSz="810171">
              <a:spcBef>
                <a:spcPct val="0"/>
              </a:spcBef>
              <a:defRPr/>
            </a:pPr>
            <a:r>
              <a:rPr lang="en-US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RISK MANAGEMENT AND ECONOMIC DEVELOPMENT </a:t>
            </a:r>
            <a:endParaRPr lang="en-US" sz="2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810171">
              <a:spcBef>
                <a:spcPct val="0"/>
              </a:spcBef>
              <a:defRPr/>
            </a:pPr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FACTORS </a:t>
            </a:r>
            <a:r>
              <a:rPr lang="en-US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THAT NEED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10992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2FC9-4CC3-4189-B7D2-CEA28817E03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"/>
            <a:ext cx="9144000" cy="761999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 defTabSz="810171">
              <a:spcBef>
                <a:spcPct val="0"/>
              </a:spcBef>
              <a:defRPr/>
            </a:pP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GLOBAL DISTRIBUTION OF INVESTMENTS IN RESEARCH AND DEVELOPMENT SHOWING DEFICIENCES IN AFRICA (UNESCO)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567" y="1315740"/>
            <a:ext cx="6576136" cy="3776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483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2FC9-4CC3-4189-B7D2-CEA28817E03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"/>
            <a:ext cx="9144000" cy="698499"/>
          </a:xfrm>
          <a:prstGeom prst="rect">
            <a:avLst/>
          </a:prstGeom>
          <a:solidFill>
            <a:srgbClr val="FFFF00"/>
          </a:solidFill>
        </p:spPr>
        <p:txBody>
          <a:bodyPr lIns="70618" tIns="35308" rIns="70618" bIns="35308" rtlCol="0" anchor="t">
            <a:noAutofit/>
          </a:bodyPr>
          <a:lstStyle/>
          <a:p>
            <a:pPr algn="ctr" defTabSz="810171">
              <a:spcBef>
                <a:spcPct val="0"/>
              </a:spcBef>
              <a:defRPr/>
            </a:pP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 PAUCITY OF SCIENCE AND TECH/RESEARCH PARKS IN AFRICA IMPERILS ENTREPREURSHIP AND INNOVATION</a:t>
            </a:r>
          </a:p>
        </p:txBody>
      </p:sp>
      <p:pic>
        <p:nvPicPr>
          <p:cNvPr id="6" name="Picture 5" descr="C:\Users\Guest\Desktop\CODATA DIA 1 001.jpg"/>
          <p:cNvPicPr/>
          <p:nvPr/>
        </p:nvPicPr>
        <p:blipFill>
          <a:blip r:embed="rId2" cstate="print"/>
          <a:srcRect l="1834" t="2800" r="683" b="4762"/>
          <a:stretch>
            <a:fillRect/>
          </a:stretch>
        </p:blipFill>
        <p:spPr bwMode="auto">
          <a:xfrm>
            <a:off x="1162625" y="1262575"/>
            <a:ext cx="7191111" cy="398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23483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"/>
            <a:ext cx="9144000" cy="697383"/>
          </a:xfrm>
          <a:prstGeom prst="rect">
            <a:avLst/>
          </a:prstGeom>
          <a:solidFill>
            <a:srgbClr val="FFFF00"/>
          </a:solidFill>
        </p:spPr>
        <p:txBody>
          <a:bodyPr wrap="square" lIns="81037" tIns="40519" rIns="81037" bIns="40519" rtlCol="0">
            <a:spAutoFit/>
          </a:bodyPr>
          <a:lstStyle/>
          <a:p>
            <a:pPr algn="just"/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INTERLINKAGES OF RESEARCH ENTITIES AND THEIR UTILITIES : THE APPROXIMATE US MODEL</a:t>
            </a:r>
            <a:endParaRPr lang="en-GB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60" y="982350"/>
            <a:ext cx="7969771" cy="4537687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2FC9-4CC3-4189-B7D2-CEA28817E03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34" tIns="40516" rIns="81034" bIns="40516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98500"/>
            <a:ext cx="91440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806</Words>
  <Application>Microsoft Office PowerPoint</Application>
  <PresentationFormat>On-screen Show (16:10)</PresentationFormat>
  <Paragraphs>112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Prof</cp:lastModifiedBy>
  <cp:revision>132</cp:revision>
  <dcterms:created xsi:type="dcterms:W3CDTF">2011-04-12T10:58:48Z</dcterms:created>
  <dcterms:modified xsi:type="dcterms:W3CDTF">2011-04-14T10:39:22Z</dcterms:modified>
</cp:coreProperties>
</file>