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EC2"/>
    <a:srgbClr val="F90701"/>
    <a:srgbClr val="FBD397"/>
    <a:srgbClr val="FBFE90"/>
    <a:srgbClr val="F2CF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74" d="100"/>
          <a:sy n="74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ia\Documents\NAS%20Speech%20Apr%202011\3-2-11%20Bot%20Gab%20Gha%20Ken%20Mal%20Rw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ia\Documents\NAS%20Speech%20Apr%202011\3-2-11%20Bot%20Gab%20Gha%20Ken%20Mal%20Rw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ia\Documents\NAS%20Speech%20Apr%202011\3-2-11%20Bot%20Gab%20Gha%20Ken%20Mal%20Rw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Sheet3!$C$13</c:f>
              <c:strCache>
                <c:ptCount val="1"/>
                <c:pt idx="0">
                  <c:v>HDI</c:v>
                </c:pt>
              </c:strCache>
            </c:strRef>
          </c:tx>
          <c:dLbls>
            <c:showVal val="1"/>
          </c:dLbls>
          <c:cat>
            <c:numRef>
              <c:f>Sheet3!$A$14:$A$19</c:f>
              <c:numCache>
                <c:formatCode>General</c:formatCode>
                <c:ptCount val="6"/>
                <c:pt idx="0">
                  <c:v>93</c:v>
                </c:pt>
                <c:pt idx="1">
                  <c:v>98</c:v>
                </c:pt>
                <c:pt idx="2">
                  <c:v>128</c:v>
                </c:pt>
                <c:pt idx="3">
                  <c:v>130</c:v>
                </c:pt>
                <c:pt idx="4">
                  <c:v>152</c:v>
                </c:pt>
                <c:pt idx="5">
                  <c:v>153</c:v>
                </c:pt>
              </c:numCache>
            </c:numRef>
          </c:cat>
          <c:val>
            <c:numRef>
              <c:f>Sheet3!$C$14:$C$19</c:f>
              <c:numCache>
                <c:formatCode>0.00</c:formatCode>
                <c:ptCount val="6"/>
                <c:pt idx="0">
                  <c:v>0.64801719901426058</c:v>
                </c:pt>
                <c:pt idx="1">
                  <c:v>0.63339959960925163</c:v>
                </c:pt>
                <c:pt idx="2">
                  <c:v>0.47009392943203493</c:v>
                </c:pt>
                <c:pt idx="3">
                  <c:v>0.46719727247613946</c:v>
                </c:pt>
                <c:pt idx="4">
                  <c:v>0.38540037925909792</c:v>
                </c:pt>
                <c:pt idx="5">
                  <c:v>0.3850000000000004</c:v>
                </c:pt>
              </c:numCache>
            </c:numRef>
          </c:val>
        </c:ser>
        <c:ser>
          <c:idx val="1"/>
          <c:order val="1"/>
          <c:tx>
            <c:strRef>
              <c:f>Sheet3!$D$13</c:f>
              <c:strCache>
                <c:ptCount val="1"/>
                <c:pt idx="0">
                  <c:v>IHDI</c:v>
                </c:pt>
              </c:strCache>
            </c:strRef>
          </c:tx>
          <c:spPr>
            <a:solidFill>
              <a:srgbClr val="FFC000"/>
            </a:solidFill>
          </c:spPr>
          <c:dLbls>
            <c:dLblPos val="ctr"/>
            <c:showVal val="1"/>
          </c:dLbls>
          <c:cat>
            <c:numRef>
              <c:f>Sheet3!$A$14:$A$19</c:f>
              <c:numCache>
                <c:formatCode>General</c:formatCode>
                <c:ptCount val="6"/>
                <c:pt idx="0">
                  <c:v>93</c:v>
                </c:pt>
                <c:pt idx="1">
                  <c:v>98</c:v>
                </c:pt>
                <c:pt idx="2">
                  <c:v>128</c:v>
                </c:pt>
                <c:pt idx="3">
                  <c:v>130</c:v>
                </c:pt>
                <c:pt idx="4">
                  <c:v>152</c:v>
                </c:pt>
                <c:pt idx="5">
                  <c:v>153</c:v>
                </c:pt>
              </c:numCache>
            </c:numRef>
          </c:cat>
          <c:val>
            <c:numRef>
              <c:f>Sheet3!$D$14:$D$19</c:f>
              <c:numCache>
                <c:formatCode>0.00</c:formatCode>
                <c:ptCount val="6"/>
                <c:pt idx="0">
                  <c:v>0.51172754869077364</c:v>
                </c:pt>
                <c:pt idx="1">
                  <c:v>0.63339959960925163</c:v>
                </c:pt>
                <c:pt idx="2">
                  <c:v>0.32031642344319833</c:v>
                </c:pt>
                <c:pt idx="3">
                  <c:v>0.34866217114165987</c:v>
                </c:pt>
                <c:pt idx="4">
                  <c:v>0.24271358415094527</c:v>
                </c:pt>
                <c:pt idx="5">
                  <c:v>0.26100000000000001</c:v>
                </c:pt>
              </c:numCache>
            </c:numRef>
          </c:val>
        </c:ser>
        <c:axId val="65045248"/>
        <c:axId val="65046784"/>
      </c:barChart>
      <c:lineChart>
        <c:grouping val="standard"/>
        <c:ser>
          <c:idx val="2"/>
          <c:order val="2"/>
          <c:tx>
            <c:strRef>
              <c:f>Sheet3!$K$13</c:f>
              <c:strCache>
                <c:ptCount val="1"/>
                <c:pt idx="0">
                  <c:v>% Population living US1.25 a day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</c:spPr>
          </c:marker>
          <c:dLbls>
            <c:dLblPos val="l"/>
            <c:showVal val="1"/>
          </c:dLbls>
          <c:val>
            <c:numRef>
              <c:f>Sheet3!$K$14:$K$19</c:f>
              <c:numCache>
                <c:formatCode>General</c:formatCode>
                <c:ptCount val="6"/>
                <c:pt idx="0">
                  <c:v>4.8</c:v>
                </c:pt>
                <c:pt idx="1">
                  <c:v>0</c:v>
                </c:pt>
                <c:pt idx="2">
                  <c:v>19.7</c:v>
                </c:pt>
                <c:pt idx="3">
                  <c:v>30</c:v>
                </c:pt>
                <c:pt idx="4">
                  <c:v>76.599999999999994</c:v>
                </c:pt>
                <c:pt idx="5">
                  <c:v>73.900000000000006</c:v>
                </c:pt>
              </c:numCache>
            </c:numRef>
          </c:val>
        </c:ser>
        <c:marker val="1"/>
        <c:axId val="65050112"/>
        <c:axId val="65048576"/>
      </c:lineChart>
      <c:catAx>
        <c:axId val="65045248"/>
        <c:scaling>
          <c:orientation val="minMax"/>
        </c:scaling>
        <c:axPos val="b"/>
        <c:numFmt formatCode="General" sourceLinked="1"/>
        <c:tickLblPos val="nextTo"/>
        <c:crossAx val="65046784"/>
        <c:crosses val="autoZero"/>
        <c:auto val="1"/>
        <c:lblAlgn val="ctr"/>
        <c:lblOffset val="100"/>
      </c:catAx>
      <c:valAx>
        <c:axId val="65046784"/>
        <c:scaling>
          <c:orientation val="minMax"/>
        </c:scaling>
        <c:axPos val="l"/>
        <c:majorGridlines/>
        <c:numFmt formatCode="0.00" sourceLinked="1"/>
        <c:tickLblPos val="nextTo"/>
        <c:crossAx val="65045248"/>
        <c:crosses val="autoZero"/>
        <c:crossBetween val="between"/>
      </c:valAx>
      <c:valAx>
        <c:axId val="65048576"/>
        <c:scaling>
          <c:orientation val="minMax"/>
        </c:scaling>
        <c:axPos val="r"/>
        <c:numFmt formatCode="General" sourceLinked="1"/>
        <c:tickLblPos val="nextTo"/>
        <c:crossAx val="65050112"/>
        <c:crosses val="max"/>
        <c:crossBetween val="between"/>
      </c:valAx>
      <c:catAx>
        <c:axId val="65050112"/>
        <c:scaling>
          <c:orientation val="minMax"/>
        </c:scaling>
        <c:delete val="1"/>
        <c:axPos val="b"/>
        <c:tickLblPos val="none"/>
        <c:crossAx val="65048576"/>
        <c:crosses val="autoZero"/>
        <c:auto val="1"/>
        <c:lblAlgn val="ctr"/>
        <c:lblOffset val="100"/>
      </c:cat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Sheet3!$C$23</c:f>
              <c:strCache>
                <c:ptCount val="1"/>
                <c:pt idx="0">
                  <c:v>MPI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delete val="1"/>
            </c:dLbl>
            <c:showVal val="1"/>
          </c:dLbls>
          <c:cat>
            <c:strRef>
              <c:f>Sheet3!$B$24:$B$29</c:f>
              <c:strCache>
                <c:ptCount val="6"/>
                <c:pt idx="0">
                  <c:v>Gabon</c:v>
                </c:pt>
                <c:pt idx="1">
                  <c:v>Botswana</c:v>
                </c:pt>
                <c:pt idx="2">
                  <c:v>Kenya</c:v>
                </c:pt>
                <c:pt idx="3">
                  <c:v>Ghana</c:v>
                </c:pt>
                <c:pt idx="4">
                  <c:v>Rwanda</c:v>
                </c:pt>
                <c:pt idx="5">
                  <c:v>Malawi</c:v>
                </c:pt>
              </c:strCache>
            </c:strRef>
          </c:cat>
          <c:val>
            <c:numRef>
              <c:f>Sheet3!$C$24:$C$29</c:f>
              <c:numCache>
                <c:formatCode>General</c:formatCode>
                <c:ptCount val="6"/>
                <c:pt idx="0" formatCode="0.00">
                  <c:v>0.161</c:v>
                </c:pt>
                <c:pt idx="2" formatCode="0.00">
                  <c:v>0.30200000000000032</c:v>
                </c:pt>
                <c:pt idx="3" formatCode="0.00">
                  <c:v>0.14000000000000001</c:v>
                </c:pt>
                <c:pt idx="4" formatCode="0.00">
                  <c:v>0.443</c:v>
                </c:pt>
                <c:pt idx="5" formatCode="0.00">
                  <c:v>0.3840000000000004</c:v>
                </c:pt>
              </c:numCache>
            </c:numRef>
          </c:val>
        </c:ser>
        <c:ser>
          <c:idx val="1"/>
          <c:order val="1"/>
          <c:tx>
            <c:strRef>
              <c:f>Sheet3!$D$23</c:f>
              <c:strCache>
                <c:ptCount val="1"/>
                <c:pt idx="0">
                  <c:v>MGI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Pos val="inEnd"/>
            <c:showVal val="1"/>
          </c:dLbls>
          <c:cat>
            <c:strRef>
              <c:f>Sheet3!$B$24:$B$29</c:f>
              <c:strCache>
                <c:ptCount val="6"/>
                <c:pt idx="0">
                  <c:v>Gabon</c:v>
                </c:pt>
                <c:pt idx="1">
                  <c:v>Botswana</c:v>
                </c:pt>
                <c:pt idx="2">
                  <c:v>Kenya</c:v>
                </c:pt>
                <c:pt idx="3">
                  <c:v>Ghana</c:v>
                </c:pt>
                <c:pt idx="4">
                  <c:v>Rwanda</c:v>
                </c:pt>
                <c:pt idx="5">
                  <c:v>Malawi</c:v>
                </c:pt>
              </c:strCache>
            </c:strRef>
          </c:cat>
          <c:val>
            <c:numRef>
              <c:f>Sheet3!$D$24:$D$29</c:f>
              <c:numCache>
                <c:formatCode>0.00</c:formatCode>
                <c:ptCount val="6"/>
                <c:pt idx="0">
                  <c:v>0.67811145500000092</c:v>
                </c:pt>
                <c:pt idx="1">
                  <c:v>0.66298234099999998</c:v>
                </c:pt>
                <c:pt idx="2">
                  <c:v>0.73760844100000078</c:v>
                </c:pt>
                <c:pt idx="3">
                  <c:v>0.63768057600000094</c:v>
                </c:pt>
                <c:pt idx="4">
                  <c:v>0.72913937799999995</c:v>
                </c:pt>
                <c:pt idx="5">
                  <c:v>0.75786171800000079</c:v>
                </c:pt>
              </c:numCache>
            </c:numRef>
          </c:val>
        </c:ser>
        <c:gapWidth val="197"/>
        <c:overlap val="-4"/>
        <c:axId val="66085632"/>
        <c:axId val="66087168"/>
      </c:barChart>
      <c:lineChart>
        <c:grouping val="stacked"/>
        <c:ser>
          <c:idx val="2"/>
          <c:order val="2"/>
          <c:tx>
            <c:strRef>
              <c:f>Sheet3!$E$23</c:f>
              <c:strCache>
                <c:ptCount val="1"/>
                <c:pt idx="0">
                  <c:v>SRI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1"/>
            <c:spPr>
              <a:solidFill>
                <a:srgbClr val="FFFF00"/>
              </a:solidFill>
              <a:ln w="15875" cmpd="sng">
                <a:solidFill>
                  <a:srgbClr val="FF0000"/>
                </a:solidFill>
              </a:ln>
            </c:spPr>
          </c:marker>
          <c:dLbls>
            <c:dLblPos val="l"/>
            <c:showVal val="1"/>
          </c:dLbls>
          <c:cat>
            <c:strRef>
              <c:f>Sheet3!$B$24:$B$29</c:f>
              <c:strCache>
                <c:ptCount val="6"/>
                <c:pt idx="0">
                  <c:v>Gabon</c:v>
                </c:pt>
                <c:pt idx="1">
                  <c:v>Botswana</c:v>
                </c:pt>
                <c:pt idx="2">
                  <c:v>Kenya</c:v>
                </c:pt>
                <c:pt idx="3">
                  <c:v>Ghana</c:v>
                </c:pt>
                <c:pt idx="4">
                  <c:v>Rwanda</c:v>
                </c:pt>
                <c:pt idx="5">
                  <c:v>Malawi</c:v>
                </c:pt>
              </c:strCache>
            </c:strRef>
          </c:cat>
          <c:val>
            <c:numRef>
              <c:f>Sheet3!$E$24:$E$29</c:f>
              <c:numCache>
                <c:formatCode>0</c:formatCode>
                <c:ptCount val="6"/>
                <c:pt idx="0">
                  <c:v>5</c:v>
                </c:pt>
                <c:pt idx="1">
                  <c:v>4</c:v>
                </c:pt>
                <c:pt idx="2">
                  <c:v>30</c:v>
                </c:pt>
                <c:pt idx="3">
                  <c:v>10</c:v>
                </c:pt>
                <c:pt idx="4">
                  <c:v>13</c:v>
                </c:pt>
                <c:pt idx="5">
                  <c:v>29</c:v>
                </c:pt>
              </c:numCache>
            </c:numRef>
          </c:val>
        </c:ser>
        <c:marker val="1"/>
        <c:axId val="66180608"/>
        <c:axId val="66179072"/>
      </c:lineChart>
      <c:catAx>
        <c:axId val="66085632"/>
        <c:scaling>
          <c:orientation val="minMax"/>
        </c:scaling>
        <c:axPos val="t"/>
        <c:tickLblPos val="nextTo"/>
        <c:crossAx val="66087168"/>
        <c:crosses val="autoZero"/>
        <c:auto val="1"/>
        <c:lblAlgn val="ctr"/>
        <c:lblOffset val="100"/>
      </c:catAx>
      <c:valAx>
        <c:axId val="66087168"/>
        <c:scaling>
          <c:orientation val="maxMin"/>
        </c:scaling>
        <c:axPos val="l"/>
        <c:majorGridlines/>
        <c:numFmt formatCode="0.00" sourceLinked="1"/>
        <c:tickLblPos val="nextTo"/>
        <c:crossAx val="66085632"/>
        <c:crosses val="autoZero"/>
        <c:crossBetween val="between"/>
      </c:valAx>
      <c:valAx>
        <c:axId val="66179072"/>
        <c:scaling>
          <c:orientation val="minMax"/>
        </c:scaling>
        <c:axPos val="r"/>
        <c:numFmt formatCode="0" sourceLinked="1"/>
        <c:tickLblPos val="nextTo"/>
        <c:crossAx val="66180608"/>
        <c:crosses val="max"/>
        <c:crossBetween val="between"/>
      </c:valAx>
      <c:catAx>
        <c:axId val="66180608"/>
        <c:scaling>
          <c:orientation val="minMax"/>
        </c:scaling>
        <c:delete val="1"/>
        <c:axPos val="b"/>
        <c:tickLblPos val="none"/>
        <c:crossAx val="66179072"/>
        <c:crosses val="autoZero"/>
        <c:auto val="1"/>
        <c:lblAlgn val="ctr"/>
        <c:lblOffset val="100"/>
      </c:catAx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9483395666633963E-2"/>
          <c:y val="6.0994392746361314E-2"/>
          <c:w val="0.66009981116762972"/>
          <c:h val="0.83491141732283536"/>
        </c:manualLayout>
      </c:layout>
      <c:barChart>
        <c:barDir val="col"/>
        <c:grouping val="clustered"/>
        <c:ser>
          <c:idx val="0"/>
          <c:order val="0"/>
          <c:tx>
            <c:strRef>
              <c:f>Sheet3!$G$13</c:f>
              <c:strCache>
                <c:ptCount val="1"/>
                <c:pt idx="0">
                  <c:v> Men</c:v>
                </c:pt>
              </c:strCache>
            </c:strRef>
          </c:tx>
          <c:spPr>
            <a:solidFill>
              <a:srgbClr val="6D3EC2"/>
            </a:solidFill>
          </c:spPr>
          <c:cat>
            <c:strRef>
              <c:f>Sheet3!$B$14:$B$20</c:f>
              <c:strCache>
                <c:ptCount val="7"/>
                <c:pt idx="0">
                  <c:v>Gabon</c:v>
                </c:pt>
                <c:pt idx="1">
                  <c:v>Botswana</c:v>
                </c:pt>
                <c:pt idx="2">
                  <c:v>Kenya</c:v>
                </c:pt>
                <c:pt idx="3">
                  <c:v>Ghana</c:v>
                </c:pt>
                <c:pt idx="4">
                  <c:v>Rwanda</c:v>
                </c:pt>
                <c:pt idx="5">
                  <c:v>Malawi</c:v>
                </c:pt>
                <c:pt idx="6">
                  <c:v>Norway</c:v>
                </c:pt>
              </c:strCache>
            </c:strRef>
          </c:cat>
          <c:val>
            <c:numRef>
              <c:f>Sheet3!$G$14:$G$20</c:f>
              <c:numCache>
                <c:formatCode>0.0</c:formatCode>
                <c:ptCount val="7"/>
                <c:pt idx="0" formatCode="General">
                  <c:v>0</c:v>
                </c:pt>
                <c:pt idx="1">
                  <c:v>4.7</c:v>
                </c:pt>
                <c:pt idx="2">
                  <c:v>3.7</c:v>
                </c:pt>
                <c:pt idx="3">
                  <c:v>4.7</c:v>
                </c:pt>
                <c:pt idx="4">
                  <c:v>4.2</c:v>
                </c:pt>
                <c:pt idx="5">
                  <c:v>6.2</c:v>
                </c:pt>
                <c:pt idx="6">
                  <c:v>8.1</c:v>
                </c:pt>
              </c:numCache>
            </c:numRef>
          </c:val>
        </c:ser>
        <c:ser>
          <c:idx val="1"/>
          <c:order val="1"/>
          <c:tx>
            <c:strRef>
              <c:f>Sheet3!$H$13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BFE94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cat>
            <c:strRef>
              <c:f>Sheet3!$B$14:$B$20</c:f>
              <c:strCache>
                <c:ptCount val="7"/>
                <c:pt idx="0">
                  <c:v>Gabon</c:v>
                </c:pt>
                <c:pt idx="1">
                  <c:v>Botswana</c:v>
                </c:pt>
                <c:pt idx="2">
                  <c:v>Kenya</c:v>
                </c:pt>
                <c:pt idx="3">
                  <c:v>Ghana</c:v>
                </c:pt>
                <c:pt idx="4">
                  <c:v>Rwanda</c:v>
                </c:pt>
                <c:pt idx="5">
                  <c:v>Malawi</c:v>
                </c:pt>
                <c:pt idx="6">
                  <c:v>Norway</c:v>
                </c:pt>
              </c:strCache>
            </c:strRef>
          </c:cat>
          <c:val>
            <c:numRef>
              <c:f>Sheet3!$H$14:$H$20</c:f>
              <c:numCache>
                <c:formatCode>0.0</c:formatCode>
                <c:ptCount val="7"/>
                <c:pt idx="0" formatCode="General">
                  <c:v>0</c:v>
                </c:pt>
                <c:pt idx="1">
                  <c:v>4.3856304340000003</c:v>
                </c:pt>
                <c:pt idx="2">
                  <c:v>3.628454144</c:v>
                </c:pt>
                <c:pt idx="3">
                  <c:v>4.7084352019999951</c:v>
                </c:pt>
                <c:pt idx="4">
                  <c:v>4.0508117409999951</c:v>
                </c:pt>
                <c:pt idx="5">
                  <c:v>5.9477919469999945</c:v>
                </c:pt>
                <c:pt idx="6">
                  <c:v>8.1638002950000068</c:v>
                </c:pt>
              </c:numCache>
            </c:numRef>
          </c:val>
        </c:ser>
        <c:axId val="66445312"/>
        <c:axId val="66446848"/>
      </c:barChart>
      <c:lineChart>
        <c:grouping val="standard"/>
        <c:ser>
          <c:idx val="2"/>
          <c:order val="2"/>
          <c:tx>
            <c:strRef>
              <c:f>Sheet3!$I$12</c:f>
              <c:strCache>
                <c:ptCount val="1"/>
                <c:pt idx="0">
                  <c:v>Lowest - Tanzania 2.4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Sheet3!$I$14:$I$20</c:f>
              <c:numCache>
                <c:formatCode>General</c:formatCode>
                <c:ptCount val="7"/>
                <c:pt idx="0">
                  <c:v>2.4</c:v>
                </c:pt>
                <c:pt idx="1">
                  <c:v>2.4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2.4</c:v>
                </c:pt>
                <c:pt idx="6">
                  <c:v>2.4</c:v>
                </c:pt>
              </c:numCache>
            </c:numRef>
          </c:val>
        </c:ser>
        <c:ser>
          <c:idx val="3"/>
          <c:order val="3"/>
          <c:tx>
            <c:strRef>
              <c:f>Sheet3!$J$12</c:f>
              <c:strCache>
                <c:ptCount val="1"/>
                <c:pt idx="0">
                  <c:v>Highest - Costa Rica 8.5</c:v>
                </c:pt>
              </c:strCache>
            </c:strRef>
          </c:tx>
          <c:marker>
            <c:symbol val="none"/>
          </c:marker>
          <c:val>
            <c:numRef>
              <c:f>Sheet3!$J$14:$J$20</c:f>
              <c:numCache>
                <c:formatCode>General</c:formatCode>
                <c:ptCount val="7"/>
                <c:pt idx="0">
                  <c:v>8.5</c:v>
                </c:pt>
                <c:pt idx="1">
                  <c:v>8.5</c:v>
                </c:pt>
                <c:pt idx="2">
                  <c:v>8.5</c:v>
                </c:pt>
                <c:pt idx="3">
                  <c:v>8.5</c:v>
                </c:pt>
                <c:pt idx="4">
                  <c:v>8.5</c:v>
                </c:pt>
                <c:pt idx="5">
                  <c:v>8.5</c:v>
                </c:pt>
                <c:pt idx="6" formatCode="0.0">
                  <c:v>8.5</c:v>
                </c:pt>
              </c:numCache>
            </c:numRef>
          </c:val>
        </c:ser>
        <c:marker val="1"/>
        <c:axId val="66445312"/>
        <c:axId val="66446848"/>
      </c:lineChart>
      <c:catAx>
        <c:axId val="66445312"/>
        <c:scaling>
          <c:orientation val="minMax"/>
        </c:scaling>
        <c:axPos val="b"/>
        <c:tickLblPos val="nextTo"/>
        <c:crossAx val="66446848"/>
        <c:crosses val="autoZero"/>
        <c:auto val="1"/>
        <c:lblAlgn val="ctr"/>
        <c:lblOffset val="100"/>
      </c:catAx>
      <c:valAx>
        <c:axId val="66446848"/>
        <c:scaling>
          <c:orientation val="minMax"/>
        </c:scaling>
        <c:axPos val="l"/>
        <c:majorGridlines>
          <c:spPr>
            <a:ln>
              <a:solidFill>
                <a:srgbClr val="1F497D">
                  <a:lumMod val="40000"/>
                  <a:lumOff val="60000"/>
                  <a:alpha val="33000"/>
                </a:srgbClr>
              </a:solidFill>
            </a:ln>
          </c:spPr>
        </c:majorGridlines>
        <c:numFmt formatCode="General" sourceLinked="1"/>
        <c:tickLblPos val="nextTo"/>
        <c:crossAx val="66445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C1ED19-0D4C-4ED9-8C8B-F0D86697CDE6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FF5F48-6534-48DA-BBFF-70647CFE1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5F48-6534-48DA-BBFF-70647CFE11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5F48-6534-48DA-BBFF-70647CFE11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5F48-6534-48DA-BBFF-70647CFE11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5F48-6534-48DA-BBFF-70647CFE11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5F48-6534-48DA-BBFF-70647CFE11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5F48-6534-48DA-BBFF-70647CFE11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B6812-4184-4AE5-8C8F-895851F20F34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06CF0-6CA8-4725-9A29-56EC57C51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B6812-4184-4AE5-8C8F-895851F20F34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06CF0-6CA8-4725-9A29-56EC57C51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B6812-4184-4AE5-8C8F-895851F20F34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06CF0-6CA8-4725-9A29-56EC57C51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B6812-4184-4AE5-8C8F-895851F20F34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06CF0-6CA8-4725-9A29-56EC57C51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B6812-4184-4AE5-8C8F-895851F20F34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06CF0-6CA8-4725-9A29-56EC57C51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B6812-4184-4AE5-8C8F-895851F20F34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06CF0-6CA8-4725-9A29-56EC57C51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B6812-4184-4AE5-8C8F-895851F20F34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06CF0-6CA8-4725-9A29-56EC57C51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B6812-4184-4AE5-8C8F-895851F20F34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06CF0-6CA8-4725-9A29-56EC57C51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B6812-4184-4AE5-8C8F-895851F20F34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06CF0-6CA8-4725-9A29-56EC57C51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B6812-4184-4AE5-8C8F-895851F20F34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06CF0-6CA8-4725-9A29-56EC57C51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B6812-4184-4AE5-8C8F-895851F20F34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06CF0-6CA8-4725-9A29-56EC57C51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6DB6812-4184-4AE5-8C8F-895851F20F34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F06CF0-6CA8-4725-9A29-56EC57C51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057400"/>
            <a:ext cx="7406640" cy="1472184"/>
          </a:xfrm>
        </p:spPr>
        <p:txBody>
          <a:bodyPr>
            <a:noAutofit/>
          </a:bodyPr>
          <a:lstStyle/>
          <a:p>
            <a:r>
              <a:rPr lang="en-US" sz="3200" b="1" dirty="0"/>
              <a:t>Social Statistics as </a:t>
            </a:r>
            <a:r>
              <a:rPr lang="en-US" sz="3200" b="1" dirty="0" smtClean="0"/>
              <a:t>One </a:t>
            </a:r>
            <a:r>
              <a:rPr lang="en-US" sz="3200" b="1" dirty="0"/>
              <a:t>of the Instruments of Strategic Management of Sustainable Development Processes: </a:t>
            </a:r>
            <a:r>
              <a:rPr lang="en-US" sz="3200" b="1" dirty="0" smtClean="0"/>
              <a:t>Compelling Examples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Victoria A. Bakhtina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International Finance Corporation (IFC, World Bank Group)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45720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715000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 </a:t>
            </a:r>
            <a:r>
              <a:rPr lang="en-US" sz="1100" dirty="0" smtClean="0"/>
              <a:t>The views expressed herein  are those of the individual contributor </a:t>
            </a:r>
          </a:p>
          <a:p>
            <a:r>
              <a:rPr lang="en-US" sz="1100" dirty="0" smtClean="0"/>
              <a:t>and do not necessarily reflect the views of IFC or its management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HDI index adjustments due to inequality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991" y="1600201"/>
            <a:ext cx="642801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5638800"/>
            <a:ext cx="645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HDI index </a:t>
            </a:r>
            <a:r>
              <a:rPr lang="en-US" dirty="0"/>
              <a:t>adjustments due to inequality. (Source: </a:t>
            </a:r>
            <a:r>
              <a:rPr lang="en-US" dirty="0" smtClean="0"/>
              <a:t>HDR 2010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55435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943600" y="4800600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7200" y="40386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37338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51816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3505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1200" y="4038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533400"/>
            <a:ext cx="690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Example of Six African Countries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Selected Indices, 2010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752600" y="914400"/>
          <a:ext cx="5943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752600" y="3581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0" y="5791200"/>
            <a:ext cx="211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Source</a:t>
            </a:r>
            <a:r>
              <a:rPr lang="en-US" sz="1400" dirty="0" smtClean="0"/>
              <a:t>: </a:t>
            </a:r>
            <a:r>
              <a:rPr lang="en-US" sz="1400" dirty="0" smtClean="0"/>
              <a:t>HDR </a:t>
            </a:r>
            <a:r>
              <a:rPr lang="en-US" sz="1400" dirty="0" smtClean="0"/>
              <a:t>2010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Graphic spid="10" grpId="0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Overall Satisfaction with Life,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2010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447800" y="1295400"/>
          <a:ext cx="6248399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3048000"/>
            <a:ext cx="570989" cy="1969770"/>
          </a:xfrm>
          <a:prstGeom prst="rect">
            <a:avLst/>
          </a:prstGeom>
          <a:noFill/>
          <a:ln w="31750">
            <a:solidFill>
              <a:srgbClr val="6D3EC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1">
            <a:spAutoFit/>
          </a:bodyPr>
          <a:lstStyle/>
          <a:p>
            <a:pPr algn="ctr"/>
            <a:endParaRPr lang="en-US" b="1" i="1" dirty="0" smtClean="0">
              <a:solidFill>
                <a:srgbClr val="6D3EC2"/>
              </a:solidFill>
            </a:endParaRPr>
          </a:p>
          <a:p>
            <a:pPr algn="ctr"/>
            <a:endParaRPr lang="en-US" b="1" i="1" dirty="0" smtClean="0">
              <a:solidFill>
                <a:srgbClr val="6D3EC2"/>
              </a:solidFill>
            </a:endParaRPr>
          </a:p>
          <a:p>
            <a:pPr algn="ctr"/>
            <a:endParaRPr lang="en-US" b="1" i="1" dirty="0" smtClean="0">
              <a:solidFill>
                <a:srgbClr val="6D3EC2"/>
              </a:solidFill>
            </a:endParaRPr>
          </a:p>
          <a:p>
            <a:pPr algn="ctr"/>
            <a:endParaRPr lang="en-US" b="1" i="1" dirty="0" smtClean="0">
              <a:solidFill>
                <a:srgbClr val="6D3EC2"/>
              </a:solidFill>
            </a:endParaRPr>
          </a:p>
          <a:p>
            <a:pPr algn="ctr"/>
            <a:endParaRPr lang="en-US" b="1" i="1" dirty="0" smtClean="0">
              <a:solidFill>
                <a:srgbClr val="6D3EC2"/>
              </a:solidFill>
            </a:endParaRPr>
          </a:p>
          <a:p>
            <a:pPr algn="ctr"/>
            <a:endParaRPr lang="en-US" b="1" i="1" dirty="0" smtClean="0">
              <a:solidFill>
                <a:srgbClr val="6D3EC2"/>
              </a:solidFill>
            </a:endParaRPr>
          </a:p>
          <a:p>
            <a:pPr algn="ctr"/>
            <a:r>
              <a:rPr lang="en-US" sz="1400" b="1" i="1" dirty="0" smtClean="0">
                <a:solidFill>
                  <a:srgbClr val="F90701"/>
                </a:solidFill>
              </a:rPr>
              <a:t>NA?</a:t>
            </a:r>
            <a:endParaRPr lang="en-US" sz="1400" b="1" i="1" dirty="0">
              <a:solidFill>
                <a:srgbClr val="F9070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876800"/>
            <a:ext cx="601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people in Gabon feel happier than in Malawi or Botswana?</a:t>
            </a:r>
          </a:p>
          <a:p>
            <a:r>
              <a:rPr lang="en-US" dirty="0" smtClean="0"/>
              <a:t>What is the picture in relation to Norway? Costa Rica?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943600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dirty="0" smtClean="0"/>
              <a:t>: </a:t>
            </a:r>
            <a:r>
              <a:rPr lang="en-US" sz="1100" dirty="0" smtClean="0"/>
              <a:t>HDR 2010. Overall Satisfaction with Life is based on  responses to a question  about satisfaction with life  in a Gallup World Poll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381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1524000" y="586740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33400"/>
            <a:ext cx="3276599" cy="254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762000"/>
            <a:ext cx="2861428" cy="241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419600"/>
            <a:ext cx="400802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3048000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Questions   Comments   Ideas</a:t>
            </a:r>
            <a:endParaRPr lang="en-US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2451</TotalTime>
  <Words>156</Words>
  <Application>Microsoft Office PowerPoint</Application>
  <PresentationFormat>On-screen Show (4:3)</PresentationFormat>
  <Paragraphs>31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Social Statistics as One of the Instruments of Strategic Management of Sustainable Development Processes: Compelling Examples</vt:lpstr>
      <vt:lpstr>HDI index adjustments due to inequality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Statistics as one of the Instruments of Strategic Management of Sustainable Development Processes: Reality and Perspective.</dc:title>
  <dc:creator>Victoria</dc:creator>
  <cp:lastModifiedBy>Victoria</cp:lastModifiedBy>
  <cp:revision>120</cp:revision>
  <dcterms:created xsi:type="dcterms:W3CDTF">2011-03-15T21:19:26Z</dcterms:created>
  <dcterms:modified xsi:type="dcterms:W3CDTF">2011-04-14T21:10:44Z</dcterms:modified>
</cp:coreProperties>
</file>