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7" r:id="rId3"/>
    <p:sldId id="259" r:id="rId4"/>
    <p:sldId id="266" r:id="rId5"/>
    <p:sldId id="268" r:id="rId6"/>
    <p:sldId id="278" r:id="rId7"/>
    <p:sldId id="279" r:id="rId8"/>
    <p:sldId id="282" r:id="rId9"/>
    <p:sldId id="290" r:id="rId10"/>
    <p:sldId id="293" r:id="rId11"/>
    <p:sldId id="295" r:id="rId12"/>
    <p:sldId id="296" r:id="rId13"/>
    <p:sldId id="297" r:id="rId14"/>
    <p:sldId id="287" r:id="rId15"/>
    <p:sldId id="286" r:id="rId16"/>
    <p:sldId id="264" r:id="rId17"/>
    <p:sldId id="298" r:id="rId18"/>
    <p:sldId id="291" r:id="rId19"/>
    <p:sldId id="281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066"/>
    <a:srgbClr val="C050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1" autoAdjust="0"/>
    <p:restoredTop sz="94709" autoAdjust="0"/>
  </p:normalViewPr>
  <p:slideViewPr>
    <p:cSldViewPr>
      <p:cViewPr>
        <p:scale>
          <a:sx n="66" d="100"/>
          <a:sy n="66" d="100"/>
        </p:scale>
        <p:origin x="-142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15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84699E-BBE5-4CE4-B5D6-813BDFE5CF72}" type="datetimeFigureOut">
              <a:rPr lang="en-US"/>
              <a:pPr>
                <a:defRPr/>
              </a:pPr>
              <a:t>4/19/2011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260443-5785-424A-A616-99B2378B6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ADCFC5-0E0D-4F5F-A4FE-023D74226D0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EEFF-777B-407F-B1ED-F1BFA2DE01C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E20D65-D24D-4237-8CB5-E296E0E33A1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0C5EA-6C87-4843-AD25-5CEB8742658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3DF370-F7F3-4166-AC26-3F2F4875B48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EEFF-777B-407F-B1ED-F1BFA2DE01C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B2D771-A652-4A06-B9B4-3156D07C922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FC088-E3D1-477E-8046-596CD774F09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60443-5785-424A-A616-99B2378B63E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CBCC-7FE3-49B4-899D-9A324726A80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CBCC-7FE3-49B4-899D-9A324726A80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4EEFF-777B-407F-B1ED-F1BFA2DE01C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RDR Historical\IRDR logos\LogoIRDR-Jpe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8C49-B71E-4F84-B668-9E8465A93267}" type="datetimeFigureOut">
              <a:rPr lang="en-US"/>
              <a:pPr>
                <a:defRPr/>
              </a:pPr>
              <a:t>4/19/2011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9754C-F5E7-4749-AB82-648DF5DCB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B4140-7C07-4F32-AD00-1F7E98C2BFA3}" type="datetimeFigureOut">
              <a:rPr lang="en-US"/>
              <a:pPr>
                <a:defRPr/>
              </a:pPr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2F14-183D-4C00-A5BE-334F239E7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RDR Historical\IRDR logos\LogoIRDR-Jpe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29213"/>
            <a:ext cx="33131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4DB70-AFEE-48AB-87A8-57B5137C548C}" type="datetimeFigureOut">
              <a:rPr lang="en-US"/>
              <a:pPr>
                <a:defRPr/>
              </a:pPr>
              <a:t>4/19/2011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7005-0394-4FB2-A295-5748C918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IRDR Historical\IRDR logos\LogoIRDR-Jpe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29213"/>
            <a:ext cx="33131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447C-CA56-45FB-979E-D0A9C039A978}" type="datetimeFigureOut">
              <a:rPr lang="en-US"/>
              <a:pPr>
                <a:defRPr/>
              </a:pPr>
              <a:t>4/19/2011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FD556-EB48-4E4D-B2D4-35875F329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IRDR Historical\IRDR logos\LogoIRDR-Jpe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29213"/>
            <a:ext cx="33131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A73AA-191D-4941-968E-B4F177462D9C}" type="datetimeFigureOut">
              <a:rPr lang="en-US"/>
              <a:pPr>
                <a:defRPr/>
              </a:pPr>
              <a:t>4/19/2011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67705-D2B4-4B39-BA48-8B24B2001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C521-73E1-4508-B22D-D028DD829BD4}" type="datetimeFigureOut">
              <a:rPr lang="en-US"/>
              <a:pPr>
                <a:defRPr/>
              </a:pPr>
              <a:t>4/19/2011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B2F-4DC8-432D-AA0C-B54629B10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C5E2-155E-471F-8CA2-579C9F880AD4}" type="datetimeFigureOut">
              <a:rPr lang="en-US"/>
              <a:pPr>
                <a:defRPr/>
              </a:pPr>
              <a:t>4/19/2011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82388-4EA6-43A1-9DA5-CC0922903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2EB81-1EFD-4889-B9A5-AB585077D4A0}" type="datetimeFigureOut">
              <a:rPr lang="en-US"/>
              <a:pPr>
                <a:defRPr/>
              </a:pPr>
              <a:t>4/19/2011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4AD8-8641-4307-820F-298A676D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ABEB-A5B1-4431-A6A7-AC7A6D9905CE}" type="datetimeFigureOut">
              <a:rPr lang="en-US"/>
              <a:pPr>
                <a:defRPr/>
              </a:pPr>
              <a:t>4/19/2011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8E945-2487-49B9-98CD-0ED8C36FB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9C6FE-FFB5-485A-A032-619CBA5906A9}" type="datetimeFigureOut">
              <a:rPr lang="en-US"/>
              <a:pPr>
                <a:defRPr/>
              </a:pPr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F8C6-82CF-4E28-8DB7-2391FA5C0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570789-3E4F-46FE-A00E-B3C32571183F}" type="datetimeFigureOut">
              <a:rPr lang="en-US"/>
              <a:pPr>
                <a:defRPr/>
              </a:pPr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00F1D9-98EC-46F7-B3EA-F151AD2DB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92D49-DA4F-42BB-93A7-72189CD9C58E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</p:spPr>
        <p:txBody>
          <a:bodyPr/>
          <a:lstStyle/>
          <a:p>
            <a:pPr eaLnBrk="1" hangingPunct="1"/>
            <a:r>
              <a:rPr lang="en-US" b="1" dirty="0" smtClean="0"/>
              <a:t>Integrated Disaster Research: Issues Around Data</a:t>
            </a:r>
            <a:endParaRPr lang="fr-FR" b="1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19600"/>
            <a:ext cx="6400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Dr. Jane Rovins, CEM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Executive Director</a:t>
            </a:r>
            <a:endParaRPr lang="fr-FR" sz="2800" b="1" dirty="0" smtClean="0">
              <a:solidFill>
                <a:srgbClr val="800000"/>
              </a:solidFill>
            </a:endParaRPr>
          </a:p>
        </p:txBody>
      </p:sp>
      <p:pic>
        <p:nvPicPr>
          <p:cNvPr id="6149" name="Picture 1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589588"/>
            <a:ext cx="1751012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issc ogo 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734050"/>
            <a:ext cx="10795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isdr-logo"/>
          <p:cNvPicPr>
            <a:picLocks noChangeAspect="1" noChangeArrowheads="1"/>
          </p:cNvPicPr>
          <p:nvPr/>
        </p:nvPicPr>
        <p:blipFill>
          <a:blip r:embed="rId4" cstate="print"/>
          <a:srcRect b="-12083"/>
          <a:stretch>
            <a:fillRect/>
          </a:stretch>
        </p:blipFill>
        <p:spPr bwMode="auto">
          <a:xfrm>
            <a:off x="3851275" y="5661025"/>
            <a:ext cx="122396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we 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Meetings between UNDP </a:t>
            </a:r>
            <a:r>
              <a:rPr lang="en-US" dirty="0" err="1" smtClean="0"/>
              <a:t>Desenventar</a:t>
            </a:r>
            <a:r>
              <a:rPr lang="en-US" dirty="0" smtClean="0"/>
              <a:t>, </a:t>
            </a:r>
            <a:r>
              <a:rPr lang="en-US" dirty="0" err="1" smtClean="0"/>
              <a:t>MunichRe</a:t>
            </a:r>
            <a:r>
              <a:rPr lang="en-US" dirty="0" smtClean="0"/>
              <a:t>, </a:t>
            </a:r>
            <a:r>
              <a:rPr lang="en-US" dirty="0" err="1" smtClean="0"/>
              <a:t>SwissRe</a:t>
            </a:r>
            <a:r>
              <a:rPr lang="en-US" dirty="0" smtClean="0"/>
              <a:t>, CRED, Asian Disaster Reduction Center (Glide) on regional and global databases</a:t>
            </a:r>
          </a:p>
          <a:p>
            <a:r>
              <a:rPr lang="en-US" dirty="0" err="1" smtClean="0"/>
              <a:t>Geocoding</a:t>
            </a:r>
            <a:r>
              <a:rPr lang="en-US" dirty="0" smtClean="0"/>
              <a:t>, technical standards, terminology, and hierarchy established</a:t>
            </a:r>
          </a:p>
          <a:p>
            <a:r>
              <a:rPr lang="en-US" dirty="0" smtClean="0"/>
              <a:t>Limited downscaling to sub-national level</a:t>
            </a:r>
          </a:p>
          <a:p>
            <a:r>
              <a:rPr lang="en-US" dirty="0" smtClean="0"/>
              <a:t>Quality and quantity of data on impacts of                      		disasters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19200" y="1143000"/>
            <a:ext cx="67056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Biases in Loss Databases Remain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Hazard bias</a:t>
            </a:r>
            <a:r>
              <a:rPr lang="en-US" dirty="0" smtClean="0"/>
              <a:t>—every hazard type is represented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Temporal bias</a:t>
            </a:r>
            <a:r>
              <a:rPr lang="en-US" dirty="0" smtClean="0"/>
              <a:t>—losses are comparable over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Threshold bias</a:t>
            </a:r>
            <a:r>
              <a:rPr lang="en-US" dirty="0" smtClean="0"/>
              <a:t>—all losses regardless of size are counted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Accounting bias</a:t>
            </a:r>
            <a:r>
              <a:rPr lang="en-US" dirty="0" smtClean="0"/>
              <a:t>— all types of losses included (monetary, human, direct, insured, uninsured)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Geographic bias</a:t>
            </a:r>
            <a:r>
              <a:rPr lang="en-US" dirty="0" smtClean="0"/>
              <a:t>—hazard</a:t>
            </a:r>
            <a:r>
              <a:rPr lang="en-US" b="1" dirty="0" smtClean="0"/>
              <a:t> </a:t>
            </a:r>
            <a:r>
              <a:rPr lang="en-US" dirty="0" smtClean="0"/>
              <a:t>losses are comparable across geographic units, boundaries not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Systemic bias</a:t>
            </a:r>
            <a:r>
              <a:rPr lang="en-US" dirty="0" smtClean="0"/>
              <a:t>—losses recorded are the same regardless of source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5715000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M. Gall, K.A. Borden, S. L. Cutter, 2009.  When do losses count?  Six fallacies of natural hazard loss data.  </a:t>
            </a:r>
            <a:r>
              <a:rPr lang="en-US" i="1" dirty="0" smtClean="0"/>
              <a:t>BAMS</a:t>
            </a:r>
            <a:r>
              <a:rPr lang="en-US" dirty="0" smtClean="0"/>
              <a:t> 90 (6): 799-809.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143000"/>
            <a:ext cx="80010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Education of users regarding data biases and issues of social loss data</a:t>
            </a:r>
          </a:p>
          <a:p>
            <a:r>
              <a:rPr lang="en-US" dirty="0" smtClean="0"/>
              <a:t>Comparable, and accessible human disaster loss data to support research and policy</a:t>
            </a:r>
          </a:p>
          <a:p>
            <a:r>
              <a:rPr lang="en-US" dirty="0" smtClean="0"/>
              <a:t>Identify existing databases (from national to regional to global) existing project</a:t>
            </a:r>
          </a:p>
          <a:p>
            <a:r>
              <a:rPr lang="en-US" dirty="0" smtClean="0"/>
              <a:t>Increased downscaling of loss data to sub-national geographies for policy makers</a:t>
            </a:r>
          </a:p>
          <a:p>
            <a:r>
              <a:rPr lang="en-US" dirty="0" smtClean="0"/>
              <a:t>What is a loss and how to assess it--methodology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19200" y="1143000"/>
            <a:ext cx="67056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there??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Establish an overall  framework for disaster loss data for all providers</a:t>
            </a:r>
          </a:p>
          <a:p>
            <a:r>
              <a:rPr lang="en-US" dirty="0" smtClean="0"/>
              <a:t>Establish nodes and networks for data bases</a:t>
            </a:r>
          </a:p>
          <a:p>
            <a:r>
              <a:rPr lang="en-US" dirty="0" smtClean="0"/>
              <a:t>Sensitivity testing among existing databases</a:t>
            </a:r>
          </a:p>
          <a:p>
            <a:r>
              <a:rPr lang="en-US" dirty="0" smtClean="0"/>
              <a:t>Mechanisms for archiving loss data, perhaps a         central data repository</a:t>
            </a:r>
          </a:p>
          <a:p>
            <a:pPr>
              <a:buNone/>
            </a:pP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19200" y="1143000"/>
            <a:ext cx="67056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Risk Interpretation and Action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267200" cy="4525963"/>
          </a:xfrm>
        </p:spPr>
        <p:txBody>
          <a:bodyPr/>
          <a:lstStyle/>
          <a:p>
            <a:pPr marL="231775" indent="-231775"/>
            <a:r>
              <a:rPr lang="en-US" sz="2600" dirty="0" smtClean="0">
                <a:solidFill>
                  <a:srgbClr val="800000"/>
                </a:solidFill>
              </a:rPr>
              <a:t>What do people (especially those at risk) </a:t>
            </a:r>
            <a:r>
              <a:rPr lang="en-US" sz="2600" i="1" dirty="0" smtClean="0">
                <a:solidFill>
                  <a:srgbClr val="800000"/>
                </a:solidFill>
              </a:rPr>
              <a:t>think is likely to happen? &amp; What </a:t>
            </a:r>
            <a:r>
              <a:rPr lang="en-US" sz="2600" dirty="0" smtClean="0">
                <a:solidFill>
                  <a:srgbClr val="800000"/>
                </a:solidFill>
              </a:rPr>
              <a:t>will they do about it?</a:t>
            </a:r>
          </a:p>
          <a:p>
            <a:pPr marL="231775" indent="-231775"/>
            <a:r>
              <a:rPr lang="en-US" sz="2600" dirty="0" smtClean="0">
                <a:solidFill>
                  <a:srgbClr val="800000"/>
                </a:solidFill>
              </a:rPr>
              <a:t>Estimation of the likelihood and magnitude</a:t>
            </a:r>
          </a:p>
          <a:p>
            <a:pPr marL="231775" indent="-231775"/>
            <a:r>
              <a:rPr lang="en-US" sz="2600" dirty="0" smtClean="0">
                <a:solidFill>
                  <a:srgbClr val="800000"/>
                </a:solidFill>
              </a:rPr>
              <a:t>Evaluation of the vulnerability/resilience of the physical infrastructure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sz="2600" dirty="0" smtClean="0">
                <a:solidFill>
                  <a:srgbClr val="800000"/>
                </a:solidFill>
              </a:rPr>
              <a:t>Consideration of social and behavioral factors that place the local population at greater or lesser risk</a:t>
            </a:r>
          </a:p>
          <a:p>
            <a:endParaRPr lang="en-US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3459B-E9CD-4B78-A8B5-A63B2FA4BB63}" type="slidenum">
              <a:rPr lang="fr-FR"/>
              <a:pPr>
                <a:defRPr/>
              </a:pPr>
              <a:t>14</a:t>
            </a:fld>
            <a:endParaRPr lang="fr-FR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1143000"/>
            <a:ext cx="73914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352800"/>
            <a:ext cx="2667000" cy="3106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Forensic Disaster Investigations (FORIN)</a:t>
            </a:r>
            <a:endParaRPr lang="en-US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3459B-E9CD-4B78-A8B5-A63B2FA4BB63}" type="slidenum">
              <a:rPr lang="fr-FR"/>
              <a:pPr>
                <a:defRPr/>
              </a:pPr>
              <a:t>15</a:t>
            </a:fld>
            <a:endParaRPr lang="fr-FR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47800"/>
            <a:ext cx="73914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 smtClean="0">
                <a:solidFill>
                  <a:srgbClr val="800000"/>
                </a:solidFill>
              </a:rPr>
              <a:t>Probe further into complex and underlying causes of growing disaster loss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 smtClean="0">
                <a:solidFill>
                  <a:srgbClr val="800000"/>
                </a:solidFill>
              </a:rPr>
              <a:t>Fundamental cause of disasters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 smtClean="0">
                <a:solidFill>
                  <a:srgbClr val="800000"/>
                </a:solidFill>
              </a:rPr>
              <a:t>Trace out and assign causal explanation of losses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 smtClean="0">
                <a:solidFill>
                  <a:srgbClr val="800000"/>
                </a:solidFill>
              </a:rPr>
              <a:t>Intervening conditions that increased or reduce losses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600" dirty="0" smtClean="0">
              <a:solidFill>
                <a:srgbClr val="800000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 smtClean="0">
                <a:solidFill>
                  <a:srgbClr val="800000"/>
                </a:solidFill>
              </a:rPr>
              <a:t>Series of case studies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 smtClean="0">
                <a:solidFill>
                  <a:srgbClr val="800000"/>
                </a:solidFill>
              </a:rPr>
              <a:t>Common template and methodology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05000"/>
            <a:ext cx="2638425" cy="33509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30542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228600"/>
            <a:ext cx="4114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CA" sz="4900" dirty="0" smtClean="0"/>
              <a:t>Partners 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fr-FR" sz="40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1447800"/>
            <a:ext cx="4038600" cy="4525963"/>
          </a:xfrm>
        </p:spPr>
        <p:txBody>
          <a:bodyPr/>
          <a:lstStyle/>
          <a:p>
            <a:pPr eaLnBrk="1" hangingPunct="1"/>
            <a:r>
              <a:rPr lang="en-CA" sz="2800" dirty="0" smtClean="0">
                <a:solidFill>
                  <a:srgbClr val="003066"/>
                </a:solidFill>
              </a:rPr>
              <a:t>National and international science institutions</a:t>
            </a:r>
          </a:p>
          <a:p>
            <a:pPr eaLnBrk="1" hangingPunct="1"/>
            <a:r>
              <a:rPr lang="en-CA" sz="2800" dirty="0" smtClean="0">
                <a:solidFill>
                  <a:srgbClr val="003066"/>
                </a:solidFill>
              </a:rPr>
              <a:t>National and international development assistance agencies and funding bodies</a:t>
            </a:r>
          </a:p>
          <a:p>
            <a:pPr eaLnBrk="1" hangingPunct="1"/>
            <a:r>
              <a:rPr lang="en-CA" sz="2800" dirty="0" smtClean="0">
                <a:solidFill>
                  <a:srgbClr val="003066"/>
                </a:solidFill>
              </a:rPr>
              <a:t>National Committees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930AF-2501-41F1-BEAD-8A480AD1AE59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228600"/>
            <a:ext cx="41148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500" dirty="0" smtClean="0">
                <a:latin typeface="+mj-lt"/>
                <a:ea typeface="+mj-ea"/>
                <a:cs typeface="+mj-cs"/>
              </a:rPr>
              <a:t>Co-Sponsors</a:t>
            </a:r>
            <a:endParaRPr lang="fr-FR" sz="4500" dirty="0"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1143000"/>
            <a:ext cx="33528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10200" y="1143000"/>
            <a:ext cx="28194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isdr-logo"/>
          <p:cNvPicPr>
            <a:picLocks noChangeAspect="1" noChangeArrowheads="1"/>
          </p:cNvPicPr>
          <p:nvPr/>
        </p:nvPicPr>
        <p:blipFill>
          <a:blip r:embed="rId4" cstate="print"/>
          <a:srcRect b="-12083"/>
          <a:stretch>
            <a:fillRect/>
          </a:stretch>
        </p:blipFill>
        <p:spPr bwMode="auto">
          <a:xfrm>
            <a:off x="1066800" y="2438400"/>
            <a:ext cx="2133600" cy="16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issc ogo 2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191000"/>
            <a:ext cx="21828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IRDR Historical\IRDR logos\LogoIRDR-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23241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90A6B-776B-42E5-A159-F9817F56FE1E}" type="slidenum">
              <a:rPr lang="fr-FR">
                <a:latin typeface="+mj-lt"/>
              </a:rPr>
              <a:pPr>
                <a:defRPr/>
              </a:pPr>
              <a:t>17</a:t>
            </a:fld>
            <a:endParaRPr lang="fr-FR">
              <a:latin typeface="+mj-lt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0" y="228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CA" b="1">
              <a:latin typeface="+mj-lt"/>
              <a:cs typeface="+mn-cs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339975" y="260350"/>
            <a:ext cx="2952750" cy="9366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rgbClr val="003066"/>
                </a:solidFill>
                <a:latin typeface="+mj-lt"/>
                <a:cs typeface="+mn-cs"/>
              </a:rPr>
              <a:t>Sponsors: ICSU, ISSC,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rgbClr val="003066"/>
                </a:solidFill>
                <a:latin typeface="+mj-lt"/>
                <a:cs typeface="+mn-cs"/>
              </a:rPr>
              <a:t>UN-ISDR</a:t>
            </a:r>
            <a:endParaRPr lang="en-US" dirty="0">
              <a:solidFill>
                <a:srgbClr val="003066"/>
              </a:solidFill>
              <a:latin typeface="+mj-lt"/>
              <a:cs typeface="+mn-cs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2286000" y="1600200"/>
            <a:ext cx="25908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rgbClr val="800000"/>
                </a:solidFill>
                <a:latin typeface="+mj-lt"/>
                <a:cs typeface="+mn-cs"/>
              </a:rPr>
              <a:t>Scientific Committee</a:t>
            </a:r>
            <a:endParaRPr lang="en-US" b="1" dirty="0">
              <a:solidFill>
                <a:srgbClr val="800000"/>
              </a:solidFill>
              <a:latin typeface="+mj-lt"/>
              <a:cs typeface="+mn-cs"/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5562600" y="1371600"/>
            <a:ext cx="14478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rgbClr val="003066"/>
                </a:solidFill>
                <a:latin typeface="+mj-lt"/>
                <a:cs typeface="+mn-cs"/>
              </a:rPr>
              <a:t>Consultative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rgbClr val="003066"/>
                </a:solidFill>
                <a:latin typeface="+mj-lt"/>
                <a:cs typeface="+mn-cs"/>
              </a:rPr>
              <a:t>Forum</a:t>
            </a:r>
            <a:endParaRPr lang="en-US" dirty="0">
              <a:solidFill>
                <a:srgbClr val="003066"/>
              </a:solidFill>
              <a:latin typeface="+mj-lt"/>
              <a:cs typeface="+mn-cs"/>
            </a:endParaRPr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5334000" y="457200"/>
            <a:ext cx="838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3581400" y="1219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 flipV="1">
            <a:off x="4876800" y="1752600"/>
            <a:ext cx="685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8445" name="Rectangle 12"/>
          <p:cNvSpPr>
            <a:spLocks noChangeArrowheads="1"/>
          </p:cNvSpPr>
          <p:nvPr/>
        </p:nvSpPr>
        <p:spPr bwMode="auto">
          <a:xfrm>
            <a:off x="6705600" y="2895600"/>
            <a:ext cx="2286000" cy="3733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u="sng" dirty="0">
                <a:solidFill>
                  <a:srgbClr val="003066"/>
                </a:solidFill>
                <a:latin typeface="+mj-lt"/>
                <a:cs typeface="+mn-cs"/>
              </a:rPr>
              <a:t>Partners in research: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CA" b="1" dirty="0">
                <a:solidFill>
                  <a:srgbClr val="003066"/>
                </a:solidFill>
                <a:latin typeface="+mj-lt"/>
                <a:cs typeface="+mn-cs"/>
              </a:rPr>
              <a:t> </a:t>
            </a:r>
            <a:r>
              <a:rPr lang="en-CA" sz="1600" b="1" dirty="0">
                <a:solidFill>
                  <a:srgbClr val="003066"/>
                </a:solidFill>
                <a:latin typeface="+mj-lt"/>
                <a:cs typeface="+mn-cs"/>
              </a:rPr>
              <a:t>Unions and National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>
                <a:solidFill>
                  <a:srgbClr val="003066"/>
                </a:solidFill>
                <a:latin typeface="+mj-lt"/>
                <a:cs typeface="+mn-cs"/>
              </a:rPr>
              <a:t>  Members of </a:t>
            </a:r>
            <a:r>
              <a:rPr lang="en-CA" sz="1600" b="1" dirty="0" smtClean="0">
                <a:solidFill>
                  <a:srgbClr val="003066"/>
                </a:solidFill>
                <a:latin typeface="+mj-lt"/>
                <a:cs typeface="+mn-cs"/>
              </a:rPr>
              <a:t>ICSU &amp; ISSC </a:t>
            </a:r>
            <a:endParaRPr lang="en-CA" sz="1600" b="1" dirty="0">
              <a:solidFill>
                <a:srgbClr val="003066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CA" sz="1600" b="1" dirty="0">
                <a:solidFill>
                  <a:srgbClr val="003066"/>
                </a:solidFill>
                <a:latin typeface="+mj-lt"/>
                <a:cs typeface="+mn-cs"/>
              </a:rPr>
              <a:t> IUGG – </a:t>
            </a:r>
            <a:r>
              <a:rPr lang="en-CA" sz="1600" b="1" dirty="0" smtClean="0">
                <a:solidFill>
                  <a:srgbClr val="003066"/>
                </a:solidFill>
                <a:latin typeface="+mj-lt"/>
                <a:cs typeface="+mn-cs"/>
              </a:rPr>
              <a:t>ENHANS</a:t>
            </a:r>
            <a:endParaRPr lang="en-CA" sz="1600" b="1" dirty="0">
              <a:solidFill>
                <a:srgbClr val="003066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CA" sz="1600" b="1" dirty="0" smtClean="0">
                <a:solidFill>
                  <a:srgbClr val="003066"/>
                </a:solidFill>
                <a:latin typeface="+mj-lt"/>
                <a:cs typeface="+mn-cs"/>
              </a:rPr>
              <a:t>WMO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CA" sz="1600" b="1" dirty="0" smtClean="0">
                <a:solidFill>
                  <a:srgbClr val="003066"/>
                </a:solidFill>
                <a:latin typeface="+mj-lt"/>
                <a:cs typeface="+mn-cs"/>
              </a:rPr>
              <a:t>UNESCO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CA" sz="1600" b="1" dirty="0" err="1" smtClean="0">
                <a:solidFill>
                  <a:srgbClr val="003066"/>
                </a:solidFill>
                <a:latin typeface="+mj-lt"/>
                <a:cs typeface="+mn-cs"/>
              </a:rPr>
              <a:t>CoDATA</a:t>
            </a:r>
            <a:endParaRPr lang="en-CA" sz="1600" b="1" dirty="0">
              <a:solidFill>
                <a:srgbClr val="003066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CA" sz="1600" b="1" dirty="0" smtClean="0">
                <a:solidFill>
                  <a:srgbClr val="003066"/>
                </a:solidFill>
                <a:latin typeface="+mj-lt"/>
                <a:cs typeface="+mn-cs"/>
              </a:rPr>
              <a:t>JRC</a:t>
            </a:r>
            <a:endParaRPr lang="en-CA" sz="1600" b="1" dirty="0">
              <a:solidFill>
                <a:srgbClr val="003066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CA" sz="1600" b="1" dirty="0">
                <a:solidFill>
                  <a:srgbClr val="003066"/>
                </a:solidFill>
                <a:latin typeface="+mj-lt"/>
                <a:cs typeface="+mn-cs"/>
              </a:rPr>
              <a:t> WCRP- Extremes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CA" sz="1600" b="1" dirty="0">
                <a:solidFill>
                  <a:srgbClr val="003066"/>
                </a:solidFill>
                <a:latin typeface="+mj-lt"/>
                <a:cs typeface="+mn-cs"/>
              </a:rPr>
              <a:t> </a:t>
            </a:r>
            <a:r>
              <a:rPr lang="en-CA" sz="1600" b="1" dirty="0" smtClean="0">
                <a:solidFill>
                  <a:srgbClr val="003066"/>
                </a:solidFill>
                <a:latin typeface="+mj-lt"/>
                <a:cs typeface="+mn-cs"/>
              </a:rPr>
              <a:t>WWRP</a:t>
            </a:r>
            <a:endParaRPr lang="en-CA" sz="1600" b="1" dirty="0">
              <a:solidFill>
                <a:srgbClr val="003066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CA" sz="1600" b="1" dirty="0" smtClean="0">
                <a:solidFill>
                  <a:srgbClr val="003066"/>
                </a:solidFill>
                <a:latin typeface="+mj-lt"/>
                <a:cs typeface="+mn-cs"/>
              </a:rPr>
              <a:t>IHDP-IGBP-LOICZ-IRG</a:t>
            </a:r>
            <a:endParaRPr lang="en-CA" sz="1600" b="1" dirty="0">
              <a:solidFill>
                <a:srgbClr val="003066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CA" sz="1600" b="1" dirty="0">
                <a:solidFill>
                  <a:srgbClr val="003066"/>
                </a:solidFill>
                <a:latin typeface="+mj-lt"/>
                <a:cs typeface="+mn-cs"/>
              </a:rPr>
              <a:t> ICL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CA" sz="1600" b="1" dirty="0">
                <a:solidFill>
                  <a:srgbClr val="003066"/>
                </a:solidFill>
                <a:latin typeface="+mj-lt"/>
                <a:cs typeface="+mn-cs"/>
              </a:rPr>
              <a:t> Int. Floods Initiative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CA" sz="1600" b="1" dirty="0">
                <a:solidFill>
                  <a:srgbClr val="003066"/>
                </a:solidFill>
                <a:latin typeface="+mj-lt"/>
                <a:cs typeface="+mn-cs"/>
              </a:rPr>
              <a:t> IOC tsunami </a:t>
            </a:r>
            <a:r>
              <a:rPr lang="en-CA" sz="1600" b="1" dirty="0" err="1">
                <a:solidFill>
                  <a:srgbClr val="003066"/>
                </a:solidFill>
                <a:latin typeface="+mj-lt"/>
                <a:cs typeface="+mn-cs"/>
              </a:rPr>
              <a:t>prog</a:t>
            </a:r>
            <a:r>
              <a:rPr lang="en-CA" sz="1600" b="1" dirty="0">
                <a:solidFill>
                  <a:srgbClr val="003066"/>
                </a:solidFill>
                <a:latin typeface="+mj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CA" sz="1600" b="1" dirty="0">
                <a:solidFill>
                  <a:srgbClr val="003066"/>
                </a:solidFill>
                <a:latin typeface="+mj-lt"/>
                <a:cs typeface="+mn-cs"/>
              </a:rPr>
              <a:t> …</a:t>
            </a:r>
            <a:endParaRPr lang="en-US" sz="1600" b="1" dirty="0">
              <a:solidFill>
                <a:srgbClr val="003066"/>
              </a:solidFill>
              <a:latin typeface="+mj-lt"/>
              <a:cs typeface="+mn-cs"/>
            </a:endParaRPr>
          </a:p>
        </p:txBody>
      </p:sp>
      <p:sp>
        <p:nvSpPr>
          <p:cNvPr id="18452" name="Rectangle 21"/>
          <p:cNvSpPr>
            <a:spLocks noChangeArrowheads="1"/>
          </p:cNvSpPr>
          <p:nvPr/>
        </p:nvSpPr>
        <p:spPr bwMode="auto">
          <a:xfrm rot="5400000">
            <a:off x="4800600" y="3733800"/>
            <a:ext cx="23622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>
                <a:solidFill>
                  <a:srgbClr val="003066"/>
                </a:solidFill>
                <a:latin typeface="+mj-lt"/>
                <a:cs typeface="+mn-cs"/>
              </a:rPr>
              <a:t>Regional Programmes</a:t>
            </a:r>
            <a:endParaRPr lang="en-US" sz="1600" b="1" dirty="0">
              <a:solidFill>
                <a:srgbClr val="003066"/>
              </a:solidFill>
              <a:latin typeface="+mj-lt"/>
              <a:cs typeface="+mn-cs"/>
            </a:endParaRPr>
          </a:p>
        </p:txBody>
      </p:sp>
      <p:sp>
        <p:nvSpPr>
          <p:cNvPr id="18453" name="Rectangle 22"/>
          <p:cNvSpPr>
            <a:spLocks noChangeArrowheads="1"/>
          </p:cNvSpPr>
          <p:nvPr/>
        </p:nvSpPr>
        <p:spPr bwMode="auto">
          <a:xfrm rot="5400000">
            <a:off x="3886200" y="3733800"/>
            <a:ext cx="23622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>
                <a:solidFill>
                  <a:srgbClr val="003066"/>
                </a:solidFill>
                <a:latin typeface="+mj-lt"/>
                <a:cs typeface="+mn-cs"/>
              </a:rPr>
              <a:t>Capacity </a:t>
            </a:r>
            <a:r>
              <a:rPr lang="en-CA" sz="1600" b="1" dirty="0" smtClean="0">
                <a:solidFill>
                  <a:srgbClr val="003066"/>
                </a:solidFill>
                <a:latin typeface="+mj-lt"/>
                <a:cs typeface="+mn-cs"/>
              </a:rPr>
              <a:t>building</a:t>
            </a:r>
            <a:endParaRPr lang="en-CA" sz="1600" b="1" dirty="0">
              <a:solidFill>
                <a:srgbClr val="003066"/>
              </a:solidFill>
              <a:latin typeface="+mj-lt"/>
              <a:cs typeface="+mn-cs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33400" y="1752600"/>
            <a:ext cx="12192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rgbClr val="003066"/>
                </a:solidFill>
                <a:latin typeface="+mj-lt"/>
                <a:cs typeface="+mn-cs"/>
              </a:rPr>
              <a:t>IPO</a:t>
            </a:r>
            <a:endParaRPr lang="en-US" b="1" dirty="0">
              <a:solidFill>
                <a:srgbClr val="003066"/>
              </a:solidFill>
              <a:latin typeface="+mj-lt"/>
              <a:cs typeface="+mn-cs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953000" y="2514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5943600" y="2514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V="1">
            <a:off x="3581400" y="2514600"/>
            <a:ext cx="434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>
            <a:off x="3581400" y="2286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648200" y="5410200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 dirty="0">
                <a:solidFill>
                  <a:srgbClr val="003066"/>
                </a:solidFill>
                <a:latin typeface="+mj-lt"/>
              </a:rPr>
              <a:t>ICSU- </a:t>
            </a:r>
            <a:r>
              <a:rPr lang="en-CA" sz="2400" b="1" dirty="0" smtClean="0">
                <a:solidFill>
                  <a:srgbClr val="003066"/>
                </a:solidFill>
                <a:latin typeface="+mj-lt"/>
              </a:rPr>
              <a:t>ROAP</a:t>
            </a:r>
          </a:p>
          <a:p>
            <a:r>
              <a:rPr lang="en-CA" sz="2400" b="1" dirty="0" smtClean="0">
                <a:solidFill>
                  <a:srgbClr val="003066"/>
                </a:solidFill>
                <a:latin typeface="+mj-lt"/>
              </a:rPr>
              <a:t>ICSU - ROA</a:t>
            </a:r>
            <a:endParaRPr lang="en-CA" sz="2400" b="1" dirty="0">
              <a:solidFill>
                <a:srgbClr val="003066"/>
              </a:solidFill>
              <a:latin typeface="+mj-lt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 rot="5400000">
            <a:off x="2971800" y="3733800"/>
            <a:ext cx="23622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 smtClean="0">
                <a:solidFill>
                  <a:srgbClr val="003066"/>
                </a:solidFill>
                <a:latin typeface="+mj-lt"/>
                <a:cs typeface="+mn-cs"/>
              </a:rPr>
              <a:t>National Committees</a:t>
            </a:r>
            <a:endParaRPr lang="en-CA" sz="1600" b="1" dirty="0">
              <a:solidFill>
                <a:srgbClr val="003066"/>
              </a:solidFill>
              <a:latin typeface="+mj-lt"/>
              <a:cs typeface="+mn-cs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4114800" y="2514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133600" y="40386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400" dirty="0" smtClean="0">
                <a:solidFill>
                  <a:srgbClr val="003066"/>
                </a:solidFill>
                <a:latin typeface="+mn-lt"/>
              </a:rPr>
              <a:t>Canada</a:t>
            </a:r>
          </a:p>
          <a:p>
            <a:r>
              <a:rPr lang="en-CA" sz="2400" dirty="0" smtClean="0">
                <a:solidFill>
                  <a:srgbClr val="800000"/>
                </a:solidFill>
                <a:latin typeface="+mn-lt"/>
              </a:rPr>
              <a:t>China</a:t>
            </a:r>
          </a:p>
          <a:p>
            <a:r>
              <a:rPr lang="en-CA" sz="2400" dirty="0" smtClean="0">
                <a:solidFill>
                  <a:srgbClr val="003066"/>
                </a:solidFill>
                <a:latin typeface="+mn-lt"/>
              </a:rPr>
              <a:t>France</a:t>
            </a:r>
          </a:p>
          <a:p>
            <a:r>
              <a:rPr lang="en-CA" sz="2400" dirty="0" smtClean="0">
                <a:solidFill>
                  <a:srgbClr val="800000"/>
                </a:solidFill>
                <a:latin typeface="+mn-lt"/>
              </a:rPr>
              <a:t>Germany</a:t>
            </a:r>
          </a:p>
          <a:p>
            <a:r>
              <a:rPr lang="en-CA" sz="2400" dirty="0" smtClean="0">
                <a:solidFill>
                  <a:srgbClr val="003066"/>
                </a:solidFill>
                <a:latin typeface="+mn-lt"/>
              </a:rPr>
              <a:t>Japan</a:t>
            </a:r>
          </a:p>
          <a:p>
            <a:r>
              <a:rPr lang="en-CA" sz="2400" dirty="0" smtClean="0">
                <a:solidFill>
                  <a:srgbClr val="800000"/>
                </a:solidFill>
                <a:latin typeface="+mn-lt"/>
              </a:rPr>
              <a:t>New Zealand</a:t>
            </a: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 rot="5400000">
            <a:off x="1447800" y="4267200"/>
            <a:ext cx="34290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 smtClean="0">
                <a:solidFill>
                  <a:srgbClr val="003066"/>
                </a:solidFill>
                <a:latin typeface="+mj-lt"/>
                <a:cs typeface="+mn-cs"/>
              </a:rPr>
              <a:t>International </a:t>
            </a:r>
            <a:r>
              <a:rPr lang="en-CA" sz="1600" b="1" dirty="0">
                <a:solidFill>
                  <a:srgbClr val="003066"/>
                </a:solidFill>
                <a:latin typeface="+mj-lt"/>
                <a:cs typeface="+mn-cs"/>
              </a:rPr>
              <a:t>Centres of Excellence</a:t>
            </a:r>
            <a:endParaRPr lang="en-US" sz="1600" b="1" dirty="0">
              <a:solidFill>
                <a:srgbClr val="003066"/>
              </a:solidFill>
              <a:latin typeface="+mj-lt"/>
              <a:cs typeface="+mn-cs"/>
            </a:endParaRPr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>
            <a:off x="2971800" y="2514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381000" y="2895600"/>
            <a:ext cx="2174875" cy="2667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400" u="sng" dirty="0">
              <a:solidFill>
                <a:srgbClr val="003066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u="sng" dirty="0">
                <a:solidFill>
                  <a:srgbClr val="003066"/>
                </a:solidFill>
                <a:latin typeface="+mj-lt"/>
                <a:cs typeface="+mn-cs"/>
              </a:rPr>
              <a:t>Working Group-Task Teams: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400" b="1" dirty="0">
                <a:solidFill>
                  <a:srgbClr val="003066"/>
                </a:solidFill>
                <a:latin typeface="+mj-lt"/>
                <a:cs typeface="+mn-cs"/>
              </a:rPr>
              <a:t>FORIN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400" b="1" dirty="0">
                <a:solidFill>
                  <a:srgbClr val="003066"/>
                </a:solidFill>
                <a:latin typeface="+mj-lt"/>
                <a:cs typeface="+mn-cs"/>
              </a:rPr>
              <a:t>RIA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400" b="1" dirty="0">
                <a:solidFill>
                  <a:srgbClr val="003066"/>
                </a:solidFill>
                <a:latin typeface="+mj-lt"/>
                <a:cs typeface="+mn-cs"/>
              </a:rPr>
              <a:t>Long-term database  and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b="1" dirty="0">
                <a:solidFill>
                  <a:srgbClr val="003066"/>
                </a:solidFill>
                <a:latin typeface="+mj-lt"/>
                <a:cs typeface="+mn-cs"/>
              </a:rPr>
              <a:t>Monitoring systems and tools 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400" b="1" dirty="0">
                <a:solidFill>
                  <a:srgbClr val="003066"/>
                </a:solidFill>
                <a:latin typeface="+mj-lt"/>
                <a:cs typeface="+mn-cs"/>
              </a:rPr>
              <a:t>Socio-economic research activity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3066"/>
              </a:solidFill>
              <a:latin typeface="+mj-lt"/>
              <a:cs typeface="+mn-cs"/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685800" y="2514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685800" y="2514600"/>
            <a:ext cx="723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6553200" y="2286000"/>
            <a:ext cx="457200" cy="1588"/>
          </a:xfrm>
          <a:prstGeom prst="straightConnector1">
            <a:avLst/>
          </a:prstGeom>
          <a:ln w="38100" cap="flat">
            <a:solidFill>
              <a:schemeClr val="tx1"/>
            </a:solidFill>
            <a:round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7924800" y="2514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1752600" y="1981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" grpId="0" animBg="1"/>
      <p:bldP spid="18453" grpId="0" animBg="1"/>
      <p:bldP spid="44" grpId="0"/>
      <p:bldP spid="44" grpId="1"/>
      <p:bldP spid="29" grpId="0" animBg="1"/>
      <p:bldP spid="32" grpId="0"/>
      <p:bldP spid="32" grpId="1"/>
      <p:bldP spid="31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DR Conference 2011pic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3889"/>
            <a:ext cx="9144000" cy="5870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IRDR Legacy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CA" smtClean="0">
                <a:solidFill>
                  <a:srgbClr val="003066"/>
                </a:solidFill>
              </a:rPr>
              <a:t>An enhanced capacity around the world to address hazards and make informed decisions on actions to reduce their impacts.</a:t>
            </a:r>
          </a:p>
          <a:p>
            <a:pPr algn="ctr" eaLnBrk="1" hangingPunct="1"/>
            <a:r>
              <a:rPr lang="en-CA" smtClean="0">
                <a:solidFill>
                  <a:srgbClr val="003066"/>
                </a:solidFill>
              </a:rPr>
              <a:t> </a:t>
            </a:r>
          </a:p>
          <a:p>
            <a:pPr algn="ctr" eaLnBrk="1" hangingPunct="1"/>
            <a:r>
              <a:rPr lang="en-GB" smtClean="0">
                <a:solidFill>
                  <a:srgbClr val="003066"/>
                </a:solidFill>
              </a:rPr>
              <a:t>Societies to shift focus from response-recovery towards prevention-mitigation, building resilience and reducing risks, learning from experience and avoiding past mistakes.</a:t>
            </a:r>
            <a:endParaRPr lang="en-US" smtClean="0">
              <a:solidFill>
                <a:srgbClr val="00306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19200" y="1143000"/>
            <a:ext cx="67056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828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>
                <a:solidFill>
                  <a:srgbClr val="800000"/>
                </a:solidFill>
              </a:rPr>
              <a:t>Globalization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>
                <a:solidFill>
                  <a:srgbClr val="800000"/>
                </a:solidFill>
              </a:rPr>
              <a:t>P</a:t>
            </a:r>
            <a:r>
              <a:rPr lang="en-CA" b="1" dirty="0" smtClean="0">
                <a:solidFill>
                  <a:srgbClr val="800000"/>
                </a:solidFill>
              </a:rPr>
              <a:t>opulation growth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>
                <a:solidFill>
                  <a:srgbClr val="800000"/>
                </a:solidFill>
              </a:rPr>
              <a:t>W</a:t>
            </a:r>
            <a:r>
              <a:rPr lang="en-CA" b="1" dirty="0" smtClean="0">
                <a:solidFill>
                  <a:srgbClr val="800000"/>
                </a:solidFill>
              </a:rPr>
              <a:t>idespread poverty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>
                <a:solidFill>
                  <a:srgbClr val="800000"/>
                </a:solidFill>
              </a:rPr>
              <a:t>C</a:t>
            </a:r>
            <a:r>
              <a:rPr lang="en-CA" b="1" dirty="0" smtClean="0">
                <a:solidFill>
                  <a:srgbClr val="800000"/>
                </a:solidFill>
              </a:rPr>
              <a:t>hanging climate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000" dirty="0" smtClean="0">
              <a:solidFill>
                <a:srgbClr val="00306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286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>
                <a:solidFill>
                  <a:srgbClr val="800000"/>
                </a:solidFill>
              </a:rPr>
              <a:t>Urban areas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b="1" dirty="0" smtClean="0">
                <a:solidFill>
                  <a:srgbClr val="800000"/>
                </a:solidFill>
              </a:rPr>
              <a:t>Complex infrastructure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b="1" dirty="0" smtClean="0">
                <a:solidFill>
                  <a:srgbClr val="800000"/>
                </a:solidFill>
              </a:rPr>
              <a:t>Concentration and centralization of economic and political functions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b="1" dirty="0" smtClean="0">
                <a:solidFill>
                  <a:srgbClr val="800000"/>
                </a:solidFill>
              </a:rPr>
              <a:t>Social segregation and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b="1" dirty="0" smtClean="0">
                <a:solidFill>
                  <a:srgbClr val="800000"/>
                </a:solidFill>
              </a:rPr>
              <a:t>Complex spatial and functional inter-relationships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533400" y="4114800"/>
            <a:ext cx="77724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A" sz="2800" b="1">
                <a:solidFill>
                  <a:srgbClr val="003066"/>
                </a:solidFill>
                <a:latin typeface="Calibri" pitchFamily="34" charset="0"/>
              </a:rPr>
              <a:t>Key question:</a:t>
            </a:r>
          </a:p>
          <a:p>
            <a:pPr algn="ctr">
              <a:lnSpc>
                <a:spcPct val="80000"/>
              </a:lnSpc>
            </a:pPr>
            <a:r>
              <a:rPr lang="en-CA" sz="2800">
                <a:solidFill>
                  <a:srgbClr val="003066"/>
                </a:solidFill>
                <a:latin typeface="Calibri" pitchFamily="34" charset="0"/>
              </a:rPr>
              <a:t>Why, despite advances in the natural and social science of hazards and disasters, do losses continue to increase?</a:t>
            </a:r>
          </a:p>
          <a:p>
            <a:endParaRPr lang="en-US"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19200" y="1143000"/>
            <a:ext cx="67056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83FC0-C2DC-49C3-BA2B-15E81890B1EB}" type="slidenum">
              <a:rPr lang="fr-FR"/>
              <a:pPr>
                <a:defRPr/>
              </a:pPr>
              <a:t>20</a:t>
            </a:fld>
            <a:endParaRPr lang="fr-FR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733800"/>
            <a:ext cx="7391400" cy="18288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3066"/>
                </a:solidFill>
              </a:rPr>
              <a:t>www.irdrinternational.org</a:t>
            </a:r>
          </a:p>
          <a:p>
            <a:pPr eaLnBrk="1" hangingPunct="1"/>
            <a:r>
              <a:rPr lang="en-US" sz="4000" b="1" dirty="0" smtClean="0">
                <a:solidFill>
                  <a:srgbClr val="800000"/>
                </a:solidFill>
              </a:rPr>
              <a:t>jane.rovins@irdrinternational.org</a:t>
            </a:r>
            <a:endParaRPr lang="fr-FR" sz="4000" b="1" dirty="0" smtClean="0">
              <a:solidFill>
                <a:srgbClr val="800000"/>
              </a:solidFill>
            </a:endParaRPr>
          </a:p>
        </p:txBody>
      </p:sp>
      <p:pic>
        <p:nvPicPr>
          <p:cNvPr id="18437" name="Picture 1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589588"/>
            <a:ext cx="1751012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issc ogo 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5734050"/>
            <a:ext cx="10795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isdr-logo"/>
          <p:cNvPicPr>
            <a:picLocks noChangeAspect="1" noChangeArrowheads="1"/>
          </p:cNvPicPr>
          <p:nvPr/>
        </p:nvPicPr>
        <p:blipFill>
          <a:blip r:embed="rId4" cstate="print"/>
          <a:srcRect b="-12083"/>
          <a:stretch>
            <a:fillRect/>
          </a:stretch>
        </p:blipFill>
        <p:spPr bwMode="auto">
          <a:xfrm>
            <a:off x="3563938" y="5661025"/>
            <a:ext cx="122396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20980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3066"/>
                </a:solidFill>
                <a:latin typeface="Lucida Handwriting" pitchFamily="66" charset="0"/>
              </a:rPr>
              <a:t>Thank you</a:t>
            </a:r>
            <a:endParaRPr lang="en-US" sz="6000" dirty="0">
              <a:solidFill>
                <a:srgbClr val="003066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Science Plan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5257800" cy="3962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CA" sz="2600" dirty="0" smtClean="0">
                <a:solidFill>
                  <a:srgbClr val="003066"/>
                </a:solidFill>
              </a:rPr>
              <a:t>Addressing </a:t>
            </a:r>
            <a:r>
              <a:rPr lang="en-GB" sz="2600" dirty="0" smtClean="0">
                <a:solidFill>
                  <a:srgbClr val="003066"/>
                </a:solidFill>
              </a:rPr>
              <a:t>the challenge of natural and human-induced environmental hazards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GB" sz="2600" dirty="0" smtClean="0">
                <a:solidFill>
                  <a:srgbClr val="003066"/>
                </a:solidFill>
              </a:rPr>
              <a:t/>
            </a:r>
            <a:br>
              <a:rPr lang="en-GB" sz="2600" dirty="0" smtClean="0">
                <a:solidFill>
                  <a:srgbClr val="003066"/>
                </a:solidFill>
              </a:rPr>
            </a:br>
            <a:r>
              <a:rPr lang="en-GB" sz="2600" dirty="0" smtClean="0">
                <a:solidFill>
                  <a:srgbClr val="003066"/>
                </a:solidFill>
              </a:rPr>
              <a:t>An integrated approach to research on disaster risk through: an international, multidisciplinary (natural, health, engineering and social sciences, including socio-economic analysis)</a:t>
            </a:r>
            <a:r>
              <a:rPr lang="en-CA" sz="2600" dirty="0" smtClean="0">
                <a:solidFill>
                  <a:srgbClr val="003066"/>
                </a:solidFill>
              </a:rPr>
              <a:t> collaborative research programme. 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ED59D-F4E8-4492-BAB2-698D1C8B60BC}" type="slidenum">
              <a:rPr lang="fr-FR"/>
              <a:pPr>
                <a:defRPr/>
              </a:pPr>
              <a:t>3</a:t>
            </a:fld>
            <a:endParaRPr lang="fr-FR"/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47800"/>
            <a:ext cx="2819400" cy="3937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4114800" y="556260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b="1" dirty="0">
                <a:solidFill>
                  <a:srgbClr val="800000"/>
                </a:solidFill>
                <a:latin typeface="Calibri" pitchFamily="34" charset="0"/>
              </a:rPr>
              <a:t>IRDR Science Plan at: </a:t>
            </a:r>
            <a:r>
              <a:rPr lang="en-CA" sz="2400" dirty="0" smtClean="0">
                <a:solidFill>
                  <a:srgbClr val="800000"/>
                </a:solidFill>
                <a:latin typeface="Calibri" pitchFamily="34" charset="0"/>
              </a:rPr>
              <a:t>http://www.irdrinternational.org/</a:t>
            </a:r>
            <a:endParaRPr lang="en-CA" sz="24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19200" y="1143000"/>
            <a:ext cx="67056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Scope of IRDR</a:t>
            </a:r>
            <a:endParaRPr lang="fr-FR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221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 smtClean="0">
                <a:solidFill>
                  <a:srgbClr val="003066"/>
                </a:solidFill>
              </a:rPr>
              <a:t>Geophysical and hydro-meteorological trigger events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 smtClean="0">
                <a:solidFill>
                  <a:srgbClr val="003066"/>
                </a:solidFill>
              </a:rPr>
              <a:t>Earthquakes – tsunamis – volcanoes – floods – storms (hurricanes, cyclones, typhoons) – heat waves – droughts – wildfires – landslides – coastal erosion – climate change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 smtClean="0">
                <a:solidFill>
                  <a:srgbClr val="003066"/>
                </a:solidFill>
              </a:rPr>
              <a:t>Space weather and impact by near-Earth objects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 smtClean="0">
                <a:solidFill>
                  <a:srgbClr val="003066"/>
                </a:solidFill>
              </a:rPr>
              <a:t>Effects of human activities on creating or enhancing disasters, including land-use practices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003066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CA" sz="2400" b="1" dirty="0" smtClean="0">
                <a:solidFill>
                  <a:srgbClr val="800000"/>
                </a:solidFill>
              </a:rPr>
              <a:t>NOT</a:t>
            </a:r>
            <a:r>
              <a:rPr lang="en-CA" sz="2400" b="1" dirty="0" smtClean="0">
                <a:solidFill>
                  <a:srgbClr val="CC0000"/>
                </a:solidFill>
              </a:rPr>
              <a:t> </a:t>
            </a:r>
            <a:r>
              <a:rPr lang="en-CA" sz="2400" dirty="0" smtClean="0">
                <a:solidFill>
                  <a:srgbClr val="CC0000"/>
                </a:solidFill>
              </a:rPr>
              <a:t> </a:t>
            </a:r>
            <a:r>
              <a:rPr lang="en-CA" sz="2400" dirty="0" smtClean="0">
                <a:solidFill>
                  <a:srgbClr val="003066"/>
                </a:solidFill>
              </a:rPr>
              <a:t>technological disasters, warfare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3066"/>
              </a:solidFill>
            </a:endParaRP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C027-6C00-4809-A019-53FB0D65F406}" type="slidenum">
              <a:rPr lang="fr-FR"/>
              <a:pPr>
                <a:defRPr/>
              </a:pPr>
              <a:t>4</a:t>
            </a:fld>
            <a:endParaRPr lang="fr-FR"/>
          </a:p>
        </p:txBody>
      </p:sp>
      <p:pic>
        <p:nvPicPr>
          <p:cNvPr id="9221" name="Picture 3" descr="g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419600"/>
            <a:ext cx="3429000" cy="2286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219200" y="1143000"/>
            <a:ext cx="67056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Objective 1: Characterization of hazard, vulnerability and risk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buFontTx/>
              <a:buNone/>
            </a:pPr>
            <a:r>
              <a:rPr lang="en-CA" sz="2400" dirty="0" smtClean="0">
                <a:solidFill>
                  <a:srgbClr val="003066"/>
                </a:solidFill>
              </a:rPr>
              <a:t>1.1: Identifying hazards and vulnerabilities leading to risks </a:t>
            </a:r>
            <a:endParaRPr lang="en-GB" sz="2400" dirty="0" smtClean="0">
              <a:solidFill>
                <a:srgbClr val="003066"/>
              </a:solidFill>
            </a:endParaRPr>
          </a:p>
          <a:p>
            <a:pPr marL="0" lvl="1" indent="0" eaLnBrk="1" hangingPunct="1">
              <a:buFontTx/>
              <a:buNone/>
            </a:pPr>
            <a:r>
              <a:rPr lang="en-CA" sz="2400" dirty="0" smtClean="0">
                <a:solidFill>
                  <a:srgbClr val="003066"/>
                </a:solidFill>
              </a:rPr>
              <a:t>1.2: Forecasting hazards and assessing risks</a:t>
            </a:r>
            <a:endParaRPr lang="en-GB" sz="2400" dirty="0" smtClean="0">
              <a:solidFill>
                <a:srgbClr val="003066"/>
              </a:solidFill>
            </a:endParaRPr>
          </a:p>
          <a:p>
            <a:pPr marL="0" lvl="1" indent="0" eaLnBrk="1" hangingPunct="1">
              <a:buFontTx/>
              <a:buNone/>
            </a:pPr>
            <a:r>
              <a:rPr lang="en-CA" sz="2400" dirty="0" smtClean="0">
                <a:solidFill>
                  <a:srgbClr val="003066"/>
                </a:solidFill>
              </a:rPr>
              <a:t>1.3: Dynamic modelling of risk</a:t>
            </a:r>
          </a:p>
          <a:p>
            <a:pPr marL="0" lvl="1" indent="0" eaLnBrk="1" hangingPunct="1">
              <a:buFontTx/>
              <a:buNone/>
            </a:pPr>
            <a:endParaRPr lang="en-CA" sz="2400" dirty="0" smtClean="0">
              <a:solidFill>
                <a:srgbClr val="003066"/>
              </a:solidFill>
            </a:endParaRPr>
          </a:p>
          <a:p>
            <a:pPr marL="400050" lvl="2" indent="0" eaLnBrk="1" hangingPunct="1"/>
            <a:endParaRPr lang="en-US" sz="2000" dirty="0" smtClean="0">
              <a:solidFill>
                <a:srgbClr val="800000"/>
              </a:solidFill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3459B-E9CD-4B78-A8B5-A63B2FA4BB63}" type="slidenum">
              <a:rPr lang="fr-FR"/>
              <a:pPr>
                <a:defRPr/>
              </a:pPr>
              <a:t>5</a:t>
            </a:fld>
            <a:endParaRPr lang="fr-FR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47800"/>
            <a:ext cx="73914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76600"/>
            <a:ext cx="3048000" cy="23455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86200"/>
            <a:ext cx="3863314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447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Objective 2: Effective Decision-Making in Complex and Changing Risk Contexts</a:t>
            </a:r>
            <a:endParaRPr 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953000"/>
          </a:xfrm>
        </p:spPr>
        <p:txBody>
          <a:bodyPr rtlCol="0">
            <a:normAutofit/>
          </a:bodyPr>
          <a:lstStyle/>
          <a:p>
            <a:pPr marL="519113" indent="-5191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dirty="0" smtClean="0">
                <a:solidFill>
                  <a:srgbClr val="003066"/>
                </a:solidFill>
              </a:rPr>
              <a:t>2.1: Identifying relevant decision-making systems and their interactions</a:t>
            </a:r>
          </a:p>
          <a:p>
            <a:pPr marL="519113" lvl="1" indent="-5191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dirty="0" smtClean="0">
                <a:solidFill>
                  <a:srgbClr val="003066"/>
                </a:solidFill>
              </a:rPr>
              <a:t>2.2: Understanding decision-making in the context of environmental hazards</a:t>
            </a:r>
          </a:p>
          <a:p>
            <a:pPr marL="519113" lvl="1" indent="-5191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dirty="0" smtClean="0">
                <a:solidFill>
                  <a:srgbClr val="003066"/>
                </a:solidFill>
              </a:rPr>
              <a:t>2.3: Improving the quality of decision-making practice</a:t>
            </a:r>
          </a:p>
          <a:p>
            <a:pPr marL="919163" lvl="2" indent="-5191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800000"/>
              </a:solidFill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F3E8E-046A-4CDF-859E-A2500FEFE94F}" type="slidenum">
              <a:rPr lang="fr-FR"/>
              <a:pPr>
                <a:defRPr/>
              </a:pPr>
              <a:t>6</a:t>
            </a:fld>
            <a:endParaRPr lang="fr-FR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371600"/>
            <a:ext cx="83820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0"/>
            <a:ext cx="2962275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554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Objective 3: Reducing Risk and Curbing Losses Through Knowledge-Based Actions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463550" lvl="1" indent="-463550" eaLnBrk="1" hangingPunct="1">
              <a:buFont typeface="Arial" charset="0"/>
              <a:buNone/>
            </a:pPr>
            <a:r>
              <a:rPr lang="en-GB" sz="2400" dirty="0" smtClean="0">
                <a:solidFill>
                  <a:srgbClr val="003066"/>
                </a:solidFill>
              </a:rPr>
              <a:t>3.1: Vulnerability assessments</a:t>
            </a:r>
            <a:r>
              <a:rPr lang="en-CA" sz="2400" dirty="0" smtClean="0">
                <a:solidFill>
                  <a:srgbClr val="003066"/>
                </a:solidFill>
              </a:rPr>
              <a:t> </a:t>
            </a:r>
            <a:endParaRPr lang="en-GB" sz="2400" dirty="0" smtClean="0">
              <a:solidFill>
                <a:srgbClr val="003066"/>
              </a:solidFill>
            </a:endParaRPr>
          </a:p>
          <a:p>
            <a:pPr marL="463550" lvl="1" indent="-463550" eaLnBrk="1" hangingPunct="1">
              <a:buFont typeface="Arial" charset="0"/>
              <a:buNone/>
            </a:pPr>
            <a:r>
              <a:rPr lang="en-GB" sz="2400" dirty="0" smtClean="0">
                <a:solidFill>
                  <a:srgbClr val="003066"/>
                </a:solidFill>
              </a:rPr>
              <a:t>3.2: Effective approaches to risk reduction</a:t>
            </a:r>
          </a:p>
          <a:p>
            <a:pPr marL="463550" lvl="1" indent="-463550" eaLnBrk="1" hangingPunct="1">
              <a:buFont typeface="Arial" charset="0"/>
              <a:buNone/>
            </a:pPr>
            <a:endParaRPr lang="en-GB" sz="2400" dirty="0" smtClean="0">
              <a:solidFill>
                <a:srgbClr val="003066"/>
              </a:solidFill>
            </a:endParaRPr>
          </a:p>
          <a:p>
            <a:pPr marL="463550" lvl="1" indent="-463550" eaLnBrk="1" hangingPunct="1"/>
            <a:r>
              <a:rPr lang="en-US" sz="2400" dirty="0" smtClean="0">
                <a:solidFill>
                  <a:srgbClr val="800000"/>
                </a:solidFill>
              </a:rPr>
              <a:t>Long-term database, monitoring systems and tools</a:t>
            </a:r>
            <a:endParaRPr lang="en-GB" sz="2400" dirty="0" smtClean="0">
              <a:solidFill>
                <a:srgbClr val="800000"/>
              </a:solidFill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80F4-0997-4F9D-A37F-297FE63F9E7F}" type="slidenum">
              <a:rPr lang="fr-FR"/>
              <a:pPr>
                <a:defRPr/>
              </a:pPr>
              <a:t>7</a:t>
            </a:fld>
            <a:endParaRPr lang="fr-FR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057400"/>
            <a:ext cx="81534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13" descr="mozamb_roof"/>
          <p:cNvPicPr>
            <a:picLocks noChangeAspect="1" noChangeArrowheads="1"/>
          </p:cNvPicPr>
          <p:nvPr/>
        </p:nvPicPr>
        <p:blipFill>
          <a:blip r:embed="rId3" cstate="print"/>
          <a:srcRect t="18159"/>
          <a:stretch>
            <a:fillRect/>
          </a:stretch>
        </p:blipFill>
        <p:spPr bwMode="auto">
          <a:xfrm>
            <a:off x="3581400" y="4191000"/>
            <a:ext cx="4648200" cy="24987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 Cutting Themes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003066"/>
                </a:solidFill>
              </a:rPr>
              <a:t>Capacity building</a:t>
            </a:r>
          </a:p>
          <a:p>
            <a:pPr algn="ctr" eaLnBrk="1" hangingPunct="1"/>
            <a:r>
              <a:rPr lang="en-GB" dirty="0" smtClean="0">
                <a:solidFill>
                  <a:srgbClr val="003066"/>
                </a:solidFill>
              </a:rPr>
              <a:t>Case studies and demonstration projects</a:t>
            </a:r>
          </a:p>
          <a:p>
            <a:pPr algn="ctr" eaLnBrk="1" hangingPunct="1"/>
            <a:r>
              <a:rPr lang="en-CA" dirty="0" smtClean="0">
                <a:solidFill>
                  <a:srgbClr val="003066"/>
                </a:solidFill>
              </a:rPr>
              <a:t>Assessment, data management and monitoring</a:t>
            </a:r>
            <a:endParaRPr lang="en-GB" dirty="0" smtClean="0">
              <a:solidFill>
                <a:srgbClr val="003066"/>
              </a:solidFill>
            </a:endParaRPr>
          </a:p>
          <a:p>
            <a:pPr eaLnBrk="1" hangingPunct="1"/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19200" y="1143000"/>
            <a:ext cx="67056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200400" y="3962400"/>
            <a:ext cx="2525713" cy="143986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914400" y="3962400"/>
            <a:ext cx="2157413" cy="143986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3588" y="3962400"/>
            <a:ext cx="2387600" cy="143986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4762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773889">
            <a:off x="20863" y="445454"/>
            <a:ext cx="40642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Wind speed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4038600"/>
            <a:ext cx="1492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7332" y="5257800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gender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0726654">
            <a:off x="76635" y="4027420"/>
            <a:ext cx="2454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rainfall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181600"/>
            <a:ext cx="518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Ground motion</a:t>
            </a:r>
            <a:endParaRPr lang="en-US" sz="5400" b="1" dirty="0">
              <a:ln/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851978">
            <a:off x="5466421" y="533400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Religion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077927">
            <a:off x="6048479" y="2249302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Ethnicity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0305358">
            <a:off x="30757" y="1687821"/>
            <a:ext cx="396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Wave action</a:t>
            </a:r>
            <a:endParaRPr lang="en-US" sz="5400" b="0" cap="none" spc="0" dirty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4478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1828800" y="2819400"/>
            <a:ext cx="5224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Risk Reduction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816</Words>
  <Application>Microsoft Office PowerPoint</Application>
  <PresentationFormat>On-screen Show (4:3)</PresentationFormat>
  <Paragraphs>164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Integrated Disaster Research: Issues Around Data</vt:lpstr>
      <vt:lpstr>Issues</vt:lpstr>
      <vt:lpstr>The Science Plan</vt:lpstr>
      <vt:lpstr>Scope of IRDR</vt:lpstr>
      <vt:lpstr>Objective 1: Characterization of hazard, vulnerability and risk</vt:lpstr>
      <vt:lpstr>Objective 2: Effective Decision-Making in Complex and Changing Risk Contexts</vt:lpstr>
      <vt:lpstr>Objective 3: Reducing Risk and Curbing Losses Through Knowledge-Based Actions</vt:lpstr>
      <vt:lpstr>Cross Cutting Themes</vt:lpstr>
      <vt:lpstr>Slide 9</vt:lpstr>
      <vt:lpstr>Where we are</vt:lpstr>
      <vt:lpstr>Biases in Loss Databases Remain</vt:lpstr>
      <vt:lpstr>What is needed</vt:lpstr>
      <vt:lpstr>How do we get there??</vt:lpstr>
      <vt:lpstr>Risk Interpretation and Action</vt:lpstr>
      <vt:lpstr>Forensic Disaster Investigations (FORIN)</vt:lpstr>
      <vt:lpstr> Partners  </vt:lpstr>
      <vt:lpstr>Slide 17</vt:lpstr>
      <vt:lpstr>Slide 18</vt:lpstr>
      <vt:lpstr>IRDR Legacy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Vista</dc:creator>
  <cp:lastModifiedBy>Vista</cp:lastModifiedBy>
  <cp:revision>73</cp:revision>
  <dcterms:created xsi:type="dcterms:W3CDTF">2010-06-09T13:33:54Z</dcterms:created>
  <dcterms:modified xsi:type="dcterms:W3CDTF">2011-04-19T01:20:39Z</dcterms:modified>
</cp:coreProperties>
</file>