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3F3439-984D-4092-8F04-5DC5D6008EB9}" type="datetimeFigureOut">
              <a:rPr lang="en-US" smtClean="0"/>
              <a:pPr/>
              <a:t>4/6/2011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31825-3A70-45F3-BAB8-D35AADCD491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3F3439-984D-4092-8F04-5DC5D6008EB9}" type="datetimeFigureOut">
              <a:rPr lang="en-US" smtClean="0"/>
              <a:pPr/>
              <a:t>4/6/2011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31825-3A70-45F3-BAB8-D35AADCD491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3F3439-984D-4092-8F04-5DC5D6008EB9}" type="datetimeFigureOut">
              <a:rPr lang="en-US" smtClean="0"/>
              <a:pPr/>
              <a:t>4/6/2011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31825-3A70-45F3-BAB8-D35AADCD491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3F3439-984D-4092-8F04-5DC5D6008EB9}" type="datetimeFigureOut">
              <a:rPr lang="en-US" smtClean="0"/>
              <a:pPr/>
              <a:t>4/6/2011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31825-3A70-45F3-BAB8-D35AADCD491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3F3439-984D-4092-8F04-5DC5D6008EB9}" type="datetimeFigureOut">
              <a:rPr lang="en-US" smtClean="0"/>
              <a:pPr/>
              <a:t>4/6/2011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31825-3A70-45F3-BAB8-D35AADCD491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3F3439-984D-4092-8F04-5DC5D6008EB9}" type="datetimeFigureOut">
              <a:rPr lang="en-US" smtClean="0"/>
              <a:pPr/>
              <a:t>4/6/2011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B31825-3A70-45F3-BAB8-D35AADCD491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3F3439-984D-4092-8F04-5DC5D6008EB9}" type="datetimeFigureOut">
              <a:rPr lang="en-US" smtClean="0"/>
              <a:pPr/>
              <a:t>4/6/2011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B31825-3A70-45F3-BAB8-D35AADCD491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3F3439-984D-4092-8F04-5DC5D6008EB9}" type="datetimeFigureOut">
              <a:rPr lang="en-US" smtClean="0"/>
              <a:pPr/>
              <a:t>4/6/2011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B31825-3A70-45F3-BAB8-D35AADCD491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3F3439-984D-4092-8F04-5DC5D6008EB9}" type="datetimeFigureOut">
              <a:rPr lang="en-US" smtClean="0"/>
              <a:pPr/>
              <a:t>4/6/2011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B31825-3A70-45F3-BAB8-D35AADCD491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3F3439-984D-4092-8F04-5DC5D6008EB9}" type="datetimeFigureOut">
              <a:rPr lang="en-US" smtClean="0"/>
              <a:pPr/>
              <a:t>4/6/2011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B31825-3A70-45F3-BAB8-D35AADCD491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3F3439-984D-4092-8F04-5DC5D6008EB9}" type="datetimeFigureOut">
              <a:rPr lang="en-US" smtClean="0"/>
              <a:pPr/>
              <a:t>4/6/2011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B31825-3A70-45F3-BAB8-D35AADCD491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3F3439-984D-4092-8F04-5DC5D6008EB9}" type="datetimeFigureOut">
              <a:rPr lang="en-US" smtClean="0"/>
              <a:pPr/>
              <a:t>4/6/2011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B31825-3A70-45F3-BAB8-D35AADCD491E}"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838201"/>
            <a:ext cx="8305800" cy="2133600"/>
          </a:xfrm>
        </p:spPr>
        <p:txBody>
          <a:bodyPr>
            <a:normAutofit fontScale="90000"/>
          </a:bodyPr>
          <a:lstStyle/>
          <a:p>
            <a:r>
              <a:rPr lang="en-US" b="1" dirty="0" smtClean="0"/>
              <a:t/>
            </a:r>
            <a:br>
              <a:rPr lang="en-US" b="1" dirty="0" smtClean="0"/>
            </a:br>
            <a:r>
              <a:rPr lang="en-US" b="1" dirty="0" smtClean="0"/>
              <a:t>The management of health and biomedical data in Tanzania: Need for a national scientific data policy </a:t>
            </a:r>
            <a:r>
              <a:rPr lang="en-US" dirty="0" smtClean="0"/>
              <a:t/>
            </a:r>
            <a:br>
              <a:rPr lang="en-US" dirty="0" smtClean="0"/>
            </a:br>
            <a:r>
              <a:rPr lang="en-US" dirty="0"/>
              <a:t/>
            </a:r>
            <a:br>
              <a:rPr lang="en-US" dirty="0"/>
            </a:br>
            <a:endParaRPr lang="en-US" dirty="0"/>
          </a:p>
        </p:txBody>
      </p:sp>
      <p:sp>
        <p:nvSpPr>
          <p:cNvPr id="3" name="Subtitle 2"/>
          <p:cNvSpPr>
            <a:spLocks noGrp="1"/>
          </p:cNvSpPr>
          <p:nvPr>
            <p:ph type="subTitle" idx="1"/>
          </p:nvPr>
        </p:nvSpPr>
        <p:spPr/>
        <p:txBody>
          <a:bodyPr>
            <a:normAutofit fontScale="92500" lnSpcReduction="20000"/>
          </a:bodyPr>
          <a:lstStyle/>
          <a:p>
            <a:r>
              <a:rPr lang="en-US" dirty="0" smtClean="0">
                <a:solidFill>
                  <a:schemeClr val="tx1"/>
                </a:solidFill>
              </a:rPr>
              <a:t>Leonard E.G. Mboera</a:t>
            </a:r>
          </a:p>
          <a:p>
            <a:r>
              <a:rPr lang="en-US" dirty="0" smtClean="0">
                <a:solidFill>
                  <a:schemeClr val="tx1"/>
                </a:solidFill>
              </a:rPr>
              <a:t>Directorate of Information Technology, National Institute for Medical Research, Dar es Salaam, Tanzania</a:t>
            </a:r>
          </a:p>
          <a:p>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Permission to Publish</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GB" dirty="0" smtClean="0"/>
              <a:t>It is mandatory to seek a permission to publish for any health research carried out in Tanzania. The permission is granted by the NIMR</a:t>
            </a:r>
            <a:endParaRPr lang="en-US" dirty="0" smtClean="0"/>
          </a:p>
          <a:p>
            <a:r>
              <a:rPr lang="en-GB" dirty="0" smtClean="0"/>
              <a:t> This information is provide in the ethical approval certificate</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GB" sz="4000" b="1" dirty="0" smtClean="0"/>
              <a:t/>
            </a:r>
            <a:br>
              <a:rPr lang="en-GB" sz="4000" b="1" dirty="0" smtClean="0"/>
            </a:br>
            <a:r>
              <a:rPr lang="en-GB" sz="4000" b="1" dirty="0" smtClean="0"/>
              <a:t>National health research data repository </a:t>
            </a:r>
            <a:r>
              <a:rPr lang="en-US" dirty="0" smtClean="0"/>
              <a:t/>
            </a:r>
            <a:br>
              <a:rPr lang="en-US" dirty="0" smtClean="0"/>
            </a:br>
            <a:endParaRPr lang="en-US" dirty="0"/>
          </a:p>
        </p:txBody>
      </p:sp>
      <p:sp>
        <p:nvSpPr>
          <p:cNvPr id="3" name="Content Placeholder 2"/>
          <p:cNvSpPr>
            <a:spLocks noGrp="1"/>
          </p:cNvSpPr>
          <p:nvPr>
            <p:ph idx="1"/>
          </p:nvPr>
        </p:nvSpPr>
        <p:spPr>
          <a:xfrm>
            <a:off x="457200" y="1143000"/>
            <a:ext cx="8229600" cy="5486400"/>
          </a:xfrm>
        </p:spPr>
        <p:txBody>
          <a:bodyPr>
            <a:normAutofit fontScale="92500" lnSpcReduction="10000"/>
          </a:bodyPr>
          <a:lstStyle/>
          <a:p>
            <a:r>
              <a:rPr lang="en-GB" dirty="0" smtClean="0"/>
              <a:t>The National Institute for Medical Research in a process of establishing a web-based National Health Research Data Repository (NHRDR). </a:t>
            </a:r>
          </a:p>
          <a:p>
            <a:r>
              <a:rPr lang="en-GB" dirty="0" smtClean="0"/>
              <a:t>The primary purpose of the NHRDR is to provide a central storage database for all health research conducted in Tanzania. </a:t>
            </a:r>
          </a:p>
          <a:p>
            <a:r>
              <a:rPr lang="en-GB" dirty="0" smtClean="0"/>
              <a:t>The process has however, encountered a number of challenges, including financial, human resources and well as infrastructure. </a:t>
            </a:r>
          </a:p>
          <a:p>
            <a:r>
              <a:rPr lang="en-GB" dirty="0" smtClean="0"/>
              <a:t>To start with, NIMR will soon establish a central data repository for that collect and store research data from its Research Centres and Stations.</a:t>
            </a:r>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a:xfrm>
            <a:off x="457200" y="1066800"/>
            <a:ext cx="8229600" cy="5257800"/>
          </a:xfrm>
        </p:spPr>
        <p:txBody>
          <a:bodyPr>
            <a:normAutofit fontScale="92500" lnSpcReduction="10000"/>
          </a:bodyPr>
          <a:lstStyle/>
          <a:p>
            <a:r>
              <a:rPr lang="en-US" dirty="0" smtClean="0"/>
              <a:t>With an increase in the need for data and information sharing globally, it is the right time that Tanzania develop and implement a national research data policy. </a:t>
            </a:r>
          </a:p>
          <a:p>
            <a:r>
              <a:rPr lang="en-US" dirty="0" smtClean="0"/>
              <a:t>This policy among other things, will oversee the generation, storage, transfer and use of research data among the local and between local and international users of research findings.</a:t>
            </a:r>
          </a:p>
          <a:p>
            <a:r>
              <a:rPr lang="en-US" dirty="0" smtClean="0"/>
              <a:t> A formal mechanism need to be established to govern the accessibility and use of created research data.</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 of Presentation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Background</a:t>
            </a:r>
          </a:p>
          <a:p>
            <a:r>
              <a:rPr lang="en-US" dirty="0" smtClean="0"/>
              <a:t>African Region Initiatives</a:t>
            </a:r>
          </a:p>
          <a:p>
            <a:r>
              <a:rPr lang="en-GB" dirty="0" smtClean="0"/>
              <a:t>Data transfer and sharing in Tanzania</a:t>
            </a:r>
          </a:p>
          <a:p>
            <a:pPr lvl="1"/>
            <a:r>
              <a:rPr lang="en-US" dirty="0"/>
              <a:t>The situation with a national biomedical/scientific data </a:t>
            </a:r>
            <a:r>
              <a:rPr lang="en-US" dirty="0" smtClean="0"/>
              <a:t>policy </a:t>
            </a:r>
            <a:r>
              <a:rPr lang="en-US" dirty="0"/>
              <a:t>in Tanzania</a:t>
            </a:r>
          </a:p>
          <a:p>
            <a:pPr lvl="1"/>
            <a:r>
              <a:rPr lang="en-GB" dirty="0"/>
              <a:t>Guiding principles for data transfer agreements in Tanzania</a:t>
            </a:r>
            <a:endParaRPr lang="en-US" dirty="0"/>
          </a:p>
          <a:p>
            <a:pPr lvl="1"/>
            <a:r>
              <a:rPr lang="en-GB" dirty="0"/>
              <a:t>Unique access to data</a:t>
            </a:r>
            <a:endParaRPr lang="en-US" dirty="0"/>
          </a:p>
          <a:p>
            <a:pPr lvl="1"/>
            <a:r>
              <a:rPr lang="en-GB" dirty="0" smtClean="0"/>
              <a:t>Permission to publish</a:t>
            </a:r>
          </a:p>
          <a:p>
            <a:r>
              <a:rPr lang="en-US" dirty="0" smtClean="0"/>
              <a:t>Policy on Research Data/Information in Tanzania</a:t>
            </a:r>
          </a:p>
          <a:p>
            <a:r>
              <a:rPr lang="en-US" dirty="0" smtClean="0"/>
              <a:t>Key questions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a:xfrm>
            <a:off x="457200" y="1143000"/>
            <a:ext cx="8229600" cy="5257800"/>
          </a:xfrm>
        </p:spPr>
        <p:txBody>
          <a:bodyPr>
            <a:normAutofit lnSpcReduction="10000"/>
          </a:bodyPr>
          <a:lstStyle/>
          <a:p>
            <a:r>
              <a:rPr lang="en-GB" dirty="0" smtClean="0"/>
              <a:t>In view of increased collaborative health research activities by institutions within and between countries data and other important information are transferred or exchanged for the purpose of completing or advancing the study elsewhere. </a:t>
            </a:r>
          </a:p>
          <a:p>
            <a:r>
              <a:rPr lang="en-US" dirty="0" smtClean="0"/>
              <a:t>A number of developed countries have in place national policies and </a:t>
            </a:r>
            <a:r>
              <a:rPr lang="en-US" dirty="0" err="1" smtClean="0"/>
              <a:t>programmes</a:t>
            </a:r>
            <a:r>
              <a:rPr lang="en-US" dirty="0" smtClean="0"/>
              <a:t> for data management and access</a:t>
            </a:r>
          </a:p>
          <a:p>
            <a:r>
              <a:rPr lang="en-US" dirty="0" smtClean="0"/>
              <a:t>This is either weak or non-existence in a large number of developing countries</a:t>
            </a:r>
          </a:p>
          <a:p>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a:t>
            </a:r>
            <a:endParaRPr lang="en-US" dirty="0"/>
          </a:p>
        </p:txBody>
      </p:sp>
      <p:sp>
        <p:nvSpPr>
          <p:cNvPr id="3" name="Content Placeholder 2"/>
          <p:cNvSpPr>
            <a:spLocks noGrp="1"/>
          </p:cNvSpPr>
          <p:nvPr>
            <p:ph idx="1"/>
          </p:nvPr>
        </p:nvSpPr>
        <p:spPr/>
        <p:txBody>
          <a:bodyPr/>
          <a:lstStyle/>
          <a:p>
            <a:r>
              <a:rPr lang="en-US" dirty="0" smtClean="0"/>
              <a:t>To </a:t>
            </a:r>
            <a:r>
              <a:rPr lang="en-US" dirty="0" err="1" smtClean="0"/>
              <a:t>analyse</a:t>
            </a:r>
            <a:r>
              <a:rPr lang="en-US" dirty="0" smtClean="0"/>
              <a:t> and highlight the situation as regards to health and biomedical data management and policy in Tanzania. </a:t>
            </a:r>
          </a:p>
          <a:p>
            <a:r>
              <a:rPr lang="en-US" dirty="0" smtClean="0"/>
              <a:t>Discuss opportunities for facilitating data sharing between institutions and between countries.</a:t>
            </a:r>
          </a:p>
          <a:p>
            <a:r>
              <a:rPr lang="en-US" dirty="0" smtClean="0"/>
              <a:t>Recommend on the way forward</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African Regional Initiatives</a:t>
            </a:r>
            <a:endParaRPr lang="en-US" dirty="0"/>
          </a:p>
        </p:txBody>
      </p:sp>
      <p:sp>
        <p:nvSpPr>
          <p:cNvPr id="3" name="Content Placeholder 2"/>
          <p:cNvSpPr>
            <a:spLocks noGrp="1"/>
          </p:cNvSpPr>
          <p:nvPr>
            <p:ph idx="1"/>
          </p:nvPr>
        </p:nvSpPr>
        <p:spPr>
          <a:xfrm>
            <a:off x="304800" y="1219200"/>
            <a:ext cx="8534400" cy="5334000"/>
          </a:xfrm>
        </p:spPr>
        <p:txBody>
          <a:bodyPr>
            <a:normAutofit fontScale="85000" lnSpcReduction="10000"/>
          </a:bodyPr>
          <a:lstStyle/>
          <a:p>
            <a:r>
              <a:rPr lang="en-US" dirty="0" smtClean="0"/>
              <a:t>The Algiers Declaration (2008) aims at improving: </a:t>
            </a:r>
          </a:p>
          <a:p>
            <a:pPr lvl="0"/>
            <a:r>
              <a:rPr lang="en-US" dirty="0" smtClean="0"/>
              <a:t>the availability of relevant and timely health information </a:t>
            </a:r>
          </a:p>
          <a:p>
            <a:pPr lvl="0"/>
            <a:r>
              <a:rPr lang="en-US" dirty="0" smtClean="0"/>
              <a:t>management of health information through better analysis and interpretation of data; </a:t>
            </a:r>
          </a:p>
          <a:p>
            <a:pPr lvl="0"/>
            <a:r>
              <a:rPr lang="en-US" dirty="0" smtClean="0"/>
              <a:t>the availability of relevant, ethical and timely research evidence </a:t>
            </a:r>
          </a:p>
          <a:p>
            <a:pPr lvl="0"/>
            <a:r>
              <a:rPr lang="en-US" dirty="0" smtClean="0"/>
              <a:t>the use of evidence by policy-makers and decision-makers; </a:t>
            </a:r>
          </a:p>
          <a:p>
            <a:pPr lvl="0"/>
            <a:r>
              <a:rPr lang="en-US" dirty="0" smtClean="0"/>
              <a:t>improving dissemination and sharing of information, evidence and knowledge </a:t>
            </a:r>
          </a:p>
          <a:p>
            <a:pPr lvl="0"/>
            <a:r>
              <a:rPr lang="en-US" dirty="0" smtClean="0"/>
              <a:t>access to global health information, and </a:t>
            </a:r>
          </a:p>
          <a:p>
            <a:pPr lvl="0"/>
            <a:r>
              <a:rPr lang="en-US" dirty="0" smtClean="0"/>
              <a:t>the use of information and communication technologies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Current situation in Tanzania</a:t>
            </a:r>
            <a:r>
              <a:rPr lang="en-US" dirty="0" smtClean="0"/>
              <a:t/>
            </a:r>
            <a:br>
              <a:rPr lang="en-US" dirty="0" smtClean="0"/>
            </a:br>
            <a:endParaRPr lang="en-US" dirty="0"/>
          </a:p>
        </p:txBody>
      </p:sp>
      <p:sp>
        <p:nvSpPr>
          <p:cNvPr id="3" name="Content Placeholder 2"/>
          <p:cNvSpPr>
            <a:spLocks noGrp="1"/>
          </p:cNvSpPr>
          <p:nvPr>
            <p:ph idx="1"/>
          </p:nvPr>
        </p:nvSpPr>
        <p:spPr>
          <a:xfrm>
            <a:off x="457200" y="1143000"/>
            <a:ext cx="8229600" cy="4983163"/>
          </a:xfrm>
        </p:spPr>
        <p:txBody>
          <a:bodyPr>
            <a:normAutofit fontScale="92500"/>
          </a:bodyPr>
          <a:lstStyle/>
          <a:p>
            <a:r>
              <a:rPr lang="en-US" dirty="0" smtClean="0"/>
              <a:t>Tanzania has developed guides in data transfer, but there is no policy on research data sharing. </a:t>
            </a:r>
          </a:p>
          <a:p>
            <a:r>
              <a:rPr lang="en-US" dirty="0" smtClean="0"/>
              <a:t>There are various specific barriers to the access and sharing of scientific data collected by researchers using either public or donor funding. </a:t>
            </a:r>
          </a:p>
          <a:p>
            <a:r>
              <a:rPr lang="en-US" dirty="0" smtClean="0"/>
              <a:t>Such obstacles include scientific and technical; institutional and management; economic and financial; legal and policy; and normative and socio-cultural aspects.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Situation in TZ: Data sharing</a:t>
            </a:r>
            <a:endParaRPr lang="en-US" dirty="0"/>
          </a:p>
        </p:txBody>
      </p:sp>
      <p:sp>
        <p:nvSpPr>
          <p:cNvPr id="3" name="Content Placeholder 2"/>
          <p:cNvSpPr>
            <a:spLocks noGrp="1"/>
          </p:cNvSpPr>
          <p:nvPr>
            <p:ph idx="1"/>
          </p:nvPr>
        </p:nvSpPr>
        <p:spPr>
          <a:xfrm>
            <a:off x="304800" y="1219200"/>
            <a:ext cx="8610600" cy="5334000"/>
          </a:xfrm>
        </p:spPr>
        <p:txBody>
          <a:bodyPr>
            <a:normAutofit fontScale="85000" lnSpcReduction="10000"/>
          </a:bodyPr>
          <a:lstStyle/>
          <a:p>
            <a:r>
              <a:rPr lang="en-GB" dirty="0" smtClean="0"/>
              <a:t>The mandate to regulate health research and data that accrues from the research is vested on the National Institute for Medical Research (NIMR). The Parliamentary Act No. 23 of 1979 mandates the National Institute for Medical Research to:</a:t>
            </a:r>
            <a:endParaRPr lang="en-US" b="1" dirty="0" smtClean="0"/>
          </a:p>
          <a:p>
            <a:pPr lvl="0"/>
            <a:r>
              <a:rPr lang="en-GB" i="1" dirty="0" smtClean="0"/>
              <a:t>to establish a system of the registration of, and to register the findings of medical research carried out within Tanzania, and promote the practical application of those findings for the purpose of improving or advancing the health and general welfare of the people of Tanzania; and </a:t>
            </a:r>
            <a:endParaRPr lang="en-US" b="1" dirty="0" smtClean="0"/>
          </a:p>
          <a:p>
            <a:pPr lvl="0"/>
            <a:r>
              <a:rPr lang="en-GB" i="1" dirty="0" smtClean="0"/>
              <a:t>to establish and operate systems of documentation and dissemination of information on any aspect of the medical research carried out by or on behalf of the institute </a:t>
            </a:r>
            <a:endParaRPr lang="en-US" b="1"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Management of health research data in Tanzania</a:t>
            </a:r>
            <a:r>
              <a:rPr lang="en-US" dirty="0" smtClean="0"/>
              <a:t/>
            </a:r>
            <a:br>
              <a:rPr lang="en-US" dirty="0" smtClean="0"/>
            </a:br>
            <a:endParaRPr lang="en-US" dirty="0"/>
          </a:p>
        </p:txBody>
      </p:sp>
      <p:sp>
        <p:nvSpPr>
          <p:cNvPr id="3" name="Content Placeholder 2"/>
          <p:cNvSpPr>
            <a:spLocks noGrp="1"/>
          </p:cNvSpPr>
          <p:nvPr>
            <p:ph idx="1"/>
          </p:nvPr>
        </p:nvSpPr>
        <p:spPr>
          <a:xfrm>
            <a:off x="457200" y="1143000"/>
            <a:ext cx="8229600" cy="5334000"/>
          </a:xfrm>
        </p:spPr>
        <p:txBody>
          <a:bodyPr>
            <a:normAutofit fontScale="92500" lnSpcReduction="10000"/>
          </a:bodyPr>
          <a:lstStyle/>
          <a:p>
            <a:r>
              <a:rPr lang="en-US" dirty="0" smtClean="0"/>
              <a:t>Researchers in Tanzania, like in other developing countries, lack the norms and traditions of open data sharing for collaborative research. </a:t>
            </a:r>
          </a:p>
          <a:p>
            <a:r>
              <a:rPr lang="en-US" dirty="0" smtClean="0"/>
              <a:t>Although government does not actively protect such data, it lacks lack policies that provide guidance or identify responsibilities for the researchers in making research data available for others to use. </a:t>
            </a:r>
          </a:p>
          <a:p>
            <a:r>
              <a:rPr lang="en-US" dirty="0" smtClean="0"/>
              <a:t>Moreover, Tanzania does not have central data center or digital repository in place that researchers can submit their data for use by others.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pPr algn="just"/>
            <a:r>
              <a:rPr lang="en-US" b="1" dirty="0" smtClean="0"/>
              <a:t>Research Data Transfer in Tanzania</a:t>
            </a:r>
            <a:r>
              <a:rPr lang="en-US" dirty="0" smtClean="0"/>
              <a:t/>
            </a:r>
            <a:br>
              <a:rPr lang="en-US" dirty="0" smtClean="0"/>
            </a:br>
            <a:endParaRPr lang="en-US" dirty="0"/>
          </a:p>
        </p:txBody>
      </p:sp>
      <p:sp>
        <p:nvSpPr>
          <p:cNvPr id="3" name="Content Placeholder 2"/>
          <p:cNvSpPr>
            <a:spLocks noGrp="1"/>
          </p:cNvSpPr>
          <p:nvPr>
            <p:ph idx="1"/>
          </p:nvPr>
        </p:nvSpPr>
        <p:spPr>
          <a:xfrm>
            <a:off x="228600" y="838200"/>
            <a:ext cx="8610600" cy="6019800"/>
          </a:xfrm>
        </p:spPr>
        <p:txBody>
          <a:bodyPr>
            <a:normAutofit fontScale="92500" lnSpcReduction="20000"/>
          </a:bodyPr>
          <a:lstStyle/>
          <a:p>
            <a:r>
              <a:rPr lang="en-GB" dirty="0" smtClean="0"/>
              <a:t>Tanzania has in 2010 introduced a procedure for data transfer between Tanzanian and foreign institutions. </a:t>
            </a:r>
          </a:p>
          <a:p>
            <a:r>
              <a:rPr lang="en-GB" dirty="0" smtClean="0"/>
              <a:t>The DTA is used as the only legal document by institutions in Tanzania to </a:t>
            </a:r>
            <a:r>
              <a:rPr lang="en-GB" i="1" dirty="0" smtClean="0"/>
              <a:t>regulate </a:t>
            </a:r>
            <a:r>
              <a:rPr lang="en-GB" dirty="0" smtClean="0"/>
              <a:t>the uses of data they provide to specific research projects within and outside the country. </a:t>
            </a:r>
          </a:p>
          <a:p>
            <a:r>
              <a:rPr lang="en-GB" dirty="0" smtClean="0"/>
              <a:t>The DTA also provides opportunity for institutions to claim co-ownership of the improvements made from data the recipient has acquired. </a:t>
            </a:r>
          </a:p>
          <a:p>
            <a:r>
              <a:rPr lang="en-GB" dirty="0" smtClean="0"/>
              <a:t>Upon approval of the DTA the agreement becomes valid and the recipient is granted unique access for a period of time depending on the duration of the project; after which the data will be placed in the public domain.</a:t>
            </a:r>
            <a:endParaRPr lang="en-US" dirty="0" smtClean="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TotalTime>
  <Words>795</Words>
  <Application>Microsoft Office PowerPoint</Application>
  <PresentationFormat>On-screen Show (4:3)</PresentationFormat>
  <Paragraphs>59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 The management of health and biomedical data in Tanzania: Need for a national scientific data policy   </vt:lpstr>
      <vt:lpstr>Contents of Presentation</vt:lpstr>
      <vt:lpstr>Background</vt:lpstr>
      <vt:lpstr>Objectives </vt:lpstr>
      <vt:lpstr>African Regional Initiatives</vt:lpstr>
      <vt:lpstr>Current situation in Tanzania </vt:lpstr>
      <vt:lpstr>Situation in TZ: Data sharing</vt:lpstr>
      <vt:lpstr>Management of health research data in Tanzania </vt:lpstr>
      <vt:lpstr>Research Data Transfer in Tanzania </vt:lpstr>
      <vt:lpstr>Permission to Publish </vt:lpstr>
      <vt:lpstr> National health research data repository  </vt:lpstr>
      <vt:lpstr>CONCLUSION</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L Mboera</dc:creator>
  <cp:lastModifiedBy>Dr. L Mboera</cp:lastModifiedBy>
  <cp:revision>9</cp:revision>
  <dcterms:created xsi:type="dcterms:W3CDTF">2011-04-03T06:09:20Z</dcterms:created>
  <dcterms:modified xsi:type="dcterms:W3CDTF">2011-04-06T14:08:49Z</dcterms:modified>
</cp:coreProperties>
</file>