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311" r:id="rId2"/>
    <p:sldId id="312" r:id="rId3"/>
    <p:sldId id="313" r:id="rId4"/>
    <p:sldId id="315" r:id="rId5"/>
    <p:sldId id="316" r:id="rId6"/>
    <p:sldId id="318" r:id="rId7"/>
    <p:sldId id="319" r:id="rId8"/>
    <p:sldId id="320" r:id="rId9"/>
    <p:sldId id="327" r:id="rId10"/>
    <p:sldId id="329" r:id="rId11"/>
    <p:sldId id="324" r:id="rId12"/>
    <p:sldId id="328" r:id="rId13"/>
    <p:sldId id="367" r:id="rId14"/>
    <p:sldId id="369" r:id="rId15"/>
    <p:sldId id="317" r:id="rId16"/>
    <p:sldId id="330" r:id="rId17"/>
    <p:sldId id="331" r:id="rId18"/>
    <p:sldId id="333" r:id="rId19"/>
    <p:sldId id="334" r:id="rId20"/>
    <p:sldId id="370" r:id="rId21"/>
    <p:sldId id="342" r:id="rId22"/>
    <p:sldId id="343" r:id="rId23"/>
    <p:sldId id="344" r:id="rId24"/>
    <p:sldId id="345" r:id="rId25"/>
    <p:sldId id="353" r:id="rId26"/>
    <p:sldId id="373" r:id="rId27"/>
    <p:sldId id="360" r:id="rId28"/>
    <p:sldId id="341" r:id="rId29"/>
    <p:sldId id="376" r:id="rId30"/>
    <p:sldId id="374" r:id="rId31"/>
    <p:sldId id="381" r:id="rId32"/>
    <p:sldId id="379" r:id="rId33"/>
    <p:sldId id="377" r:id="rId34"/>
    <p:sldId id="378" r:id="rId35"/>
    <p:sldId id="380" r:id="rId36"/>
    <p:sldId id="371" r:id="rId37"/>
    <p:sldId id="372" r:id="rId38"/>
    <p:sldId id="30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24" autoAdjust="0"/>
  </p:normalViewPr>
  <p:slideViewPr>
    <p:cSldViewPr>
      <p:cViewPr>
        <p:scale>
          <a:sx n="82" d="100"/>
          <a:sy n="82" d="100"/>
        </p:scale>
        <p:origin x="-1026" y="468"/>
      </p:cViewPr>
      <p:guideLst>
        <p:guide orient="horz" pos="2160"/>
        <p:guide pos="2880"/>
      </p:guideLst>
    </p:cSldViewPr>
  </p:slideViewPr>
  <p:outlineViewPr>
    <p:cViewPr>
      <p:scale>
        <a:sx n="33" d="100"/>
        <a:sy n="33" d="100"/>
      </p:scale>
      <p:origin x="0" y="11988"/>
    </p:cViewPr>
  </p:outlineViewPr>
  <p:notesTextViewPr>
    <p:cViewPr>
      <p:scale>
        <a:sx n="100" d="100"/>
        <a:sy n="100" d="100"/>
      </p:scale>
      <p:origin x="0" y="0"/>
    </p:cViewPr>
  </p:notesTextViewPr>
  <p:sorterViewPr>
    <p:cViewPr varScale="1">
      <p:scale>
        <a:sx n="1" d="1"/>
        <a:sy n="1" d="1"/>
      </p:scale>
      <p:origin x="0" y="7074"/>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1A95-7743-41DF-A9E1-29689A57BFAF}" type="datetimeFigureOut">
              <a:rPr lang="en-US" smtClean="0"/>
              <a:pPr/>
              <a:t>7/11/2011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EADEB2-11F8-4184-A751-14289D14B5C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F1D3C-669D-4FFC-8EDE-D5314A964B62}" type="datetimeFigureOut">
              <a:rPr lang="en-US" smtClean="0"/>
              <a:pPr/>
              <a:t>7/11/2011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1B208-62C7-4966-B856-FEBB6A88FB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6291B3C-A2A2-4818-802C-703B23786651}"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115E9E5-AB65-4449-B945-085682321747}"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69BFCF3D-2F1D-4E6A-ADE5-08770C72747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5A73133-2445-4FA9-9A61-12DE4A902718}" type="slidenum">
              <a:rPr lang="en-US" smtClean="0"/>
              <a:pPr/>
              <a:t>12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5A73133-2445-4FA9-9A61-12DE4A902718}" type="slidenum">
              <a:rPr lang="en-US" smtClean="0"/>
              <a:pPr/>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7419D0-B06D-484A-A725-F4DDCCA02ED6}" type="slidenum">
              <a:rPr lang="en-US" smtClean="0"/>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19C6E20-AF5D-462A-95C5-60CD30E42EE9}" type="slidenum">
              <a:rPr lang="en-US" smtClean="0"/>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70992C-E55A-465E-82D7-0ADAA2EA3830}"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2959E5D-7579-4AF2-9EA2-82928F59C2DB}" type="slidenum">
              <a:rPr lang="en-US" smtClean="0"/>
              <a:pPr/>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2AC5F4A-7E44-4E9F-AC85-7D24D070872F}"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1B208-62C7-4966-B856-FEBB6A88FB98}"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98B4FF32-1DFA-4EE9-87BB-2F44F30B576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4F9DA-A63A-4CFF-90B4-D4E565628D64}" type="slidenum">
              <a:rPr lang="en-US"/>
              <a:pPr/>
              <a:t>38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F717F37-FB79-4D7E-B7C5-2BF966BEB39A}" type="slidenum">
              <a:rPr lang="en-US" smtClean="0"/>
              <a:pPr/>
              <a:t>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7EA9DDF-B39F-44CE-BDAD-E063DEBE3F7A}" type="slidenum">
              <a:rPr lang="en-US" smtClean="0"/>
              <a:pPr/>
              <a:t>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984E404-F7AF-470E-8008-6520ED4E94ED}" type="slidenum">
              <a:rPr lang="en-US" smtClean="0"/>
              <a:pPr/>
              <a:t>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A6F44D4-93E0-4742-8DDF-C0C2D8042CA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EEE2DB0-AD07-4694-A889-A50B5C6006F1}"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B25923F-0916-4444-B847-490945F3FDDC}" type="slidenum">
              <a:rPr lang="en-US" smtClean="0"/>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F56E768-F42F-484E-8C55-F9BF5F4A3EB3}" type="slidenum">
              <a:rPr lang="en-US" smtClean="0"/>
              <a:pPr/>
              <a:t>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894D38-5611-4CBE-9126-249F4EC20858}" type="datetimeFigureOut">
              <a:rPr lang="en-US" smtClean="0"/>
              <a:pPr/>
              <a:t>7/11/2011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2B70D33-0E85-4BF0-913B-D2A2E46BBA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94D38-5611-4CBE-9126-249F4EC20858}" type="datetimeFigureOut">
              <a:rPr lang="en-US" smtClean="0"/>
              <a:pPr/>
              <a:t>7/11/2011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94D38-5611-4CBE-9126-249F4EC20858}" type="datetimeFigureOut">
              <a:rPr lang="en-US" smtClean="0"/>
              <a:pPr/>
              <a:t>7/11/2011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8750"/>
            <a:ext cx="8229600" cy="12588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125AA6C-13AE-45AA-AE30-62176596E6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94D38-5611-4CBE-9126-249F4EC20858}" type="datetimeFigureOut">
              <a:rPr lang="en-US" smtClean="0"/>
              <a:pPr/>
              <a:t>7/11/2011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894D38-5611-4CBE-9126-249F4EC20858}" type="datetimeFigureOut">
              <a:rPr lang="en-US" smtClean="0"/>
              <a:pPr/>
              <a:t>7/11/2011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70D33-0E85-4BF0-913B-D2A2E46BBA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894D38-5611-4CBE-9126-249F4EC20858}" type="datetimeFigureOut">
              <a:rPr lang="en-US" smtClean="0"/>
              <a:pPr/>
              <a:t>7/11/2011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894D38-5611-4CBE-9126-249F4EC20858}" type="datetimeFigureOut">
              <a:rPr lang="en-US" smtClean="0"/>
              <a:pPr/>
              <a:t>7/11/2011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894D38-5611-4CBE-9126-249F4EC20858}" type="datetimeFigureOut">
              <a:rPr lang="en-US" smtClean="0"/>
              <a:pPr/>
              <a:t>7/11/2011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94D38-5611-4CBE-9126-249F4EC20858}" type="datetimeFigureOut">
              <a:rPr lang="en-US" smtClean="0"/>
              <a:pPr/>
              <a:t>7/11/2011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894D38-5611-4CBE-9126-249F4EC20858}" type="datetimeFigureOut">
              <a:rPr lang="en-US" smtClean="0"/>
              <a:pPr/>
              <a:t>7/11/2011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70D33-0E85-4BF0-913B-D2A2E46BB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894D38-5611-4CBE-9126-249F4EC20858}" type="datetimeFigureOut">
              <a:rPr lang="en-US" smtClean="0"/>
              <a:pPr/>
              <a:t>7/11/2011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2B70D33-0E85-4BF0-913B-D2A2E46BBA9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894D38-5611-4CBE-9126-249F4EC20858}" type="datetimeFigureOut">
              <a:rPr lang="en-US" smtClean="0"/>
              <a:pPr/>
              <a:t>7/11/2011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B70D33-0E85-4BF0-913B-D2A2E46BBA9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afbsa.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afbsa.org/" TargetMode="External"/><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hyperlink" Target="mailto:Admin@afbsa.org" TargetMode="External"/><Relationship Id="rId4" Type="http://schemas.openxmlformats.org/officeDocument/2006/relationships/hyperlink" Target="mailto:afbsa@afbsa.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533400"/>
            <a:ext cx="8267700" cy="2971800"/>
          </a:xfrm>
        </p:spPr>
        <p:txBody>
          <a:bodyPr>
            <a:normAutofit fontScale="90000"/>
          </a:bodyPr>
          <a:lstStyle/>
          <a:p>
            <a:pPr algn="ctr" eaLnBrk="1" hangingPunct="1">
              <a:defRPr/>
            </a:pPr>
            <a:r>
              <a:rPr lang="en-US" sz="4300" dirty="0" smtClean="0"/>
              <a:t/>
            </a:r>
            <a:br>
              <a:rPr lang="en-US" sz="4300" dirty="0" smtClean="0"/>
            </a:br>
            <a:r>
              <a:rPr lang="en-US" sz="4300" dirty="0" smtClean="0"/>
              <a:t/>
            </a:r>
            <a:br>
              <a:rPr lang="en-US" sz="4300" dirty="0" smtClean="0"/>
            </a:br>
            <a:r>
              <a:rPr lang="en-US" sz="4300" dirty="0" smtClean="0"/>
              <a:t/>
            </a:r>
            <a:br>
              <a:rPr lang="en-US" sz="4300" dirty="0" smtClean="0"/>
            </a:br>
            <a:r>
              <a:rPr lang="en-US" sz="4300" dirty="0" smtClean="0"/>
              <a:t/>
            </a:r>
            <a:br>
              <a:rPr lang="en-US" sz="4300" dirty="0" smtClean="0"/>
            </a:br>
            <a:r>
              <a:rPr lang="en-US" sz="4300" dirty="0" smtClean="0"/>
              <a:t/>
            </a:r>
            <a:br>
              <a:rPr lang="en-US" sz="4300" dirty="0" smtClean="0"/>
            </a:br>
            <a:r>
              <a:rPr lang="en-US" sz="4300" dirty="0" smtClean="0"/>
              <a:t/>
            </a:r>
            <a:br>
              <a:rPr lang="en-US" sz="4300" dirty="0" smtClean="0"/>
            </a:br>
            <a:r>
              <a:rPr lang="en-US" sz="4400" dirty="0" smtClean="0">
                <a:solidFill>
                  <a:srgbClr val="FFC000"/>
                </a:solidFill>
              </a:rPr>
              <a:t>Laboratory Capacity , biosafety, and biosecurity in Africa: Gaps, goals, needs  and Progress</a:t>
            </a:r>
            <a:r>
              <a:rPr lang="en-US" sz="3600" dirty="0" smtClean="0"/>
              <a:t/>
            </a:r>
            <a:br>
              <a:rPr lang="en-US" sz="3600" dirty="0" smtClean="0"/>
            </a:br>
            <a:endParaRPr lang="en-US" sz="3600" dirty="0" smtClean="0"/>
          </a:p>
        </p:txBody>
      </p:sp>
      <p:sp>
        <p:nvSpPr>
          <p:cNvPr id="2051" name="Rectangle 3"/>
          <p:cNvSpPr>
            <a:spLocks noGrp="1" noChangeArrowheads="1"/>
          </p:cNvSpPr>
          <p:nvPr>
            <p:ph type="subTitle" idx="1"/>
          </p:nvPr>
        </p:nvSpPr>
        <p:spPr>
          <a:xfrm>
            <a:off x="762000" y="3810000"/>
            <a:ext cx="8153400" cy="2057400"/>
          </a:xfrm>
        </p:spPr>
        <p:txBody>
          <a:bodyPr/>
          <a:lstStyle/>
          <a:p>
            <a:pPr algn="ctr" eaLnBrk="1" hangingPunct="1">
              <a:defRPr/>
            </a:pPr>
            <a:r>
              <a:rPr lang="en-US" dirty="0" smtClean="0"/>
              <a:t>Willy </a:t>
            </a:r>
            <a:r>
              <a:rPr lang="en-US" dirty="0" err="1" smtClean="0"/>
              <a:t>Tonui</a:t>
            </a:r>
            <a:r>
              <a:rPr lang="en-US" dirty="0" smtClean="0"/>
              <a:t>, PhD</a:t>
            </a:r>
          </a:p>
          <a:p>
            <a:pPr algn="ctr" eaLnBrk="1" hangingPunct="1">
              <a:defRPr/>
            </a:pPr>
            <a:r>
              <a:rPr lang="en-US" dirty="0" smtClean="0"/>
              <a:t>Founder Member and President, African Biological Safety Association (AfBSA)</a:t>
            </a:r>
          </a:p>
        </p:txBody>
      </p:sp>
      <p:sp>
        <p:nvSpPr>
          <p:cNvPr id="3076" name="Line 4"/>
          <p:cNvSpPr>
            <a:spLocks noChangeShapeType="1"/>
          </p:cNvSpPr>
          <p:nvPr/>
        </p:nvSpPr>
        <p:spPr bwMode="auto">
          <a:xfrm>
            <a:off x="533400" y="34290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1143000"/>
          </a:xfrm>
        </p:spPr>
        <p:txBody>
          <a:bodyPr/>
          <a:lstStyle/>
          <a:p>
            <a:pPr eaLnBrk="1" hangingPunct="1">
              <a:defRPr/>
            </a:pPr>
            <a:r>
              <a:rPr lang="en-US" b="1" dirty="0" smtClean="0"/>
              <a:t>Constraints for improvement</a:t>
            </a:r>
          </a:p>
        </p:txBody>
      </p:sp>
      <p:sp>
        <p:nvSpPr>
          <p:cNvPr id="21507" name="Rectangle 3"/>
          <p:cNvSpPr>
            <a:spLocks noGrp="1" noChangeArrowheads="1"/>
          </p:cNvSpPr>
          <p:nvPr>
            <p:ph type="body" sz="half" idx="1"/>
          </p:nvPr>
        </p:nvSpPr>
        <p:spPr>
          <a:xfrm>
            <a:off x="457200" y="1905000"/>
            <a:ext cx="7848600" cy="4530725"/>
          </a:xfrm>
        </p:spPr>
        <p:txBody>
          <a:bodyPr>
            <a:normAutofit lnSpcReduction="10000"/>
          </a:bodyPr>
          <a:lstStyle/>
          <a:p>
            <a:pPr eaLnBrk="1" hangingPunct="1">
              <a:lnSpc>
                <a:spcPct val="80000"/>
              </a:lnSpc>
            </a:pPr>
            <a:r>
              <a:rPr lang="en-US" sz="1800" b="1" smtClean="0"/>
              <a:t>Lack of awareness at highest level</a:t>
            </a:r>
          </a:p>
          <a:p>
            <a:pPr eaLnBrk="1" hangingPunct="1">
              <a:lnSpc>
                <a:spcPct val="80000"/>
              </a:lnSpc>
              <a:buFont typeface="Wingdings" pitchFamily="2" charset="2"/>
              <a:buNone/>
            </a:pPr>
            <a:r>
              <a:rPr lang="en-US" sz="1800" smtClean="0"/>
              <a:t>    – Policy / standards / regulations</a:t>
            </a:r>
          </a:p>
          <a:p>
            <a:pPr eaLnBrk="1" hangingPunct="1">
              <a:lnSpc>
                <a:spcPct val="80000"/>
              </a:lnSpc>
              <a:buFont typeface="Wingdings" pitchFamily="2" charset="2"/>
              <a:buNone/>
            </a:pPr>
            <a:endParaRPr lang="en-US" sz="1800" smtClean="0"/>
          </a:p>
          <a:p>
            <a:pPr eaLnBrk="1" hangingPunct="1">
              <a:lnSpc>
                <a:spcPct val="80000"/>
              </a:lnSpc>
            </a:pPr>
            <a:r>
              <a:rPr lang="en-US" sz="1800" smtClean="0"/>
              <a:t> </a:t>
            </a:r>
            <a:r>
              <a:rPr lang="en-US" sz="1800" b="1" smtClean="0"/>
              <a:t>Inadequate resources and infrastructure</a:t>
            </a:r>
          </a:p>
          <a:p>
            <a:pPr eaLnBrk="1" hangingPunct="1">
              <a:lnSpc>
                <a:spcPct val="80000"/>
              </a:lnSpc>
            </a:pPr>
            <a:endParaRPr lang="en-US" sz="1800" smtClean="0"/>
          </a:p>
          <a:p>
            <a:pPr eaLnBrk="1" hangingPunct="1">
              <a:lnSpc>
                <a:spcPct val="80000"/>
              </a:lnSpc>
            </a:pPr>
            <a:r>
              <a:rPr lang="en-US" sz="1800" smtClean="0"/>
              <a:t> </a:t>
            </a:r>
            <a:r>
              <a:rPr lang="en-US" sz="1800" b="1" smtClean="0"/>
              <a:t>Lack of sufficient technical expertise</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r>
              <a:rPr lang="en-US" sz="1800" smtClean="0"/>
              <a:t>    – Practices</a:t>
            </a:r>
          </a:p>
          <a:p>
            <a:pPr eaLnBrk="1" hangingPunct="1">
              <a:lnSpc>
                <a:spcPct val="80000"/>
              </a:lnSpc>
              <a:buFont typeface="Wingdings" pitchFamily="2" charset="2"/>
              <a:buNone/>
            </a:pPr>
            <a:r>
              <a:rPr lang="en-US" sz="1800" smtClean="0"/>
              <a:t>    – Construction</a:t>
            </a:r>
          </a:p>
          <a:p>
            <a:pPr eaLnBrk="1" hangingPunct="1">
              <a:lnSpc>
                <a:spcPct val="80000"/>
              </a:lnSpc>
              <a:buFont typeface="Wingdings" pitchFamily="2" charset="2"/>
              <a:buNone/>
            </a:pPr>
            <a:r>
              <a:rPr lang="en-US" sz="1800" smtClean="0"/>
              <a:t>    – Validation</a:t>
            </a:r>
          </a:p>
          <a:p>
            <a:pPr eaLnBrk="1" hangingPunct="1">
              <a:lnSpc>
                <a:spcPct val="80000"/>
              </a:lnSpc>
              <a:buFont typeface="Wingdings" pitchFamily="2" charset="2"/>
              <a:buNone/>
            </a:pPr>
            <a:r>
              <a:rPr lang="en-US" sz="1800" smtClean="0"/>
              <a:t>    – Documentation</a:t>
            </a:r>
          </a:p>
          <a:p>
            <a:pPr eaLnBrk="1" hangingPunct="1">
              <a:lnSpc>
                <a:spcPct val="80000"/>
              </a:lnSpc>
            </a:pPr>
            <a:endParaRPr lang="en-US" sz="1800" b="1" smtClean="0"/>
          </a:p>
          <a:p>
            <a:pPr eaLnBrk="1" hangingPunct="1">
              <a:lnSpc>
                <a:spcPct val="80000"/>
              </a:lnSpc>
            </a:pPr>
            <a:r>
              <a:rPr lang="en-US" sz="1800" b="1" smtClean="0"/>
              <a:t>Inadequate emphasis on training courses or exclusive training courses</a:t>
            </a:r>
          </a:p>
          <a:p>
            <a:pPr eaLnBrk="1" hangingPunct="1">
              <a:lnSpc>
                <a:spcPct val="80000"/>
              </a:lnSpc>
              <a:buFont typeface="Wingdings" pitchFamily="2" charset="2"/>
              <a:buNone/>
            </a:pPr>
            <a:endParaRPr lang="en-US" sz="1800" b="1" smtClean="0"/>
          </a:p>
          <a:p>
            <a:pPr eaLnBrk="1" hangingPunct="1">
              <a:lnSpc>
                <a:spcPct val="80000"/>
              </a:lnSpc>
            </a:pPr>
            <a:r>
              <a:rPr lang="en-US" sz="1800" b="1" smtClean="0"/>
              <a:t>Lack of budgetary resources to run and maintain containment laboratories</a:t>
            </a:r>
          </a:p>
        </p:txBody>
      </p:sp>
      <p:sp>
        <p:nvSpPr>
          <p:cNvPr id="21508" name="Line 4"/>
          <p:cNvSpPr>
            <a:spLocks noChangeShapeType="1"/>
          </p:cNvSpPr>
          <p:nvPr/>
        </p:nvSpPr>
        <p:spPr bwMode="auto">
          <a:xfrm>
            <a:off x="457200" y="16002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96900"/>
            <a:ext cx="7886700" cy="3581400"/>
          </a:xfrm>
        </p:spPr>
        <p:txBody>
          <a:bodyPr/>
          <a:lstStyle/>
          <a:p>
            <a:pPr>
              <a:defRPr/>
            </a:pPr>
            <a:r>
              <a:rPr lang="en-US" dirty="0" smtClean="0"/>
              <a:t>Needs and Recommendations</a:t>
            </a:r>
            <a:endParaRPr lang="en-US" dirty="0"/>
          </a:p>
        </p:txBody>
      </p:sp>
      <p:sp>
        <p:nvSpPr>
          <p:cNvPr id="16387" name="Line 4"/>
          <p:cNvSpPr>
            <a:spLocks noChangeShapeType="1"/>
          </p:cNvSpPr>
          <p:nvPr/>
        </p:nvSpPr>
        <p:spPr bwMode="auto">
          <a:xfrm>
            <a:off x="304800" y="43434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42913" y="103188"/>
            <a:ext cx="8243887" cy="1039812"/>
          </a:xfrm>
        </p:spPr>
        <p:txBody>
          <a:bodyPr/>
          <a:lstStyle/>
          <a:p>
            <a:pPr algn="ctr" eaLnBrk="1" hangingPunct="1">
              <a:defRPr/>
            </a:pPr>
            <a:r>
              <a:rPr lang="en-US" dirty="0" smtClean="0"/>
              <a:t>At National levels</a:t>
            </a:r>
          </a:p>
        </p:txBody>
      </p:sp>
      <p:sp>
        <p:nvSpPr>
          <p:cNvPr id="20483" name="Rectangle 3"/>
          <p:cNvSpPr>
            <a:spLocks noGrp="1" noChangeArrowheads="1"/>
          </p:cNvSpPr>
          <p:nvPr>
            <p:ph type="body" idx="1"/>
          </p:nvPr>
        </p:nvSpPr>
        <p:spPr/>
        <p:txBody>
          <a:bodyPr/>
          <a:lstStyle/>
          <a:p>
            <a:pPr eaLnBrk="1" hangingPunct="1"/>
            <a:r>
              <a:rPr lang="en-US" sz="2400" smtClean="0"/>
              <a:t>Awareness raising on Biosafety and Biosecurity including Dual Use Research should be done in countries and Institutions</a:t>
            </a:r>
          </a:p>
          <a:p>
            <a:pPr eaLnBrk="1" hangingPunct="1"/>
            <a:endParaRPr lang="en-US" sz="2400" smtClean="0"/>
          </a:p>
          <a:p>
            <a:pPr eaLnBrk="1" hangingPunct="1"/>
            <a:r>
              <a:rPr lang="en-US" sz="2400" smtClean="0"/>
              <a:t>Implementation of Biological and Toxins Weapons Convention &amp; UN 1540 Regulations in Countries</a:t>
            </a:r>
          </a:p>
          <a:p>
            <a:pPr eaLnBrk="1" hangingPunct="1">
              <a:buFontTx/>
              <a:buNone/>
            </a:pPr>
            <a:endParaRPr lang="en-US" sz="2400" smtClean="0"/>
          </a:p>
          <a:p>
            <a:pPr eaLnBrk="1" hangingPunct="1"/>
            <a:r>
              <a:rPr lang="en-US" sz="2400" smtClean="0"/>
              <a:t>Sensitization of policy makers and Institutional Management (to support lab needs)</a:t>
            </a:r>
          </a:p>
          <a:p>
            <a:pPr eaLnBrk="1" hangingPunct="1"/>
            <a:endParaRPr lang="en-US" smtClean="0"/>
          </a:p>
          <a:p>
            <a:pPr eaLnBrk="1" hangingPunct="1"/>
            <a:endParaRPr lang="en-US" smtClean="0"/>
          </a:p>
        </p:txBody>
      </p:sp>
      <p:sp>
        <p:nvSpPr>
          <p:cNvPr id="20484" name="Line 4"/>
          <p:cNvSpPr>
            <a:spLocks noChangeShapeType="1"/>
          </p:cNvSpPr>
          <p:nvPr/>
        </p:nvSpPr>
        <p:spPr bwMode="auto">
          <a:xfrm>
            <a:off x="609600" y="1371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42913" y="103188"/>
            <a:ext cx="8243887" cy="1039812"/>
          </a:xfrm>
        </p:spPr>
        <p:txBody>
          <a:bodyPr/>
          <a:lstStyle/>
          <a:p>
            <a:pPr algn="ctr" eaLnBrk="1" hangingPunct="1">
              <a:defRPr/>
            </a:pPr>
            <a:r>
              <a:rPr lang="en-US" dirty="0" smtClean="0"/>
              <a:t>At Laboratory level</a:t>
            </a:r>
          </a:p>
        </p:txBody>
      </p:sp>
      <p:sp>
        <p:nvSpPr>
          <p:cNvPr id="20483" name="Rectangle 3"/>
          <p:cNvSpPr>
            <a:spLocks noGrp="1" noChangeArrowheads="1"/>
          </p:cNvSpPr>
          <p:nvPr>
            <p:ph type="body" idx="1"/>
          </p:nvPr>
        </p:nvSpPr>
        <p:spPr/>
        <p:txBody>
          <a:bodyPr/>
          <a:lstStyle/>
          <a:p>
            <a:r>
              <a:rPr lang="en-US" sz="2400" dirty="0" smtClean="0"/>
              <a:t>There is need for guidelines and clear regulations </a:t>
            </a:r>
            <a:r>
              <a:rPr lang="en-US" sz="2400" dirty="0" smtClean="0"/>
              <a:t>on Biorisk management including hazardous </a:t>
            </a:r>
            <a:r>
              <a:rPr lang="en-US" sz="2400" dirty="0" smtClean="0"/>
              <a:t>Waste management in most countries</a:t>
            </a:r>
          </a:p>
          <a:p>
            <a:pPr>
              <a:buNone/>
            </a:pPr>
            <a:endParaRPr lang="en-US" sz="2400" dirty="0" smtClean="0"/>
          </a:p>
          <a:p>
            <a:r>
              <a:rPr lang="en-US" sz="2400" dirty="0" smtClean="0"/>
              <a:t>Need for expertise and waste management facilities in Africa</a:t>
            </a:r>
          </a:p>
          <a:p>
            <a:endParaRPr lang="en-US" sz="2400" dirty="0" smtClean="0"/>
          </a:p>
          <a:p>
            <a:r>
              <a:rPr lang="en-US" sz="2400" dirty="0" smtClean="0"/>
              <a:t>Need for Training and Capacity </a:t>
            </a:r>
            <a:r>
              <a:rPr lang="en-US" sz="2400" dirty="0" smtClean="0"/>
              <a:t>building in Biosafety &amp; Biosecurity including </a:t>
            </a:r>
            <a:r>
              <a:rPr lang="en-US" sz="2400" dirty="0" smtClean="0"/>
              <a:t>on Hazardous waste management in Africa</a:t>
            </a:r>
          </a:p>
          <a:p>
            <a:pPr eaLnBrk="1" hangingPunct="1">
              <a:buNone/>
            </a:pPr>
            <a:endParaRPr lang="en-US" dirty="0" smtClean="0"/>
          </a:p>
          <a:p>
            <a:pPr eaLnBrk="1" hangingPunct="1"/>
            <a:endParaRPr lang="en-US" dirty="0" smtClean="0"/>
          </a:p>
        </p:txBody>
      </p:sp>
      <p:sp>
        <p:nvSpPr>
          <p:cNvPr id="20484" name="Line 4"/>
          <p:cNvSpPr>
            <a:spLocks noChangeShapeType="1"/>
          </p:cNvSpPr>
          <p:nvPr/>
        </p:nvSpPr>
        <p:spPr bwMode="auto">
          <a:xfrm>
            <a:off x="609600" y="1371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96900"/>
            <a:ext cx="7810500" cy="2984500"/>
          </a:xfrm>
        </p:spPr>
        <p:txBody>
          <a:bodyPr/>
          <a:lstStyle/>
          <a:p>
            <a:pPr>
              <a:defRPr/>
            </a:pPr>
            <a:r>
              <a:rPr lang="en-US" dirty="0" smtClean="0"/>
              <a:t>Progress Made</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8200" y="304800"/>
            <a:ext cx="8305800" cy="1258888"/>
          </a:xfrm>
        </p:spPr>
        <p:txBody>
          <a:bodyPr>
            <a:normAutofit fontScale="90000"/>
          </a:bodyPr>
          <a:lstStyle/>
          <a:p>
            <a:pPr eaLnBrk="1" hangingPunct="1">
              <a:defRPr/>
            </a:pPr>
            <a:r>
              <a:rPr lang="en-US" sz="4000" dirty="0" smtClean="0"/>
              <a:t>Positive outcomes and opportunities for progress</a:t>
            </a:r>
          </a:p>
        </p:txBody>
      </p:sp>
      <p:sp>
        <p:nvSpPr>
          <p:cNvPr id="9219" name="Rectangle 3"/>
          <p:cNvSpPr>
            <a:spLocks noGrp="1" noChangeArrowheads="1"/>
          </p:cNvSpPr>
          <p:nvPr>
            <p:ph type="body" idx="1"/>
          </p:nvPr>
        </p:nvSpPr>
        <p:spPr>
          <a:xfrm>
            <a:off x="228600" y="1981200"/>
            <a:ext cx="8686800" cy="4302125"/>
          </a:xfrm>
        </p:spPr>
        <p:txBody>
          <a:bodyPr/>
          <a:lstStyle/>
          <a:p>
            <a:pPr algn="just" eaLnBrk="1" hangingPunct="1"/>
            <a:r>
              <a:rPr lang="en-US" sz="2400" dirty="0" smtClean="0"/>
              <a:t>International Partnerships is encouraging Laboratory programmes to establishing and maintaining Laboratory quality systems.</a:t>
            </a:r>
          </a:p>
          <a:p>
            <a:pPr algn="just" eaLnBrk="1" hangingPunct="1"/>
            <a:endParaRPr lang="en-US" sz="2400" dirty="0" smtClean="0"/>
          </a:p>
          <a:p>
            <a:pPr lvl="2" algn="just" eaLnBrk="1" hangingPunct="1">
              <a:buClr>
                <a:srgbClr val="FF3300"/>
              </a:buClr>
              <a:buFont typeface="Wingdings" pitchFamily="2" charset="2"/>
              <a:buChar char="ü"/>
            </a:pPr>
            <a:r>
              <a:rPr lang="en-US" dirty="0" smtClean="0"/>
              <a:t> WHO accreditation and surveillance systems</a:t>
            </a:r>
          </a:p>
          <a:p>
            <a:pPr lvl="2" algn="just" eaLnBrk="1" hangingPunct="1">
              <a:buClr>
                <a:srgbClr val="FF3300"/>
              </a:buClr>
              <a:buFont typeface="Wingdings" pitchFamily="2" charset="2"/>
              <a:buChar char="ü"/>
            </a:pPr>
            <a:r>
              <a:rPr lang="en-US" dirty="0" smtClean="0"/>
              <a:t> CLIA’88 and CAP Certification by American Partners (CDC </a:t>
            </a:r>
            <a:r>
              <a:rPr lang="en-US" dirty="0" smtClean="0"/>
              <a:t>etc</a:t>
            </a:r>
            <a:r>
              <a:rPr lang="en-US" dirty="0" smtClean="0"/>
              <a:t>) </a:t>
            </a:r>
            <a:endParaRPr lang="en-US" dirty="0" smtClean="0"/>
          </a:p>
          <a:p>
            <a:pPr lvl="2" algn="just" eaLnBrk="1" hangingPunct="1">
              <a:buClr>
                <a:srgbClr val="FF3300"/>
              </a:buClr>
              <a:buFont typeface="Wingdings" pitchFamily="2" charset="2"/>
              <a:buChar char="ü"/>
            </a:pPr>
            <a:r>
              <a:rPr lang="en-US" dirty="0" smtClean="0"/>
              <a:t>ISO Systems (ISO 9001; 17027; 15189; 14001 and 18001</a:t>
            </a:r>
          </a:p>
          <a:p>
            <a:pPr lvl="2" algn="just" eaLnBrk="1" hangingPunct="1">
              <a:buClr>
                <a:srgbClr val="FF3300"/>
              </a:buClr>
              <a:buFont typeface="Wingdings" pitchFamily="2" charset="2"/>
              <a:buChar char="ü"/>
            </a:pPr>
            <a:endParaRPr lang="en-US" dirty="0" smtClean="0"/>
          </a:p>
          <a:p>
            <a:pPr lvl="2" algn="just" eaLnBrk="1" hangingPunct="1">
              <a:buClr>
                <a:srgbClr val="FF3300"/>
              </a:buClr>
              <a:buFont typeface="Wingdings" pitchFamily="2" charset="2"/>
              <a:buChar char="ü"/>
            </a:pPr>
            <a:endParaRPr lang="en-US" dirty="0" smtClean="0"/>
          </a:p>
        </p:txBody>
      </p:sp>
      <p:sp>
        <p:nvSpPr>
          <p:cNvPr id="9220" name="Line 4"/>
          <p:cNvSpPr>
            <a:spLocks noChangeShapeType="1"/>
          </p:cNvSpPr>
          <p:nvPr/>
        </p:nvSpPr>
        <p:spPr bwMode="auto">
          <a:xfrm>
            <a:off x="685800" y="1752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152400"/>
            <a:ext cx="8229600" cy="1143000"/>
          </a:xfrm>
        </p:spPr>
        <p:txBody>
          <a:bodyPr/>
          <a:lstStyle/>
          <a:p>
            <a:pPr eaLnBrk="1" hangingPunct="1">
              <a:defRPr/>
            </a:pPr>
            <a:r>
              <a:rPr lang="en-US" dirty="0" smtClean="0"/>
              <a:t>AfBSA: Bridging Gaps</a:t>
            </a:r>
          </a:p>
        </p:txBody>
      </p:sp>
      <p:sp>
        <p:nvSpPr>
          <p:cNvPr id="22531" name="Rectangle 3"/>
          <p:cNvSpPr>
            <a:spLocks noGrp="1" noChangeArrowheads="1"/>
          </p:cNvSpPr>
          <p:nvPr>
            <p:ph type="body" idx="1"/>
          </p:nvPr>
        </p:nvSpPr>
        <p:spPr/>
        <p:txBody>
          <a:bodyPr>
            <a:normAutofit fontScale="92500"/>
          </a:bodyPr>
          <a:lstStyle/>
          <a:p>
            <a:pPr eaLnBrk="1" hangingPunct="1">
              <a:lnSpc>
                <a:spcPct val="80000"/>
              </a:lnSpc>
              <a:buFont typeface="Wingdings" pitchFamily="2" charset="2"/>
              <a:buNone/>
            </a:pPr>
            <a:r>
              <a:rPr lang="en-US" sz="2400" dirty="0" smtClean="0">
                <a:latin typeface="Arial" charset="0"/>
              </a:rPr>
              <a:t>   </a:t>
            </a:r>
            <a:r>
              <a:rPr lang="en-US" sz="2400" dirty="0" smtClean="0"/>
              <a:t>Among the opportunities that AfBSA has to address the gaps include:</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Promote International partnerships towards reducing the risk of biological threats by collaborating with governments to develop biosafety and biosecurity standards that are consistent with national and international guidelines, norms and requirements.</a:t>
            </a:r>
          </a:p>
          <a:p>
            <a:pPr eaLnBrk="1" hangingPunct="1">
              <a:lnSpc>
                <a:spcPct val="80000"/>
              </a:lnSpc>
              <a:buFont typeface="Wingdings" pitchFamily="2" charset="2"/>
              <a:buNone/>
            </a:pPr>
            <a:endParaRPr lang="en-GB" sz="2400" dirty="0" smtClean="0"/>
          </a:p>
          <a:p>
            <a:pPr eaLnBrk="1" hangingPunct="1">
              <a:lnSpc>
                <a:spcPct val="80000"/>
              </a:lnSpc>
            </a:pPr>
            <a:r>
              <a:rPr lang="en-GB" sz="2400" dirty="0" smtClean="0"/>
              <a:t>Enhance collaboration and networking between laboratories in areas of biosafety and biosecurity, including risk assessment on implementation of these principles among African laboratories.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Design and implement training programmes that increase knowledge and skills towards biosafety and biosecurity in Africa.</a:t>
            </a:r>
          </a:p>
        </p:txBody>
      </p:sp>
      <p:sp>
        <p:nvSpPr>
          <p:cNvPr id="22532" name="Line 4"/>
          <p:cNvSpPr>
            <a:spLocks noChangeShapeType="1"/>
          </p:cNvSpPr>
          <p:nvPr/>
        </p:nvSpPr>
        <p:spPr bwMode="auto">
          <a:xfrm>
            <a:off x="457200" y="1447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96900"/>
            <a:ext cx="7810500" cy="2984500"/>
          </a:xfrm>
        </p:spPr>
        <p:txBody>
          <a:bodyPr/>
          <a:lstStyle/>
          <a:p>
            <a:pPr>
              <a:defRPr/>
            </a:pPr>
            <a:r>
              <a:rPr lang="en-US" dirty="0" smtClean="0"/>
              <a:t>Brief about AfBSA</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90600" y="704088"/>
            <a:ext cx="7696200" cy="1143000"/>
          </a:xfrm>
        </p:spPr>
        <p:txBody>
          <a:bodyPr/>
          <a:lstStyle/>
          <a:p>
            <a:pPr>
              <a:defRPr/>
            </a:pPr>
            <a:r>
              <a:rPr lang="en-US" dirty="0"/>
              <a:t>About AfBSA</a:t>
            </a:r>
          </a:p>
        </p:txBody>
      </p:sp>
      <p:sp>
        <p:nvSpPr>
          <p:cNvPr id="25603" name="Rectangle 3"/>
          <p:cNvSpPr>
            <a:spLocks noGrp="1" noChangeArrowheads="1"/>
          </p:cNvSpPr>
          <p:nvPr>
            <p:ph idx="1"/>
          </p:nvPr>
        </p:nvSpPr>
        <p:spPr>
          <a:xfrm>
            <a:off x="457200" y="1981200"/>
            <a:ext cx="8229600" cy="4075113"/>
          </a:xfrm>
        </p:spPr>
        <p:txBody>
          <a:bodyPr/>
          <a:lstStyle/>
          <a:p>
            <a:pPr algn="just">
              <a:lnSpc>
                <a:spcPct val="90000"/>
              </a:lnSpc>
            </a:pPr>
            <a:r>
              <a:rPr lang="en-US" sz="2800" dirty="0" smtClean="0"/>
              <a:t>The African Biological Safety Association (AfBSA) is a professional association formed to congregate practitioners of biological safety for the promotion of Biosafety and Biosecurity and to facilitate the sharing of Biosafety and Biosecurity information in the African region.</a:t>
            </a:r>
          </a:p>
          <a:p>
            <a:pPr algn="just">
              <a:lnSpc>
                <a:spcPct val="90000"/>
              </a:lnSpc>
            </a:pPr>
            <a:endParaRPr lang="en-US" sz="2800" dirty="0" smtClean="0"/>
          </a:p>
          <a:p>
            <a:pPr algn="just">
              <a:lnSpc>
                <a:spcPct val="90000"/>
              </a:lnSpc>
            </a:pPr>
            <a:r>
              <a:rPr lang="en-US" sz="2800" dirty="0" smtClean="0"/>
              <a:t>Established May 31, 2007</a:t>
            </a:r>
          </a:p>
          <a:p>
            <a:pPr>
              <a:lnSpc>
                <a:spcPct val="90000"/>
              </a:lnSpc>
            </a:pPr>
            <a:endParaRPr lang="en-US" sz="2800" dirty="0" smtClean="0"/>
          </a:p>
        </p:txBody>
      </p:sp>
      <p:sp>
        <p:nvSpPr>
          <p:cNvPr id="25604" name="Line 4"/>
          <p:cNvSpPr>
            <a:spLocks noChangeShapeType="1"/>
          </p:cNvSpPr>
          <p:nvPr/>
        </p:nvSpPr>
        <p:spPr bwMode="auto">
          <a:xfrm>
            <a:off x="685800" y="1752600"/>
            <a:ext cx="8229600" cy="0"/>
          </a:xfrm>
          <a:prstGeom prst="line">
            <a:avLst/>
          </a:prstGeom>
          <a:noFill/>
          <a:ln w="38100">
            <a:solidFill>
              <a:srgbClr val="FF6600"/>
            </a:solidFill>
            <a:round/>
            <a:headEnd/>
            <a:tailEnd/>
          </a:ln>
        </p:spPr>
        <p:txBody>
          <a:bodyPr/>
          <a:lstStyle/>
          <a:p>
            <a:endParaRPr lang="en-US"/>
          </a:p>
        </p:txBody>
      </p:sp>
      <p:pic>
        <p:nvPicPr>
          <p:cNvPr id="5" name="Picture 2"/>
          <p:cNvPicPr>
            <a:picLocks noChangeAspect="1" noChangeArrowheads="1"/>
          </p:cNvPicPr>
          <p:nvPr/>
        </p:nvPicPr>
        <p:blipFill>
          <a:blip r:embed="rId3" cstate="print"/>
          <a:srcRect/>
          <a:stretch>
            <a:fillRect/>
          </a:stretch>
        </p:blipFill>
        <p:spPr bwMode="auto">
          <a:xfrm>
            <a:off x="5715000" y="4191000"/>
            <a:ext cx="1905000" cy="1722438"/>
          </a:xfrm>
          <a:prstGeom prst="rect">
            <a:avLst/>
          </a:prstGeom>
          <a:noFill/>
          <a:ln w="9525">
            <a:noFill/>
            <a:miter lim="800000"/>
            <a:headEnd/>
            <a:tailEnd/>
          </a:ln>
        </p:spPr>
      </p:pic>
      <p:sp>
        <p:nvSpPr>
          <p:cNvPr id="6" name="Rectangle 5"/>
          <p:cNvSpPr/>
          <p:nvPr/>
        </p:nvSpPr>
        <p:spPr>
          <a:xfrm>
            <a:off x="4191000" y="5867400"/>
            <a:ext cx="4572000" cy="784830"/>
          </a:xfrm>
          <a:prstGeom prst="rect">
            <a:avLst/>
          </a:prstGeom>
        </p:spPr>
        <p:txBody>
          <a:bodyPr>
            <a:spAutoFit/>
          </a:bodyPr>
          <a:lstStyle/>
          <a:p>
            <a:pPr algn="ctr">
              <a:spcBef>
                <a:spcPct val="50000"/>
              </a:spcBef>
            </a:pPr>
            <a:r>
              <a:rPr lang="en-US" b="1" dirty="0" smtClean="0"/>
              <a:t>Website:</a:t>
            </a:r>
            <a:r>
              <a:rPr lang="en-US" b="1" dirty="0" smtClean="0">
                <a:solidFill>
                  <a:schemeClr val="accent1">
                    <a:lumMod val="75000"/>
                  </a:schemeClr>
                </a:solidFill>
              </a:rPr>
              <a:t> </a:t>
            </a:r>
            <a:r>
              <a:rPr lang="en-US" b="1" dirty="0" smtClean="0">
                <a:solidFill>
                  <a:schemeClr val="accent1">
                    <a:lumMod val="75000"/>
                  </a:schemeClr>
                </a:solidFill>
                <a:hlinkClick r:id="rId4"/>
              </a:rPr>
              <a:t>www.afbsa.org</a:t>
            </a:r>
            <a:r>
              <a:rPr lang="en-US" b="1" dirty="0" smtClean="0">
                <a:solidFill>
                  <a:schemeClr val="accent1">
                    <a:lumMod val="75000"/>
                  </a:schemeClr>
                </a:solidFill>
              </a:rPr>
              <a:t> </a:t>
            </a:r>
            <a:endParaRPr lang="en-US" b="1" dirty="0" smtClean="0">
              <a:solidFill>
                <a:schemeClr val="accent1">
                  <a:lumMod val="75000"/>
                </a:schemeClr>
              </a:solidFill>
            </a:endParaRPr>
          </a:p>
          <a:p>
            <a:pPr algn="ctr">
              <a:spcBef>
                <a:spcPct val="50000"/>
              </a:spcBef>
            </a:pPr>
            <a:r>
              <a:rPr lang="en-US" b="1" dirty="0" smtClean="0"/>
              <a:t>E-mail: afbsa@afbsa.org</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a:stretch>
            <a:fillRect/>
          </a:stretch>
        </p:blipFill>
        <p:spPr bwMode="auto">
          <a:xfrm>
            <a:off x="228600" y="0"/>
            <a:ext cx="8686800" cy="6602413"/>
          </a:xfrm>
          <a:prstGeom prst="rect">
            <a:avLst/>
          </a:prstGeom>
          <a:noFill/>
          <a:ln w="9525">
            <a:noFill/>
            <a:miter lim="800000"/>
            <a:headEnd/>
            <a:tailEnd/>
          </a:ln>
        </p:spPr>
      </p:pic>
      <p:sp>
        <p:nvSpPr>
          <p:cNvPr id="26627" name="TextBox 3"/>
          <p:cNvSpPr txBox="1">
            <a:spLocks noChangeArrowheads="1"/>
          </p:cNvSpPr>
          <p:nvPr/>
        </p:nvSpPr>
        <p:spPr bwMode="auto">
          <a:xfrm>
            <a:off x="609600" y="0"/>
            <a:ext cx="4114800" cy="523875"/>
          </a:xfrm>
          <a:prstGeom prst="rect">
            <a:avLst/>
          </a:prstGeom>
          <a:noFill/>
          <a:ln w="9525">
            <a:noFill/>
            <a:miter lim="800000"/>
            <a:headEnd/>
            <a:tailEnd/>
          </a:ln>
        </p:spPr>
        <p:txBody>
          <a:bodyPr>
            <a:spAutoFit/>
          </a:bodyPr>
          <a:lstStyle/>
          <a:p>
            <a:r>
              <a:rPr lang="en-US" sz="2800"/>
              <a:t>The AfBSA Council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eaLnBrk="1" hangingPunct="1">
              <a:defRPr/>
            </a:pPr>
            <a:r>
              <a:rPr lang="en-US" dirty="0" smtClean="0"/>
              <a:t>Discussion Format</a:t>
            </a:r>
          </a:p>
        </p:txBody>
      </p:sp>
      <p:sp>
        <p:nvSpPr>
          <p:cNvPr id="4099" name="Content Placeholder 2"/>
          <p:cNvSpPr>
            <a:spLocks noGrp="1"/>
          </p:cNvSpPr>
          <p:nvPr>
            <p:ph idx="1"/>
          </p:nvPr>
        </p:nvSpPr>
        <p:spPr>
          <a:xfrm>
            <a:off x="457200" y="1676400"/>
            <a:ext cx="8229600" cy="4648200"/>
          </a:xfrm>
        </p:spPr>
        <p:txBody>
          <a:bodyPr/>
          <a:lstStyle/>
          <a:p>
            <a:pPr eaLnBrk="1" hangingPunct="1"/>
            <a:r>
              <a:rPr lang="en-US" dirty="0" smtClean="0"/>
              <a:t>Status of  Biosafety and Biosecurity  in Africa</a:t>
            </a:r>
          </a:p>
          <a:p>
            <a:pPr eaLnBrk="1" hangingPunct="1"/>
            <a:r>
              <a:rPr lang="en-US" dirty="0" smtClean="0"/>
              <a:t>Laboratory Capacity in Africa</a:t>
            </a:r>
          </a:p>
          <a:p>
            <a:pPr eaLnBrk="1" hangingPunct="1"/>
            <a:r>
              <a:rPr lang="en-US" dirty="0" smtClean="0"/>
              <a:t>Common Challenges among laboratories</a:t>
            </a:r>
          </a:p>
          <a:p>
            <a:pPr eaLnBrk="1" hangingPunct="1"/>
            <a:r>
              <a:rPr lang="en-US" dirty="0" smtClean="0"/>
              <a:t>Needs and recommendations</a:t>
            </a:r>
          </a:p>
          <a:p>
            <a:pPr eaLnBrk="1" hangingPunct="1"/>
            <a:r>
              <a:rPr lang="en-US" dirty="0" smtClean="0"/>
              <a:t>Role of AfBSA in implementation of Biosafety and Biosecurity in Africa</a:t>
            </a:r>
          </a:p>
          <a:p>
            <a:pPr eaLnBrk="1" hangingPunct="1"/>
            <a:r>
              <a:rPr lang="en-US" dirty="0" smtClean="0"/>
              <a:t>Brief about IFBA</a:t>
            </a:r>
          </a:p>
        </p:txBody>
      </p:sp>
      <p:sp>
        <p:nvSpPr>
          <p:cNvPr id="4100" name="Line 4"/>
          <p:cNvSpPr>
            <a:spLocks noChangeShapeType="1"/>
          </p:cNvSpPr>
          <p:nvPr/>
        </p:nvSpPr>
        <p:spPr bwMode="auto">
          <a:xfrm>
            <a:off x="381000" y="1371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762000"/>
          </a:xfrm>
        </p:spPr>
        <p:txBody>
          <a:bodyPr>
            <a:normAutofit fontScale="90000"/>
          </a:bodyPr>
          <a:lstStyle/>
          <a:p>
            <a:r>
              <a:rPr lang="en-US" dirty="0" smtClean="0"/>
              <a:t>Council members.. Cont’</a:t>
            </a:r>
            <a:endParaRPr lang="en-US" dirty="0"/>
          </a:p>
        </p:txBody>
      </p:sp>
      <p:sp>
        <p:nvSpPr>
          <p:cNvPr id="3" name="Content Placeholder 2"/>
          <p:cNvSpPr>
            <a:spLocks noGrp="1"/>
          </p:cNvSpPr>
          <p:nvPr>
            <p:ph sz="quarter" idx="1"/>
          </p:nvPr>
        </p:nvSpPr>
        <p:spPr>
          <a:xfrm>
            <a:off x="381000" y="5715000"/>
            <a:ext cx="4038600" cy="533400"/>
          </a:xfrm>
        </p:spPr>
        <p:txBody>
          <a:bodyPr>
            <a:normAutofit/>
          </a:bodyPr>
          <a:lstStyle/>
          <a:p>
            <a:pPr>
              <a:buNone/>
            </a:pPr>
            <a:r>
              <a:rPr lang="en-US" dirty="0" err="1" smtClean="0"/>
              <a:t>Abiola</a:t>
            </a:r>
            <a:r>
              <a:rPr lang="en-US" dirty="0" smtClean="0"/>
              <a:t> </a:t>
            </a:r>
            <a:r>
              <a:rPr lang="en-US" dirty="0" err="1" smtClean="0"/>
              <a:t>Tubi</a:t>
            </a:r>
            <a:r>
              <a:rPr lang="en-US" dirty="0" smtClean="0"/>
              <a:t>, Vice President</a:t>
            </a:r>
          </a:p>
          <a:p>
            <a:pPr>
              <a:buNone/>
            </a:pPr>
            <a:endParaRPr lang="en-US" dirty="0"/>
          </a:p>
        </p:txBody>
      </p:sp>
      <p:sp>
        <p:nvSpPr>
          <p:cNvPr id="4" name="Content Placeholder 3"/>
          <p:cNvSpPr>
            <a:spLocks noGrp="1"/>
          </p:cNvSpPr>
          <p:nvPr>
            <p:ph sz="quarter" idx="2"/>
          </p:nvPr>
        </p:nvSpPr>
        <p:spPr>
          <a:xfrm>
            <a:off x="4724400" y="3429000"/>
            <a:ext cx="4419600" cy="381000"/>
          </a:xfrm>
        </p:spPr>
        <p:txBody>
          <a:bodyPr>
            <a:normAutofit fontScale="85000" lnSpcReduction="10000"/>
          </a:bodyPr>
          <a:lstStyle/>
          <a:p>
            <a:pPr>
              <a:buNone/>
            </a:pPr>
            <a:r>
              <a:rPr lang="en-US" sz="1800" dirty="0" err="1" smtClean="0"/>
              <a:t>Mahama</a:t>
            </a:r>
            <a:r>
              <a:rPr lang="en-US" sz="1800" dirty="0" smtClean="0"/>
              <a:t> </a:t>
            </a:r>
            <a:r>
              <a:rPr lang="en-US" sz="1800" dirty="0" err="1" smtClean="0"/>
              <a:t>Toure</a:t>
            </a:r>
            <a:r>
              <a:rPr lang="en-US" sz="1800" dirty="0" smtClean="0"/>
              <a:t>, </a:t>
            </a:r>
            <a:r>
              <a:rPr lang="en-US" sz="1800" dirty="0" err="1" smtClean="0"/>
              <a:t>Cotre</a:t>
            </a:r>
            <a:r>
              <a:rPr lang="en-US" sz="1800" dirty="0" smtClean="0"/>
              <a:t> D’ </a:t>
            </a:r>
            <a:r>
              <a:rPr lang="en-US" sz="1800" dirty="0" err="1" smtClean="0"/>
              <a:t>Voire</a:t>
            </a:r>
            <a:r>
              <a:rPr lang="en-US" sz="1800" dirty="0" smtClean="0"/>
              <a:t>: Hon Treasurer</a:t>
            </a:r>
            <a:endParaRPr lang="en-US" sz="1800" dirty="0"/>
          </a:p>
        </p:txBody>
      </p:sp>
      <p:sp>
        <p:nvSpPr>
          <p:cNvPr id="6" name="Content Placeholder 5"/>
          <p:cNvSpPr>
            <a:spLocks noGrp="1"/>
          </p:cNvSpPr>
          <p:nvPr>
            <p:ph sz="quarter" idx="3"/>
          </p:nvPr>
        </p:nvSpPr>
        <p:spPr>
          <a:xfrm>
            <a:off x="4648200" y="5714999"/>
            <a:ext cx="4343400" cy="415925"/>
          </a:xfrm>
        </p:spPr>
        <p:txBody>
          <a:bodyPr/>
          <a:lstStyle/>
          <a:p>
            <a:pPr>
              <a:buNone/>
            </a:pPr>
            <a:r>
              <a:rPr lang="en-US" sz="1800" dirty="0" smtClean="0"/>
              <a:t>Juliana </a:t>
            </a:r>
            <a:r>
              <a:rPr lang="en-US" sz="1800" dirty="0" err="1" smtClean="0"/>
              <a:t>Kinkese</a:t>
            </a:r>
            <a:r>
              <a:rPr lang="en-US" sz="1800" dirty="0" smtClean="0"/>
              <a:t>, , Zambia: Hon Secretary</a:t>
            </a:r>
            <a:endParaRPr lang="en-US" sz="1800" dirty="0"/>
          </a:p>
        </p:txBody>
      </p:sp>
      <p:pic>
        <p:nvPicPr>
          <p:cNvPr id="10" name="Picture 9" descr="C:\Users\Owner\Pictures\Pics from Hillary\AFBSA photos1\DSC04195.JPG"/>
          <p:cNvPicPr/>
          <p:nvPr/>
        </p:nvPicPr>
        <p:blipFill>
          <a:blip r:embed="rId2" cstate="print"/>
          <a:srcRect/>
          <a:stretch>
            <a:fillRect/>
          </a:stretch>
        </p:blipFill>
        <p:spPr bwMode="auto">
          <a:xfrm flipH="1">
            <a:off x="5410199" y="3886200"/>
            <a:ext cx="2590800" cy="1857375"/>
          </a:xfrm>
          <a:prstGeom prst="rect">
            <a:avLst/>
          </a:prstGeom>
          <a:noFill/>
          <a:ln w="9525">
            <a:noFill/>
            <a:miter lim="800000"/>
            <a:headEnd/>
            <a:tailEnd/>
          </a:ln>
        </p:spPr>
      </p:pic>
      <p:pic>
        <p:nvPicPr>
          <p:cNvPr id="11" name="Picture 10" descr="C:\Users\Owner\Pictures\Pics from Hillary\AFBSA photos1\DSC04190.JPG"/>
          <p:cNvPicPr/>
          <p:nvPr/>
        </p:nvPicPr>
        <p:blipFill>
          <a:blip r:embed="rId3" cstate="print"/>
          <a:srcRect/>
          <a:stretch>
            <a:fillRect/>
          </a:stretch>
        </p:blipFill>
        <p:spPr bwMode="auto">
          <a:xfrm>
            <a:off x="5486400" y="1676400"/>
            <a:ext cx="2514600" cy="17526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8077200" y="5943600"/>
            <a:ext cx="842920" cy="762000"/>
          </a:xfrm>
          <a:prstGeom prst="rect">
            <a:avLst/>
          </a:prstGeom>
          <a:noFill/>
          <a:ln w="9525">
            <a:noFill/>
            <a:miter lim="800000"/>
            <a:headEnd/>
            <a:tailEnd/>
          </a:ln>
        </p:spPr>
      </p:pic>
      <p:pic>
        <p:nvPicPr>
          <p:cNvPr id="1026" name="Picture 1" descr="C:\Documents and Settings\ojeikereo\Local Settings\Temporary Internet Files\Content.Word\DSC00019.jpg"/>
          <p:cNvPicPr>
            <a:picLocks noChangeAspect="1" noChangeArrowheads="1"/>
          </p:cNvPicPr>
          <p:nvPr/>
        </p:nvPicPr>
        <p:blipFill>
          <a:blip r:embed="rId5" cstate="print"/>
          <a:srcRect/>
          <a:stretch>
            <a:fillRect/>
          </a:stretch>
        </p:blipFill>
        <p:spPr bwMode="auto">
          <a:xfrm>
            <a:off x="1066800" y="1447800"/>
            <a:ext cx="2895600" cy="3976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DSC04148"/>
          <p:cNvPicPr>
            <a:picLocks noChangeAspect="1" noChangeArrowheads="1"/>
          </p:cNvPicPr>
          <p:nvPr/>
        </p:nvPicPr>
        <p:blipFill>
          <a:blip r:embed="rId3" cstate="print"/>
          <a:srcRect/>
          <a:stretch>
            <a:fillRect/>
          </a:stretch>
        </p:blipFill>
        <p:spPr bwMode="auto">
          <a:xfrm>
            <a:off x="533400" y="1524000"/>
            <a:ext cx="8042275" cy="5129213"/>
          </a:xfrm>
          <a:prstGeom prst="rect">
            <a:avLst/>
          </a:prstGeom>
          <a:noFill/>
          <a:ln w="9525">
            <a:noFill/>
            <a:miter lim="800000"/>
            <a:headEnd/>
            <a:tailEnd/>
          </a:ln>
        </p:spPr>
      </p:pic>
      <p:sp>
        <p:nvSpPr>
          <p:cNvPr id="6" name="Title 5"/>
          <p:cNvSpPr>
            <a:spLocks noGrp="1"/>
          </p:cNvSpPr>
          <p:nvPr>
            <p:ph type="title" sz="quarter"/>
          </p:nvPr>
        </p:nvSpPr>
        <p:spPr>
          <a:xfrm>
            <a:off x="304800" y="762000"/>
            <a:ext cx="8229600" cy="762000"/>
          </a:xfrm>
        </p:spPr>
        <p:txBody>
          <a:bodyPr>
            <a:normAutofit fontScale="90000"/>
          </a:bodyPr>
          <a:lstStyle/>
          <a:p>
            <a:pPr>
              <a:defRPr/>
            </a:pPr>
            <a:r>
              <a:rPr lang="en-GB" sz="2000" b="1" dirty="0" smtClean="0"/>
              <a:t>TRAINER OF TRAINERS COURSE IN AFRICA “WORKING SAFELY AND SECURITY WITHIN  BSL-2 LABORATORIES” MARCH 9-13, 2009 SILVERSPRINGS HOTEL, NAIROBI, KENYA</a:t>
            </a:r>
            <a:r>
              <a:rPr lang="en-US" dirty="0" smtClean="0"/>
              <a:t/>
            </a:r>
            <a:br>
              <a:rPr lang="en-US" dirty="0" smtClean="0"/>
            </a:br>
            <a:endParaRPr lang="en-US" dirty="0"/>
          </a:p>
        </p:txBody>
      </p:sp>
      <p:sp>
        <p:nvSpPr>
          <p:cNvPr id="34820" name="Line 4"/>
          <p:cNvSpPr>
            <a:spLocks noChangeShapeType="1"/>
          </p:cNvSpPr>
          <p:nvPr/>
        </p:nvSpPr>
        <p:spPr bwMode="auto">
          <a:xfrm>
            <a:off x="381000" y="11430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p:spPr>
        <p:txBody>
          <a:bodyPr>
            <a:noAutofit/>
          </a:bodyPr>
          <a:lstStyle/>
          <a:p>
            <a:pPr>
              <a:defRPr/>
            </a:pPr>
            <a:r>
              <a:rPr lang="en-US" sz="2800" dirty="0" smtClean="0"/>
              <a:t>1</a:t>
            </a:r>
            <a:r>
              <a:rPr lang="en-US" sz="2800" baseline="30000" dirty="0" smtClean="0"/>
              <a:t>st</a:t>
            </a:r>
            <a:r>
              <a:rPr lang="en-US" sz="2800" dirty="0" smtClean="0"/>
              <a:t> AfBSA Annual Conference, March 8-12, 2010, Nairobi, Kenya</a:t>
            </a:r>
            <a:endParaRPr lang="en-US" sz="2800" dirty="0"/>
          </a:p>
        </p:txBody>
      </p:sp>
      <p:pic>
        <p:nvPicPr>
          <p:cNvPr id="35843" name="Picture 2" descr="C:\Users\Owner\Pictures\Pics from Hillary\abfsa photos 8.03.2010 (D)\DSC_3279.JPG"/>
          <p:cNvPicPr>
            <a:picLocks noChangeAspect="1" noChangeArrowheads="1"/>
          </p:cNvPicPr>
          <p:nvPr/>
        </p:nvPicPr>
        <p:blipFill>
          <a:blip r:embed="rId2" cstate="print"/>
          <a:srcRect/>
          <a:stretch>
            <a:fillRect/>
          </a:stretch>
        </p:blipFill>
        <p:spPr bwMode="auto">
          <a:xfrm>
            <a:off x="685800" y="1371600"/>
            <a:ext cx="7772400" cy="5167313"/>
          </a:xfrm>
          <a:prstGeom prst="rect">
            <a:avLst/>
          </a:prstGeom>
          <a:noFill/>
          <a:ln w="9525">
            <a:noFill/>
            <a:miter lim="800000"/>
            <a:headEnd/>
            <a:tailEnd/>
          </a:ln>
        </p:spPr>
      </p:pic>
      <p:sp>
        <p:nvSpPr>
          <p:cNvPr id="35844" name="Line 4"/>
          <p:cNvSpPr>
            <a:spLocks noChangeShapeType="1"/>
          </p:cNvSpPr>
          <p:nvPr/>
        </p:nvSpPr>
        <p:spPr bwMode="auto">
          <a:xfrm>
            <a:off x="304800" y="1066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1371600"/>
          </a:xfrm>
        </p:spPr>
        <p:txBody>
          <a:bodyPr>
            <a:normAutofit fontScale="90000"/>
          </a:bodyPr>
          <a:lstStyle/>
          <a:p>
            <a:pPr>
              <a:defRPr/>
            </a:pPr>
            <a:r>
              <a:rPr lang="en-US" sz="2700" b="1" dirty="0" smtClean="0"/>
              <a:t>LABORATORY BIOSAFETY AND BIOSECURITY WORKSHOP AT AZALAI HOTEL, BAMAKO, MALI FROM OCTOBER 18 - 22, 2010</a:t>
            </a:r>
            <a:r>
              <a:rPr lang="en-US" dirty="0" smtClean="0"/>
              <a:t/>
            </a:r>
            <a:br>
              <a:rPr lang="en-US" dirty="0" smtClean="0"/>
            </a:br>
            <a:endParaRPr lang="en-US" dirty="0"/>
          </a:p>
        </p:txBody>
      </p:sp>
      <p:pic>
        <p:nvPicPr>
          <p:cNvPr id="36867" name="Picture 2" descr="DSCN4702"/>
          <p:cNvPicPr>
            <a:picLocks noChangeAspect="1" noChangeArrowheads="1"/>
          </p:cNvPicPr>
          <p:nvPr/>
        </p:nvPicPr>
        <p:blipFill>
          <a:blip r:embed="rId2" cstate="print"/>
          <a:srcRect/>
          <a:stretch>
            <a:fillRect/>
          </a:stretch>
        </p:blipFill>
        <p:spPr bwMode="auto">
          <a:xfrm>
            <a:off x="1371600" y="1608138"/>
            <a:ext cx="6705600" cy="5021262"/>
          </a:xfrm>
          <a:prstGeom prst="rect">
            <a:avLst/>
          </a:prstGeom>
          <a:noFill/>
          <a:ln w="9525">
            <a:noFill/>
            <a:miter lim="800000"/>
            <a:headEnd/>
            <a:tailEnd/>
          </a:ln>
        </p:spPr>
      </p:pic>
      <p:sp>
        <p:nvSpPr>
          <p:cNvPr id="36868" name="Line 4"/>
          <p:cNvSpPr>
            <a:spLocks noChangeShapeType="1"/>
          </p:cNvSpPr>
          <p:nvPr/>
        </p:nvSpPr>
        <p:spPr bwMode="auto">
          <a:xfrm>
            <a:off x="533400" y="15240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8001000" cy="1162050"/>
          </a:xfrm>
        </p:spPr>
        <p:txBody>
          <a:bodyPr/>
          <a:lstStyle/>
          <a:p>
            <a:pPr algn="ctr">
              <a:defRPr/>
            </a:pPr>
            <a:r>
              <a:rPr lang="en-US" dirty="0" smtClean="0"/>
              <a:t>AfBSA Supports the Africa Centre for Integrated Laboratory Training Course (ACILT) held twice a year in Johannesburg, South Africa</a:t>
            </a:r>
            <a:endParaRPr lang="en-US" dirty="0"/>
          </a:p>
        </p:txBody>
      </p:sp>
      <p:sp>
        <p:nvSpPr>
          <p:cNvPr id="37891" name="Text Placeholder 4"/>
          <p:cNvSpPr>
            <a:spLocks noGrp="1"/>
          </p:cNvSpPr>
          <p:nvPr>
            <p:ph type="body" idx="2"/>
          </p:nvPr>
        </p:nvSpPr>
        <p:spPr>
          <a:xfrm>
            <a:off x="533400" y="2743200"/>
            <a:ext cx="3352800" cy="1295400"/>
          </a:xfrm>
        </p:spPr>
        <p:txBody>
          <a:bodyPr/>
          <a:lstStyle/>
          <a:p>
            <a:pPr>
              <a:buFontTx/>
              <a:buChar char="•"/>
            </a:pPr>
            <a:r>
              <a:rPr lang="en-US" smtClean="0"/>
              <a:t> </a:t>
            </a:r>
            <a:r>
              <a:rPr lang="en-US" sz="2400" smtClean="0"/>
              <a:t>Course held twice a year in July and December</a:t>
            </a:r>
            <a:endParaRPr lang="en-US" smtClean="0"/>
          </a:p>
        </p:txBody>
      </p:sp>
      <p:pic>
        <p:nvPicPr>
          <p:cNvPr id="37892" name="Picture 2" descr="G:\AfBSA Conference 2010\UN 1540\DSCN1462.JPG"/>
          <p:cNvPicPr>
            <a:picLocks noChangeAspect="1" noChangeArrowheads="1"/>
          </p:cNvPicPr>
          <p:nvPr/>
        </p:nvPicPr>
        <p:blipFill>
          <a:blip r:embed="rId2" cstate="print"/>
          <a:srcRect/>
          <a:stretch>
            <a:fillRect/>
          </a:stretch>
        </p:blipFill>
        <p:spPr bwMode="auto">
          <a:xfrm>
            <a:off x="4114800" y="2209800"/>
            <a:ext cx="4368800" cy="3276600"/>
          </a:xfrm>
          <a:prstGeom prst="rect">
            <a:avLst/>
          </a:prstGeom>
          <a:noFill/>
          <a:ln w="9525">
            <a:noFill/>
            <a:miter lim="800000"/>
            <a:headEnd/>
            <a:tailEnd/>
          </a:ln>
        </p:spPr>
      </p:pic>
      <p:sp>
        <p:nvSpPr>
          <p:cNvPr id="37893" name="Line 4"/>
          <p:cNvSpPr>
            <a:spLocks noChangeShapeType="1"/>
          </p:cNvSpPr>
          <p:nvPr/>
        </p:nvSpPr>
        <p:spPr bwMode="auto">
          <a:xfrm>
            <a:off x="685800" y="1752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pPr>
              <a:defRPr/>
            </a:pPr>
            <a:r>
              <a:rPr lang="en-US" sz="4000" b="1" dirty="0" smtClean="0">
                <a:effectLst>
                  <a:outerShdw blurRad="38100" dist="38100" dir="2700000" algn="tl">
                    <a:srgbClr val="000000">
                      <a:alpha val="43137"/>
                    </a:srgbClr>
                  </a:outerShdw>
                </a:effectLst>
              </a:rPr>
              <a:t>Associations Already formed in Africa</a:t>
            </a:r>
            <a:endParaRPr lang="en-US" sz="4000" b="1" dirty="0">
              <a:effectLst>
                <a:outerShdw blurRad="38100" dist="38100" dir="2700000" algn="tl">
                  <a:srgbClr val="000000">
                    <a:alpha val="43137"/>
                  </a:srgbClr>
                </a:outerShdw>
              </a:effectLst>
            </a:endParaRPr>
          </a:p>
        </p:txBody>
      </p:sp>
      <p:sp>
        <p:nvSpPr>
          <p:cNvPr id="46083" name="Content Placeholder 4"/>
          <p:cNvSpPr>
            <a:spLocks noGrp="1"/>
          </p:cNvSpPr>
          <p:nvPr>
            <p:ph idx="1"/>
          </p:nvPr>
        </p:nvSpPr>
        <p:spPr/>
        <p:txBody>
          <a:bodyPr/>
          <a:lstStyle/>
          <a:p>
            <a:r>
              <a:rPr lang="en-US" smtClean="0"/>
              <a:t>Egyptian Biosafety Association</a:t>
            </a:r>
          </a:p>
          <a:p>
            <a:r>
              <a:rPr lang="en-US" smtClean="0"/>
              <a:t>Assocaition Moroccaine Biosecurite (AMBS)</a:t>
            </a:r>
          </a:p>
          <a:p>
            <a:r>
              <a:rPr lang="en-US" smtClean="0"/>
              <a:t>Moroccan Biosafety Association (MOBSA)</a:t>
            </a:r>
          </a:p>
          <a:p>
            <a:r>
              <a:rPr lang="en-US" smtClean="0"/>
              <a:t>Nigerian Biosafety Association</a:t>
            </a:r>
          </a:p>
          <a:p>
            <a:r>
              <a:rPr lang="en-US" smtClean="0"/>
              <a:t>Many others are in process (Mali, Cameroon, Ghana, Ethiopia) </a:t>
            </a:r>
          </a:p>
          <a:p>
            <a:endParaRPr lang="en-US" smtClean="0"/>
          </a:p>
        </p:txBody>
      </p:sp>
      <p:sp>
        <p:nvSpPr>
          <p:cNvPr id="46084" name="Line 4"/>
          <p:cNvSpPr>
            <a:spLocks noChangeShapeType="1"/>
          </p:cNvSpPr>
          <p:nvPr/>
        </p:nvSpPr>
        <p:spPr bwMode="auto">
          <a:xfrm>
            <a:off x="533400" y="1447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96900"/>
            <a:ext cx="7810500" cy="2984500"/>
          </a:xfrm>
        </p:spPr>
        <p:txBody>
          <a:bodyPr/>
          <a:lstStyle/>
          <a:p>
            <a:pPr>
              <a:defRPr/>
            </a:pPr>
            <a:r>
              <a:rPr lang="en-US" dirty="0" smtClean="0"/>
              <a:t>Brief about IFBA</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4638"/>
            <a:ext cx="7772400" cy="715962"/>
          </a:xfrm>
        </p:spPr>
        <p:txBody>
          <a:bodyPr>
            <a:normAutofit fontScale="90000"/>
          </a:bodyPr>
          <a:lstStyle/>
          <a:p>
            <a:r>
              <a:rPr lang="en-US" dirty="0" smtClean="0"/>
              <a:t>About IFBA</a:t>
            </a:r>
            <a:endParaRPr lang="en-US" dirty="0"/>
          </a:p>
        </p:txBody>
      </p:sp>
      <p:sp>
        <p:nvSpPr>
          <p:cNvPr id="6" name="Content Placeholder 5"/>
          <p:cNvSpPr>
            <a:spLocks noGrp="1"/>
          </p:cNvSpPr>
          <p:nvPr>
            <p:ph sz="quarter" idx="1"/>
          </p:nvPr>
        </p:nvSpPr>
        <p:spPr>
          <a:xfrm>
            <a:off x="304800" y="1905000"/>
            <a:ext cx="5334000" cy="4419600"/>
          </a:xfrm>
        </p:spPr>
        <p:txBody>
          <a:bodyPr>
            <a:normAutofit/>
          </a:bodyPr>
          <a:lstStyle/>
          <a:p>
            <a:pPr algn="just"/>
            <a:r>
              <a:rPr lang="en-US" sz="2400" dirty="0" smtClean="0"/>
              <a:t>Not-for-profit</a:t>
            </a:r>
            <a:r>
              <a:rPr lang="en-US" sz="2400" dirty="0" smtClean="0"/>
              <a:t>, </a:t>
            </a:r>
            <a:r>
              <a:rPr lang="en-US" sz="2400" dirty="0" smtClean="0"/>
              <a:t>NGO that </a:t>
            </a:r>
            <a:r>
              <a:rPr lang="en-US" sz="2400" dirty="0" smtClean="0"/>
              <a:t>works with national and international public and animal health authorities and international agencies (e.g. WHO, OIE, FAO) to enhance biosafety, biosecurity and Biocontainment laboratory capacity within the greater framework of strengthening health systems.</a:t>
            </a:r>
            <a:endParaRPr lang="en-US" sz="2400" dirty="0"/>
          </a:p>
        </p:txBody>
      </p:sp>
      <p:pic>
        <p:nvPicPr>
          <p:cNvPr id="9" name="Picture 8"/>
          <p:cNvPicPr>
            <a:picLocks noChangeAspect="1" noChangeArrowheads="1"/>
          </p:cNvPicPr>
          <p:nvPr/>
        </p:nvPicPr>
        <p:blipFill>
          <a:blip r:embed="rId2" cstate="print"/>
          <a:srcRect l="68750" t="16771" r="9375" b="23072"/>
          <a:stretch>
            <a:fillRect/>
          </a:stretch>
        </p:blipFill>
        <p:spPr bwMode="auto">
          <a:xfrm>
            <a:off x="6248400" y="1981200"/>
            <a:ext cx="2514600" cy="4321968"/>
          </a:xfrm>
          <a:prstGeom prst="rect">
            <a:avLst/>
          </a:prstGeom>
          <a:ln>
            <a:noFill/>
          </a:ln>
          <a:effectLst>
            <a:outerShdw blurRad="292100" dist="139700" dir="2700000" algn="tl" rotWithShape="0">
              <a:srgbClr val="333333">
                <a:alpha val="65000"/>
              </a:srgbClr>
            </a:outerShdw>
          </a:effectLst>
        </p:spPr>
      </p:pic>
      <p:sp>
        <p:nvSpPr>
          <p:cNvPr id="8" name="Line 4"/>
          <p:cNvSpPr>
            <a:spLocks noChangeShapeType="1"/>
          </p:cNvSpPr>
          <p:nvPr/>
        </p:nvSpPr>
        <p:spPr bwMode="auto">
          <a:xfrm>
            <a:off x="304800" y="1066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IFBA   Co- Chairs </a:t>
            </a:r>
            <a:endParaRPr lang="en-US" dirty="0"/>
          </a:p>
        </p:txBody>
      </p:sp>
      <p:sp>
        <p:nvSpPr>
          <p:cNvPr id="5" name="Text Placeholder 4"/>
          <p:cNvSpPr>
            <a:spLocks noGrp="1"/>
          </p:cNvSpPr>
          <p:nvPr>
            <p:ph type="body" idx="1"/>
          </p:nvPr>
        </p:nvSpPr>
        <p:spPr>
          <a:xfrm>
            <a:off x="304800" y="1981200"/>
            <a:ext cx="3733800" cy="533400"/>
          </a:xfrm>
        </p:spPr>
        <p:txBody>
          <a:bodyPr>
            <a:normAutofit fontScale="85000" lnSpcReduction="10000"/>
          </a:bodyPr>
          <a:lstStyle/>
          <a:p>
            <a:pPr>
              <a:defRPr/>
            </a:pPr>
            <a:r>
              <a:rPr lang="en-US" dirty="0" smtClean="0"/>
              <a:t>Maureen Ellis, Canada-APBA</a:t>
            </a:r>
            <a:endParaRPr lang="en-US" dirty="0"/>
          </a:p>
        </p:txBody>
      </p:sp>
      <p:sp>
        <p:nvSpPr>
          <p:cNvPr id="6" name="Text Placeholder 5"/>
          <p:cNvSpPr>
            <a:spLocks noGrp="1"/>
          </p:cNvSpPr>
          <p:nvPr>
            <p:ph type="body" sz="half" idx="3"/>
          </p:nvPr>
        </p:nvSpPr>
        <p:spPr>
          <a:xfrm>
            <a:off x="4419600" y="1981200"/>
            <a:ext cx="3735388" cy="533400"/>
          </a:xfrm>
        </p:spPr>
        <p:txBody>
          <a:bodyPr>
            <a:normAutofit fontScale="92500"/>
          </a:bodyPr>
          <a:lstStyle/>
          <a:p>
            <a:pPr>
              <a:defRPr/>
            </a:pPr>
            <a:r>
              <a:rPr lang="en-US" dirty="0" smtClean="0"/>
              <a:t>Willy </a:t>
            </a:r>
            <a:r>
              <a:rPr lang="en-US" dirty="0" err="1" smtClean="0"/>
              <a:t>Tonui</a:t>
            </a:r>
            <a:r>
              <a:rPr lang="en-US" dirty="0" smtClean="0"/>
              <a:t>, Kenya-AfBSA</a:t>
            </a:r>
            <a:endParaRPr lang="en-US" dirty="0"/>
          </a:p>
        </p:txBody>
      </p:sp>
      <p:pic>
        <p:nvPicPr>
          <p:cNvPr id="33797" name="Picture 9" descr="C:\Users\Owner\Pictures\Pictures Oct 14, 2010\DSCN3860.JPG"/>
          <p:cNvPicPr>
            <a:picLocks noChangeAspect="1" noChangeArrowheads="1"/>
          </p:cNvPicPr>
          <p:nvPr/>
        </p:nvPicPr>
        <p:blipFill>
          <a:blip r:embed="rId2" cstate="print"/>
          <a:srcRect/>
          <a:stretch>
            <a:fillRect/>
          </a:stretch>
        </p:blipFill>
        <p:spPr bwMode="auto">
          <a:xfrm>
            <a:off x="381000" y="2590800"/>
            <a:ext cx="3048000" cy="3860800"/>
          </a:xfrm>
          <a:prstGeom prst="rect">
            <a:avLst/>
          </a:prstGeom>
          <a:noFill/>
          <a:ln w="9525">
            <a:noFill/>
            <a:miter lim="800000"/>
            <a:headEnd/>
            <a:tailEnd/>
          </a:ln>
        </p:spPr>
      </p:pic>
      <p:pic>
        <p:nvPicPr>
          <p:cNvPr id="33798" name="Picture 10" descr="C:\Users\Owner\Pictures\Pics from Hillary\AFBSA photos1\DSC04106.JPG"/>
          <p:cNvPicPr>
            <a:picLocks noChangeAspect="1" noChangeArrowheads="1"/>
          </p:cNvPicPr>
          <p:nvPr/>
        </p:nvPicPr>
        <p:blipFill>
          <a:blip r:embed="rId3" cstate="print"/>
          <a:srcRect/>
          <a:stretch>
            <a:fillRect/>
          </a:stretch>
        </p:blipFill>
        <p:spPr bwMode="auto">
          <a:xfrm>
            <a:off x="4648200" y="2743199"/>
            <a:ext cx="3276600" cy="3699387"/>
          </a:xfrm>
          <a:prstGeom prst="rect">
            <a:avLst/>
          </a:prstGeom>
          <a:noFill/>
          <a:ln w="9525">
            <a:noFill/>
            <a:miter lim="800000"/>
            <a:headEnd/>
            <a:tailEnd/>
          </a:ln>
        </p:spPr>
      </p:pic>
      <p:sp>
        <p:nvSpPr>
          <p:cNvPr id="33799" name="Line 4"/>
          <p:cNvSpPr>
            <a:spLocks noChangeShapeType="1"/>
          </p:cNvSpPr>
          <p:nvPr/>
        </p:nvSpPr>
        <p:spPr bwMode="auto">
          <a:xfrm>
            <a:off x="685800" y="1752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0"/>
            <a:ext cx="8229600" cy="1276350"/>
          </a:xfrm>
        </p:spPr>
        <p:txBody>
          <a:bodyPr>
            <a:normAutofit fontScale="90000"/>
          </a:bodyPr>
          <a:lstStyle/>
          <a:p>
            <a:pPr algn="ctr"/>
            <a:r>
              <a:rPr lang="en-CA" dirty="0" smtClean="0">
                <a:solidFill>
                  <a:srgbClr val="004080"/>
                </a:solidFill>
                <a:latin typeface="Garamond" pitchFamily="18" charset="0"/>
              </a:rPr>
              <a:t>International Federation of Biosafety Associations</a:t>
            </a:r>
          </a:p>
        </p:txBody>
      </p:sp>
      <p:sp>
        <p:nvSpPr>
          <p:cNvPr id="15363"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5364"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15365" name="AutoShape 9" descr="csdh_report_image1_sm"/>
          <p:cNvSpPr>
            <a:spLocks noChangeAspect="1" noChangeArrowheads="1"/>
          </p:cNvSpPr>
          <p:nvPr/>
        </p:nvSpPr>
        <p:spPr bwMode="auto">
          <a:xfrm>
            <a:off x="3143250" y="2481263"/>
            <a:ext cx="2857500" cy="1895475"/>
          </a:xfrm>
          <a:prstGeom prst="rect">
            <a:avLst/>
          </a:prstGeom>
          <a:noFill/>
          <a:ln w="9525">
            <a:noFill/>
            <a:miter lim="800000"/>
            <a:headEnd/>
            <a:tailEnd/>
          </a:ln>
        </p:spPr>
        <p:txBody>
          <a:bodyPr/>
          <a:lstStyle/>
          <a:p>
            <a:endParaRPr lang="en-US"/>
          </a:p>
        </p:txBody>
      </p:sp>
      <p:sp>
        <p:nvSpPr>
          <p:cNvPr id="15366"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15367" name="Text Box 5"/>
          <p:cNvSpPr txBox="1">
            <a:spLocks noChangeArrowheads="1"/>
          </p:cNvSpPr>
          <p:nvPr/>
        </p:nvSpPr>
        <p:spPr bwMode="auto">
          <a:xfrm>
            <a:off x="395288" y="1341438"/>
            <a:ext cx="8497887" cy="4770437"/>
          </a:xfrm>
          <a:prstGeom prst="rect">
            <a:avLst/>
          </a:prstGeom>
          <a:noFill/>
          <a:ln w="9525">
            <a:noFill/>
            <a:miter lim="800000"/>
            <a:headEnd/>
            <a:tailEnd/>
          </a:ln>
        </p:spPr>
        <p:txBody>
          <a:bodyPr>
            <a:spAutoFit/>
          </a:bodyPr>
          <a:lstStyle/>
          <a:p>
            <a:pPr>
              <a:buClr>
                <a:schemeClr val="folHlink"/>
              </a:buClr>
              <a:buFontTx/>
              <a:buChar char="•"/>
            </a:pPr>
            <a:r>
              <a:rPr lang="en-CA" sz="2800">
                <a:solidFill>
                  <a:srgbClr val="004080"/>
                </a:solidFill>
                <a:latin typeface="Garamond" pitchFamily="18" charset="0"/>
              </a:rPr>
              <a:t> Member associations</a:t>
            </a:r>
          </a:p>
          <a:p>
            <a:pPr lvl="1">
              <a:buClr>
                <a:schemeClr val="hlink"/>
              </a:buClr>
              <a:buFontTx/>
              <a:buChar char="•"/>
            </a:pPr>
            <a:r>
              <a:rPr lang="en-CA" sz="2400">
                <a:solidFill>
                  <a:srgbClr val="004080"/>
                </a:solidFill>
                <a:latin typeface="Garamond" pitchFamily="18" charset="0"/>
              </a:rPr>
              <a:t> AfBSA,  Morocco, Egypt, A-PBA, BACAC, AnBio, AmexBio, ABSA, ABSA-Canada, EBSA, Australia/New Zealand, Japan, Thailand, Pakistan, Afghanistan, Philippines, Caribbean, Korea, Georgia, Azerbaijan.....</a:t>
            </a:r>
          </a:p>
          <a:p>
            <a:pPr lvl="2">
              <a:buClr>
                <a:schemeClr val="hlink"/>
              </a:buClr>
            </a:pPr>
            <a:endParaRPr lang="en-CA" sz="2400">
              <a:solidFill>
                <a:srgbClr val="004080"/>
              </a:solidFill>
              <a:latin typeface="Garamond" pitchFamily="18" charset="0"/>
            </a:endParaRPr>
          </a:p>
          <a:p>
            <a:pPr>
              <a:buClr>
                <a:schemeClr val="folHlink"/>
              </a:buClr>
              <a:buFontTx/>
              <a:buChar char="•"/>
            </a:pPr>
            <a:r>
              <a:rPr lang="en-CA" sz="2800">
                <a:solidFill>
                  <a:srgbClr val="004080"/>
                </a:solidFill>
                <a:latin typeface="Garamond" pitchFamily="18" charset="0"/>
              </a:rPr>
              <a:t> Observer organizations </a:t>
            </a:r>
          </a:p>
          <a:p>
            <a:pPr lvl="1">
              <a:buClr>
                <a:schemeClr val="hlink"/>
              </a:buClr>
              <a:buFontTx/>
              <a:buChar char="•"/>
            </a:pPr>
            <a:r>
              <a:rPr lang="en-CA" sz="2400">
                <a:solidFill>
                  <a:srgbClr val="004080"/>
                </a:solidFill>
                <a:latin typeface="Garamond" pitchFamily="18" charset="0"/>
              </a:rPr>
              <a:t> Griffin Foundation, US BEP, ICLS, GPP, CDC, Redi Centre, Sandia...</a:t>
            </a:r>
            <a:endParaRPr lang="en-CA" sz="2800">
              <a:solidFill>
                <a:srgbClr val="004080"/>
              </a:solidFill>
              <a:latin typeface="Garamond" pitchFamily="18" charset="0"/>
            </a:endParaRPr>
          </a:p>
          <a:p>
            <a:pPr>
              <a:buClr>
                <a:schemeClr val="folHlink"/>
              </a:buClr>
              <a:buFontTx/>
              <a:buChar char="•"/>
            </a:pPr>
            <a:r>
              <a:rPr lang="en-CA" sz="2800">
                <a:solidFill>
                  <a:srgbClr val="004080"/>
                </a:solidFill>
                <a:latin typeface="Garamond" pitchFamily="18" charset="0"/>
              </a:rPr>
              <a:t> Co-chairs</a:t>
            </a:r>
          </a:p>
          <a:p>
            <a:pPr lvl="1">
              <a:buClr>
                <a:schemeClr val="folHlink"/>
              </a:buClr>
              <a:buFontTx/>
              <a:buChar char="•"/>
            </a:pPr>
            <a:r>
              <a:rPr lang="en-CA" sz="2400">
                <a:solidFill>
                  <a:srgbClr val="004080"/>
                </a:solidFill>
                <a:latin typeface="Garamond" pitchFamily="18" charset="0"/>
              </a:rPr>
              <a:t> W. Tonui, M. Ellis</a:t>
            </a:r>
          </a:p>
          <a:p>
            <a:pPr>
              <a:buClr>
                <a:schemeClr val="folHlink"/>
              </a:buClr>
              <a:buFontTx/>
              <a:buChar char="•"/>
            </a:pPr>
            <a:endParaRPr lang="en-CA" sz="2800">
              <a:solidFill>
                <a:srgbClr val="004080"/>
              </a:solidFill>
              <a:latin typeface="Garamond" pitchFamily="18" charset="0"/>
            </a:endParaRPr>
          </a:p>
        </p:txBody>
      </p:sp>
      <p:pic>
        <p:nvPicPr>
          <p:cNvPr id="15371" name="Picture 11" descr="http://www.internationalbiosafety.org/English/documents/22nd-IFBA-Meeting.JPG"/>
          <p:cNvPicPr>
            <a:picLocks noChangeAspect="1" noChangeArrowheads="1"/>
          </p:cNvPicPr>
          <p:nvPr/>
        </p:nvPicPr>
        <p:blipFill>
          <a:blip r:embed="rId2" cstate="print"/>
          <a:srcRect/>
          <a:stretch>
            <a:fillRect/>
          </a:stretch>
        </p:blipFill>
        <p:spPr bwMode="auto">
          <a:xfrm>
            <a:off x="4000500" y="4857750"/>
            <a:ext cx="4286250" cy="1790700"/>
          </a:xfrm>
          <a:prstGeom prst="rect">
            <a:avLst/>
          </a:prstGeom>
          <a:ln>
            <a:noFill/>
          </a:ln>
          <a:effectLst>
            <a:outerShdw blurRad="292100" dist="139700" dir="2700000" algn="tl" rotWithShape="0">
              <a:srgbClr val="333333">
                <a:alpha val="65000"/>
              </a:srgbClr>
            </a:outerShdw>
          </a:effectLst>
        </p:spPr>
      </p:pic>
      <p:sp>
        <p:nvSpPr>
          <p:cNvPr id="13" name="Text Box 5"/>
          <p:cNvSpPr txBox="1">
            <a:spLocks noChangeArrowheads="1"/>
          </p:cNvSpPr>
          <p:nvPr/>
        </p:nvSpPr>
        <p:spPr bwMode="auto">
          <a:xfrm>
            <a:off x="4143375" y="6143625"/>
            <a:ext cx="3960813" cy="461963"/>
          </a:xfrm>
          <a:prstGeom prst="rect">
            <a:avLst/>
          </a:prstGeom>
          <a:solidFill>
            <a:schemeClr val="accent1"/>
          </a:solidFill>
          <a:ln w="9525">
            <a:solidFill>
              <a:schemeClr val="tx1"/>
            </a:solidFill>
            <a:miter lim="800000"/>
            <a:headEnd/>
            <a:tailEnd/>
          </a:ln>
        </p:spPr>
        <p:txBody>
          <a:bodyPr>
            <a:spAutoFit/>
          </a:bodyPr>
          <a:lstStyle/>
          <a:p>
            <a:pPr>
              <a:defRPr/>
            </a:pPr>
            <a:r>
              <a:rPr lang="en-CA" sz="2400" dirty="0">
                <a:solidFill>
                  <a:schemeClr val="accent6">
                    <a:lumMod val="50000"/>
                  </a:schemeClr>
                </a:solidFill>
                <a:latin typeface="Garamond" pitchFamily="18" charset="0"/>
              </a:rPr>
              <a:t>www.internationalbiosafety.org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447800"/>
            <a:ext cx="7772400" cy="2057400"/>
          </a:xfrm>
        </p:spPr>
        <p:txBody>
          <a:bodyPr/>
          <a:lstStyle/>
          <a:p>
            <a:pPr algn="ctr" eaLnBrk="1" hangingPunct="1">
              <a:defRPr/>
            </a:pPr>
            <a:r>
              <a:rPr lang="en-US" sz="4000" dirty="0" smtClean="0">
                <a:solidFill>
                  <a:srgbClr val="FFC000"/>
                </a:solidFill>
              </a:rPr>
              <a:t>Status of  Biosafety &amp; Biosecurity in Africa</a:t>
            </a:r>
          </a:p>
        </p:txBody>
      </p:sp>
      <p:sp>
        <p:nvSpPr>
          <p:cNvPr id="5123" name="Line 4"/>
          <p:cNvSpPr>
            <a:spLocks noChangeShapeType="1"/>
          </p:cNvSpPr>
          <p:nvPr/>
        </p:nvSpPr>
        <p:spPr bwMode="auto">
          <a:xfrm>
            <a:off x="304800" y="38862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1835150" y="260350"/>
            <a:ext cx="5761038" cy="819150"/>
          </a:xfrm>
          <a:noFill/>
        </p:spPr>
        <p:txBody>
          <a:bodyPr/>
          <a:lstStyle/>
          <a:p>
            <a:pPr algn="ctr"/>
            <a:r>
              <a:rPr lang="en-CA" sz="3600" dirty="0" smtClean="0">
                <a:solidFill>
                  <a:schemeClr val="tx1"/>
                </a:solidFill>
                <a:latin typeface="Garamond" pitchFamily="18" charset="0"/>
              </a:rPr>
              <a:t>Role of  IFBA </a:t>
            </a:r>
          </a:p>
        </p:txBody>
      </p:sp>
      <p:sp>
        <p:nvSpPr>
          <p:cNvPr id="13315"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3316"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13317"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3318"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pic>
        <p:nvPicPr>
          <p:cNvPr id="13319" name="Picture 11" descr="IFBA circles.jpg"/>
          <p:cNvPicPr>
            <a:picLocks noChangeAspect="1"/>
          </p:cNvPicPr>
          <p:nvPr/>
        </p:nvPicPr>
        <p:blipFill>
          <a:blip r:embed="rId2" cstate="print"/>
          <a:srcRect/>
          <a:stretch>
            <a:fillRect/>
          </a:stretch>
        </p:blipFill>
        <p:spPr bwMode="auto">
          <a:xfrm>
            <a:off x="2057400" y="1295400"/>
            <a:ext cx="4424363" cy="4979684"/>
          </a:xfrm>
          <a:prstGeom prst="rect">
            <a:avLst/>
          </a:prstGeom>
          <a:noFill/>
          <a:ln w="9525">
            <a:noFill/>
            <a:miter lim="800000"/>
            <a:headEnd/>
            <a:tailEnd/>
          </a:ln>
        </p:spPr>
      </p:pic>
      <p:sp>
        <p:nvSpPr>
          <p:cNvPr id="13" name="Text Box 5"/>
          <p:cNvSpPr txBox="1">
            <a:spLocks noChangeArrowheads="1"/>
          </p:cNvSpPr>
          <p:nvPr/>
        </p:nvSpPr>
        <p:spPr bwMode="auto">
          <a:xfrm>
            <a:off x="1611313" y="6396038"/>
            <a:ext cx="6103937" cy="461962"/>
          </a:xfrm>
          <a:prstGeom prst="rect">
            <a:avLst/>
          </a:prstGeom>
          <a:noFill/>
          <a:ln w="9525">
            <a:noFill/>
            <a:miter lim="800000"/>
            <a:headEnd/>
            <a:tailEnd/>
          </a:ln>
        </p:spPr>
        <p:txBody>
          <a:bodyPr>
            <a:spAutoFit/>
          </a:bodyPr>
          <a:lstStyle/>
          <a:p>
            <a:pPr>
              <a:defRPr/>
            </a:pPr>
            <a:r>
              <a:rPr lang="en-CA" sz="2400" i="1" dirty="0">
                <a:latin typeface="Garamond" pitchFamily="18" charset="0"/>
              </a:rPr>
              <a:t>Promoting Biosafety through World-wide Collaboration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IFBA  Programmes</a:t>
            </a:r>
            <a:endParaRPr lang="en-US" dirty="0"/>
          </a:p>
        </p:txBody>
      </p:sp>
      <p:sp>
        <p:nvSpPr>
          <p:cNvPr id="3" name="Content Placeholder 2"/>
          <p:cNvSpPr>
            <a:spLocks noGrp="1"/>
          </p:cNvSpPr>
          <p:nvPr>
            <p:ph sz="quarter" idx="1"/>
          </p:nvPr>
        </p:nvSpPr>
        <p:spPr>
          <a:xfrm>
            <a:off x="304800" y="1066800"/>
            <a:ext cx="8534400" cy="5486400"/>
          </a:xfrm>
        </p:spPr>
        <p:txBody>
          <a:bodyPr>
            <a:noAutofit/>
          </a:bodyPr>
          <a:lstStyle/>
          <a:p>
            <a:pPr>
              <a:buNone/>
            </a:pPr>
            <a:r>
              <a:rPr lang="en-US" sz="2000" dirty="0" smtClean="0"/>
              <a:t>The IFBA has developed comprehensive biosafety programs across the full spectrum of biological threats including</a:t>
            </a:r>
            <a:r>
              <a:rPr lang="en-US" sz="2000" dirty="0" smtClean="0"/>
              <a:t>:</a:t>
            </a:r>
          </a:p>
          <a:p>
            <a:pPr>
              <a:buNone/>
            </a:pPr>
            <a:endParaRPr lang="en-US" sz="2000" dirty="0" smtClean="0"/>
          </a:p>
          <a:p>
            <a:r>
              <a:rPr lang="en-US" sz="2000" b="1" dirty="0" smtClean="0"/>
              <a:t>Biosafety </a:t>
            </a:r>
            <a:r>
              <a:rPr lang="en-US" sz="2000" b="1" dirty="0" smtClean="0"/>
              <a:t>guidelines &amp; policies - </a:t>
            </a:r>
            <a:r>
              <a:rPr lang="en-US" sz="2000" dirty="0" smtClean="0"/>
              <a:t>Developing national biosafety guidelines and policies and adapting international best practices (</a:t>
            </a:r>
            <a:r>
              <a:rPr lang="en-US" sz="2000" dirty="0" err="1" smtClean="0"/>
              <a:t>e.g</a:t>
            </a:r>
            <a:r>
              <a:rPr lang="en-US" sz="2000" dirty="0" smtClean="0"/>
              <a:t> WHO Laboratory Biosafety Manual) to local needs and conditions</a:t>
            </a:r>
            <a:r>
              <a:rPr lang="en-US" sz="2000" dirty="0" smtClean="0"/>
              <a:t>.</a:t>
            </a:r>
          </a:p>
          <a:p>
            <a:r>
              <a:rPr lang="en-US" sz="2000" b="1" dirty="0" smtClean="0"/>
              <a:t>Diagnostic </a:t>
            </a:r>
            <a:r>
              <a:rPr lang="en-US" sz="2000" b="1" dirty="0" smtClean="0"/>
              <a:t>laboratories infrastructure - </a:t>
            </a:r>
            <a:r>
              <a:rPr lang="en-US" sz="2000" dirty="0" smtClean="0"/>
              <a:t>Designing, equipping and operating diagnostic laboratories to safely handle and contain infectious diseases</a:t>
            </a:r>
            <a:r>
              <a:rPr lang="en-US" sz="2000" dirty="0" smtClean="0"/>
              <a:t>.</a:t>
            </a:r>
          </a:p>
          <a:p>
            <a:r>
              <a:rPr lang="en-US" sz="2000" b="1" dirty="0" smtClean="0"/>
              <a:t>Training </a:t>
            </a:r>
            <a:r>
              <a:rPr lang="en-US" sz="2000" b="1" dirty="0" smtClean="0"/>
              <a:t>&amp; awareness raising - </a:t>
            </a:r>
            <a:r>
              <a:rPr lang="en-US" sz="2000" dirty="0" smtClean="0"/>
              <a:t>Establishing and supporting regional biosafety training Centre's, train-the-trainer programs, and twinning and mentoring programs.</a:t>
            </a:r>
          </a:p>
          <a:p>
            <a:r>
              <a:rPr lang="en-US" sz="2000" b="1" dirty="0" smtClean="0"/>
              <a:t>Associations &amp; network building – </a:t>
            </a:r>
            <a:r>
              <a:rPr lang="en-US" sz="2000" dirty="0" smtClean="0"/>
              <a:t>Supporting nascent biosafety associations, facilitating the twinning of associations and integration of national associations into the international biosafety community.</a:t>
            </a:r>
            <a:endParaRPr lang="en-US" sz="2000" dirty="0"/>
          </a:p>
        </p:txBody>
      </p:sp>
      <p:sp>
        <p:nvSpPr>
          <p:cNvPr id="4" name="Line 4"/>
          <p:cNvSpPr>
            <a:spLocks noChangeShapeType="1"/>
          </p:cNvSpPr>
          <p:nvPr/>
        </p:nvSpPr>
        <p:spPr bwMode="auto">
          <a:xfrm>
            <a:off x="304800" y="9906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571500" y="285750"/>
            <a:ext cx="8001000" cy="819150"/>
          </a:xfrm>
          <a:noFill/>
        </p:spPr>
        <p:txBody>
          <a:bodyPr>
            <a:normAutofit fontScale="90000"/>
          </a:bodyPr>
          <a:lstStyle/>
          <a:p>
            <a:pPr algn="ctr"/>
            <a:r>
              <a:rPr lang="en-CA" sz="3600" smtClean="0">
                <a:solidFill>
                  <a:srgbClr val="004080"/>
                </a:solidFill>
                <a:latin typeface="Garamond" pitchFamily="18" charset="0"/>
              </a:rPr>
              <a:t>2011 – The Year of Building International Biosafety Communities</a:t>
            </a:r>
          </a:p>
        </p:txBody>
      </p:sp>
      <p:sp>
        <p:nvSpPr>
          <p:cNvPr id="17411"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7412"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17413" name="Text Box 5"/>
          <p:cNvSpPr txBox="1">
            <a:spLocks noChangeArrowheads="1"/>
          </p:cNvSpPr>
          <p:nvPr/>
        </p:nvSpPr>
        <p:spPr bwMode="auto">
          <a:xfrm>
            <a:off x="457200" y="1219200"/>
            <a:ext cx="5838825" cy="4154984"/>
          </a:xfrm>
          <a:prstGeom prst="rect">
            <a:avLst/>
          </a:prstGeom>
          <a:noFill/>
          <a:ln w="9525">
            <a:noFill/>
            <a:miter lim="800000"/>
            <a:headEnd/>
            <a:tailEnd/>
          </a:ln>
        </p:spPr>
        <p:txBody>
          <a:bodyPr>
            <a:spAutoFit/>
          </a:bodyPr>
          <a:lstStyle/>
          <a:p>
            <a:pPr>
              <a:buClr>
                <a:schemeClr val="folHlink"/>
              </a:buClr>
              <a:buFontTx/>
              <a:buChar char="•"/>
            </a:pPr>
            <a:r>
              <a:rPr lang="en-CA" sz="2400" dirty="0">
                <a:solidFill>
                  <a:srgbClr val="004080"/>
                </a:solidFill>
                <a:latin typeface="Garamond" pitchFamily="18" charset="0"/>
              </a:rPr>
              <a:t>  </a:t>
            </a:r>
            <a:r>
              <a:rPr lang="en-CA" sz="2400" dirty="0" smtClean="0">
                <a:solidFill>
                  <a:srgbClr val="004080"/>
                </a:solidFill>
                <a:latin typeface="Garamond" pitchFamily="18" charset="0"/>
              </a:rPr>
              <a:t>Developed </a:t>
            </a:r>
            <a:r>
              <a:rPr lang="en-CA" sz="2400" dirty="0">
                <a:solidFill>
                  <a:srgbClr val="004080"/>
                </a:solidFill>
                <a:latin typeface="Garamond" pitchFamily="18" charset="0"/>
              </a:rPr>
              <a:t>in collaboration with Elizabeth R. </a:t>
            </a:r>
            <a:r>
              <a:rPr lang="en-CA" sz="2400" dirty="0" smtClean="0">
                <a:solidFill>
                  <a:srgbClr val="004080"/>
                </a:solidFill>
                <a:latin typeface="Garamond" pitchFamily="18" charset="0"/>
              </a:rPr>
              <a:t>  Griffin </a:t>
            </a:r>
            <a:r>
              <a:rPr lang="en-CA" sz="2400" dirty="0">
                <a:solidFill>
                  <a:srgbClr val="004080"/>
                </a:solidFill>
                <a:latin typeface="Garamond" pitchFamily="18" charset="0"/>
              </a:rPr>
              <a:t>Foundation as a result of discussions held during biosafety associations workshop at 2010 APBA conference in Korea </a:t>
            </a:r>
            <a:endParaRPr lang="en-CA" sz="2400" dirty="0" smtClean="0">
              <a:solidFill>
                <a:srgbClr val="004080"/>
              </a:solidFill>
              <a:latin typeface="Garamond" pitchFamily="18" charset="0"/>
            </a:endParaRPr>
          </a:p>
          <a:p>
            <a:pPr>
              <a:buClr>
                <a:schemeClr val="folHlink"/>
              </a:buClr>
              <a:buFont typeface="Arial" pitchFamily="34" charset="0"/>
              <a:buChar char="•"/>
            </a:pPr>
            <a:r>
              <a:rPr lang="en-CA" sz="2400" dirty="0" smtClean="0">
                <a:solidFill>
                  <a:srgbClr val="004080"/>
                </a:solidFill>
                <a:latin typeface="Garamond" pitchFamily="18" charset="0"/>
              </a:rPr>
              <a:t> Provoke </a:t>
            </a:r>
            <a:r>
              <a:rPr lang="en-CA" sz="2400" dirty="0" smtClean="0">
                <a:solidFill>
                  <a:srgbClr val="004080"/>
                </a:solidFill>
                <a:latin typeface="Garamond" pitchFamily="18" charset="0"/>
              </a:rPr>
              <a:t>dialogue and action among governments, international organizations, private industry and other stakeholders</a:t>
            </a:r>
          </a:p>
          <a:p>
            <a:pPr>
              <a:buClr>
                <a:schemeClr val="folHlink"/>
              </a:buClr>
              <a:buFont typeface="Arial" pitchFamily="34" charset="0"/>
              <a:buChar char="•"/>
            </a:pPr>
            <a:r>
              <a:rPr lang="en-CA" sz="2400" dirty="0" smtClean="0">
                <a:solidFill>
                  <a:srgbClr val="004080"/>
                </a:solidFill>
                <a:latin typeface="Garamond" pitchFamily="18" charset="0"/>
              </a:rPr>
              <a:t>  Empower biosafety associations to grow in a meaningful and sustainable manner</a:t>
            </a:r>
          </a:p>
          <a:p>
            <a:pPr>
              <a:buClr>
                <a:schemeClr val="folHlink"/>
              </a:buClr>
              <a:buFontTx/>
              <a:buChar char="•"/>
            </a:pPr>
            <a:endParaRPr lang="en-CA" sz="2400" dirty="0">
              <a:solidFill>
                <a:srgbClr val="004080"/>
              </a:solidFill>
              <a:latin typeface="Garamond" pitchFamily="18" charset="0"/>
            </a:endParaRPr>
          </a:p>
          <a:p>
            <a:pPr>
              <a:buClr>
                <a:schemeClr val="folHlink"/>
              </a:buClr>
              <a:buFontTx/>
              <a:buChar char="•"/>
            </a:pPr>
            <a:endParaRPr lang="en-CA" sz="2400" dirty="0">
              <a:solidFill>
                <a:srgbClr val="004080"/>
              </a:solidFill>
              <a:latin typeface="Garamond" pitchFamily="18" charset="0"/>
            </a:endParaRPr>
          </a:p>
        </p:txBody>
      </p:sp>
      <p:pic>
        <p:nvPicPr>
          <p:cNvPr id="17415" name="Picture 9" descr="http://www.ergriffinresearch.org/images/home_mccacklogo.gif"/>
          <p:cNvPicPr>
            <a:picLocks noChangeAspect="1" noChangeArrowheads="1"/>
          </p:cNvPicPr>
          <p:nvPr/>
        </p:nvPicPr>
        <p:blipFill>
          <a:blip r:embed="rId2" cstate="print"/>
          <a:srcRect/>
          <a:stretch>
            <a:fillRect/>
          </a:stretch>
        </p:blipFill>
        <p:spPr bwMode="auto">
          <a:xfrm>
            <a:off x="6357938" y="1214438"/>
            <a:ext cx="1533525" cy="1657350"/>
          </a:xfrm>
          <a:prstGeom prst="rect">
            <a:avLst/>
          </a:prstGeom>
          <a:noFill/>
          <a:ln w="9525">
            <a:noFill/>
            <a:miter lim="800000"/>
            <a:headEnd/>
            <a:tailEnd/>
          </a:ln>
        </p:spPr>
      </p:pic>
      <p:pic>
        <p:nvPicPr>
          <p:cNvPr id="17416" name="Picture 8" descr="IBWG_logo-june2010.jpg"/>
          <p:cNvPicPr>
            <a:picLocks noChangeAspect="1"/>
          </p:cNvPicPr>
          <p:nvPr/>
        </p:nvPicPr>
        <p:blipFill>
          <a:blip r:embed="rId3" cstate="print"/>
          <a:srcRect/>
          <a:stretch>
            <a:fillRect/>
          </a:stretch>
        </p:blipFill>
        <p:spPr bwMode="auto">
          <a:xfrm>
            <a:off x="6572250" y="2927350"/>
            <a:ext cx="2286000" cy="1001713"/>
          </a:xfrm>
          <a:prstGeom prst="rect">
            <a:avLst/>
          </a:prstGeom>
          <a:noFill/>
          <a:ln w="9525">
            <a:noFill/>
            <a:miter lim="800000"/>
            <a:headEnd/>
            <a:tailEnd/>
          </a:ln>
        </p:spPr>
      </p:pic>
      <p:pic>
        <p:nvPicPr>
          <p:cNvPr id="10" name="Picture 9" descr="2011 Year Banner.jpg"/>
          <p:cNvPicPr>
            <a:picLocks noChangeAspect="1"/>
          </p:cNvPicPr>
          <p:nvPr/>
        </p:nvPicPr>
        <p:blipFill>
          <a:blip r:embed="rId4" cstate="print"/>
          <a:stretch>
            <a:fillRect/>
          </a:stretch>
        </p:blipFill>
        <p:spPr>
          <a:xfrm>
            <a:off x="571500" y="5000625"/>
            <a:ext cx="8215313" cy="16430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571500" y="285750"/>
            <a:ext cx="8001000" cy="819150"/>
          </a:xfrm>
          <a:noFill/>
        </p:spPr>
        <p:txBody>
          <a:bodyPr>
            <a:normAutofit fontScale="90000"/>
          </a:bodyPr>
          <a:lstStyle/>
          <a:p>
            <a:pPr algn="ctr"/>
            <a:r>
              <a:rPr lang="en-CA" sz="3600" smtClean="0">
                <a:solidFill>
                  <a:srgbClr val="004080"/>
                </a:solidFill>
                <a:latin typeface="Garamond" pitchFamily="18" charset="0"/>
              </a:rPr>
              <a:t>2011 – The Year of Building International Biosafety Communities</a:t>
            </a:r>
          </a:p>
        </p:txBody>
      </p:sp>
      <p:sp>
        <p:nvSpPr>
          <p:cNvPr id="18435"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8436"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18437" name="Text Box 5"/>
          <p:cNvSpPr txBox="1">
            <a:spLocks noChangeArrowheads="1"/>
          </p:cNvSpPr>
          <p:nvPr/>
        </p:nvSpPr>
        <p:spPr bwMode="auto">
          <a:xfrm>
            <a:off x="500063" y="1571625"/>
            <a:ext cx="8143875" cy="1570038"/>
          </a:xfrm>
          <a:prstGeom prst="rect">
            <a:avLst/>
          </a:prstGeom>
          <a:noFill/>
          <a:ln w="9525">
            <a:noFill/>
            <a:miter lim="800000"/>
            <a:headEnd/>
            <a:tailEnd/>
          </a:ln>
        </p:spPr>
        <p:txBody>
          <a:bodyPr>
            <a:spAutoFit/>
          </a:bodyPr>
          <a:lstStyle/>
          <a:p>
            <a:pPr>
              <a:buClr>
                <a:schemeClr val="folHlink"/>
              </a:buClr>
              <a:buFontTx/>
              <a:buChar char="•"/>
            </a:pPr>
            <a:r>
              <a:rPr lang="en-CA" sz="2400">
                <a:solidFill>
                  <a:srgbClr val="004080"/>
                </a:solidFill>
                <a:latin typeface="Garamond" pitchFamily="18" charset="0"/>
              </a:rPr>
              <a:t>  Launched February 15, 2011 in Bangkok, Thailand</a:t>
            </a:r>
          </a:p>
          <a:p>
            <a:pPr>
              <a:buClr>
                <a:schemeClr val="folHlink"/>
              </a:buClr>
              <a:buFontTx/>
              <a:buChar char="•"/>
            </a:pPr>
            <a:r>
              <a:rPr lang="en-CA" sz="2400">
                <a:solidFill>
                  <a:srgbClr val="004080"/>
                </a:solidFill>
                <a:latin typeface="Garamond" pitchFamily="18" charset="0"/>
              </a:rPr>
              <a:t>  Series of specific projects and events to build our international community through the year and beyond</a:t>
            </a:r>
          </a:p>
          <a:p>
            <a:pPr>
              <a:buClr>
                <a:schemeClr val="folHlink"/>
              </a:buClr>
            </a:pPr>
            <a:endParaRPr lang="en-CA" sz="2400">
              <a:solidFill>
                <a:srgbClr val="004080"/>
              </a:solidFill>
              <a:latin typeface="Garamond" pitchFamily="18" charset="0"/>
            </a:endParaRPr>
          </a:p>
        </p:txBody>
      </p:sp>
      <p:pic>
        <p:nvPicPr>
          <p:cNvPr id="92166" name="Picture 6"/>
          <p:cNvPicPr>
            <a:picLocks noChangeAspect="1" noChangeArrowheads="1"/>
          </p:cNvPicPr>
          <p:nvPr/>
        </p:nvPicPr>
        <p:blipFill>
          <a:blip r:embed="rId2" cstate="print"/>
          <a:srcRect l="5859" t="23438" r="13867" b="12812"/>
          <a:stretch>
            <a:fillRect/>
          </a:stretch>
        </p:blipFill>
        <p:spPr bwMode="auto">
          <a:xfrm>
            <a:off x="1000125" y="2954338"/>
            <a:ext cx="7000875" cy="3475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685800" y="152400"/>
            <a:ext cx="8235950" cy="1366837"/>
          </a:xfrm>
          <a:noFill/>
        </p:spPr>
        <p:txBody>
          <a:bodyPr>
            <a:normAutofit fontScale="90000"/>
          </a:bodyPr>
          <a:lstStyle/>
          <a:p>
            <a:r>
              <a:rPr lang="en-CA" dirty="0" smtClean="0">
                <a:solidFill>
                  <a:srgbClr val="004080"/>
                </a:solidFill>
                <a:latin typeface="Garamond" pitchFamily="18" charset="0"/>
              </a:rPr>
              <a:t>IFBA Declaration on Building </a:t>
            </a:r>
            <a:br>
              <a:rPr lang="en-CA" dirty="0" smtClean="0">
                <a:solidFill>
                  <a:srgbClr val="004080"/>
                </a:solidFill>
                <a:latin typeface="Garamond" pitchFamily="18" charset="0"/>
              </a:rPr>
            </a:br>
            <a:r>
              <a:rPr lang="en-CA" dirty="0" smtClean="0">
                <a:solidFill>
                  <a:srgbClr val="004080"/>
                </a:solidFill>
                <a:latin typeface="Garamond" pitchFamily="18" charset="0"/>
              </a:rPr>
              <a:t>Global Biosafety and Biosecurity</a:t>
            </a:r>
          </a:p>
        </p:txBody>
      </p:sp>
      <p:sp>
        <p:nvSpPr>
          <p:cNvPr id="24579" name="Line 3"/>
          <p:cNvSpPr>
            <a:spLocks noChangeShapeType="1"/>
          </p:cNvSpPr>
          <p:nvPr/>
        </p:nvSpPr>
        <p:spPr bwMode="auto">
          <a:xfrm>
            <a:off x="838200" y="1524000"/>
            <a:ext cx="7416800" cy="0"/>
          </a:xfrm>
          <a:prstGeom prst="line">
            <a:avLst/>
          </a:prstGeom>
          <a:noFill/>
          <a:ln w="9525">
            <a:solidFill>
              <a:schemeClr val="tx1"/>
            </a:solidFill>
            <a:round/>
            <a:headEnd/>
            <a:tailEnd/>
          </a:ln>
        </p:spPr>
        <p:txBody>
          <a:bodyPr/>
          <a:lstStyle/>
          <a:p>
            <a:endParaRPr lang="en-US"/>
          </a:p>
        </p:txBody>
      </p:sp>
      <p:pic>
        <p:nvPicPr>
          <p:cNvPr id="7" name="Picture 2"/>
          <p:cNvPicPr>
            <a:picLocks noChangeAspect="1" noChangeArrowheads="1"/>
          </p:cNvPicPr>
          <p:nvPr/>
        </p:nvPicPr>
        <p:blipFill>
          <a:blip r:embed="rId2" cstate="print"/>
          <a:srcRect l="35742" t="19688" r="28516" b="6250"/>
          <a:stretch>
            <a:fillRect/>
          </a:stretch>
        </p:blipFill>
        <p:spPr bwMode="auto">
          <a:xfrm>
            <a:off x="285720" y="1810799"/>
            <a:ext cx="2904705" cy="37613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581" name="Picture 7"/>
          <p:cNvPicPr>
            <a:picLocks noChangeAspect="1" noChangeArrowheads="1"/>
          </p:cNvPicPr>
          <p:nvPr/>
        </p:nvPicPr>
        <p:blipFill>
          <a:blip r:embed="rId3" cstate="print"/>
          <a:srcRect l="15234" t="37500" r="23828" b="46562"/>
          <a:stretch>
            <a:fillRect/>
          </a:stretch>
        </p:blipFill>
        <p:spPr bwMode="auto">
          <a:xfrm>
            <a:off x="3286125" y="1643063"/>
            <a:ext cx="5572125" cy="911225"/>
          </a:xfrm>
          <a:prstGeom prst="rect">
            <a:avLst/>
          </a:prstGeom>
          <a:noFill/>
          <a:ln w="9525">
            <a:solidFill>
              <a:schemeClr val="bg2"/>
            </a:solidFill>
            <a:miter lim="800000"/>
            <a:headEnd/>
            <a:tailEnd/>
          </a:ln>
        </p:spPr>
      </p:pic>
      <p:pic>
        <p:nvPicPr>
          <p:cNvPr id="24582" name="Picture 8"/>
          <p:cNvPicPr>
            <a:picLocks noChangeAspect="1" noChangeArrowheads="1"/>
          </p:cNvPicPr>
          <p:nvPr/>
        </p:nvPicPr>
        <p:blipFill>
          <a:blip r:embed="rId4" cstate="print"/>
          <a:srcRect l="14648" t="37500" r="22656" b="38126"/>
          <a:stretch>
            <a:fillRect/>
          </a:stretch>
        </p:blipFill>
        <p:spPr bwMode="auto">
          <a:xfrm>
            <a:off x="3357563" y="4357688"/>
            <a:ext cx="5586412" cy="1357312"/>
          </a:xfrm>
          <a:prstGeom prst="rect">
            <a:avLst/>
          </a:prstGeom>
          <a:noFill/>
          <a:ln w="9525">
            <a:solidFill>
              <a:schemeClr val="bg2"/>
            </a:solidFill>
            <a:miter lim="800000"/>
            <a:headEnd/>
            <a:tailEnd/>
          </a:ln>
        </p:spPr>
      </p:pic>
      <p:pic>
        <p:nvPicPr>
          <p:cNvPr id="24583" name="Picture 9"/>
          <p:cNvPicPr>
            <a:picLocks noChangeAspect="1" noChangeArrowheads="1"/>
          </p:cNvPicPr>
          <p:nvPr/>
        </p:nvPicPr>
        <p:blipFill>
          <a:blip r:embed="rId5" cstate="print"/>
          <a:srcRect l="14648" t="50626" r="22656" b="25000"/>
          <a:stretch>
            <a:fillRect/>
          </a:stretch>
        </p:blipFill>
        <p:spPr bwMode="auto">
          <a:xfrm>
            <a:off x="3357563" y="2803525"/>
            <a:ext cx="5572125" cy="1354138"/>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19"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0" name="Text Box 4"/>
          <p:cNvSpPr txBox="1">
            <a:spLocks noChangeArrowheads="1"/>
          </p:cNvSpPr>
          <p:nvPr/>
        </p:nvSpPr>
        <p:spPr bwMode="auto">
          <a:xfrm>
            <a:off x="1384300" y="1760538"/>
            <a:ext cx="184150" cy="519112"/>
          </a:xfrm>
          <a:prstGeom prst="rect">
            <a:avLst/>
          </a:prstGeom>
          <a:noFill/>
          <a:ln w="9525">
            <a:noFill/>
            <a:miter lim="800000"/>
            <a:headEnd/>
            <a:tailEnd/>
          </a:ln>
        </p:spPr>
        <p:txBody>
          <a:bodyPr wrap="none">
            <a:spAutoFit/>
          </a:bodyPr>
          <a:lstStyle/>
          <a:p>
            <a:endParaRPr lang="en-CA" sz="2800">
              <a:latin typeface="Garamond" pitchFamily="18" charset="0"/>
            </a:endParaRPr>
          </a:p>
        </p:txBody>
      </p:sp>
      <p:sp>
        <p:nvSpPr>
          <p:cNvPr id="34821"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2"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3"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4"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5"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34826" name="Line 3"/>
          <p:cNvSpPr>
            <a:spLocks noChangeShapeType="1"/>
          </p:cNvSpPr>
          <p:nvPr/>
        </p:nvSpPr>
        <p:spPr bwMode="auto">
          <a:xfrm>
            <a:off x="971550" y="1196975"/>
            <a:ext cx="7416800" cy="0"/>
          </a:xfrm>
          <a:prstGeom prst="line">
            <a:avLst/>
          </a:prstGeom>
          <a:noFill/>
          <a:ln w="9525">
            <a:solidFill>
              <a:schemeClr val="tx1"/>
            </a:solidFill>
            <a:round/>
            <a:headEnd/>
            <a:tailEnd/>
          </a:ln>
        </p:spPr>
        <p:txBody>
          <a:bodyPr/>
          <a:lstStyle/>
          <a:p>
            <a:endParaRPr lang="en-US"/>
          </a:p>
        </p:txBody>
      </p:sp>
      <p:sp>
        <p:nvSpPr>
          <p:cNvPr id="19" name="Rectangle 2"/>
          <p:cNvSpPr txBox="1">
            <a:spLocks noChangeArrowheads="1"/>
          </p:cNvSpPr>
          <p:nvPr/>
        </p:nvSpPr>
        <p:spPr bwMode="auto">
          <a:xfrm>
            <a:off x="838200" y="457200"/>
            <a:ext cx="7429500" cy="819150"/>
          </a:xfrm>
          <a:prstGeom prst="rect">
            <a:avLst/>
          </a:prstGeom>
          <a:noFill/>
          <a:ln w="9525">
            <a:noFill/>
            <a:miter lim="800000"/>
            <a:headEnd/>
            <a:tailEnd/>
          </a:ln>
        </p:spPr>
        <p:txBody>
          <a:bodyPr anchor="ctr"/>
          <a:lstStyle/>
          <a:p>
            <a:pPr algn="ctr">
              <a:defRPr/>
            </a:pPr>
            <a:r>
              <a:rPr lang="en-CA" sz="3600" kern="0" dirty="0">
                <a:solidFill>
                  <a:srgbClr val="004080"/>
                </a:solidFill>
                <a:latin typeface="Garamond" pitchFamily="18" charset="0"/>
                <a:ea typeface="+mj-ea"/>
                <a:cs typeface="+mj-cs"/>
              </a:rPr>
              <a:t>Biosafety Heroes Program</a:t>
            </a:r>
          </a:p>
        </p:txBody>
      </p:sp>
      <p:sp>
        <p:nvSpPr>
          <p:cNvPr id="34828" name="Text Box 5"/>
          <p:cNvSpPr txBox="1">
            <a:spLocks noChangeArrowheads="1"/>
          </p:cNvSpPr>
          <p:nvPr/>
        </p:nvSpPr>
        <p:spPr bwMode="auto">
          <a:xfrm>
            <a:off x="457201" y="1428750"/>
            <a:ext cx="5257800" cy="4524315"/>
          </a:xfrm>
          <a:prstGeom prst="rect">
            <a:avLst/>
          </a:prstGeom>
          <a:noFill/>
          <a:ln w="9525">
            <a:noFill/>
            <a:miter lim="800000"/>
            <a:headEnd/>
            <a:tailEnd/>
          </a:ln>
        </p:spPr>
        <p:txBody>
          <a:bodyPr wrap="square">
            <a:spAutoFit/>
          </a:bodyPr>
          <a:lstStyle/>
          <a:p>
            <a:pPr>
              <a:buClr>
                <a:schemeClr val="folHlink"/>
              </a:buClr>
            </a:pPr>
            <a:r>
              <a:rPr lang="en-CA" sz="2400" b="1" dirty="0">
                <a:solidFill>
                  <a:srgbClr val="004080"/>
                </a:solidFill>
                <a:latin typeface="Garamond" pitchFamily="18" charset="0"/>
              </a:rPr>
              <a:t>IFBA Heroes Working </a:t>
            </a:r>
            <a:r>
              <a:rPr lang="en-CA" sz="2400" b="1" dirty="0" smtClean="0">
                <a:solidFill>
                  <a:srgbClr val="004080"/>
                </a:solidFill>
                <a:latin typeface="Garamond" pitchFamily="18" charset="0"/>
              </a:rPr>
              <a:t>Group</a:t>
            </a:r>
          </a:p>
          <a:p>
            <a:pPr>
              <a:buClr>
                <a:schemeClr val="folHlink"/>
              </a:buClr>
            </a:pPr>
            <a:r>
              <a:rPr lang="en-CA" sz="2400" b="1" dirty="0" smtClean="0">
                <a:solidFill>
                  <a:srgbClr val="004080"/>
                </a:solidFill>
                <a:latin typeface="Garamond" pitchFamily="18" charset="0"/>
              </a:rPr>
              <a:t> </a:t>
            </a:r>
            <a:endParaRPr lang="en-CA" sz="2400" b="1" dirty="0">
              <a:solidFill>
                <a:srgbClr val="004080"/>
              </a:solidFill>
              <a:latin typeface="Garamond" pitchFamily="18" charset="0"/>
            </a:endParaRPr>
          </a:p>
          <a:p>
            <a:pPr>
              <a:buClr>
                <a:schemeClr val="bg1"/>
              </a:buClr>
              <a:buFont typeface="Arial" charset="0"/>
              <a:buChar char="•"/>
            </a:pPr>
            <a:r>
              <a:rPr lang="en-CA" sz="2400" dirty="0">
                <a:solidFill>
                  <a:schemeClr val="bg1"/>
                </a:solidFill>
                <a:latin typeface="Garamond" pitchFamily="18" charset="0"/>
              </a:rPr>
              <a:t> Celebrate extraordinary individuals who are making significant contributions to advance biosafety in their region of the world</a:t>
            </a:r>
          </a:p>
          <a:p>
            <a:pPr>
              <a:buClr>
                <a:schemeClr val="bg1"/>
              </a:buClr>
              <a:buFont typeface="Arial" charset="0"/>
              <a:buChar char="•"/>
            </a:pPr>
            <a:r>
              <a:rPr lang="en-CA" sz="2400" dirty="0">
                <a:solidFill>
                  <a:schemeClr val="bg1"/>
                </a:solidFill>
                <a:latin typeface="Garamond" pitchFamily="18" charset="0"/>
              </a:rPr>
              <a:t> Operating under challenging circumstances with limited resources</a:t>
            </a:r>
          </a:p>
          <a:p>
            <a:pPr>
              <a:buClr>
                <a:schemeClr val="bg1"/>
              </a:buClr>
              <a:buFont typeface="Arial" charset="0"/>
              <a:buChar char="•"/>
            </a:pPr>
            <a:r>
              <a:rPr lang="en-CA" sz="2400" dirty="0">
                <a:solidFill>
                  <a:schemeClr val="bg1"/>
                </a:solidFill>
                <a:latin typeface="Garamond" pitchFamily="18" charset="0"/>
              </a:rPr>
              <a:t> Developing unique solutions to addressing these challenges</a:t>
            </a:r>
          </a:p>
          <a:p>
            <a:pPr>
              <a:buClr>
                <a:schemeClr val="bg1"/>
              </a:buClr>
              <a:buFont typeface="Arial" charset="0"/>
              <a:buChar char="•"/>
            </a:pPr>
            <a:r>
              <a:rPr lang="en-CA" sz="2400" dirty="0">
                <a:solidFill>
                  <a:schemeClr val="bg1"/>
                </a:solidFill>
                <a:latin typeface="Garamond" pitchFamily="18" charset="0"/>
              </a:rPr>
              <a:t> Nurture them to be future biosafety leaders</a:t>
            </a:r>
          </a:p>
        </p:txBody>
      </p:sp>
      <p:sp>
        <p:nvSpPr>
          <p:cNvPr id="34829" name="Text Box 10"/>
          <p:cNvSpPr txBox="1">
            <a:spLocks noChangeArrowheads="1"/>
          </p:cNvSpPr>
          <p:nvPr/>
        </p:nvSpPr>
        <p:spPr bwMode="auto">
          <a:xfrm>
            <a:off x="1643063" y="6072188"/>
            <a:ext cx="7000875" cy="523875"/>
          </a:xfrm>
          <a:prstGeom prst="rect">
            <a:avLst/>
          </a:prstGeom>
          <a:noFill/>
          <a:ln w="9525">
            <a:noFill/>
            <a:miter lim="800000"/>
            <a:headEnd/>
            <a:tailEnd/>
          </a:ln>
        </p:spPr>
        <p:txBody>
          <a:bodyPr>
            <a:spAutoFit/>
          </a:bodyPr>
          <a:lstStyle/>
          <a:p>
            <a:pPr>
              <a:buClr>
                <a:schemeClr val="folHlink"/>
              </a:buClr>
            </a:pPr>
            <a:r>
              <a:rPr lang="en-CA" sz="2800" i="1">
                <a:solidFill>
                  <a:srgbClr val="004080"/>
                </a:solidFill>
                <a:latin typeface="Garamond" pitchFamily="18" charset="0"/>
              </a:rPr>
              <a:t>Role models on the ground around the world...</a:t>
            </a:r>
          </a:p>
        </p:txBody>
      </p:sp>
      <p:pic>
        <p:nvPicPr>
          <p:cNvPr id="34830" name="Picture 21" descr="Biosafety Hero 1.jpg"/>
          <p:cNvPicPr>
            <a:picLocks noChangeAspect="1"/>
          </p:cNvPicPr>
          <p:nvPr/>
        </p:nvPicPr>
        <p:blipFill>
          <a:blip r:embed="rId2" cstate="print">
            <a:lum bright="10000"/>
          </a:blip>
          <a:srcRect l="48438" t="24153" r="28906" b="3008"/>
          <a:stretch>
            <a:fillRect/>
          </a:stretch>
        </p:blipFill>
        <p:spPr bwMode="auto">
          <a:xfrm>
            <a:off x="5786438" y="1714500"/>
            <a:ext cx="1831975" cy="3916363"/>
          </a:xfrm>
          <a:prstGeom prst="rect">
            <a:avLst/>
          </a:prstGeom>
          <a:ln>
            <a:noFill/>
          </a:ln>
          <a:effectLst>
            <a:outerShdw blurRad="292100" dist="139700" dir="2700000" algn="tl" rotWithShape="0">
              <a:srgbClr val="333333">
                <a:alpha val="65000"/>
              </a:srgbClr>
            </a:outerShdw>
          </a:effectLst>
        </p:spPr>
      </p:pic>
      <p:pic>
        <p:nvPicPr>
          <p:cNvPr id="15" name="Picture 14" descr="IBWG_logo-june2010.jpg"/>
          <p:cNvPicPr>
            <a:picLocks noChangeAspect="1"/>
          </p:cNvPicPr>
          <p:nvPr/>
        </p:nvPicPr>
        <p:blipFill>
          <a:blip r:embed="rId3" cstate="print">
            <a:clrChange>
              <a:clrFrom>
                <a:srgbClr val="FDFDFD"/>
              </a:clrFrom>
              <a:clrTo>
                <a:srgbClr val="FDFDFD">
                  <a:alpha val="0"/>
                </a:srgbClr>
              </a:clrTo>
            </a:clrChange>
          </a:blip>
          <a:srcRect r="61178"/>
          <a:stretch>
            <a:fillRect/>
          </a:stretch>
        </p:blipFill>
        <p:spPr>
          <a:xfrm>
            <a:off x="142875" y="214313"/>
            <a:ext cx="1012825" cy="11445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40960" cy="1143000"/>
          </a:xfrm>
        </p:spPr>
        <p:txBody>
          <a:bodyPr>
            <a:noAutofit/>
          </a:bodyPr>
          <a:lstStyle/>
          <a:p>
            <a:r>
              <a:rPr lang="en-US" sz="3200" b="1" dirty="0" smtClean="0"/>
              <a:t>Welcome to our 3</a:t>
            </a:r>
            <a:r>
              <a:rPr lang="en-US" sz="3200" b="1" baseline="30000" dirty="0" smtClean="0"/>
              <a:t>rd</a:t>
            </a:r>
            <a:r>
              <a:rPr lang="en-US" sz="3200" b="1" dirty="0" smtClean="0"/>
              <a:t> AfBSA Conference </a:t>
            </a:r>
            <a:r>
              <a:rPr lang="en-US" sz="3200" dirty="0" err="1" smtClean="0"/>
              <a:t>Sandton</a:t>
            </a:r>
            <a:r>
              <a:rPr lang="en-US" sz="3200" dirty="0" smtClean="0"/>
              <a:t> Convention Centre, </a:t>
            </a:r>
            <a:r>
              <a:rPr lang="en-US" sz="3200" b="1" dirty="0" smtClean="0"/>
              <a:t>Johannesburg, </a:t>
            </a:r>
            <a:r>
              <a:rPr lang="en-US" sz="3200" dirty="0" smtClean="0"/>
              <a:t>South Africa, </a:t>
            </a:r>
            <a:r>
              <a:rPr lang="en-US" sz="3200" b="1" dirty="0" smtClean="0"/>
              <a:t>June 24-27, 2012</a:t>
            </a:r>
            <a:endParaRPr lang="en-US" sz="3200" b="1" dirty="0"/>
          </a:p>
        </p:txBody>
      </p:sp>
      <p:pic>
        <p:nvPicPr>
          <p:cNvPr id="2050" name="Picture 2"/>
          <p:cNvPicPr>
            <a:picLocks noChangeAspect="1" noChangeArrowheads="1"/>
          </p:cNvPicPr>
          <p:nvPr/>
        </p:nvPicPr>
        <p:blipFill>
          <a:blip r:embed="rId2" cstate="print"/>
          <a:srcRect/>
          <a:stretch>
            <a:fillRect/>
          </a:stretch>
        </p:blipFill>
        <p:spPr bwMode="auto">
          <a:xfrm>
            <a:off x="755576" y="1772816"/>
            <a:ext cx="3067113" cy="4908466"/>
          </a:xfrm>
          <a:prstGeom prst="rect">
            <a:avLst/>
          </a:prstGeom>
          <a:noFill/>
          <a:ln w="9525">
            <a:noFill/>
            <a:miter lim="800000"/>
            <a:headEnd/>
            <a:tailEnd/>
          </a:ln>
        </p:spPr>
      </p:pic>
      <p:sp>
        <p:nvSpPr>
          <p:cNvPr id="5" name="Rectangle 4"/>
          <p:cNvSpPr/>
          <p:nvPr/>
        </p:nvSpPr>
        <p:spPr>
          <a:xfrm>
            <a:off x="4355976" y="2348880"/>
            <a:ext cx="4572000" cy="1754326"/>
          </a:xfrm>
          <a:prstGeom prst="rect">
            <a:avLst/>
          </a:prstGeom>
        </p:spPr>
        <p:txBody>
          <a:bodyPr>
            <a:spAutoFit/>
          </a:bodyPr>
          <a:lstStyle/>
          <a:p>
            <a:pPr lvl="0" fontAlgn="auto">
              <a:spcAft>
                <a:spcPts val="0"/>
              </a:spcAft>
              <a:defRPr/>
            </a:pPr>
            <a:r>
              <a:rPr lang="en-US" b="1" u="sng" dirty="0" smtClean="0">
                <a:solidFill>
                  <a:srgbClr val="FF0000"/>
                </a:solidFill>
                <a:effectLst>
                  <a:outerShdw blurRad="38100" dist="38100" dir="2700000" algn="tl">
                    <a:srgbClr val="000000">
                      <a:alpha val="43137"/>
                    </a:srgbClr>
                  </a:outerShdw>
                </a:effectLst>
              </a:rPr>
              <a:t>Registration at </a:t>
            </a:r>
            <a:endParaRPr lang="en-US" b="1" u="sng" dirty="0" smtClean="0">
              <a:solidFill>
                <a:srgbClr val="FF0000"/>
              </a:solidFill>
              <a:effectLst>
                <a:outerShdw blurRad="38100" dist="38100" dir="2700000" algn="tl">
                  <a:srgbClr val="000000">
                    <a:alpha val="43137"/>
                  </a:srgbClr>
                </a:outerShdw>
              </a:effectLst>
              <a:hlinkClick r:id="rId3"/>
            </a:endParaRPr>
          </a:p>
          <a:p>
            <a:pPr lvl="0" fontAlgn="auto">
              <a:spcAft>
                <a:spcPts val="0"/>
              </a:spcAft>
              <a:defRPr/>
            </a:pPr>
            <a:endParaRPr lang="en-US" dirty="0" smtClean="0">
              <a:solidFill>
                <a:srgbClr val="FF0000"/>
              </a:solidFill>
              <a:hlinkClick r:id="rId3"/>
            </a:endParaRPr>
          </a:p>
          <a:p>
            <a:pPr lvl="0" fontAlgn="auto">
              <a:spcAft>
                <a:spcPts val="0"/>
              </a:spcAft>
              <a:defRPr/>
            </a:pPr>
            <a:r>
              <a:rPr lang="en-US" dirty="0" smtClean="0">
                <a:solidFill>
                  <a:srgbClr val="FF0000"/>
                </a:solidFill>
                <a:hlinkClick r:id="rId3"/>
              </a:rPr>
              <a:t>www.conference. afbsa.org</a:t>
            </a:r>
            <a:endParaRPr lang="en-US" dirty="0" smtClean="0">
              <a:solidFill>
                <a:srgbClr val="FF0000"/>
              </a:solidFill>
            </a:endParaRPr>
          </a:p>
          <a:p>
            <a:pPr lvl="0" fontAlgn="auto">
              <a:spcAft>
                <a:spcPts val="0"/>
              </a:spcAft>
              <a:defRPr/>
            </a:pPr>
            <a:endParaRPr lang="en-US" dirty="0" smtClean="0">
              <a:solidFill>
                <a:schemeClr val="tx2"/>
              </a:solidFill>
            </a:endParaRPr>
          </a:p>
          <a:p>
            <a:pPr lvl="0" fontAlgn="auto">
              <a:spcAft>
                <a:spcPts val="0"/>
              </a:spcAft>
              <a:defRPr/>
            </a:pPr>
            <a:r>
              <a:rPr lang="en-US" dirty="0" smtClean="0">
                <a:solidFill>
                  <a:schemeClr val="tx2"/>
                </a:solidFill>
              </a:rPr>
              <a:t>E-mail: </a:t>
            </a:r>
            <a:r>
              <a:rPr lang="en-US" dirty="0" smtClean="0">
                <a:solidFill>
                  <a:schemeClr val="tx2"/>
                </a:solidFill>
                <a:hlinkClick r:id="rId4"/>
              </a:rPr>
              <a:t>afbsa@afbsa.org</a:t>
            </a:r>
            <a:endParaRPr lang="en-US" dirty="0" smtClean="0">
              <a:solidFill>
                <a:schemeClr val="tx2"/>
              </a:solidFill>
            </a:endParaRPr>
          </a:p>
          <a:p>
            <a:pPr lvl="0" fontAlgn="auto">
              <a:spcAft>
                <a:spcPts val="0"/>
              </a:spcAft>
              <a:defRPr/>
            </a:pPr>
            <a:r>
              <a:rPr lang="en-US" dirty="0" smtClean="0">
                <a:solidFill>
                  <a:schemeClr val="tx2"/>
                </a:solidFill>
                <a:hlinkClick r:id="rId5"/>
              </a:rPr>
              <a:t>Admin@afbsa.org</a:t>
            </a:r>
            <a:endParaRPr lang="en-US" dirty="0" smtClean="0">
              <a:solidFill>
                <a:schemeClr val="tx2"/>
              </a:solidFill>
            </a:endParaRPr>
          </a:p>
        </p:txBody>
      </p:sp>
      <p:cxnSp>
        <p:nvCxnSpPr>
          <p:cNvPr id="7" name="Straight Connector 6"/>
          <p:cNvCxnSpPr/>
          <p:nvPr/>
        </p:nvCxnSpPr>
        <p:spPr bwMode="auto">
          <a:xfrm>
            <a:off x="971600" y="1628800"/>
            <a:ext cx="756084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Autofit/>
          </a:bodyPr>
          <a:lstStyle/>
          <a:p>
            <a:pPr algn="ctr"/>
            <a:r>
              <a:rPr lang="en-US" sz="2800" b="1" dirty="0" smtClean="0"/>
              <a:t>Welcome to 2</a:t>
            </a:r>
            <a:r>
              <a:rPr lang="en-US" sz="2800" b="1" baseline="30000" dirty="0" smtClean="0"/>
              <a:t>nd</a:t>
            </a:r>
            <a:r>
              <a:rPr lang="en-US" sz="2800" b="1" dirty="0" smtClean="0"/>
              <a:t> IFBA Conference, </a:t>
            </a:r>
            <a:r>
              <a:rPr lang="en-US" sz="2800" b="1" dirty="0" err="1" smtClean="0"/>
              <a:t>Sandton</a:t>
            </a:r>
            <a:r>
              <a:rPr lang="en-US" sz="2800" b="1" dirty="0" smtClean="0"/>
              <a:t> Convention Centre, Johannesburg South Africa June 28 &amp; 29, 2012</a:t>
            </a:r>
            <a:endParaRPr lang="en-US" sz="2800" b="1" dirty="0"/>
          </a:p>
        </p:txBody>
      </p:sp>
      <p:pic>
        <p:nvPicPr>
          <p:cNvPr id="1026" name="Picture 2"/>
          <p:cNvPicPr>
            <a:picLocks noChangeAspect="1" noChangeArrowheads="1"/>
          </p:cNvPicPr>
          <p:nvPr/>
        </p:nvPicPr>
        <p:blipFill>
          <a:blip r:embed="rId3" cstate="print"/>
          <a:srcRect/>
          <a:stretch>
            <a:fillRect/>
          </a:stretch>
        </p:blipFill>
        <p:spPr bwMode="auto">
          <a:xfrm>
            <a:off x="1219200" y="1700808"/>
            <a:ext cx="6553200" cy="4712307"/>
          </a:xfrm>
          <a:prstGeom prst="rect">
            <a:avLst/>
          </a:prstGeom>
          <a:noFill/>
          <a:ln w="9525">
            <a:noFill/>
            <a:miter lim="800000"/>
            <a:headEnd/>
            <a:tailEnd/>
          </a:ln>
        </p:spPr>
      </p:pic>
      <p:cxnSp>
        <p:nvCxnSpPr>
          <p:cNvPr id="4" name="Straight Connector 3"/>
          <p:cNvCxnSpPr/>
          <p:nvPr/>
        </p:nvCxnSpPr>
        <p:spPr bwMode="auto">
          <a:xfrm>
            <a:off x="827584" y="1484784"/>
            <a:ext cx="756084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609600" y="2819400"/>
            <a:ext cx="8229600" cy="1143000"/>
          </a:xfrm>
        </p:spPr>
        <p:txBody>
          <a:bodyPr/>
          <a:lstStyle/>
          <a:p>
            <a:r>
              <a:rPr lang="en-US"/>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609600"/>
            <a:ext cx="8229600" cy="591312"/>
          </a:xfrm>
        </p:spPr>
        <p:txBody>
          <a:bodyPr>
            <a:normAutofit fontScale="90000"/>
          </a:bodyPr>
          <a:lstStyle/>
          <a:p>
            <a:pPr eaLnBrk="1" hangingPunct="1">
              <a:defRPr/>
            </a:pPr>
            <a:r>
              <a:rPr lang="en-US" sz="4000" dirty="0" smtClean="0"/>
              <a:t>Biosafety and Biosecurity in Africa</a:t>
            </a:r>
          </a:p>
        </p:txBody>
      </p:sp>
      <p:sp>
        <p:nvSpPr>
          <p:cNvPr id="7171" name="Rectangle 6"/>
          <p:cNvSpPr>
            <a:spLocks noGrp="1" noChangeArrowheads="1"/>
          </p:cNvSpPr>
          <p:nvPr>
            <p:ph type="body" sz="half" idx="2"/>
          </p:nvPr>
        </p:nvSpPr>
        <p:spPr>
          <a:xfrm>
            <a:off x="4419600" y="1600200"/>
            <a:ext cx="4495800" cy="5029200"/>
          </a:xfrm>
        </p:spPr>
        <p:txBody>
          <a:bodyPr>
            <a:normAutofit lnSpcReduction="10000"/>
          </a:bodyPr>
          <a:lstStyle/>
          <a:p>
            <a:pPr eaLnBrk="1" hangingPunct="1">
              <a:lnSpc>
                <a:spcPct val="80000"/>
              </a:lnSpc>
            </a:pPr>
            <a:r>
              <a:rPr lang="en-US" sz="2000" dirty="0" smtClean="0"/>
              <a:t>Biosafety and biosecurity as scientific disciplines are still at their formative stages in most Institutions in Africa.</a:t>
            </a:r>
          </a:p>
          <a:p>
            <a:pPr eaLnBrk="1" hangingPunct="1">
              <a:lnSpc>
                <a:spcPct val="80000"/>
              </a:lnSpc>
              <a:buFont typeface="Wingdings" pitchFamily="2" charset="2"/>
              <a:buNone/>
            </a:pPr>
            <a:r>
              <a:rPr lang="en-US" sz="2000" dirty="0" smtClean="0"/>
              <a:t> </a:t>
            </a:r>
          </a:p>
          <a:p>
            <a:pPr eaLnBrk="1" hangingPunct="1">
              <a:lnSpc>
                <a:spcPct val="80000"/>
              </a:lnSpc>
            </a:pPr>
            <a:r>
              <a:rPr lang="en-US" sz="2000" dirty="0" smtClean="0"/>
              <a:t>Biosafety awareness has been promoted through Biotechnology innovations (Mainly GMOs) within the framework of the “</a:t>
            </a:r>
            <a:r>
              <a:rPr lang="en-US" sz="2000" dirty="0" err="1" smtClean="0"/>
              <a:t>Cartegena</a:t>
            </a:r>
            <a:r>
              <a:rPr lang="en-US" sz="2000" dirty="0" smtClean="0"/>
              <a:t> Protocol” </a:t>
            </a:r>
          </a:p>
          <a:p>
            <a:pPr lvl="1" eaLnBrk="1" hangingPunct="1">
              <a:lnSpc>
                <a:spcPct val="80000"/>
              </a:lnSpc>
              <a:buClr>
                <a:srgbClr val="FF3300"/>
              </a:buClr>
              <a:buFont typeface="Wingdings" pitchFamily="2" charset="2"/>
              <a:buChar char="ü"/>
            </a:pPr>
            <a:r>
              <a:rPr lang="en-US" sz="1800" dirty="0" err="1" smtClean="0"/>
              <a:t>Cartegna</a:t>
            </a:r>
            <a:r>
              <a:rPr lang="en-US" sz="1800" dirty="0" smtClean="0"/>
              <a:t> Protocol promoting Biosafety Regulations and Laws in Africa</a:t>
            </a:r>
          </a:p>
          <a:p>
            <a:pPr eaLnBrk="1" hangingPunct="1">
              <a:lnSpc>
                <a:spcPct val="80000"/>
              </a:lnSpc>
              <a:buClr>
                <a:srgbClr val="FF3300"/>
              </a:buClr>
              <a:buFont typeface="Wingdings" pitchFamily="2" charset="2"/>
              <a:buNone/>
            </a:pPr>
            <a:endParaRPr lang="en-US" sz="2000" dirty="0" smtClean="0"/>
          </a:p>
          <a:p>
            <a:pPr lvl="1" eaLnBrk="1" hangingPunct="1">
              <a:lnSpc>
                <a:spcPct val="80000"/>
              </a:lnSpc>
              <a:buClr>
                <a:srgbClr val="FF3300"/>
              </a:buClr>
              <a:buFont typeface="Wingdings" pitchFamily="2" charset="2"/>
              <a:buChar char="ü"/>
            </a:pPr>
            <a:r>
              <a:rPr lang="en-US" sz="1800" dirty="0" smtClean="0"/>
              <a:t>The capacity of countries to carry out risk assessments is shaping up in Africa .</a:t>
            </a:r>
          </a:p>
          <a:p>
            <a:pPr lvl="1" eaLnBrk="1" hangingPunct="1">
              <a:lnSpc>
                <a:spcPct val="80000"/>
              </a:lnSpc>
              <a:buClr>
                <a:srgbClr val="FF3300"/>
              </a:buClr>
              <a:buNone/>
            </a:pPr>
            <a:endParaRPr lang="en-US" sz="1800" dirty="0" smtClean="0"/>
          </a:p>
          <a:p>
            <a:pPr eaLnBrk="1" hangingPunct="1">
              <a:lnSpc>
                <a:spcPct val="80000"/>
              </a:lnSpc>
            </a:pPr>
            <a:r>
              <a:rPr lang="en-US" sz="2000" dirty="0" smtClean="0"/>
              <a:t>Countries are now building capacities in Biosecurity through BTWC and UN 1540 requirements</a:t>
            </a:r>
          </a:p>
        </p:txBody>
      </p:sp>
      <p:pic>
        <p:nvPicPr>
          <p:cNvPr id="7172" name="Picture 7" descr="africa-map"/>
          <p:cNvPicPr>
            <a:picLocks noChangeAspect="1" noChangeArrowheads="1"/>
          </p:cNvPicPr>
          <p:nvPr/>
        </p:nvPicPr>
        <p:blipFill>
          <a:blip r:embed="rId3" cstate="print"/>
          <a:srcRect/>
          <a:stretch>
            <a:fillRect/>
          </a:stretch>
        </p:blipFill>
        <p:spPr bwMode="auto">
          <a:xfrm>
            <a:off x="228600" y="1676400"/>
            <a:ext cx="4052888" cy="4267200"/>
          </a:xfrm>
          <a:prstGeom prst="rect">
            <a:avLst/>
          </a:prstGeom>
          <a:noFill/>
          <a:ln w="9525">
            <a:noFill/>
            <a:miter lim="800000"/>
            <a:headEnd/>
            <a:tailEnd/>
          </a:ln>
        </p:spPr>
      </p:pic>
      <p:sp>
        <p:nvSpPr>
          <p:cNvPr id="7173" name="Line 4"/>
          <p:cNvSpPr>
            <a:spLocks noChangeShapeType="1"/>
          </p:cNvSpPr>
          <p:nvPr/>
        </p:nvSpPr>
        <p:spPr bwMode="auto">
          <a:xfrm>
            <a:off x="381000" y="1447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8750"/>
            <a:ext cx="8229600" cy="1060450"/>
          </a:xfrm>
        </p:spPr>
        <p:txBody>
          <a:bodyPr>
            <a:normAutofit/>
          </a:bodyPr>
          <a:lstStyle/>
          <a:p>
            <a:pPr algn="ctr" eaLnBrk="1" hangingPunct="1">
              <a:defRPr/>
            </a:pPr>
            <a:r>
              <a:rPr lang="en-US" sz="4000" b="1" dirty="0" smtClean="0"/>
              <a:t>Laboratory Facilities in Africa</a:t>
            </a:r>
          </a:p>
        </p:txBody>
      </p:sp>
      <p:sp>
        <p:nvSpPr>
          <p:cNvPr id="8195" name="Rectangle 3"/>
          <p:cNvSpPr>
            <a:spLocks noGrp="1" noChangeArrowheads="1"/>
          </p:cNvSpPr>
          <p:nvPr>
            <p:ph type="body" idx="1"/>
          </p:nvPr>
        </p:nvSpPr>
        <p:spPr>
          <a:xfrm>
            <a:off x="457200" y="1371600"/>
            <a:ext cx="8077200" cy="4852988"/>
          </a:xfrm>
        </p:spPr>
        <p:txBody>
          <a:bodyPr>
            <a:normAutofit lnSpcReduction="10000"/>
          </a:bodyPr>
          <a:lstStyle/>
          <a:p>
            <a:pPr algn="just" eaLnBrk="1" hangingPunct="1">
              <a:lnSpc>
                <a:spcPct val="80000"/>
              </a:lnSpc>
              <a:defRPr/>
            </a:pPr>
            <a:r>
              <a:rPr lang="en-US" sz="2400" dirty="0" smtClean="0">
                <a:latin typeface="Arial" charset="0"/>
              </a:rPr>
              <a:t>Majority are the typical university research laboratory i.e. a BSL-1 facility.</a:t>
            </a:r>
          </a:p>
          <a:p>
            <a:pPr algn="just" eaLnBrk="1" hangingPunct="1">
              <a:lnSpc>
                <a:spcPct val="80000"/>
              </a:lnSpc>
              <a:buFont typeface="Wingdings" pitchFamily="2" charset="2"/>
              <a:buNone/>
              <a:defRPr/>
            </a:pPr>
            <a:endParaRPr lang="en-US" sz="2400" dirty="0" smtClean="0">
              <a:latin typeface="Arial" charset="0"/>
            </a:endParaRPr>
          </a:p>
          <a:p>
            <a:pPr algn="just" eaLnBrk="1" hangingPunct="1">
              <a:lnSpc>
                <a:spcPct val="80000"/>
              </a:lnSpc>
              <a:defRPr/>
            </a:pPr>
            <a:r>
              <a:rPr lang="en-US" sz="2400" dirty="0" smtClean="0">
                <a:latin typeface="Arial" charset="0"/>
              </a:rPr>
              <a:t>Most Research Institutions have BSL-2 and mushrooming BSL-3 facilities (KEMRI 5 BSL-3)</a:t>
            </a:r>
          </a:p>
          <a:p>
            <a:pPr algn="just" eaLnBrk="1" hangingPunct="1">
              <a:lnSpc>
                <a:spcPct val="80000"/>
              </a:lnSpc>
              <a:buFontTx/>
              <a:buNone/>
              <a:defRPr/>
            </a:pPr>
            <a:endParaRPr lang="en-US" sz="2400" dirty="0" smtClean="0">
              <a:latin typeface="Arial" charset="0"/>
            </a:endParaRPr>
          </a:p>
          <a:p>
            <a:pPr algn="just" eaLnBrk="1" hangingPunct="1">
              <a:lnSpc>
                <a:spcPct val="80000"/>
              </a:lnSpc>
              <a:defRPr/>
            </a:pPr>
            <a:r>
              <a:rPr lang="en-US" sz="2400" dirty="0" smtClean="0">
                <a:latin typeface="Arial" charset="0"/>
              </a:rPr>
              <a:t>Enhanced BSL-3 facilities exists </a:t>
            </a:r>
          </a:p>
          <a:p>
            <a:pPr marL="742950" lvl="2" indent="-342900" algn="just" eaLnBrk="1" hangingPunct="1">
              <a:lnSpc>
                <a:spcPct val="80000"/>
              </a:lnSpc>
              <a:buClr>
                <a:srgbClr val="FF0000"/>
              </a:buClr>
              <a:buFont typeface="Wingdings" pitchFamily="2" charset="2"/>
              <a:buChar char="ü"/>
              <a:defRPr/>
            </a:pPr>
            <a:r>
              <a:rPr lang="en-US" sz="2000" dirty="0" smtClean="0">
                <a:latin typeface="Arial" charset="0"/>
                <a:ea typeface="+mn-ea"/>
              </a:rPr>
              <a:t> Naval</a:t>
            </a:r>
            <a:r>
              <a:rPr lang="en-US" sz="2000" dirty="0" smtClean="0">
                <a:latin typeface="Arial" charset="0"/>
              </a:rPr>
              <a:t> Medical Research Unit No. 3 Cairo, Egypt (NAMRU-3 (Cairo, Egypt)</a:t>
            </a:r>
          </a:p>
          <a:p>
            <a:pPr marL="742950" lvl="2" indent="-342900" algn="just" eaLnBrk="1" hangingPunct="1">
              <a:lnSpc>
                <a:spcPct val="80000"/>
              </a:lnSpc>
              <a:buClr>
                <a:srgbClr val="FF0000"/>
              </a:buClr>
              <a:buFont typeface="Wingdings" pitchFamily="2" charset="2"/>
              <a:buChar char="ü"/>
              <a:defRPr/>
            </a:pPr>
            <a:r>
              <a:rPr lang="en-US" sz="2000" dirty="0" smtClean="0">
                <a:latin typeface="Arial" charset="0"/>
              </a:rPr>
              <a:t> UON/Manitoba in Nairobi</a:t>
            </a:r>
          </a:p>
          <a:p>
            <a:pPr algn="just" eaLnBrk="1" hangingPunct="1">
              <a:lnSpc>
                <a:spcPct val="80000"/>
              </a:lnSpc>
              <a:buFont typeface="Wingdings" pitchFamily="2" charset="2"/>
              <a:buNone/>
              <a:defRPr/>
            </a:pPr>
            <a:endParaRPr lang="en-US" sz="2400" dirty="0" smtClean="0">
              <a:latin typeface="Arial" charset="0"/>
            </a:endParaRPr>
          </a:p>
          <a:p>
            <a:pPr algn="just" eaLnBrk="1" hangingPunct="1">
              <a:lnSpc>
                <a:spcPct val="80000"/>
              </a:lnSpc>
              <a:defRPr/>
            </a:pPr>
            <a:r>
              <a:rPr lang="en-US" sz="2400" dirty="0" smtClean="0">
                <a:latin typeface="Arial" charset="0"/>
              </a:rPr>
              <a:t>Only 2 BSL-4  </a:t>
            </a:r>
            <a:r>
              <a:rPr lang="en-US" sz="2400" b="1" dirty="0" smtClean="0">
                <a:latin typeface="Arial" charset="0"/>
              </a:rPr>
              <a:t>facilities</a:t>
            </a:r>
            <a:r>
              <a:rPr lang="en-US" sz="2400" dirty="0" smtClean="0">
                <a:latin typeface="Arial" charset="0"/>
              </a:rPr>
              <a:t> in </a:t>
            </a:r>
            <a:r>
              <a:rPr lang="en-US" sz="2400" b="1" dirty="0" smtClean="0">
                <a:latin typeface="Arial" charset="0"/>
              </a:rPr>
              <a:t>Africa</a:t>
            </a:r>
            <a:r>
              <a:rPr lang="en-US" sz="2400" dirty="0" smtClean="0">
                <a:latin typeface="Arial" charset="0"/>
              </a:rPr>
              <a:t> </a:t>
            </a:r>
          </a:p>
          <a:p>
            <a:pPr lvl="1" algn="just" eaLnBrk="1" hangingPunct="1">
              <a:lnSpc>
                <a:spcPct val="80000"/>
              </a:lnSpc>
              <a:buClr>
                <a:srgbClr val="FF3300"/>
              </a:buClr>
              <a:buFont typeface="Wingdings" pitchFamily="2" charset="2"/>
              <a:buChar char="ü"/>
              <a:defRPr/>
            </a:pPr>
            <a:r>
              <a:rPr lang="en-US" sz="2400" dirty="0" smtClean="0">
                <a:latin typeface="Arial" charset="0"/>
              </a:rPr>
              <a:t>Centre International de </a:t>
            </a:r>
            <a:r>
              <a:rPr lang="en-US" sz="2400" dirty="0" err="1" smtClean="0">
                <a:latin typeface="Arial" charset="0"/>
              </a:rPr>
              <a:t>Recherches</a:t>
            </a:r>
            <a:r>
              <a:rPr lang="en-US" sz="2400" dirty="0" smtClean="0">
                <a:latin typeface="Arial" charset="0"/>
              </a:rPr>
              <a:t> </a:t>
            </a:r>
            <a:r>
              <a:rPr lang="en-US" sz="2400" dirty="0" err="1" smtClean="0">
                <a:latin typeface="Arial" charset="0"/>
              </a:rPr>
              <a:t>Médicales</a:t>
            </a:r>
            <a:r>
              <a:rPr lang="en-US" sz="2400" dirty="0" smtClean="0">
                <a:latin typeface="Arial" charset="0"/>
              </a:rPr>
              <a:t> de </a:t>
            </a:r>
            <a:r>
              <a:rPr lang="en-US" sz="2400" b="1" dirty="0" err="1" smtClean="0">
                <a:latin typeface="Arial" charset="0"/>
              </a:rPr>
              <a:t>Franceville</a:t>
            </a:r>
            <a:r>
              <a:rPr lang="en-US" sz="2400" dirty="0" smtClean="0">
                <a:latin typeface="Arial" charset="0"/>
              </a:rPr>
              <a:t>, </a:t>
            </a:r>
            <a:r>
              <a:rPr lang="en-US" sz="2400" b="1" dirty="0" err="1" smtClean="0">
                <a:latin typeface="Arial" charset="0"/>
              </a:rPr>
              <a:t>Franceville</a:t>
            </a:r>
            <a:r>
              <a:rPr lang="en-US" sz="2400" dirty="0" smtClean="0">
                <a:latin typeface="Arial" charset="0"/>
              </a:rPr>
              <a:t>, </a:t>
            </a:r>
            <a:r>
              <a:rPr lang="en-US" sz="2400" b="1" dirty="0" smtClean="0">
                <a:latin typeface="Arial" charset="0"/>
              </a:rPr>
              <a:t>Gabon); </a:t>
            </a:r>
          </a:p>
          <a:p>
            <a:pPr lvl="1" algn="just" eaLnBrk="1" hangingPunct="1">
              <a:lnSpc>
                <a:spcPct val="80000"/>
              </a:lnSpc>
              <a:buClr>
                <a:srgbClr val="FF3300"/>
              </a:buClr>
              <a:buFont typeface="Wingdings" pitchFamily="2" charset="2"/>
              <a:buChar char="ü"/>
              <a:defRPr/>
            </a:pPr>
            <a:r>
              <a:rPr lang="en-US" sz="2400" b="1" dirty="0" smtClean="0">
                <a:latin typeface="Arial" charset="0"/>
              </a:rPr>
              <a:t>National Institute for Communicable Diseases (NICD), </a:t>
            </a:r>
            <a:r>
              <a:rPr lang="en-US" sz="2400" b="1" dirty="0" err="1" smtClean="0">
                <a:latin typeface="Arial" charset="0"/>
              </a:rPr>
              <a:t>Grahamstown</a:t>
            </a:r>
            <a:r>
              <a:rPr lang="en-US" sz="2400" b="1" dirty="0" smtClean="0">
                <a:latin typeface="Arial" charset="0"/>
              </a:rPr>
              <a:t>, South Africa; </a:t>
            </a:r>
          </a:p>
        </p:txBody>
      </p:sp>
      <p:sp>
        <p:nvSpPr>
          <p:cNvPr id="8196" name="Line 4"/>
          <p:cNvSpPr>
            <a:spLocks noChangeShapeType="1"/>
          </p:cNvSpPr>
          <p:nvPr/>
        </p:nvSpPr>
        <p:spPr bwMode="auto">
          <a:xfrm>
            <a:off x="533400" y="12192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96900"/>
            <a:ext cx="7734300" cy="3581400"/>
          </a:xfrm>
        </p:spPr>
        <p:txBody>
          <a:bodyPr>
            <a:normAutofit/>
          </a:bodyPr>
          <a:lstStyle/>
          <a:p>
            <a:pPr>
              <a:defRPr/>
            </a:pPr>
            <a:r>
              <a:rPr lang="en-US" sz="4800" dirty="0" smtClean="0">
                <a:solidFill>
                  <a:srgbClr val="FFC000"/>
                </a:solidFill>
              </a:rPr>
              <a:t>Common Challenges on Laboratory Biosafety and Biosecurity in Laboratories</a:t>
            </a:r>
            <a:endParaRPr lang="en-US" sz="4800" dirty="0">
              <a:solidFill>
                <a:srgbClr val="FFC000"/>
              </a:solidFill>
            </a:endParaRPr>
          </a:p>
        </p:txBody>
      </p:sp>
      <p:sp>
        <p:nvSpPr>
          <p:cNvPr id="10243" name="Line 4"/>
          <p:cNvSpPr>
            <a:spLocks noChangeShapeType="1"/>
          </p:cNvSpPr>
          <p:nvPr/>
        </p:nvSpPr>
        <p:spPr bwMode="auto">
          <a:xfrm>
            <a:off x="457200" y="4495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2400"/>
            <a:ext cx="8229600" cy="1143000"/>
          </a:xfrm>
        </p:spPr>
        <p:txBody>
          <a:bodyPr>
            <a:normAutofit fontScale="90000"/>
          </a:bodyPr>
          <a:lstStyle/>
          <a:p>
            <a:pPr eaLnBrk="1" hangingPunct="1">
              <a:defRPr/>
            </a:pPr>
            <a:r>
              <a:rPr lang="en-US" sz="4000" b="1" dirty="0" smtClean="0"/>
              <a:t>What are laboratories in Africa look like?</a:t>
            </a:r>
          </a:p>
        </p:txBody>
      </p:sp>
      <p:sp>
        <p:nvSpPr>
          <p:cNvPr id="11267" name="Rectangle 3"/>
          <p:cNvSpPr>
            <a:spLocks noGrp="1" noChangeArrowheads="1"/>
          </p:cNvSpPr>
          <p:nvPr>
            <p:ph type="body" sz="half" idx="1"/>
          </p:nvPr>
        </p:nvSpPr>
        <p:spPr>
          <a:xfrm>
            <a:off x="457200" y="1600200"/>
            <a:ext cx="8001000" cy="4953000"/>
          </a:xfrm>
        </p:spPr>
        <p:txBody>
          <a:bodyPr/>
          <a:lstStyle/>
          <a:p>
            <a:pPr eaLnBrk="1" hangingPunct="1">
              <a:lnSpc>
                <a:spcPct val="80000"/>
              </a:lnSpc>
            </a:pPr>
            <a:r>
              <a:rPr lang="en-US" sz="1800" b="1" smtClean="0"/>
              <a:t>Occupational health and Emergency response plans</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r>
              <a:rPr lang="en-US" sz="1800" smtClean="0"/>
              <a:t>     – Poorly defined spill-management</a:t>
            </a:r>
          </a:p>
          <a:p>
            <a:pPr eaLnBrk="1" hangingPunct="1">
              <a:lnSpc>
                <a:spcPct val="80000"/>
              </a:lnSpc>
              <a:buFont typeface="Wingdings" pitchFamily="2" charset="2"/>
              <a:buNone/>
            </a:pPr>
            <a:r>
              <a:rPr lang="en-US" sz="1800" smtClean="0"/>
              <a:t>     – Post-exposure management (HBV/HIV)</a:t>
            </a:r>
          </a:p>
          <a:p>
            <a:pPr eaLnBrk="1" hangingPunct="1">
              <a:lnSpc>
                <a:spcPct val="80000"/>
              </a:lnSpc>
              <a:buFont typeface="Wingdings" pitchFamily="2" charset="2"/>
              <a:buNone/>
            </a:pPr>
            <a:endParaRPr lang="en-US" sz="1800" smtClean="0"/>
          </a:p>
          <a:p>
            <a:pPr eaLnBrk="1" hangingPunct="1">
              <a:lnSpc>
                <a:spcPct val="80000"/>
              </a:lnSpc>
            </a:pPr>
            <a:r>
              <a:rPr lang="en-US" sz="1800" b="1" smtClean="0"/>
              <a:t>Recording mechanism for laboratory acquired infections and other safety errors</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r>
              <a:rPr lang="en-US" sz="1800" smtClean="0"/>
              <a:t>      – Minimal</a:t>
            </a:r>
          </a:p>
          <a:p>
            <a:pPr eaLnBrk="1" hangingPunct="1">
              <a:lnSpc>
                <a:spcPct val="80000"/>
              </a:lnSpc>
              <a:buFont typeface="Wingdings" pitchFamily="2" charset="2"/>
              <a:buNone/>
            </a:pPr>
            <a:endParaRPr lang="en-US" sz="1800" smtClean="0"/>
          </a:p>
          <a:p>
            <a:pPr eaLnBrk="1" hangingPunct="1">
              <a:lnSpc>
                <a:spcPct val="80000"/>
              </a:lnSpc>
            </a:pPr>
            <a:r>
              <a:rPr lang="en-US" sz="1800" b="1" smtClean="0"/>
              <a:t>Inadequate availability or use of personal protective equipment (PPE)</a:t>
            </a:r>
          </a:p>
          <a:p>
            <a:pPr eaLnBrk="1" hangingPunct="1">
              <a:lnSpc>
                <a:spcPct val="80000"/>
              </a:lnSpc>
            </a:pPr>
            <a:endParaRPr lang="en-US" sz="1800" b="1" smtClean="0"/>
          </a:p>
          <a:p>
            <a:pPr eaLnBrk="1" hangingPunct="1">
              <a:lnSpc>
                <a:spcPct val="80000"/>
              </a:lnSpc>
            </a:pPr>
            <a:r>
              <a:rPr lang="en-US" sz="1800" b="1" smtClean="0"/>
              <a:t>Poor use, operation and maintenance of biosafety equipment</a:t>
            </a:r>
          </a:p>
          <a:p>
            <a:pPr eaLnBrk="1" hangingPunct="1">
              <a:lnSpc>
                <a:spcPct val="80000"/>
              </a:lnSpc>
            </a:pPr>
            <a:endParaRPr lang="en-US" sz="1800" b="1" smtClean="0"/>
          </a:p>
          <a:p>
            <a:pPr eaLnBrk="1" hangingPunct="1">
              <a:lnSpc>
                <a:spcPct val="80000"/>
              </a:lnSpc>
            </a:pPr>
            <a:r>
              <a:rPr lang="en-US" sz="1800" b="1" smtClean="0"/>
              <a:t>Inappropriate waste disposal</a:t>
            </a:r>
          </a:p>
        </p:txBody>
      </p:sp>
      <p:sp>
        <p:nvSpPr>
          <p:cNvPr id="11268" name="Line 4"/>
          <p:cNvSpPr>
            <a:spLocks noChangeShapeType="1"/>
          </p:cNvSpPr>
          <p:nvPr/>
        </p:nvSpPr>
        <p:spPr bwMode="auto">
          <a:xfrm>
            <a:off x="457200" y="1447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52400"/>
            <a:ext cx="8229600" cy="1143000"/>
          </a:xfrm>
        </p:spPr>
        <p:txBody>
          <a:bodyPr/>
          <a:lstStyle/>
          <a:p>
            <a:pPr algn="ctr" eaLnBrk="1" hangingPunct="1">
              <a:defRPr/>
            </a:pPr>
            <a:r>
              <a:rPr lang="en-US" sz="4000" b="1" dirty="0" smtClean="0"/>
              <a:t>Cont…..</a:t>
            </a:r>
          </a:p>
        </p:txBody>
      </p:sp>
      <p:sp>
        <p:nvSpPr>
          <p:cNvPr id="12291" name="Rectangle 3"/>
          <p:cNvSpPr>
            <a:spLocks noGrp="1" noChangeArrowheads="1"/>
          </p:cNvSpPr>
          <p:nvPr>
            <p:ph type="body" sz="half" idx="1"/>
          </p:nvPr>
        </p:nvSpPr>
        <p:spPr>
          <a:xfrm>
            <a:off x="457200" y="1600200"/>
            <a:ext cx="8001000" cy="4953000"/>
          </a:xfrm>
        </p:spPr>
        <p:txBody>
          <a:bodyPr/>
          <a:lstStyle/>
          <a:p>
            <a:pPr eaLnBrk="1" hangingPunct="1">
              <a:lnSpc>
                <a:spcPct val="90000"/>
              </a:lnSpc>
            </a:pPr>
            <a:r>
              <a:rPr lang="en-US" sz="2000" b="1" dirty="0" smtClean="0"/>
              <a:t>Minimal biosafety training programmes</a:t>
            </a:r>
          </a:p>
          <a:p>
            <a:pPr eaLnBrk="1" hangingPunct="1">
              <a:lnSpc>
                <a:spcPct val="90000"/>
              </a:lnSpc>
              <a:buFont typeface="Wingdings" pitchFamily="2" charset="2"/>
              <a:buNone/>
            </a:pPr>
            <a:r>
              <a:rPr lang="en-US" sz="2000" dirty="0" smtClean="0"/>
              <a:t>   – Occasionally with training on techniques</a:t>
            </a:r>
          </a:p>
          <a:p>
            <a:pPr eaLnBrk="1" hangingPunct="1">
              <a:lnSpc>
                <a:spcPct val="90000"/>
              </a:lnSpc>
              <a:buFont typeface="Wingdings" pitchFamily="2" charset="2"/>
              <a:buNone/>
            </a:pPr>
            <a:r>
              <a:rPr lang="en-US" sz="2000" dirty="0" smtClean="0"/>
              <a:t>   – Very small part of quality system</a:t>
            </a:r>
          </a:p>
          <a:p>
            <a:pPr eaLnBrk="1" hangingPunct="1">
              <a:lnSpc>
                <a:spcPct val="90000"/>
              </a:lnSpc>
            </a:pPr>
            <a:endParaRPr lang="en-US" sz="2000" b="1" dirty="0" smtClean="0"/>
          </a:p>
          <a:p>
            <a:pPr eaLnBrk="1" hangingPunct="1">
              <a:lnSpc>
                <a:spcPct val="90000"/>
              </a:lnSpc>
            </a:pPr>
            <a:r>
              <a:rPr lang="en-US" sz="2000" b="1" dirty="0" smtClean="0"/>
              <a:t>Biosafety/Safety Officers not designated</a:t>
            </a:r>
          </a:p>
          <a:p>
            <a:pPr eaLnBrk="1" hangingPunct="1">
              <a:lnSpc>
                <a:spcPct val="90000"/>
              </a:lnSpc>
              <a:buNone/>
            </a:pPr>
            <a:endParaRPr lang="en-US" sz="2000" b="1" dirty="0" smtClean="0"/>
          </a:p>
          <a:p>
            <a:pPr eaLnBrk="1" hangingPunct="1">
              <a:lnSpc>
                <a:spcPct val="90000"/>
              </a:lnSpc>
            </a:pPr>
            <a:r>
              <a:rPr lang="en-US" sz="2000" b="1" dirty="0" smtClean="0"/>
              <a:t>Safety Guidelines not available</a:t>
            </a:r>
          </a:p>
          <a:p>
            <a:pPr eaLnBrk="1" hangingPunct="1">
              <a:lnSpc>
                <a:spcPct val="90000"/>
              </a:lnSpc>
              <a:buNone/>
            </a:pPr>
            <a:endParaRPr lang="en-US" sz="2000" b="1" dirty="0" smtClean="0"/>
          </a:p>
          <a:p>
            <a:pPr eaLnBrk="1" hangingPunct="1">
              <a:lnSpc>
                <a:spcPct val="90000"/>
              </a:lnSpc>
            </a:pPr>
            <a:r>
              <a:rPr lang="en-US" sz="2000" b="1" dirty="0" smtClean="0"/>
              <a:t>Policies and SOPs not available or not followed</a:t>
            </a:r>
          </a:p>
          <a:p>
            <a:pPr eaLnBrk="1" hangingPunct="1">
              <a:lnSpc>
                <a:spcPct val="90000"/>
              </a:lnSpc>
              <a:buNone/>
            </a:pPr>
            <a:endParaRPr lang="en-US" sz="2000" b="1" dirty="0" smtClean="0"/>
          </a:p>
          <a:p>
            <a:pPr eaLnBrk="1" hangingPunct="1">
              <a:lnSpc>
                <a:spcPct val="90000"/>
              </a:lnSpc>
            </a:pPr>
            <a:r>
              <a:rPr lang="en-US" sz="2000" b="1" dirty="0" smtClean="0"/>
              <a:t>No mandatory immunization of lab personnel (TB, HBV, Typhoid fever)</a:t>
            </a:r>
          </a:p>
        </p:txBody>
      </p:sp>
      <p:sp>
        <p:nvSpPr>
          <p:cNvPr id="12292" name="Line 4"/>
          <p:cNvSpPr>
            <a:spLocks noChangeShapeType="1"/>
          </p:cNvSpPr>
          <p:nvPr/>
        </p:nvSpPr>
        <p:spPr bwMode="auto">
          <a:xfrm>
            <a:off x="457200" y="15240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42913" y="103188"/>
            <a:ext cx="8243887" cy="1116012"/>
          </a:xfrm>
        </p:spPr>
        <p:txBody>
          <a:bodyPr/>
          <a:lstStyle/>
          <a:p>
            <a:pPr algn="ctr" eaLnBrk="1" hangingPunct="1">
              <a:defRPr/>
            </a:pPr>
            <a:r>
              <a:rPr lang="en-US" dirty="0" smtClean="0"/>
              <a:t>Common Challenges</a:t>
            </a:r>
          </a:p>
        </p:txBody>
      </p:sp>
      <p:sp>
        <p:nvSpPr>
          <p:cNvPr id="19459" name="Rectangle 3"/>
          <p:cNvSpPr>
            <a:spLocks noGrp="1" noChangeArrowheads="1"/>
          </p:cNvSpPr>
          <p:nvPr>
            <p:ph type="body" idx="1"/>
          </p:nvPr>
        </p:nvSpPr>
        <p:spPr>
          <a:xfrm>
            <a:off x="457200" y="1600200"/>
            <a:ext cx="8229600" cy="4800600"/>
          </a:xfrm>
        </p:spPr>
        <p:txBody>
          <a:bodyPr/>
          <a:lstStyle/>
          <a:p>
            <a:pPr marL="609600" indent="-609600" eaLnBrk="1" hangingPunct="1">
              <a:buFontTx/>
              <a:buAutoNum type="arabicPeriod"/>
            </a:pPr>
            <a:r>
              <a:rPr lang="en-US" dirty="0" smtClean="0"/>
              <a:t>Regulations, Legislation</a:t>
            </a:r>
          </a:p>
          <a:p>
            <a:pPr marL="609600" indent="-609600" eaLnBrk="1" hangingPunct="1">
              <a:buFontTx/>
              <a:buAutoNum type="arabicPeriod"/>
            </a:pPr>
            <a:r>
              <a:rPr lang="en-US" dirty="0" smtClean="0"/>
              <a:t>National policy at the laboratory level</a:t>
            </a:r>
          </a:p>
          <a:p>
            <a:pPr marL="609600" indent="-609600" eaLnBrk="1" hangingPunct="1">
              <a:buFontTx/>
              <a:buAutoNum type="arabicPeriod"/>
            </a:pPr>
            <a:r>
              <a:rPr lang="en-US" dirty="0" smtClean="0"/>
              <a:t>Laboratory Biosecurity</a:t>
            </a:r>
          </a:p>
          <a:p>
            <a:pPr marL="609600" indent="-609600" eaLnBrk="1" hangingPunct="1">
              <a:buFontTx/>
              <a:buAutoNum type="arabicPeriod"/>
            </a:pPr>
            <a:r>
              <a:rPr lang="en-US" dirty="0" smtClean="0"/>
              <a:t>Laboratory Management</a:t>
            </a:r>
          </a:p>
          <a:p>
            <a:pPr marL="609600" indent="-609600" eaLnBrk="1" hangingPunct="1">
              <a:buFontTx/>
              <a:buAutoNum type="arabicPeriod"/>
            </a:pPr>
            <a:r>
              <a:rPr lang="en-US" dirty="0" smtClean="0"/>
              <a:t>Physical environment in containment laboratories</a:t>
            </a:r>
          </a:p>
          <a:p>
            <a:pPr marL="609600" indent="-609600" eaLnBrk="1" hangingPunct="1">
              <a:buFontTx/>
              <a:buAutoNum type="arabicPeriod"/>
            </a:pPr>
            <a:r>
              <a:rPr lang="en-US" dirty="0" smtClean="0"/>
              <a:t>Dual Use Research</a:t>
            </a:r>
          </a:p>
          <a:p>
            <a:pPr marL="609600" indent="-609600" eaLnBrk="1" hangingPunct="1">
              <a:buFontTx/>
              <a:buAutoNum type="arabicPeriod"/>
            </a:pPr>
            <a:endParaRPr lang="en-US" dirty="0" smtClean="0"/>
          </a:p>
        </p:txBody>
      </p:sp>
      <p:sp>
        <p:nvSpPr>
          <p:cNvPr id="19460" name="Line 4"/>
          <p:cNvSpPr>
            <a:spLocks noChangeShapeType="1"/>
          </p:cNvSpPr>
          <p:nvPr/>
        </p:nvSpPr>
        <p:spPr bwMode="auto">
          <a:xfrm>
            <a:off x="457200" y="1447800"/>
            <a:ext cx="8229600" cy="0"/>
          </a:xfrm>
          <a:prstGeom prst="line">
            <a:avLst/>
          </a:prstGeom>
          <a:noFill/>
          <a:ln w="38100">
            <a:solidFill>
              <a:srgbClr val="FF66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585</TotalTime>
  <Words>1380</Words>
  <Application>Microsoft Office PowerPoint</Application>
  <PresentationFormat>On-screen Show (4:3)</PresentationFormat>
  <Paragraphs>203</Paragraphs>
  <Slides>38</Slides>
  <Notes>20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      Laboratory Capacity , biosafety, and biosecurity in Africa: Gaps, goals, needs  and Progress </vt:lpstr>
      <vt:lpstr>Discussion Format</vt:lpstr>
      <vt:lpstr>Status of  Biosafety &amp; Biosecurity in Africa</vt:lpstr>
      <vt:lpstr>Biosafety and Biosecurity in Africa</vt:lpstr>
      <vt:lpstr>Laboratory Facilities in Africa</vt:lpstr>
      <vt:lpstr>Common Challenges on Laboratory Biosafety and Biosecurity in Laboratories</vt:lpstr>
      <vt:lpstr>What are laboratories in Africa look like?</vt:lpstr>
      <vt:lpstr>Cont…..</vt:lpstr>
      <vt:lpstr>Common Challenges</vt:lpstr>
      <vt:lpstr>Constraints for improvement</vt:lpstr>
      <vt:lpstr>Needs and Recommendations</vt:lpstr>
      <vt:lpstr>At National levels</vt:lpstr>
      <vt:lpstr>At Laboratory level</vt:lpstr>
      <vt:lpstr>Progress Made</vt:lpstr>
      <vt:lpstr>Positive outcomes and opportunities for progress</vt:lpstr>
      <vt:lpstr>AfBSA: Bridging Gaps</vt:lpstr>
      <vt:lpstr>Brief about AfBSA</vt:lpstr>
      <vt:lpstr>About AfBSA</vt:lpstr>
      <vt:lpstr>Slide 19</vt:lpstr>
      <vt:lpstr>Council members.. Cont’</vt:lpstr>
      <vt:lpstr>TRAINER OF TRAINERS COURSE IN AFRICA “WORKING SAFELY AND SECURITY WITHIN  BSL-2 LABORATORIES” MARCH 9-13, 2009 SILVERSPRINGS HOTEL, NAIROBI, KENYA </vt:lpstr>
      <vt:lpstr>1st AfBSA Annual Conference, March 8-12, 2010, Nairobi, Kenya</vt:lpstr>
      <vt:lpstr>LABORATORY BIOSAFETY AND BIOSECURITY WORKSHOP AT AZALAI HOTEL, BAMAKO, MALI FROM OCTOBER 18 - 22, 2010 </vt:lpstr>
      <vt:lpstr>AfBSA Supports the Africa Centre for Integrated Laboratory Training Course (ACILT) held twice a year in Johannesburg, South Africa</vt:lpstr>
      <vt:lpstr>Associations Already formed in Africa</vt:lpstr>
      <vt:lpstr>Brief about IFBA</vt:lpstr>
      <vt:lpstr>About IFBA</vt:lpstr>
      <vt:lpstr>IFBA   Co- Chairs </vt:lpstr>
      <vt:lpstr>International Federation of Biosafety Associations</vt:lpstr>
      <vt:lpstr>Role of  IFBA </vt:lpstr>
      <vt:lpstr>IFBA  Programmes</vt:lpstr>
      <vt:lpstr>2011 – The Year of Building International Biosafety Communities</vt:lpstr>
      <vt:lpstr>2011 – The Year of Building International Biosafety Communities</vt:lpstr>
      <vt:lpstr>IFBA Declaration on Building  Global Biosafety and Biosecurity</vt:lpstr>
      <vt:lpstr>Slide 35</vt:lpstr>
      <vt:lpstr>Welcome to our 3rd AfBSA Conference Sandton Convention Centre, Johannesburg, South Africa, June 24-27, 2012</vt:lpstr>
      <vt:lpstr>Welcome to 2nd IFBA Conference, Sandton Convention Centre, Johannesburg South Africa June 28 &amp; 29, 2012</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African Biological Safety Association</dc:creator>
  <cp:lastModifiedBy>African Biological Safety Association</cp:lastModifiedBy>
  <cp:revision>75</cp:revision>
  <dcterms:created xsi:type="dcterms:W3CDTF">2010-12-25T14:14:36Z</dcterms:created>
  <dcterms:modified xsi:type="dcterms:W3CDTF">2011-07-11T05:49:44Z</dcterms:modified>
</cp:coreProperties>
</file>