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85" r:id="rId2"/>
    <p:sldId id="258" r:id="rId3"/>
    <p:sldId id="319" r:id="rId4"/>
    <p:sldId id="317" r:id="rId5"/>
    <p:sldId id="263" r:id="rId6"/>
    <p:sldId id="259" r:id="rId7"/>
    <p:sldId id="286" r:id="rId8"/>
    <p:sldId id="270" r:id="rId9"/>
    <p:sldId id="291" r:id="rId10"/>
    <p:sldId id="326" r:id="rId11"/>
    <p:sldId id="335" r:id="rId12"/>
    <p:sldId id="292" r:id="rId13"/>
    <p:sldId id="330" r:id="rId14"/>
    <p:sldId id="337" r:id="rId15"/>
    <p:sldId id="327" r:id="rId16"/>
    <p:sldId id="287" r:id="rId17"/>
    <p:sldId id="338" r:id="rId18"/>
    <p:sldId id="279" r:id="rId19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23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5946" autoAdjust="0"/>
  </p:normalViewPr>
  <p:slideViewPr>
    <p:cSldViewPr snapToGrid="0" snapToObjects="1">
      <p:cViewPr varScale="1">
        <p:scale>
          <a:sx n="96" d="100"/>
          <a:sy n="96" d="100"/>
        </p:scale>
        <p:origin x="-8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7D210BE-A8E9-4D07-87B2-8DCD454193D5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086B835-52A3-4E83-88D9-4664D52C9B0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llipse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178E8536-6A43-4533-91E5-FA2F38EA402D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7" name="Espace réservé du pied de page 19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30752D82-B5ED-4F18-A4A7-B66C1A85D70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879893B6-152B-4487-BE32-97F714B9A830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8DB900CB-2178-4DD0-B398-BEC0723941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DE3B9BFF-EC61-41C3-9DED-BD7C0BA3962F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F06AA60E-D86A-44CD-8E3E-FAA3F2F6FEF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82869987-7582-425E-A858-75F39EBE253C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9EB64BD1-264A-4D4F-9213-55FDB6199A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Ellipse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108CA16C-B110-4D0F-B6AA-A6E25F1E94E9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E166B873-CF0B-4CDA-AE8D-F6E88E47FE9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949BDC7A-79CE-4F83-93C9-712BB2773B29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6FF61DDC-C6BB-43D5-BA62-0185D74347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F2B3006F-DE9B-4B48-8582-13F9AD54B1D2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ACC2F1EF-AF89-497C-B967-B818D6FD951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FC4B0B01-8367-48A8-8C65-6D2E0DAE36DB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B49240A7-E788-459A-94D5-5547F72E944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6F95783B-6DD0-476B-BE50-5E453E88FAA3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D3D01F55-1E8A-44AC-9054-D1CEC5EFE39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0E637D35-2CA8-494D-8562-347ADA826C0E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B5577C84-3BCF-4A17-8CC7-078DE8B48C3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Processus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cessus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00512535-6B29-4CCF-B905-4539C53CE954}" type="datetimeFigureOut">
              <a:rPr lang="fr-FR"/>
              <a:pPr>
                <a:defRPr/>
              </a:pPr>
              <a:t>09/08/2011</a:t>
            </a:fld>
            <a:endParaRPr lang="fr-FR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97375" y="6384925"/>
            <a:ext cx="4537075" cy="234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82134294-6840-4147-9265-40CCE684AF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1028" name="Espace réservé du texte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0" name="Image 1" descr="Cirmf0.jp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71" b="-5095"/>
          <a:stretch>
            <a:fillRect/>
          </a:stretch>
        </p:blipFill>
        <p:spPr bwMode="auto">
          <a:xfrm>
            <a:off x="0" y="6118225"/>
            <a:ext cx="527843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 userDrawn="1"/>
        </p:nvSpPr>
        <p:spPr>
          <a:xfrm>
            <a:off x="3378200" y="6310313"/>
            <a:ext cx="555625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rgbClr val="623900"/>
                </a:solidFill>
                <a:latin typeface="Arial Narrow"/>
                <a:cs typeface="Arial Narrow"/>
              </a:rPr>
              <a:t>NAS High </a:t>
            </a:r>
            <a:r>
              <a:rPr lang="fr-FR" sz="1600" dirty="0" err="1">
                <a:solidFill>
                  <a:srgbClr val="623900"/>
                </a:solidFill>
                <a:latin typeface="Arial Narrow"/>
                <a:cs typeface="Arial Narrow"/>
              </a:rPr>
              <a:t>Containment</a:t>
            </a:r>
            <a:r>
              <a:rPr lang="fr-FR" sz="1600" dirty="0">
                <a:solidFill>
                  <a:srgbClr val="623900"/>
                </a:solidFill>
                <a:latin typeface="Arial Narrow"/>
                <a:cs typeface="Arial Narrow"/>
              </a:rPr>
              <a:t> </a:t>
            </a:r>
            <a:r>
              <a:rPr lang="fr-FR" sz="1600" dirty="0" err="1">
                <a:solidFill>
                  <a:srgbClr val="623900"/>
                </a:solidFill>
                <a:latin typeface="Arial Narrow"/>
                <a:cs typeface="Arial Narrow"/>
              </a:rPr>
              <a:t>Biological</a:t>
            </a:r>
            <a:r>
              <a:rPr lang="fr-FR" sz="1600" dirty="0">
                <a:solidFill>
                  <a:srgbClr val="623900"/>
                </a:solidFill>
                <a:latin typeface="Arial Narrow"/>
                <a:cs typeface="Arial Narrow"/>
              </a:rPr>
              <a:t> </a:t>
            </a:r>
            <a:r>
              <a:rPr lang="fr-FR" sz="1600" dirty="0" err="1">
                <a:solidFill>
                  <a:srgbClr val="623900"/>
                </a:solidFill>
                <a:latin typeface="Arial Narrow"/>
                <a:cs typeface="Arial Narrow"/>
              </a:rPr>
              <a:t>Laboratories</a:t>
            </a:r>
            <a:r>
              <a:rPr lang="fr-FR" sz="1600" dirty="0">
                <a:solidFill>
                  <a:srgbClr val="623900"/>
                </a:solidFill>
                <a:latin typeface="Arial Narrow"/>
                <a:cs typeface="Arial Narrow"/>
              </a:rPr>
              <a:t> Workshop, </a:t>
            </a:r>
            <a:r>
              <a:rPr lang="fr-FR" sz="1600" dirty="0" err="1">
                <a:solidFill>
                  <a:srgbClr val="623900"/>
                </a:solidFill>
                <a:latin typeface="Arial Narrow"/>
                <a:cs typeface="Arial Narrow"/>
              </a:rPr>
              <a:t>Istambul</a:t>
            </a:r>
            <a:r>
              <a:rPr lang="fr-FR" sz="1600" dirty="0">
                <a:solidFill>
                  <a:srgbClr val="623900"/>
                </a:solidFill>
                <a:latin typeface="Arial Narrow"/>
                <a:cs typeface="Arial Narrow"/>
              </a:rPr>
              <a:t> 2011</a:t>
            </a:r>
            <a:endParaRPr lang="fr-FR" sz="1600" dirty="0">
              <a:solidFill>
                <a:srgbClr val="623900"/>
              </a:solidFill>
              <a:latin typeface="Arial Narrow"/>
              <a:cs typeface="Arial Narrow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jpe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/>
          <a:srcRect l="7906" r="4723" b="12384"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80975" y="287338"/>
            <a:ext cx="8693150" cy="3543300"/>
          </a:xfrm>
          <a:solidFill>
            <a:schemeClr val="bg1">
              <a:alpha val="38000"/>
            </a:schemeClr>
          </a:solidFill>
          <a:ln>
            <a:solidFill>
              <a:srgbClr val="3891A7"/>
            </a:solidFill>
          </a:ln>
          <a:effectLst>
            <a:outerShdw blurRad="203200" dist="38100" dir="4620000" algn="tl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 algn="ctr" fontAlgn="auto">
              <a:spcAft>
                <a:spcPts val="1200"/>
              </a:spcAft>
              <a:defRPr/>
            </a:pP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4740000" algn="tl" rotWithShape="0">
                    <a:schemeClr val="accent3">
                      <a:lumMod val="50000"/>
                      <a:alpha val="30000"/>
                    </a:schemeClr>
                  </a:outerShdw>
                </a:effectLst>
                <a:latin typeface="Arial Narrow"/>
                <a:ea typeface="ＭＳ Ｐゴシック" charset="0"/>
                <a:cs typeface="Arial Narrow"/>
              </a:rPr>
              <a:t>The International Centre of Medical  Research of </a:t>
            </a:r>
            <a:r>
              <a:rPr lang="en-US" sz="4000" b="1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4740000" algn="tl" rotWithShape="0">
                    <a:schemeClr val="accent3">
                      <a:lumMod val="50000"/>
                      <a:alpha val="30000"/>
                    </a:schemeClr>
                  </a:outerShdw>
                </a:effectLst>
                <a:latin typeface="Arial Narrow"/>
                <a:ea typeface="ＭＳ Ｐゴシック" charset="0"/>
                <a:cs typeface="Arial Narrow"/>
              </a:rPr>
              <a:t>Franceville</a:t>
            </a: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4740000" algn="tl" rotWithShape="0">
                    <a:schemeClr val="accent3">
                      <a:lumMod val="50000"/>
                      <a:alpha val="30000"/>
                    </a:schemeClr>
                  </a:outerShdw>
                </a:effectLst>
                <a:latin typeface="Arial Narrow"/>
                <a:ea typeface="ＭＳ Ｐゴシック" charset="0"/>
                <a:cs typeface="Arial Narrow"/>
              </a:rPr>
              <a:t>: </a:t>
            </a: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  <a:latin typeface="Arial Narrow"/>
                <a:cs typeface="Arial Narrow"/>
              </a:rPr>
              <a:t>A Medical Research Center in the heart of tropical rainforest.</a:t>
            </a:r>
            <a:br>
              <a:rPr lang="en-US" sz="4000" b="1" dirty="0" smtClean="0">
                <a:solidFill>
                  <a:schemeClr val="tx2">
                    <a:satMod val="130000"/>
                  </a:schemeClr>
                </a:solidFill>
                <a:latin typeface="Arial Narrow"/>
                <a:cs typeface="Arial Narrow"/>
              </a:rPr>
            </a:b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  <a:latin typeface="Arial Narrow"/>
                <a:cs typeface="Arial Narrow"/>
              </a:rPr>
              <a:t/>
            </a:r>
            <a:br>
              <a:rPr lang="en-US" sz="4000" b="1" dirty="0" smtClean="0">
                <a:solidFill>
                  <a:schemeClr val="tx2">
                    <a:satMod val="130000"/>
                  </a:schemeClr>
                </a:solidFill>
                <a:latin typeface="Arial Narrow"/>
                <a:cs typeface="Arial Narrow"/>
              </a:rPr>
            </a:b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  <a:latin typeface="Arial Narrow"/>
                <a:cs typeface="Arial Narrow"/>
              </a:rPr>
              <a:t>Jean-Paul Gonzalez, Director</a:t>
            </a:r>
            <a:endParaRPr lang="en-US" sz="4000" b="1" dirty="0">
              <a:solidFill>
                <a:schemeClr val="tx2">
                  <a:satMod val="130000"/>
                </a:schemeClr>
              </a:solidFill>
              <a:effectLst>
                <a:outerShdw blurRad="50000" dist="30000" dir="4740000" algn="tl" rotWithShape="0">
                  <a:schemeClr val="accent3">
                    <a:lumMod val="50000"/>
                    <a:alpha val="30000"/>
                  </a:schemeClr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3576" y="110067"/>
            <a:ext cx="7840112" cy="924659"/>
          </a:xfrm>
          <a:solidFill>
            <a:srgbClr val="FFF1CE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596646" indent="-514350" algn="ctr"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CIRMF 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high containment laboratories</a:t>
            </a:r>
            <a:endParaRPr lang="en-US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3554" name="Espace réservé du contenu 2"/>
          <p:cNvSpPr>
            <a:spLocks noGrp="1"/>
          </p:cNvSpPr>
          <p:nvPr>
            <p:ph idx="1"/>
          </p:nvPr>
        </p:nvSpPr>
        <p:spPr>
          <a:xfrm>
            <a:off x="1093788" y="1236663"/>
            <a:ext cx="2151062" cy="1597025"/>
          </a:xfrm>
          <a:ln>
            <a:solidFill>
              <a:srgbClr val="E17B7C"/>
            </a:solidFill>
          </a:ln>
        </p:spPr>
        <p:txBody>
          <a:bodyPr/>
          <a:lstStyle/>
          <a:p>
            <a:pPr marL="869950" lvl="1" indent="-514350">
              <a:buFont typeface="Gill Sans MT" pitchFamily="34" charset="0"/>
              <a:buAutoNum type="arabicPeriod"/>
            </a:pPr>
            <a:r>
              <a:rPr lang="en-US" smtClean="0"/>
              <a:t>BSL4</a:t>
            </a:r>
          </a:p>
          <a:p>
            <a:pPr marL="869950" lvl="1" indent="-514350">
              <a:buFont typeface="Gill Sans MT" pitchFamily="34" charset="0"/>
              <a:buAutoNum type="arabicPeriod"/>
            </a:pPr>
            <a:r>
              <a:rPr lang="en-US" smtClean="0"/>
              <a:t>BSL3</a:t>
            </a:r>
          </a:p>
          <a:p>
            <a:pPr marL="869950" lvl="1" indent="-514350">
              <a:buFont typeface="Gill Sans MT" pitchFamily="34" charset="0"/>
              <a:buAutoNum type="arabicPeriod"/>
            </a:pPr>
            <a:r>
              <a:rPr lang="en-US" smtClean="0"/>
              <a:t>ABSL3</a:t>
            </a:r>
          </a:p>
        </p:txBody>
      </p:sp>
      <p:pic>
        <p:nvPicPr>
          <p:cNvPr id="5" name="Image 4" descr="Labo P4 bul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8" y="3589338"/>
            <a:ext cx="38560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Image 6" descr="11E5K2IMG_7137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0575" y="1173163"/>
            <a:ext cx="45005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Image 3" descr="Delta Gauches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3963" y="3589338"/>
            <a:ext cx="3900487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198438"/>
            <a:ext cx="7499350" cy="614362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2">
                    <a:satMod val="130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CIRMF P4 </a:t>
            </a:r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Laboratory</a:t>
            </a:r>
            <a:endParaRPr lang="fr-FR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4578" name="Image 2" descr="P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81075"/>
            <a:ext cx="264795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2776538" y="982663"/>
            <a:ext cx="6157912" cy="1616075"/>
          </a:xfrm>
          <a:prstGeom prst="rect">
            <a:avLst/>
          </a:prstGeom>
          <a:solidFill>
            <a:srgbClr val="FFF1CE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charset="0"/>
              <a:buNone/>
              <a:tabLst>
                <a:tab pos="228600" algn="l"/>
              </a:tabLst>
            </a:pPr>
            <a:r>
              <a:rPr lang="en-US" sz="1500" b="1">
                <a:ea typeface="ＭＳ Ｐゴシック"/>
                <a:cs typeface="Times New Roman" pitchFamily="18" charset="0"/>
              </a:rPr>
              <a:t>A first P3+ laboratory was developed in 1997 after the emergence (1995-1996 epidemics) of Ebola virus in Gabon</a:t>
            </a:r>
          </a:p>
          <a:p>
            <a:pPr marL="228600" indent="-2286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charset="0"/>
              <a:buNone/>
              <a:tabLst>
                <a:tab pos="228600" algn="l"/>
              </a:tabLst>
            </a:pPr>
            <a:r>
              <a:rPr lang="en-US" sz="1500" b="1">
                <a:ea typeface="ＭＳ Ｐゴシック"/>
                <a:cs typeface="Times New Roman" pitchFamily="18" charset="0"/>
              </a:rPr>
              <a:t>The construction of the actual P4 laboratory began in 2001 and the structure appraised and empowered in 2008</a:t>
            </a:r>
          </a:p>
        </p:txBody>
      </p:sp>
      <p:pic>
        <p:nvPicPr>
          <p:cNvPr id="24580" name="Image 7" descr="11E5K2IMG_713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7950" y="2684463"/>
            <a:ext cx="6286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8" y="225425"/>
            <a:ext cx="7688262" cy="623888"/>
          </a:xfrm>
          <a:solidFill>
            <a:srgbClr val="FFF1CE"/>
          </a:solidFill>
          <a:ln>
            <a:solidFill>
              <a:srgbClr val="3891A7"/>
            </a:solidFill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2">
                    <a:satMod val="130000"/>
                  </a:schemeClr>
                </a:solidFill>
                <a:latin typeface="Arial" charset="0"/>
                <a:ea typeface="ＭＳ Ｐゴシック" charset="0"/>
                <a:cs typeface="Times New Roman" charset="0"/>
              </a:rPr>
              <a:t>CIRMF P4 Laboratory</a:t>
            </a:r>
            <a:endParaRPr lang="en-US" sz="3200" b="1" dirty="0">
              <a:solidFill>
                <a:schemeClr val="tx2">
                  <a:satMod val="130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Espace réservé du contenu 3" descr="cdp vue aérienne 4.jpg"/>
          <p:cNvPicPr>
            <a:picLocks noChangeAspect="1"/>
          </p:cNvPicPr>
          <p:nvPr/>
        </p:nvPicPr>
        <p:blipFill>
          <a:blip r:embed="rId2"/>
          <a:srcRect l="52974" r="-464" b="68764"/>
          <a:stretch>
            <a:fillRect/>
          </a:stretch>
        </p:blipFill>
        <p:spPr bwMode="auto">
          <a:xfrm>
            <a:off x="1041400" y="2235200"/>
            <a:ext cx="78994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Labo P4 bul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00125"/>
            <a:ext cx="3897313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Espace réservé du contenu 2"/>
          <p:cNvSpPr>
            <a:spLocks noGrp="1"/>
          </p:cNvSpPr>
          <p:nvPr>
            <p:ph idx="1"/>
          </p:nvPr>
        </p:nvSpPr>
        <p:spPr>
          <a:xfrm>
            <a:off x="4354513" y="1000125"/>
            <a:ext cx="4484687" cy="1158875"/>
          </a:xfrm>
          <a:solidFill>
            <a:srgbClr val="FFF1CE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228600" indent="-228600" algn="just">
              <a:lnSpc>
                <a:spcPct val="90000"/>
              </a:lnSpc>
              <a:spcAft>
                <a:spcPts val="600"/>
              </a:spcAft>
              <a:buFont typeface="Arial" charset="0"/>
              <a:buNone/>
              <a:tabLst>
                <a:tab pos="228600" algn="l"/>
              </a:tabLst>
            </a:pPr>
            <a:r>
              <a:rPr lang="en-US" sz="1500" b="1" smtClean="0">
                <a:latin typeface="Arial" charset="0"/>
                <a:ea typeface="ＭＳ Ｐゴシック"/>
                <a:cs typeface="Times New Roman" pitchFamily="18" charset="0"/>
              </a:rPr>
              <a:t>Objective: diagnostic and characterization of P4 agents at the regional level</a:t>
            </a:r>
          </a:p>
          <a:p>
            <a:pPr marL="228600" indent="-228600" algn="just">
              <a:lnSpc>
                <a:spcPct val="90000"/>
              </a:lnSpc>
              <a:spcAft>
                <a:spcPts val="600"/>
              </a:spcAft>
              <a:buFont typeface="Arial" charset="0"/>
              <a:buNone/>
              <a:tabLst>
                <a:tab pos="228600" algn="l"/>
              </a:tabLst>
            </a:pPr>
            <a:r>
              <a:rPr lang="en-US" sz="1500" b="1" smtClean="0">
                <a:latin typeface="Arial" charset="0"/>
                <a:ea typeface="ＭＳ Ｐゴシック"/>
                <a:cs typeface="Times New Roman" pitchFamily="18" charset="0"/>
              </a:rPr>
              <a:t>Security : Isolated, electric fences, guard in duty permanently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181100" y="282575"/>
            <a:ext cx="7581900" cy="582613"/>
          </a:xfrm>
          <a:prstGeom prst="rect">
            <a:avLst/>
          </a:prstGeom>
          <a:solidFill>
            <a:srgbClr val="FFF1CE"/>
          </a:solidFill>
          <a:ln>
            <a:solidFill>
              <a:srgbClr val="3399FF"/>
            </a:solidFill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Emerging Viral Diseases Research Unit  </a:t>
            </a:r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(Eric Leroy, Head)</a:t>
            </a:r>
            <a:endParaRPr lang="en-US" sz="20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181100" y="1209675"/>
            <a:ext cx="7581900" cy="2306638"/>
          </a:xfrm>
          <a:prstGeom prst="rect">
            <a:avLst/>
          </a:prstGeom>
          <a:ln>
            <a:solidFill>
              <a:srgbClr val="3399FF"/>
            </a:solidFill>
          </a:ln>
        </p:spPr>
        <p:txBody>
          <a:bodyPr anchor="ctr"/>
          <a:lstStyle/>
          <a:p>
            <a:pPr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defRPr/>
            </a:pPr>
            <a:r>
              <a:rPr lang="en-US" sz="2400" b="1" dirty="0">
                <a:latin typeface="Arial Narrow"/>
                <a:cs typeface="Arial Narrow"/>
              </a:rPr>
              <a:t>Objectives</a:t>
            </a:r>
          </a:p>
          <a:p>
            <a:pPr marL="342900" indent="-34290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dirty="0">
                <a:latin typeface="Arial Narrow"/>
                <a:cs typeface="Arial Narrow"/>
              </a:rPr>
              <a:t>Viral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biodiversity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>
                <a:latin typeface="Arial Narrow"/>
                <a:cs typeface="Arial Narrow"/>
              </a:rPr>
              <a:t>of the Central African tropical rainforest</a:t>
            </a:r>
          </a:p>
          <a:p>
            <a:pPr marL="342900" indent="-34290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dirty="0">
                <a:latin typeface="Arial Narrow"/>
                <a:cs typeface="Arial Narrow"/>
              </a:rPr>
              <a:t>Understanding the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emergence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>
                <a:latin typeface="Arial Narrow"/>
                <a:cs typeface="Arial Narrow"/>
              </a:rPr>
              <a:t>of human viral diseases</a:t>
            </a:r>
          </a:p>
          <a:p>
            <a:pPr marL="342900" indent="-34290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dirty="0">
                <a:latin typeface="Arial Narrow"/>
                <a:cs typeface="Arial Narrow"/>
              </a:rPr>
              <a:t>Fundamentals of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cross-species </a:t>
            </a:r>
            <a:r>
              <a:rPr lang="en-US" sz="2400" dirty="0">
                <a:latin typeface="Arial Narrow"/>
                <a:cs typeface="Arial Narrow"/>
              </a:rPr>
              <a:t>transmission</a:t>
            </a:r>
            <a:endParaRPr lang="en-US" sz="2400" dirty="0">
              <a:latin typeface="Arial Narrow"/>
              <a:cs typeface="Arial Narrow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181100" y="3683000"/>
            <a:ext cx="7605713" cy="3006725"/>
          </a:xfrm>
          <a:prstGeom prst="rect">
            <a:avLst/>
          </a:prstGeom>
          <a:ln>
            <a:solidFill>
              <a:srgbClr val="3399FF"/>
            </a:solidFill>
          </a:ln>
        </p:spPr>
        <p:txBody>
          <a:bodyPr anchor="ctr"/>
          <a:lstStyle/>
          <a:p>
            <a:pPr eaLnBrk="0" fontAlgn="auto" hangingPunc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E64215"/>
              </a:buClr>
              <a:defRPr/>
            </a:pPr>
            <a:r>
              <a:rPr lang="en-US" sz="2400" b="1" dirty="0">
                <a:latin typeface="Arial Narrow"/>
                <a:cs typeface="Arial Narrow"/>
              </a:rPr>
              <a:t>Tools &amp; methods</a:t>
            </a:r>
          </a:p>
          <a:p>
            <a:pPr marL="342900" indent="-34290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dirty="0">
                <a:latin typeface="Arial Narrow"/>
                <a:cs typeface="Arial Narrow"/>
              </a:rPr>
              <a:t>Molecular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virology</a:t>
            </a:r>
          </a:p>
          <a:p>
            <a:pPr marL="342900" indent="-34290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dirty="0">
                <a:latin typeface="Arial Narrow"/>
                <a:cs typeface="Arial Narrow"/>
              </a:rPr>
              <a:t>In vivo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immunology</a:t>
            </a:r>
            <a:r>
              <a:rPr lang="en-US" sz="2400" dirty="0">
                <a:latin typeface="Arial Narrow"/>
                <a:cs typeface="Arial Narrow"/>
              </a:rPr>
              <a:t> (</a:t>
            </a:r>
            <a:r>
              <a:rPr lang="en-US" sz="2400" dirty="0" err="1">
                <a:latin typeface="Arial Narrow"/>
                <a:cs typeface="Arial Narrow"/>
              </a:rPr>
              <a:t>luminex</a:t>
            </a:r>
            <a:r>
              <a:rPr lang="en-US" sz="2400" dirty="0">
                <a:latin typeface="Arial Narrow"/>
                <a:cs typeface="Arial Narrow"/>
              </a:rPr>
              <a:t>, flow </a:t>
            </a:r>
            <a:r>
              <a:rPr lang="en-US" sz="2400" dirty="0" err="1">
                <a:latin typeface="Arial Narrow"/>
                <a:cs typeface="Arial Narrow"/>
              </a:rPr>
              <a:t>cytometry</a:t>
            </a:r>
            <a:r>
              <a:rPr lang="en-US" sz="2400" dirty="0">
                <a:latin typeface="Arial Narrow"/>
                <a:cs typeface="Arial Narrow"/>
              </a:rPr>
              <a:t>, cytotoxicity …)</a:t>
            </a:r>
          </a:p>
          <a:p>
            <a:pPr marL="342900" indent="-34290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dirty="0">
                <a:latin typeface="Arial Narrow"/>
                <a:cs typeface="Arial Narrow"/>
              </a:rPr>
              <a:t>Human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Cohort</a:t>
            </a:r>
            <a:r>
              <a:rPr lang="en-US" sz="2400" dirty="0">
                <a:latin typeface="Arial Narrow"/>
                <a:cs typeface="Arial Narrow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Animal</a:t>
            </a:r>
            <a:r>
              <a:rPr lang="en-US" sz="2400" dirty="0">
                <a:latin typeface="Arial Narrow"/>
                <a:cs typeface="Arial Narrow"/>
              </a:rPr>
              <a:t> trapping &amp;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Entomological</a:t>
            </a:r>
            <a:r>
              <a:rPr lang="en-US" sz="2400" dirty="0">
                <a:latin typeface="Arial Narrow"/>
                <a:cs typeface="Arial Narrow"/>
              </a:rPr>
              <a:t> studies</a:t>
            </a:r>
          </a:p>
          <a:p>
            <a:pPr marL="342900" indent="-342900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Outbreak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>
                <a:latin typeface="Arial Narrow"/>
                <a:cs typeface="Arial Narrow"/>
              </a:rPr>
              <a:t>field investigations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nimBg="1"/>
      <p:bldP spid="5" grpId="0" build="p" bldLvl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1100" y="1087438"/>
            <a:ext cx="4838700" cy="2740025"/>
          </a:xfrm>
          <a:prstGeom prst="rect">
            <a:avLst/>
          </a:prstGeom>
          <a:ln>
            <a:solidFill>
              <a:srgbClr val="3399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defRPr/>
            </a:pPr>
            <a:r>
              <a:rPr lang="en-US" sz="3200" b="1" dirty="0">
                <a:latin typeface="Arial Narrow"/>
                <a:cs typeface="Arial Narrow"/>
              </a:rPr>
              <a:t>Ebola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latin typeface="Arial Narrow"/>
                <a:cs typeface="Arial Narrow"/>
              </a:rPr>
              <a:t>Ebola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Natural history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b="1" dirty="0">
                <a:latin typeface="Arial Narrow"/>
                <a:cs typeface="Arial Narrow"/>
              </a:rPr>
              <a:t>Ebola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Genomic &amp; phylogenetic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b="1" dirty="0">
                <a:latin typeface="Arial Narrow"/>
                <a:cs typeface="Arial Narrow"/>
              </a:rPr>
              <a:t>Ebola fever </a:t>
            </a: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Deep</a:t>
            </a:r>
            <a:r>
              <a:rPr lang="en-US" sz="2400" b="1" dirty="0">
                <a:latin typeface="Arial Narrow"/>
                <a:cs typeface="Arial Narrow"/>
              </a:rPr>
              <a:t> immunosuppression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latin typeface="Arial Narrow"/>
                <a:cs typeface="Arial Narrow"/>
              </a:rPr>
              <a:t>Asymptomatic </a:t>
            </a:r>
            <a:r>
              <a:rPr lang="en-US" sz="2400" b="1" dirty="0">
                <a:latin typeface="Arial Narrow"/>
                <a:cs typeface="Arial Narrow"/>
              </a:rPr>
              <a:t>infection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1100" y="4117975"/>
            <a:ext cx="4838700" cy="2662238"/>
          </a:xfrm>
          <a:prstGeom prst="rect">
            <a:avLst/>
          </a:prstGeom>
          <a:ln>
            <a:solidFill>
              <a:srgbClr val="3399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defRPr/>
            </a:pPr>
            <a:r>
              <a:rPr lang="en-US" sz="3200" b="1" dirty="0">
                <a:latin typeface="Arial Narrow"/>
                <a:cs typeface="Arial Narrow"/>
              </a:rPr>
              <a:t>Other Viruses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b="1" dirty="0">
                <a:latin typeface="Arial Narrow"/>
                <a:cs typeface="Arial Narrow"/>
              </a:rPr>
              <a:t>Chikungunya &amp; Dengue outbreaks (co-circulation) &amp; follow up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b="1" dirty="0">
                <a:latin typeface="Arial Narrow"/>
                <a:cs typeface="Arial Narrow"/>
              </a:rPr>
              <a:t>Comprehensive study on </a:t>
            </a:r>
            <a:r>
              <a:rPr lang="en-US" sz="2400" b="1" dirty="0" err="1">
                <a:latin typeface="Arial Narrow"/>
                <a:cs typeface="Arial Narrow"/>
              </a:rPr>
              <a:t>arboviruses</a:t>
            </a:r>
            <a:r>
              <a:rPr lang="en-US" sz="2400" b="1" dirty="0">
                <a:latin typeface="Arial Narrow"/>
                <a:cs typeface="Arial Narrow"/>
              </a:rPr>
              <a:t> : RVF, DHF, 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600"/>
              </a:spcAft>
              <a:buClr>
                <a:srgbClr val="E64215"/>
              </a:buClr>
              <a:buSzPct val="120000"/>
              <a:buFontTx/>
              <a:buChar char="•"/>
              <a:defRPr/>
            </a:pPr>
            <a:r>
              <a:rPr lang="en-US" sz="2400" b="1" dirty="0">
                <a:latin typeface="Arial Narrow"/>
                <a:cs typeface="Arial Narrow"/>
              </a:rPr>
              <a:t>Poliovirus epidemic….</a:t>
            </a:r>
            <a:endParaRPr lang="en-US" sz="2400" b="1" dirty="0">
              <a:latin typeface="Arial Narrow"/>
              <a:cs typeface="Arial Narrow"/>
            </a:endParaRPr>
          </a:p>
        </p:txBody>
      </p:sp>
      <p:pic>
        <p:nvPicPr>
          <p:cNvPr id="27651" name="Image 9" descr="ebola_rd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8700" y="965200"/>
            <a:ext cx="2654300" cy="16208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8700" y="3689350"/>
            <a:ext cx="2749550" cy="309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4900" y="2701925"/>
            <a:ext cx="13081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itre 1"/>
          <p:cNvSpPr txBox="1">
            <a:spLocks/>
          </p:cNvSpPr>
          <p:nvPr/>
        </p:nvSpPr>
        <p:spPr bwMode="auto">
          <a:xfrm>
            <a:off x="1855788" y="239713"/>
            <a:ext cx="6907212" cy="582612"/>
          </a:xfrm>
          <a:prstGeom prst="rect">
            <a:avLst/>
          </a:prstGeom>
          <a:solidFill>
            <a:srgbClr val="FFF1CE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>
                <a:solidFill>
                  <a:srgbClr val="0000FF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Emerging Viral Diseases Research Unit  </a:t>
            </a:r>
            <a:r>
              <a:rPr lang="en-US">
                <a:solidFill>
                  <a:srgbClr val="0000FF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(Eric Leroy, Head)</a:t>
            </a:r>
          </a:p>
        </p:txBody>
      </p:sp>
      <p:sp>
        <p:nvSpPr>
          <p:cNvPr id="27655" name="Rectangle 1"/>
          <p:cNvSpPr>
            <a:spLocks noChangeArrowheads="1"/>
          </p:cNvSpPr>
          <p:nvPr/>
        </p:nvSpPr>
        <p:spPr bwMode="auto">
          <a:xfrm>
            <a:off x="0" y="195263"/>
            <a:ext cx="18557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latin typeface="Arial Narrow" pitchFamily="34" charset="0"/>
                <a:ea typeface="Arial Narrow" pitchFamily="34" charset="0"/>
                <a:cs typeface="Arial Narrow" pitchFamily="34" charset="0"/>
              </a:rPr>
              <a:t>Results</a:t>
            </a:r>
            <a:endParaRPr lang="fr-FR" sz="440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 animBg="1"/>
      <p:bldP spid="8" grpId="0" build="p" bldLvl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0966" y="274638"/>
            <a:ext cx="6781813" cy="760088"/>
          </a:xfrm>
          <a:solidFill>
            <a:srgbClr val="FFF1CE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596646" indent="-514350"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BSL3 </a:t>
            </a:r>
            <a:r>
              <a:rPr lang="en-US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Retrovirology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913" y="1211263"/>
            <a:ext cx="4597400" cy="320992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E17B7C"/>
            </a:solidFill>
          </a:ln>
        </p:spPr>
        <p:txBody>
          <a:bodyPr anchor="ctr">
            <a:normAutofit/>
          </a:bodyPr>
          <a:lstStyle/>
          <a:p>
            <a:pPr marL="870966" lvl="1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 Narrow"/>
                <a:cs typeface="Arial Narrow"/>
              </a:rPr>
              <a:t>Diagnostic HIV / AIDS</a:t>
            </a:r>
          </a:p>
          <a:p>
            <a:pPr marL="870966" lvl="1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latin typeface="Arial Narrow"/>
                <a:cs typeface="Arial Narrow"/>
              </a:rPr>
              <a:t>HIV genotyping</a:t>
            </a:r>
          </a:p>
          <a:p>
            <a:pPr marL="870966" lvl="1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latin typeface="Arial Narrow"/>
                <a:cs typeface="Arial Narrow"/>
              </a:rPr>
              <a:t>HIV </a:t>
            </a:r>
            <a:r>
              <a:rPr lang="en-US" sz="2400" dirty="0" smtClean="0">
                <a:latin typeface="Arial Narrow"/>
                <a:cs typeface="Arial Narrow"/>
              </a:rPr>
              <a:t>load &amp; treatment follow-up</a:t>
            </a:r>
            <a:endParaRPr lang="en-US" sz="2400" dirty="0">
              <a:latin typeface="Arial Narrow"/>
              <a:cs typeface="Arial Narrow"/>
            </a:endParaRPr>
          </a:p>
          <a:p>
            <a:pPr marL="870966" lvl="1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Arial Narrow"/>
                <a:cs typeface="Arial Narrow"/>
              </a:rPr>
              <a:t>Retrovirus Characterization</a:t>
            </a:r>
            <a:r>
              <a:rPr lang="en-US" sz="2400" dirty="0">
                <a:latin typeface="Arial Narrow"/>
                <a:cs typeface="Arial Narrow"/>
                <a:sym typeface="Wingdings"/>
              </a:rPr>
              <a:t> </a:t>
            </a:r>
            <a:r>
              <a:rPr lang="en-US" sz="2400" dirty="0" smtClean="0">
                <a:latin typeface="Arial Narrow"/>
                <a:cs typeface="Arial Narrow"/>
                <a:sym typeface="Wingdings"/>
              </a:rPr>
              <a:t>(</a:t>
            </a:r>
            <a:r>
              <a:rPr lang="en-US" sz="2400" dirty="0" smtClean="0">
                <a:latin typeface="Arial Narrow"/>
                <a:cs typeface="Arial Narrow"/>
              </a:rPr>
              <a:t>SIV</a:t>
            </a:r>
            <a:r>
              <a:rPr lang="en-US" sz="2400" dirty="0">
                <a:latin typeface="Arial Narrow"/>
                <a:cs typeface="Arial Narrow"/>
              </a:rPr>
              <a:t>, HIV, HTLV, STLV,  Foamy virus </a:t>
            </a:r>
            <a:r>
              <a:rPr lang="en-US" sz="2400" dirty="0" smtClean="0">
                <a:latin typeface="Arial Narrow"/>
                <a:cs typeface="Arial Narrow"/>
              </a:rPr>
              <a:t>Virus)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b="7050"/>
          <a:stretch>
            <a:fillRect/>
          </a:stretch>
        </p:blipFill>
        <p:spPr bwMode="auto">
          <a:xfrm>
            <a:off x="4859338" y="1122363"/>
            <a:ext cx="4149725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531750" y="4573960"/>
            <a:ext cx="6411063" cy="1569660"/>
          </a:xfrm>
          <a:prstGeom prst="rect">
            <a:avLst/>
          </a:prstGeom>
          <a:solidFill>
            <a:srgbClr val="E7DEC9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HIV Genotypes &amp; genetic diversity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IV Phylogeny / risk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Retrovirus discovery (ex.: SIV Gor2, SIV 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Antiviral drugs</a:t>
            </a:r>
            <a:endParaRPr lang="fr-FR" sz="2400" dirty="0">
              <a:latin typeface="+mn-lt"/>
            </a:endParaRPr>
          </a:p>
        </p:txBody>
      </p:sp>
      <p:sp>
        <p:nvSpPr>
          <p:cNvPr id="28677" name="ZoneTexte 3"/>
          <p:cNvSpPr txBox="1">
            <a:spLocks noChangeArrowheads="1"/>
          </p:cNvSpPr>
          <p:nvPr/>
        </p:nvSpPr>
        <p:spPr bwMode="auto">
          <a:xfrm>
            <a:off x="188913" y="787400"/>
            <a:ext cx="1320800" cy="369888"/>
          </a:xfrm>
          <a:prstGeom prst="rect">
            <a:avLst/>
          </a:prstGeom>
          <a:solidFill>
            <a:srgbClr val="FFF1CE"/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Gill Sans MT" pitchFamily="34" charset="0"/>
              </a:rPr>
              <a:t>Objectives</a:t>
            </a:r>
          </a:p>
        </p:txBody>
      </p:sp>
      <p:sp>
        <p:nvSpPr>
          <p:cNvPr id="28678" name="ZoneTexte 8"/>
          <p:cNvSpPr txBox="1">
            <a:spLocks noChangeArrowheads="1"/>
          </p:cNvSpPr>
          <p:nvPr/>
        </p:nvSpPr>
        <p:spPr bwMode="auto">
          <a:xfrm>
            <a:off x="1387475" y="5100638"/>
            <a:ext cx="955675" cy="368300"/>
          </a:xfrm>
          <a:prstGeom prst="rect">
            <a:avLst/>
          </a:prstGeom>
          <a:solidFill>
            <a:srgbClr val="FFF1CE"/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Gill Sans MT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2988" y="109538"/>
            <a:ext cx="5764212" cy="619125"/>
          </a:xfrm>
          <a:solidFill>
            <a:srgbClr val="CCFFCC"/>
          </a:solidFill>
          <a:ln>
            <a:solidFill>
              <a:srgbClr val="FEB80A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000" b="1" dirty="0" smtClean="0">
                <a:solidFill>
                  <a:schemeClr val="tx2">
                    <a:satMod val="130000"/>
                  </a:schemeClr>
                </a:solidFill>
              </a:rPr>
              <a:t>Primate Center</a:t>
            </a:r>
          </a:p>
        </p:txBody>
      </p:sp>
      <p:sp>
        <p:nvSpPr>
          <p:cNvPr id="8" name="Cadre 7"/>
          <p:cNvSpPr/>
          <p:nvPr/>
        </p:nvSpPr>
        <p:spPr>
          <a:xfrm rot="1163146">
            <a:off x="2439988" y="4384675"/>
            <a:ext cx="3352800" cy="1800225"/>
          </a:xfrm>
          <a:prstGeom prst="frame">
            <a:avLst>
              <a:gd name="adj1" fmla="val 40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Image 13" descr="Mandrill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898525"/>
            <a:ext cx="1733550" cy="2606675"/>
          </a:xfrm>
          <a:prstGeom prst="rect">
            <a:avLst/>
          </a:prstGeom>
          <a:ln w="2857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557" name="Image 14" descr="Solat 3.jpg"/>
          <p:cNvPicPr>
            <a:picLocks noChangeAspect="1"/>
          </p:cNvPicPr>
          <p:nvPr/>
        </p:nvPicPr>
        <p:blipFill>
          <a:blip r:embed="rId3"/>
          <a:srcRect l="20370" r="19312" b="10835"/>
          <a:stretch>
            <a:fillRect/>
          </a:stretch>
        </p:blipFill>
        <p:spPr bwMode="auto">
          <a:xfrm>
            <a:off x="6245225" y="881063"/>
            <a:ext cx="1901825" cy="1898650"/>
          </a:xfrm>
          <a:prstGeom prst="rect">
            <a:avLst/>
          </a:prstGeom>
          <a:noFill/>
          <a:ln w="28575">
            <a:solidFill>
              <a:srgbClr val="8EB4E3"/>
            </a:solidFill>
            <a:round/>
            <a:headEnd/>
            <a:tailEnd/>
          </a:ln>
        </p:spPr>
      </p:pic>
      <p:pic>
        <p:nvPicPr>
          <p:cNvPr id="29701" name="Image 15" descr="cdp.jpg"/>
          <p:cNvPicPr>
            <a:picLocks noChangeAspect="1"/>
          </p:cNvPicPr>
          <p:nvPr/>
        </p:nvPicPr>
        <p:blipFill>
          <a:blip r:embed="rId4"/>
          <a:srcRect t="11964"/>
          <a:stretch>
            <a:fillRect/>
          </a:stretch>
        </p:blipFill>
        <p:spPr bwMode="auto">
          <a:xfrm>
            <a:off x="500063" y="3605213"/>
            <a:ext cx="5672137" cy="3024187"/>
          </a:xfrm>
          <a:prstGeom prst="rect">
            <a:avLst/>
          </a:prstGeom>
          <a:noFill/>
          <a:ln w="28575">
            <a:solidFill>
              <a:srgbClr val="8EB4E3"/>
            </a:solidFill>
            <a:round/>
            <a:headEnd/>
            <a:tailEnd/>
          </a:ln>
        </p:spPr>
      </p:pic>
      <p:pic>
        <p:nvPicPr>
          <p:cNvPr id="9" name="Image 3" descr="chimpanzé24.jpg"/>
          <p:cNvPicPr>
            <a:picLocks noChangeAspect="1"/>
          </p:cNvPicPr>
          <p:nvPr/>
        </p:nvPicPr>
        <p:blipFill>
          <a:blip r:embed="rId5"/>
          <a:srcRect l="13161"/>
          <a:stretch>
            <a:fillRect/>
          </a:stretch>
        </p:blipFill>
        <p:spPr bwMode="auto">
          <a:xfrm>
            <a:off x="6245225" y="4765675"/>
            <a:ext cx="245427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7" descr="CIRMF FRANCEVILLE 055.jpg"/>
          <p:cNvPicPr>
            <a:picLocks noChangeAspect="1"/>
          </p:cNvPicPr>
          <p:nvPr/>
        </p:nvPicPr>
        <p:blipFill rotWithShape="1">
          <a:blip r:embed="rId6"/>
          <a:srcRect l="12185"/>
          <a:stretch/>
        </p:blipFill>
        <p:spPr bwMode="auto">
          <a:xfrm>
            <a:off x="6245225" y="2851150"/>
            <a:ext cx="2430463" cy="1858963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3" name="Image 2" descr="smprelevements gorillon orphelin en Alpha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2379704" y="898525"/>
            <a:ext cx="3745460" cy="2496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147638"/>
            <a:ext cx="5008563" cy="1143000"/>
          </a:xfrm>
          <a:solidFill>
            <a:srgbClr val="FFF1CE"/>
          </a:solidFill>
          <a:ln>
            <a:solidFill>
              <a:srgbClr val="FEB80A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00FF"/>
                </a:solidFill>
                <a:latin typeface="Arial"/>
                <a:cs typeface="Arial"/>
              </a:rPr>
              <a:t>Animal facilities</a:t>
            </a:r>
            <a:endParaRPr lang="en-US" sz="4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100" y="1447800"/>
            <a:ext cx="2832100" cy="1735138"/>
          </a:xfrm>
          <a:ln>
            <a:solidFill>
              <a:srgbClr val="FEB80A"/>
            </a:solidFill>
          </a:ln>
        </p:spPr>
        <p:txBody>
          <a:bodyPr>
            <a:normAutofit fontScale="925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ABSL 3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Surgery room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Containment </a:t>
            </a:r>
            <a:endParaRPr lang="en-US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398963" y="1455738"/>
            <a:ext cx="2044700" cy="1736725"/>
          </a:xfrm>
          <a:prstGeom prst="rect">
            <a:avLst/>
          </a:prstGeom>
          <a:ln>
            <a:solidFill>
              <a:srgbClr val="FEB80A"/>
            </a:solidFill>
          </a:ln>
        </p:spPr>
        <p:txBody>
          <a:bodyPr>
            <a:normAutofit fontScale="47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Objectives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Comparative </a:t>
            </a:r>
            <a:r>
              <a:rPr lang="en-US" dirty="0" smtClean="0"/>
              <a:t>Medicine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Conservation Medicine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Experimental Medicine</a:t>
            </a: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35778"/>
          <a:stretch/>
        </p:blipFill>
        <p:spPr bwMode="auto">
          <a:xfrm>
            <a:off x="6146800" y="4322820"/>
            <a:ext cx="1135754" cy="1571625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  <p:pic>
        <p:nvPicPr>
          <p:cNvPr id="30725" name="Picture 24" descr="1117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3213" y="274638"/>
            <a:ext cx="2281237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Image 6" descr="P1030370.JPG"/>
          <p:cNvPicPr>
            <a:picLocks noChangeAspect="1"/>
          </p:cNvPicPr>
          <p:nvPr/>
        </p:nvPicPr>
        <p:blipFill>
          <a:blip r:embed="rId4"/>
          <a:srcRect r="6644"/>
          <a:stretch>
            <a:fillRect/>
          </a:stretch>
        </p:blipFill>
        <p:spPr bwMode="auto">
          <a:xfrm>
            <a:off x="6653213" y="2066925"/>
            <a:ext cx="2281237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4" descr="IMG_919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3788" y="4021138"/>
            <a:ext cx="149066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1435100" y="3338513"/>
            <a:ext cx="5008563" cy="2598737"/>
          </a:xfrm>
          <a:prstGeom prst="rect">
            <a:avLst/>
          </a:prstGeom>
          <a:ln>
            <a:solidFill>
              <a:srgbClr val="FEB80A"/>
            </a:solidFill>
          </a:ln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/>
              <a:t>Results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Drug therapy tests (Anti HIV)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Viral physiopathology (SIV/Mandrill; </a:t>
            </a:r>
            <a:r>
              <a:rPr lang="en-US" sz="2400" dirty="0" err="1" smtClean="0"/>
              <a:t>Chikungunya</a:t>
            </a:r>
            <a:r>
              <a:rPr lang="en-US" sz="2400" dirty="0"/>
              <a:t>/</a:t>
            </a:r>
            <a:r>
              <a:rPr lang="en-US" sz="2400" dirty="0" err="1" smtClean="0"/>
              <a:t>Macacca</a:t>
            </a:r>
            <a:r>
              <a:rPr lang="en-US" sz="2400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Vaccine (</a:t>
            </a:r>
            <a:r>
              <a:rPr lang="en-US" sz="2400" dirty="0" err="1" smtClean="0"/>
              <a:t>Chikungunya</a:t>
            </a:r>
            <a:r>
              <a:rPr lang="en-US" sz="2400" dirty="0" smtClean="0"/>
              <a:t>/</a:t>
            </a:r>
            <a:r>
              <a:rPr lang="en-US" sz="2400" dirty="0" err="1" smtClean="0"/>
              <a:t>Macacca</a:t>
            </a:r>
            <a:r>
              <a:rPr lang="en-US" sz="2400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Ethology &amp; virus transmission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 bldLvl="2"/>
      <p:bldP spid="9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IRMF la Nuit H9E5KIMG_50992wtmk.jpg"/>
          <p:cNvPicPr>
            <a:picLocks noChangeAspect="1"/>
          </p:cNvPicPr>
          <p:nvPr/>
        </p:nvPicPr>
        <p:blipFill>
          <a:blip r:embed="rId2"/>
          <a:srcRect t="3602" r="14439" b="18909"/>
          <a:stretch>
            <a:fillRect/>
          </a:stretch>
        </p:blipFill>
        <p:spPr>
          <a:xfrm>
            <a:off x="0" y="0"/>
            <a:ext cx="9167813" cy="6208713"/>
          </a:xfrm>
          <a:prstGeom prst="rect">
            <a:avLst/>
          </a:prstGeom>
          <a:effectLst>
            <a:outerShdw blurRad="190500" dist="38100" dir="1500000">
              <a:srgbClr val="000000">
                <a:alpha val="72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01484" y="505605"/>
            <a:ext cx="473033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600" b="1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</a:rPr>
              <a:t>Thank</a:t>
            </a:r>
            <a:r>
              <a:rPr lang="fr-FR" sz="6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</a:rPr>
              <a:t> </a:t>
            </a:r>
            <a:r>
              <a:rPr lang="fr-FR" sz="6600" b="1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</a:rPr>
              <a:t>you</a:t>
            </a:r>
            <a:endParaRPr lang="fr-FR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noFill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grpSp>
        <p:nvGrpSpPr>
          <p:cNvPr id="31747" name="Grouper 3"/>
          <p:cNvGrpSpPr>
            <a:grpSpLocks/>
          </p:cNvGrpSpPr>
          <p:nvPr/>
        </p:nvGrpSpPr>
        <p:grpSpPr bwMode="auto">
          <a:xfrm>
            <a:off x="1751013" y="4922838"/>
            <a:ext cx="7115175" cy="1168400"/>
            <a:chOff x="480137" y="4657420"/>
            <a:chExt cx="8206663" cy="1507884"/>
          </a:xfrm>
        </p:grpSpPr>
        <p:grpSp>
          <p:nvGrpSpPr>
            <p:cNvPr id="31749" name="Grouper 4"/>
            <p:cNvGrpSpPr>
              <a:grpSpLocks/>
            </p:cNvGrpSpPr>
            <p:nvPr/>
          </p:nvGrpSpPr>
          <p:grpSpPr bwMode="auto">
            <a:xfrm>
              <a:off x="480137" y="4974043"/>
              <a:ext cx="8206663" cy="1191261"/>
              <a:chOff x="480137" y="4068798"/>
              <a:chExt cx="8206663" cy="1191261"/>
            </a:xfrm>
          </p:grpSpPr>
          <p:pic>
            <p:nvPicPr>
              <p:cNvPr id="31751" name="Image 6" descr="logo_oms.gi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0137" y="4092962"/>
                <a:ext cx="1211544" cy="1167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52" name="Image 7" descr="Sans titre 2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95074" y="4092963"/>
                <a:ext cx="1336533" cy="1167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53" name="Image 10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84005" y="4068798"/>
                <a:ext cx="1176039" cy="1179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54" name="Image 11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716016" y="4092962"/>
                <a:ext cx="1173347" cy="1154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55" name="Image 12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084168" y="4092962"/>
                <a:ext cx="1027637" cy="1154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56" name="Image 13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291386" y="4620759"/>
                <a:ext cx="1395414" cy="596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1750" name="Image 5" descr="Logo_IRD100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91386" y="4657420"/>
              <a:ext cx="1395414" cy="753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48" name="Image 14" descr="Capture d’écran 2011-05-23 à 22.31.29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263" y="5187950"/>
            <a:ext cx="11922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abon-location-map.jpg"/>
          <p:cNvPicPr>
            <a:picLocks noChangeAspect="1"/>
          </p:cNvPicPr>
          <p:nvPr/>
        </p:nvPicPr>
        <p:blipFill rotWithShape="1">
          <a:blip r:embed="rId2"/>
          <a:srcRect l="2317" t="8992" r="1523" b="6556"/>
          <a:stretch/>
        </p:blipFill>
        <p:spPr>
          <a:xfrm>
            <a:off x="-7938" y="0"/>
            <a:ext cx="9183688" cy="609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142" y="192330"/>
            <a:ext cx="2516401" cy="807121"/>
          </a:xfr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b="1" dirty="0" err="1" smtClean="0">
                <a:solidFill>
                  <a:schemeClr val="tx2">
                    <a:satMod val="13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Where</a:t>
            </a:r>
            <a:endParaRPr lang="fr-FR" b="1" dirty="0">
              <a:solidFill>
                <a:schemeClr val="tx2">
                  <a:satMod val="13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rcRect l="5319" t="34131" r="74644" b="39056"/>
          <a:stretch>
            <a:fillRect/>
          </a:stretch>
        </p:blipFill>
        <p:spPr bwMode="auto">
          <a:xfrm>
            <a:off x="3586163" y="4895850"/>
            <a:ext cx="7731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ZoneTexte 12"/>
          <p:cNvSpPr txBox="1">
            <a:spLocks noChangeArrowheads="1"/>
          </p:cNvSpPr>
          <p:nvPr/>
        </p:nvSpPr>
        <p:spPr bwMode="auto">
          <a:xfrm>
            <a:off x="4445000" y="5291138"/>
            <a:ext cx="2782888" cy="369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latin typeface="Gill Sans MT" pitchFamily="34" charset="0"/>
              </a:rPr>
              <a:t>REPUBLIC OF GABON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rcRect l="4762" t="33333" r="68233" b="382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2469365" y="50344"/>
            <a:ext cx="3233692" cy="584776"/>
          </a:xfrm>
          <a:prstGeom prst="ellipse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387" name="ZoneTexte 8"/>
          <p:cNvSpPr txBox="1">
            <a:spLocks noChangeArrowheads="1"/>
          </p:cNvSpPr>
          <p:nvPr/>
        </p:nvSpPr>
        <p:spPr bwMode="auto">
          <a:xfrm>
            <a:off x="2751138" y="74613"/>
            <a:ext cx="25511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>
                <a:latin typeface="Century Schoolbook" pitchFamily="18" charset="0"/>
                <a:ea typeface="Century Schoolbook" pitchFamily="18" charset="0"/>
                <a:cs typeface="Century Schoolbook" pitchFamily="18" charset="0"/>
              </a:rPr>
              <a:t>CAMEROUN</a:t>
            </a:r>
          </a:p>
        </p:txBody>
      </p:sp>
      <p:sp>
        <p:nvSpPr>
          <p:cNvPr id="2" name="Forme libre 1"/>
          <p:cNvSpPr/>
          <p:nvPr/>
        </p:nvSpPr>
        <p:spPr>
          <a:xfrm>
            <a:off x="1820863" y="660400"/>
            <a:ext cx="4419600" cy="5910263"/>
          </a:xfrm>
          <a:custGeom>
            <a:avLst/>
            <a:gdLst>
              <a:gd name="connsiteX0" fmla="*/ 0 w 4419600"/>
              <a:gd name="connsiteY0" fmla="*/ 1219200 h 5909733"/>
              <a:gd name="connsiteX1" fmla="*/ 160867 w 4419600"/>
              <a:gd name="connsiteY1" fmla="*/ 1303867 h 5909733"/>
              <a:gd name="connsiteX2" fmla="*/ 194734 w 4419600"/>
              <a:gd name="connsiteY2" fmla="*/ 1219200 h 5909733"/>
              <a:gd name="connsiteX3" fmla="*/ 1439334 w 4419600"/>
              <a:gd name="connsiteY3" fmla="*/ 1210733 h 5909733"/>
              <a:gd name="connsiteX4" fmla="*/ 1456267 w 4419600"/>
              <a:gd name="connsiteY4" fmla="*/ 16933 h 5909733"/>
              <a:gd name="connsiteX5" fmla="*/ 1786467 w 4419600"/>
              <a:gd name="connsiteY5" fmla="*/ 0 h 5909733"/>
              <a:gd name="connsiteX6" fmla="*/ 2836334 w 4419600"/>
              <a:gd name="connsiteY6" fmla="*/ 50800 h 5909733"/>
              <a:gd name="connsiteX7" fmla="*/ 3124200 w 4419600"/>
              <a:gd name="connsiteY7" fmla="*/ 16933 h 5909733"/>
              <a:gd name="connsiteX8" fmla="*/ 3268134 w 4419600"/>
              <a:gd name="connsiteY8" fmla="*/ 59267 h 5909733"/>
              <a:gd name="connsiteX9" fmla="*/ 3208867 w 4419600"/>
              <a:gd name="connsiteY9" fmla="*/ 270933 h 5909733"/>
              <a:gd name="connsiteX10" fmla="*/ 3141134 w 4419600"/>
              <a:gd name="connsiteY10" fmla="*/ 643467 h 5909733"/>
              <a:gd name="connsiteX11" fmla="*/ 3200400 w 4419600"/>
              <a:gd name="connsiteY11" fmla="*/ 931333 h 5909733"/>
              <a:gd name="connsiteX12" fmla="*/ 3149600 w 4419600"/>
              <a:gd name="connsiteY12" fmla="*/ 1007533 h 5909733"/>
              <a:gd name="connsiteX13" fmla="*/ 3810000 w 4419600"/>
              <a:gd name="connsiteY13" fmla="*/ 846667 h 5909733"/>
              <a:gd name="connsiteX14" fmla="*/ 4140200 w 4419600"/>
              <a:gd name="connsiteY14" fmla="*/ 889000 h 5909733"/>
              <a:gd name="connsiteX15" fmla="*/ 4368800 w 4419600"/>
              <a:gd name="connsiteY15" fmla="*/ 1329267 h 5909733"/>
              <a:gd name="connsiteX16" fmla="*/ 4326467 w 4419600"/>
              <a:gd name="connsiteY16" fmla="*/ 1490133 h 5909733"/>
              <a:gd name="connsiteX17" fmla="*/ 4055534 w 4419600"/>
              <a:gd name="connsiteY17" fmla="*/ 1667933 h 5909733"/>
              <a:gd name="connsiteX18" fmla="*/ 3843867 w 4419600"/>
              <a:gd name="connsiteY18" fmla="*/ 1989667 h 5909733"/>
              <a:gd name="connsiteX19" fmla="*/ 3869267 w 4419600"/>
              <a:gd name="connsiteY19" fmla="*/ 2218267 h 5909733"/>
              <a:gd name="connsiteX20" fmla="*/ 3776134 w 4419600"/>
              <a:gd name="connsiteY20" fmla="*/ 2362200 h 5909733"/>
              <a:gd name="connsiteX21" fmla="*/ 3852334 w 4419600"/>
              <a:gd name="connsiteY21" fmla="*/ 2421467 h 5909733"/>
              <a:gd name="connsiteX22" fmla="*/ 4089400 w 4419600"/>
              <a:gd name="connsiteY22" fmla="*/ 2472267 h 5909733"/>
              <a:gd name="connsiteX23" fmla="*/ 4123267 w 4419600"/>
              <a:gd name="connsiteY23" fmla="*/ 2590800 h 5909733"/>
              <a:gd name="connsiteX24" fmla="*/ 4419600 w 4419600"/>
              <a:gd name="connsiteY24" fmla="*/ 2726267 h 5909733"/>
              <a:gd name="connsiteX25" fmla="*/ 4351867 w 4419600"/>
              <a:gd name="connsiteY25" fmla="*/ 3242733 h 5909733"/>
              <a:gd name="connsiteX26" fmla="*/ 4334934 w 4419600"/>
              <a:gd name="connsiteY26" fmla="*/ 3920067 h 5909733"/>
              <a:gd name="connsiteX27" fmla="*/ 4114800 w 4419600"/>
              <a:gd name="connsiteY27" fmla="*/ 4377267 h 5909733"/>
              <a:gd name="connsiteX28" fmla="*/ 4013200 w 4419600"/>
              <a:gd name="connsiteY28" fmla="*/ 4546600 h 5909733"/>
              <a:gd name="connsiteX29" fmla="*/ 3810000 w 4419600"/>
              <a:gd name="connsiteY29" fmla="*/ 4512733 h 5909733"/>
              <a:gd name="connsiteX30" fmla="*/ 3733800 w 4419600"/>
              <a:gd name="connsiteY30" fmla="*/ 4174067 h 5909733"/>
              <a:gd name="connsiteX31" fmla="*/ 3454400 w 4419600"/>
              <a:gd name="connsiteY31" fmla="*/ 4478867 h 5909733"/>
              <a:gd name="connsiteX32" fmla="*/ 2997200 w 4419600"/>
              <a:gd name="connsiteY32" fmla="*/ 4411133 h 5909733"/>
              <a:gd name="connsiteX33" fmla="*/ 2768600 w 4419600"/>
              <a:gd name="connsiteY33" fmla="*/ 3937000 h 5909733"/>
              <a:gd name="connsiteX34" fmla="*/ 2565400 w 4419600"/>
              <a:gd name="connsiteY34" fmla="*/ 3911600 h 5909733"/>
              <a:gd name="connsiteX35" fmla="*/ 2446867 w 4419600"/>
              <a:gd name="connsiteY35" fmla="*/ 4030133 h 5909733"/>
              <a:gd name="connsiteX36" fmla="*/ 2523067 w 4419600"/>
              <a:gd name="connsiteY36" fmla="*/ 4377267 h 5909733"/>
              <a:gd name="connsiteX37" fmla="*/ 2099734 w 4419600"/>
              <a:gd name="connsiteY37" fmla="*/ 4478867 h 5909733"/>
              <a:gd name="connsiteX38" fmla="*/ 2006600 w 4419600"/>
              <a:gd name="connsiteY38" fmla="*/ 4385733 h 5909733"/>
              <a:gd name="connsiteX39" fmla="*/ 1828800 w 4419600"/>
              <a:gd name="connsiteY39" fmla="*/ 4453467 h 5909733"/>
              <a:gd name="connsiteX40" fmla="*/ 1676400 w 4419600"/>
              <a:gd name="connsiteY40" fmla="*/ 4385733 h 5909733"/>
              <a:gd name="connsiteX41" fmla="*/ 1693334 w 4419600"/>
              <a:gd name="connsiteY41" fmla="*/ 4631267 h 5909733"/>
              <a:gd name="connsiteX42" fmla="*/ 1642534 w 4419600"/>
              <a:gd name="connsiteY42" fmla="*/ 4851400 h 5909733"/>
              <a:gd name="connsiteX43" fmla="*/ 1769534 w 4419600"/>
              <a:gd name="connsiteY43" fmla="*/ 4859867 h 5909733"/>
              <a:gd name="connsiteX44" fmla="*/ 1905000 w 4419600"/>
              <a:gd name="connsiteY44" fmla="*/ 5029200 h 5909733"/>
              <a:gd name="connsiteX45" fmla="*/ 1786467 w 4419600"/>
              <a:gd name="connsiteY45" fmla="*/ 5139267 h 5909733"/>
              <a:gd name="connsiteX46" fmla="*/ 2032000 w 4419600"/>
              <a:gd name="connsiteY46" fmla="*/ 5308600 h 5909733"/>
              <a:gd name="connsiteX47" fmla="*/ 1921934 w 4419600"/>
              <a:gd name="connsiteY47" fmla="*/ 5528733 h 5909733"/>
              <a:gd name="connsiteX48" fmla="*/ 1964267 w 4419600"/>
              <a:gd name="connsiteY48" fmla="*/ 5630333 h 5909733"/>
              <a:gd name="connsiteX49" fmla="*/ 1888067 w 4419600"/>
              <a:gd name="connsiteY49" fmla="*/ 5689600 h 5909733"/>
              <a:gd name="connsiteX50" fmla="*/ 1718734 w 4419600"/>
              <a:gd name="connsiteY50" fmla="*/ 5672667 h 5909733"/>
              <a:gd name="connsiteX51" fmla="*/ 1608667 w 4419600"/>
              <a:gd name="connsiteY51" fmla="*/ 5494867 h 5909733"/>
              <a:gd name="connsiteX52" fmla="*/ 1507067 w 4419600"/>
              <a:gd name="connsiteY52" fmla="*/ 5571067 h 5909733"/>
              <a:gd name="connsiteX53" fmla="*/ 1320800 w 4419600"/>
              <a:gd name="connsiteY53" fmla="*/ 5672667 h 5909733"/>
              <a:gd name="connsiteX54" fmla="*/ 1244600 w 4419600"/>
              <a:gd name="connsiteY54" fmla="*/ 5909733 h 59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419600" h="5909733">
                <a:moveTo>
                  <a:pt x="0" y="1219200"/>
                </a:moveTo>
                <a:lnTo>
                  <a:pt x="160867" y="1303867"/>
                </a:lnTo>
                <a:lnTo>
                  <a:pt x="194734" y="1219200"/>
                </a:lnTo>
                <a:lnTo>
                  <a:pt x="1439334" y="1210733"/>
                </a:lnTo>
                <a:lnTo>
                  <a:pt x="1456267" y="16933"/>
                </a:lnTo>
                <a:lnTo>
                  <a:pt x="1786467" y="0"/>
                </a:lnTo>
                <a:lnTo>
                  <a:pt x="2836334" y="50800"/>
                </a:lnTo>
                <a:lnTo>
                  <a:pt x="3124200" y="16933"/>
                </a:lnTo>
                <a:lnTo>
                  <a:pt x="3268134" y="59267"/>
                </a:lnTo>
                <a:lnTo>
                  <a:pt x="3208867" y="270933"/>
                </a:lnTo>
                <a:lnTo>
                  <a:pt x="3141134" y="643467"/>
                </a:lnTo>
                <a:lnTo>
                  <a:pt x="3200400" y="931333"/>
                </a:lnTo>
                <a:lnTo>
                  <a:pt x="3149600" y="1007533"/>
                </a:lnTo>
                <a:lnTo>
                  <a:pt x="3810000" y="846667"/>
                </a:lnTo>
                <a:lnTo>
                  <a:pt x="4140200" y="889000"/>
                </a:lnTo>
                <a:lnTo>
                  <a:pt x="4368800" y="1329267"/>
                </a:lnTo>
                <a:lnTo>
                  <a:pt x="4326467" y="1490133"/>
                </a:lnTo>
                <a:lnTo>
                  <a:pt x="4055534" y="1667933"/>
                </a:lnTo>
                <a:lnTo>
                  <a:pt x="3843867" y="1989667"/>
                </a:lnTo>
                <a:lnTo>
                  <a:pt x="3869267" y="2218267"/>
                </a:lnTo>
                <a:lnTo>
                  <a:pt x="3776134" y="2362200"/>
                </a:lnTo>
                <a:lnTo>
                  <a:pt x="3852334" y="2421467"/>
                </a:lnTo>
                <a:lnTo>
                  <a:pt x="4089400" y="2472267"/>
                </a:lnTo>
                <a:lnTo>
                  <a:pt x="4123267" y="2590800"/>
                </a:lnTo>
                <a:lnTo>
                  <a:pt x="4419600" y="2726267"/>
                </a:lnTo>
                <a:lnTo>
                  <a:pt x="4351867" y="3242733"/>
                </a:lnTo>
                <a:lnTo>
                  <a:pt x="4334934" y="3920067"/>
                </a:lnTo>
                <a:lnTo>
                  <a:pt x="4114800" y="4377267"/>
                </a:lnTo>
                <a:lnTo>
                  <a:pt x="4013200" y="4546600"/>
                </a:lnTo>
                <a:lnTo>
                  <a:pt x="3810000" y="4512733"/>
                </a:lnTo>
                <a:lnTo>
                  <a:pt x="3733800" y="4174067"/>
                </a:lnTo>
                <a:lnTo>
                  <a:pt x="3454400" y="4478867"/>
                </a:lnTo>
                <a:lnTo>
                  <a:pt x="2997200" y="4411133"/>
                </a:lnTo>
                <a:lnTo>
                  <a:pt x="2768600" y="3937000"/>
                </a:lnTo>
                <a:lnTo>
                  <a:pt x="2565400" y="3911600"/>
                </a:lnTo>
                <a:lnTo>
                  <a:pt x="2446867" y="4030133"/>
                </a:lnTo>
                <a:lnTo>
                  <a:pt x="2523067" y="4377267"/>
                </a:lnTo>
                <a:lnTo>
                  <a:pt x="2099734" y="4478867"/>
                </a:lnTo>
                <a:lnTo>
                  <a:pt x="2006600" y="4385733"/>
                </a:lnTo>
                <a:lnTo>
                  <a:pt x="1828800" y="4453467"/>
                </a:lnTo>
                <a:lnTo>
                  <a:pt x="1676400" y="4385733"/>
                </a:lnTo>
                <a:lnTo>
                  <a:pt x="1693334" y="4631267"/>
                </a:lnTo>
                <a:lnTo>
                  <a:pt x="1642534" y="4851400"/>
                </a:lnTo>
                <a:lnTo>
                  <a:pt x="1769534" y="4859867"/>
                </a:lnTo>
                <a:lnTo>
                  <a:pt x="1905000" y="5029200"/>
                </a:lnTo>
                <a:lnTo>
                  <a:pt x="1786467" y="5139267"/>
                </a:lnTo>
                <a:lnTo>
                  <a:pt x="2032000" y="5308600"/>
                </a:lnTo>
                <a:lnTo>
                  <a:pt x="1921934" y="5528733"/>
                </a:lnTo>
                <a:lnTo>
                  <a:pt x="1964267" y="5630333"/>
                </a:lnTo>
                <a:lnTo>
                  <a:pt x="1888067" y="5689600"/>
                </a:lnTo>
                <a:lnTo>
                  <a:pt x="1718734" y="5672667"/>
                </a:lnTo>
                <a:lnTo>
                  <a:pt x="1608667" y="5494867"/>
                </a:lnTo>
                <a:lnTo>
                  <a:pt x="1507067" y="5571067"/>
                </a:lnTo>
                <a:lnTo>
                  <a:pt x="1320800" y="5672667"/>
                </a:lnTo>
                <a:lnTo>
                  <a:pt x="1244600" y="5909733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389" name="ZoneTexte 11"/>
          <p:cNvSpPr txBox="1">
            <a:spLocks noChangeArrowheads="1"/>
          </p:cNvSpPr>
          <p:nvPr/>
        </p:nvSpPr>
        <p:spPr bwMode="auto">
          <a:xfrm>
            <a:off x="341313" y="847725"/>
            <a:ext cx="2881312" cy="954088"/>
          </a:xfrm>
          <a:prstGeom prst="rect">
            <a:avLst/>
          </a:prstGeom>
          <a:solidFill>
            <a:srgbClr val="D4EBF1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latin typeface="Century Schoolbook" pitchFamily="18" charset="0"/>
                <a:ea typeface="Century Schoolbook" pitchFamily="18" charset="0"/>
                <a:cs typeface="Century Schoolbook" pitchFamily="18" charset="0"/>
              </a:rPr>
              <a:t>EQUATORIAL GUINEA</a:t>
            </a:r>
          </a:p>
        </p:txBody>
      </p:sp>
      <p:sp>
        <p:nvSpPr>
          <p:cNvPr id="16390" name="ZoneTexte 15"/>
          <p:cNvSpPr txBox="1">
            <a:spLocks noChangeArrowheads="1"/>
          </p:cNvSpPr>
          <p:nvPr/>
        </p:nvSpPr>
        <p:spPr bwMode="auto">
          <a:xfrm>
            <a:off x="5146675" y="3876675"/>
            <a:ext cx="1716088" cy="523875"/>
          </a:xfrm>
          <a:prstGeom prst="rect">
            <a:avLst/>
          </a:prstGeom>
          <a:solidFill>
            <a:srgbClr val="FFFFFF">
              <a:alpha val="67058"/>
            </a:srgbClr>
          </a:solidFill>
          <a:ln w="9525">
            <a:solidFill>
              <a:srgbClr val="E17B7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latin typeface="Gill Sans MT" pitchFamily="34" charset="0"/>
              </a:rPr>
              <a:t>Franceville</a:t>
            </a:r>
          </a:p>
        </p:txBody>
      </p:sp>
      <p:sp>
        <p:nvSpPr>
          <p:cNvPr id="16391" name="ZoneTexte 12"/>
          <p:cNvSpPr txBox="1">
            <a:spLocks noChangeArrowheads="1"/>
          </p:cNvSpPr>
          <p:nvPr/>
        </p:nvSpPr>
        <p:spPr bwMode="auto">
          <a:xfrm>
            <a:off x="6173788" y="2306638"/>
            <a:ext cx="2751137" cy="1570037"/>
          </a:xfrm>
          <a:prstGeom prst="rect">
            <a:avLst/>
          </a:prstGeom>
          <a:solidFill>
            <a:srgbClr val="D4EBF1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3200" b="1">
                <a:latin typeface="Century Schoolbook" pitchFamily="18" charset="0"/>
                <a:ea typeface="Century Schoolbook" pitchFamily="18" charset="0"/>
                <a:cs typeface="Century Schoolbook" pitchFamily="18" charset="0"/>
              </a:rPr>
              <a:t>REPUBLIC</a:t>
            </a:r>
          </a:p>
          <a:p>
            <a:r>
              <a:rPr lang="fr-FR" sz="3200" b="1">
                <a:latin typeface="Century Schoolbook" pitchFamily="18" charset="0"/>
                <a:ea typeface="Century Schoolbook" pitchFamily="18" charset="0"/>
                <a:cs typeface="Century Schoolbook" pitchFamily="18" charset="0"/>
              </a:rPr>
              <a:t> 		OF </a:t>
            </a:r>
          </a:p>
          <a:p>
            <a:r>
              <a:rPr lang="fr-FR" sz="3200" b="1">
                <a:latin typeface="Century Schoolbook" pitchFamily="18" charset="0"/>
                <a:ea typeface="Century Schoolbook" pitchFamily="18" charset="0"/>
                <a:cs typeface="Century Schoolbook" pitchFamily="18" charset="0"/>
              </a:rPr>
              <a:t>	CONGO</a:t>
            </a:r>
          </a:p>
        </p:txBody>
      </p:sp>
      <p:sp>
        <p:nvSpPr>
          <p:cNvPr id="3" name="Croix 2"/>
          <p:cNvSpPr/>
          <p:nvPr/>
        </p:nvSpPr>
        <p:spPr>
          <a:xfrm>
            <a:off x="5146154" y="4281402"/>
            <a:ext cx="368166" cy="38662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 5" descr="Capture d’écran 2011-06-23 à 18.55.27.png"/>
          <p:cNvPicPr>
            <a:picLocks noChangeAspect="1"/>
          </p:cNvPicPr>
          <p:nvPr/>
        </p:nvPicPr>
        <p:blipFill>
          <a:blip r:embed="rId2"/>
          <a:srcRect r="3764"/>
          <a:stretch>
            <a:fillRect/>
          </a:stretch>
        </p:blipFill>
        <p:spPr bwMode="auto">
          <a:xfrm>
            <a:off x="0" y="0"/>
            <a:ext cx="91122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rme libre 10"/>
          <p:cNvSpPr/>
          <p:nvPr/>
        </p:nvSpPr>
        <p:spPr>
          <a:xfrm>
            <a:off x="4073525" y="3070225"/>
            <a:ext cx="1235075" cy="1471613"/>
          </a:xfrm>
          <a:custGeom>
            <a:avLst/>
            <a:gdLst>
              <a:gd name="connsiteX0" fmla="*/ 0 w 1263481"/>
              <a:gd name="connsiteY0" fmla="*/ 321563 h 1588330"/>
              <a:gd name="connsiteX1" fmla="*/ 415747 w 1263481"/>
              <a:gd name="connsiteY1" fmla="*/ 305323 h 1588330"/>
              <a:gd name="connsiteX2" fmla="*/ 422243 w 1263481"/>
              <a:gd name="connsiteY2" fmla="*/ 68210 h 1588330"/>
              <a:gd name="connsiteX3" fmla="*/ 451475 w 1263481"/>
              <a:gd name="connsiteY3" fmla="*/ 0 h 1588330"/>
              <a:gd name="connsiteX4" fmla="*/ 967911 w 1263481"/>
              <a:gd name="connsiteY4" fmla="*/ 12992 h 1588330"/>
              <a:gd name="connsiteX5" fmla="*/ 935431 w 1263481"/>
              <a:gd name="connsiteY5" fmla="*/ 159157 h 1588330"/>
              <a:gd name="connsiteX6" fmla="*/ 958167 w 1263481"/>
              <a:gd name="connsiteY6" fmla="*/ 269594 h 1588330"/>
              <a:gd name="connsiteX7" fmla="*/ 1029623 w 1263481"/>
              <a:gd name="connsiteY7" fmla="*/ 230616 h 1588330"/>
              <a:gd name="connsiteX8" fmla="*/ 1062104 w 1263481"/>
              <a:gd name="connsiteY8" fmla="*/ 172150 h 1588330"/>
              <a:gd name="connsiteX9" fmla="*/ 1162792 w 1263481"/>
              <a:gd name="connsiteY9" fmla="*/ 194887 h 1588330"/>
              <a:gd name="connsiteX10" fmla="*/ 1263481 w 1263481"/>
              <a:gd name="connsiteY10" fmla="*/ 302075 h 1588330"/>
              <a:gd name="connsiteX11" fmla="*/ 1256985 w 1263481"/>
              <a:gd name="connsiteY11" fmla="*/ 383278 h 1588330"/>
              <a:gd name="connsiteX12" fmla="*/ 1169289 w 1263481"/>
              <a:gd name="connsiteY12" fmla="*/ 574917 h 1588330"/>
              <a:gd name="connsiteX13" fmla="*/ 1227753 w 1263481"/>
              <a:gd name="connsiteY13" fmla="*/ 776300 h 1588330"/>
              <a:gd name="connsiteX14" fmla="*/ 1188777 w 1263481"/>
              <a:gd name="connsiteY14" fmla="*/ 1179067 h 1588330"/>
              <a:gd name="connsiteX15" fmla="*/ 1146552 w 1263481"/>
              <a:gd name="connsiteY15" fmla="*/ 1237533 h 1588330"/>
              <a:gd name="connsiteX16" fmla="*/ 1058856 w 1263481"/>
              <a:gd name="connsiteY16" fmla="*/ 1227789 h 1588330"/>
              <a:gd name="connsiteX17" fmla="*/ 1023127 w 1263481"/>
              <a:gd name="connsiteY17" fmla="*/ 1172571 h 1588330"/>
              <a:gd name="connsiteX18" fmla="*/ 912695 w 1263481"/>
              <a:gd name="connsiteY18" fmla="*/ 1172571 h 1588330"/>
              <a:gd name="connsiteX19" fmla="*/ 815254 w 1263481"/>
              <a:gd name="connsiteY19" fmla="*/ 1114105 h 1588330"/>
              <a:gd name="connsiteX20" fmla="*/ 704821 w 1263481"/>
              <a:gd name="connsiteY20" fmla="*/ 1192060 h 1588330"/>
              <a:gd name="connsiteX21" fmla="*/ 555412 w 1263481"/>
              <a:gd name="connsiteY21" fmla="*/ 1283007 h 1588330"/>
              <a:gd name="connsiteX22" fmla="*/ 519684 w 1263481"/>
              <a:gd name="connsiteY22" fmla="*/ 1399939 h 1588330"/>
              <a:gd name="connsiteX23" fmla="*/ 545668 w 1263481"/>
              <a:gd name="connsiteY23" fmla="*/ 1494135 h 1588330"/>
              <a:gd name="connsiteX24" fmla="*/ 396259 w 1263481"/>
              <a:gd name="connsiteY24" fmla="*/ 1510375 h 1588330"/>
              <a:gd name="connsiteX25" fmla="*/ 383267 w 1263481"/>
              <a:gd name="connsiteY25" fmla="*/ 1588330 h 1588330"/>
              <a:gd name="connsiteX26" fmla="*/ 383267 w 1263481"/>
              <a:gd name="connsiteY26" fmla="*/ 1588330 h 1588330"/>
              <a:gd name="connsiteX27" fmla="*/ 383267 w 1263481"/>
              <a:gd name="connsiteY27" fmla="*/ 1585082 h 158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63481" h="1588330">
                <a:moveTo>
                  <a:pt x="0" y="321563"/>
                </a:moveTo>
                <a:lnTo>
                  <a:pt x="415747" y="305323"/>
                </a:lnTo>
                <a:lnTo>
                  <a:pt x="422243" y="68210"/>
                </a:lnTo>
                <a:lnTo>
                  <a:pt x="451475" y="0"/>
                </a:lnTo>
                <a:lnTo>
                  <a:pt x="967911" y="12992"/>
                </a:lnTo>
                <a:lnTo>
                  <a:pt x="935431" y="159157"/>
                </a:lnTo>
                <a:lnTo>
                  <a:pt x="958167" y="269594"/>
                </a:lnTo>
                <a:lnTo>
                  <a:pt x="1029623" y="230616"/>
                </a:lnTo>
                <a:lnTo>
                  <a:pt x="1062104" y="172150"/>
                </a:lnTo>
                <a:lnTo>
                  <a:pt x="1162792" y="194887"/>
                </a:lnTo>
                <a:lnTo>
                  <a:pt x="1263481" y="302075"/>
                </a:lnTo>
                <a:lnTo>
                  <a:pt x="1256985" y="383278"/>
                </a:lnTo>
                <a:lnTo>
                  <a:pt x="1169289" y="574917"/>
                </a:lnTo>
                <a:lnTo>
                  <a:pt x="1227753" y="776300"/>
                </a:lnTo>
                <a:lnTo>
                  <a:pt x="1188777" y="1179067"/>
                </a:lnTo>
                <a:lnTo>
                  <a:pt x="1146552" y="1237533"/>
                </a:lnTo>
                <a:lnTo>
                  <a:pt x="1058856" y="1227789"/>
                </a:lnTo>
                <a:lnTo>
                  <a:pt x="1023127" y="1172571"/>
                </a:lnTo>
                <a:lnTo>
                  <a:pt x="912695" y="1172571"/>
                </a:lnTo>
                <a:lnTo>
                  <a:pt x="815254" y="1114105"/>
                </a:lnTo>
                <a:lnTo>
                  <a:pt x="704821" y="1192060"/>
                </a:lnTo>
                <a:lnTo>
                  <a:pt x="555412" y="1283007"/>
                </a:lnTo>
                <a:lnTo>
                  <a:pt x="519684" y="1399939"/>
                </a:lnTo>
                <a:lnTo>
                  <a:pt x="545668" y="1494135"/>
                </a:lnTo>
                <a:lnTo>
                  <a:pt x="396259" y="1510375"/>
                </a:lnTo>
                <a:lnTo>
                  <a:pt x="383267" y="1588330"/>
                </a:lnTo>
                <a:lnTo>
                  <a:pt x="383267" y="1588330"/>
                </a:lnTo>
                <a:lnTo>
                  <a:pt x="383267" y="1585082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047875" y="265113"/>
            <a:ext cx="6029325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+mn-lt"/>
              </a:rPr>
              <a:t>The </a:t>
            </a:r>
            <a:r>
              <a:rPr lang="fr-FR" sz="2800" dirty="0" err="1">
                <a:latin typeface="+mn-lt"/>
              </a:rPr>
              <a:t>Congolese</a:t>
            </a:r>
            <a:r>
              <a:rPr lang="fr-FR" sz="2800" dirty="0">
                <a:latin typeface="+mn-lt"/>
              </a:rPr>
              <a:t> Tropical </a:t>
            </a:r>
            <a:r>
              <a:rPr lang="fr-FR" sz="2800" dirty="0" err="1">
                <a:latin typeface="+mn-lt"/>
              </a:rPr>
              <a:t>Rainforest</a:t>
            </a:r>
            <a:r>
              <a:rPr lang="fr-FR" sz="2800" dirty="0">
                <a:latin typeface="+mn-lt"/>
              </a:rPr>
              <a:t> Basin</a:t>
            </a:r>
            <a:endParaRPr lang="fr-FR" sz="2800" dirty="0">
              <a:latin typeface="+mn-lt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5113"/>
            <a:ext cx="5503863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orme libre 23"/>
          <p:cNvSpPr/>
          <p:nvPr/>
        </p:nvSpPr>
        <p:spPr>
          <a:xfrm>
            <a:off x="296863" y="2633663"/>
            <a:ext cx="1219200" cy="1412875"/>
          </a:xfrm>
          <a:custGeom>
            <a:avLst/>
            <a:gdLst>
              <a:gd name="connsiteX0" fmla="*/ 0 w 1263481"/>
              <a:gd name="connsiteY0" fmla="*/ 321563 h 1588330"/>
              <a:gd name="connsiteX1" fmla="*/ 415747 w 1263481"/>
              <a:gd name="connsiteY1" fmla="*/ 305323 h 1588330"/>
              <a:gd name="connsiteX2" fmla="*/ 422243 w 1263481"/>
              <a:gd name="connsiteY2" fmla="*/ 68210 h 1588330"/>
              <a:gd name="connsiteX3" fmla="*/ 451475 w 1263481"/>
              <a:gd name="connsiteY3" fmla="*/ 0 h 1588330"/>
              <a:gd name="connsiteX4" fmla="*/ 967911 w 1263481"/>
              <a:gd name="connsiteY4" fmla="*/ 12992 h 1588330"/>
              <a:gd name="connsiteX5" fmla="*/ 935431 w 1263481"/>
              <a:gd name="connsiteY5" fmla="*/ 159157 h 1588330"/>
              <a:gd name="connsiteX6" fmla="*/ 958167 w 1263481"/>
              <a:gd name="connsiteY6" fmla="*/ 269594 h 1588330"/>
              <a:gd name="connsiteX7" fmla="*/ 1029623 w 1263481"/>
              <a:gd name="connsiteY7" fmla="*/ 230616 h 1588330"/>
              <a:gd name="connsiteX8" fmla="*/ 1062104 w 1263481"/>
              <a:gd name="connsiteY8" fmla="*/ 172150 h 1588330"/>
              <a:gd name="connsiteX9" fmla="*/ 1162792 w 1263481"/>
              <a:gd name="connsiteY9" fmla="*/ 194887 h 1588330"/>
              <a:gd name="connsiteX10" fmla="*/ 1263481 w 1263481"/>
              <a:gd name="connsiteY10" fmla="*/ 302075 h 1588330"/>
              <a:gd name="connsiteX11" fmla="*/ 1256985 w 1263481"/>
              <a:gd name="connsiteY11" fmla="*/ 383278 h 1588330"/>
              <a:gd name="connsiteX12" fmla="*/ 1169289 w 1263481"/>
              <a:gd name="connsiteY12" fmla="*/ 574917 h 1588330"/>
              <a:gd name="connsiteX13" fmla="*/ 1227753 w 1263481"/>
              <a:gd name="connsiteY13" fmla="*/ 776300 h 1588330"/>
              <a:gd name="connsiteX14" fmla="*/ 1188777 w 1263481"/>
              <a:gd name="connsiteY14" fmla="*/ 1179067 h 1588330"/>
              <a:gd name="connsiteX15" fmla="*/ 1146552 w 1263481"/>
              <a:gd name="connsiteY15" fmla="*/ 1237533 h 1588330"/>
              <a:gd name="connsiteX16" fmla="*/ 1058856 w 1263481"/>
              <a:gd name="connsiteY16" fmla="*/ 1227789 h 1588330"/>
              <a:gd name="connsiteX17" fmla="*/ 1023127 w 1263481"/>
              <a:gd name="connsiteY17" fmla="*/ 1172571 h 1588330"/>
              <a:gd name="connsiteX18" fmla="*/ 912695 w 1263481"/>
              <a:gd name="connsiteY18" fmla="*/ 1172571 h 1588330"/>
              <a:gd name="connsiteX19" fmla="*/ 815254 w 1263481"/>
              <a:gd name="connsiteY19" fmla="*/ 1114105 h 1588330"/>
              <a:gd name="connsiteX20" fmla="*/ 704821 w 1263481"/>
              <a:gd name="connsiteY20" fmla="*/ 1192060 h 1588330"/>
              <a:gd name="connsiteX21" fmla="*/ 555412 w 1263481"/>
              <a:gd name="connsiteY21" fmla="*/ 1283007 h 1588330"/>
              <a:gd name="connsiteX22" fmla="*/ 519684 w 1263481"/>
              <a:gd name="connsiteY22" fmla="*/ 1399939 h 1588330"/>
              <a:gd name="connsiteX23" fmla="*/ 545668 w 1263481"/>
              <a:gd name="connsiteY23" fmla="*/ 1494135 h 1588330"/>
              <a:gd name="connsiteX24" fmla="*/ 396259 w 1263481"/>
              <a:gd name="connsiteY24" fmla="*/ 1510375 h 1588330"/>
              <a:gd name="connsiteX25" fmla="*/ 383267 w 1263481"/>
              <a:gd name="connsiteY25" fmla="*/ 1588330 h 1588330"/>
              <a:gd name="connsiteX26" fmla="*/ 383267 w 1263481"/>
              <a:gd name="connsiteY26" fmla="*/ 1588330 h 1588330"/>
              <a:gd name="connsiteX27" fmla="*/ 383267 w 1263481"/>
              <a:gd name="connsiteY27" fmla="*/ 1585082 h 158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63481" h="1588330">
                <a:moveTo>
                  <a:pt x="0" y="321563"/>
                </a:moveTo>
                <a:lnTo>
                  <a:pt x="415747" y="305323"/>
                </a:lnTo>
                <a:lnTo>
                  <a:pt x="422243" y="68210"/>
                </a:lnTo>
                <a:lnTo>
                  <a:pt x="451475" y="0"/>
                </a:lnTo>
                <a:lnTo>
                  <a:pt x="967911" y="12992"/>
                </a:lnTo>
                <a:lnTo>
                  <a:pt x="935431" y="159157"/>
                </a:lnTo>
                <a:lnTo>
                  <a:pt x="958167" y="269594"/>
                </a:lnTo>
                <a:lnTo>
                  <a:pt x="1029623" y="230616"/>
                </a:lnTo>
                <a:lnTo>
                  <a:pt x="1062104" y="172150"/>
                </a:lnTo>
                <a:lnTo>
                  <a:pt x="1162792" y="194887"/>
                </a:lnTo>
                <a:lnTo>
                  <a:pt x="1263481" y="302075"/>
                </a:lnTo>
                <a:lnTo>
                  <a:pt x="1256985" y="383278"/>
                </a:lnTo>
                <a:lnTo>
                  <a:pt x="1169289" y="574917"/>
                </a:lnTo>
                <a:lnTo>
                  <a:pt x="1227753" y="776300"/>
                </a:lnTo>
                <a:lnTo>
                  <a:pt x="1188777" y="1179067"/>
                </a:lnTo>
                <a:lnTo>
                  <a:pt x="1146552" y="1237533"/>
                </a:lnTo>
                <a:lnTo>
                  <a:pt x="1058856" y="1227789"/>
                </a:lnTo>
                <a:lnTo>
                  <a:pt x="1023127" y="1172571"/>
                </a:lnTo>
                <a:lnTo>
                  <a:pt x="912695" y="1172571"/>
                </a:lnTo>
                <a:lnTo>
                  <a:pt x="815254" y="1114105"/>
                </a:lnTo>
                <a:lnTo>
                  <a:pt x="704821" y="1192060"/>
                </a:lnTo>
                <a:lnTo>
                  <a:pt x="555412" y="1283007"/>
                </a:lnTo>
                <a:lnTo>
                  <a:pt x="519684" y="1399939"/>
                </a:lnTo>
                <a:lnTo>
                  <a:pt x="545668" y="1494135"/>
                </a:lnTo>
                <a:lnTo>
                  <a:pt x="396259" y="1510375"/>
                </a:lnTo>
                <a:lnTo>
                  <a:pt x="383267" y="1588330"/>
                </a:lnTo>
                <a:lnTo>
                  <a:pt x="383267" y="1588330"/>
                </a:lnTo>
                <a:lnTo>
                  <a:pt x="383267" y="1585082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7" name="Croix 26"/>
          <p:cNvSpPr/>
          <p:nvPr/>
        </p:nvSpPr>
        <p:spPr>
          <a:xfrm>
            <a:off x="1196316" y="3437564"/>
            <a:ext cx="220134" cy="237067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4"/>
          <p:cNvGrpSpPr>
            <a:grpSpLocks/>
          </p:cNvGrpSpPr>
          <p:nvPr/>
        </p:nvGrpSpPr>
        <p:grpSpPr bwMode="auto">
          <a:xfrm>
            <a:off x="1196975" y="49213"/>
            <a:ext cx="7700963" cy="3387725"/>
            <a:chOff x="1196316" y="49823"/>
            <a:chExt cx="7702151" cy="3387741"/>
          </a:xfrm>
        </p:grpSpPr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94034" y="49823"/>
              <a:ext cx="4504433" cy="3387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Virage 3"/>
            <p:cNvSpPr/>
            <p:nvPr/>
          </p:nvSpPr>
          <p:spPr>
            <a:xfrm>
              <a:off x="1196316" y="1755886"/>
              <a:ext cx="3209174" cy="956734"/>
            </a:xfrm>
            <a:prstGeom prst="bentArrow">
              <a:avLst>
                <a:gd name="adj1" fmla="val 25000"/>
                <a:gd name="adj2" fmla="val 23795"/>
                <a:gd name="adj3" fmla="val 25000"/>
                <a:gd name="adj4" fmla="val 43750"/>
              </a:avLst>
            </a:prstGeom>
            <a:solidFill>
              <a:schemeClr val="accent4">
                <a:lumMod val="60000"/>
                <a:lumOff val="40000"/>
                <a:alpha val="74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er 6"/>
          <p:cNvGrpSpPr>
            <a:grpSpLocks/>
          </p:cNvGrpSpPr>
          <p:nvPr/>
        </p:nvGrpSpPr>
        <p:grpSpPr bwMode="auto">
          <a:xfrm>
            <a:off x="1516063" y="3556000"/>
            <a:ext cx="7381875" cy="3001963"/>
            <a:chOff x="1515529" y="3556107"/>
            <a:chExt cx="7382938" cy="3001548"/>
          </a:xfrm>
        </p:grpSpPr>
        <p:pic>
          <p:nvPicPr>
            <p:cNvPr id="3" name="Image 2" descr="6-Parc NPB2 Savane 9E5K2IMG_54665wtmk - copi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4080" y="3556107"/>
              <a:ext cx="4504387" cy="30015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Virage 28"/>
            <p:cNvSpPr/>
            <p:nvPr/>
          </p:nvSpPr>
          <p:spPr>
            <a:xfrm flipV="1">
              <a:off x="1515529" y="3686283"/>
              <a:ext cx="2878671" cy="855229"/>
            </a:xfrm>
            <a:prstGeom prst="bentArrow">
              <a:avLst>
                <a:gd name="adj1" fmla="val 25000"/>
                <a:gd name="adj2" fmla="val 22805"/>
                <a:gd name="adj3" fmla="val 25000"/>
                <a:gd name="adj4" fmla="val 43750"/>
              </a:avLst>
            </a:prstGeom>
            <a:solidFill>
              <a:schemeClr val="accent4">
                <a:lumMod val="60000"/>
                <a:lumOff val="40000"/>
                <a:alpha val="74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smtClean="0">
                <a:solidFill>
                  <a:schemeClr val="tx2">
                    <a:satMod val="130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Structure</a:t>
            </a:r>
          </a:p>
        </p:txBody>
      </p:sp>
      <p:sp>
        <p:nvSpPr>
          <p:cNvPr id="18434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4" name="Image 3" descr="bat principal.jpg"/>
          <p:cNvPicPr>
            <a:picLocks noChangeAspect="1"/>
          </p:cNvPicPr>
          <p:nvPr/>
        </p:nvPicPr>
        <p:blipFill>
          <a:blip r:embed="rId2">
            <a:alphaModFix/>
            <a:lum bright="-5000" contras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/>
        </p:spPr>
      </p:pic>
      <p:sp>
        <p:nvSpPr>
          <p:cNvPr id="22" name="Forme libre 21"/>
          <p:cNvSpPr/>
          <p:nvPr/>
        </p:nvSpPr>
        <p:spPr>
          <a:xfrm>
            <a:off x="-23813" y="1441450"/>
            <a:ext cx="9170988" cy="5340350"/>
          </a:xfrm>
          <a:custGeom>
            <a:avLst/>
            <a:gdLst>
              <a:gd name="connsiteX0" fmla="*/ 6385361 w 9170217"/>
              <a:gd name="connsiteY0" fmla="*/ 419432 h 5266198"/>
              <a:gd name="connsiteX1" fmla="*/ 4253023 w 9170217"/>
              <a:gd name="connsiteY1" fmla="*/ 337876 h 5266198"/>
              <a:gd name="connsiteX2" fmla="*/ 2843117 w 9170217"/>
              <a:gd name="connsiteY2" fmla="*/ 396130 h 5266198"/>
              <a:gd name="connsiteX3" fmla="*/ 1677905 w 9170217"/>
              <a:gd name="connsiteY3" fmla="*/ 477686 h 5266198"/>
              <a:gd name="connsiteX4" fmla="*/ 128173 w 9170217"/>
              <a:gd name="connsiteY4" fmla="*/ 827213 h 5266198"/>
              <a:gd name="connsiteX5" fmla="*/ 23304 w 9170217"/>
              <a:gd name="connsiteY5" fmla="*/ 932071 h 5266198"/>
              <a:gd name="connsiteX6" fmla="*/ 0 w 9170217"/>
              <a:gd name="connsiteY6" fmla="*/ 2644750 h 5266198"/>
              <a:gd name="connsiteX7" fmla="*/ 5569712 w 9170217"/>
              <a:gd name="connsiteY7" fmla="*/ 5266198 h 5266198"/>
              <a:gd name="connsiteX8" fmla="*/ 8203091 w 9170217"/>
              <a:gd name="connsiteY8" fmla="*/ 4019554 h 5266198"/>
              <a:gd name="connsiteX9" fmla="*/ 9146913 w 9170217"/>
              <a:gd name="connsiteY9" fmla="*/ 2318525 h 5266198"/>
              <a:gd name="connsiteX10" fmla="*/ 9170217 w 9170217"/>
              <a:gd name="connsiteY10" fmla="*/ 838864 h 5266198"/>
              <a:gd name="connsiteX11" fmla="*/ 7946745 w 9170217"/>
              <a:gd name="connsiteY11" fmla="*/ 256319 h 5266198"/>
              <a:gd name="connsiteX12" fmla="*/ 6746576 w 9170217"/>
              <a:gd name="connsiteY12" fmla="*/ 0 h 5266198"/>
              <a:gd name="connsiteX13" fmla="*/ 6385361 w 9170217"/>
              <a:gd name="connsiteY13" fmla="*/ 419432 h 526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70217" h="5266198">
                <a:moveTo>
                  <a:pt x="6385361" y="419432"/>
                </a:moveTo>
                <a:lnTo>
                  <a:pt x="4253023" y="337876"/>
                </a:lnTo>
                <a:lnTo>
                  <a:pt x="2843117" y="396130"/>
                </a:lnTo>
                <a:lnTo>
                  <a:pt x="1677905" y="477686"/>
                </a:lnTo>
                <a:cubicBezTo>
                  <a:pt x="1161518" y="595034"/>
                  <a:pt x="657726" y="827213"/>
                  <a:pt x="128173" y="827213"/>
                </a:cubicBezTo>
                <a:lnTo>
                  <a:pt x="23304" y="932071"/>
                </a:lnTo>
                <a:lnTo>
                  <a:pt x="0" y="2644750"/>
                </a:lnTo>
                <a:lnTo>
                  <a:pt x="5569712" y="5266198"/>
                </a:lnTo>
                <a:lnTo>
                  <a:pt x="8203091" y="4019554"/>
                </a:lnTo>
                <a:lnTo>
                  <a:pt x="9146913" y="2318525"/>
                </a:lnTo>
                <a:lnTo>
                  <a:pt x="9170217" y="838864"/>
                </a:lnTo>
                <a:lnTo>
                  <a:pt x="7946745" y="256319"/>
                </a:lnTo>
                <a:lnTo>
                  <a:pt x="6746576" y="0"/>
                </a:lnTo>
                <a:lnTo>
                  <a:pt x="6385361" y="419432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r="18840000" kx="2700000" rotWithShape="0">
              <a:schemeClr val="tx1">
                <a:alpha val="1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FFFFFF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Titre 5"/>
          <p:cNvSpPr txBox="1">
            <a:spLocks/>
          </p:cNvSpPr>
          <p:nvPr/>
        </p:nvSpPr>
        <p:spPr>
          <a:xfrm>
            <a:off x="280914" y="76200"/>
            <a:ext cx="8510069" cy="792163"/>
          </a:xfrm>
          <a:prstGeom prst="rect">
            <a:avLst/>
          </a:prstGeom>
          <a:solidFill>
            <a:srgbClr val="FFFFFF">
              <a:alpha val="76000"/>
            </a:srgbClr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l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CIRMF: A campus of 98 acres </a:t>
            </a:r>
            <a:r>
              <a:rPr lang="en-US" sz="24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(400 000 </a:t>
            </a:r>
            <a:r>
              <a:rPr lang="en-US" sz="2400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sq</a:t>
            </a:r>
            <a:r>
              <a:rPr lang="en-US" sz="24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meter)</a:t>
            </a:r>
            <a:endParaRPr lang="en-US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er 5"/>
          <p:cNvGrpSpPr>
            <a:grpSpLocks/>
          </p:cNvGrpSpPr>
          <p:nvPr/>
        </p:nvGrpSpPr>
        <p:grpSpPr bwMode="auto">
          <a:xfrm>
            <a:off x="4527550" y="4237038"/>
            <a:ext cx="2222500" cy="490537"/>
            <a:chOff x="4527169" y="4237629"/>
            <a:chExt cx="2222429" cy="489188"/>
          </a:xfrm>
        </p:grpSpPr>
        <p:sp>
          <p:nvSpPr>
            <p:cNvPr id="12" name="Rectangle 11"/>
            <p:cNvSpPr/>
            <p:nvPr/>
          </p:nvSpPr>
          <p:spPr>
            <a:xfrm>
              <a:off x="4527169" y="4256487"/>
              <a:ext cx="1305236" cy="470330"/>
            </a:xfrm>
            <a:prstGeom prst="rect">
              <a:avLst/>
            </a:prstGeom>
            <a:solidFill>
              <a:srgbClr val="FFFFFF">
                <a:alpha val="10000"/>
              </a:srgbClr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8446" name="ZoneTexte 2"/>
            <p:cNvSpPr txBox="1">
              <a:spLocks noChangeArrowheads="1"/>
            </p:cNvSpPr>
            <p:nvPr/>
          </p:nvSpPr>
          <p:spPr bwMode="auto">
            <a:xfrm>
              <a:off x="5914718" y="4237629"/>
              <a:ext cx="834880" cy="3693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  <a:latin typeface="Gill Sans MT" pitchFamily="34" charset="0"/>
                </a:rPr>
                <a:t>BSL4</a:t>
              </a:r>
            </a:p>
          </p:txBody>
        </p:sp>
      </p:grpSp>
      <p:grpSp>
        <p:nvGrpSpPr>
          <p:cNvPr id="5" name="Grouper 4"/>
          <p:cNvGrpSpPr>
            <a:grpSpLocks/>
          </p:cNvGrpSpPr>
          <p:nvPr/>
        </p:nvGrpSpPr>
        <p:grpSpPr bwMode="auto">
          <a:xfrm>
            <a:off x="4821238" y="2609850"/>
            <a:ext cx="1576387" cy="469900"/>
            <a:chOff x="4821141" y="2609417"/>
            <a:chExt cx="1575691" cy="470788"/>
          </a:xfrm>
        </p:grpSpPr>
        <p:sp>
          <p:nvSpPr>
            <p:cNvPr id="32" name="Rectangle 31"/>
            <p:cNvSpPr/>
            <p:nvPr/>
          </p:nvSpPr>
          <p:spPr>
            <a:xfrm>
              <a:off x="4821141" y="2609875"/>
              <a:ext cx="623221" cy="470330"/>
            </a:xfrm>
            <a:prstGeom prst="rect">
              <a:avLst/>
            </a:prstGeom>
            <a:solidFill>
              <a:srgbClr val="FFFFFF">
                <a:alpha val="10000"/>
              </a:srgbClr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8444" name="ZoneTexte 10"/>
            <p:cNvSpPr txBox="1">
              <a:spLocks noChangeArrowheads="1"/>
            </p:cNvSpPr>
            <p:nvPr/>
          </p:nvSpPr>
          <p:spPr bwMode="auto">
            <a:xfrm>
              <a:off x="5538434" y="2609417"/>
              <a:ext cx="858398" cy="3693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  <a:latin typeface="Gill Sans MT" pitchFamily="34" charset="0"/>
                </a:rPr>
                <a:t>BSL3</a:t>
              </a:r>
            </a:p>
          </p:txBody>
        </p:sp>
      </p:grpSp>
      <p:grpSp>
        <p:nvGrpSpPr>
          <p:cNvPr id="7" name="Grouper 6"/>
          <p:cNvGrpSpPr>
            <a:grpSpLocks/>
          </p:cNvGrpSpPr>
          <p:nvPr/>
        </p:nvGrpSpPr>
        <p:grpSpPr bwMode="auto">
          <a:xfrm>
            <a:off x="4821238" y="5153025"/>
            <a:ext cx="1728787" cy="490538"/>
            <a:chOff x="4821141" y="5153402"/>
            <a:chExt cx="1729021" cy="489645"/>
          </a:xfrm>
        </p:grpSpPr>
        <p:sp>
          <p:nvSpPr>
            <p:cNvPr id="33" name="Rectangle 32"/>
            <p:cNvSpPr/>
            <p:nvPr/>
          </p:nvSpPr>
          <p:spPr>
            <a:xfrm>
              <a:off x="4821141" y="5172717"/>
              <a:ext cx="623221" cy="470330"/>
            </a:xfrm>
            <a:prstGeom prst="rect">
              <a:avLst/>
            </a:prstGeom>
            <a:solidFill>
              <a:srgbClr val="FFFFFF">
                <a:alpha val="10000"/>
              </a:srgbClr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8442" name="ZoneTexte 12"/>
            <p:cNvSpPr txBox="1">
              <a:spLocks noChangeArrowheads="1"/>
            </p:cNvSpPr>
            <p:nvPr/>
          </p:nvSpPr>
          <p:spPr bwMode="auto">
            <a:xfrm>
              <a:off x="5538433" y="5153402"/>
              <a:ext cx="1011729" cy="3693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  <a:latin typeface="Gill Sans MT" pitchFamily="34" charset="0"/>
                </a:rPr>
                <a:t>ABSL3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404938" y="2322513"/>
            <a:ext cx="7081837" cy="3773487"/>
          </a:xfrm>
          <a:solidFill>
            <a:schemeClr val="bg1">
              <a:alpha val="59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365760" indent="-283464" algn="just" fontAlgn="auto">
              <a:spcAft>
                <a:spcPts val="600"/>
              </a:spcAft>
              <a:buFont typeface="Wingdings 2"/>
              <a:buChar char=""/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1974 : The President of Gabon, Omar BONGO, decide to create the CIRMF</a:t>
            </a:r>
          </a:p>
          <a:p>
            <a:pPr marL="342900" lvl="1" indent="-342900" algn="just" fontAlgn="auto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1979: The CIRMF is operational with a main goal to study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hypofecondity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 in Central Africa</a:t>
            </a:r>
          </a:p>
          <a:p>
            <a:pPr marL="342900" lvl="1" indent="-342900" algn="just" fontAlgn="auto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1982 : BSL3 Laboratory developed for the study of HIV </a:t>
            </a:r>
          </a:p>
          <a:p>
            <a:pPr marL="342900" lvl="1" indent="-342900" algn="just" fontAlgn="auto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1985 : Primate containment structure (ABSL3)</a:t>
            </a:r>
          </a:p>
          <a:p>
            <a:pPr marL="342900" lvl="1" indent="-342900" algn="just" fontAlgn="auto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1996 : BSL3+/4 developed for Ebola research</a:t>
            </a:r>
          </a:p>
          <a:p>
            <a:pPr marL="342900" lvl="1" indent="-342900" algn="just" fontAlgn="auto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2011 : BSL4 with “glove box” operational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ＭＳ Ｐゴシック" charset="0"/>
              <a:cs typeface="Arial Narrow" charset="0"/>
            </a:endParaRPr>
          </a:p>
        </p:txBody>
      </p:sp>
      <p:pic>
        <p:nvPicPr>
          <p:cNvPr id="7" name="Image 6" descr="E2.jpg"/>
          <p:cNvPicPr>
            <a:picLocks noChangeAspect="1"/>
          </p:cNvPicPr>
          <p:nvPr/>
        </p:nvPicPr>
        <p:blipFill>
          <a:blip r:embed="rId2">
            <a:lum contrast="20000"/>
          </a:blip>
          <a:srcRect t="26005" b="4650"/>
          <a:stretch>
            <a:fillRect/>
          </a:stretch>
        </p:blipFill>
        <p:spPr>
          <a:xfrm>
            <a:off x="280988" y="76200"/>
            <a:ext cx="8510587" cy="214153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80914" y="76200"/>
            <a:ext cx="8510069" cy="792163"/>
          </a:xfrm>
          <a:solidFill>
            <a:srgbClr val="FFFFFF">
              <a:alpha val="76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Accounts from the past</a:t>
            </a:r>
            <a:endParaRPr lang="en-US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1" y="190500"/>
            <a:ext cx="7853756" cy="698500"/>
          </a:xfrm>
          <a:solidFill>
            <a:srgbClr val="D4EBF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Few numbers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3001" y="1268760"/>
            <a:ext cx="7760623" cy="4874273"/>
          </a:xfrm>
          <a:solidFill>
            <a:srgbClr val="D4EBF1"/>
          </a:solidFill>
          <a:effectLst>
            <a:outerShdw blurRad="482600" dist="23000" dir="1440000" rotWithShape="0">
              <a:schemeClr val="tx1">
                <a:alpha val="41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365760" indent="-28346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3366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160 +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	Agents (60 scientists / 2 expatriates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)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  <a:ea typeface="ＭＳ Ｐゴシック" charset="0"/>
              <a:cs typeface="Arial Narrow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3366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1,500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3366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sqm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 Of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laboratories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  <a:ea typeface="ＭＳ Ｐゴシック" charset="0"/>
              <a:cs typeface="Arial Narrow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3366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 		Field stations</a:t>
            </a:r>
          </a:p>
          <a:p>
            <a:pPr marL="365760" indent="-28346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3366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		Laboratory of genetics in Libreville</a:t>
            </a:r>
          </a:p>
          <a:p>
            <a:pPr marL="365760" indent="-28346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3366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 		Centre  of Primatology (450 apes)</a:t>
            </a:r>
          </a:p>
          <a:p>
            <a:pPr marL="365760" indent="-283464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3366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46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charset="0"/>
                <a:ea typeface="ＭＳ Ｐゴシック" charset="0"/>
                <a:cs typeface="Arial Narrow" charset="0"/>
              </a:rPr>
              <a:t> 		Living accommodations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  <a:ea typeface="ＭＳ Ｐゴシック" charset="0"/>
              <a:cs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7625" y="1208088"/>
            <a:ext cx="7643813" cy="4824412"/>
          </a:xfr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/>
          <a:p>
            <a:pPr marL="457200" indent="-457200" fontAlgn="auto">
              <a:spcAft>
                <a:spcPts val="1800"/>
              </a:spcAft>
              <a:buFont typeface="+mj-lt"/>
              <a:buAutoNum type="arabicPeriod"/>
              <a:tabLst>
                <a:tab pos="228600" algn="l"/>
              </a:tabLst>
              <a:defRPr/>
            </a:pPr>
            <a:r>
              <a:rPr lang="fr-FR" sz="2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</a:rPr>
              <a:t>EMERGING VIRAL DISEASES</a:t>
            </a:r>
          </a:p>
          <a:p>
            <a:pPr marL="457200" indent="-457200" fontAlgn="auto">
              <a:spcAft>
                <a:spcPts val="1800"/>
              </a:spcAft>
              <a:buFont typeface="+mj-lt"/>
              <a:buAutoNum type="arabicPeriod"/>
              <a:tabLst>
                <a:tab pos="228600" algn="l"/>
              </a:tabLst>
              <a:defRPr/>
            </a:pPr>
            <a:r>
              <a:rPr lang="fr-FR" sz="2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</a:rPr>
              <a:t>RETROVIROLOGY</a:t>
            </a:r>
          </a:p>
          <a:p>
            <a:pPr marL="457200" indent="-457200" fontAlgn="auto">
              <a:spcAft>
                <a:spcPts val="1800"/>
              </a:spcAft>
              <a:buFont typeface="+mj-lt"/>
              <a:buAutoNum type="arabicPeriod"/>
              <a:tabLst>
                <a:tab pos="228600" algn="l"/>
              </a:tabLst>
              <a:defRPr/>
            </a:pPr>
            <a:r>
              <a:rPr lang="fr-FR" sz="2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</a:rPr>
              <a:t>MEDICAL PARASITOLOGY, </a:t>
            </a:r>
          </a:p>
          <a:p>
            <a:pPr marL="457200" indent="-457200" fontAlgn="auto">
              <a:spcAft>
                <a:spcPts val="1800"/>
              </a:spcAft>
              <a:buFont typeface="+mj-lt"/>
              <a:buAutoNum type="arabicPeriod"/>
              <a:tabLst>
                <a:tab pos="228600" algn="l"/>
              </a:tabLst>
              <a:defRPr/>
            </a:pPr>
            <a:r>
              <a:rPr lang="fr-FR" sz="2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</a:rPr>
              <a:t>HEALTH ECOLOGY</a:t>
            </a:r>
            <a:endParaRPr lang="fr-FR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charset="0"/>
            </a:endParaRPr>
          </a:p>
          <a:p>
            <a:pPr marL="457200" indent="-457200" fontAlgn="auto">
              <a:spcAft>
                <a:spcPts val="1800"/>
              </a:spcAft>
              <a:buFont typeface="+mj-lt"/>
              <a:buAutoNum type="arabicPeriod"/>
              <a:tabLst>
                <a:tab pos="228600" algn="l"/>
              </a:tabLst>
              <a:defRPr/>
            </a:pPr>
            <a:r>
              <a:rPr lang="fr-FR" sz="2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</a:rPr>
              <a:t>SICKCLE CELL DISEASE</a:t>
            </a:r>
            <a:endParaRPr lang="fr-FR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charset="0"/>
            </a:endParaRPr>
          </a:p>
          <a:p>
            <a:pPr marL="457200" indent="-457200" fontAlgn="auto">
              <a:spcAft>
                <a:spcPts val="1800"/>
              </a:spcAft>
              <a:buFont typeface="+mj-lt"/>
              <a:buAutoNum type="arabicPeriod"/>
              <a:tabLst>
                <a:tab pos="228600" algn="l"/>
              </a:tabLst>
              <a:defRPr/>
            </a:pPr>
            <a:r>
              <a:rPr lang="fr-FR" sz="2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</a:rPr>
              <a:t>MEDICAL BIOLOGY &amp; PUBLIC HEALTH</a:t>
            </a:r>
            <a:endParaRPr lang="fr-FR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charset="0"/>
            </a:endParaRPr>
          </a:p>
          <a:p>
            <a:pPr marL="457200" indent="-457200" fontAlgn="auto">
              <a:spcAft>
                <a:spcPts val="1800"/>
              </a:spcAft>
              <a:buFont typeface="+mj-lt"/>
              <a:buAutoNum type="arabicPeriod"/>
              <a:tabLst>
                <a:tab pos="228600" algn="l"/>
              </a:tabLst>
              <a:defRPr/>
            </a:pPr>
            <a:r>
              <a:rPr lang="fr-FR" sz="2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</a:rPr>
              <a:t>PRIMATOLOGY CENTRE</a:t>
            </a:r>
            <a:endParaRPr lang="fr-FR" sz="2400" b="1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316995" y="274638"/>
            <a:ext cx="7645027" cy="749829"/>
          </a:xfrm>
          <a:solidFill>
            <a:srgbClr val="FFF1CE"/>
          </a:solidFill>
          <a:ln>
            <a:solidFill>
              <a:srgbClr val="3399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Seven Research </a:t>
            </a:r>
            <a:r>
              <a:rPr lang="en-US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Units</a:t>
            </a:r>
            <a:endParaRPr lang="fr-FR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174" y="279789"/>
            <a:ext cx="2273192" cy="639763"/>
          </a:xfrm>
          <a:solidFill>
            <a:srgbClr val="D4EBF1"/>
          </a:solidFill>
          <a:ln>
            <a:solidFill>
              <a:srgbClr val="E17B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  <a:ea typeface="ＭＳ Ｐゴシック" charset="0"/>
                <a:cs typeface="ＭＳ Ｐゴシック" charset="0"/>
              </a:rPr>
              <a:t>FUNDINGS</a:t>
            </a:r>
            <a:endParaRPr lang="fr-FR" sz="4000" b="1" dirty="0" smtClean="0">
              <a:solidFill>
                <a:schemeClr val="tx2">
                  <a:satMod val="13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8675" name="Espace réservé du contenu 2"/>
          <p:cNvSpPr>
            <a:spLocks noGrp="1"/>
          </p:cNvSpPr>
          <p:nvPr>
            <p:ph idx="1"/>
          </p:nvPr>
        </p:nvSpPr>
        <p:spPr>
          <a:xfrm>
            <a:off x="1254125" y="1816100"/>
            <a:ext cx="7448550" cy="2168525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17375E"/>
            </a:solidFill>
          </a:ln>
        </p:spPr>
        <p:txBody>
          <a:bodyPr>
            <a:noAutofit/>
          </a:bodyPr>
          <a:lstStyle/>
          <a:p>
            <a:pPr marL="365760" indent="-283464" algn="just" fontAlgn="auto">
              <a:spcAft>
                <a:spcPts val="600"/>
              </a:spcAft>
              <a:buFont typeface="Wingdings 2"/>
              <a:buChar char=""/>
              <a:defRPr/>
            </a:pP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20% : Gabonese State</a:t>
            </a:r>
          </a:p>
          <a:p>
            <a:pPr marL="365760" indent="-283464" algn="just" fontAlgn="auto">
              <a:spcAft>
                <a:spcPts val="600"/>
              </a:spcAft>
              <a:buFont typeface="Wingdings 2"/>
              <a:buChar char=""/>
              <a:defRPr/>
            </a:pP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65% : Oil Company TOTAL-Gabon </a:t>
            </a:r>
          </a:p>
          <a:p>
            <a:pPr marL="365760" indent="-283464" algn="just" fontAlgn="auto">
              <a:spcAft>
                <a:spcPts val="600"/>
              </a:spcAft>
              <a:buFont typeface="Wingdings 2"/>
              <a:buChar char=""/>
              <a:defRPr/>
            </a:pP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10% : French Ministry of Foreign and European Affairs</a:t>
            </a:r>
          </a:p>
          <a:p>
            <a:pPr marL="365760" indent="-283464" algn="just" fontAlgn="auto">
              <a:spcAft>
                <a:spcPts val="600"/>
              </a:spcAft>
              <a:buFont typeface="Wingdings 2"/>
              <a:buChar char=""/>
              <a:defRPr/>
            </a:pP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  5% : International </a:t>
            </a:r>
            <a:r>
              <a:rPr lang="en-US" sz="24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Insitutions</a:t>
            </a:r>
            <a:endParaRPr lang="en-US" sz="24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er 14"/>
          <p:cNvGrpSpPr>
            <a:grpSpLocks/>
          </p:cNvGrpSpPr>
          <p:nvPr/>
        </p:nvGrpSpPr>
        <p:grpSpPr bwMode="auto">
          <a:xfrm>
            <a:off x="1254125" y="4064000"/>
            <a:ext cx="7448550" cy="2017713"/>
            <a:chOff x="609600" y="3587070"/>
            <a:chExt cx="7924800" cy="2204130"/>
          </a:xfrm>
        </p:grpSpPr>
        <p:pic>
          <p:nvPicPr>
            <p:cNvPr id="22537" name="Image 6" descr="logo_oms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600" y="3587478"/>
              <a:ext cx="1422400" cy="136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Image 7" descr="Sans titre 2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9800" y="3587478"/>
              <a:ext cx="1574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Imag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1625" y="3587070"/>
              <a:ext cx="1367080" cy="1367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0" name="Imag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92064" y="3587478"/>
              <a:ext cx="1392072" cy="136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1" name="Imag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315200" y="3587478"/>
              <a:ext cx="1219200" cy="136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2" name="Imag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2536" y="5194095"/>
              <a:ext cx="1399464" cy="597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2" name="Image 5" descr="RF1.jpg"/>
          <p:cNvPicPr>
            <a:picLocks noChangeAspect="1"/>
          </p:cNvPicPr>
          <p:nvPr/>
        </p:nvPicPr>
        <p:blipFill>
          <a:blip r:embed="rId8"/>
          <a:srcRect l="4546" t="5727" r="3409" b="48473"/>
          <a:stretch>
            <a:fillRect/>
          </a:stretch>
        </p:blipFill>
        <p:spPr bwMode="auto">
          <a:xfrm>
            <a:off x="7029450" y="600075"/>
            <a:ext cx="16732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age 4" descr="Total Gabon (Quadri) [Converti]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35488" y="157163"/>
            <a:ext cx="2038350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 6" descr="Armoiries.psd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00325" y="157163"/>
            <a:ext cx="1684338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Image 2" descr="Capture d’écran 2011-05-23 à 22.31.29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76575" y="5513388"/>
            <a:ext cx="16351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997206" y="5859208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0000FF"/>
                </a:solidFill>
                <a:latin typeface="+mn-lt"/>
              </a:rPr>
              <a:t>http://</a:t>
            </a:r>
            <a:r>
              <a:rPr lang="fr-FR" dirty="0" err="1">
                <a:solidFill>
                  <a:srgbClr val="0000FF"/>
                </a:solidFill>
                <a:latin typeface="+mn-lt"/>
              </a:rPr>
              <a:t>www.cirmf.org</a:t>
            </a:r>
            <a:r>
              <a:rPr lang="fr-FR" dirty="0">
                <a:solidFill>
                  <a:srgbClr val="0000FF"/>
                </a:solidFill>
                <a:latin typeface="+mn-lt"/>
              </a:rPr>
              <a:t>/</a:t>
            </a:r>
            <a:r>
              <a:rPr lang="fr-F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  <a:endParaRPr lang="fr-F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12341</TotalTime>
  <Words>330</Words>
  <Application>Microsoft Macintosh PowerPoint</Application>
  <PresentationFormat>On-screen Show (4:3)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Design Template</vt:lpstr>
      </vt:variant>
      <vt:variant>
        <vt:i4>12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Gill Sans MT</vt:lpstr>
      <vt:lpstr>Arial</vt:lpstr>
      <vt:lpstr>Wingdings 2</vt:lpstr>
      <vt:lpstr>Verdana</vt:lpstr>
      <vt:lpstr>Calibri</vt:lpstr>
      <vt:lpstr>Arial Narrow</vt:lpstr>
      <vt:lpstr>ＭＳ Ｐゴシック</vt:lpstr>
      <vt:lpstr>Century Schoolbook</vt:lpstr>
      <vt:lpstr>Times New Roman</vt:lpstr>
      <vt:lpstr>Wingdings</vt:lpstr>
      <vt:lpstr>Solstice</vt:lpstr>
      <vt:lpstr>Solstice</vt:lpstr>
      <vt:lpstr>Solstice</vt:lpstr>
      <vt:lpstr>Solstice</vt:lpstr>
      <vt:lpstr>Solstice</vt:lpstr>
      <vt:lpstr>Solstice</vt:lpstr>
      <vt:lpstr>Solstice</vt:lpstr>
      <vt:lpstr>Solstice</vt:lpstr>
      <vt:lpstr>Solstice</vt:lpstr>
      <vt:lpstr>Solstice</vt:lpstr>
      <vt:lpstr>Solstice</vt:lpstr>
      <vt:lpstr>Solstice</vt:lpstr>
      <vt:lpstr>The International Centre of Medical  Research of Franceville: A Medical Research Center in the heart of tropical rainforest.  Jean-Paul Gonzalez, Director</vt:lpstr>
      <vt:lpstr>Slide 2</vt:lpstr>
      <vt:lpstr>Slide 3</vt:lpstr>
      <vt:lpstr>Slide 4</vt:lpstr>
      <vt:lpstr>Structure</vt:lpstr>
      <vt:lpstr>Slide 6</vt:lpstr>
      <vt:lpstr>Slide 7</vt:lpstr>
      <vt:lpstr>Slide 8</vt:lpstr>
      <vt:lpstr>Slide 9</vt:lpstr>
      <vt:lpstr>Slide 10</vt:lpstr>
      <vt:lpstr>CIRMF P4 Laboratory</vt:lpstr>
      <vt:lpstr>CIRMF P4 Laboratory</vt:lpstr>
      <vt:lpstr>Slide 13</vt:lpstr>
      <vt:lpstr>Slide 14</vt:lpstr>
      <vt:lpstr>Slide 15</vt:lpstr>
      <vt:lpstr>Primate Center</vt:lpstr>
      <vt:lpstr>Animal facilities</vt:lpstr>
      <vt:lpstr>Slide 18</vt:lpstr>
    </vt:vector>
  </TitlesOfParts>
  <Company>cirmf - ird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jean-paul gonzalez</dc:creator>
  <cp:lastModifiedBy>akhottes</cp:lastModifiedBy>
  <cp:revision>149</cp:revision>
  <dcterms:created xsi:type="dcterms:W3CDTF">2011-05-16T15:38:46Z</dcterms:created>
  <dcterms:modified xsi:type="dcterms:W3CDTF">2011-08-09T20:33:28Z</dcterms:modified>
</cp:coreProperties>
</file>