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Default Extension="jpeg" ContentType="image/jpe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9" r:id="rId1"/>
  </p:sldMasterIdLst>
  <p:notesMasterIdLst>
    <p:notesMasterId r:id="rId22"/>
  </p:notesMasterIdLst>
  <p:handoutMasterIdLst>
    <p:handoutMasterId r:id="rId23"/>
  </p:handoutMasterIdLst>
  <p:sldIdLst>
    <p:sldId id="256" r:id="rId2"/>
    <p:sldId id="263" r:id="rId3"/>
    <p:sldId id="313" r:id="rId4"/>
    <p:sldId id="307" r:id="rId5"/>
    <p:sldId id="293" r:id="rId6"/>
    <p:sldId id="312" r:id="rId7"/>
    <p:sldId id="257" r:id="rId8"/>
    <p:sldId id="315" r:id="rId9"/>
    <p:sldId id="317" r:id="rId10"/>
    <p:sldId id="333" r:id="rId11"/>
    <p:sldId id="290" r:id="rId12"/>
    <p:sldId id="334" r:id="rId13"/>
    <p:sldId id="278" r:id="rId14"/>
    <p:sldId id="279" r:id="rId15"/>
    <p:sldId id="321" r:id="rId16"/>
    <p:sldId id="327" r:id="rId17"/>
    <p:sldId id="329" r:id="rId18"/>
    <p:sldId id="308" r:id="rId19"/>
    <p:sldId id="320" r:id="rId20"/>
    <p:sldId id="282" r:id="rId21"/>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0000"/>
    <a:srgbClr val="0379DB"/>
    <a:srgbClr val="FFCC00"/>
    <a:srgbClr val="FF6600"/>
    <a:srgbClr val="DCF7B7"/>
    <a:srgbClr val="FFFF99"/>
    <a:srgbClr val="FFFF66"/>
    <a:srgbClr val="FFFF00"/>
    <a:srgbClr val="EEF254"/>
    <a:srgbClr val="C0C0C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389" autoAdjust="0"/>
    <p:restoredTop sz="94660"/>
  </p:normalViewPr>
  <p:slideViewPr>
    <p:cSldViewPr>
      <p:cViewPr varScale="1">
        <p:scale>
          <a:sx n="63" d="100"/>
          <a:sy n="63" d="100"/>
        </p:scale>
        <p:origin x="-1332" y="-10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606"/>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475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en-US"/>
          </a:p>
        </p:txBody>
      </p:sp>
      <p:sp>
        <p:nvSpPr>
          <p:cNvPr id="74755"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74756"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en-US"/>
          </a:p>
        </p:txBody>
      </p:sp>
      <p:sp>
        <p:nvSpPr>
          <p:cNvPr id="74757"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6F882818-CA4D-4C56-8C23-DFD00910258D}" type="slidenum">
              <a:rPr lang="en-US"/>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29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en-US"/>
          </a:p>
        </p:txBody>
      </p:sp>
      <p:sp>
        <p:nvSpPr>
          <p:cNvPr id="12291"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12292"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12293"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Klicka här för att ändra format på bakgrundstexten</a:t>
            </a:r>
          </a:p>
          <a:p>
            <a:pPr lvl="1"/>
            <a:r>
              <a:rPr lang="en-US" smtClean="0"/>
              <a:t>Nivå två</a:t>
            </a:r>
          </a:p>
          <a:p>
            <a:pPr lvl="2"/>
            <a:r>
              <a:rPr lang="en-US" smtClean="0"/>
              <a:t>Nivå tre</a:t>
            </a:r>
          </a:p>
          <a:p>
            <a:pPr lvl="3"/>
            <a:r>
              <a:rPr lang="en-US" smtClean="0"/>
              <a:t>Nivå fyra</a:t>
            </a:r>
          </a:p>
          <a:p>
            <a:pPr lvl="4"/>
            <a:r>
              <a:rPr lang="en-US" smtClean="0"/>
              <a:t>Nivå fem</a:t>
            </a:r>
          </a:p>
        </p:txBody>
      </p:sp>
      <p:sp>
        <p:nvSpPr>
          <p:cNvPr id="12294"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en-US"/>
          </a:p>
        </p:txBody>
      </p:sp>
      <p:sp>
        <p:nvSpPr>
          <p:cNvPr id="12295"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5F91E658-88CB-46F6-8066-A3F8FC57F3AB}" type="slidenum">
              <a:rPr lang="en-US"/>
              <a:pPr/>
              <a:t>‹#›</a:t>
            </a:fld>
            <a:endParaRPr 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Arial" charset="0"/>
      </a:defRPr>
    </a:lvl1pPr>
    <a:lvl2pPr marL="457200" algn="l" rtl="0" fontAlgn="base">
      <a:spcBef>
        <a:spcPct val="30000"/>
      </a:spcBef>
      <a:spcAft>
        <a:spcPct val="0"/>
      </a:spcAft>
      <a:defRPr sz="1200" kern="1200">
        <a:solidFill>
          <a:schemeClr val="tx1"/>
        </a:solidFill>
        <a:latin typeface="Arial" charset="0"/>
        <a:ea typeface="+mn-ea"/>
        <a:cs typeface="Arial" charset="0"/>
      </a:defRPr>
    </a:lvl2pPr>
    <a:lvl3pPr marL="914400" algn="l" rtl="0" fontAlgn="base">
      <a:spcBef>
        <a:spcPct val="30000"/>
      </a:spcBef>
      <a:spcAft>
        <a:spcPct val="0"/>
      </a:spcAft>
      <a:defRPr sz="1200" kern="1200">
        <a:solidFill>
          <a:schemeClr val="tx1"/>
        </a:solidFill>
        <a:latin typeface="Arial" charset="0"/>
        <a:ea typeface="+mn-ea"/>
        <a:cs typeface="Arial" charset="0"/>
      </a:defRPr>
    </a:lvl3pPr>
    <a:lvl4pPr marL="1371600" algn="l" rtl="0" fontAlgn="base">
      <a:spcBef>
        <a:spcPct val="30000"/>
      </a:spcBef>
      <a:spcAft>
        <a:spcPct val="0"/>
      </a:spcAft>
      <a:defRPr sz="1200" kern="1200">
        <a:solidFill>
          <a:schemeClr val="tx1"/>
        </a:solidFill>
        <a:latin typeface="Arial" charset="0"/>
        <a:ea typeface="+mn-ea"/>
        <a:cs typeface="Arial" charset="0"/>
      </a:defRPr>
    </a:lvl4pPr>
    <a:lvl5pPr marL="1828800" algn="l" rtl="0" fontAlgn="base">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6F3090D-4EDD-417A-BC9F-9AF839A53A21}" type="slidenum">
              <a:rPr lang="en-US"/>
              <a:pPr/>
              <a:t>1</a:t>
            </a:fld>
            <a:endParaRPr lang="en-US"/>
          </a:p>
        </p:txBody>
      </p:sp>
      <p:sp>
        <p:nvSpPr>
          <p:cNvPr id="89090" name="Rectangle 2"/>
          <p:cNvSpPr>
            <a:spLocks noGrp="1" noRot="1" noChangeAspect="1" noChangeArrowheads="1" noTextEdit="1"/>
          </p:cNvSpPr>
          <p:nvPr>
            <p:ph type="sldImg"/>
          </p:nvPr>
        </p:nvSpPr>
        <p:spPr>
          <a:ln/>
        </p:spPr>
      </p:sp>
      <p:sp>
        <p:nvSpPr>
          <p:cNvPr id="89091" name="Rectangle 3"/>
          <p:cNvSpPr>
            <a:spLocks noGrp="1" noChangeArrowheads="1"/>
          </p:cNvSpPr>
          <p:nvPr>
            <p:ph type="body" idx="1"/>
          </p:nvPr>
        </p:nvSpPr>
        <p:spPr/>
        <p:txBody>
          <a:bodyPr/>
          <a:lstStyle/>
          <a:p>
            <a:r>
              <a:rPr lang="en-US" dirty="0"/>
              <a:t>Mankind would be badly off without life science research.</a:t>
            </a:r>
          </a:p>
          <a:p>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4D118EE-E6CA-48B3-9885-85EEADC3EB25}" type="slidenum">
              <a:rPr lang="en-US"/>
              <a:pPr/>
              <a:t>11</a:t>
            </a:fld>
            <a:endParaRPr lang="en-US"/>
          </a:p>
        </p:txBody>
      </p:sp>
      <p:sp>
        <p:nvSpPr>
          <p:cNvPr id="109570" name="Rectangle 2"/>
          <p:cNvSpPr>
            <a:spLocks noGrp="1" noRot="1" noChangeAspect="1" noChangeArrowheads="1" noTextEdit="1"/>
          </p:cNvSpPr>
          <p:nvPr>
            <p:ph type="sldImg"/>
          </p:nvPr>
        </p:nvSpPr>
        <p:spPr>
          <a:ln/>
        </p:spPr>
      </p:sp>
      <p:sp>
        <p:nvSpPr>
          <p:cNvPr id="109571" name="Rectangle 3"/>
          <p:cNvSpPr>
            <a:spLocks noGrp="1" noChangeArrowheads="1"/>
          </p:cNvSpPr>
          <p:nvPr>
            <p:ph type="body" idx="1"/>
          </p:nvPr>
        </p:nvSpPr>
        <p:spPr/>
        <p:txBody>
          <a:bodyPr/>
          <a:lstStyle/>
          <a:p>
            <a:endParaRPr lang="en-GB"/>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60776F3-A6DA-4699-9A5B-05DF55DFF50C}" type="slidenum">
              <a:rPr lang="en-US"/>
              <a:pPr/>
              <a:t>13</a:t>
            </a:fld>
            <a:endParaRPr lang="en-US"/>
          </a:p>
        </p:txBody>
      </p:sp>
      <p:sp>
        <p:nvSpPr>
          <p:cNvPr id="113666" name="Rectangle 2"/>
          <p:cNvSpPr>
            <a:spLocks noGrp="1" noRot="1" noChangeAspect="1" noChangeArrowheads="1" noTextEdit="1"/>
          </p:cNvSpPr>
          <p:nvPr>
            <p:ph type="sldImg"/>
          </p:nvPr>
        </p:nvSpPr>
        <p:spPr>
          <a:ln/>
        </p:spPr>
      </p:sp>
      <p:sp>
        <p:nvSpPr>
          <p:cNvPr id="113667" name="Rectangle 3"/>
          <p:cNvSpPr>
            <a:spLocks noGrp="1" noChangeArrowheads="1"/>
          </p:cNvSpPr>
          <p:nvPr>
            <p:ph type="body" idx="1"/>
          </p:nvPr>
        </p:nvSpPr>
        <p:spPr/>
        <p:txBody>
          <a:bodyPr/>
          <a:lstStyle/>
          <a:p>
            <a:endParaRPr lang="en-GB"/>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5238904-6D53-4658-A65F-BBB50A1DA4DF}" type="slidenum">
              <a:rPr lang="en-US"/>
              <a:pPr/>
              <a:t>14</a:t>
            </a:fld>
            <a:endParaRPr lang="en-US"/>
          </a:p>
        </p:txBody>
      </p:sp>
      <p:sp>
        <p:nvSpPr>
          <p:cNvPr id="116738" name="Rectangle 2"/>
          <p:cNvSpPr>
            <a:spLocks noGrp="1" noRot="1" noChangeAspect="1" noChangeArrowheads="1" noTextEdit="1"/>
          </p:cNvSpPr>
          <p:nvPr>
            <p:ph type="sldImg"/>
          </p:nvPr>
        </p:nvSpPr>
        <p:spPr>
          <a:ln/>
        </p:spPr>
      </p:sp>
      <p:sp>
        <p:nvSpPr>
          <p:cNvPr id="116739" name="Rectangle 3"/>
          <p:cNvSpPr>
            <a:spLocks noGrp="1" noChangeArrowheads="1"/>
          </p:cNvSpPr>
          <p:nvPr>
            <p:ph type="body" idx="1"/>
          </p:nvPr>
        </p:nvSpPr>
        <p:spPr/>
        <p:txBody>
          <a:bodyPr/>
          <a:lstStyle/>
          <a:p>
            <a:endParaRPr lang="en-GB"/>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47FC298-E540-41D8-AFDA-2B78EA77ED3C}" type="slidenum">
              <a:rPr lang="en-US"/>
              <a:pPr/>
              <a:t>18</a:t>
            </a:fld>
            <a:endParaRPr lang="en-US"/>
          </a:p>
        </p:txBody>
      </p:sp>
      <p:sp>
        <p:nvSpPr>
          <p:cNvPr id="93186" name="Rectangle 2"/>
          <p:cNvSpPr>
            <a:spLocks noGrp="1" noRot="1" noChangeAspect="1" noChangeArrowheads="1" noTextEdit="1"/>
          </p:cNvSpPr>
          <p:nvPr>
            <p:ph type="sldImg"/>
          </p:nvPr>
        </p:nvSpPr>
        <p:spPr>
          <a:xfrm>
            <a:off x="1193800" y="708025"/>
            <a:ext cx="4522788" cy="3392488"/>
          </a:xfrm>
          <a:ln/>
        </p:spPr>
      </p:sp>
      <p:sp>
        <p:nvSpPr>
          <p:cNvPr id="93187" name="Rectangle 3"/>
          <p:cNvSpPr>
            <a:spLocks noGrp="1" noChangeArrowheads="1"/>
          </p:cNvSpPr>
          <p:nvPr>
            <p:ph type="body" idx="1"/>
          </p:nvPr>
        </p:nvSpPr>
        <p:spPr>
          <a:xfrm>
            <a:off x="933450" y="4313238"/>
            <a:ext cx="5043488" cy="4170362"/>
          </a:xfrm>
        </p:spPr>
        <p:txBody>
          <a:bodyPr/>
          <a:lstStyle/>
          <a:p>
            <a:endParaRPr lang="en-GB"/>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5AE21A7-5D5E-4ABC-AE30-CCB57D93D969}" type="slidenum">
              <a:rPr lang="en-US"/>
              <a:pPr/>
              <a:t>20</a:t>
            </a:fld>
            <a:endParaRPr lang="en-US"/>
          </a:p>
        </p:txBody>
      </p:sp>
      <p:sp>
        <p:nvSpPr>
          <p:cNvPr id="125954" name="Rectangle 2"/>
          <p:cNvSpPr>
            <a:spLocks noGrp="1" noRot="1" noChangeAspect="1" noChangeArrowheads="1" noTextEdit="1"/>
          </p:cNvSpPr>
          <p:nvPr>
            <p:ph type="sldImg"/>
          </p:nvPr>
        </p:nvSpPr>
        <p:spPr>
          <a:ln/>
        </p:spPr>
      </p:sp>
      <p:sp>
        <p:nvSpPr>
          <p:cNvPr id="125955" name="Rectangle 3"/>
          <p:cNvSpPr>
            <a:spLocks noGrp="1" noChangeArrowheads="1"/>
          </p:cNvSpPr>
          <p:nvPr>
            <p:ph type="body" idx="1"/>
          </p:nvPr>
        </p:nvSpPr>
        <p:spPr/>
        <p:txBody>
          <a:bodyPr/>
          <a:lstStyle/>
          <a:p>
            <a:endParaRPr lang="en-GB"/>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BFAB9D5-8C73-4F9F-A997-11DE01B5FBCF}" type="slidenum">
              <a:rPr lang="en-US"/>
              <a:pPr/>
              <a:t>2</a:t>
            </a:fld>
            <a:endParaRPr lang="en-US"/>
          </a:p>
        </p:txBody>
      </p:sp>
      <p:sp>
        <p:nvSpPr>
          <p:cNvPr id="103426" name="Rectangle 2"/>
          <p:cNvSpPr>
            <a:spLocks noGrp="1" noRot="1" noChangeAspect="1" noChangeArrowheads="1" noTextEdit="1"/>
          </p:cNvSpPr>
          <p:nvPr>
            <p:ph type="sldImg"/>
          </p:nvPr>
        </p:nvSpPr>
        <p:spPr>
          <a:ln/>
        </p:spPr>
      </p:sp>
      <p:sp>
        <p:nvSpPr>
          <p:cNvPr id="103427" name="Rectangle 3"/>
          <p:cNvSpPr>
            <a:spLocks noGrp="1" noChangeArrowheads="1"/>
          </p:cNvSpPr>
          <p:nvPr>
            <p:ph type="body" idx="1"/>
          </p:nvPr>
        </p:nvSpPr>
        <p:spPr/>
        <p:txBody>
          <a:bodyPr/>
          <a:lstStyle/>
          <a:p>
            <a:endParaRPr lang="en-GB"/>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8B4F4FF-3A7D-4B18-91E1-019938869286}" type="slidenum">
              <a:rPr lang="en-US"/>
              <a:pPr/>
              <a:t>3</a:t>
            </a:fld>
            <a:endParaRPr lang="en-US"/>
          </a:p>
        </p:txBody>
      </p:sp>
      <p:sp>
        <p:nvSpPr>
          <p:cNvPr id="110594" name="Rectangle 2"/>
          <p:cNvSpPr>
            <a:spLocks noGrp="1" noRot="1" noChangeAspect="1" noChangeArrowheads="1" noTextEdit="1"/>
          </p:cNvSpPr>
          <p:nvPr>
            <p:ph type="sldImg"/>
          </p:nvPr>
        </p:nvSpPr>
        <p:spPr>
          <a:ln/>
        </p:spPr>
      </p:sp>
      <p:sp>
        <p:nvSpPr>
          <p:cNvPr id="110595" name="Rectangle 3"/>
          <p:cNvSpPr>
            <a:spLocks noGrp="1" noChangeArrowheads="1"/>
          </p:cNvSpPr>
          <p:nvPr>
            <p:ph type="body" idx="1"/>
          </p:nvPr>
        </p:nvSpPr>
        <p:spPr/>
        <p:txBody>
          <a:bodyPr/>
          <a:lstStyle/>
          <a:p>
            <a:endParaRPr lang="en-GB"/>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48E7159-FFDA-43D1-A6E1-511A0EAC4EDD}" type="slidenum">
              <a:rPr lang="en-US"/>
              <a:pPr/>
              <a:t>4</a:t>
            </a:fld>
            <a:endParaRPr lang="en-US"/>
          </a:p>
        </p:txBody>
      </p:sp>
      <p:sp>
        <p:nvSpPr>
          <p:cNvPr id="91138" name="Rectangle 2"/>
          <p:cNvSpPr>
            <a:spLocks noGrp="1" noRot="1" noChangeAspect="1" noChangeArrowheads="1" noTextEdit="1"/>
          </p:cNvSpPr>
          <p:nvPr>
            <p:ph type="sldImg"/>
          </p:nvPr>
        </p:nvSpPr>
        <p:spPr>
          <a:xfrm>
            <a:off x="1193800" y="708025"/>
            <a:ext cx="4522788" cy="3392488"/>
          </a:xfrm>
          <a:ln/>
        </p:spPr>
      </p:sp>
      <p:sp>
        <p:nvSpPr>
          <p:cNvPr id="91139" name="Rectangle 3"/>
          <p:cNvSpPr>
            <a:spLocks noGrp="1" noChangeArrowheads="1"/>
          </p:cNvSpPr>
          <p:nvPr>
            <p:ph type="body" idx="1"/>
          </p:nvPr>
        </p:nvSpPr>
        <p:spPr>
          <a:xfrm>
            <a:off x="933450" y="4313238"/>
            <a:ext cx="5043488" cy="4170362"/>
          </a:xfrm>
        </p:spPr>
        <p:txBody>
          <a:bodyPr/>
          <a:lstStyle/>
          <a:p>
            <a:endParaRPr lang="en-GB"/>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30AD0C8-DB2D-4B02-A816-6492FCB896E9}" type="slidenum">
              <a:rPr lang="en-US"/>
              <a:pPr/>
              <a:t>5</a:t>
            </a:fld>
            <a:endParaRPr lang="en-US"/>
          </a:p>
        </p:txBody>
      </p:sp>
      <p:sp>
        <p:nvSpPr>
          <p:cNvPr id="63490" name="Rectangle 2"/>
          <p:cNvSpPr>
            <a:spLocks noGrp="1" noRot="1" noChangeAspect="1" noChangeArrowheads="1" noTextEdit="1"/>
          </p:cNvSpPr>
          <p:nvPr>
            <p:ph type="sldImg"/>
          </p:nvPr>
        </p:nvSpPr>
        <p:spPr>
          <a:xfrm>
            <a:off x="1193800" y="708025"/>
            <a:ext cx="4522788" cy="3392488"/>
          </a:xfrm>
          <a:ln/>
        </p:spPr>
      </p:sp>
      <p:sp>
        <p:nvSpPr>
          <p:cNvPr id="63491" name="Rectangle 3"/>
          <p:cNvSpPr>
            <a:spLocks noGrp="1" noChangeArrowheads="1"/>
          </p:cNvSpPr>
          <p:nvPr>
            <p:ph type="body" idx="1"/>
          </p:nvPr>
        </p:nvSpPr>
        <p:spPr>
          <a:xfrm>
            <a:off x="933450" y="4313238"/>
            <a:ext cx="5043488" cy="4170362"/>
          </a:xfrm>
        </p:spPr>
        <p:txBody>
          <a:bodyPr/>
          <a:lstStyle/>
          <a:p>
            <a:endParaRPr lang="en-GB"/>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EB38C01-9B85-4743-AB9E-EDC6FA8AAFDA}" type="slidenum">
              <a:rPr lang="en-US"/>
              <a:pPr/>
              <a:t>6</a:t>
            </a:fld>
            <a:endParaRPr lang="en-US"/>
          </a:p>
        </p:txBody>
      </p:sp>
      <p:sp>
        <p:nvSpPr>
          <p:cNvPr id="132098" name="Rectangle 2"/>
          <p:cNvSpPr>
            <a:spLocks noGrp="1" noRot="1" noChangeAspect="1" noChangeArrowheads="1" noTextEdit="1"/>
          </p:cNvSpPr>
          <p:nvPr>
            <p:ph type="sldImg"/>
          </p:nvPr>
        </p:nvSpPr>
        <p:spPr>
          <a:ln/>
        </p:spPr>
      </p:sp>
      <p:sp>
        <p:nvSpPr>
          <p:cNvPr id="132099" name="Rectangle 3"/>
          <p:cNvSpPr>
            <a:spLocks noGrp="1" noChangeArrowheads="1"/>
          </p:cNvSpPr>
          <p:nvPr>
            <p:ph type="body" idx="1"/>
          </p:nvPr>
        </p:nvSpPr>
        <p:spPr/>
        <p:txBody>
          <a:bodyPr/>
          <a:lstStyle/>
          <a:p>
            <a:endParaRPr lang="en-GB"/>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EBFC8CF-AC45-4ED5-8D60-E3735AF74C03}" type="slidenum">
              <a:rPr lang="en-US"/>
              <a:pPr/>
              <a:t>7</a:t>
            </a:fld>
            <a:endParaRPr lang="en-US"/>
          </a:p>
        </p:txBody>
      </p:sp>
      <p:sp>
        <p:nvSpPr>
          <p:cNvPr id="111618" name="Rectangle 2"/>
          <p:cNvSpPr>
            <a:spLocks noGrp="1" noRot="1" noChangeAspect="1" noChangeArrowheads="1" noTextEdit="1"/>
          </p:cNvSpPr>
          <p:nvPr>
            <p:ph type="sldImg"/>
          </p:nvPr>
        </p:nvSpPr>
        <p:spPr>
          <a:ln/>
        </p:spPr>
      </p:sp>
      <p:sp>
        <p:nvSpPr>
          <p:cNvPr id="111619" name="Rectangle 3"/>
          <p:cNvSpPr>
            <a:spLocks noGrp="1" noChangeArrowheads="1"/>
          </p:cNvSpPr>
          <p:nvPr>
            <p:ph type="body" idx="1"/>
          </p:nvPr>
        </p:nvSpPr>
        <p:spPr/>
        <p:txBody>
          <a:bodyPr/>
          <a:lstStyle/>
          <a:p>
            <a:endParaRPr lang="en-GB"/>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83FB521-E6B9-4D32-B1DF-F03A2EED450F}" type="slidenum">
              <a:rPr lang="en-US"/>
              <a:pPr/>
              <a:t>8</a:t>
            </a:fld>
            <a:endParaRPr lang="en-US"/>
          </a:p>
        </p:txBody>
      </p:sp>
      <p:sp>
        <p:nvSpPr>
          <p:cNvPr id="22530" name="Rectangle 2"/>
          <p:cNvSpPr>
            <a:spLocks noGrp="1" noRot="1" noChangeAspect="1" noChangeArrowheads="1" noTextEdit="1"/>
          </p:cNvSpPr>
          <p:nvPr>
            <p:ph type="sldImg"/>
          </p:nvPr>
        </p:nvSpPr>
        <p:spPr>
          <a:ln/>
        </p:spPr>
      </p:sp>
      <p:sp>
        <p:nvSpPr>
          <p:cNvPr id="22531" name="Rectangle 3"/>
          <p:cNvSpPr>
            <a:spLocks noGrp="1" noChangeArrowheads="1"/>
          </p:cNvSpPr>
          <p:nvPr>
            <p:ph type="body" idx="1"/>
          </p:nvPr>
        </p:nvSpPr>
        <p:spPr>
          <a:xfrm>
            <a:off x="914400" y="4343400"/>
            <a:ext cx="5029200" cy="4114800"/>
          </a:xfrm>
        </p:spPr>
        <p:txBody>
          <a:bodyPr/>
          <a:lstStyle/>
          <a:p>
            <a:endParaRPr lang="en-GB"/>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7DF4D8C-250A-48A8-9DB3-4388564AF31D}" type="slidenum">
              <a:rPr lang="en-US"/>
              <a:pPr/>
              <a:t>9</a:t>
            </a:fld>
            <a:endParaRPr lang="en-US"/>
          </a:p>
        </p:txBody>
      </p:sp>
      <p:sp>
        <p:nvSpPr>
          <p:cNvPr id="104450" name="Rectangle 2"/>
          <p:cNvSpPr>
            <a:spLocks noGrp="1" noRot="1" noChangeAspect="1" noChangeArrowheads="1" noTextEdit="1"/>
          </p:cNvSpPr>
          <p:nvPr>
            <p:ph type="sldImg"/>
          </p:nvPr>
        </p:nvSpPr>
        <p:spPr>
          <a:ln/>
        </p:spPr>
      </p:sp>
      <p:sp>
        <p:nvSpPr>
          <p:cNvPr id="104451" name="Rectangle 3"/>
          <p:cNvSpPr>
            <a:spLocks noGrp="1" noChangeArrowheads="1"/>
          </p:cNvSpPr>
          <p:nvPr>
            <p:ph type="body" idx="1"/>
          </p:nvPr>
        </p:nvSpPr>
        <p:spPr/>
        <p:txBody>
          <a:bodyPr/>
          <a:lstStyle/>
          <a:p>
            <a:endParaRPr lang="en-GB" dirty="0"/>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1.xml"/><Relationship Id="rId4" Type="http://schemas.openxmlformats.org/officeDocument/2006/relationships/image" Target="../media/image1.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ctrTitle"/>
          </p:nvPr>
        </p:nvSpPr>
        <p:spPr>
          <a:xfrm>
            <a:off x="685800" y="2130425"/>
            <a:ext cx="7772400" cy="1470025"/>
          </a:xfrm>
        </p:spPr>
        <p:txBody>
          <a:bodyPr/>
          <a:lstStyle>
            <a:lvl1pPr>
              <a:defRPr sz="3600"/>
            </a:lvl1pPr>
          </a:lstStyle>
          <a:p>
            <a:r>
              <a:rPr lang="sv-SE"/>
              <a:t>Klicka här för att ändra format</a:t>
            </a:r>
          </a:p>
        </p:txBody>
      </p:sp>
      <p:sp>
        <p:nvSpPr>
          <p:cNvPr id="6147" name="Rectangle 3"/>
          <p:cNvSpPr>
            <a:spLocks noGrp="1" noChangeArrowheads="1"/>
          </p:cNvSpPr>
          <p:nvPr>
            <p:ph type="subTitle" idx="1"/>
          </p:nvPr>
        </p:nvSpPr>
        <p:spPr>
          <a:xfrm>
            <a:off x="1371600" y="3886200"/>
            <a:ext cx="6400800" cy="1752600"/>
          </a:xfrm>
        </p:spPr>
        <p:txBody>
          <a:bodyPr/>
          <a:lstStyle>
            <a:lvl1pPr marL="0" indent="0" algn="ctr">
              <a:buFont typeface="Wingdings" pitchFamily="1" charset="2"/>
              <a:buNone/>
              <a:defRPr sz="2800">
                <a:latin typeface="Arial" charset="0"/>
              </a:defRPr>
            </a:lvl1pPr>
          </a:lstStyle>
          <a:p>
            <a:r>
              <a:rPr lang="sv-SE"/>
              <a:t>Klicka här för att ändra format på underrubrik i bakgrunden</a:t>
            </a:r>
          </a:p>
        </p:txBody>
      </p:sp>
      <p:sp>
        <p:nvSpPr>
          <p:cNvPr id="6148" name="Rectangle 4"/>
          <p:cNvSpPr>
            <a:spLocks noGrp="1" noChangeArrowheads="1"/>
          </p:cNvSpPr>
          <p:nvPr>
            <p:ph type="dt" sz="half" idx="2"/>
          </p:nvPr>
        </p:nvSpPr>
        <p:spPr/>
        <p:txBody>
          <a:bodyPr/>
          <a:lstStyle>
            <a:lvl1pPr>
              <a:defRPr/>
            </a:lvl1pPr>
          </a:lstStyle>
          <a:p>
            <a:r>
              <a:rPr lang="sv-SE" smtClean="0"/>
              <a:t>201107/Kallings</a:t>
            </a:r>
            <a:endParaRPr lang="sv-SE"/>
          </a:p>
        </p:txBody>
      </p:sp>
      <p:sp>
        <p:nvSpPr>
          <p:cNvPr id="6149" name="Rectangle 5"/>
          <p:cNvSpPr>
            <a:spLocks noGrp="1" noChangeArrowheads="1"/>
          </p:cNvSpPr>
          <p:nvPr>
            <p:ph type="ftr" sz="quarter" idx="3"/>
          </p:nvPr>
        </p:nvSpPr>
        <p:spPr/>
        <p:txBody>
          <a:bodyPr/>
          <a:lstStyle>
            <a:lvl1pPr>
              <a:defRPr/>
            </a:lvl1pPr>
          </a:lstStyle>
          <a:p>
            <a:endParaRPr lang="sv-SE"/>
          </a:p>
        </p:txBody>
      </p:sp>
      <p:sp>
        <p:nvSpPr>
          <p:cNvPr id="6150" name="Rectangle 6"/>
          <p:cNvSpPr>
            <a:spLocks noGrp="1" noChangeArrowheads="1"/>
          </p:cNvSpPr>
          <p:nvPr>
            <p:ph type="sldNum" sz="quarter" idx="4"/>
          </p:nvPr>
        </p:nvSpPr>
        <p:spPr/>
        <p:txBody>
          <a:bodyPr/>
          <a:lstStyle>
            <a:lvl1pPr>
              <a:defRPr/>
            </a:lvl1pPr>
          </a:lstStyle>
          <a:p>
            <a:fld id="{F4D3A707-780A-4EC1-8761-26042C41F6C6}" type="slidenum">
              <a:rPr lang="sv-SE"/>
              <a:pPr/>
              <a:t>‹#›</a:t>
            </a:fld>
            <a:endParaRPr lang="sv-SE"/>
          </a:p>
        </p:txBody>
      </p:sp>
      <p:pic>
        <p:nvPicPr>
          <p:cNvPr id="6151" name="Picture 7" descr="WHOlogo"/>
          <p:cNvPicPr>
            <a:picLocks noChangeAspect="1" noChangeArrowheads="1"/>
          </p:cNvPicPr>
          <p:nvPr/>
        </p:nvPicPr>
        <p:blipFill>
          <a:blip r:embed="rId3" cstate="print"/>
          <a:srcRect/>
          <a:stretch>
            <a:fillRect/>
          </a:stretch>
        </p:blipFill>
        <p:spPr bwMode="auto">
          <a:xfrm>
            <a:off x="1116013" y="5805488"/>
            <a:ext cx="504825" cy="504825"/>
          </a:xfrm>
          <a:prstGeom prst="rect">
            <a:avLst/>
          </a:prstGeom>
          <a:noFill/>
        </p:spPr>
      </p:pic>
      <p:pic>
        <p:nvPicPr>
          <p:cNvPr id="6152" name="Picture 8" descr="Logotyp-farg-rgb-transparent-orginal"/>
          <p:cNvPicPr>
            <a:picLocks noChangeAspect="1" noChangeArrowheads="1"/>
          </p:cNvPicPr>
          <p:nvPr/>
        </p:nvPicPr>
        <p:blipFill>
          <a:blip r:embed="rId4" cstate="print"/>
          <a:srcRect/>
          <a:stretch>
            <a:fillRect/>
          </a:stretch>
        </p:blipFill>
        <p:spPr bwMode="auto">
          <a:xfrm>
            <a:off x="6948488" y="5876925"/>
            <a:ext cx="1657350" cy="730250"/>
          </a:xfrm>
          <a:prstGeom prst="rect">
            <a:avLst/>
          </a:prstGeom>
          <a:noFill/>
        </p:spPr>
      </p:pic>
      <p:sp>
        <p:nvSpPr>
          <p:cNvPr id="6153" name="Text Box 9"/>
          <p:cNvSpPr txBox="1">
            <a:spLocks noChangeArrowheads="1"/>
          </p:cNvSpPr>
          <p:nvPr/>
        </p:nvSpPr>
        <p:spPr bwMode="auto">
          <a:xfrm>
            <a:off x="395288" y="6237288"/>
            <a:ext cx="1943100" cy="365125"/>
          </a:xfrm>
          <a:prstGeom prst="rect">
            <a:avLst/>
          </a:prstGeom>
          <a:noFill/>
          <a:ln w="9525">
            <a:noFill/>
            <a:miter lim="800000"/>
            <a:headEnd/>
            <a:tailEnd/>
          </a:ln>
          <a:effectLst/>
        </p:spPr>
        <p:txBody>
          <a:bodyPr>
            <a:spAutoFit/>
          </a:bodyPr>
          <a:lstStyle/>
          <a:p>
            <a:pPr algn="ctr">
              <a:spcBef>
                <a:spcPct val="50000"/>
              </a:spcBef>
            </a:pPr>
            <a:r>
              <a:rPr lang="sv-SE" sz="900">
                <a:latin typeface="Bodoni MT" pitchFamily="18" charset="0"/>
              </a:rPr>
              <a:t>WHO Collaborating Center on Biological Safety</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r>
              <a:rPr lang="sv-SE" smtClean="0"/>
              <a:t>201107/Kallings</a:t>
            </a:r>
            <a:endParaRPr lang="sv-SE"/>
          </a:p>
        </p:txBody>
      </p:sp>
      <p:sp>
        <p:nvSpPr>
          <p:cNvPr id="5" name="Footer Placeholder 4"/>
          <p:cNvSpPr>
            <a:spLocks noGrp="1"/>
          </p:cNvSpPr>
          <p:nvPr>
            <p:ph type="ftr" sz="quarter" idx="11"/>
          </p:nvPr>
        </p:nvSpPr>
        <p:spPr/>
        <p:txBody>
          <a:bodyPr/>
          <a:lstStyle>
            <a:lvl1pPr>
              <a:defRPr/>
            </a:lvl1pPr>
          </a:lstStyle>
          <a:p>
            <a:endParaRPr lang="sv-SE"/>
          </a:p>
        </p:txBody>
      </p:sp>
      <p:sp>
        <p:nvSpPr>
          <p:cNvPr id="6" name="Slide Number Placeholder 5"/>
          <p:cNvSpPr>
            <a:spLocks noGrp="1"/>
          </p:cNvSpPr>
          <p:nvPr>
            <p:ph type="sldNum" sz="quarter" idx="12"/>
          </p:nvPr>
        </p:nvSpPr>
        <p:spPr/>
        <p:txBody>
          <a:bodyPr/>
          <a:lstStyle>
            <a:lvl1pPr>
              <a:defRPr/>
            </a:lvl1pPr>
          </a:lstStyle>
          <a:p>
            <a:fld id="{2B7FCE64-AE2A-49EF-814C-AEB274CF1B0F}" type="slidenum">
              <a:rPr lang="sv-SE"/>
              <a:pPr/>
              <a:t>‹#›</a:t>
            </a:fld>
            <a:endParaRPr lang="sv-S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r>
              <a:rPr lang="sv-SE" smtClean="0"/>
              <a:t>201107/Kallings</a:t>
            </a:r>
            <a:endParaRPr lang="sv-SE"/>
          </a:p>
        </p:txBody>
      </p:sp>
      <p:sp>
        <p:nvSpPr>
          <p:cNvPr id="5" name="Footer Placeholder 4"/>
          <p:cNvSpPr>
            <a:spLocks noGrp="1"/>
          </p:cNvSpPr>
          <p:nvPr>
            <p:ph type="ftr" sz="quarter" idx="11"/>
          </p:nvPr>
        </p:nvSpPr>
        <p:spPr/>
        <p:txBody>
          <a:bodyPr/>
          <a:lstStyle>
            <a:lvl1pPr>
              <a:defRPr/>
            </a:lvl1pPr>
          </a:lstStyle>
          <a:p>
            <a:endParaRPr lang="sv-SE"/>
          </a:p>
        </p:txBody>
      </p:sp>
      <p:sp>
        <p:nvSpPr>
          <p:cNvPr id="6" name="Slide Number Placeholder 5"/>
          <p:cNvSpPr>
            <a:spLocks noGrp="1"/>
          </p:cNvSpPr>
          <p:nvPr>
            <p:ph type="sldNum" sz="quarter" idx="12"/>
          </p:nvPr>
        </p:nvSpPr>
        <p:spPr/>
        <p:txBody>
          <a:bodyPr/>
          <a:lstStyle>
            <a:lvl1pPr>
              <a:defRPr/>
            </a:lvl1pPr>
          </a:lstStyle>
          <a:p>
            <a:fld id="{DD700661-CCAA-4D62-B2EE-4EAD1CF9883D}" type="slidenum">
              <a:rPr lang="sv-SE"/>
              <a:pPr/>
              <a:t>‹#›</a:t>
            </a:fld>
            <a:endParaRPr lang="sv-SE"/>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OverObj" preserve="1">
  <p:cSld name="Title and Text over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GB"/>
          </a:p>
        </p:txBody>
      </p:sp>
      <p:sp>
        <p:nvSpPr>
          <p:cNvPr id="3" name="Text Placeholder 2"/>
          <p:cNvSpPr>
            <a:spLocks noGrp="1"/>
          </p:cNvSpPr>
          <p:nvPr>
            <p:ph type="body" sz="half" idx="1"/>
          </p:nvPr>
        </p:nvSpPr>
        <p:spPr>
          <a:xfrm>
            <a:off x="457200" y="1600200"/>
            <a:ext cx="8229600" cy="21859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57200" y="3938588"/>
            <a:ext cx="8229600" cy="21875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a:xfrm>
            <a:off x="457200" y="6245225"/>
            <a:ext cx="2133600" cy="476250"/>
          </a:xfrm>
        </p:spPr>
        <p:txBody>
          <a:bodyPr/>
          <a:lstStyle>
            <a:lvl1pPr>
              <a:defRPr/>
            </a:lvl1pPr>
          </a:lstStyle>
          <a:p>
            <a:r>
              <a:rPr lang="sv-SE" smtClean="0"/>
              <a:t>201107/Kallings</a:t>
            </a:r>
            <a:endParaRPr lang="sv-SE"/>
          </a:p>
        </p:txBody>
      </p:sp>
      <p:sp>
        <p:nvSpPr>
          <p:cNvPr id="6" name="Footer Placeholder 5"/>
          <p:cNvSpPr>
            <a:spLocks noGrp="1"/>
          </p:cNvSpPr>
          <p:nvPr>
            <p:ph type="ftr" sz="quarter" idx="11"/>
          </p:nvPr>
        </p:nvSpPr>
        <p:spPr>
          <a:xfrm>
            <a:off x="3124200" y="6245225"/>
            <a:ext cx="2895600" cy="476250"/>
          </a:xfrm>
        </p:spPr>
        <p:txBody>
          <a:bodyPr/>
          <a:lstStyle>
            <a:lvl1pPr>
              <a:defRPr/>
            </a:lvl1pPr>
          </a:lstStyle>
          <a:p>
            <a:endParaRPr lang="sv-SE"/>
          </a:p>
        </p:txBody>
      </p:sp>
      <p:sp>
        <p:nvSpPr>
          <p:cNvPr id="7" name="Slide Number Placeholder 6"/>
          <p:cNvSpPr>
            <a:spLocks noGrp="1"/>
          </p:cNvSpPr>
          <p:nvPr>
            <p:ph type="sldNum" sz="quarter" idx="12"/>
          </p:nvPr>
        </p:nvSpPr>
        <p:spPr>
          <a:xfrm>
            <a:off x="6553200" y="6245225"/>
            <a:ext cx="2133600" cy="476250"/>
          </a:xfrm>
        </p:spPr>
        <p:txBody>
          <a:bodyPr/>
          <a:lstStyle>
            <a:lvl1pPr>
              <a:defRPr/>
            </a:lvl1pPr>
          </a:lstStyle>
          <a:p>
            <a:fld id="{68CD1A34-DB50-437F-A506-340D7AFC24BC}" type="slidenum">
              <a:rPr lang="sv-SE"/>
              <a:pPr/>
              <a:t>‹#›</a:t>
            </a:fld>
            <a:endParaRPr lang="sv-SE"/>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GB"/>
          </a:p>
        </p:txBody>
      </p:sp>
      <p:sp>
        <p:nvSpPr>
          <p:cNvPr id="3" name="Text Placeholder 2"/>
          <p:cNvSpPr>
            <a:spLocks noGrp="1"/>
          </p:cNvSpPr>
          <p:nvPr>
            <p:ph type="body"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a:xfrm>
            <a:off x="457200" y="6245225"/>
            <a:ext cx="2133600" cy="476250"/>
          </a:xfrm>
        </p:spPr>
        <p:txBody>
          <a:bodyPr/>
          <a:lstStyle>
            <a:lvl1pPr>
              <a:defRPr/>
            </a:lvl1pPr>
          </a:lstStyle>
          <a:p>
            <a:r>
              <a:rPr lang="sv-SE" smtClean="0"/>
              <a:t>201107/Kallings</a:t>
            </a:r>
            <a:endParaRPr lang="sv-SE"/>
          </a:p>
        </p:txBody>
      </p:sp>
      <p:sp>
        <p:nvSpPr>
          <p:cNvPr id="6" name="Footer Placeholder 5"/>
          <p:cNvSpPr>
            <a:spLocks noGrp="1"/>
          </p:cNvSpPr>
          <p:nvPr>
            <p:ph type="ftr" sz="quarter" idx="11"/>
          </p:nvPr>
        </p:nvSpPr>
        <p:spPr>
          <a:xfrm>
            <a:off x="3124200" y="6245225"/>
            <a:ext cx="2895600" cy="476250"/>
          </a:xfrm>
        </p:spPr>
        <p:txBody>
          <a:bodyPr/>
          <a:lstStyle>
            <a:lvl1pPr>
              <a:defRPr/>
            </a:lvl1pPr>
          </a:lstStyle>
          <a:p>
            <a:endParaRPr lang="sv-SE"/>
          </a:p>
        </p:txBody>
      </p:sp>
      <p:sp>
        <p:nvSpPr>
          <p:cNvPr id="7" name="Slide Number Placeholder 6"/>
          <p:cNvSpPr>
            <a:spLocks noGrp="1"/>
          </p:cNvSpPr>
          <p:nvPr>
            <p:ph type="sldNum" sz="quarter" idx="12"/>
          </p:nvPr>
        </p:nvSpPr>
        <p:spPr>
          <a:xfrm>
            <a:off x="6553200" y="6245225"/>
            <a:ext cx="2133600" cy="476250"/>
          </a:xfrm>
        </p:spPr>
        <p:txBody>
          <a:bodyPr/>
          <a:lstStyle>
            <a:lvl1pPr>
              <a:defRPr/>
            </a:lvl1pPr>
          </a:lstStyle>
          <a:p>
            <a:fld id="{A33DE437-9491-4EA2-94B0-35C199CA7C2F}" type="slidenum">
              <a:rPr lang="sv-SE"/>
              <a:pPr/>
              <a:t>‹#›</a:t>
            </a:fld>
            <a:endParaRPr lang="sv-SE"/>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xAndChart" preserve="1">
  <p:cSld name="Title, Text and Char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GB"/>
          </a:p>
        </p:txBody>
      </p:sp>
      <p:sp>
        <p:nvSpPr>
          <p:cNvPr id="3" name="Text Placeholder 2"/>
          <p:cNvSpPr>
            <a:spLocks noGrp="1"/>
          </p:cNvSpPr>
          <p:nvPr>
            <p:ph type="body"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hart Placeholder 3"/>
          <p:cNvSpPr>
            <a:spLocks noGrp="1"/>
          </p:cNvSpPr>
          <p:nvPr>
            <p:ph type="chart" sz="half" idx="2"/>
          </p:nvPr>
        </p:nvSpPr>
        <p:spPr>
          <a:xfrm>
            <a:off x="4648200" y="1600200"/>
            <a:ext cx="4038600" cy="4525963"/>
          </a:xfrm>
        </p:spPr>
        <p:txBody>
          <a:bodyPr/>
          <a:lstStyle/>
          <a:p>
            <a:endParaRPr lang="en-GB"/>
          </a:p>
        </p:txBody>
      </p:sp>
      <p:sp>
        <p:nvSpPr>
          <p:cNvPr id="5" name="Date Placeholder 4"/>
          <p:cNvSpPr>
            <a:spLocks noGrp="1"/>
          </p:cNvSpPr>
          <p:nvPr>
            <p:ph type="dt" sz="half" idx="10"/>
          </p:nvPr>
        </p:nvSpPr>
        <p:spPr>
          <a:xfrm>
            <a:off x="457200" y="6245225"/>
            <a:ext cx="2133600" cy="476250"/>
          </a:xfrm>
        </p:spPr>
        <p:txBody>
          <a:bodyPr/>
          <a:lstStyle>
            <a:lvl1pPr>
              <a:defRPr/>
            </a:lvl1pPr>
          </a:lstStyle>
          <a:p>
            <a:r>
              <a:rPr lang="sv-SE" smtClean="0"/>
              <a:t>201107/Kallings</a:t>
            </a:r>
            <a:endParaRPr lang="sv-SE"/>
          </a:p>
        </p:txBody>
      </p:sp>
      <p:sp>
        <p:nvSpPr>
          <p:cNvPr id="6" name="Footer Placeholder 5"/>
          <p:cNvSpPr>
            <a:spLocks noGrp="1"/>
          </p:cNvSpPr>
          <p:nvPr>
            <p:ph type="ftr" sz="quarter" idx="11"/>
          </p:nvPr>
        </p:nvSpPr>
        <p:spPr>
          <a:xfrm>
            <a:off x="3124200" y="6245225"/>
            <a:ext cx="2895600" cy="476250"/>
          </a:xfrm>
        </p:spPr>
        <p:txBody>
          <a:bodyPr/>
          <a:lstStyle>
            <a:lvl1pPr>
              <a:defRPr/>
            </a:lvl1pPr>
          </a:lstStyle>
          <a:p>
            <a:endParaRPr lang="sv-SE"/>
          </a:p>
        </p:txBody>
      </p:sp>
      <p:sp>
        <p:nvSpPr>
          <p:cNvPr id="7" name="Slide Number Placeholder 6"/>
          <p:cNvSpPr>
            <a:spLocks noGrp="1"/>
          </p:cNvSpPr>
          <p:nvPr>
            <p:ph type="sldNum" sz="quarter" idx="12"/>
          </p:nvPr>
        </p:nvSpPr>
        <p:spPr>
          <a:xfrm>
            <a:off x="6553200" y="6245225"/>
            <a:ext cx="2133600" cy="476250"/>
          </a:xfrm>
        </p:spPr>
        <p:txBody>
          <a:bodyPr/>
          <a:lstStyle>
            <a:lvl1pPr>
              <a:defRPr/>
            </a:lvl1pPr>
          </a:lstStyle>
          <a:p>
            <a:fld id="{2A285064-4BF6-47A8-BB45-77E2C66F196B}" type="slidenum">
              <a:rPr lang="sv-SE"/>
              <a:pPr/>
              <a:t>‹#›</a:t>
            </a:fld>
            <a:endParaRPr lang="sv-SE"/>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xAndClipArt" preserve="1">
  <p:cSld name="Title, Text and Clip Ar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GB"/>
          </a:p>
        </p:txBody>
      </p:sp>
      <p:sp>
        <p:nvSpPr>
          <p:cNvPr id="3" name="Text Placeholder 2"/>
          <p:cNvSpPr>
            <a:spLocks noGrp="1"/>
          </p:cNvSpPr>
          <p:nvPr>
            <p:ph type="body"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lipArt Placeholder 3"/>
          <p:cNvSpPr>
            <a:spLocks noGrp="1"/>
          </p:cNvSpPr>
          <p:nvPr>
            <p:ph type="clipArt" sz="half" idx="2"/>
          </p:nvPr>
        </p:nvSpPr>
        <p:spPr>
          <a:xfrm>
            <a:off x="4648200" y="1600200"/>
            <a:ext cx="4038600" cy="4525963"/>
          </a:xfrm>
        </p:spPr>
        <p:txBody>
          <a:bodyPr/>
          <a:lstStyle/>
          <a:p>
            <a:endParaRPr lang="en-GB"/>
          </a:p>
        </p:txBody>
      </p:sp>
      <p:sp>
        <p:nvSpPr>
          <p:cNvPr id="5" name="Date Placeholder 4"/>
          <p:cNvSpPr>
            <a:spLocks noGrp="1"/>
          </p:cNvSpPr>
          <p:nvPr>
            <p:ph type="dt" sz="half" idx="10"/>
          </p:nvPr>
        </p:nvSpPr>
        <p:spPr>
          <a:xfrm>
            <a:off x="457200" y="6245225"/>
            <a:ext cx="2133600" cy="476250"/>
          </a:xfrm>
        </p:spPr>
        <p:txBody>
          <a:bodyPr/>
          <a:lstStyle>
            <a:lvl1pPr>
              <a:defRPr/>
            </a:lvl1pPr>
          </a:lstStyle>
          <a:p>
            <a:r>
              <a:rPr lang="sv-SE" smtClean="0"/>
              <a:t>201107/Kallings</a:t>
            </a:r>
            <a:endParaRPr lang="sv-SE"/>
          </a:p>
        </p:txBody>
      </p:sp>
      <p:sp>
        <p:nvSpPr>
          <p:cNvPr id="6" name="Footer Placeholder 5"/>
          <p:cNvSpPr>
            <a:spLocks noGrp="1"/>
          </p:cNvSpPr>
          <p:nvPr>
            <p:ph type="ftr" sz="quarter" idx="11"/>
          </p:nvPr>
        </p:nvSpPr>
        <p:spPr>
          <a:xfrm>
            <a:off x="3124200" y="6245225"/>
            <a:ext cx="2895600" cy="476250"/>
          </a:xfrm>
        </p:spPr>
        <p:txBody>
          <a:bodyPr/>
          <a:lstStyle>
            <a:lvl1pPr>
              <a:defRPr/>
            </a:lvl1pPr>
          </a:lstStyle>
          <a:p>
            <a:endParaRPr lang="sv-SE"/>
          </a:p>
        </p:txBody>
      </p:sp>
      <p:sp>
        <p:nvSpPr>
          <p:cNvPr id="7" name="Slide Number Placeholder 6"/>
          <p:cNvSpPr>
            <a:spLocks noGrp="1"/>
          </p:cNvSpPr>
          <p:nvPr>
            <p:ph type="sldNum" sz="quarter" idx="12"/>
          </p:nvPr>
        </p:nvSpPr>
        <p:spPr>
          <a:xfrm>
            <a:off x="6553200" y="6245225"/>
            <a:ext cx="2133600" cy="476250"/>
          </a:xfrm>
        </p:spPr>
        <p:txBody>
          <a:bodyPr/>
          <a:lstStyle>
            <a:lvl1pPr>
              <a:defRPr/>
            </a:lvl1pPr>
          </a:lstStyle>
          <a:p>
            <a:fld id="{6772EBED-4EF9-46B2-B622-B00D316A42FD}" type="slidenum">
              <a:rPr lang="sv-SE"/>
              <a:pPr/>
              <a:t>‹#›</a:t>
            </a:fld>
            <a:endParaRPr lang="sv-SE"/>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4638"/>
            <a:ext cx="8229600" cy="58515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3" name="Date Placeholder 2"/>
          <p:cNvSpPr>
            <a:spLocks noGrp="1"/>
          </p:cNvSpPr>
          <p:nvPr>
            <p:ph type="dt" sz="half" idx="10"/>
          </p:nvPr>
        </p:nvSpPr>
        <p:spPr>
          <a:xfrm>
            <a:off x="457200" y="6245225"/>
            <a:ext cx="2133600" cy="476250"/>
          </a:xfrm>
        </p:spPr>
        <p:txBody>
          <a:bodyPr/>
          <a:lstStyle>
            <a:lvl1pPr>
              <a:defRPr/>
            </a:lvl1pPr>
          </a:lstStyle>
          <a:p>
            <a:r>
              <a:rPr lang="sv-SE" smtClean="0"/>
              <a:t>201107/Kallings</a:t>
            </a:r>
            <a:endParaRPr lang="sv-SE"/>
          </a:p>
        </p:txBody>
      </p:sp>
      <p:sp>
        <p:nvSpPr>
          <p:cNvPr id="4" name="Footer Placeholder 3"/>
          <p:cNvSpPr>
            <a:spLocks noGrp="1"/>
          </p:cNvSpPr>
          <p:nvPr>
            <p:ph type="ftr" sz="quarter" idx="11"/>
          </p:nvPr>
        </p:nvSpPr>
        <p:spPr>
          <a:xfrm>
            <a:off x="3124200" y="6245225"/>
            <a:ext cx="2895600" cy="476250"/>
          </a:xfrm>
        </p:spPr>
        <p:txBody>
          <a:bodyPr/>
          <a:lstStyle>
            <a:lvl1pPr>
              <a:defRPr/>
            </a:lvl1pPr>
          </a:lstStyle>
          <a:p>
            <a:endParaRPr lang="sv-SE"/>
          </a:p>
        </p:txBody>
      </p:sp>
      <p:sp>
        <p:nvSpPr>
          <p:cNvPr id="5" name="Slide Number Placeholder 4"/>
          <p:cNvSpPr>
            <a:spLocks noGrp="1"/>
          </p:cNvSpPr>
          <p:nvPr>
            <p:ph type="sldNum" sz="quarter" idx="12"/>
          </p:nvPr>
        </p:nvSpPr>
        <p:spPr>
          <a:xfrm>
            <a:off x="6553200" y="6245225"/>
            <a:ext cx="2133600" cy="476250"/>
          </a:xfrm>
        </p:spPr>
        <p:txBody>
          <a:bodyPr/>
          <a:lstStyle>
            <a:lvl1pPr>
              <a:defRPr/>
            </a:lvl1pPr>
          </a:lstStyle>
          <a:p>
            <a:fld id="{395EBF62-E52C-4579-8765-41324473A947}" type="slidenum">
              <a:rPr lang="sv-SE"/>
              <a:pPr/>
              <a:t>‹#›</a:t>
            </a:fld>
            <a:endParaRPr lang="sv-S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r>
              <a:rPr lang="sv-SE" smtClean="0"/>
              <a:t>201107/Kallings</a:t>
            </a:r>
            <a:endParaRPr lang="sv-SE"/>
          </a:p>
        </p:txBody>
      </p:sp>
      <p:sp>
        <p:nvSpPr>
          <p:cNvPr id="5" name="Footer Placeholder 4"/>
          <p:cNvSpPr>
            <a:spLocks noGrp="1"/>
          </p:cNvSpPr>
          <p:nvPr>
            <p:ph type="ftr" sz="quarter" idx="11"/>
          </p:nvPr>
        </p:nvSpPr>
        <p:spPr/>
        <p:txBody>
          <a:bodyPr/>
          <a:lstStyle>
            <a:lvl1pPr>
              <a:defRPr/>
            </a:lvl1pPr>
          </a:lstStyle>
          <a:p>
            <a:endParaRPr lang="sv-SE"/>
          </a:p>
        </p:txBody>
      </p:sp>
      <p:sp>
        <p:nvSpPr>
          <p:cNvPr id="6" name="Slide Number Placeholder 5"/>
          <p:cNvSpPr>
            <a:spLocks noGrp="1"/>
          </p:cNvSpPr>
          <p:nvPr>
            <p:ph type="sldNum" sz="quarter" idx="12"/>
          </p:nvPr>
        </p:nvSpPr>
        <p:spPr/>
        <p:txBody>
          <a:bodyPr/>
          <a:lstStyle>
            <a:lvl1pPr>
              <a:defRPr/>
            </a:lvl1pPr>
          </a:lstStyle>
          <a:p>
            <a:fld id="{111C0336-E862-43CB-B7F7-18B3D414F36C}" type="slidenum">
              <a:rPr lang="sv-SE"/>
              <a:pPr/>
              <a:t>‹#›</a:t>
            </a:fld>
            <a:endParaRPr lang="sv-S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r>
              <a:rPr lang="sv-SE" smtClean="0"/>
              <a:t>201107/Kallings</a:t>
            </a:r>
            <a:endParaRPr lang="sv-SE"/>
          </a:p>
        </p:txBody>
      </p:sp>
      <p:sp>
        <p:nvSpPr>
          <p:cNvPr id="5" name="Footer Placeholder 4"/>
          <p:cNvSpPr>
            <a:spLocks noGrp="1"/>
          </p:cNvSpPr>
          <p:nvPr>
            <p:ph type="ftr" sz="quarter" idx="11"/>
          </p:nvPr>
        </p:nvSpPr>
        <p:spPr/>
        <p:txBody>
          <a:bodyPr/>
          <a:lstStyle>
            <a:lvl1pPr>
              <a:defRPr/>
            </a:lvl1pPr>
          </a:lstStyle>
          <a:p>
            <a:endParaRPr lang="sv-SE"/>
          </a:p>
        </p:txBody>
      </p:sp>
      <p:sp>
        <p:nvSpPr>
          <p:cNvPr id="6" name="Slide Number Placeholder 5"/>
          <p:cNvSpPr>
            <a:spLocks noGrp="1"/>
          </p:cNvSpPr>
          <p:nvPr>
            <p:ph type="sldNum" sz="quarter" idx="12"/>
          </p:nvPr>
        </p:nvSpPr>
        <p:spPr/>
        <p:txBody>
          <a:bodyPr/>
          <a:lstStyle>
            <a:lvl1pPr>
              <a:defRPr/>
            </a:lvl1pPr>
          </a:lstStyle>
          <a:p>
            <a:fld id="{6CBE608A-C014-4C24-87BB-8BB22ACB53F6}" type="slidenum">
              <a:rPr lang="sv-SE"/>
              <a:pPr/>
              <a:t>‹#›</a:t>
            </a:fld>
            <a:endParaRPr lang="sv-S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lvl1pPr>
              <a:defRPr/>
            </a:lvl1pPr>
          </a:lstStyle>
          <a:p>
            <a:r>
              <a:rPr lang="sv-SE" smtClean="0"/>
              <a:t>201107/Kallings</a:t>
            </a:r>
            <a:endParaRPr lang="sv-SE"/>
          </a:p>
        </p:txBody>
      </p:sp>
      <p:sp>
        <p:nvSpPr>
          <p:cNvPr id="6" name="Footer Placeholder 5"/>
          <p:cNvSpPr>
            <a:spLocks noGrp="1"/>
          </p:cNvSpPr>
          <p:nvPr>
            <p:ph type="ftr" sz="quarter" idx="11"/>
          </p:nvPr>
        </p:nvSpPr>
        <p:spPr/>
        <p:txBody>
          <a:bodyPr/>
          <a:lstStyle>
            <a:lvl1pPr>
              <a:defRPr/>
            </a:lvl1pPr>
          </a:lstStyle>
          <a:p>
            <a:endParaRPr lang="sv-SE"/>
          </a:p>
        </p:txBody>
      </p:sp>
      <p:sp>
        <p:nvSpPr>
          <p:cNvPr id="7" name="Slide Number Placeholder 6"/>
          <p:cNvSpPr>
            <a:spLocks noGrp="1"/>
          </p:cNvSpPr>
          <p:nvPr>
            <p:ph type="sldNum" sz="quarter" idx="12"/>
          </p:nvPr>
        </p:nvSpPr>
        <p:spPr/>
        <p:txBody>
          <a:bodyPr/>
          <a:lstStyle>
            <a:lvl1pPr>
              <a:defRPr/>
            </a:lvl1pPr>
          </a:lstStyle>
          <a:p>
            <a:fld id="{54033AAA-955F-4EDA-A3EE-A1627195872E}" type="slidenum">
              <a:rPr lang="sv-SE"/>
              <a:pPr/>
              <a:t>‹#›</a:t>
            </a:fld>
            <a:endParaRPr lang="sv-S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lvl1pPr>
              <a:defRPr/>
            </a:lvl1pPr>
          </a:lstStyle>
          <a:p>
            <a:r>
              <a:rPr lang="sv-SE" smtClean="0"/>
              <a:t>201107/Kallings</a:t>
            </a:r>
            <a:endParaRPr lang="sv-SE"/>
          </a:p>
        </p:txBody>
      </p:sp>
      <p:sp>
        <p:nvSpPr>
          <p:cNvPr id="8" name="Footer Placeholder 7"/>
          <p:cNvSpPr>
            <a:spLocks noGrp="1"/>
          </p:cNvSpPr>
          <p:nvPr>
            <p:ph type="ftr" sz="quarter" idx="11"/>
          </p:nvPr>
        </p:nvSpPr>
        <p:spPr/>
        <p:txBody>
          <a:bodyPr/>
          <a:lstStyle>
            <a:lvl1pPr>
              <a:defRPr/>
            </a:lvl1pPr>
          </a:lstStyle>
          <a:p>
            <a:endParaRPr lang="sv-SE"/>
          </a:p>
        </p:txBody>
      </p:sp>
      <p:sp>
        <p:nvSpPr>
          <p:cNvPr id="9" name="Slide Number Placeholder 8"/>
          <p:cNvSpPr>
            <a:spLocks noGrp="1"/>
          </p:cNvSpPr>
          <p:nvPr>
            <p:ph type="sldNum" sz="quarter" idx="12"/>
          </p:nvPr>
        </p:nvSpPr>
        <p:spPr/>
        <p:txBody>
          <a:bodyPr/>
          <a:lstStyle>
            <a:lvl1pPr>
              <a:defRPr/>
            </a:lvl1pPr>
          </a:lstStyle>
          <a:p>
            <a:fld id="{1EBE8BCE-07D0-4872-99C7-4DAF3772BE80}" type="slidenum">
              <a:rPr lang="sv-SE"/>
              <a:pPr/>
              <a:t>‹#›</a:t>
            </a:fld>
            <a:endParaRPr lang="sv-S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lvl1pPr>
              <a:defRPr/>
            </a:lvl1pPr>
          </a:lstStyle>
          <a:p>
            <a:r>
              <a:rPr lang="sv-SE" smtClean="0"/>
              <a:t>201107/Kallings</a:t>
            </a:r>
            <a:endParaRPr lang="sv-SE"/>
          </a:p>
        </p:txBody>
      </p:sp>
      <p:sp>
        <p:nvSpPr>
          <p:cNvPr id="4" name="Footer Placeholder 3"/>
          <p:cNvSpPr>
            <a:spLocks noGrp="1"/>
          </p:cNvSpPr>
          <p:nvPr>
            <p:ph type="ftr" sz="quarter" idx="11"/>
          </p:nvPr>
        </p:nvSpPr>
        <p:spPr/>
        <p:txBody>
          <a:bodyPr/>
          <a:lstStyle>
            <a:lvl1pPr>
              <a:defRPr/>
            </a:lvl1pPr>
          </a:lstStyle>
          <a:p>
            <a:endParaRPr lang="sv-SE"/>
          </a:p>
        </p:txBody>
      </p:sp>
      <p:sp>
        <p:nvSpPr>
          <p:cNvPr id="5" name="Slide Number Placeholder 4"/>
          <p:cNvSpPr>
            <a:spLocks noGrp="1"/>
          </p:cNvSpPr>
          <p:nvPr>
            <p:ph type="sldNum" sz="quarter" idx="12"/>
          </p:nvPr>
        </p:nvSpPr>
        <p:spPr/>
        <p:txBody>
          <a:bodyPr/>
          <a:lstStyle>
            <a:lvl1pPr>
              <a:defRPr/>
            </a:lvl1pPr>
          </a:lstStyle>
          <a:p>
            <a:fld id="{89A9A908-7090-438F-9040-D1F8EAD8D92D}" type="slidenum">
              <a:rPr lang="sv-SE"/>
              <a:pPr/>
              <a:t>‹#›</a:t>
            </a:fld>
            <a:endParaRPr lang="sv-S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r>
              <a:rPr lang="sv-SE" smtClean="0"/>
              <a:t>201107/Kallings</a:t>
            </a:r>
            <a:endParaRPr lang="sv-SE"/>
          </a:p>
        </p:txBody>
      </p:sp>
      <p:sp>
        <p:nvSpPr>
          <p:cNvPr id="3" name="Footer Placeholder 2"/>
          <p:cNvSpPr>
            <a:spLocks noGrp="1"/>
          </p:cNvSpPr>
          <p:nvPr>
            <p:ph type="ftr" sz="quarter" idx="11"/>
          </p:nvPr>
        </p:nvSpPr>
        <p:spPr/>
        <p:txBody>
          <a:bodyPr/>
          <a:lstStyle>
            <a:lvl1pPr>
              <a:defRPr/>
            </a:lvl1pPr>
          </a:lstStyle>
          <a:p>
            <a:endParaRPr lang="sv-SE"/>
          </a:p>
        </p:txBody>
      </p:sp>
      <p:sp>
        <p:nvSpPr>
          <p:cNvPr id="4" name="Slide Number Placeholder 3"/>
          <p:cNvSpPr>
            <a:spLocks noGrp="1"/>
          </p:cNvSpPr>
          <p:nvPr>
            <p:ph type="sldNum" sz="quarter" idx="12"/>
          </p:nvPr>
        </p:nvSpPr>
        <p:spPr/>
        <p:txBody>
          <a:bodyPr/>
          <a:lstStyle>
            <a:lvl1pPr>
              <a:defRPr/>
            </a:lvl1pPr>
          </a:lstStyle>
          <a:p>
            <a:fld id="{7B74D743-757B-44E6-820B-66A4553B721E}" type="slidenum">
              <a:rPr lang="sv-SE"/>
              <a:pPr/>
              <a:t>‹#›</a:t>
            </a:fld>
            <a:endParaRPr lang="sv-S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r>
              <a:rPr lang="sv-SE" smtClean="0"/>
              <a:t>201107/Kallings</a:t>
            </a:r>
            <a:endParaRPr lang="sv-SE"/>
          </a:p>
        </p:txBody>
      </p:sp>
      <p:sp>
        <p:nvSpPr>
          <p:cNvPr id="6" name="Footer Placeholder 5"/>
          <p:cNvSpPr>
            <a:spLocks noGrp="1"/>
          </p:cNvSpPr>
          <p:nvPr>
            <p:ph type="ftr" sz="quarter" idx="11"/>
          </p:nvPr>
        </p:nvSpPr>
        <p:spPr/>
        <p:txBody>
          <a:bodyPr/>
          <a:lstStyle>
            <a:lvl1pPr>
              <a:defRPr/>
            </a:lvl1pPr>
          </a:lstStyle>
          <a:p>
            <a:endParaRPr lang="sv-SE"/>
          </a:p>
        </p:txBody>
      </p:sp>
      <p:sp>
        <p:nvSpPr>
          <p:cNvPr id="7" name="Slide Number Placeholder 6"/>
          <p:cNvSpPr>
            <a:spLocks noGrp="1"/>
          </p:cNvSpPr>
          <p:nvPr>
            <p:ph type="sldNum" sz="quarter" idx="12"/>
          </p:nvPr>
        </p:nvSpPr>
        <p:spPr/>
        <p:txBody>
          <a:bodyPr/>
          <a:lstStyle>
            <a:lvl1pPr>
              <a:defRPr/>
            </a:lvl1pPr>
          </a:lstStyle>
          <a:p>
            <a:fld id="{CFB4D5A8-B955-4DC3-9D19-8B85276E5EA5}" type="slidenum">
              <a:rPr lang="sv-SE"/>
              <a:pPr/>
              <a:t>‹#›</a:t>
            </a:fld>
            <a:endParaRPr lang="sv-S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r>
              <a:rPr lang="sv-SE" smtClean="0"/>
              <a:t>201107/Kallings</a:t>
            </a:r>
            <a:endParaRPr lang="sv-SE"/>
          </a:p>
        </p:txBody>
      </p:sp>
      <p:sp>
        <p:nvSpPr>
          <p:cNvPr id="6" name="Footer Placeholder 5"/>
          <p:cNvSpPr>
            <a:spLocks noGrp="1"/>
          </p:cNvSpPr>
          <p:nvPr>
            <p:ph type="ftr" sz="quarter" idx="11"/>
          </p:nvPr>
        </p:nvSpPr>
        <p:spPr/>
        <p:txBody>
          <a:bodyPr/>
          <a:lstStyle>
            <a:lvl1pPr>
              <a:defRPr/>
            </a:lvl1pPr>
          </a:lstStyle>
          <a:p>
            <a:endParaRPr lang="sv-SE"/>
          </a:p>
        </p:txBody>
      </p:sp>
      <p:sp>
        <p:nvSpPr>
          <p:cNvPr id="7" name="Slide Number Placeholder 6"/>
          <p:cNvSpPr>
            <a:spLocks noGrp="1"/>
          </p:cNvSpPr>
          <p:nvPr>
            <p:ph type="sldNum" sz="quarter" idx="12"/>
          </p:nvPr>
        </p:nvSpPr>
        <p:spPr/>
        <p:txBody>
          <a:bodyPr/>
          <a:lstStyle>
            <a:lvl1pPr>
              <a:defRPr/>
            </a:lvl1pPr>
          </a:lstStyle>
          <a:p>
            <a:fld id="{3B9B7A1C-56F6-4E99-B199-CF482595B401}" type="slidenum">
              <a:rPr lang="sv-SE"/>
              <a:pPr/>
              <a:t>‹#›</a:t>
            </a:fld>
            <a:endParaRPr lang="sv-S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sv-SE" smtClean="0"/>
              <a:t>Klicka här för att ändra format</a:t>
            </a:r>
          </a:p>
        </p:txBody>
      </p:sp>
      <p:sp>
        <p:nvSpPr>
          <p:cNvPr id="5123"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p>
        </p:txBody>
      </p:sp>
      <p:sp>
        <p:nvSpPr>
          <p:cNvPr id="5124"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r>
              <a:rPr lang="sv-SE" smtClean="0"/>
              <a:t>201107/Kallings</a:t>
            </a:r>
            <a:endParaRPr lang="sv-SE"/>
          </a:p>
        </p:txBody>
      </p:sp>
      <p:sp>
        <p:nvSpPr>
          <p:cNvPr id="5125"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endParaRPr lang="sv-SE"/>
          </a:p>
        </p:txBody>
      </p:sp>
      <p:sp>
        <p:nvSpPr>
          <p:cNvPr id="5126"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5F2EF610-18FF-4898-A3AB-153B51B07972}" type="slidenum">
              <a:rPr lang="sv-SE"/>
              <a:pPr/>
              <a:t>‹#›</a:t>
            </a:fld>
            <a:endParaRPr lang="sv-SE"/>
          </a:p>
        </p:txBody>
      </p:sp>
      <p:pic>
        <p:nvPicPr>
          <p:cNvPr id="5127" name="Picture 7" descr="Logotyp-farg-rgb-transparent-orginal"/>
          <p:cNvPicPr>
            <a:picLocks noChangeAspect="1" noChangeArrowheads="1"/>
          </p:cNvPicPr>
          <p:nvPr/>
        </p:nvPicPr>
        <p:blipFill>
          <a:blip r:embed="rId18" cstate="print"/>
          <a:srcRect/>
          <a:stretch>
            <a:fillRect/>
          </a:stretch>
        </p:blipFill>
        <p:spPr bwMode="auto">
          <a:xfrm>
            <a:off x="7019925" y="5949950"/>
            <a:ext cx="1657350" cy="730250"/>
          </a:xfrm>
          <a:prstGeom prst="rect">
            <a:avLst/>
          </a:prstGeom>
          <a:noFill/>
        </p:spPr>
      </p:pic>
      <p:sp>
        <p:nvSpPr>
          <p:cNvPr id="5128" name="Line 8"/>
          <p:cNvSpPr>
            <a:spLocks noChangeShapeType="1"/>
          </p:cNvSpPr>
          <p:nvPr/>
        </p:nvSpPr>
        <p:spPr bwMode="auto">
          <a:xfrm>
            <a:off x="468313" y="6453188"/>
            <a:ext cx="6480175" cy="0"/>
          </a:xfrm>
          <a:prstGeom prst="line">
            <a:avLst/>
          </a:prstGeom>
          <a:noFill/>
          <a:ln w="19050">
            <a:solidFill>
              <a:srgbClr val="990033"/>
            </a:solidFill>
            <a:round/>
            <a:headEnd/>
            <a:tailEnd/>
          </a:ln>
          <a:effectLst/>
        </p:spPr>
        <p:txBody>
          <a:bodyPr/>
          <a:lstStyle/>
          <a:p>
            <a:endParaRPr lang="en-GB"/>
          </a:p>
        </p:txBody>
      </p:sp>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 id="2147483661" r:id="rId12"/>
    <p:sldLayoutId id="2147483662" r:id="rId13"/>
    <p:sldLayoutId id="2147483663" r:id="rId14"/>
    <p:sldLayoutId id="2147483664" r:id="rId15"/>
    <p:sldLayoutId id="2147483665" r:id="rId16"/>
  </p:sldLayoutIdLst>
  <p:hf sldNum="0" hdr="0" ftr="0"/>
  <p:txStyles>
    <p:titleStyle>
      <a:lvl1pPr algn="ctr" rtl="0" fontAlgn="base">
        <a:spcBef>
          <a:spcPct val="0"/>
        </a:spcBef>
        <a:spcAft>
          <a:spcPct val="0"/>
        </a:spcAft>
        <a:defRPr sz="4000">
          <a:solidFill>
            <a:srgbClr val="990033"/>
          </a:solidFill>
          <a:latin typeface="+mj-lt"/>
          <a:ea typeface="+mj-ea"/>
          <a:cs typeface="+mj-cs"/>
        </a:defRPr>
      </a:lvl1pPr>
      <a:lvl2pPr algn="ctr" rtl="0" fontAlgn="base">
        <a:spcBef>
          <a:spcPct val="0"/>
        </a:spcBef>
        <a:spcAft>
          <a:spcPct val="0"/>
        </a:spcAft>
        <a:defRPr sz="4000">
          <a:solidFill>
            <a:srgbClr val="990033"/>
          </a:solidFill>
          <a:latin typeface="Tahoma" pitchFamily="34" charset="0"/>
        </a:defRPr>
      </a:lvl2pPr>
      <a:lvl3pPr algn="ctr" rtl="0" fontAlgn="base">
        <a:spcBef>
          <a:spcPct val="0"/>
        </a:spcBef>
        <a:spcAft>
          <a:spcPct val="0"/>
        </a:spcAft>
        <a:defRPr sz="4000">
          <a:solidFill>
            <a:srgbClr val="990033"/>
          </a:solidFill>
          <a:latin typeface="Tahoma" pitchFamily="34" charset="0"/>
        </a:defRPr>
      </a:lvl3pPr>
      <a:lvl4pPr algn="ctr" rtl="0" fontAlgn="base">
        <a:spcBef>
          <a:spcPct val="0"/>
        </a:spcBef>
        <a:spcAft>
          <a:spcPct val="0"/>
        </a:spcAft>
        <a:defRPr sz="4000">
          <a:solidFill>
            <a:srgbClr val="990033"/>
          </a:solidFill>
          <a:latin typeface="Tahoma" pitchFamily="34" charset="0"/>
        </a:defRPr>
      </a:lvl4pPr>
      <a:lvl5pPr algn="ctr" rtl="0" fontAlgn="base">
        <a:spcBef>
          <a:spcPct val="0"/>
        </a:spcBef>
        <a:spcAft>
          <a:spcPct val="0"/>
        </a:spcAft>
        <a:defRPr sz="4000">
          <a:solidFill>
            <a:srgbClr val="990033"/>
          </a:solidFill>
          <a:latin typeface="Tahoma" pitchFamily="34" charset="0"/>
        </a:defRPr>
      </a:lvl5pPr>
      <a:lvl6pPr marL="457200" algn="ctr" rtl="0" fontAlgn="base">
        <a:spcBef>
          <a:spcPct val="0"/>
        </a:spcBef>
        <a:spcAft>
          <a:spcPct val="0"/>
        </a:spcAft>
        <a:defRPr sz="4000">
          <a:solidFill>
            <a:srgbClr val="990033"/>
          </a:solidFill>
          <a:latin typeface="Tahoma" pitchFamily="34" charset="0"/>
        </a:defRPr>
      </a:lvl6pPr>
      <a:lvl7pPr marL="914400" algn="ctr" rtl="0" fontAlgn="base">
        <a:spcBef>
          <a:spcPct val="0"/>
        </a:spcBef>
        <a:spcAft>
          <a:spcPct val="0"/>
        </a:spcAft>
        <a:defRPr sz="4000">
          <a:solidFill>
            <a:srgbClr val="990033"/>
          </a:solidFill>
          <a:latin typeface="Tahoma" pitchFamily="34" charset="0"/>
        </a:defRPr>
      </a:lvl7pPr>
      <a:lvl8pPr marL="1371600" algn="ctr" rtl="0" fontAlgn="base">
        <a:spcBef>
          <a:spcPct val="0"/>
        </a:spcBef>
        <a:spcAft>
          <a:spcPct val="0"/>
        </a:spcAft>
        <a:defRPr sz="4000">
          <a:solidFill>
            <a:srgbClr val="990033"/>
          </a:solidFill>
          <a:latin typeface="Tahoma" pitchFamily="34" charset="0"/>
        </a:defRPr>
      </a:lvl8pPr>
      <a:lvl9pPr marL="1828800" algn="ctr" rtl="0" fontAlgn="base">
        <a:spcBef>
          <a:spcPct val="0"/>
        </a:spcBef>
        <a:spcAft>
          <a:spcPct val="0"/>
        </a:spcAft>
        <a:defRPr sz="4000">
          <a:solidFill>
            <a:srgbClr val="990033"/>
          </a:solidFill>
          <a:latin typeface="Tahoma" pitchFamily="34" charset="0"/>
        </a:defRPr>
      </a:lvl9pPr>
    </p:titleStyle>
    <p:bodyStyle>
      <a:lvl1pPr marL="342900" indent="-342900" algn="l" rtl="0" fontAlgn="base">
        <a:spcBef>
          <a:spcPct val="20000"/>
        </a:spcBef>
        <a:spcAft>
          <a:spcPct val="0"/>
        </a:spcAft>
        <a:buClr>
          <a:srgbClr val="990033"/>
        </a:buClr>
        <a:buFont typeface="Wingdings" pitchFamily="1" charset="2"/>
        <a:buChar char="v"/>
        <a:defRPr sz="3200">
          <a:solidFill>
            <a:schemeClr val="tx1"/>
          </a:solidFill>
          <a:latin typeface="+mn-lt"/>
          <a:ea typeface="+mn-ea"/>
          <a:cs typeface="+mn-cs"/>
        </a:defRPr>
      </a:lvl1pPr>
      <a:lvl2pPr marL="742950" indent="-285750" algn="l" rtl="0" fontAlgn="base">
        <a:spcBef>
          <a:spcPct val="20000"/>
        </a:spcBef>
        <a:spcAft>
          <a:spcPct val="0"/>
        </a:spcAft>
        <a:buClr>
          <a:srgbClr val="990033"/>
        </a:buClr>
        <a:buFont typeface="Wingdings" pitchFamily="1" charset="2"/>
        <a:buChar char="v"/>
        <a:defRPr sz="2800">
          <a:solidFill>
            <a:schemeClr val="tx1"/>
          </a:solidFill>
          <a:latin typeface="+mn-lt"/>
        </a:defRPr>
      </a:lvl2pPr>
      <a:lvl3pPr marL="1143000" indent="-228600" algn="l" rtl="0" fontAlgn="base">
        <a:spcBef>
          <a:spcPct val="20000"/>
        </a:spcBef>
        <a:spcAft>
          <a:spcPct val="0"/>
        </a:spcAft>
        <a:buClr>
          <a:srgbClr val="990033"/>
        </a:buClr>
        <a:buFont typeface="Wingdings" pitchFamily="1" charset="2"/>
        <a:buChar char="v"/>
        <a:defRPr sz="2400">
          <a:solidFill>
            <a:schemeClr val="tx1"/>
          </a:solidFill>
          <a:latin typeface="+mn-lt"/>
        </a:defRPr>
      </a:lvl3pPr>
      <a:lvl4pPr marL="1600200" indent="-228600" algn="l" rtl="0" fontAlgn="base">
        <a:spcBef>
          <a:spcPct val="20000"/>
        </a:spcBef>
        <a:spcAft>
          <a:spcPct val="0"/>
        </a:spcAft>
        <a:buClr>
          <a:srgbClr val="990033"/>
        </a:buClr>
        <a:buFont typeface="Wingdings" pitchFamily="1" charset="2"/>
        <a:buChar char="v"/>
        <a:defRPr sz="2000">
          <a:solidFill>
            <a:schemeClr val="tx1"/>
          </a:solidFill>
          <a:latin typeface="+mn-lt"/>
        </a:defRPr>
      </a:lvl4pPr>
      <a:lvl5pPr marL="2057400" indent="-228600" algn="l" rtl="0" fontAlgn="base">
        <a:spcBef>
          <a:spcPct val="20000"/>
        </a:spcBef>
        <a:spcAft>
          <a:spcPct val="0"/>
        </a:spcAft>
        <a:buClr>
          <a:srgbClr val="990033"/>
        </a:buClr>
        <a:buFont typeface="Wingdings" pitchFamily="1" charset="2"/>
        <a:buChar char="v"/>
        <a:defRPr sz="2000">
          <a:solidFill>
            <a:schemeClr val="tx1"/>
          </a:solidFill>
          <a:latin typeface="+mn-lt"/>
        </a:defRPr>
      </a:lvl5pPr>
      <a:lvl6pPr marL="2514600" indent="-228600" algn="l" rtl="0" fontAlgn="base">
        <a:spcBef>
          <a:spcPct val="20000"/>
        </a:spcBef>
        <a:spcAft>
          <a:spcPct val="0"/>
        </a:spcAft>
        <a:buClr>
          <a:srgbClr val="990033"/>
        </a:buClr>
        <a:buFont typeface="Wingdings" pitchFamily="1" charset="2"/>
        <a:buChar char="v"/>
        <a:defRPr sz="2000">
          <a:solidFill>
            <a:schemeClr val="tx1"/>
          </a:solidFill>
          <a:latin typeface="+mn-lt"/>
        </a:defRPr>
      </a:lvl6pPr>
      <a:lvl7pPr marL="2971800" indent="-228600" algn="l" rtl="0" fontAlgn="base">
        <a:spcBef>
          <a:spcPct val="20000"/>
        </a:spcBef>
        <a:spcAft>
          <a:spcPct val="0"/>
        </a:spcAft>
        <a:buClr>
          <a:srgbClr val="990033"/>
        </a:buClr>
        <a:buFont typeface="Wingdings" pitchFamily="1" charset="2"/>
        <a:buChar char="v"/>
        <a:defRPr sz="2000">
          <a:solidFill>
            <a:schemeClr val="tx1"/>
          </a:solidFill>
          <a:latin typeface="+mn-lt"/>
        </a:defRPr>
      </a:lvl7pPr>
      <a:lvl8pPr marL="3429000" indent="-228600" algn="l" rtl="0" fontAlgn="base">
        <a:spcBef>
          <a:spcPct val="20000"/>
        </a:spcBef>
        <a:spcAft>
          <a:spcPct val="0"/>
        </a:spcAft>
        <a:buClr>
          <a:srgbClr val="990033"/>
        </a:buClr>
        <a:buFont typeface="Wingdings" pitchFamily="1" charset="2"/>
        <a:buChar char="v"/>
        <a:defRPr sz="2000">
          <a:solidFill>
            <a:schemeClr val="tx1"/>
          </a:solidFill>
          <a:latin typeface="+mn-lt"/>
        </a:defRPr>
      </a:lvl8pPr>
      <a:lvl9pPr marL="3886200" indent="-228600" algn="l" rtl="0" fontAlgn="base">
        <a:spcBef>
          <a:spcPct val="20000"/>
        </a:spcBef>
        <a:spcAft>
          <a:spcPct val="0"/>
        </a:spcAft>
        <a:buClr>
          <a:srgbClr val="990033"/>
        </a:buClr>
        <a:buFont typeface="Wingdings" pitchFamily="1" charset="2"/>
        <a:buChar char="v"/>
        <a:defRPr sz="2000">
          <a:solidFill>
            <a:schemeClr val="tx1"/>
          </a:solidFill>
          <a:latin typeface="+mn-lt"/>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www.icao.org/" TargetMode="External"/><Relationship Id="rId2" Type="http://schemas.openxmlformats.org/officeDocument/2006/relationships/hyperlink" Target="http://www.who.int/ihr/publications/who_hse_ihr_20100801/en/index.html" TargetMode="External"/><Relationship Id="rId1" Type="http://schemas.openxmlformats.org/officeDocument/2006/relationships/slideLayout" Target="../slideLayouts/slideLayout4.xml"/><Relationship Id="rId4" Type="http://schemas.openxmlformats.org/officeDocument/2006/relationships/hyperlink" Target="http://www.iata.org/dangerousgoods/index" TargetMode="Externa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www.internationalbiosafety.org/english/pdf/Compendium_Update_Feb_10_2010.pdf" TargetMode="External"/><Relationship Id="rId2" Type="http://schemas.openxmlformats.org/officeDocument/2006/relationships/hyperlink" Target="http://www.internationalbiosafety.org/"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hyperlink" Target="http://www.cdc.gov/biosafety/publications/bmbl5/"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6.xml"/></Relationships>
</file>

<file path=ppt/slides/_rels/slide4.xml.rels><?xml version="1.0" encoding="UTF-8" standalone="yes"?>
<Relationships xmlns="http://schemas.openxmlformats.org/package/2006/relationships"><Relationship Id="rId3" Type="http://schemas.openxmlformats.org/officeDocument/2006/relationships/hyperlink" Target="http://www.unog.ch/bwc"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hyperlink" Target="http://www.international.gc.ca/gpp-ppm/global_partnership-partenariat_mondial.aspx?menu_id=1&amp;view=d" TargetMode="External"/><Relationship Id="rId5" Type="http://schemas.openxmlformats.org/officeDocument/2006/relationships/hyperlink" Target="http://www.cbd.int/biosafety" TargetMode="External"/><Relationship Id="rId4" Type="http://schemas.openxmlformats.org/officeDocument/2006/relationships/hyperlink" Target="http://daccess-dds-ny.un.org/doc/UNDOC/GEN/N04/328/43/PDF/N0432843.pdf?OpenElement" TargetMode="External"/></Relationships>
</file>

<file path=ppt/slides/_rels/slide5.xml.rels><?xml version="1.0" encoding="UTF-8" standalone="yes"?>
<Relationships xmlns="http://schemas.openxmlformats.org/package/2006/relationships"><Relationship Id="rId8" Type="http://schemas.openxmlformats.org/officeDocument/2006/relationships/hyperlink" Target="http://www.oie.int/" TargetMode="External"/><Relationship Id="rId3" Type="http://schemas.openxmlformats.org/officeDocument/2006/relationships/hyperlink" Target="http://australiagroup.net/" TargetMode="External"/><Relationship Id="rId7" Type="http://schemas.openxmlformats.org/officeDocument/2006/relationships/hyperlink" Target="http://www.who.int/"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hyperlink" Target="http://www.unece.org/trans/danger" TargetMode="External"/><Relationship Id="rId11" Type="http://schemas.openxmlformats.org/officeDocument/2006/relationships/hyperlink" Target="http://www.interpol.int/" TargetMode="External"/><Relationship Id="rId5" Type="http://schemas.openxmlformats.org/officeDocument/2006/relationships/hyperlink" Target="http://www.oecd.org/" TargetMode="External"/><Relationship Id="rId10" Type="http://schemas.openxmlformats.org/officeDocument/2006/relationships/hyperlink" Target="http://www.ippc.int/" TargetMode="External"/><Relationship Id="rId4" Type="http://schemas.openxmlformats.org/officeDocument/2006/relationships/hyperlink" Target="http./portal.unesco.org/en/ev.php-URL_ID=31058&amp;URL_DO=DO_TOPIC&amp;URL_SECTION=20" TargetMode="External"/><Relationship Id="rId9" Type="http://schemas.openxmlformats.org/officeDocument/2006/relationships/hyperlink" Target="http://www.fao.org/" TargetMode="External"/></Relationships>
</file>

<file path=ppt/slides/_rels/slide6.xml.rels><?xml version="1.0" encoding="UTF-8" standalone="yes"?>
<Relationships xmlns="http://schemas.openxmlformats.org/package/2006/relationships"><Relationship Id="rId3" Type="http://schemas.openxmlformats.org/officeDocument/2006/relationships/hyperlink" Target="http://www.biosecuritycodes.org/codes.htm" TargetMode="External"/><Relationship Id="rId2" Type="http://schemas.openxmlformats.org/officeDocument/2006/relationships/notesSlide" Target="../notesSlides/notesSlide6.xml"/><Relationship Id="rId1" Type="http://schemas.openxmlformats.org/officeDocument/2006/relationships/slideLayout" Target="../slideLayouts/slideLayout12.xml"/><Relationship Id="rId4" Type="http://schemas.openxmlformats.org/officeDocument/2006/relationships/hyperlink" Target="http://www.knaw.nl/Content/Internet_KNAW/actueel/bestanden/Code_of_conduct_biosecurity.pdf" TargetMode="Externa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8.xml.rels><?xml version="1.0" encoding="UTF-8" standalone="yes"?>
<Relationships xmlns="http://schemas.openxmlformats.org/package/2006/relationships"><Relationship Id="rId3" Type="http://schemas.openxmlformats.org/officeDocument/2006/relationships/hyperlink" Target="http://www.who.int/csr/resources/publications/biosafety/en/Biosafety7.pdf" TargetMode="External"/><Relationship Id="rId2" Type="http://schemas.openxmlformats.org/officeDocument/2006/relationships/notesSlide" Target="../notesSlides/notesSlide8.xml"/><Relationship Id="rId1" Type="http://schemas.openxmlformats.org/officeDocument/2006/relationships/slideLayout" Target="../slideLayouts/slideLayout14.xml"/></Relationships>
</file>

<file path=ppt/slides/_rels/slide9.xml.rels><?xml version="1.0" encoding="UTF-8" standalone="yes"?>
<Relationships xmlns="http://schemas.openxmlformats.org/package/2006/relationships"><Relationship Id="rId3" Type="http://schemas.openxmlformats.org/officeDocument/2006/relationships/hyperlink" Target="http://www.who.int/ihr/biosafety/publications_WHO_CDS_EPR_2006_6/en/index.html" TargetMode="External"/><Relationship Id="rId2" Type="http://schemas.openxmlformats.org/officeDocument/2006/relationships/notesSlide" Target="../notesSlides/notesSlide9.xml"/><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395288" y="2420938"/>
            <a:ext cx="8280400" cy="1470025"/>
          </a:xfrm>
        </p:spPr>
        <p:txBody>
          <a:bodyPr/>
          <a:lstStyle/>
          <a:p>
            <a:r>
              <a:rPr lang="en-US" sz="3200" b="1" dirty="0" smtClean="0"/>
              <a:t>International regulatory frameworks, standards and guidelines</a:t>
            </a:r>
            <a:endParaRPr lang="en-GB" sz="3200" b="1" dirty="0">
              <a:effectLst>
                <a:outerShdw blurRad="38100" dist="38100" dir="2700000" algn="tl">
                  <a:srgbClr val="C0C0C0"/>
                </a:outerShdw>
              </a:effectLst>
            </a:endParaRPr>
          </a:p>
        </p:txBody>
      </p:sp>
      <p:sp>
        <p:nvSpPr>
          <p:cNvPr id="2051" name="Rectangle 3"/>
          <p:cNvSpPr>
            <a:spLocks noGrp="1" noChangeArrowheads="1"/>
          </p:cNvSpPr>
          <p:nvPr>
            <p:ph type="subTitle" idx="1"/>
          </p:nvPr>
        </p:nvSpPr>
        <p:spPr>
          <a:xfrm>
            <a:off x="1116013" y="4508500"/>
            <a:ext cx="6769100" cy="1079500"/>
          </a:xfrm>
        </p:spPr>
        <p:txBody>
          <a:bodyPr/>
          <a:lstStyle/>
          <a:p>
            <a:pPr>
              <a:lnSpc>
                <a:spcPct val="80000"/>
              </a:lnSpc>
            </a:pPr>
            <a:r>
              <a:rPr lang="sv-SE" sz="1800" dirty="0">
                <a:latin typeface="Arial Unicode MS" pitchFamily="34" charset="-128"/>
              </a:rPr>
              <a:t>Ingegerd </a:t>
            </a:r>
            <a:r>
              <a:rPr lang="sv-SE" sz="1800" dirty="0" err="1" smtClean="0">
                <a:latin typeface="Arial Unicode MS" pitchFamily="34" charset="-128"/>
              </a:rPr>
              <a:t>Kallings</a:t>
            </a:r>
            <a:endParaRPr lang="sv-SE" sz="1800" dirty="0">
              <a:latin typeface="Arial Unicode MS" pitchFamily="34" charset="-128"/>
            </a:endParaRPr>
          </a:p>
          <a:p>
            <a:pPr>
              <a:lnSpc>
                <a:spcPct val="80000"/>
              </a:lnSpc>
            </a:pPr>
            <a:r>
              <a:rPr lang="sv-SE" sz="1800" dirty="0" smtClean="0">
                <a:latin typeface="Arial Unicode MS" pitchFamily="34" charset="-128"/>
              </a:rPr>
              <a:t>Swedish </a:t>
            </a:r>
            <a:r>
              <a:rPr lang="sv-SE" sz="1800" dirty="0" err="1">
                <a:latin typeface="Arial Unicode MS" pitchFamily="34" charset="-128"/>
              </a:rPr>
              <a:t>Institute</a:t>
            </a:r>
            <a:r>
              <a:rPr lang="sv-SE" sz="1800" dirty="0">
                <a:latin typeface="Arial Unicode MS" pitchFamily="34" charset="-128"/>
              </a:rPr>
              <a:t> for </a:t>
            </a:r>
            <a:r>
              <a:rPr lang="sv-SE" sz="1800" dirty="0" err="1" smtClean="0">
                <a:latin typeface="Arial Unicode MS" pitchFamily="34" charset="-128"/>
              </a:rPr>
              <a:t>Communicable</a:t>
            </a:r>
            <a:r>
              <a:rPr lang="sv-SE" sz="1800" dirty="0" smtClean="0">
                <a:latin typeface="Arial Unicode MS" pitchFamily="34" charset="-128"/>
              </a:rPr>
              <a:t> </a:t>
            </a:r>
            <a:r>
              <a:rPr lang="sv-SE" sz="1800" dirty="0" err="1">
                <a:latin typeface="Arial Unicode MS" pitchFamily="34" charset="-128"/>
              </a:rPr>
              <a:t>Disease</a:t>
            </a:r>
            <a:r>
              <a:rPr lang="sv-SE" sz="1800" dirty="0">
                <a:latin typeface="Arial Unicode MS" pitchFamily="34" charset="-128"/>
              </a:rPr>
              <a:t> </a:t>
            </a:r>
            <a:r>
              <a:rPr lang="sv-SE" sz="1800" dirty="0" smtClean="0">
                <a:latin typeface="Arial Unicode MS" pitchFamily="34" charset="-128"/>
              </a:rPr>
              <a:t>Control</a:t>
            </a:r>
          </a:p>
          <a:p>
            <a:pPr>
              <a:lnSpc>
                <a:spcPct val="80000"/>
              </a:lnSpc>
            </a:pPr>
            <a:r>
              <a:rPr lang="sv-SE" sz="1800" dirty="0" smtClean="0">
                <a:latin typeface="Arial Unicode MS" pitchFamily="34" charset="-128"/>
              </a:rPr>
              <a:t>Stockholm, Sweden</a:t>
            </a:r>
            <a:endParaRPr lang="en-US" sz="1800" dirty="0">
              <a:latin typeface="Arial Unicode MS" pitchFamily="34" charset="-128"/>
            </a:endParaRPr>
          </a:p>
        </p:txBody>
      </p:sp>
      <p:sp>
        <p:nvSpPr>
          <p:cNvPr id="2054" name="Rectangle 6"/>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GB"/>
          </a:p>
        </p:txBody>
      </p:sp>
      <p:sp>
        <p:nvSpPr>
          <p:cNvPr id="2055" name="Rectangle 7"/>
          <p:cNvSpPr>
            <a:spLocks noChangeArrowheads="1"/>
          </p:cNvSpPr>
          <p:nvPr/>
        </p:nvSpPr>
        <p:spPr bwMode="auto">
          <a:xfrm>
            <a:off x="323528" y="1044507"/>
            <a:ext cx="8496944" cy="46166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Anticipating </a:t>
            </a:r>
            <a:r>
              <a:rPr kumimoji="0" lang="en-US" sz="1200" b="1"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Biosecurity</a:t>
            </a:r>
            <a:r>
              <a:rPr kumimoji="0" lang="en-US" sz="12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Challenges of the Global Expansion of High Containment Biological Laboratories  </a:t>
            </a:r>
            <a:endParaRPr kumimoji="0" lang="sv-SE" sz="1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Istanbul, Turkey 11-13 July 2011</a:t>
            </a:r>
            <a:endParaRPr kumimoji="0" lang="en-US" sz="12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GB" sz="3600" b="1" dirty="0" smtClean="0">
                <a:solidFill>
                  <a:srgbClr val="CC0000"/>
                </a:solidFill>
                <a:latin typeface="Arial" pitchFamily="34" charset="0"/>
                <a:cs typeface="Arial" pitchFamily="34" charset="0"/>
              </a:rPr>
              <a:t>WHO Transport Guidance</a:t>
            </a:r>
            <a:endParaRPr lang="en-GB" sz="3600" b="1" dirty="0">
              <a:solidFill>
                <a:srgbClr val="CC0000"/>
              </a:solidFill>
              <a:latin typeface="Arial" pitchFamily="34" charset="0"/>
              <a:cs typeface="Arial" pitchFamily="34" charset="0"/>
            </a:endParaRPr>
          </a:p>
        </p:txBody>
      </p:sp>
      <p:sp>
        <p:nvSpPr>
          <p:cNvPr id="3" name="Content Placeholder 2"/>
          <p:cNvSpPr>
            <a:spLocks noGrp="1"/>
          </p:cNvSpPr>
          <p:nvPr>
            <p:ph sz="half" idx="1"/>
          </p:nvPr>
        </p:nvSpPr>
        <p:spPr>
          <a:xfrm>
            <a:off x="457200" y="1600200"/>
            <a:ext cx="4402832" cy="4709120"/>
          </a:xfrm>
        </p:spPr>
        <p:txBody>
          <a:bodyPr/>
          <a:lstStyle/>
          <a:p>
            <a:pPr>
              <a:buNone/>
            </a:pPr>
            <a:r>
              <a:rPr lang="en-GB" sz="2400" dirty="0" smtClean="0"/>
              <a:t>In effect 1 January 2011</a:t>
            </a:r>
          </a:p>
          <a:p>
            <a:pPr>
              <a:buNone/>
            </a:pPr>
            <a:r>
              <a:rPr lang="en-GB" sz="2000" dirty="0" smtClean="0">
                <a:hlinkClick r:id="rId2"/>
              </a:rPr>
              <a:t>http</a:t>
            </a:r>
            <a:r>
              <a:rPr lang="en-GB" sz="2000" dirty="0" smtClean="0">
                <a:hlinkClick r:id="rId2"/>
              </a:rPr>
              <a:t>://</a:t>
            </a:r>
            <a:r>
              <a:rPr lang="en-GB" sz="2000" dirty="0" smtClean="0">
                <a:hlinkClick r:id="rId2"/>
              </a:rPr>
              <a:t>www.who.int/ihr/publications/who_hse_ihr_20100801/en/index.html</a:t>
            </a:r>
            <a:r>
              <a:rPr lang="en-GB" sz="2000" dirty="0" smtClean="0"/>
              <a:t> </a:t>
            </a:r>
          </a:p>
          <a:p>
            <a:pPr>
              <a:buNone/>
            </a:pPr>
            <a:endParaRPr lang="en-GB" sz="2000" dirty="0" smtClean="0"/>
          </a:p>
          <a:p>
            <a:pPr>
              <a:buNone/>
            </a:pPr>
            <a:endParaRPr lang="en-GB" sz="2000" dirty="0" smtClean="0"/>
          </a:p>
          <a:p>
            <a:pPr>
              <a:buNone/>
            </a:pPr>
            <a:endParaRPr lang="en-GB" sz="2000" dirty="0" smtClean="0"/>
          </a:p>
          <a:p>
            <a:pPr>
              <a:buNone/>
            </a:pPr>
            <a:endParaRPr lang="en-GB" sz="2000" dirty="0" smtClean="0"/>
          </a:p>
          <a:p>
            <a:pPr>
              <a:buNone/>
            </a:pPr>
            <a:r>
              <a:rPr lang="en-GB" sz="2000" dirty="0" smtClean="0"/>
              <a:t>International Civil Air Organization (ICAO) </a:t>
            </a:r>
            <a:r>
              <a:rPr lang="en-GB" sz="2000" dirty="0" smtClean="0">
                <a:hlinkClick r:id="rId3"/>
              </a:rPr>
              <a:t>www.icao.org</a:t>
            </a:r>
            <a:endParaRPr lang="en-GB" sz="2000" dirty="0" smtClean="0"/>
          </a:p>
          <a:p>
            <a:pPr>
              <a:buNone/>
            </a:pPr>
            <a:endParaRPr lang="en-GB" sz="2000" dirty="0" smtClean="0"/>
          </a:p>
          <a:p>
            <a:pPr>
              <a:buNone/>
            </a:pPr>
            <a:r>
              <a:rPr lang="en-GB" sz="2000" dirty="0" smtClean="0"/>
              <a:t>The Air Transport Association (IATA)</a:t>
            </a:r>
            <a:endParaRPr lang="en-GB" sz="2000" dirty="0" smtClean="0"/>
          </a:p>
          <a:p>
            <a:pPr>
              <a:buNone/>
            </a:pPr>
            <a:r>
              <a:rPr lang="en-GB" sz="2000" dirty="0" smtClean="0">
                <a:hlinkClick r:id="rId4"/>
              </a:rPr>
              <a:t>www.iata.org/dangerousgoods/index</a:t>
            </a:r>
            <a:r>
              <a:rPr lang="en-GB" sz="2000" dirty="0" smtClean="0"/>
              <a:t> </a:t>
            </a:r>
            <a:endParaRPr lang="en-GB" sz="2000" dirty="0"/>
          </a:p>
        </p:txBody>
      </p:sp>
      <p:sp>
        <p:nvSpPr>
          <p:cNvPr id="9" name="Date Placeholder 8"/>
          <p:cNvSpPr>
            <a:spLocks noGrp="1"/>
          </p:cNvSpPr>
          <p:nvPr>
            <p:ph type="dt" sz="half" idx="10"/>
          </p:nvPr>
        </p:nvSpPr>
        <p:spPr/>
        <p:txBody>
          <a:bodyPr/>
          <a:lstStyle/>
          <a:p>
            <a:r>
              <a:rPr lang="sv-SE" smtClean="0"/>
              <a:t>201107/Kallings</a:t>
            </a:r>
            <a:endParaRPr lang="sv-SE"/>
          </a:p>
        </p:txBody>
      </p:sp>
      <p:sp>
        <p:nvSpPr>
          <p:cNvPr id="10" name="Content Placeholder 9"/>
          <p:cNvSpPr>
            <a:spLocks noGrp="1"/>
          </p:cNvSpPr>
          <p:nvPr>
            <p:ph sz="half" idx="2"/>
          </p:nvPr>
        </p:nvSpPr>
        <p:spPr/>
        <p:txBody>
          <a:bodyPr/>
          <a:lstStyle/>
          <a:p>
            <a:endParaRPr lang="en-GB"/>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ChangeArrowheads="1"/>
          </p:cNvSpPr>
          <p:nvPr>
            <p:ph type="title"/>
          </p:nvPr>
        </p:nvSpPr>
        <p:spPr>
          <a:xfrm>
            <a:off x="468313" y="549275"/>
            <a:ext cx="8229600" cy="792163"/>
          </a:xfrm>
        </p:spPr>
        <p:txBody>
          <a:bodyPr/>
          <a:lstStyle/>
          <a:p>
            <a:r>
              <a:rPr lang="en-GB" sz="2800" b="1" dirty="0">
                <a:solidFill>
                  <a:srgbClr val="CC0000"/>
                </a:solidFill>
                <a:latin typeface="Arial" pitchFamily="34" charset="0"/>
                <a:cs typeface="Arial" pitchFamily="34" charset="0"/>
              </a:rPr>
              <a:t>International </a:t>
            </a:r>
            <a:r>
              <a:rPr lang="en-GB" sz="2800" b="1" dirty="0" err="1">
                <a:solidFill>
                  <a:srgbClr val="CC0000"/>
                </a:solidFill>
                <a:latin typeface="Arial" pitchFamily="34" charset="0"/>
                <a:cs typeface="Arial" pitchFamily="34" charset="0"/>
              </a:rPr>
              <a:t>biosecurity</a:t>
            </a:r>
            <a:r>
              <a:rPr lang="en-GB" sz="2800" b="1" dirty="0">
                <a:solidFill>
                  <a:srgbClr val="CC0000"/>
                </a:solidFill>
                <a:latin typeface="Arial" pitchFamily="34" charset="0"/>
                <a:cs typeface="Arial" pitchFamily="34" charset="0"/>
              </a:rPr>
              <a:t> initiatives - NGOs</a:t>
            </a:r>
          </a:p>
        </p:txBody>
      </p:sp>
      <p:sp>
        <p:nvSpPr>
          <p:cNvPr id="59395" name="Rectangle 3"/>
          <p:cNvSpPr>
            <a:spLocks noGrp="1" noChangeArrowheads="1"/>
          </p:cNvSpPr>
          <p:nvPr>
            <p:ph type="body" idx="1"/>
          </p:nvPr>
        </p:nvSpPr>
        <p:spPr>
          <a:xfrm>
            <a:off x="468313" y="1484784"/>
            <a:ext cx="8229600" cy="5112866"/>
          </a:xfrm>
        </p:spPr>
        <p:txBody>
          <a:bodyPr/>
          <a:lstStyle/>
          <a:p>
            <a:pPr>
              <a:lnSpc>
                <a:spcPct val="120000"/>
              </a:lnSpc>
            </a:pPr>
            <a:r>
              <a:rPr lang="en-GB" sz="2400" dirty="0" smtClean="0"/>
              <a:t>NTI/Global </a:t>
            </a:r>
            <a:r>
              <a:rPr lang="en-GB" sz="2400" dirty="0"/>
              <a:t>Health and Security Initiative </a:t>
            </a:r>
          </a:p>
          <a:p>
            <a:pPr>
              <a:lnSpc>
                <a:spcPct val="120000"/>
              </a:lnSpc>
            </a:pPr>
            <a:r>
              <a:rPr lang="en-GB" sz="2400" dirty="0"/>
              <a:t>2003 </a:t>
            </a:r>
            <a:r>
              <a:rPr lang="en-GB" sz="2400" dirty="0" err="1"/>
              <a:t>Pugwash</a:t>
            </a:r>
            <a:r>
              <a:rPr lang="en-GB" sz="2400" dirty="0"/>
              <a:t> Workshop on Science, Ethics and Society </a:t>
            </a:r>
          </a:p>
          <a:p>
            <a:pPr>
              <a:lnSpc>
                <a:spcPct val="120000"/>
              </a:lnSpc>
            </a:pPr>
            <a:r>
              <a:rPr lang="en-GB" sz="2400" dirty="0"/>
              <a:t>2005 International Council of Life Science (ICLS)</a:t>
            </a:r>
          </a:p>
          <a:p>
            <a:pPr>
              <a:lnSpc>
                <a:spcPct val="120000"/>
              </a:lnSpc>
            </a:pPr>
            <a:r>
              <a:rPr lang="en-GB" sz="2400" dirty="0"/>
              <a:t>2005 International Forum on </a:t>
            </a:r>
            <a:r>
              <a:rPr lang="en-GB" sz="2400" dirty="0" err="1"/>
              <a:t>Biosecurity</a:t>
            </a:r>
            <a:endParaRPr lang="en-GB" sz="2400" dirty="0"/>
          </a:p>
          <a:p>
            <a:pPr>
              <a:lnSpc>
                <a:spcPct val="120000"/>
              </a:lnSpc>
            </a:pPr>
            <a:r>
              <a:rPr lang="en-GB" sz="2400" dirty="0"/>
              <a:t>Professional </a:t>
            </a:r>
            <a:r>
              <a:rPr lang="en-GB" sz="2400" dirty="0" err="1"/>
              <a:t>Biosafety</a:t>
            </a:r>
            <a:r>
              <a:rPr lang="en-GB" sz="2400" dirty="0"/>
              <a:t> Associations; ABSA, EBSA, </a:t>
            </a:r>
            <a:r>
              <a:rPr lang="en-GB" sz="2400" dirty="0" err="1"/>
              <a:t>ANBio</a:t>
            </a:r>
            <a:r>
              <a:rPr lang="en-GB" sz="2400" dirty="0"/>
              <a:t>, A-PBA, JBA, </a:t>
            </a:r>
            <a:r>
              <a:rPr lang="en-GB" sz="2400" dirty="0" smtClean="0"/>
              <a:t>IVBWG…IFBA</a:t>
            </a:r>
            <a:endParaRPr lang="en-GB" sz="2400" dirty="0"/>
          </a:p>
          <a:p>
            <a:pPr>
              <a:lnSpc>
                <a:spcPct val="120000"/>
              </a:lnSpc>
            </a:pPr>
            <a:r>
              <a:rPr lang="en-GB" sz="2400" dirty="0"/>
              <a:t>Red Cross and other </a:t>
            </a:r>
            <a:r>
              <a:rPr lang="en-GB" sz="2400" dirty="0" smtClean="0"/>
              <a:t>non-governmental organisations</a:t>
            </a:r>
            <a:endParaRPr lang="en-GB" sz="2400" dirty="0"/>
          </a:p>
          <a:p>
            <a:pPr algn="ctr">
              <a:lnSpc>
                <a:spcPct val="90000"/>
              </a:lnSpc>
              <a:buFont typeface="Wingdings" pitchFamily="1" charset="2"/>
              <a:buNone/>
            </a:pPr>
            <a:endParaRPr lang="en-GB" sz="2800" dirty="0">
              <a:cs typeface="Tahoma" pitchFamily="34" charset="0"/>
            </a:endParaRPr>
          </a:p>
          <a:p>
            <a:pPr algn="ctr">
              <a:lnSpc>
                <a:spcPct val="90000"/>
              </a:lnSpc>
              <a:buFont typeface="Wingdings" pitchFamily="1" charset="2"/>
              <a:buNone/>
            </a:pPr>
            <a:r>
              <a:rPr lang="en-GB" dirty="0"/>
              <a:t>&gt;30 meetings annually on </a:t>
            </a:r>
            <a:r>
              <a:rPr lang="en-GB" dirty="0" err="1"/>
              <a:t>biosecurity</a:t>
            </a:r>
            <a:r>
              <a:rPr lang="sv-SE" sz="2800" dirty="0"/>
              <a:t> </a:t>
            </a:r>
          </a:p>
        </p:txBody>
      </p:sp>
      <p:sp>
        <p:nvSpPr>
          <p:cNvPr id="4" name="Date Placeholder 3"/>
          <p:cNvSpPr>
            <a:spLocks noGrp="1"/>
          </p:cNvSpPr>
          <p:nvPr>
            <p:ph type="dt" sz="half" idx="10"/>
          </p:nvPr>
        </p:nvSpPr>
        <p:spPr/>
        <p:txBody>
          <a:bodyPr/>
          <a:lstStyle/>
          <a:p>
            <a:r>
              <a:rPr lang="sv-SE" smtClean="0"/>
              <a:t>201107/Kallings</a:t>
            </a:r>
            <a:endParaRPr lang="sv-SE"/>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Rectangle 2"/>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en-GB"/>
          </a:p>
        </p:txBody>
      </p:sp>
      <p:sp>
        <p:nvSpPr>
          <p:cNvPr id="8198" name="Rectangle 2"/>
          <p:cNvSpPr>
            <a:spLocks noGrp="1" noChangeArrowheads="1"/>
          </p:cNvSpPr>
          <p:nvPr>
            <p:ph type="title"/>
          </p:nvPr>
        </p:nvSpPr>
        <p:spPr>
          <a:xfrm>
            <a:off x="1691680" y="332656"/>
            <a:ext cx="7128792" cy="1219200"/>
          </a:xfrm>
        </p:spPr>
        <p:txBody>
          <a:bodyPr rtlCol="0">
            <a:normAutofit fontScale="90000"/>
          </a:bodyPr>
          <a:lstStyle/>
          <a:p>
            <a:pPr eaLnBrk="1" fontAlgn="auto" hangingPunct="1">
              <a:spcAft>
                <a:spcPts val="0"/>
              </a:spcAft>
              <a:defRPr/>
            </a:pPr>
            <a:r>
              <a:rPr lang="en-US" b="1" dirty="0" smtClean="0">
                <a:latin typeface="Arial Narrow" pitchFamily="34" charset="0"/>
              </a:rPr>
              <a:t>IFBA</a:t>
            </a:r>
            <a:br>
              <a:rPr lang="en-US" b="1" dirty="0" smtClean="0">
                <a:latin typeface="Arial Narrow" pitchFamily="34" charset="0"/>
              </a:rPr>
            </a:br>
            <a:r>
              <a:rPr lang="en-US" sz="2700" b="1" dirty="0" smtClean="0">
                <a:latin typeface="Arial Narrow" pitchFamily="34" charset="0"/>
              </a:rPr>
              <a:t>International Federation of </a:t>
            </a:r>
            <a:r>
              <a:rPr lang="en-US" sz="2700" b="1" dirty="0" err="1" smtClean="0">
                <a:latin typeface="Arial Narrow" pitchFamily="34" charset="0"/>
              </a:rPr>
              <a:t>Biosafety</a:t>
            </a:r>
            <a:r>
              <a:rPr lang="en-US" sz="2700" b="1" dirty="0" smtClean="0">
                <a:latin typeface="Arial Narrow" pitchFamily="34" charset="0"/>
              </a:rPr>
              <a:t> Associations</a:t>
            </a:r>
            <a:r>
              <a:rPr lang="en-US" dirty="0" smtClean="0">
                <a:effectLst>
                  <a:outerShdw blurRad="38100" dist="38100" dir="2700000" algn="tl">
                    <a:srgbClr val="000000">
                      <a:alpha val="43137"/>
                    </a:srgbClr>
                  </a:outerShdw>
                </a:effectLst>
              </a:rPr>
              <a:t/>
            </a:r>
            <a:br>
              <a:rPr lang="en-US" dirty="0" smtClean="0">
                <a:effectLst>
                  <a:outerShdw blurRad="38100" dist="38100" dir="2700000" algn="tl">
                    <a:srgbClr val="000000">
                      <a:alpha val="43137"/>
                    </a:srgbClr>
                  </a:outerShdw>
                </a:effectLst>
              </a:rPr>
            </a:br>
            <a:r>
              <a:rPr lang="en-US" sz="2200" dirty="0" smtClean="0">
                <a:hlinkClick r:id="rId2"/>
              </a:rPr>
              <a:t>www.internationalbiosafety.org</a:t>
            </a:r>
            <a:r>
              <a:rPr lang="en-US" sz="2800" dirty="0" smtClean="0"/>
              <a:t> </a:t>
            </a:r>
            <a:endParaRPr lang="en-US" dirty="0" smtClean="0"/>
          </a:p>
        </p:txBody>
      </p:sp>
      <p:sp>
        <p:nvSpPr>
          <p:cNvPr id="8197" name="Content Placeholder 6"/>
          <p:cNvSpPr>
            <a:spLocks noGrp="1"/>
          </p:cNvSpPr>
          <p:nvPr>
            <p:ph idx="1"/>
          </p:nvPr>
        </p:nvSpPr>
        <p:spPr>
          <a:xfrm>
            <a:off x="457200" y="1844824"/>
            <a:ext cx="8147248" cy="4708376"/>
          </a:xfrm>
        </p:spPr>
        <p:txBody>
          <a:bodyPr rtlCol="0">
            <a:normAutofit/>
          </a:bodyPr>
          <a:lstStyle/>
          <a:p>
            <a:pPr algn="ctr" eaLnBrk="1" fontAlgn="auto" hangingPunct="1">
              <a:spcAft>
                <a:spcPts val="0"/>
              </a:spcAft>
              <a:buFont typeface="Wingdings" pitchFamily="2" charset="2"/>
              <a:buNone/>
              <a:defRPr/>
            </a:pPr>
            <a:endParaRPr lang="en-GB" sz="2400" b="1" dirty="0" smtClean="0"/>
          </a:p>
          <a:p>
            <a:pPr eaLnBrk="1" fontAlgn="auto" hangingPunct="1">
              <a:spcAft>
                <a:spcPts val="0"/>
              </a:spcAft>
              <a:buFont typeface="Wingdings" pitchFamily="2" charset="2"/>
              <a:buNone/>
              <a:defRPr/>
            </a:pPr>
            <a:r>
              <a:rPr lang="en-GB" sz="2400" dirty="0" smtClean="0">
                <a:latin typeface="Arial" pitchFamily="34" charset="0"/>
                <a:cs typeface="Arial" pitchFamily="34" charset="0"/>
              </a:rPr>
              <a:t>International </a:t>
            </a:r>
            <a:r>
              <a:rPr lang="en-US" sz="2400" dirty="0" err="1" smtClean="0">
                <a:latin typeface="Arial" pitchFamily="34" charset="0"/>
                <a:cs typeface="Arial" pitchFamily="34" charset="0"/>
              </a:rPr>
              <a:t>Biosafety</a:t>
            </a:r>
            <a:r>
              <a:rPr lang="en-US" sz="2400" dirty="0" smtClean="0">
                <a:latin typeface="Arial" pitchFamily="34" charset="0"/>
                <a:cs typeface="Arial" pitchFamily="34" charset="0"/>
              </a:rPr>
              <a:t> </a:t>
            </a:r>
            <a:r>
              <a:rPr lang="en-US" sz="2400" dirty="0" smtClean="0">
                <a:latin typeface="Arial" pitchFamily="34" charset="0"/>
                <a:cs typeface="Arial" pitchFamily="34" charset="0"/>
              </a:rPr>
              <a:t>Compendium on Regulations, Guidelines and Information Sources from around the world</a:t>
            </a:r>
            <a:endParaRPr lang="en-GB" sz="2800" dirty="0" smtClean="0">
              <a:latin typeface="Arial" pitchFamily="34" charset="0"/>
              <a:cs typeface="Arial" pitchFamily="34" charset="0"/>
            </a:endParaRPr>
          </a:p>
          <a:p>
            <a:pPr fontAlgn="auto">
              <a:spcAft>
                <a:spcPts val="0"/>
              </a:spcAft>
              <a:buNone/>
              <a:defRPr/>
            </a:pPr>
            <a:r>
              <a:rPr lang="en-GB" sz="1800" dirty="0" smtClean="0">
                <a:hlinkClick r:id="rId3"/>
              </a:rPr>
              <a:t>http</a:t>
            </a:r>
            <a:r>
              <a:rPr lang="en-GB" sz="1800" dirty="0" smtClean="0">
                <a:hlinkClick r:id="rId3"/>
              </a:rPr>
              <a:t>://www.internationalbiosafety.org/english/pdf/Compendium_Update_Feb_10_2010.pdf</a:t>
            </a:r>
            <a:r>
              <a:rPr lang="en-GB" sz="1800" dirty="0" smtClean="0"/>
              <a:t> </a:t>
            </a:r>
          </a:p>
          <a:p>
            <a:pPr marL="0" algn="ctr" eaLnBrk="1" fontAlgn="auto" hangingPunct="1">
              <a:spcBef>
                <a:spcPts val="0"/>
              </a:spcBef>
              <a:spcAft>
                <a:spcPts val="0"/>
              </a:spcAft>
              <a:buFont typeface="Wingdings" pitchFamily="2" charset="2"/>
              <a:buNone/>
              <a:defRPr/>
            </a:pPr>
            <a:endParaRPr lang="en-US" sz="2400" dirty="0" smtClean="0">
              <a:solidFill>
                <a:srgbClr val="0379DB"/>
              </a:solidFill>
              <a:latin typeface="Calibri" pitchFamily="34" charset="0"/>
            </a:endParaRPr>
          </a:p>
          <a:p>
            <a:pPr marL="0" algn="ctr" eaLnBrk="1" fontAlgn="auto" hangingPunct="1">
              <a:spcBef>
                <a:spcPts val="0"/>
              </a:spcBef>
              <a:spcAft>
                <a:spcPts val="0"/>
              </a:spcAft>
              <a:buFont typeface="Wingdings" pitchFamily="2" charset="2"/>
              <a:buNone/>
              <a:defRPr/>
            </a:pPr>
            <a:endParaRPr lang="en-US" sz="2400" dirty="0" smtClean="0">
              <a:solidFill>
                <a:srgbClr val="0379DB"/>
              </a:solidFill>
              <a:latin typeface="Calibri" pitchFamily="34" charset="0"/>
            </a:endParaRPr>
          </a:p>
          <a:p>
            <a:pPr marL="0" algn="ctr" eaLnBrk="1" fontAlgn="auto" hangingPunct="1">
              <a:spcBef>
                <a:spcPts val="0"/>
              </a:spcBef>
              <a:spcAft>
                <a:spcPts val="0"/>
              </a:spcAft>
              <a:buFont typeface="Wingdings" pitchFamily="2" charset="2"/>
              <a:buNone/>
              <a:defRPr/>
            </a:pPr>
            <a:endParaRPr lang="en-US" sz="2800" dirty="0" smtClean="0">
              <a:solidFill>
                <a:srgbClr val="0379DB"/>
              </a:solidFill>
              <a:latin typeface="Arial Narrow" pitchFamily="34" charset="0"/>
            </a:endParaRPr>
          </a:p>
          <a:p>
            <a:pPr marL="0" algn="ctr" eaLnBrk="1" fontAlgn="auto" hangingPunct="1">
              <a:spcBef>
                <a:spcPts val="0"/>
              </a:spcBef>
              <a:spcAft>
                <a:spcPts val="0"/>
              </a:spcAft>
              <a:buFont typeface="Wingdings" pitchFamily="2" charset="2"/>
              <a:buNone/>
              <a:defRPr/>
            </a:pPr>
            <a:r>
              <a:rPr lang="en-US" sz="2800" dirty="0" smtClean="0">
                <a:solidFill>
                  <a:srgbClr val="0379DB"/>
                </a:solidFill>
                <a:latin typeface="Arial Narrow" pitchFamily="34" charset="0"/>
              </a:rPr>
              <a:t>2011 </a:t>
            </a:r>
            <a:r>
              <a:rPr lang="en-US" sz="2800" dirty="0" smtClean="0">
                <a:solidFill>
                  <a:srgbClr val="0379DB"/>
                </a:solidFill>
                <a:latin typeface="Arial Narrow" pitchFamily="34" charset="0"/>
              </a:rPr>
              <a:t>– The Year of Building International </a:t>
            </a:r>
            <a:r>
              <a:rPr lang="en-GB" sz="2800" dirty="0" err="1" smtClean="0">
                <a:solidFill>
                  <a:srgbClr val="0379DB"/>
                </a:solidFill>
                <a:latin typeface="Arial Narrow" pitchFamily="34" charset="0"/>
              </a:rPr>
              <a:t>Biosafety</a:t>
            </a:r>
            <a:r>
              <a:rPr lang="en-GB" sz="2800" dirty="0" smtClean="0">
                <a:solidFill>
                  <a:srgbClr val="0379DB"/>
                </a:solidFill>
                <a:latin typeface="Arial Narrow" pitchFamily="34" charset="0"/>
              </a:rPr>
              <a:t> </a:t>
            </a:r>
            <a:r>
              <a:rPr lang="en-GB" sz="2800" dirty="0" smtClean="0">
                <a:solidFill>
                  <a:srgbClr val="0379DB"/>
                </a:solidFill>
                <a:latin typeface="Arial Narrow" pitchFamily="34" charset="0"/>
              </a:rPr>
              <a:t>Communities</a:t>
            </a:r>
          </a:p>
          <a:p>
            <a:pPr algn="ctr" eaLnBrk="1" fontAlgn="auto" hangingPunct="1">
              <a:spcAft>
                <a:spcPts val="0"/>
              </a:spcAft>
              <a:buFont typeface="Wingdings" pitchFamily="2" charset="2"/>
              <a:buNone/>
              <a:defRPr/>
            </a:pPr>
            <a:endParaRPr lang="en-GB" sz="2400" b="1" dirty="0" smtClean="0"/>
          </a:p>
        </p:txBody>
      </p:sp>
      <p:sp>
        <p:nvSpPr>
          <p:cNvPr id="6" name="Date Placeholder 5"/>
          <p:cNvSpPr>
            <a:spLocks noGrp="1"/>
          </p:cNvSpPr>
          <p:nvPr>
            <p:ph type="dt" sz="half" idx="10"/>
          </p:nvPr>
        </p:nvSpPr>
        <p:spPr/>
        <p:txBody>
          <a:bodyPr/>
          <a:lstStyle/>
          <a:p>
            <a:r>
              <a:rPr lang="sv-SE" smtClean="0"/>
              <a:t>201107/Kallings</a:t>
            </a:r>
            <a:endParaRPr lang="sv-SE"/>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a:xfrm>
            <a:off x="1619250" y="333375"/>
            <a:ext cx="7010400" cy="617538"/>
          </a:xfrm>
          <a:noFill/>
          <a:ln/>
        </p:spPr>
        <p:txBody>
          <a:bodyPr lIns="90488" tIns="44450" rIns="90488" bIns="44450"/>
          <a:lstStyle/>
          <a:p>
            <a:r>
              <a:rPr lang="en-GB" sz="2800" b="1" dirty="0">
                <a:solidFill>
                  <a:srgbClr val="CC0000"/>
                </a:solidFill>
                <a:latin typeface="Arial Unicode MS" pitchFamily="34" charset="-128"/>
                <a:ea typeface="Arial Unicode MS" pitchFamily="34" charset="-128"/>
                <a:cs typeface="Arial Unicode MS" pitchFamily="34" charset="-128"/>
              </a:rPr>
              <a:t>EC regulatory framework related to </a:t>
            </a:r>
            <a:r>
              <a:rPr lang="en-GB" sz="2800" b="1" dirty="0" err="1">
                <a:solidFill>
                  <a:srgbClr val="CC0000"/>
                </a:solidFill>
                <a:latin typeface="Arial Unicode MS" pitchFamily="34" charset="-128"/>
                <a:ea typeface="Arial Unicode MS" pitchFamily="34" charset="-128"/>
                <a:cs typeface="Arial Unicode MS" pitchFamily="34" charset="-128"/>
              </a:rPr>
              <a:t>biosafety</a:t>
            </a:r>
            <a:r>
              <a:rPr lang="en-GB" sz="2800" b="1" dirty="0">
                <a:solidFill>
                  <a:srgbClr val="CC0000"/>
                </a:solidFill>
                <a:latin typeface="Arial Unicode MS" pitchFamily="34" charset="-128"/>
                <a:ea typeface="Arial Unicode MS" pitchFamily="34" charset="-128"/>
                <a:cs typeface="Arial Unicode MS" pitchFamily="34" charset="-128"/>
              </a:rPr>
              <a:t>/</a:t>
            </a:r>
            <a:r>
              <a:rPr lang="en-GB" sz="2800" b="1" dirty="0" err="1">
                <a:solidFill>
                  <a:srgbClr val="CC0000"/>
                </a:solidFill>
                <a:latin typeface="Arial Unicode MS" pitchFamily="34" charset="-128"/>
                <a:ea typeface="Arial Unicode MS" pitchFamily="34" charset="-128"/>
                <a:cs typeface="Arial Unicode MS" pitchFamily="34" charset="-128"/>
              </a:rPr>
              <a:t>biosecurity</a:t>
            </a:r>
            <a:endParaRPr lang="sv-SE" sz="2800" b="1" dirty="0">
              <a:solidFill>
                <a:srgbClr val="CC0000"/>
              </a:solidFill>
              <a:latin typeface="Arial Unicode MS" pitchFamily="34" charset="-128"/>
              <a:ea typeface="Arial Unicode MS" pitchFamily="34" charset="-128"/>
              <a:cs typeface="Arial Unicode MS" pitchFamily="34" charset="-128"/>
            </a:endParaRPr>
          </a:p>
        </p:txBody>
      </p:sp>
      <p:sp>
        <p:nvSpPr>
          <p:cNvPr id="41987" name="Rectangle 3"/>
          <p:cNvSpPr>
            <a:spLocks noGrp="1" noChangeArrowheads="1"/>
          </p:cNvSpPr>
          <p:nvPr>
            <p:ph type="body" sz="half" idx="1"/>
          </p:nvPr>
        </p:nvSpPr>
        <p:spPr>
          <a:xfrm>
            <a:off x="179388" y="1268413"/>
            <a:ext cx="4495800" cy="5113337"/>
          </a:xfrm>
        </p:spPr>
        <p:txBody>
          <a:bodyPr/>
          <a:lstStyle/>
          <a:p>
            <a:pPr>
              <a:lnSpc>
                <a:spcPct val="80000"/>
              </a:lnSpc>
              <a:buFont typeface="Wingdings" pitchFamily="1" charset="2"/>
              <a:buNone/>
            </a:pPr>
            <a:r>
              <a:rPr lang="en-GB" sz="1600" b="1" i="1" dirty="0">
                <a:latin typeface="Arial Unicode MS" pitchFamily="34" charset="-128"/>
                <a:ea typeface="Arial Unicode MS" pitchFamily="34" charset="-128"/>
                <a:cs typeface="Arial Unicode MS" pitchFamily="34" charset="-128"/>
              </a:rPr>
              <a:t>Worker protection</a:t>
            </a:r>
            <a:endParaRPr lang="en-GB" sz="1600" b="1" i="1" dirty="0">
              <a:cs typeface="Times New Roman" pitchFamily="18" charset="0"/>
            </a:endParaRPr>
          </a:p>
          <a:p>
            <a:pPr>
              <a:lnSpc>
                <a:spcPct val="80000"/>
              </a:lnSpc>
              <a:buClr>
                <a:schemeClr val="tx2"/>
              </a:buClr>
              <a:buSzPct val="60000"/>
              <a:buFont typeface="Wingdings" pitchFamily="1" charset="2"/>
              <a:buChar char="Ø"/>
            </a:pPr>
            <a:r>
              <a:rPr lang="en-GB" sz="1600" dirty="0">
                <a:solidFill>
                  <a:schemeClr val="bg2"/>
                </a:solidFill>
                <a:latin typeface="Arial Unicode MS" pitchFamily="34" charset="-128"/>
                <a:ea typeface="Arial Unicode MS" pitchFamily="34" charset="-128"/>
                <a:cs typeface="Arial Unicode MS" pitchFamily="34" charset="-128"/>
              </a:rPr>
              <a:t>Directive 89/391/EEC on the introduction of measures to encourage improvements in the safety and health of workers at work</a:t>
            </a:r>
            <a:endParaRPr lang="en-GB" sz="1600" dirty="0">
              <a:solidFill>
                <a:schemeClr val="bg2"/>
              </a:solidFill>
              <a:cs typeface="Times New Roman" pitchFamily="18" charset="0"/>
            </a:endParaRPr>
          </a:p>
          <a:p>
            <a:pPr>
              <a:lnSpc>
                <a:spcPct val="80000"/>
              </a:lnSpc>
              <a:buClr>
                <a:schemeClr val="tx2"/>
              </a:buClr>
              <a:buSzPct val="60000"/>
              <a:buFont typeface="Wingdings" pitchFamily="1" charset="2"/>
              <a:buChar char="Ø"/>
            </a:pPr>
            <a:r>
              <a:rPr lang="en-GB" sz="1600" dirty="0">
                <a:solidFill>
                  <a:schemeClr val="bg2"/>
                </a:solidFill>
                <a:latin typeface="Arial Unicode MS" pitchFamily="34" charset="-128"/>
                <a:ea typeface="Arial Unicode MS" pitchFamily="34" charset="-128"/>
                <a:cs typeface="Arial Unicode MS" pitchFamily="34" charset="-128"/>
              </a:rPr>
              <a:t>Directive 2000/54/EC on the protection of workers from risks related to exposure to biological agents at work</a:t>
            </a:r>
          </a:p>
          <a:p>
            <a:pPr>
              <a:lnSpc>
                <a:spcPct val="80000"/>
              </a:lnSpc>
              <a:buClr>
                <a:schemeClr val="tx2"/>
              </a:buClr>
              <a:buSzPct val="60000"/>
              <a:buFont typeface="Wingdings" pitchFamily="1" charset="2"/>
              <a:buNone/>
            </a:pPr>
            <a:endParaRPr lang="en-GB" sz="1600" dirty="0">
              <a:cs typeface="Times New Roman" pitchFamily="18" charset="0"/>
            </a:endParaRPr>
          </a:p>
          <a:p>
            <a:pPr>
              <a:lnSpc>
                <a:spcPct val="80000"/>
              </a:lnSpc>
              <a:buClr>
                <a:schemeClr val="tx2"/>
              </a:buClr>
              <a:buSzPct val="60000"/>
              <a:buFont typeface="Wingdings" pitchFamily="1" charset="2"/>
              <a:buNone/>
            </a:pPr>
            <a:r>
              <a:rPr lang="en-GB" sz="1600" b="1" i="1" dirty="0">
                <a:latin typeface="Arial Unicode MS" pitchFamily="34" charset="-128"/>
                <a:ea typeface="Arial Unicode MS" pitchFamily="34" charset="-128"/>
                <a:cs typeface="Arial Unicode MS" pitchFamily="34" charset="-128"/>
              </a:rPr>
              <a:t>Genetically Modified (Micro) organisms</a:t>
            </a:r>
            <a:endParaRPr lang="en-GB" sz="1600" b="1" i="1" dirty="0">
              <a:cs typeface="Times New Roman" pitchFamily="18" charset="0"/>
            </a:endParaRPr>
          </a:p>
          <a:p>
            <a:pPr>
              <a:lnSpc>
                <a:spcPct val="80000"/>
              </a:lnSpc>
              <a:buClr>
                <a:schemeClr val="tx2"/>
              </a:buClr>
              <a:buSzPct val="60000"/>
              <a:buFont typeface="Wingdings" pitchFamily="1" charset="2"/>
              <a:buChar char="Ø"/>
            </a:pPr>
            <a:r>
              <a:rPr lang="en-GB" sz="1600" dirty="0">
                <a:solidFill>
                  <a:schemeClr val="bg2"/>
                </a:solidFill>
                <a:latin typeface="Arial Unicode MS" pitchFamily="34" charset="-128"/>
                <a:ea typeface="Arial Unicode MS" pitchFamily="34" charset="-128"/>
                <a:cs typeface="Arial Unicode MS" pitchFamily="34" charset="-128"/>
              </a:rPr>
              <a:t>Directive </a:t>
            </a:r>
            <a:r>
              <a:rPr lang="en-GB" sz="1600" dirty="0" smtClean="0">
                <a:solidFill>
                  <a:schemeClr val="bg2"/>
                </a:solidFill>
                <a:latin typeface="Arial Unicode MS" pitchFamily="34" charset="-128"/>
                <a:ea typeface="Arial Unicode MS" pitchFamily="34" charset="-128"/>
                <a:cs typeface="Arial Unicode MS" pitchFamily="34" charset="-128"/>
              </a:rPr>
              <a:t>2009/41/EC </a:t>
            </a:r>
            <a:r>
              <a:rPr lang="en-GB" sz="1600" dirty="0">
                <a:solidFill>
                  <a:schemeClr val="bg2"/>
                </a:solidFill>
                <a:latin typeface="Arial Unicode MS" pitchFamily="34" charset="-128"/>
                <a:ea typeface="Arial Unicode MS" pitchFamily="34" charset="-128"/>
                <a:cs typeface="Arial Unicode MS" pitchFamily="34" charset="-128"/>
              </a:rPr>
              <a:t>on the contained use of micro-organisms</a:t>
            </a:r>
            <a:endParaRPr lang="en-GB" sz="1600" dirty="0">
              <a:solidFill>
                <a:schemeClr val="bg2"/>
              </a:solidFill>
              <a:cs typeface="Times New Roman" pitchFamily="18" charset="0"/>
            </a:endParaRPr>
          </a:p>
          <a:p>
            <a:pPr>
              <a:lnSpc>
                <a:spcPct val="80000"/>
              </a:lnSpc>
              <a:buClr>
                <a:schemeClr val="tx2"/>
              </a:buClr>
              <a:buSzPct val="60000"/>
              <a:buFont typeface="Wingdings" pitchFamily="1" charset="2"/>
              <a:buChar char="Ø"/>
            </a:pPr>
            <a:r>
              <a:rPr lang="en-GB" sz="1600" dirty="0">
                <a:solidFill>
                  <a:schemeClr val="bg2"/>
                </a:solidFill>
                <a:latin typeface="Arial Unicode MS" pitchFamily="34" charset="-128"/>
                <a:ea typeface="Arial Unicode MS" pitchFamily="34" charset="-128"/>
                <a:cs typeface="Arial Unicode MS" pitchFamily="34" charset="-128"/>
              </a:rPr>
              <a:t>Directive 2001/18/EC on the deliberate release into the environment </a:t>
            </a:r>
          </a:p>
          <a:p>
            <a:pPr>
              <a:lnSpc>
                <a:spcPct val="80000"/>
              </a:lnSpc>
              <a:buClr>
                <a:schemeClr val="tx2"/>
              </a:buClr>
              <a:buSzPct val="60000"/>
              <a:buFont typeface="Wingdings" pitchFamily="1" charset="2"/>
              <a:buChar char="Ø"/>
            </a:pPr>
            <a:r>
              <a:rPr lang="en-GB" sz="1600" dirty="0">
                <a:solidFill>
                  <a:schemeClr val="bg2"/>
                </a:solidFill>
                <a:latin typeface="Arial Unicode MS" pitchFamily="34" charset="-128"/>
                <a:ea typeface="Arial Unicode MS" pitchFamily="34" charset="-128"/>
                <a:cs typeface="Arial Unicode MS" pitchFamily="34" charset="-128"/>
              </a:rPr>
              <a:t>Regulation (EC) 1829/2003 on genetically modified food and feed</a:t>
            </a:r>
            <a:r>
              <a:rPr lang="en-GB" sz="1600" dirty="0"/>
              <a:t> </a:t>
            </a:r>
          </a:p>
          <a:p>
            <a:pPr>
              <a:lnSpc>
                <a:spcPct val="80000"/>
              </a:lnSpc>
              <a:buClr>
                <a:schemeClr val="tx2"/>
              </a:buClr>
              <a:buSzPct val="60000"/>
              <a:buFont typeface="Wingdings" pitchFamily="1" charset="2"/>
              <a:buNone/>
            </a:pPr>
            <a:endParaRPr lang="en-GB" sz="1600" dirty="0"/>
          </a:p>
          <a:p>
            <a:pPr>
              <a:lnSpc>
                <a:spcPct val="80000"/>
              </a:lnSpc>
              <a:buClr>
                <a:schemeClr val="tx2"/>
              </a:buClr>
              <a:buSzPct val="60000"/>
              <a:buFont typeface="Wingdings" pitchFamily="1" charset="2"/>
              <a:buNone/>
            </a:pPr>
            <a:r>
              <a:rPr lang="en-GB" sz="1600" b="1" i="1" dirty="0">
                <a:latin typeface="Arial Unicode MS" pitchFamily="34" charset="-128"/>
                <a:ea typeface="Arial Unicode MS" pitchFamily="34" charset="-128"/>
                <a:cs typeface="Arial Unicode MS" pitchFamily="34" charset="-128"/>
              </a:rPr>
              <a:t>Dual use</a:t>
            </a:r>
            <a:endParaRPr lang="en-GB" sz="1600" b="1" i="1" dirty="0">
              <a:cs typeface="Times New Roman" pitchFamily="18" charset="0"/>
            </a:endParaRPr>
          </a:p>
          <a:p>
            <a:pPr>
              <a:lnSpc>
                <a:spcPct val="80000"/>
              </a:lnSpc>
              <a:buClr>
                <a:schemeClr val="tx2"/>
              </a:buClr>
              <a:buSzPct val="60000"/>
              <a:buFont typeface="Wingdings" pitchFamily="1" charset="2"/>
              <a:buChar char="Ø"/>
            </a:pPr>
            <a:r>
              <a:rPr lang="en-GB" sz="1600" dirty="0">
                <a:solidFill>
                  <a:schemeClr val="bg2"/>
                </a:solidFill>
                <a:latin typeface="Arial Unicode MS" pitchFamily="34" charset="-128"/>
                <a:ea typeface="Arial Unicode MS" pitchFamily="34" charset="-128"/>
                <a:cs typeface="Arial Unicode MS" pitchFamily="34" charset="-128"/>
              </a:rPr>
              <a:t>Regulation (EC) No. 1334/2000 setting up a Community regime for the control of exports of dual-use items and technology</a:t>
            </a:r>
          </a:p>
          <a:p>
            <a:pPr>
              <a:lnSpc>
                <a:spcPct val="80000"/>
              </a:lnSpc>
              <a:buClr>
                <a:schemeClr val="tx2"/>
              </a:buClr>
              <a:buSzPct val="60000"/>
              <a:buFont typeface="Wingdings" pitchFamily="1" charset="2"/>
              <a:buChar char="Ø"/>
            </a:pPr>
            <a:endParaRPr lang="en-GB" sz="1600" dirty="0">
              <a:latin typeface="Arial Unicode MS" pitchFamily="34" charset="-128"/>
              <a:ea typeface="Arial Unicode MS" pitchFamily="34" charset="-128"/>
              <a:cs typeface="Arial Unicode MS" pitchFamily="34" charset="-128"/>
            </a:endParaRPr>
          </a:p>
        </p:txBody>
      </p:sp>
      <p:sp>
        <p:nvSpPr>
          <p:cNvPr id="41988" name="Rectangle 4"/>
          <p:cNvSpPr>
            <a:spLocks noGrp="1" noChangeArrowheads="1"/>
          </p:cNvSpPr>
          <p:nvPr>
            <p:ph type="body" sz="half" idx="2"/>
          </p:nvPr>
        </p:nvSpPr>
        <p:spPr>
          <a:xfrm>
            <a:off x="4716463" y="1196975"/>
            <a:ext cx="4191000" cy="5191125"/>
          </a:xfrm>
        </p:spPr>
        <p:txBody>
          <a:bodyPr/>
          <a:lstStyle/>
          <a:p>
            <a:pPr>
              <a:lnSpc>
                <a:spcPct val="80000"/>
              </a:lnSpc>
              <a:buClr>
                <a:schemeClr val="tx2"/>
              </a:buClr>
              <a:buSzPct val="60000"/>
              <a:buFont typeface="Wingdings" pitchFamily="1" charset="2"/>
              <a:buNone/>
            </a:pPr>
            <a:r>
              <a:rPr lang="en-GB" sz="1600" b="1" i="1">
                <a:latin typeface="Arial Unicode MS" pitchFamily="34" charset="-128"/>
                <a:ea typeface="Arial Unicode MS" pitchFamily="34" charset="-128"/>
                <a:cs typeface="Arial Unicode MS" pitchFamily="34" charset="-128"/>
              </a:rPr>
              <a:t>Plant pathogens and protection of the environment</a:t>
            </a:r>
            <a:endParaRPr lang="en-GB" sz="1600" b="1" i="1">
              <a:cs typeface="Times New Roman" pitchFamily="18" charset="0"/>
            </a:endParaRPr>
          </a:p>
          <a:p>
            <a:pPr>
              <a:lnSpc>
                <a:spcPct val="80000"/>
              </a:lnSpc>
              <a:buClr>
                <a:schemeClr val="tx2"/>
              </a:buClr>
              <a:buSzPct val="60000"/>
              <a:buFont typeface="Wingdings" pitchFamily="1" charset="2"/>
              <a:buChar char="Ø"/>
            </a:pPr>
            <a:r>
              <a:rPr lang="en-GB" sz="1600">
                <a:solidFill>
                  <a:schemeClr val="bg2"/>
                </a:solidFill>
                <a:latin typeface="Arial Unicode MS" pitchFamily="34" charset="-128"/>
                <a:ea typeface="Arial Unicode MS" pitchFamily="34" charset="-128"/>
                <a:cs typeface="Arial Unicode MS" pitchFamily="34" charset="-128"/>
              </a:rPr>
              <a:t>Directive 2000/29/EC on protective measures against the introduction into the Community of organisms harmful to plants or plant products and against their spread within the Community</a:t>
            </a:r>
            <a:endParaRPr lang="en-GB" sz="1600">
              <a:solidFill>
                <a:schemeClr val="bg2"/>
              </a:solidFill>
              <a:cs typeface="Times New Roman" pitchFamily="18" charset="0"/>
            </a:endParaRPr>
          </a:p>
          <a:p>
            <a:pPr>
              <a:lnSpc>
                <a:spcPct val="80000"/>
              </a:lnSpc>
              <a:buClr>
                <a:schemeClr val="tx2"/>
              </a:buClr>
              <a:buSzPct val="60000"/>
              <a:buFont typeface="Wingdings" pitchFamily="1" charset="2"/>
              <a:buChar char="Ø"/>
            </a:pPr>
            <a:r>
              <a:rPr lang="en-GB" sz="1600">
                <a:solidFill>
                  <a:schemeClr val="bg2"/>
                </a:solidFill>
                <a:latin typeface="Arial Unicode MS" pitchFamily="34" charset="-128"/>
                <a:ea typeface="Arial Unicode MS" pitchFamily="34" charset="-128"/>
                <a:cs typeface="Arial Unicode MS" pitchFamily="34" charset="-128"/>
              </a:rPr>
              <a:t>Directive 95/44/EC … harmful organisms, plants, plant products and other objects …may be introduced into or moved within the Community</a:t>
            </a:r>
            <a:r>
              <a:rPr lang="en-GB" sz="1600">
                <a:latin typeface="Arial Unicode MS" pitchFamily="34" charset="-128"/>
                <a:ea typeface="Arial Unicode MS" pitchFamily="34" charset="-128"/>
                <a:cs typeface="Arial Unicode MS" pitchFamily="34" charset="-128"/>
              </a:rPr>
              <a:t> </a:t>
            </a:r>
          </a:p>
          <a:p>
            <a:pPr>
              <a:lnSpc>
                <a:spcPct val="80000"/>
              </a:lnSpc>
              <a:buClr>
                <a:schemeClr val="tx2"/>
              </a:buClr>
              <a:buSzPct val="60000"/>
              <a:buFont typeface="Wingdings" pitchFamily="1" charset="2"/>
              <a:buChar char="Ø"/>
            </a:pPr>
            <a:endParaRPr lang="en-GB" sz="1600">
              <a:cs typeface="Times New Roman" pitchFamily="18" charset="0"/>
            </a:endParaRPr>
          </a:p>
          <a:p>
            <a:pPr>
              <a:lnSpc>
                <a:spcPct val="80000"/>
              </a:lnSpc>
              <a:buClr>
                <a:schemeClr val="tx2"/>
              </a:buClr>
              <a:buSzPct val="60000"/>
              <a:buFont typeface="Wingdings" pitchFamily="1" charset="2"/>
              <a:buNone/>
            </a:pPr>
            <a:r>
              <a:rPr lang="en-GB" sz="1600" b="1" i="1">
                <a:latin typeface="Arial Unicode MS" pitchFamily="34" charset="-128"/>
                <a:ea typeface="Arial Unicode MS" pitchFamily="34" charset="-128"/>
                <a:cs typeface="Arial Unicode MS" pitchFamily="34" charset="-128"/>
              </a:rPr>
              <a:t>Environmental liability</a:t>
            </a:r>
            <a:endParaRPr lang="en-GB" sz="1600" b="1" i="1">
              <a:cs typeface="Times New Roman" pitchFamily="18" charset="0"/>
            </a:endParaRPr>
          </a:p>
          <a:p>
            <a:pPr>
              <a:lnSpc>
                <a:spcPct val="80000"/>
              </a:lnSpc>
              <a:buClr>
                <a:schemeClr val="tx2"/>
              </a:buClr>
              <a:buSzPct val="60000"/>
              <a:buFont typeface="Wingdings" pitchFamily="1" charset="2"/>
              <a:buChar char="Ø"/>
            </a:pPr>
            <a:r>
              <a:rPr lang="en-GB" sz="1600">
                <a:solidFill>
                  <a:schemeClr val="bg2"/>
                </a:solidFill>
                <a:latin typeface="Arial Unicode MS" pitchFamily="34" charset="-128"/>
                <a:ea typeface="Arial Unicode MS" pitchFamily="34" charset="-128"/>
                <a:cs typeface="Arial Unicode MS" pitchFamily="34" charset="-128"/>
              </a:rPr>
              <a:t>Directive 2004/35/EC</a:t>
            </a:r>
          </a:p>
          <a:p>
            <a:pPr>
              <a:lnSpc>
                <a:spcPct val="80000"/>
              </a:lnSpc>
              <a:buClr>
                <a:schemeClr val="tx2"/>
              </a:buClr>
              <a:buSzPct val="60000"/>
              <a:buFont typeface="Wingdings" pitchFamily="1" charset="2"/>
              <a:buNone/>
            </a:pPr>
            <a:endParaRPr lang="en-GB" sz="1600">
              <a:latin typeface="Arial Unicode MS" pitchFamily="34" charset="-128"/>
              <a:ea typeface="Arial Unicode MS" pitchFamily="34" charset="-128"/>
              <a:cs typeface="Arial Unicode MS" pitchFamily="34" charset="-128"/>
            </a:endParaRPr>
          </a:p>
          <a:p>
            <a:pPr>
              <a:lnSpc>
                <a:spcPct val="80000"/>
              </a:lnSpc>
              <a:buClr>
                <a:schemeClr val="tx2"/>
              </a:buClr>
              <a:buSzPct val="60000"/>
              <a:buFont typeface="Wingdings" pitchFamily="1" charset="2"/>
              <a:buNone/>
            </a:pPr>
            <a:r>
              <a:rPr lang="en-GB" sz="1600" b="1" i="1">
                <a:latin typeface="Arial Unicode MS" pitchFamily="34" charset="-128"/>
                <a:ea typeface="Arial Unicode MS" pitchFamily="34" charset="-128"/>
                <a:cs typeface="Arial Unicode MS" pitchFamily="34" charset="-128"/>
              </a:rPr>
              <a:t>Transboundary movement of GMOs</a:t>
            </a:r>
            <a:endParaRPr lang="en-GB" sz="1600" b="1" i="1">
              <a:cs typeface="Times New Roman" pitchFamily="18" charset="0"/>
            </a:endParaRPr>
          </a:p>
          <a:p>
            <a:pPr>
              <a:lnSpc>
                <a:spcPct val="80000"/>
              </a:lnSpc>
              <a:buClr>
                <a:schemeClr val="tx2"/>
              </a:buClr>
              <a:buSzPct val="60000"/>
              <a:buFont typeface="Wingdings" pitchFamily="1" charset="2"/>
              <a:buChar char="Ø"/>
            </a:pPr>
            <a:r>
              <a:rPr lang="en-GB" sz="1600">
                <a:solidFill>
                  <a:schemeClr val="bg2"/>
                </a:solidFill>
                <a:latin typeface="Arial Unicode MS" pitchFamily="34" charset="-128"/>
                <a:ea typeface="Arial Unicode MS" pitchFamily="34" charset="-128"/>
                <a:cs typeface="Arial Unicode MS" pitchFamily="34" charset="-128"/>
              </a:rPr>
              <a:t>Regulation (EC) No.1946/2003 on transboundary movements of genetically modified organisms</a:t>
            </a:r>
          </a:p>
          <a:p>
            <a:pPr>
              <a:lnSpc>
                <a:spcPct val="80000"/>
              </a:lnSpc>
              <a:buClr>
                <a:schemeClr val="tx2"/>
              </a:buClr>
              <a:buSzPct val="60000"/>
              <a:buFont typeface="Wingdings" pitchFamily="1" charset="2"/>
              <a:buNone/>
            </a:pPr>
            <a:endParaRPr lang="en-GB" sz="1600">
              <a:cs typeface="Times New Roman" pitchFamily="18" charset="0"/>
            </a:endParaRPr>
          </a:p>
          <a:p>
            <a:pPr>
              <a:lnSpc>
                <a:spcPct val="80000"/>
              </a:lnSpc>
              <a:buClr>
                <a:schemeClr val="tx2"/>
              </a:buClr>
              <a:buSzPct val="60000"/>
              <a:buFont typeface="Wingdings" pitchFamily="1" charset="2"/>
              <a:buNone/>
            </a:pPr>
            <a:r>
              <a:rPr lang="en-GB" sz="1600" b="1" i="1">
                <a:latin typeface="Arial Unicode MS" pitchFamily="34" charset="-128"/>
              </a:rPr>
              <a:t>Environment</a:t>
            </a:r>
            <a:r>
              <a:rPr lang="en-GB" sz="1600" b="1">
                <a:latin typeface="Arial Unicode MS" pitchFamily="34" charset="-128"/>
              </a:rPr>
              <a:t> </a:t>
            </a:r>
          </a:p>
          <a:p>
            <a:pPr>
              <a:lnSpc>
                <a:spcPct val="80000"/>
              </a:lnSpc>
              <a:buClr>
                <a:schemeClr val="tx2"/>
              </a:buClr>
              <a:buSzPct val="60000"/>
              <a:buFont typeface="Wingdings" pitchFamily="1" charset="2"/>
              <a:buChar char="Ø"/>
            </a:pPr>
            <a:r>
              <a:rPr lang="en-GB" sz="1600">
                <a:solidFill>
                  <a:schemeClr val="bg2"/>
                </a:solidFill>
                <a:latin typeface="Arial Unicode MS" pitchFamily="34" charset="-128"/>
              </a:rPr>
              <a:t>Directive on hazardous waste 94/31/EC(2)</a:t>
            </a:r>
          </a:p>
        </p:txBody>
      </p:sp>
      <p:sp>
        <p:nvSpPr>
          <p:cNvPr id="6" name="Date Placeholder 5"/>
          <p:cNvSpPr>
            <a:spLocks noGrp="1"/>
          </p:cNvSpPr>
          <p:nvPr>
            <p:ph type="dt" sz="half" idx="10"/>
          </p:nvPr>
        </p:nvSpPr>
        <p:spPr/>
        <p:txBody>
          <a:bodyPr/>
          <a:lstStyle/>
          <a:p>
            <a:r>
              <a:rPr lang="sv-SE" smtClean="0"/>
              <a:t>201107/Kallings</a:t>
            </a:r>
            <a:endParaRPr lang="sv-SE"/>
          </a:p>
        </p:txBody>
      </p:sp>
    </p:spTree>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1331913" y="260350"/>
            <a:ext cx="6635750" cy="1143000"/>
          </a:xfrm>
          <a:noFill/>
          <a:ln/>
        </p:spPr>
        <p:txBody>
          <a:bodyPr lIns="90488" tIns="44450" rIns="90488" bIns="44450"/>
          <a:lstStyle/>
          <a:p>
            <a:r>
              <a:rPr lang="en-GB" sz="2800" b="1" dirty="0">
                <a:solidFill>
                  <a:srgbClr val="CC0000"/>
                </a:solidFill>
                <a:latin typeface="Arial Unicode MS" pitchFamily="34" charset="-128"/>
                <a:ea typeface="Arial Unicode MS" pitchFamily="34" charset="-128"/>
                <a:cs typeface="Arial Unicode MS" pitchFamily="34" charset="-128"/>
              </a:rPr>
              <a:t>ISO/EC (CEN) standards related to </a:t>
            </a:r>
            <a:r>
              <a:rPr lang="en-GB" sz="2800" b="1" dirty="0" err="1">
                <a:solidFill>
                  <a:srgbClr val="CC0000"/>
                </a:solidFill>
                <a:latin typeface="Arial Unicode MS" pitchFamily="34" charset="-128"/>
                <a:ea typeface="Arial Unicode MS" pitchFamily="34" charset="-128"/>
                <a:cs typeface="Arial Unicode MS" pitchFamily="34" charset="-128"/>
              </a:rPr>
              <a:t>biosafety</a:t>
            </a:r>
            <a:r>
              <a:rPr lang="en-GB" sz="2800" b="1" dirty="0">
                <a:solidFill>
                  <a:srgbClr val="CC0000"/>
                </a:solidFill>
                <a:latin typeface="Arial Unicode MS" pitchFamily="34" charset="-128"/>
                <a:ea typeface="Arial Unicode MS" pitchFamily="34" charset="-128"/>
                <a:cs typeface="Arial Unicode MS" pitchFamily="34" charset="-128"/>
              </a:rPr>
              <a:t>/</a:t>
            </a:r>
            <a:r>
              <a:rPr lang="en-GB" sz="2800" b="1" dirty="0" err="1">
                <a:solidFill>
                  <a:srgbClr val="CC0000"/>
                </a:solidFill>
                <a:latin typeface="Arial Unicode MS" pitchFamily="34" charset="-128"/>
                <a:ea typeface="Arial Unicode MS" pitchFamily="34" charset="-128"/>
                <a:cs typeface="Arial Unicode MS" pitchFamily="34" charset="-128"/>
              </a:rPr>
              <a:t>biosecurity</a:t>
            </a:r>
            <a:endParaRPr lang="sv-SE" sz="2800" b="1" dirty="0">
              <a:solidFill>
                <a:srgbClr val="CC0000"/>
              </a:solidFill>
              <a:latin typeface="Arial Unicode MS" pitchFamily="34" charset="-128"/>
              <a:ea typeface="Arial Unicode MS" pitchFamily="34" charset="-128"/>
              <a:cs typeface="Arial Unicode MS" pitchFamily="34" charset="-128"/>
            </a:endParaRPr>
          </a:p>
        </p:txBody>
      </p:sp>
      <p:sp>
        <p:nvSpPr>
          <p:cNvPr id="43011" name="Rectangle 3"/>
          <p:cNvSpPr>
            <a:spLocks noGrp="1" noChangeArrowheads="1"/>
          </p:cNvSpPr>
          <p:nvPr>
            <p:ph type="body" idx="1"/>
          </p:nvPr>
        </p:nvSpPr>
        <p:spPr/>
        <p:txBody>
          <a:bodyPr/>
          <a:lstStyle/>
          <a:p>
            <a:pPr>
              <a:lnSpc>
                <a:spcPct val="90000"/>
              </a:lnSpc>
              <a:buFont typeface="Wingdings" pitchFamily="1" charset="2"/>
              <a:buNone/>
            </a:pPr>
            <a:r>
              <a:rPr lang="en-GB" sz="2400" i="1" dirty="0">
                <a:latin typeface="Arial Unicode MS" pitchFamily="34" charset="-128"/>
              </a:rPr>
              <a:t>ISO/EC Standards on quality, technical installations and equipment, </a:t>
            </a:r>
            <a:r>
              <a:rPr lang="en-GB" sz="2400" i="1" dirty="0" smtClean="0">
                <a:latin typeface="Arial Unicode MS" pitchFamily="34" charset="-128"/>
              </a:rPr>
              <a:t>and management </a:t>
            </a:r>
            <a:r>
              <a:rPr lang="en-GB" sz="2400" i="1" dirty="0">
                <a:latin typeface="Arial Unicode MS" pitchFamily="34" charset="-128"/>
              </a:rPr>
              <a:t>systems</a:t>
            </a:r>
          </a:p>
          <a:p>
            <a:pPr>
              <a:lnSpc>
                <a:spcPct val="90000"/>
              </a:lnSpc>
              <a:buClr>
                <a:srgbClr val="CC0000"/>
              </a:buClr>
              <a:buSzPct val="60000"/>
              <a:buFont typeface="Wingdings" pitchFamily="1" charset="2"/>
              <a:buChar char="Ø"/>
            </a:pPr>
            <a:r>
              <a:rPr lang="en-GB" sz="2400" dirty="0" smtClean="0">
                <a:solidFill>
                  <a:srgbClr val="C0C0C0"/>
                </a:solidFill>
                <a:latin typeface="Arial Unicode MS" pitchFamily="34" charset="-128"/>
              </a:rPr>
              <a:t>ISO </a:t>
            </a:r>
            <a:r>
              <a:rPr lang="en-GB" sz="2400" dirty="0">
                <a:solidFill>
                  <a:srgbClr val="C0C0C0"/>
                </a:solidFill>
                <a:latin typeface="Arial Unicode MS" pitchFamily="34" charset="-128"/>
              </a:rPr>
              <a:t>EN 15189:2003 Medical laboratories - Particular requirements for quality and competence</a:t>
            </a:r>
          </a:p>
          <a:p>
            <a:pPr>
              <a:lnSpc>
                <a:spcPct val="90000"/>
              </a:lnSpc>
              <a:buClr>
                <a:srgbClr val="CC0000"/>
              </a:buClr>
              <a:buSzPct val="60000"/>
              <a:buFont typeface="Wingdings" pitchFamily="1" charset="2"/>
              <a:buChar char="Ø"/>
            </a:pPr>
            <a:r>
              <a:rPr lang="en-GB" sz="2400" dirty="0">
                <a:solidFill>
                  <a:srgbClr val="C0C0C0"/>
                </a:solidFill>
                <a:latin typeface="Arial Unicode MS" pitchFamily="34" charset="-128"/>
              </a:rPr>
              <a:t>CEN/CR 12739:1998 Biotechnology - Laboratories for research, development and analysis - Report on the selection of equipment needed for biotechnology laboratories according to the degree of hazard </a:t>
            </a:r>
          </a:p>
          <a:p>
            <a:pPr>
              <a:lnSpc>
                <a:spcPct val="90000"/>
              </a:lnSpc>
              <a:buClr>
                <a:srgbClr val="CC0000"/>
              </a:buClr>
              <a:buSzPct val="60000"/>
              <a:buFont typeface="Wingdings" pitchFamily="1" charset="2"/>
              <a:buChar char="Ø"/>
            </a:pPr>
            <a:r>
              <a:rPr lang="en-GB" sz="2400" dirty="0">
                <a:solidFill>
                  <a:srgbClr val="C0C0C0"/>
                </a:solidFill>
                <a:latin typeface="Arial Unicode MS" pitchFamily="34" charset="-128"/>
              </a:rPr>
              <a:t>And many more</a:t>
            </a:r>
            <a:r>
              <a:rPr lang="en-GB" sz="2400" dirty="0" smtClean="0">
                <a:solidFill>
                  <a:srgbClr val="C0C0C0"/>
                </a:solidFill>
                <a:latin typeface="Arial Unicode MS" pitchFamily="34" charset="-128"/>
              </a:rPr>
              <a:t>.....</a:t>
            </a:r>
            <a:r>
              <a:rPr lang="en-GB" sz="2400" b="1" dirty="0" smtClean="0">
                <a:solidFill>
                  <a:srgbClr val="333333"/>
                </a:solidFill>
                <a:latin typeface="Arial Unicode MS" pitchFamily="34" charset="-128"/>
              </a:rPr>
              <a:t> </a:t>
            </a:r>
          </a:p>
          <a:p>
            <a:pPr>
              <a:lnSpc>
                <a:spcPct val="90000"/>
              </a:lnSpc>
              <a:buClr>
                <a:srgbClr val="CC0000"/>
              </a:buClr>
              <a:buSzPct val="60000"/>
              <a:buNone/>
            </a:pPr>
            <a:endParaRPr lang="en-GB" sz="2400" b="1" dirty="0" smtClean="0">
              <a:solidFill>
                <a:srgbClr val="333333"/>
              </a:solidFill>
              <a:latin typeface="Arial Unicode MS" pitchFamily="34" charset="-128"/>
            </a:endParaRPr>
          </a:p>
          <a:p>
            <a:pPr>
              <a:lnSpc>
                <a:spcPct val="90000"/>
              </a:lnSpc>
              <a:buClr>
                <a:srgbClr val="CC0000"/>
              </a:buClr>
              <a:buSzPct val="60000"/>
              <a:buFont typeface="Wingdings" pitchFamily="1" charset="2"/>
              <a:buChar char="Ø"/>
            </a:pPr>
            <a:r>
              <a:rPr lang="en-GB" sz="2400" b="1" dirty="0" smtClean="0">
                <a:solidFill>
                  <a:srgbClr val="333333"/>
                </a:solidFill>
                <a:latin typeface="Arial Unicode MS" pitchFamily="34" charset="-128"/>
              </a:rPr>
              <a:t>CWA 15793:2008 </a:t>
            </a:r>
            <a:r>
              <a:rPr lang="en-GB" sz="2400" b="1" i="1" dirty="0" smtClean="0">
                <a:solidFill>
                  <a:srgbClr val="333333"/>
                </a:solidFill>
                <a:latin typeface="Arial Unicode MS" pitchFamily="34" charset="-128"/>
              </a:rPr>
              <a:t>Laboratory </a:t>
            </a:r>
            <a:r>
              <a:rPr lang="en-GB" sz="2400" b="1" i="1" dirty="0" err="1" smtClean="0">
                <a:solidFill>
                  <a:srgbClr val="333333"/>
                </a:solidFill>
                <a:latin typeface="Arial Unicode MS" pitchFamily="34" charset="-128"/>
              </a:rPr>
              <a:t>Biorisk</a:t>
            </a:r>
            <a:r>
              <a:rPr lang="en-GB" sz="2400" b="1" i="1" dirty="0" smtClean="0">
                <a:solidFill>
                  <a:srgbClr val="333333"/>
                </a:solidFill>
                <a:latin typeface="Arial Unicode MS" pitchFamily="34" charset="-128"/>
              </a:rPr>
              <a:t> </a:t>
            </a:r>
            <a:r>
              <a:rPr lang="en-GB" sz="2400" b="1" i="1" dirty="0" err="1" smtClean="0">
                <a:solidFill>
                  <a:srgbClr val="333333"/>
                </a:solidFill>
                <a:latin typeface="Arial Unicode MS" pitchFamily="34" charset="-128"/>
              </a:rPr>
              <a:t>Mangement</a:t>
            </a:r>
            <a:r>
              <a:rPr lang="en-GB" sz="2400" b="1" i="1" dirty="0" smtClean="0">
                <a:solidFill>
                  <a:srgbClr val="333333"/>
                </a:solidFill>
                <a:latin typeface="Arial Unicode MS" pitchFamily="34" charset="-128"/>
              </a:rPr>
              <a:t> Standard</a:t>
            </a:r>
          </a:p>
          <a:p>
            <a:pPr>
              <a:lnSpc>
                <a:spcPct val="90000"/>
              </a:lnSpc>
              <a:buClr>
                <a:schemeClr val="tx2"/>
              </a:buClr>
              <a:buSzPct val="60000"/>
              <a:buFont typeface="Wingdings" pitchFamily="1" charset="2"/>
              <a:buChar char="Ø"/>
            </a:pPr>
            <a:endParaRPr lang="en-GB" sz="2400" dirty="0">
              <a:solidFill>
                <a:srgbClr val="C0C0C0"/>
              </a:solidFill>
              <a:latin typeface="Arial Unicode MS" pitchFamily="34" charset="-128"/>
            </a:endParaRPr>
          </a:p>
          <a:p>
            <a:pPr>
              <a:lnSpc>
                <a:spcPct val="90000"/>
              </a:lnSpc>
            </a:pPr>
            <a:endParaRPr lang="en-GB" sz="2400" dirty="0"/>
          </a:p>
        </p:txBody>
      </p:sp>
      <p:sp>
        <p:nvSpPr>
          <p:cNvPr id="6" name="Date Placeholder 5"/>
          <p:cNvSpPr>
            <a:spLocks noGrp="1"/>
          </p:cNvSpPr>
          <p:nvPr>
            <p:ph type="dt" sz="half" idx="10"/>
          </p:nvPr>
        </p:nvSpPr>
        <p:spPr/>
        <p:txBody>
          <a:bodyPr/>
          <a:lstStyle/>
          <a:p>
            <a:r>
              <a:rPr lang="sv-SE" smtClean="0"/>
              <a:t>201107/Kallings</a:t>
            </a:r>
            <a:endParaRPr lang="sv-SE"/>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a:xfrm>
            <a:off x="467544" y="188640"/>
            <a:ext cx="8229600" cy="1008112"/>
          </a:xfrm>
        </p:spPr>
        <p:txBody>
          <a:bodyPr/>
          <a:lstStyle/>
          <a:p>
            <a:pPr eaLnBrk="1" hangingPunct="1">
              <a:spcBef>
                <a:spcPct val="50000"/>
              </a:spcBef>
            </a:pPr>
            <a:r>
              <a:rPr lang="en-GB" sz="3200" b="1" dirty="0" smtClean="0">
                <a:solidFill>
                  <a:srgbClr val="CC0000"/>
                </a:solidFill>
                <a:latin typeface="Arial Unicode MS" pitchFamily="34" charset="-128"/>
              </a:rPr>
              <a:t>Laboratory </a:t>
            </a:r>
            <a:r>
              <a:rPr lang="en-GB" sz="3200" b="1" dirty="0" err="1" smtClean="0">
                <a:solidFill>
                  <a:srgbClr val="CC0000"/>
                </a:solidFill>
                <a:latin typeface="Arial Unicode MS" pitchFamily="34" charset="-128"/>
              </a:rPr>
              <a:t>Biorisk</a:t>
            </a:r>
            <a:r>
              <a:rPr lang="en-GB" sz="3200" b="1" dirty="0" smtClean="0">
                <a:solidFill>
                  <a:srgbClr val="CC0000"/>
                </a:solidFill>
                <a:latin typeface="Arial Unicode MS" pitchFamily="34" charset="-128"/>
              </a:rPr>
              <a:t> Management standard </a:t>
            </a:r>
            <a:br>
              <a:rPr lang="en-GB" sz="3200" b="1" dirty="0" smtClean="0">
                <a:solidFill>
                  <a:srgbClr val="CC0000"/>
                </a:solidFill>
                <a:latin typeface="Arial Unicode MS" pitchFamily="34" charset="-128"/>
              </a:rPr>
            </a:br>
            <a:r>
              <a:rPr lang="en-GB" sz="3200" b="1" dirty="0" smtClean="0">
                <a:solidFill>
                  <a:srgbClr val="CC0000"/>
                </a:solidFill>
                <a:latin typeface="Arial Unicode MS" pitchFamily="34" charset="-128"/>
              </a:rPr>
              <a:t>CWA 15973:2008</a:t>
            </a:r>
            <a:endParaRPr lang="en-GB" sz="3200" dirty="0" smtClean="0">
              <a:solidFill>
                <a:srgbClr val="CC0000"/>
              </a:solidFill>
              <a:latin typeface="Arial Unicode MS" pitchFamily="34" charset="-128"/>
            </a:endParaRPr>
          </a:p>
        </p:txBody>
      </p:sp>
      <p:sp>
        <p:nvSpPr>
          <p:cNvPr id="7" name="Content Placeholder 6"/>
          <p:cNvSpPr>
            <a:spLocks noGrp="1"/>
          </p:cNvSpPr>
          <p:nvPr>
            <p:ph sz="half" idx="2"/>
          </p:nvPr>
        </p:nvSpPr>
        <p:spPr>
          <a:xfrm>
            <a:off x="395536" y="1340768"/>
            <a:ext cx="8208912" cy="5040560"/>
          </a:xfrm>
        </p:spPr>
        <p:txBody>
          <a:bodyPr/>
          <a:lstStyle/>
          <a:p>
            <a:pPr eaLnBrk="1" hangingPunct="1">
              <a:buSzPct val="90000"/>
              <a:buFont typeface="Wingdings" pitchFamily="2" charset="2"/>
              <a:buBlip>
                <a:blip r:embed="rId2"/>
              </a:buBlip>
            </a:pPr>
            <a:r>
              <a:rPr lang="en-US" sz="2400" dirty="0" smtClean="0"/>
              <a:t>Risk – based approach</a:t>
            </a:r>
          </a:p>
          <a:p>
            <a:pPr eaLnBrk="1" hangingPunct="1">
              <a:buSzPct val="90000"/>
              <a:buFont typeface="Wingdings" pitchFamily="2" charset="2"/>
              <a:buBlip>
                <a:blip r:embed="rId2"/>
              </a:buBlip>
            </a:pPr>
            <a:r>
              <a:rPr lang="en-US" sz="2400" dirty="0" smtClean="0"/>
              <a:t>Performance oriented </a:t>
            </a:r>
          </a:p>
          <a:p>
            <a:pPr eaLnBrk="1" hangingPunct="1">
              <a:lnSpc>
                <a:spcPct val="110000"/>
              </a:lnSpc>
              <a:buSzPct val="90000"/>
              <a:buFont typeface="Wingdings" pitchFamily="2" charset="2"/>
              <a:buBlip>
                <a:blip r:embed="rId2"/>
              </a:buBlip>
            </a:pPr>
            <a:r>
              <a:rPr lang="en-US" sz="2400" dirty="0" smtClean="0"/>
              <a:t>Generic document</a:t>
            </a:r>
          </a:p>
          <a:p>
            <a:pPr eaLnBrk="1" hangingPunct="1">
              <a:lnSpc>
                <a:spcPct val="110000"/>
              </a:lnSpc>
              <a:buSzPct val="90000"/>
              <a:buFont typeface="Wingdings" pitchFamily="2" charset="2"/>
              <a:buBlip>
                <a:blip r:embed="rId2"/>
              </a:buBlip>
            </a:pPr>
            <a:r>
              <a:rPr lang="en-GB" sz="2400" b="1" i="1" dirty="0" smtClean="0"/>
              <a:t>Can never supersede national regulations - voluntary</a:t>
            </a:r>
            <a:r>
              <a:rPr lang="en-GB" sz="2400" b="1" dirty="0" smtClean="0"/>
              <a:t> standard</a:t>
            </a:r>
          </a:p>
          <a:p>
            <a:pPr eaLnBrk="1" hangingPunct="1">
              <a:lnSpc>
                <a:spcPct val="110000"/>
              </a:lnSpc>
              <a:buSzPct val="90000"/>
              <a:buFont typeface="Wingdings" pitchFamily="2" charset="2"/>
              <a:buBlip>
                <a:blip r:embed="rId2"/>
              </a:buBlip>
            </a:pPr>
            <a:r>
              <a:rPr lang="en-US" sz="2400" dirty="0" smtClean="0"/>
              <a:t>Consistent </a:t>
            </a:r>
            <a:r>
              <a:rPr lang="en-US" sz="2400" dirty="0" smtClean="0"/>
              <a:t>with EN ISO 9001:2000 Quality, EN ISO 14001:2004 Environment and OHSAS 18001:2007</a:t>
            </a:r>
          </a:p>
          <a:p>
            <a:pPr>
              <a:lnSpc>
                <a:spcPct val="110000"/>
              </a:lnSpc>
              <a:buSzPct val="90000"/>
              <a:buFontTx/>
              <a:buBlip>
                <a:blip r:embed="rId2"/>
              </a:buBlip>
            </a:pPr>
            <a:endParaRPr lang="en-GB" sz="2400" dirty="0" smtClean="0"/>
          </a:p>
          <a:p>
            <a:pPr>
              <a:lnSpc>
                <a:spcPct val="110000"/>
              </a:lnSpc>
              <a:buSzPct val="90000"/>
              <a:buFontTx/>
              <a:buBlip>
                <a:blip r:embed="rId2"/>
              </a:buBlip>
            </a:pPr>
            <a:r>
              <a:rPr lang="en-GB" sz="2400" dirty="0" smtClean="0"/>
              <a:t>Suitable </a:t>
            </a:r>
            <a:r>
              <a:rPr lang="en-GB" sz="2400" dirty="0" smtClean="0"/>
              <a:t>for internal and external audits, </a:t>
            </a:r>
            <a:r>
              <a:rPr lang="en-GB" sz="2400" i="1" dirty="0" smtClean="0"/>
              <a:t>voluntarily</a:t>
            </a:r>
          </a:p>
          <a:p>
            <a:pPr>
              <a:lnSpc>
                <a:spcPct val="110000"/>
              </a:lnSpc>
              <a:buSzPct val="90000"/>
              <a:buFontTx/>
              <a:buBlip>
                <a:blip r:embed="rId2"/>
              </a:buBlip>
            </a:pPr>
            <a:r>
              <a:rPr lang="en-GB" sz="2400" dirty="0" smtClean="0"/>
              <a:t>May be used for third party certification, </a:t>
            </a:r>
            <a:r>
              <a:rPr lang="en-GB" sz="2400" i="1" dirty="0" smtClean="0"/>
              <a:t>voluntarily</a:t>
            </a:r>
          </a:p>
          <a:p>
            <a:pPr eaLnBrk="1" hangingPunct="1">
              <a:buSzPct val="90000"/>
              <a:buFont typeface="Wingdings" pitchFamily="2" charset="2"/>
              <a:buBlip>
                <a:blip r:embed="rId2"/>
              </a:buBlip>
            </a:pPr>
            <a:endParaRPr lang="en-GB" sz="2400" i="1" dirty="0" smtClean="0"/>
          </a:p>
        </p:txBody>
      </p:sp>
      <p:sp>
        <p:nvSpPr>
          <p:cNvPr id="6" name="Date Placeholder 5"/>
          <p:cNvSpPr>
            <a:spLocks noGrp="1"/>
          </p:cNvSpPr>
          <p:nvPr>
            <p:ph type="dt" sz="half" idx="10"/>
          </p:nvPr>
        </p:nvSpPr>
        <p:spPr/>
        <p:txBody>
          <a:bodyPr/>
          <a:lstStyle/>
          <a:p>
            <a:r>
              <a:rPr lang="sv-SE" smtClean="0"/>
              <a:t>201107/Kallings</a:t>
            </a:r>
            <a:endParaRPr lang="sv-SE"/>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p:txBody>
          <a:bodyPr/>
          <a:lstStyle/>
          <a:p>
            <a:r>
              <a:rPr lang="en-US" sz="2800" b="1" i="1" dirty="0" smtClean="0">
                <a:solidFill>
                  <a:srgbClr val="CC0000"/>
                </a:solidFill>
                <a:latin typeface="Arial" pitchFamily="34" charset="0"/>
                <a:cs typeface="Arial" pitchFamily="34" charset="0"/>
              </a:rPr>
              <a:t>Guidance to </a:t>
            </a:r>
            <a:r>
              <a:rPr lang="en-US" sz="2800" b="1" dirty="0" smtClean="0">
                <a:solidFill>
                  <a:srgbClr val="CC0000"/>
                </a:solidFill>
                <a:latin typeface="Arial" pitchFamily="34" charset="0"/>
                <a:cs typeface="Arial" pitchFamily="34" charset="0"/>
              </a:rPr>
              <a:t>Laboratory </a:t>
            </a:r>
            <a:r>
              <a:rPr lang="en-US" sz="2800" b="1" dirty="0" err="1" smtClean="0">
                <a:solidFill>
                  <a:srgbClr val="CC0000"/>
                </a:solidFill>
                <a:latin typeface="Arial" pitchFamily="34" charset="0"/>
                <a:cs typeface="Arial" pitchFamily="34" charset="0"/>
              </a:rPr>
              <a:t>Biorisk</a:t>
            </a:r>
            <a:r>
              <a:rPr lang="en-US" sz="2800" b="1" dirty="0" smtClean="0">
                <a:solidFill>
                  <a:srgbClr val="CC0000"/>
                </a:solidFill>
                <a:latin typeface="Arial" pitchFamily="34" charset="0"/>
                <a:cs typeface="Arial" pitchFamily="34" charset="0"/>
              </a:rPr>
              <a:t> Management standard CWA 15793:2008</a:t>
            </a:r>
            <a:r>
              <a:rPr lang="en-GB" sz="2800" b="1" dirty="0" smtClean="0">
                <a:solidFill>
                  <a:srgbClr val="1D8FCF"/>
                </a:solidFill>
                <a:latin typeface="Arial" pitchFamily="34" charset="0"/>
                <a:cs typeface="Arial" pitchFamily="34" charset="0"/>
              </a:rPr>
              <a:t/>
            </a:r>
            <a:br>
              <a:rPr lang="en-GB" sz="2800" b="1" dirty="0" smtClean="0">
                <a:solidFill>
                  <a:srgbClr val="1D8FCF"/>
                </a:solidFill>
                <a:latin typeface="Arial" pitchFamily="34" charset="0"/>
                <a:cs typeface="Arial" pitchFamily="34" charset="0"/>
              </a:rPr>
            </a:br>
            <a:r>
              <a:rPr lang="en-GB" sz="2800" dirty="0" smtClean="0">
                <a:latin typeface="Arial" pitchFamily="34" charset="0"/>
                <a:cs typeface="Arial" pitchFamily="34" charset="0"/>
              </a:rPr>
              <a:t>CEN </a:t>
            </a:r>
            <a:r>
              <a:rPr lang="en-GB" sz="2800" dirty="0" smtClean="0">
                <a:latin typeface="Arial" pitchFamily="34" charset="0"/>
                <a:cs typeface="Arial" pitchFamily="34" charset="0"/>
              </a:rPr>
              <a:t>WS 55</a:t>
            </a:r>
          </a:p>
        </p:txBody>
      </p:sp>
      <p:sp>
        <p:nvSpPr>
          <p:cNvPr id="13315" name="Content Placeholder 2"/>
          <p:cNvSpPr>
            <a:spLocks noGrp="1"/>
          </p:cNvSpPr>
          <p:nvPr>
            <p:ph idx="1"/>
          </p:nvPr>
        </p:nvSpPr>
        <p:spPr>
          <a:xfrm>
            <a:off x="457200" y="1600200"/>
            <a:ext cx="8435280" cy="4525963"/>
          </a:xfrm>
        </p:spPr>
        <p:txBody>
          <a:bodyPr/>
          <a:lstStyle/>
          <a:p>
            <a:pPr>
              <a:buFont typeface="Wingdings" pitchFamily="2" charset="2"/>
              <a:buChar char="Ø"/>
            </a:pPr>
            <a:r>
              <a:rPr lang="en-US" sz="2400" dirty="0" smtClean="0"/>
              <a:t>Increase the likelihood of CWA 15793 being adopted by the user community;</a:t>
            </a:r>
          </a:p>
          <a:p>
            <a:pPr>
              <a:buFont typeface="Wingdings" pitchFamily="2" charset="2"/>
              <a:buChar char="Ø"/>
            </a:pPr>
            <a:endParaRPr lang="en-US" sz="2400" dirty="0" smtClean="0"/>
          </a:p>
          <a:p>
            <a:pPr>
              <a:buFont typeface="Wingdings" pitchFamily="2" charset="2"/>
              <a:buChar char="Ø"/>
            </a:pPr>
            <a:r>
              <a:rPr lang="en-US" sz="2400" dirty="0" smtClean="0"/>
              <a:t>Ensure that users of CWA 15793 are able to easily understand and confidently implement all the recommendations of the CWA;</a:t>
            </a:r>
          </a:p>
          <a:p>
            <a:pPr>
              <a:buFont typeface="Wingdings" pitchFamily="2" charset="2"/>
              <a:buChar char="Ø"/>
            </a:pPr>
            <a:endParaRPr lang="en-US" sz="2400" dirty="0" smtClean="0"/>
          </a:p>
          <a:p>
            <a:pPr marL="324000" indent="-360000">
              <a:spcBef>
                <a:spcPts val="0"/>
              </a:spcBef>
              <a:buFont typeface="Wingdings" pitchFamily="2" charset="2"/>
              <a:buChar char="Ø"/>
            </a:pPr>
            <a:r>
              <a:rPr lang="en-US" sz="2400" dirty="0" smtClean="0"/>
              <a:t>Increase the confidence of stakeholders (including regulators, funding organizations and the community) that there is consistency in the application of CWA 15793 </a:t>
            </a:r>
            <a:r>
              <a:rPr lang="en-US" sz="2400" dirty="0"/>
              <a:t>a</a:t>
            </a:r>
            <a:r>
              <a:rPr lang="en-US" sz="2400" dirty="0" smtClean="0"/>
              <a:t>cross </a:t>
            </a:r>
            <a:r>
              <a:rPr lang="en-GB" sz="2400" dirty="0" smtClean="0"/>
              <a:t>laboratories in different countries.</a:t>
            </a:r>
          </a:p>
        </p:txBody>
      </p:sp>
      <p:sp>
        <p:nvSpPr>
          <p:cNvPr id="13316" name="Date Placeholder 3"/>
          <p:cNvSpPr>
            <a:spLocks noGrp="1"/>
          </p:cNvSpPr>
          <p:nvPr>
            <p:ph type="dt" sz="quarter" idx="10"/>
          </p:nvPr>
        </p:nvSpPr>
        <p:spPr>
          <a:noFill/>
        </p:spPr>
        <p:txBody>
          <a:bodyPr/>
          <a:lstStyle/>
          <a:p>
            <a:r>
              <a:rPr lang="sv-SE" smtClean="0">
                <a:latin typeface="Arial" pitchFamily="34" charset="0"/>
                <a:cs typeface="Arial" pitchFamily="34" charset="0"/>
              </a:rPr>
              <a:t>201107/Kallings</a:t>
            </a:r>
            <a:endParaRPr lang="en-US">
              <a:latin typeface="Arial" pitchFamily="34" charset="0"/>
              <a:cs typeface="Arial" pitchFamily="34"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a:xfrm>
            <a:off x="395536" y="260648"/>
            <a:ext cx="8229600" cy="944563"/>
          </a:xfrm>
        </p:spPr>
        <p:txBody>
          <a:bodyPr rtlCol="0">
            <a:noAutofit/>
          </a:bodyPr>
          <a:lstStyle/>
          <a:p>
            <a:pPr eaLnBrk="1" fontAlgn="auto" hangingPunct="1">
              <a:spcAft>
                <a:spcPts val="0"/>
              </a:spcAft>
              <a:defRPr/>
            </a:pPr>
            <a:r>
              <a:rPr lang="en-GB" sz="2800" b="1" dirty="0" err="1" smtClean="0">
                <a:solidFill>
                  <a:srgbClr val="CC0000"/>
                </a:solidFill>
                <a:latin typeface="Arial" pitchFamily="34" charset="0"/>
                <a:cs typeface="Arial" pitchFamily="34" charset="0"/>
              </a:rPr>
              <a:t>Biosafety</a:t>
            </a:r>
            <a:r>
              <a:rPr lang="en-GB" sz="2800" b="1" dirty="0" smtClean="0">
                <a:solidFill>
                  <a:srgbClr val="CC0000"/>
                </a:solidFill>
                <a:latin typeface="Arial" pitchFamily="34" charset="0"/>
                <a:cs typeface="Arial" pitchFamily="34" charset="0"/>
              </a:rPr>
              <a:t> </a:t>
            </a:r>
            <a:r>
              <a:rPr lang="en-GB" sz="2800" b="1" dirty="0" smtClean="0">
                <a:solidFill>
                  <a:srgbClr val="CC0000"/>
                </a:solidFill>
                <a:latin typeface="Arial" pitchFamily="34" charset="0"/>
                <a:cs typeface="Arial" pitchFamily="34" charset="0"/>
              </a:rPr>
              <a:t>Professional (BSP) Competence </a:t>
            </a:r>
            <a:r>
              <a:rPr lang="en-GB" sz="2800" b="1" dirty="0" smtClean="0">
                <a:solidFill>
                  <a:srgbClr val="CC0000"/>
                </a:solidFill>
                <a:latin typeface="Arial" pitchFamily="34" charset="0"/>
                <a:cs typeface="Arial" pitchFamily="34" charset="0"/>
              </a:rPr>
              <a:t/>
            </a:r>
            <a:br>
              <a:rPr lang="en-GB" sz="2800" b="1" dirty="0" smtClean="0">
                <a:solidFill>
                  <a:srgbClr val="CC0000"/>
                </a:solidFill>
                <a:latin typeface="Arial" pitchFamily="34" charset="0"/>
                <a:cs typeface="Arial" pitchFamily="34" charset="0"/>
              </a:rPr>
            </a:br>
            <a:r>
              <a:rPr lang="en-GB" sz="2800" b="1" dirty="0" smtClean="0">
                <a:solidFill>
                  <a:srgbClr val="CC0000"/>
                </a:solidFill>
                <a:latin typeface="Arial" pitchFamily="34" charset="0"/>
                <a:cs typeface="Arial" pitchFamily="34" charset="0"/>
              </a:rPr>
              <a:t>CEN </a:t>
            </a:r>
            <a:r>
              <a:rPr lang="en-GB" sz="2800" b="1" dirty="0" smtClean="0">
                <a:solidFill>
                  <a:srgbClr val="CC0000"/>
                </a:solidFill>
                <a:latin typeface="Arial" pitchFamily="34" charset="0"/>
                <a:cs typeface="Arial" pitchFamily="34" charset="0"/>
              </a:rPr>
              <a:t>Workshop 53 </a:t>
            </a:r>
          </a:p>
        </p:txBody>
      </p:sp>
      <p:sp>
        <p:nvSpPr>
          <p:cNvPr id="17411" name="Content Placeholder 2"/>
          <p:cNvSpPr>
            <a:spLocks noGrp="1"/>
          </p:cNvSpPr>
          <p:nvPr>
            <p:ph idx="1"/>
          </p:nvPr>
        </p:nvSpPr>
        <p:spPr>
          <a:xfrm>
            <a:off x="467544" y="1268760"/>
            <a:ext cx="8229600" cy="4968552"/>
          </a:xfrm>
        </p:spPr>
        <p:txBody>
          <a:bodyPr rtlCol="0">
            <a:normAutofit lnSpcReduction="10000"/>
          </a:bodyPr>
          <a:lstStyle/>
          <a:p>
            <a:pPr eaLnBrk="1" fontAlgn="auto" hangingPunct="1">
              <a:spcAft>
                <a:spcPts val="0"/>
              </a:spcAft>
              <a:buFont typeface="Wingdings" pitchFamily="2" charset="2"/>
              <a:buNone/>
              <a:defRPr/>
            </a:pPr>
            <a:r>
              <a:rPr lang="en-GB" sz="2000" dirty="0" smtClean="0">
                <a:effectLst>
                  <a:outerShdw blurRad="38100" dist="38100" dir="2700000" algn="tl">
                    <a:srgbClr val="000000">
                      <a:alpha val="43137"/>
                    </a:srgbClr>
                  </a:outerShdw>
                </a:effectLst>
                <a:latin typeface="Arial" pitchFamily="34" charset="0"/>
                <a:cs typeface="Arial" pitchFamily="34" charset="0"/>
              </a:rPr>
              <a:t>Define the </a:t>
            </a:r>
          </a:p>
          <a:p>
            <a:pPr eaLnBrk="1" fontAlgn="auto" hangingPunct="1">
              <a:spcAft>
                <a:spcPts val="0"/>
              </a:spcAft>
              <a:buClr>
                <a:srgbClr val="0076EC"/>
              </a:buClr>
              <a:buSzPct val="75000"/>
              <a:buFont typeface="Wingdings" pitchFamily="2" charset="2"/>
              <a:buChar char="Ø"/>
              <a:defRPr/>
            </a:pPr>
            <a:r>
              <a:rPr lang="en-GB" sz="2000" dirty="0" smtClean="0">
                <a:effectLst>
                  <a:outerShdw blurRad="38100" dist="38100" dir="2700000" algn="tl">
                    <a:srgbClr val="000000">
                      <a:alpha val="43137"/>
                    </a:srgbClr>
                  </a:outerShdw>
                </a:effectLst>
                <a:latin typeface="Arial" pitchFamily="34" charset="0"/>
                <a:cs typeface="Arial" pitchFamily="34" charset="0"/>
              </a:rPr>
              <a:t>Roles and responsibilities of the BSP</a:t>
            </a:r>
          </a:p>
          <a:p>
            <a:pPr lvl="1" eaLnBrk="1" fontAlgn="auto" hangingPunct="1">
              <a:spcAft>
                <a:spcPts val="0"/>
              </a:spcAft>
              <a:buClr>
                <a:srgbClr val="0076EC"/>
              </a:buClr>
              <a:buSzPct val="75000"/>
              <a:buFont typeface="Wingdings" pitchFamily="2" charset="2"/>
              <a:buChar char="Ø"/>
              <a:defRPr/>
            </a:pPr>
            <a:r>
              <a:rPr lang="en-GB" sz="1800" dirty="0" smtClean="0">
                <a:effectLst>
                  <a:outerShdw blurRad="38100" dist="38100" dir="2700000" algn="tl">
                    <a:srgbClr val="000000">
                      <a:alpha val="43137"/>
                    </a:srgbClr>
                  </a:outerShdw>
                </a:effectLst>
                <a:latin typeface="Arial" pitchFamily="34" charset="0"/>
                <a:cs typeface="Arial" pitchFamily="34" charset="0"/>
              </a:rPr>
              <a:t>Appointed by</a:t>
            </a:r>
            <a:r>
              <a:rPr lang="en-GB" sz="1800" dirty="0" smtClean="0">
                <a:effectLst>
                  <a:outerShdw blurRad="38100" dist="38100" dir="2700000" algn="tl">
                    <a:srgbClr val="000000">
                      <a:alpha val="43137"/>
                    </a:srgbClr>
                  </a:outerShdw>
                </a:effectLst>
                <a:latin typeface="Arial" pitchFamily="34" charset="0"/>
                <a:cs typeface="Arial" pitchFamily="34" charset="0"/>
              </a:rPr>
              <a:t>?, Reports </a:t>
            </a:r>
            <a:r>
              <a:rPr lang="en-GB" sz="1800" dirty="0" smtClean="0">
                <a:effectLst>
                  <a:outerShdw blurRad="38100" dist="38100" dir="2700000" algn="tl">
                    <a:srgbClr val="000000">
                      <a:alpha val="43137"/>
                    </a:srgbClr>
                  </a:outerShdw>
                </a:effectLst>
                <a:latin typeface="Arial" pitchFamily="34" charset="0"/>
                <a:cs typeface="Arial" pitchFamily="34" charset="0"/>
              </a:rPr>
              <a:t>to?</a:t>
            </a:r>
            <a:endParaRPr lang="en-GB" sz="1800" dirty="0" smtClean="0">
              <a:effectLst>
                <a:outerShdw blurRad="38100" dist="38100" dir="2700000" algn="tl">
                  <a:srgbClr val="000000">
                    <a:alpha val="43137"/>
                  </a:srgbClr>
                </a:outerShdw>
              </a:effectLst>
              <a:latin typeface="Arial" pitchFamily="34" charset="0"/>
              <a:cs typeface="Arial" pitchFamily="34" charset="0"/>
            </a:endParaRPr>
          </a:p>
          <a:p>
            <a:pPr eaLnBrk="1" fontAlgn="auto" hangingPunct="1">
              <a:spcAft>
                <a:spcPts val="0"/>
              </a:spcAft>
              <a:buClr>
                <a:srgbClr val="0076EC"/>
              </a:buClr>
              <a:buSzPct val="75000"/>
              <a:buFont typeface="Wingdings" pitchFamily="2" charset="2"/>
              <a:buChar char="Ø"/>
              <a:defRPr/>
            </a:pPr>
            <a:r>
              <a:rPr lang="en-US" sz="2000" dirty="0" smtClean="0">
                <a:effectLst>
                  <a:outerShdw blurRad="38100" dist="38100" dir="2700000" algn="tl">
                    <a:srgbClr val="000000">
                      <a:alpha val="43137"/>
                    </a:srgbClr>
                  </a:outerShdw>
                </a:effectLst>
                <a:latin typeface="Arial" pitchFamily="34" charset="0"/>
                <a:cs typeface="Arial" pitchFamily="34" charset="0"/>
              </a:rPr>
              <a:t>Competencies required for activities within</a:t>
            </a:r>
          </a:p>
          <a:p>
            <a:pPr lvl="1" eaLnBrk="1" fontAlgn="auto" hangingPunct="1">
              <a:spcAft>
                <a:spcPts val="0"/>
              </a:spcAft>
              <a:buClr>
                <a:srgbClr val="0076EC"/>
              </a:buClr>
              <a:buSzPct val="75000"/>
              <a:buFont typeface="Wingdings" pitchFamily="2" charset="2"/>
              <a:buChar char="Ø"/>
              <a:defRPr/>
            </a:pPr>
            <a:r>
              <a:rPr lang="en-US" sz="1800" dirty="0" smtClean="0">
                <a:effectLst>
                  <a:outerShdw blurRad="38100" dist="38100" dir="2700000" algn="tl">
                    <a:srgbClr val="000000">
                      <a:alpha val="43137"/>
                    </a:srgbClr>
                  </a:outerShdw>
                </a:effectLst>
                <a:latin typeface="Arial" pitchFamily="34" charset="0"/>
                <a:cs typeface="Arial" pitchFamily="34" charset="0"/>
              </a:rPr>
              <a:t>all laboratories containment level 1-4</a:t>
            </a:r>
            <a:endParaRPr lang="en-US" sz="1800" dirty="0" smtClean="0">
              <a:effectLst>
                <a:outerShdw blurRad="38100" dist="38100" dir="2700000" algn="tl">
                  <a:srgbClr val="000000">
                    <a:alpha val="43137"/>
                  </a:srgbClr>
                </a:outerShdw>
              </a:effectLst>
              <a:latin typeface="Arial" pitchFamily="34" charset="0"/>
              <a:cs typeface="Arial" pitchFamily="34" charset="0"/>
            </a:endParaRPr>
          </a:p>
          <a:p>
            <a:pPr lvl="1" eaLnBrk="1" fontAlgn="auto" hangingPunct="1">
              <a:spcAft>
                <a:spcPts val="0"/>
              </a:spcAft>
              <a:buClr>
                <a:srgbClr val="0076EC"/>
              </a:buClr>
              <a:buSzPct val="75000"/>
              <a:buFont typeface="Wingdings" pitchFamily="2" charset="2"/>
              <a:buChar char="Ø"/>
              <a:defRPr/>
            </a:pPr>
            <a:r>
              <a:rPr lang="en-US" sz="1800" dirty="0" smtClean="0">
                <a:effectLst>
                  <a:outerShdw blurRad="38100" dist="38100" dir="2700000" algn="tl">
                    <a:srgbClr val="000000">
                      <a:alpha val="43137"/>
                    </a:srgbClr>
                  </a:outerShdw>
                </a:effectLst>
                <a:latin typeface="Arial" pitchFamily="34" charset="0"/>
                <a:cs typeface="Arial" pitchFamily="34" charset="0"/>
              </a:rPr>
              <a:t>use of animals, plants or insects</a:t>
            </a:r>
          </a:p>
          <a:p>
            <a:pPr lvl="1" eaLnBrk="1" fontAlgn="auto" hangingPunct="1">
              <a:spcAft>
                <a:spcPts val="0"/>
              </a:spcAft>
              <a:buClr>
                <a:srgbClr val="0076EC"/>
              </a:buClr>
              <a:buSzPct val="75000"/>
              <a:buFont typeface="Wingdings" pitchFamily="2" charset="2"/>
              <a:buChar char="Ø"/>
              <a:defRPr/>
            </a:pPr>
            <a:r>
              <a:rPr lang="en-US" sz="1800" dirty="0" smtClean="0">
                <a:effectLst>
                  <a:outerShdw blurRad="38100" dist="38100" dir="2700000" algn="tl">
                    <a:srgbClr val="000000">
                      <a:alpha val="43137"/>
                    </a:srgbClr>
                  </a:outerShdw>
                </a:effectLst>
                <a:latin typeface="Arial" pitchFamily="34" charset="0"/>
                <a:cs typeface="Arial" pitchFamily="34" charset="0"/>
              </a:rPr>
              <a:t>large scale production</a:t>
            </a:r>
          </a:p>
          <a:p>
            <a:pPr lvl="1" eaLnBrk="1" fontAlgn="auto" hangingPunct="1">
              <a:spcAft>
                <a:spcPts val="0"/>
              </a:spcAft>
              <a:buClr>
                <a:srgbClr val="0076EC"/>
              </a:buClr>
              <a:buSzPct val="75000"/>
              <a:buFont typeface="Wingdings" pitchFamily="2" charset="2"/>
              <a:buChar char="Ø"/>
              <a:defRPr/>
            </a:pPr>
            <a:r>
              <a:rPr lang="en-US" sz="1800" dirty="0" smtClean="0">
                <a:effectLst>
                  <a:outerShdw blurRad="38100" dist="38100" dir="2700000" algn="tl">
                    <a:srgbClr val="000000">
                      <a:alpha val="43137"/>
                    </a:srgbClr>
                  </a:outerShdw>
                </a:effectLst>
                <a:latin typeface="Arial" pitchFamily="34" charset="0"/>
                <a:cs typeface="Arial" pitchFamily="34" charset="0"/>
              </a:rPr>
              <a:t>GMM and gene therapy</a:t>
            </a:r>
          </a:p>
          <a:p>
            <a:pPr lvl="1" eaLnBrk="1" fontAlgn="auto" hangingPunct="1">
              <a:spcAft>
                <a:spcPts val="0"/>
              </a:spcAft>
              <a:buClr>
                <a:srgbClr val="0076EC"/>
              </a:buClr>
              <a:buSzPct val="75000"/>
              <a:buFont typeface="Wingdings" pitchFamily="2" charset="2"/>
              <a:buChar char="Ø"/>
              <a:defRPr/>
            </a:pPr>
            <a:r>
              <a:rPr lang="en-US" sz="1800" dirty="0" smtClean="0">
                <a:effectLst>
                  <a:outerShdw blurRad="38100" dist="38100" dir="2700000" algn="tl">
                    <a:srgbClr val="000000">
                      <a:alpha val="43137"/>
                    </a:srgbClr>
                  </a:outerShdw>
                </a:effectLst>
                <a:latin typeface="Arial" pitchFamily="34" charset="0"/>
                <a:cs typeface="Arial" pitchFamily="34" charset="0"/>
              </a:rPr>
              <a:t>…..</a:t>
            </a:r>
          </a:p>
          <a:p>
            <a:pPr eaLnBrk="1" fontAlgn="auto" hangingPunct="1">
              <a:spcAft>
                <a:spcPts val="0"/>
              </a:spcAft>
              <a:buClr>
                <a:srgbClr val="0076EC"/>
              </a:buClr>
              <a:buSzPct val="75000"/>
              <a:buFont typeface="Wingdings" pitchFamily="2" charset="2"/>
              <a:buChar char="Ø"/>
              <a:defRPr/>
            </a:pPr>
            <a:r>
              <a:rPr lang="en-GB" sz="2000" dirty="0" smtClean="0">
                <a:effectLst>
                  <a:outerShdw blurRad="38100" dist="38100" dir="2700000" algn="tl">
                    <a:srgbClr val="000000">
                      <a:alpha val="43137"/>
                    </a:srgbClr>
                  </a:outerShdw>
                </a:effectLst>
                <a:latin typeface="Arial" pitchFamily="34" charset="0"/>
                <a:cs typeface="Arial" pitchFamily="34" charset="0"/>
              </a:rPr>
              <a:t>Develop </a:t>
            </a:r>
            <a:r>
              <a:rPr lang="en-GB" sz="2000" dirty="0" smtClean="0">
                <a:effectLst>
                  <a:outerShdw blurRad="38100" dist="38100" dir="2700000" algn="tl">
                    <a:srgbClr val="000000">
                      <a:alpha val="43137"/>
                    </a:srgbClr>
                  </a:outerShdw>
                </a:effectLst>
                <a:latin typeface="Arial" pitchFamily="34" charset="0"/>
                <a:cs typeface="Arial" pitchFamily="34" charset="0"/>
              </a:rPr>
              <a:t>a training curriculum for BSP</a:t>
            </a:r>
            <a:r>
              <a:rPr lang="en-GB" sz="2800" dirty="0" smtClean="0">
                <a:latin typeface="Arial" pitchFamily="34" charset="0"/>
                <a:cs typeface="Arial" pitchFamily="34" charset="0"/>
              </a:rPr>
              <a:t>; </a:t>
            </a:r>
            <a:r>
              <a:rPr lang="en-GB" sz="2000" dirty="0" smtClean="0">
                <a:effectLst>
                  <a:outerShdw blurRad="38100" dist="38100" dir="2700000" algn="tl">
                    <a:srgbClr val="000000">
                      <a:alpha val="43137"/>
                    </a:srgbClr>
                  </a:outerShdw>
                </a:effectLst>
                <a:latin typeface="Arial" pitchFamily="34" charset="0"/>
                <a:cs typeface="Arial" pitchFamily="34" charset="0"/>
              </a:rPr>
              <a:t>what? where</a:t>
            </a:r>
            <a:r>
              <a:rPr lang="en-GB" sz="2000" dirty="0" smtClean="0">
                <a:effectLst>
                  <a:outerShdw blurRad="38100" dist="38100" dir="2700000" algn="tl">
                    <a:srgbClr val="000000">
                      <a:alpha val="43137"/>
                    </a:srgbClr>
                  </a:outerShdw>
                </a:effectLst>
              </a:rPr>
              <a:t>?</a:t>
            </a:r>
          </a:p>
          <a:p>
            <a:pPr marL="342900" lvl="1" indent="-342900" fontAlgn="auto">
              <a:spcAft>
                <a:spcPts val="0"/>
              </a:spcAft>
              <a:buClr>
                <a:srgbClr val="0076EC"/>
              </a:buClr>
              <a:buSzPct val="75000"/>
              <a:buNone/>
              <a:defRPr/>
            </a:pPr>
            <a:r>
              <a:rPr lang="en-GB" sz="3200" b="1" dirty="0" smtClean="0">
                <a:effectLst>
                  <a:outerShdw blurRad="38100" dist="38100" dir="2700000" algn="tl">
                    <a:srgbClr val="000000">
                      <a:alpha val="43137"/>
                    </a:srgbClr>
                  </a:outerShdw>
                </a:effectLst>
              </a:rPr>
              <a:t>	</a:t>
            </a:r>
          </a:p>
          <a:p>
            <a:pPr marL="342900" lvl="1" indent="-342900" fontAlgn="auto">
              <a:spcAft>
                <a:spcPts val="0"/>
              </a:spcAft>
              <a:buClr>
                <a:srgbClr val="0076EC"/>
              </a:buClr>
              <a:buSzPct val="75000"/>
              <a:buNone/>
              <a:defRPr/>
            </a:pPr>
            <a:r>
              <a:rPr lang="en-GB" sz="3200" b="1" dirty="0" smtClean="0">
                <a:effectLst>
                  <a:outerShdw blurRad="38100" dist="38100" dir="2700000" algn="tl">
                    <a:srgbClr val="000000">
                      <a:alpha val="43137"/>
                    </a:srgbClr>
                  </a:outerShdw>
                </a:effectLst>
              </a:rPr>
              <a:t>	CEN </a:t>
            </a:r>
            <a:r>
              <a:rPr lang="en-GB" sz="3200" b="1" dirty="0" smtClean="0">
                <a:effectLst>
                  <a:outerShdw blurRad="38100" dist="38100" dir="2700000" algn="tl">
                    <a:srgbClr val="000000">
                      <a:alpha val="43137"/>
                    </a:srgbClr>
                  </a:outerShdw>
                </a:effectLst>
              </a:rPr>
              <a:t>Workshop Agreement, CWA</a:t>
            </a:r>
            <a:endParaRPr lang="en-GB" b="1" dirty="0" smtClean="0">
              <a:effectLst>
                <a:outerShdw blurRad="38100" dist="38100" dir="2700000" algn="tl">
                  <a:srgbClr val="000000">
                    <a:alpha val="43137"/>
                  </a:srgbClr>
                </a:outerShdw>
              </a:effectLst>
            </a:endParaRPr>
          </a:p>
          <a:p>
            <a:pPr eaLnBrk="1" fontAlgn="auto" hangingPunct="1">
              <a:spcAft>
                <a:spcPts val="0"/>
              </a:spcAft>
              <a:buClr>
                <a:srgbClr val="0076EC"/>
              </a:buClr>
              <a:buSzPct val="75000"/>
              <a:buFont typeface="Wingdings" pitchFamily="2" charset="2"/>
              <a:buChar char="Ø"/>
              <a:defRPr/>
            </a:pPr>
            <a:r>
              <a:rPr lang="en-GB" sz="2000" dirty="0" smtClean="0">
                <a:effectLst>
                  <a:outerShdw blurRad="38100" dist="38100" dir="2700000" algn="tl">
                    <a:srgbClr val="000000">
                      <a:alpha val="43137"/>
                    </a:srgbClr>
                  </a:outerShdw>
                </a:effectLst>
              </a:rPr>
              <a:t>Expected early autumn 2011</a:t>
            </a:r>
            <a:endParaRPr lang="en-GB" sz="2000" dirty="0" smtClean="0">
              <a:effectLst>
                <a:outerShdw blurRad="38100" dist="38100" dir="2700000" algn="tl">
                  <a:srgbClr val="000000">
                    <a:alpha val="43137"/>
                  </a:srgbClr>
                </a:outerShdw>
              </a:effectLst>
            </a:endParaRPr>
          </a:p>
        </p:txBody>
      </p:sp>
      <p:sp>
        <p:nvSpPr>
          <p:cNvPr id="8" name="Curved Right Arrow 7"/>
          <p:cNvSpPr/>
          <p:nvPr/>
        </p:nvSpPr>
        <p:spPr>
          <a:xfrm rot="21110196">
            <a:off x="60166" y="4691567"/>
            <a:ext cx="604838" cy="890588"/>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solidFill>
                <a:schemeClr val="tx1"/>
              </a:solidFill>
            </a:endParaRPr>
          </a:p>
        </p:txBody>
      </p:sp>
      <p:sp>
        <p:nvSpPr>
          <p:cNvPr id="9" name="Date Placeholder 8"/>
          <p:cNvSpPr>
            <a:spLocks noGrp="1"/>
          </p:cNvSpPr>
          <p:nvPr>
            <p:ph type="dt" sz="half" idx="10"/>
          </p:nvPr>
        </p:nvSpPr>
        <p:spPr/>
        <p:txBody>
          <a:bodyPr/>
          <a:lstStyle/>
          <a:p>
            <a:r>
              <a:rPr lang="sv-SE" smtClean="0"/>
              <a:t>201107/Kallings</a:t>
            </a:r>
            <a:endParaRPr lang="sv-SE"/>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2"/>
          <p:cNvSpPr>
            <a:spLocks noGrp="1" noChangeArrowheads="1"/>
          </p:cNvSpPr>
          <p:nvPr>
            <p:ph type="title"/>
          </p:nvPr>
        </p:nvSpPr>
        <p:spPr>
          <a:xfrm>
            <a:off x="611560" y="404664"/>
            <a:ext cx="7705725" cy="1008062"/>
          </a:xfrm>
          <a:noFill/>
          <a:ln/>
        </p:spPr>
        <p:txBody>
          <a:bodyPr lIns="90488" tIns="44450" rIns="90488" bIns="44450"/>
          <a:lstStyle/>
          <a:p>
            <a:pPr>
              <a:lnSpc>
                <a:spcPct val="90000"/>
              </a:lnSpc>
            </a:pPr>
            <a:r>
              <a:rPr lang="en-GB" sz="3200" b="1" dirty="0">
                <a:solidFill>
                  <a:srgbClr val="CC0000"/>
                </a:solidFill>
                <a:latin typeface="Arial Unicode MS" pitchFamily="34" charset="-128"/>
                <a:ea typeface="Arial Unicode MS" pitchFamily="34" charset="-128"/>
                <a:cs typeface="Arial Unicode MS" pitchFamily="34" charset="-128"/>
              </a:rPr>
              <a:t>Regional and National </a:t>
            </a:r>
            <a:r>
              <a:rPr lang="en-GB" sz="3200" b="1" i="1" dirty="0" err="1">
                <a:solidFill>
                  <a:srgbClr val="CC0000"/>
                </a:solidFill>
                <a:latin typeface="Arial Unicode MS" pitchFamily="34" charset="-128"/>
                <a:ea typeface="Arial Unicode MS" pitchFamily="34" charset="-128"/>
                <a:cs typeface="Arial Unicode MS" pitchFamily="34" charset="-128"/>
              </a:rPr>
              <a:t>Biosecurity</a:t>
            </a:r>
            <a:r>
              <a:rPr lang="en-GB" sz="3200" b="1" dirty="0">
                <a:solidFill>
                  <a:srgbClr val="CC0000"/>
                </a:solidFill>
                <a:latin typeface="Arial Unicode MS" pitchFamily="34" charset="-128"/>
                <a:ea typeface="Arial Unicode MS" pitchFamily="34" charset="-128"/>
                <a:cs typeface="Arial Unicode MS" pitchFamily="34" charset="-128"/>
              </a:rPr>
              <a:t> Regulations  </a:t>
            </a:r>
            <a:endParaRPr lang="sv-SE" sz="3200" b="1" dirty="0">
              <a:solidFill>
                <a:srgbClr val="CC0000"/>
              </a:solidFill>
              <a:latin typeface="Arial Unicode MS" pitchFamily="34" charset="-128"/>
              <a:ea typeface="Arial Unicode MS" pitchFamily="34" charset="-128"/>
              <a:cs typeface="Arial Unicode MS" pitchFamily="34" charset="-128"/>
            </a:endParaRPr>
          </a:p>
        </p:txBody>
      </p:sp>
      <p:sp>
        <p:nvSpPr>
          <p:cNvPr id="92165" name="Rectangle 5"/>
          <p:cNvSpPr>
            <a:spLocks noGrp="1" noChangeArrowheads="1"/>
          </p:cNvSpPr>
          <p:nvPr>
            <p:ph type="body" idx="1"/>
          </p:nvPr>
        </p:nvSpPr>
        <p:spPr>
          <a:xfrm>
            <a:off x="395536" y="1773238"/>
            <a:ext cx="8496944" cy="4352925"/>
          </a:xfrm>
        </p:spPr>
        <p:txBody>
          <a:bodyPr/>
          <a:lstStyle/>
          <a:p>
            <a:pPr>
              <a:buSzPct val="85000"/>
              <a:buFont typeface="Wingdings" pitchFamily="2" charset="2"/>
              <a:buChar char="Ø"/>
            </a:pPr>
            <a:r>
              <a:rPr lang="en-GB" sz="2800" dirty="0"/>
              <a:t>Africa, South America, EU</a:t>
            </a:r>
          </a:p>
          <a:p>
            <a:pPr>
              <a:buSzPct val="85000"/>
              <a:buFont typeface="Wingdings" pitchFamily="2" charset="2"/>
              <a:buChar char="Ø"/>
            </a:pPr>
            <a:endParaRPr lang="en-GB" sz="2800" dirty="0"/>
          </a:p>
          <a:p>
            <a:pPr>
              <a:buSzPct val="85000"/>
              <a:buFont typeface="Wingdings" pitchFamily="2" charset="2"/>
              <a:buChar char="Ø"/>
            </a:pPr>
            <a:r>
              <a:rPr lang="en-GB" sz="2800" dirty="0" smtClean="0"/>
              <a:t>Australia (</a:t>
            </a:r>
            <a:r>
              <a:rPr lang="en-GB" sz="2800" dirty="0"/>
              <a:t>4), Austria, Belgium, Brazil, </a:t>
            </a:r>
            <a:r>
              <a:rPr lang="en-GB" sz="2800" dirty="0" smtClean="0"/>
              <a:t>Canada (</a:t>
            </a:r>
            <a:r>
              <a:rPr lang="en-GB" sz="2800" dirty="0"/>
              <a:t>4), </a:t>
            </a:r>
            <a:r>
              <a:rPr lang="en-GB" sz="2800" dirty="0" smtClean="0"/>
              <a:t>China (</a:t>
            </a:r>
            <a:r>
              <a:rPr lang="en-GB" sz="2800" dirty="0"/>
              <a:t>4), </a:t>
            </a:r>
            <a:r>
              <a:rPr lang="en-GB" sz="2800" dirty="0" smtClean="0"/>
              <a:t>Cuba (</a:t>
            </a:r>
            <a:r>
              <a:rPr lang="en-GB" sz="2800" dirty="0"/>
              <a:t>2), Czech </a:t>
            </a:r>
            <a:r>
              <a:rPr lang="en-GB" sz="2800" dirty="0" smtClean="0"/>
              <a:t>Republic (</a:t>
            </a:r>
            <a:r>
              <a:rPr lang="en-GB" sz="2800" dirty="0"/>
              <a:t>4), </a:t>
            </a:r>
            <a:r>
              <a:rPr lang="en-GB" sz="2800" dirty="0" smtClean="0"/>
              <a:t>Denmark, Finland (</a:t>
            </a:r>
            <a:r>
              <a:rPr lang="en-GB" sz="2800" dirty="0"/>
              <a:t>3), </a:t>
            </a:r>
            <a:r>
              <a:rPr lang="en-GB" sz="2800" dirty="0" smtClean="0"/>
              <a:t>France (</a:t>
            </a:r>
            <a:r>
              <a:rPr lang="en-GB" sz="2800" dirty="0"/>
              <a:t>4), </a:t>
            </a:r>
            <a:r>
              <a:rPr lang="en-GB" sz="2800" dirty="0" smtClean="0"/>
              <a:t>Germany (</a:t>
            </a:r>
            <a:r>
              <a:rPr lang="en-GB" sz="2800" dirty="0"/>
              <a:t>5), </a:t>
            </a:r>
            <a:r>
              <a:rPr lang="en-GB" sz="2800" dirty="0" smtClean="0"/>
              <a:t>India (</a:t>
            </a:r>
            <a:r>
              <a:rPr lang="en-GB" sz="2800" dirty="0"/>
              <a:t>3), Israel, Italy, </a:t>
            </a:r>
            <a:r>
              <a:rPr lang="en-GB" sz="2800" dirty="0" smtClean="0"/>
              <a:t>Japan (</a:t>
            </a:r>
            <a:r>
              <a:rPr lang="en-GB" sz="2800" dirty="0"/>
              <a:t>11), </a:t>
            </a:r>
            <a:r>
              <a:rPr lang="en-GB" sz="2800" dirty="0" smtClean="0"/>
              <a:t>Kazakhstan (</a:t>
            </a:r>
            <a:r>
              <a:rPr lang="en-GB" sz="2800" dirty="0"/>
              <a:t>4), </a:t>
            </a:r>
            <a:r>
              <a:rPr lang="en-GB" sz="2800" dirty="0" smtClean="0"/>
              <a:t>Russia (</a:t>
            </a:r>
            <a:r>
              <a:rPr lang="en-GB" sz="2800" dirty="0"/>
              <a:t>6), Singapore, South </a:t>
            </a:r>
            <a:r>
              <a:rPr lang="en-GB" sz="2800" dirty="0" smtClean="0"/>
              <a:t>Africa (</a:t>
            </a:r>
            <a:r>
              <a:rPr lang="en-GB" sz="2800" dirty="0"/>
              <a:t>3), South </a:t>
            </a:r>
            <a:r>
              <a:rPr lang="en-GB" sz="2800" dirty="0" smtClean="0"/>
              <a:t>Korea (</a:t>
            </a:r>
            <a:r>
              <a:rPr lang="en-GB" sz="2800" dirty="0"/>
              <a:t>2), </a:t>
            </a:r>
            <a:r>
              <a:rPr lang="en-GB" sz="2800" dirty="0" smtClean="0"/>
              <a:t>Switzerland (</a:t>
            </a:r>
            <a:r>
              <a:rPr lang="en-GB" sz="2800" dirty="0"/>
              <a:t>3), United </a:t>
            </a:r>
            <a:r>
              <a:rPr lang="en-GB" sz="2800" dirty="0" smtClean="0"/>
              <a:t>Kingdom (</a:t>
            </a:r>
            <a:r>
              <a:rPr lang="en-GB" sz="2800" dirty="0"/>
              <a:t>5), United </a:t>
            </a:r>
            <a:r>
              <a:rPr lang="en-GB" sz="2800" dirty="0" smtClean="0"/>
              <a:t>States (</a:t>
            </a:r>
            <a:r>
              <a:rPr lang="en-GB" sz="2800" dirty="0"/>
              <a:t>14)</a:t>
            </a:r>
          </a:p>
        </p:txBody>
      </p:sp>
      <p:sp>
        <p:nvSpPr>
          <p:cNvPr id="4" name="Date Placeholder 3"/>
          <p:cNvSpPr>
            <a:spLocks noGrp="1"/>
          </p:cNvSpPr>
          <p:nvPr>
            <p:ph type="dt" sz="half" idx="10"/>
          </p:nvPr>
        </p:nvSpPr>
        <p:spPr/>
        <p:txBody>
          <a:bodyPr/>
          <a:lstStyle/>
          <a:p>
            <a:r>
              <a:rPr lang="sv-SE" smtClean="0"/>
              <a:t>201107/Kallings</a:t>
            </a:r>
            <a:endParaRPr lang="sv-SE"/>
          </a:p>
        </p:txBody>
      </p:sp>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412776"/>
            <a:ext cx="5266928" cy="1143000"/>
          </a:xfrm>
        </p:spPr>
        <p:txBody>
          <a:bodyPr/>
          <a:lstStyle/>
          <a:p>
            <a:r>
              <a:rPr lang="en-GB" b="1" dirty="0" smtClean="0">
                <a:latin typeface="Arial" pitchFamily="34" charset="0"/>
                <a:cs typeface="Arial" pitchFamily="34" charset="0"/>
              </a:rPr>
              <a:t>BMBL 5</a:t>
            </a:r>
            <a:r>
              <a:rPr lang="en-GB" b="1" baseline="30000" dirty="0" smtClean="0">
                <a:latin typeface="Arial" pitchFamily="34" charset="0"/>
                <a:cs typeface="Arial" pitchFamily="34" charset="0"/>
              </a:rPr>
              <a:t>th</a:t>
            </a:r>
            <a:r>
              <a:rPr lang="en-GB" b="1" dirty="0" smtClean="0">
                <a:latin typeface="Arial" pitchFamily="34" charset="0"/>
                <a:cs typeface="Arial" pitchFamily="34" charset="0"/>
              </a:rPr>
              <a:t> </a:t>
            </a:r>
            <a:r>
              <a:rPr lang="en-GB" b="1" dirty="0" err="1" smtClean="0">
                <a:latin typeface="Arial" pitchFamily="34" charset="0"/>
                <a:cs typeface="Arial" pitchFamily="34" charset="0"/>
              </a:rPr>
              <a:t>ed</a:t>
            </a:r>
            <a:r>
              <a:rPr lang="en-GB" b="1" dirty="0" smtClean="0">
                <a:latin typeface="Arial" pitchFamily="34" charset="0"/>
                <a:cs typeface="Arial" pitchFamily="34" charset="0"/>
              </a:rPr>
              <a:t> (2009)</a:t>
            </a:r>
            <a:endParaRPr lang="en-GB" b="1" dirty="0">
              <a:latin typeface="Arial" pitchFamily="34" charset="0"/>
              <a:cs typeface="Arial" pitchFamily="34" charset="0"/>
            </a:endParaRPr>
          </a:p>
        </p:txBody>
      </p:sp>
      <p:sp>
        <p:nvSpPr>
          <p:cNvPr id="6" name="Rectangle 5"/>
          <p:cNvSpPr/>
          <p:nvPr/>
        </p:nvSpPr>
        <p:spPr>
          <a:xfrm>
            <a:off x="323528" y="3573016"/>
            <a:ext cx="4572000" cy="830997"/>
          </a:xfrm>
          <a:prstGeom prst="rect">
            <a:avLst/>
          </a:prstGeom>
        </p:spPr>
        <p:txBody>
          <a:bodyPr>
            <a:spAutoFit/>
          </a:bodyPr>
          <a:lstStyle/>
          <a:p>
            <a:r>
              <a:rPr lang="en-GB" sz="2400" dirty="0" smtClean="0">
                <a:hlinkClick r:id="rId2"/>
              </a:rPr>
              <a:t>http://www.cdc.gov/biosafety/publications/bmbl5/</a:t>
            </a:r>
            <a:r>
              <a:rPr lang="en-GB" sz="2400" dirty="0" smtClean="0"/>
              <a:t> </a:t>
            </a:r>
            <a:endParaRPr lang="en-GB" sz="2400" dirty="0"/>
          </a:p>
        </p:txBody>
      </p:sp>
      <p:sp>
        <p:nvSpPr>
          <p:cNvPr id="5" name="Date Placeholder 4"/>
          <p:cNvSpPr>
            <a:spLocks noGrp="1"/>
          </p:cNvSpPr>
          <p:nvPr>
            <p:ph type="dt" sz="half" idx="10"/>
          </p:nvPr>
        </p:nvSpPr>
        <p:spPr/>
        <p:txBody>
          <a:bodyPr/>
          <a:lstStyle/>
          <a:p>
            <a:r>
              <a:rPr lang="sv-SE" smtClean="0"/>
              <a:t>201107/Kallings</a:t>
            </a:r>
            <a:endParaRPr lang="sv-SE"/>
          </a:p>
        </p:txBody>
      </p:sp>
      <p:sp>
        <p:nvSpPr>
          <p:cNvPr id="7" name="Content Placeholder 6"/>
          <p:cNvSpPr>
            <a:spLocks noGrp="1"/>
          </p:cNvSpPr>
          <p:nvPr>
            <p:ph idx="1"/>
          </p:nvPr>
        </p:nvSpPr>
        <p:spPr/>
        <p:txBody>
          <a:bodyPr/>
          <a:lstStyle/>
          <a:p>
            <a:endParaRPr lang="en-GB"/>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4" name="Line 4"/>
          <p:cNvSpPr>
            <a:spLocks noChangeShapeType="1"/>
          </p:cNvSpPr>
          <p:nvPr/>
        </p:nvSpPr>
        <p:spPr bwMode="auto">
          <a:xfrm>
            <a:off x="468313" y="4868863"/>
            <a:ext cx="0" cy="0"/>
          </a:xfrm>
          <a:prstGeom prst="line">
            <a:avLst/>
          </a:prstGeom>
          <a:noFill/>
          <a:ln w="9525">
            <a:solidFill>
              <a:schemeClr val="tx1"/>
            </a:solidFill>
            <a:round/>
            <a:headEnd/>
            <a:tailEnd/>
          </a:ln>
          <a:effectLst/>
        </p:spPr>
        <p:txBody>
          <a:bodyPr/>
          <a:lstStyle/>
          <a:p>
            <a:endParaRPr lang="en-GB"/>
          </a:p>
        </p:txBody>
      </p:sp>
      <p:sp>
        <p:nvSpPr>
          <p:cNvPr id="20485" name="Line 5"/>
          <p:cNvSpPr>
            <a:spLocks noChangeShapeType="1"/>
          </p:cNvSpPr>
          <p:nvPr/>
        </p:nvSpPr>
        <p:spPr bwMode="auto">
          <a:xfrm>
            <a:off x="611188" y="3429000"/>
            <a:ext cx="7921625" cy="0"/>
          </a:xfrm>
          <a:prstGeom prst="line">
            <a:avLst/>
          </a:prstGeom>
          <a:noFill/>
          <a:ln w="38100">
            <a:solidFill>
              <a:schemeClr val="accent2"/>
            </a:solidFill>
            <a:round/>
            <a:headEnd/>
            <a:tailEnd/>
          </a:ln>
          <a:effectLst/>
        </p:spPr>
        <p:txBody>
          <a:bodyPr/>
          <a:lstStyle/>
          <a:p>
            <a:endParaRPr lang="en-GB"/>
          </a:p>
        </p:txBody>
      </p:sp>
      <p:sp>
        <p:nvSpPr>
          <p:cNvPr id="20486" name="Text Box 6"/>
          <p:cNvSpPr txBox="1">
            <a:spLocks noChangeArrowheads="1"/>
          </p:cNvSpPr>
          <p:nvPr/>
        </p:nvSpPr>
        <p:spPr bwMode="auto">
          <a:xfrm>
            <a:off x="611188" y="3500438"/>
            <a:ext cx="719137" cy="366712"/>
          </a:xfrm>
          <a:prstGeom prst="rect">
            <a:avLst/>
          </a:prstGeom>
          <a:noFill/>
          <a:ln w="9525">
            <a:noFill/>
            <a:miter lim="800000"/>
            <a:headEnd/>
            <a:tailEnd/>
          </a:ln>
          <a:effectLst/>
        </p:spPr>
        <p:txBody>
          <a:bodyPr>
            <a:spAutoFit/>
          </a:bodyPr>
          <a:lstStyle/>
          <a:p>
            <a:pPr>
              <a:spcBef>
                <a:spcPct val="50000"/>
              </a:spcBef>
            </a:pPr>
            <a:r>
              <a:rPr lang="sv-SE"/>
              <a:t>1997</a:t>
            </a:r>
            <a:endParaRPr lang="en-US"/>
          </a:p>
        </p:txBody>
      </p:sp>
      <p:sp>
        <p:nvSpPr>
          <p:cNvPr id="20487" name="Text Box 7"/>
          <p:cNvSpPr txBox="1">
            <a:spLocks noChangeArrowheads="1"/>
          </p:cNvSpPr>
          <p:nvPr/>
        </p:nvSpPr>
        <p:spPr bwMode="auto">
          <a:xfrm>
            <a:off x="2700338" y="3500438"/>
            <a:ext cx="720725" cy="366712"/>
          </a:xfrm>
          <a:prstGeom prst="rect">
            <a:avLst/>
          </a:prstGeom>
          <a:noFill/>
          <a:ln w="9525">
            <a:noFill/>
            <a:miter lim="800000"/>
            <a:headEnd/>
            <a:tailEnd/>
          </a:ln>
          <a:effectLst/>
        </p:spPr>
        <p:txBody>
          <a:bodyPr>
            <a:spAutoFit/>
          </a:bodyPr>
          <a:lstStyle/>
          <a:p>
            <a:pPr>
              <a:spcBef>
                <a:spcPct val="50000"/>
              </a:spcBef>
            </a:pPr>
            <a:r>
              <a:rPr lang="sv-SE"/>
              <a:t>2000</a:t>
            </a:r>
            <a:endParaRPr lang="en-US"/>
          </a:p>
        </p:txBody>
      </p:sp>
      <p:sp>
        <p:nvSpPr>
          <p:cNvPr id="20488" name="Text Box 8"/>
          <p:cNvSpPr txBox="1">
            <a:spLocks noChangeArrowheads="1"/>
          </p:cNvSpPr>
          <p:nvPr/>
        </p:nvSpPr>
        <p:spPr bwMode="auto">
          <a:xfrm>
            <a:off x="4932363" y="3500438"/>
            <a:ext cx="936625" cy="366712"/>
          </a:xfrm>
          <a:prstGeom prst="rect">
            <a:avLst/>
          </a:prstGeom>
          <a:noFill/>
          <a:ln w="9525">
            <a:noFill/>
            <a:miter lim="800000"/>
            <a:headEnd/>
            <a:tailEnd/>
          </a:ln>
          <a:effectLst/>
        </p:spPr>
        <p:txBody>
          <a:bodyPr>
            <a:spAutoFit/>
          </a:bodyPr>
          <a:lstStyle/>
          <a:p>
            <a:pPr>
              <a:spcBef>
                <a:spcPct val="50000"/>
              </a:spcBef>
            </a:pPr>
            <a:r>
              <a:rPr lang="sv-SE"/>
              <a:t>2003</a:t>
            </a:r>
            <a:endParaRPr lang="en-US"/>
          </a:p>
        </p:txBody>
      </p:sp>
      <p:sp>
        <p:nvSpPr>
          <p:cNvPr id="20489" name="Text Box 9"/>
          <p:cNvSpPr txBox="1">
            <a:spLocks noChangeArrowheads="1"/>
          </p:cNvSpPr>
          <p:nvPr/>
        </p:nvSpPr>
        <p:spPr bwMode="auto">
          <a:xfrm>
            <a:off x="7740650" y="3500438"/>
            <a:ext cx="719138" cy="366712"/>
          </a:xfrm>
          <a:prstGeom prst="rect">
            <a:avLst/>
          </a:prstGeom>
          <a:noFill/>
          <a:ln w="9525">
            <a:noFill/>
            <a:miter lim="800000"/>
            <a:headEnd/>
            <a:tailEnd/>
          </a:ln>
          <a:effectLst/>
        </p:spPr>
        <p:txBody>
          <a:bodyPr>
            <a:spAutoFit/>
          </a:bodyPr>
          <a:lstStyle/>
          <a:p>
            <a:pPr>
              <a:spcBef>
                <a:spcPct val="50000"/>
              </a:spcBef>
            </a:pPr>
            <a:r>
              <a:rPr lang="sv-SE"/>
              <a:t>2007</a:t>
            </a:r>
            <a:endParaRPr lang="en-US"/>
          </a:p>
        </p:txBody>
      </p:sp>
      <p:sp>
        <p:nvSpPr>
          <p:cNvPr id="20490" name="Rectangle 10"/>
          <p:cNvSpPr>
            <a:spLocks noChangeArrowheads="1"/>
          </p:cNvSpPr>
          <p:nvPr/>
        </p:nvSpPr>
        <p:spPr bwMode="auto">
          <a:xfrm>
            <a:off x="3779838" y="620713"/>
            <a:ext cx="3968750" cy="585787"/>
          </a:xfrm>
          <a:prstGeom prst="rect">
            <a:avLst/>
          </a:prstGeom>
          <a:solidFill>
            <a:srgbClr val="00FF00"/>
          </a:solidFill>
          <a:ln w="9525">
            <a:noFill/>
            <a:miter lim="800000"/>
            <a:headEnd/>
            <a:tailEnd/>
          </a:ln>
          <a:effectLst>
            <a:outerShdw dist="107763" dir="8100000" algn="ctr" rotWithShape="0">
              <a:schemeClr val="bg2">
                <a:alpha val="50000"/>
              </a:schemeClr>
            </a:outerShdw>
          </a:effectLst>
        </p:spPr>
        <p:txBody>
          <a:bodyPr wrap="none">
            <a:spAutoFit/>
          </a:bodyPr>
          <a:lstStyle/>
          <a:p>
            <a:pPr>
              <a:lnSpc>
                <a:spcPct val="80000"/>
              </a:lnSpc>
              <a:spcBef>
                <a:spcPct val="20000"/>
              </a:spcBef>
              <a:buClr>
                <a:schemeClr val="tx1"/>
              </a:buClr>
              <a:buSzPct val="75000"/>
              <a:buFont typeface="Wingdings" pitchFamily="1" charset="2"/>
              <a:buNone/>
            </a:pPr>
            <a:r>
              <a:rPr lang="en-GB" b="1"/>
              <a:t>SARS</a:t>
            </a:r>
            <a:r>
              <a:rPr lang="en-GB"/>
              <a:t>  4 lab staff, 7 secondary cases</a:t>
            </a:r>
            <a:endParaRPr lang="sv-SE"/>
          </a:p>
          <a:p>
            <a:pPr>
              <a:lnSpc>
                <a:spcPct val="80000"/>
              </a:lnSpc>
              <a:spcBef>
                <a:spcPct val="20000"/>
              </a:spcBef>
              <a:buClr>
                <a:schemeClr val="tx1"/>
              </a:buClr>
              <a:buSzPct val="75000"/>
              <a:buFont typeface="Wingdings" pitchFamily="1" charset="2"/>
              <a:buNone/>
            </a:pPr>
            <a:r>
              <a:rPr lang="sv-SE"/>
              <a:t>Singapore, Taiwan, Beijing: 1 </a:t>
            </a:r>
            <a:r>
              <a:rPr lang="en-GB" b="1"/>
              <a:t>†</a:t>
            </a:r>
            <a:r>
              <a:rPr lang="sv-SE"/>
              <a:t> </a:t>
            </a:r>
          </a:p>
        </p:txBody>
      </p:sp>
      <p:sp>
        <p:nvSpPr>
          <p:cNvPr id="20491" name="Rectangle 11"/>
          <p:cNvSpPr>
            <a:spLocks noChangeArrowheads="1"/>
          </p:cNvSpPr>
          <p:nvPr/>
        </p:nvSpPr>
        <p:spPr bwMode="auto">
          <a:xfrm>
            <a:off x="0" y="2420938"/>
            <a:ext cx="2484438" cy="641350"/>
          </a:xfrm>
          <a:prstGeom prst="rect">
            <a:avLst/>
          </a:prstGeom>
          <a:noFill/>
          <a:ln w="9525">
            <a:noFill/>
            <a:miter lim="800000"/>
            <a:headEnd/>
            <a:tailEnd/>
          </a:ln>
          <a:effectLst/>
        </p:spPr>
        <p:txBody>
          <a:bodyPr>
            <a:spAutoFit/>
          </a:bodyPr>
          <a:lstStyle/>
          <a:p>
            <a:r>
              <a:rPr lang="en-GB" b="1"/>
              <a:t>Herpes B</a:t>
            </a:r>
            <a:r>
              <a:rPr lang="en-GB"/>
              <a:t> encephalitis</a:t>
            </a:r>
          </a:p>
          <a:p>
            <a:r>
              <a:rPr lang="en-GB"/>
              <a:t>23-y woman </a:t>
            </a:r>
            <a:r>
              <a:rPr lang="en-GB" b="1"/>
              <a:t>†</a:t>
            </a:r>
            <a:endParaRPr lang="en-US" b="1"/>
          </a:p>
        </p:txBody>
      </p:sp>
      <p:sp>
        <p:nvSpPr>
          <p:cNvPr id="20492" name="Rectangle 12"/>
          <p:cNvSpPr>
            <a:spLocks noChangeArrowheads="1"/>
          </p:cNvSpPr>
          <p:nvPr/>
        </p:nvSpPr>
        <p:spPr bwMode="auto">
          <a:xfrm>
            <a:off x="5795963" y="2852738"/>
            <a:ext cx="1871662" cy="366712"/>
          </a:xfrm>
          <a:prstGeom prst="rect">
            <a:avLst/>
          </a:prstGeom>
          <a:noFill/>
          <a:ln w="9525">
            <a:noFill/>
            <a:miter lim="800000"/>
            <a:headEnd/>
            <a:tailEnd/>
          </a:ln>
          <a:effectLst/>
        </p:spPr>
        <p:txBody>
          <a:bodyPr>
            <a:spAutoFit/>
          </a:bodyPr>
          <a:lstStyle/>
          <a:p>
            <a:r>
              <a:rPr lang="sv-SE" b="1"/>
              <a:t>Ebola</a:t>
            </a:r>
            <a:r>
              <a:rPr lang="sv-SE"/>
              <a:t>,</a:t>
            </a:r>
            <a:r>
              <a:rPr lang="en-GB"/>
              <a:t> Russia </a:t>
            </a:r>
            <a:r>
              <a:rPr lang="en-GB" b="1"/>
              <a:t>†</a:t>
            </a:r>
            <a:endParaRPr lang="en-US" b="1"/>
          </a:p>
        </p:txBody>
      </p:sp>
      <p:sp>
        <p:nvSpPr>
          <p:cNvPr id="20494" name="Text Box 14"/>
          <p:cNvSpPr txBox="1">
            <a:spLocks noChangeArrowheads="1"/>
          </p:cNvSpPr>
          <p:nvPr/>
        </p:nvSpPr>
        <p:spPr bwMode="auto">
          <a:xfrm>
            <a:off x="6877050" y="4724400"/>
            <a:ext cx="1008063" cy="366713"/>
          </a:xfrm>
          <a:prstGeom prst="rect">
            <a:avLst/>
          </a:prstGeom>
          <a:noFill/>
          <a:ln w="9525">
            <a:noFill/>
            <a:miter lim="800000"/>
            <a:headEnd/>
            <a:tailEnd/>
          </a:ln>
          <a:effectLst/>
        </p:spPr>
        <p:txBody>
          <a:bodyPr>
            <a:spAutoFit/>
          </a:bodyPr>
          <a:lstStyle/>
          <a:p>
            <a:pPr>
              <a:spcBef>
                <a:spcPct val="50000"/>
              </a:spcBef>
            </a:pPr>
            <a:r>
              <a:rPr lang="sv-SE" b="1"/>
              <a:t>Tb</a:t>
            </a:r>
            <a:r>
              <a:rPr lang="sv-SE"/>
              <a:t>, UK</a:t>
            </a:r>
            <a:endParaRPr lang="en-US"/>
          </a:p>
        </p:txBody>
      </p:sp>
      <p:sp>
        <p:nvSpPr>
          <p:cNvPr id="20493" name="Rectangle 13"/>
          <p:cNvSpPr>
            <a:spLocks noChangeArrowheads="1"/>
          </p:cNvSpPr>
          <p:nvPr/>
        </p:nvSpPr>
        <p:spPr bwMode="auto">
          <a:xfrm>
            <a:off x="4787900" y="4005263"/>
            <a:ext cx="1974850" cy="366712"/>
          </a:xfrm>
          <a:prstGeom prst="rect">
            <a:avLst/>
          </a:prstGeom>
          <a:noFill/>
          <a:ln w="9525">
            <a:noFill/>
            <a:miter lim="800000"/>
            <a:headEnd/>
            <a:tailEnd/>
          </a:ln>
          <a:effectLst/>
        </p:spPr>
        <p:txBody>
          <a:bodyPr wrap="none">
            <a:spAutoFit/>
          </a:bodyPr>
          <a:lstStyle/>
          <a:p>
            <a:r>
              <a:rPr lang="en-GB" b="1"/>
              <a:t>Tb</a:t>
            </a:r>
            <a:r>
              <a:rPr lang="en-GB"/>
              <a:t>; 3 cases, USA</a:t>
            </a:r>
            <a:endParaRPr lang="en-US"/>
          </a:p>
        </p:txBody>
      </p:sp>
      <p:sp>
        <p:nvSpPr>
          <p:cNvPr id="20495" name="Line 15"/>
          <p:cNvSpPr>
            <a:spLocks noChangeShapeType="1"/>
          </p:cNvSpPr>
          <p:nvPr/>
        </p:nvSpPr>
        <p:spPr bwMode="auto">
          <a:xfrm flipV="1">
            <a:off x="6011863" y="3429000"/>
            <a:ext cx="0" cy="647700"/>
          </a:xfrm>
          <a:prstGeom prst="line">
            <a:avLst/>
          </a:prstGeom>
          <a:noFill/>
          <a:ln w="9525">
            <a:solidFill>
              <a:schemeClr val="tx1"/>
            </a:solidFill>
            <a:round/>
            <a:headEnd/>
            <a:tailEnd type="triangle" w="med" len="med"/>
          </a:ln>
          <a:effectLst/>
        </p:spPr>
        <p:txBody>
          <a:bodyPr/>
          <a:lstStyle/>
          <a:p>
            <a:endParaRPr lang="en-GB"/>
          </a:p>
        </p:txBody>
      </p:sp>
      <p:sp>
        <p:nvSpPr>
          <p:cNvPr id="20496" name="Line 16"/>
          <p:cNvSpPr>
            <a:spLocks noChangeShapeType="1"/>
          </p:cNvSpPr>
          <p:nvPr/>
        </p:nvSpPr>
        <p:spPr bwMode="auto">
          <a:xfrm flipV="1">
            <a:off x="7380288" y="3429000"/>
            <a:ext cx="0" cy="1152525"/>
          </a:xfrm>
          <a:prstGeom prst="line">
            <a:avLst/>
          </a:prstGeom>
          <a:noFill/>
          <a:ln w="9525">
            <a:solidFill>
              <a:schemeClr val="tx1"/>
            </a:solidFill>
            <a:round/>
            <a:headEnd/>
            <a:tailEnd type="triangle" w="med" len="med"/>
          </a:ln>
          <a:effectLst/>
        </p:spPr>
        <p:txBody>
          <a:bodyPr/>
          <a:lstStyle/>
          <a:p>
            <a:endParaRPr lang="en-GB"/>
          </a:p>
        </p:txBody>
      </p:sp>
      <p:sp>
        <p:nvSpPr>
          <p:cNvPr id="20497" name="Line 17"/>
          <p:cNvSpPr>
            <a:spLocks noChangeShapeType="1"/>
          </p:cNvSpPr>
          <p:nvPr/>
        </p:nvSpPr>
        <p:spPr bwMode="auto">
          <a:xfrm>
            <a:off x="6732588" y="3213100"/>
            <a:ext cx="0" cy="215900"/>
          </a:xfrm>
          <a:prstGeom prst="line">
            <a:avLst/>
          </a:prstGeom>
          <a:noFill/>
          <a:ln w="9525">
            <a:solidFill>
              <a:schemeClr val="tx1"/>
            </a:solidFill>
            <a:round/>
            <a:headEnd/>
            <a:tailEnd type="triangle" w="med" len="med"/>
          </a:ln>
          <a:effectLst/>
        </p:spPr>
        <p:txBody>
          <a:bodyPr/>
          <a:lstStyle/>
          <a:p>
            <a:endParaRPr lang="en-GB"/>
          </a:p>
        </p:txBody>
      </p:sp>
      <p:sp>
        <p:nvSpPr>
          <p:cNvPr id="20498" name="Line 18"/>
          <p:cNvSpPr>
            <a:spLocks noChangeShapeType="1"/>
          </p:cNvSpPr>
          <p:nvPr/>
        </p:nvSpPr>
        <p:spPr bwMode="auto">
          <a:xfrm>
            <a:off x="971550" y="2997200"/>
            <a:ext cx="0" cy="431800"/>
          </a:xfrm>
          <a:prstGeom prst="line">
            <a:avLst/>
          </a:prstGeom>
          <a:noFill/>
          <a:ln w="9525">
            <a:solidFill>
              <a:schemeClr val="tx1"/>
            </a:solidFill>
            <a:round/>
            <a:headEnd/>
            <a:tailEnd type="triangle" w="med" len="med"/>
          </a:ln>
          <a:effectLst/>
        </p:spPr>
        <p:txBody>
          <a:bodyPr/>
          <a:lstStyle/>
          <a:p>
            <a:endParaRPr lang="en-GB"/>
          </a:p>
        </p:txBody>
      </p:sp>
      <p:sp>
        <p:nvSpPr>
          <p:cNvPr id="20500" name="Line 20"/>
          <p:cNvSpPr>
            <a:spLocks noChangeShapeType="1"/>
          </p:cNvSpPr>
          <p:nvPr/>
        </p:nvSpPr>
        <p:spPr bwMode="auto">
          <a:xfrm flipV="1">
            <a:off x="5364163" y="3429000"/>
            <a:ext cx="0" cy="2305050"/>
          </a:xfrm>
          <a:prstGeom prst="line">
            <a:avLst/>
          </a:prstGeom>
          <a:noFill/>
          <a:ln w="9525">
            <a:solidFill>
              <a:schemeClr val="tx1"/>
            </a:solidFill>
            <a:round/>
            <a:headEnd/>
            <a:tailEnd type="triangle" w="med" len="med"/>
          </a:ln>
          <a:effectLst/>
        </p:spPr>
        <p:txBody>
          <a:bodyPr/>
          <a:lstStyle/>
          <a:p>
            <a:endParaRPr lang="en-GB"/>
          </a:p>
        </p:txBody>
      </p:sp>
      <p:sp>
        <p:nvSpPr>
          <p:cNvPr id="20499" name="Rectangle 19"/>
          <p:cNvSpPr>
            <a:spLocks noChangeArrowheads="1"/>
          </p:cNvSpPr>
          <p:nvPr/>
        </p:nvSpPr>
        <p:spPr bwMode="auto">
          <a:xfrm>
            <a:off x="3635375" y="5661025"/>
            <a:ext cx="3460750" cy="366713"/>
          </a:xfrm>
          <a:prstGeom prst="rect">
            <a:avLst/>
          </a:prstGeom>
          <a:noFill/>
          <a:ln w="9525">
            <a:noFill/>
            <a:miter lim="800000"/>
            <a:headEnd/>
            <a:tailEnd/>
          </a:ln>
          <a:effectLst/>
        </p:spPr>
        <p:txBody>
          <a:bodyPr wrap="none">
            <a:spAutoFit/>
          </a:bodyPr>
          <a:lstStyle/>
          <a:p>
            <a:r>
              <a:rPr lang="en-GB" b="1"/>
              <a:t>Legionella</a:t>
            </a:r>
            <a:r>
              <a:rPr lang="en-GB"/>
              <a:t> pneumonia,</a:t>
            </a:r>
            <a:r>
              <a:rPr lang="sv-SE"/>
              <a:t> </a:t>
            </a:r>
            <a:r>
              <a:rPr lang="en-GB"/>
              <a:t>Sweden</a:t>
            </a:r>
            <a:endParaRPr lang="en-US"/>
          </a:p>
        </p:txBody>
      </p:sp>
      <p:sp>
        <p:nvSpPr>
          <p:cNvPr id="20501" name="Rectangle 21"/>
          <p:cNvSpPr>
            <a:spLocks noChangeArrowheads="1"/>
          </p:cNvSpPr>
          <p:nvPr/>
        </p:nvSpPr>
        <p:spPr bwMode="auto">
          <a:xfrm>
            <a:off x="3132138" y="4724400"/>
            <a:ext cx="2305050" cy="641350"/>
          </a:xfrm>
          <a:prstGeom prst="rect">
            <a:avLst/>
          </a:prstGeom>
          <a:noFill/>
          <a:ln w="9525">
            <a:noFill/>
            <a:miter lim="800000"/>
            <a:headEnd/>
            <a:tailEnd/>
          </a:ln>
          <a:effectLst/>
        </p:spPr>
        <p:txBody>
          <a:bodyPr wrap="none">
            <a:spAutoFit/>
          </a:bodyPr>
          <a:lstStyle/>
          <a:p>
            <a:r>
              <a:rPr lang="en-GB"/>
              <a:t>Cutaneous </a:t>
            </a:r>
            <a:r>
              <a:rPr lang="en-GB" b="1"/>
              <a:t>anthrax</a:t>
            </a:r>
            <a:r>
              <a:rPr lang="en-GB"/>
              <a:t>: </a:t>
            </a:r>
          </a:p>
          <a:p>
            <a:r>
              <a:rPr lang="en-GB"/>
              <a:t>2 cases, Texas</a:t>
            </a:r>
            <a:endParaRPr lang="en-US"/>
          </a:p>
        </p:txBody>
      </p:sp>
      <p:sp>
        <p:nvSpPr>
          <p:cNvPr id="20502" name="Line 22"/>
          <p:cNvSpPr>
            <a:spLocks noChangeShapeType="1"/>
          </p:cNvSpPr>
          <p:nvPr/>
        </p:nvSpPr>
        <p:spPr bwMode="auto">
          <a:xfrm flipV="1">
            <a:off x="4572000" y="3429000"/>
            <a:ext cx="0" cy="1368425"/>
          </a:xfrm>
          <a:prstGeom prst="line">
            <a:avLst/>
          </a:prstGeom>
          <a:noFill/>
          <a:ln w="9525">
            <a:solidFill>
              <a:schemeClr val="tx1"/>
            </a:solidFill>
            <a:round/>
            <a:headEnd/>
            <a:tailEnd type="triangle" w="med" len="med"/>
          </a:ln>
          <a:effectLst/>
        </p:spPr>
        <p:txBody>
          <a:bodyPr/>
          <a:lstStyle/>
          <a:p>
            <a:endParaRPr lang="en-GB"/>
          </a:p>
        </p:txBody>
      </p:sp>
      <p:sp>
        <p:nvSpPr>
          <p:cNvPr id="20503" name="Rectangle 23"/>
          <p:cNvSpPr>
            <a:spLocks noChangeArrowheads="1"/>
          </p:cNvSpPr>
          <p:nvPr/>
        </p:nvSpPr>
        <p:spPr bwMode="auto">
          <a:xfrm>
            <a:off x="3419475" y="2781300"/>
            <a:ext cx="1943100" cy="366713"/>
          </a:xfrm>
          <a:prstGeom prst="rect">
            <a:avLst/>
          </a:prstGeom>
          <a:noFill/>
          <a:ln w="9525">
            <a:noFill/>
            <a:miter lim="800000"/>
            <a:headEnd/>
            <a:tailEnd/>
          </a:ln>
          <a:effectLst/>
        </p:spPr>
        <p:txBody>
          <a:bodyPr>
            <a:spAutoFit/>
          </a:bodyPr>
          <a:lstStyle/>
          <a:p>
            <a:r>
              <a:rPr lang="en-GB" b="1"/>
              <a:t>Vaccinia</a:t>
            </a:r>
            <a:r>
              <a:rPr lang="en-GB"/>
              <a:t>, Brazil</a:t>
            </a:r>
            <a:endParaRPr lang="en-US"/>
          </a:p>
        </p:txBody>
      </p:sp>
      <p:sp>
        <p:nvSpPr>
          <p:cNvPr id="20504" name="Line 24"/>
          <p:cNvSpPr>
            <a:spLocks noChangeShapeType="1"/>
          </p:cNvSpPr>
          <p:nvPr/>
        </p:nvSpPr>
        <p:spPr bwMode="auto">
          <a:xfrm>
            <a:off x="4572000" y="3141663"/>
            <a:ext cx="0" cy="287337"/>
          </a:xfrm>
          <a:prstGeom prst="line">
            <a:avLst/>
          </a:prstGeom>
          <a:noFill/>
          <a:ln w="9525">
            <a:solidFill>
              <a:schemeClr val="tx1"/>
            </a:solidFill>
            <a:round/>
            <a:headEnd/>
            <a:tailEnd type="triangle" w="med" len="med"/>
          </a:ln>
          <a:effectLst/>
        </p:spPr>
        <p:txBody>
          <a:bodyPr/>
          <a:lstStyle/>
          <a:p>
            <a:endParaRPr lang="en-GB"/>
          </a:p>
        </p:txBody>
      </p:sp>
      <p:sp>
        <p:nvSpPr>
          <p:cNvPr id="20505" name="Rectangle 25"/>
          <p:cNvSpPr>
            <a:spLocks noChangeArrowheads="1"/>
          </p:cNvSpPr>
          <p:nvPr/>
        </p:nvSpPr>
        <p:spPr bwMode="auto">
          <a:xfrm>
            <a:off x="4427538" y="2205038"/>
            <a:ext cx="2881312" cy="366712"/>
          </a:xfrm>
          <a:prstGeom prst="rect">
            <a:avLst/>
          </a:prstGeom>
          <a:noFill/>
          <a:ln w="9525">
            <a:noFill/>
            <a:miter lim="800000"/>
            <a:headEnd/>
            <a:tailEnd/>
          </a:ln>
          <a:effectLst/>
        </p:spPr>
        <p:txBody>
          <a:bodyPr>
            <a:spAutoFit/>
          </a:bodyPr>
          <a:lstStyle/>
          <a:p>
            <a:r>
              <a:rPr lang="en-GB" b="1"/>
              <a:t>Vaccinia</a:t>
            </a:r>
            <a:r>
              <a:rPr lang="en-GB"/>
              <a:t>, ocular inf., USA</a:t>
            </a:r>
          </a:p>
        </p:txBody>
      </p:sp>
      <p:sp>
        <p:nvSpPr>
          <p:cNvPr id="20506" name="Line 26"/>
          <p:cNvSpPr>
            <a:spLocks noChangeShapeType="1"/>
          </p:cNvSpPr>
          <p:nvPr/>
        </p:nvSpPr>
        <p:spPr bwMode="auto">
          <a:xfrm>
            <a:off x="6011863" y="2492375"/>
            <a:ext cx="0" cy="936625"/>
          </a:xfrm>
          <a:prstGeom prst="line">
            <a:avLst/>
          </a:prstGeom>
          <a:noFill/>
          <a:ln w="9525">
            <a:solidFill>
              <a:schemeClr val="tx1"/>
            </a:solidFill>
            <a:round/>
            <a:headEnd/>
            <a:tailEnd type="triangle" w="med" len="med"/>
          </a:ln>
          <a:effectLst/>
        </p:spPr>
        <p:txBody>
          <a:bodyPr/>
          <a:lstStyle/>
          <a:p>
            <a:endParaRPr lang="en-GB"/>
          </a:p>
        </p:txBody>
      </p:sp>
      <p:sp>
        <p:nvSpPr>
          <p:cNvPr id="20507" name="Line 27"/>
          <p:cNvSpPr>
            <a:spLocks noChangeShapeType="1"/>
          </p:cNvSpPr>
          <p:nvPr/>
        </p:nvSpPr>
        <p:spPr bwMode="auto">
          <a:xfrm flipH="1">
            <a:off x="5435600" y="1268413"/>
            <a:ext cx="0" cy="2160587"/>
          </a:xfrm>
          <a:prstGeom prst="line">
            <a:avLst/>
          </a:prstGeom>
          <a:noFill/>
          <a:ln w="9525">
            <a:solidFill>
              <a:schemeClr val="tx1"/>
            </a:solidFill>
            <a:round/>
            <a:headEnd/>
            <a:tailEnd type="triangle" w="med" len="med"/>
          </a:ln>
          <a:effectLst/>
        </p:spPr>
        <p:txBody>
          <a:bodyPr/>
          <a:lstStyle/>
          <a:p>
            <a:endParaRPr lang="en-GB"/>
          </a:p>
        </p:txBody>
      </p:sp>
      <p:sp>
        <p:nvSpPr>
          <p:cNvPr id="20508" name="Line 28"/>
          <p:cNvSpPr>
            <a:spLocks noChangeShapeType="1"/>
          </p:cNvSpPr>
          <p:nvPr/>
        </p:nvSpPr>
        <p:spPr bwMode="auto">
          <a:xfrm>
            <a:off x="6300788" y="1196975"/>
            <a:ext cx="0" cy="2232025"/>
          </a:xfrm>
          <a:prstGeom prst="line">
            <a:avLst/>
          </a:prstGeom>
          <a:noFill/>
          <a:ln w="9525">
            <a:solidFill>
              <a:schemeClr val="tx1"/>
            </a:solidFill>
            <a:round/>
            <a:headEnd/>
            <a:tailEnd type="triangle" w="med" len="med"/>
          </a:ln>
          <a:effectLst/>
        </p:spPr>
        <p:txBody>
          <a:bodyPr/>
          <a:lstStyle/>
          <a:p>
            <a:endParaRPr lang="en-GB"/>
          </a:p>
        </p:txBody>
      </p:sp>
      <p:sp>
        <p:nvSpPr>
          <p:cNvPr id="20509" name="Rectangle 29"/>
          <p:cNvSpPr>
            <a:spLocks noChangeArrowheads="1"/>
          </p:cNvSpPr>
          <p:nvPr/>
        </p:nvSpPr>
        <p:spPr bwMode="auto">
          <a:xfrm>
            <a:off x="2987675" y="4076700"/>
            <a:ext cx="1822450" cy="585788"/>
          </a:xfrm>
          <a:prstGeom prst="rect">
            <a:avLst/>
          </a:prstGeom>
          <a:noFill/>
          <a:ln w="9525">
            <a:noFill/>
            <a:miter lim="800000"/>
            <a:headEnd/>
            <a:tailEnd/>
          </a:ln>
          <a:effectLst/>
        </p:spPr>
        <p:txBody>
          <a:bodyPr wrap="none">
            <a:spAutoFit/>
          </a:bodyPr>
          <a:lstStyle/>
          <a:p>
            <a:pPr>
              <a:lnSpc>
                <a:spcPct val="80000"/>
              </a:lnSpc>
              <a:spcBef>
                <a:spcPct val="20000"/>
              </a:spcBef>
              <a:buClr>
                <a:schemeClr val="tx1"/>
              </a:buClr>
              <a:buSzPct val="75000"/>
              <a:buFont typeface="Wingdings" pitchFamily="1" charset="2"/>
              <a:buNone/>
            </a:pPr>
            <a:r>
              <a:rPr lang="en-GB" b="1"/>
              <a:t>West Nile</a:t>
            </a:r>
            <a:r>
              <a:rPr lang="en-GB"/>
              <a:t> virus </a:t>
            </a:r>
          </a:p>
          <a:p>
            <a:pPr>
              <a:lnSpc>
                <a:spcPct val="80000"/>
              </a:lnSpc>
              <a:spcBef>
                <a:spcPct val="20000"/>
              </a:spcBef>
              <a:buClr>
                <a:schemeClr val="tx1"/>
              </a:buClr>
              <a:buSzPct val="75000"/>
              <a:buFont typeface="Wingdings" pitchFamily="1" charset="2"/>
              <a:buNone/>
            </a:pPr>
            <a:r>
              <a:rPr lang="en-GB"/>
              <a:t>2 cases, USA</a:t>
            </a:r>
          </a:p>
        </p:txBody>
      </p:sp>
      <p:sp>
        <p:nvSpPr>
          <p:cNvPr id="20510" name="Line 30"/>
          <p:cNvSpPr>
            <a:spLocks noChangeShapeType="1"/>
          </p:cNvSpPr>
          <p:nvPr/>
        </p:nvSpPr>
        <p:spPr bwMode="auto">
          <a:xfrm flipV="1">
            <a:off x="4356100" y="3429000"/>
            <a:ext cx="0" cy="647700"/>
          </a:xfrm>
          <a:prstGeom prst="line">
            <a:avLst/>
          </a:prstGeom>
          <a:noFill/>
          <a:ln w="9525">
            <a:solidFill>
              <a:schemeClr val="tx1"/>
            </a:solidFill>
            <a:round/>
            <a:headEnd/>
            <a:tailEnd type="triangle" w="med" len="med"/>
          </a:ln>
          <a:effectLst/>
        </p:spPr>
        <p:txBody>
          <a:bodyPr/>
          <a:lstStyle/>
          <a:p>
            <a:endParaRPr lang="en-GB"/>
          </a:p>
        </p:txBody>
      </p:sp>
      <p:sp>
        <p:nvSpPr>
          <p:cNvPr id="20511" name="Rectangle 31"/>
          <p:cNvSpPr>
            <a:spLocks noChangeArrowheads="1"/>
          </p:cNvSpPr>
          <p:nvPr/>
        </p:nvSpPr>
        <p:spPr bwMode="auto">
          <a:xfrm>
            <a:off x="2339975" y="2133600"/>
            <a:ext cx="2025650" cy="366713"/>
          </a:xfrm>
          <a:prstGeom prst="rect">
            <a:avLst/>
          </a:prstGeom>
          <a:noFill/>
          <a:ln w="9525">
            <a:noFill/>
            <a:miter lim="800000"/>
            <a:headEnd/>
            <a:tailEnd/>
          </a:ln>
          <a:effectLst/>
        </p:spPr>
        <p:txBody>
          <a:bodyPr wrap="none">
            <a:spAutoFit/>
          </a:bodyPr>
          <a:lstStyle/>
          <a:p>
            <a:r>
              <a:rPr lang="en-GB" b="1"/>
              <a:t>Melioidosis</a:t>
            </a:r>
            <a:r>
              <a:rPr lang="en-GB"/>
              <a:t>, USA</a:t>
            </a:r>
            <a:endParaRPr lang="en-US"/>
          </a:p>
        </p:txBody>
      </p:sp>
      <p:sp>
        <p:nvSpPr>
          <p:cNvPr id="20512" name="Line 32"/>
          <p:cNvSpPr>
            <a:spLocks noChangeShapeType="1"/>
          </p:cNvSpPr>
          <p:nvPr/>
        </p:nvSpPr>
        <p:spPr bwMode="auto">
          <a:xfrm flipH="1">
            <a:off x="3132138" y="2420938"/>
            <a:ext cx="0" cy="1008062"/>
          </a:xfrm>
          <a:prstGeom prst="line">
            <a:avLst/>
          </a:prstGeom>
          <a:noFill/>
          <a:ln w="9525">
            <a:solidFill>
              <a:schemeClr val="tx1"/>
            </a:solidFill>
            <a:round/>
            <a:headEnd/>
            <a:tailEnd type="triangle" w="med" len="med"/>
          </a:ln>
          <a:effectLst/>
        </p:spPr>
        <p:txBody>
          <a:bodyPr/>
          <a:lstStyle/>
          <a:p>
            <a:endParaRPr lang="en-GB"/>
          </a:p>
        </p:txBody>
      </p:sp>
      <p:sp>
        <p:nvSpPr>
          <p:cNvPr id="20513" name="Rectangle 33"/>
          <p:cNvSpPr>
            <a:spLocks noChangeArrowheads="1"/>
          </p:cNvSpPr>
          <p:nvPr/>
        </p:nvSpPr>
        <p:spPr bwMode="auto">
          <a:xfrm>
            <a:off x="5219700" y="5084763"/>
            <a:ext cx="3097213" cy="366712"/>
          </a:xfrm>
          <a:prstGeom prst="rect">
            <a:avLst/>
          </a:prstGeom>
          <a:noFill/>
          <a:ln w="9525">
            <a:noFill/>
            <a:miter lim="800000"/>
            <a:headEnd/>
            <a:tailEnd/>
          </a:ln>
          <a:effectLst/>
        </p:spPr>
        <p:txBody>
          <a:bodyPr>
            <a:spAutoFit/>
          </a:bodyPr>
          <a:lstStyle/>
          <a:p>
            <a:r>
              <a:rPr lang="en-GB" b="1"/>
              <a:t>Tularaemia</a:t>
            </a:r>
            <a:r>
              <a:rPr lang="en-GB"/>
              <a:t>, 3 cases, USA</a:t>
            </a:r>
            <a:endParaRPr lang="en-US"/>
          </a:p>
        </p:txBody>
      </p:sp>
      <p:sp>
        <p:nvSpPr>
          <p:cNvPr id="20514" name="Line 34"/>
          <p:cNvSpPr>
            <a:spLocks noChangeShapeType="1"/>
          </p:cNvSpPr>
          <p:nvPr/>
        </p:nvSpPr>
        <p:spPr bwMode="auto">
          <a:xfrm flipV="1">
            <a:off x="6732588" y="3429000"/>
            <a:ext cx="0" cy="1584325"/>
          </a:xfrm>
          <a:prstGeom prst="line">
            <a:avLst/>
          </a:prstGeom>
          <a:noFill/>
          <a:ln w="9525">
            <a:solidFill>
              <a:schemeClr val="tx1"/>
            </a:solidFill>
            <a:round/>
            <a:headEnd/>
            <a:tailEnd type="triangle" w="med" len="med"/>
          </a:ln>
          <a:effectLst/>
        </p:spPr>
        <p:txBody>
          <a:bodyPr/>
          <a:lstStyle/>
          <a:p>
            <a:endParaRPr lang="en-GB"/>
          </a:p>
        </p:txBody>
      </p:sp>
      <p:sp>
        <p:nvSpPr>
          <p:cNvPr id="20515" name="Rectangle 35"/>
          <p:cNvSpPr>
            <a:spLocks noChangeArrowheads="1"/>
          </p:cNvSpPr>
          <p:nvPr/>
        </p:nvSpPr>
        <p:spPr bwMode="auto">
          <a:xfrm>
            <a:off x="1763713" y="1557338"/>
            <a:ext cx="3879850" cy="311150"/>
          </a:xfrm>
          <a:prstGeom prst="rect">
            <a:avLst/>
          </a:prstGeom>
          <a:noFill/>
          <a:ln w="9525">
            <a:noFill/>
            <a:miter lim="800000"/>
            <a:headEnd/>
            <a:tailEnd/>
          </a:ln>
          <a:effectLst/>
        </p:spPr>
        <p:txBody>
          <a:bodyPr wrap="none">
            <a:spAutoFit/>
          </a:bodyPr>
          <a:lstStyle/>
          <a:p>
            <a:pPr>
              <a:lnSpc>
                <a:spcPct val="80000"/>
              </a:lnSpc>
              <a:spcBef>
                <a:spcPct val="20000"/>
              </a:spcBef>
              <a:buClr>
                <a:schemeClr val="tx1"/>
              </a:buClr>
              <a:buSzPct val="75000"/>
              <a:buFont typeface="Wingdings" pitchFamily="1" charset="2"/>
              <a:buNone/>
            </a:pPr>
            <a:r>
              <a:rPr lang="en-GB" b="1" i="1"/>
              <a:t>N.meningitidis</a:t>
            </a:r>
            <a:r>
              <a:rPr lang="en-GB"/>
              <a:t> 2 x clinical lab. </a:t>
            </a:r>
            <a:r>
              <a:rPr lang="en-GB" b="1"/>
              <a:t>†</a:t>
            </a:r>
            <a:r>
              <a:rPr lang="en-GB"/>
              <a:t> UK</a:t>
            </a:r>
          </a:p>
        </p:txBody>
      </p:sp>
      <p:sp>
        <p:nvSpPr>
          <p:cNvPr id="20516" name="Line 36"/>
          <p:cNvSpPr>
            <a:spLocks noChangeShapeType="1"/>
          </p:cNvSpPr>
          <p:nvPr/>
        </p:nvSpPr>
        <p:spPr bwMode="auto">
          <a:xfrm>
            <a:off x="4356100" y="1844675"/>
            <a:ext cx="0" cy="1655763"/>
          </a:xfrm>
          <a:prstGeom prst="line">
            <a:avLst/>
          </a:prstGeom>
          <a:noFill/>
          <a:ln w="9525">
            <a:solidFill>
              <a:schemeClr val="tx1"/>
            </a:solidFill>
            <a:round/>
            <a:headEnd/>
            <a:tailEnd type="triangle" w="med" len="med"/>
          </a:ln>
          <a:effectLst/>
        </p:spPr>
        <p:txBody>
          <a:bodyPr/>
          <a:lstStyle/>
          <a:p>
            <a:endParaRPr lang="en-GB"/>
          </a:p>
        </p:txBody>
      </p:sp>
      <p:sp>
        <p:nvSpPr>
          <p:cNvPr id="20517" name="Rectangle 37"/>
          <p:cNvSpPr>
            <a:spLocks noChangeArrowheads="1"/>
          </p:cNvSpPr>
          <p:nvPr/>
        </p:nvSpPr>
        <p:spPr bwMode="auto">
          <a:xfrm>
            <a:off x="2268538" y="6092825"/>
            <a:ext cx="2663825" cy="366713"/>
          </a:xfrm>
          <a:prstGeom prst="rect">
            <a:avLst/>
          </a:prstGeom>
          <a:noFill/>
          <a:ln w="9525">
            <a:noFill/>
            <a:miter lim="800000"/>
            <a:headEnd/>
            <a:tailEnd/>
          </a:ln>
          <a:effectLst/>
        </p:spPr>
        <p:txBody>
          <a:bodyPr>
            <a:spAutoFit/>
          </a:bodyPr>
          <a:lstStyle/>
          <a:p>
            <a:r>
              <a:rPr lang="en-GB" b="1"/>
              <a:t>Brucella</a:t>
            </a:r>
            <a:r>
              <a:rPr lang="en-GB"/>
              <a:t> 2 cases, USA</a:t>
            </a:r>
            <a:endParaRPr lang="en-US"/>
          </a:p>
        </p:txBody>
      </p:sp>
      <p:sp>
        <p:nvSpPr>
          <p:cNvPr id="20520" name="Line 40"/>
          <p:cNvSpPr>
            <a:spLocks noChangeShapeType="1"/>
          </p:cNvSpPr>
          <p:nvPr/>
        </p:nvSpPr>
        <p:spPr bwMode="auto">
          <a:xfrm flipV="1">
            <a:off x="4067175" y="3429000"/>
            <a:ext cx="0" cy="2879725"/>
          </a:xfrm>
          <a:prstGeom prst="line">
            <a:avLst/>
          </a:prstGeom>
          <a:noFill/>
          <a:ln w="9525">
            <a:solidFill>
              <a:schemeClr val="tx1"/>
            </a:solidFill>
            <a:round/>
            <a:headEnd/>
            <a:tailEnd type="triangle" w="med" len="med"/>
          </a:ln>
          <a:effectLst/>
        </p:spPr>
        <p:txBody>
          <a:bodyPr/>
          <a:lstStyle/>
          <a:p>
            <a:endParaRPr lang="en-GB"/>
          </a:p>
        </p:txBody>
      </p:sp>
      <p:sp>
        <p:nvSpPr>
          <p:cNvPr id="20521" name="Rectangle 41"/>
          <p:cNvSpPr>
            <a:spLocks noChangeArrowheads="1"/>
          </p:cNvSpPr>
          <p:nvPr/>
        </p:nvSpPr>
        <p:spPr bwMode="auto">
          <a:xfrm>
            <a:off x="7812088" y="2708275"/>
            <a:ext cx="1123950" cy="366713"/>
          </a:xfrm>
          <a:prstGeom prst="rect">
            <a:avLst/>
          </a:prstGeom>
          <a:solidFill>
            <a:srgbClr val="00FF00"/>
          </a:solidFill>
          <a:ln w="9525">
            <a:noFill/>
            <a:miter lim="800000"/>
            <a:headEnd/>
            <a:tailEnd/>
          </a:ln>
          <a:effectLst>
            <a:outerShdw dist="107763" dir="8100000" algn="ctr" rotWithShape="0">
              <a:schemeClr val="bg2">
                <a:alpha val="50000"/>
              </a:schemeClr>
            </a:outerShdw>
          </a:effectLst>
        </p:spPr>
        <p:txBody>
          <a:bodyPr wrap="none">
            <a:spAutoFit/>
          </a:bodyPr>
          <a:lstStyle/>
          <a:p>
            <a:r>
              <a:rPr lang="en-GB" b="1"/>
              <a:t>FMD</a:t>
            </a:r>
            <a:r>
              <a:rPr lang="en-GB"/>
              <a:t>, UK</a:t>
            </a:r>
            <a:endParaRPr lang="en-US"/>
          </a:p>
        </p:txBody>
      </p:sp>
      <p:sp>
        <p:nvSpPr>
          <p:cNvPr id="20522" name="Line 42"/>
          <p:cNvSpPr>
            <a:spLocks noChangeShapeType="1"/>
          </p:cNvSpPr>
          <p:nvPr/>
        </p:nvSpPr>
        <p:spPr bwMode="auto">
          <a:xfrm>
            <a:off x="8388350" y="2997200"/>
            <a:ext cx="0" cy="431800"/>
          </a:xfrm>
          <a:prstGeom prst="line">
            <a:avLst/>
          </a:prstGeom>
          <a:noFill/>
          <a:ln w="9525">
            <a:solidFill>
              <a:schemeClr val="tx1"/>
            </a:solidFill>
            <a:round/>
            <a:headEnd/>
            <a:tailEnd type="triangle" w="med" len="med"/>
          </a:ln>
          <a:effectLst/>
        </p:spPr>
        <p:txBody>
          <a:bodyPr/>
          <a:lstStyle/>
          <a:p>
            <a:endParaRPr lang="en-GB"/>
          </a:p>
        </p:txBody>
      </p:sp>
      <p:sp>
        <p:nvSpPr>
          <p:cNvPr id="20525" name="Rectangle 45"/>
          <p:cNvSpPr>
            <a:spLocks noChangeArrowheads="1"/>
          </p:cNvSpPr>
          <p:nvPr/>
        </p:nvSpPr>
        <p:spPr bwMode="auto">
          <a:xfrm>
            <a:off x="323850" y="188913"/>
            <a:ext cx="5040313" cy="366712"/>
          </a:xfrm>
          <a:prstGeom prst="rect">
            <a:avLst/>
          </a:prstGeom>
          <a:noFill/>
          <a:ln w="9525">
            <a:noFill/>
            <a:miter lim="800000"/>
            <a:headEnd/>
            <a:tailEnd/>
          </a:ln>
          <a:effectLst/>
        </p:spPr>
        <p:txBody>
          <a:bodyPr>
            <a:spAutoFit/>
          </a:bodyPr>
          <a:lstStyle/>
          <a:p>
            <a:r>
              <a:rPr lang="sv-SE" b="1">
                <a:solidFill>
                  <a:srgbClr val="CC0000"/>
                </a:solidFill>
                <a:effectLst>
                  <a:outerShdw blurRad="38100" dist="38100" dir="2700000" algn="tl">
                    <a:srgbClr val="C0C0C0"/>
                  </a:outerShdw>
                </a:effectLst>
              </a:rPr>
              <a:t>L</a:t>
            </a:r>
            <a:r>
              <a:rPr lang="en-GB" b="1">
                <a:solidFill>
                  <a:srgbClr val="CC0000"/>
                </a:solidFill>
                <a:effectLst>
                  <a:outerShdw blurRad="38100" dist="38100" dir="2700000" algn="tl">
                    <a:srgbClr val="C0C0C0"/>
                  </a:outerShdw>
                </a:effectLst>
              </a:rPr>
              <a:t>aboratory acquired infections, 1997-2007</a:t>
            </a:r>
            <a:endParaRPr lang="en-US" b="1">
              <a:solidFill>
                <a:srgbClr val="CC0000"/>
              </a:solidFill>
              <a:effectLst>
                <a:outerShdw blurRad="38100" dist="38100" dir="2700000" algn="tl">
                  <a:srgbClr val="C0C0C0"/>
                </a:outerShdw>
              </a:effectLst>
            </a:endParaRPr>
          </a:p>
        </p:txBody>
      </p:sp>
      <p:sp>
        <p:nvSpPr>
          <p:cNvPr id="40" name="Date Placeholder 39"/>
          <p:cNvSpPr>
            <a:spLocks noGrp="1"/>
          </p:cNvSpPr>
          <p:nvPr>
            <p:ph type="dt" sz="half" idx="10"/>
          </p:nvPr>
        </p:nvSpPr>
        <p:spPr/>
        <p:txBody>
          <a:bodyPr/>
          <a:lstStyle/>
          <a:p>
            <a:r>
              <a:rPr lang="sv-SE" smtClean="0"/>
              <a:t>201107/Kallings</a:t>
            </a:r>
            <a:endParaRPr lang="sv-SE"/>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a:xfrm>
            <a:off x="468313" y="476250"/>
            <a:ext cx="8229600" cy="720725"/>
          </a:xfrm>
        </p:spPr>
        <p:txBody>
          <a:bodyPr/>
          <a:lstStyle/>
          <a:p>
            <a:r>
              <a:rPr lang="sv-SE" b="1" dirty="0" err="1">
                <a:solidFill>
                  <a:srgbClr val="CC0000"/>
                </a:solidFill>
                <a:latin typeface="Arial" pitchFamily="34" charset="0"/>
                <a:cs typeface="Arial" pitchFamily="34" charset="0"/>
              </a:rPr>
              <a:t>Conclusions</a:t>
            </a:r>
            <a:endParaRPr lang="en-US" b="1" dirty="0">
              <a:solidFill>
                <a:srgbClr val="CC0000"/>
              </a:solidFill>
              <a:latin typeface="Arial" pitchFamily="34" charset="0"/>
              <a:cs typeface="Arial" pitchFamily="34" charset="0"/>
            </a:endParaRPr>
          </a:p>
        </p:txBody>
      </p:sp>
      <p:sp>
        <p:nvSpPr>
          <p:cNvPr id="47107" name="Rectangle 3"/>
          <p:cNvSpPr>
            <a:spLocks noGrp="1" noChangeArrowheads="1"/>
          </p:cNvSpPr>
          <p:nvPr>
            <p:ph type="body" idx="1"/>
          </p:nvPr>
        </p:nvSpPr>
        <p:spPr>
          <a:xfrm>
            <a:off x="468313" y="1341438"/>
            <a:ext cx="8229600" cy="4824412"/>
          </a:xfrm>
        </p:spPr>
        <p:txBody>
          <a:bodyPr/>
          <a:lstStyle/>
          <a:p>
            <a:pPr>
              <a:lnSpc>
                <a:spcPct val="80000"/>
              </a:lnSpc>
              <a:buFont typeface="Wingdings" pitchFamily="2" charset="2"/>
              <a:buChar char="Ø"/>
            </a:pPr>
            <a:r>
              <a:rPr lang="en-GB" sz="2400" dirty="0"/>
              <a:t>The character and extent of bio-threats should be carefully analysed </a:t>
            </a:r>
          </a:p>
          <a:p>
            <a:pPr>
              <a:lnSpc>
                <a:spcPct val="80000"/>
              </a:lnSpc>
              <a:buFont typeface="Wingdings" pitchFamily="2" charset="2"/>
              <a:buChar char="Ø"/>
            </a:pPr>
            <a:endParaRPr lang="en-GB" sz="2400" dirty="0"/>
          </a:p>
          <a:p>
            <a:pPr>
              <a:lnSpc>
                <a:spcPct val="80000"/>
              </a:lnSpc>
              <a:buFont typeface="Wingdings" pitchFamily="2" charset="2"/>
              <a:buChar char="Ø"/>
            </a:pPr>
            <a:r>
              <a:rPr lang="en-GB" sz="2400" dirty="0"/>
              <a:t>There are currently sufficient </a:t>
            </a:r>
            <a:r>
              <a:rPr lang="en-GB" sz="2400" dirty="0" err="1"/>
              <a:t>biosafety</a:t>
            </a:r>
            <a:r>
              <a:rPr lang="en-GB" sz="2400" dirty="0"/>
              <a:t> and laboratory </a:t>
            </a:r>
            <a:r>
              <a:rPr lang="en-GB" sz="2400" dirty="0" err="1"/>
              <a:t>biosecurity</a:t>
            </a:r>
            <a:r>
              <a:rPr lang="en-GB" sz="2400" dirty="0"/>
              <a:t> guidelines and regulations on the international </a:t>
            </a:r>
            <a:r>
              <a:rPr lang="en-GB" sz="2400" dirty="0" smtClean="0"/>
              <a:t>arena, however</a:t>
            </a:r>
            <a:endParaRPr lang="en-GB" sz="2400" dirty="0"/>
          </a:p>
          <a:p>
            <a:pPr lvl="1">
              <a:lnSpc>
                <a:spcPct val="80000"/>
              </a:lnSpc>
              <a:buFont typeface="Wingdings" pitchFamily="2" charset="2"/>
              <a:buChar char="Ø"/>
            </a:pPr>
            <a:r>
              <a:rPr lang="en-GB" sz="2000" dirty="0" smtClean="0"/>
              <a:t>clarifications of existing regulations and guidelines and their status are needed</a:t>
            </a:r>
          </a:p>
          <a:p>
            <a:pPr lvl="1">
              <a:lnSpc>
                <a:spcPct val="80000"/>
              </a:lnSpc>
              <a:buFont typeface="Wingdings" pitchFamily="2" charset="2"/>
              <a:buChar char="Ø"/>
            </a:pPr>
            <a:r>
              <a:rPr lang="en-GB" sz="2000" dirty="0" smtClean="0"/>
              <a:t>any </a:t>
            </a:r>
            <a:r>
              <a:rPr lang="en-GB" sz="2000" dirty="0"/>
              <a:t>gaps in existing </a:t>
            </a:r>
            <a:r>
              <a:rPr lang="en-GB" sz="2000" dirty="0" err="1"/>
              <a:t>biosafety</a:t>
            </a:r>
            <a:r>
              <a:rPr lang="en-GB" sz="2000" dirty="0"/>
              <a:t>/laboratory </a:t>
            </a:r>
            <a:r>
              <a:rPr lang="en-GB" sz="2000" dirty="0" err="1"/>
              <a:t>biosecurity</a:t>
            </a:r>
            <a:r>
              <a:rPr lang="en-GB" sz="2000" dirty="0"/>
              <a:t> regulations and guidelines must be identified and </a:t>
            </a:r>
            <a:r>
              <a:rPr lang="en-GB" sz="2000" dirty="0" smtClean="0"/>
              <a:t>covered</a:t>
            </a:r>
          </a:p>
          <a:p>
            <a:pPr lvl="1">
              <a:lnSpc>
                <a:spcPct val="80000"/>
              </a:lnSpc>
              <a:buFont typeface="Wingdings" pitchFamily="2" charset="2"/>
              <a:buChar char="Ø"/>
            </a:pPr>
            <a:r>
              <a:rPr lang="en-GB" sz="2000" dirty="0" smtClean="0"/>
              <a:t>many countries still lack a national regulatory framework</a:t>
            </a:r>
          </a:p>
          <a:p>
            <a:pPr lvl="1">
              <a:lnSpc>
                <a:spcPct val="80000"/>
              </a:lnSpc>
              <a:buFont typeface="Wingdings" pitchFamily="2" charset="2"/>
              <a:buChar char="Ø"/>
            </a:pPr>
            <a:endParaRPr lang="en-GB" sz="2000" dirty="0"/>
          </a:p>
          <a:p>
            <a:pPr>
              <a:lnSpc>
                <a:spcPct val="80000"/>
              </a:lnSpc>
              <a:buFont typeface="Wingdings" pitchFamily="2" charset="2"/>
              <a:buChar char="Ø"/>
            </a:pPr>
            <a:r>
              <a:rPr lang="en-GB" sz="2400" dirty="0" smtClean="0"/>
              <a:t>Increased </a:t>
            </a:r>
            <a:r>
              <a:rPr lang="en-GB" sz="2400" dirty="0"/>
              <a:t>awareness of and compliance to existing regulations should be encouraged and fostered  - </a:t>
            </a:r>
            <a:r>
              <a:rPr lang="en-GB" sz="2400" dirty="0" smtClean="0"/>
              <a:t>preceding new regulations</a:t>
            </a:r>
            <a:endParaRPr lang="en-GB" sz="2400" dirty="0"/>
          </a:p>
        </p:txBody>
      </p:sp>
      <p:sp>
        <p:nvSpPr>
          <p:cNvPr id="4" name="Date Placeholder 3"/>
          <p:cNvSpPr>
            <a:spLocks noGrp="1"/>
          </p:cNvSpPr>
          <p:nvPr>
            <p:ph type="dt" sz="half" idx="10"/>
          </p:nvPr>
        </p:nvSpPr>
        <p:spPr/>
        <p:txBody>
          <a:bodyPr/>
          <a:lstStyle/>
          <a:p>
            <a:r>
              <a:rPr lang="sv-SE" smtClean="0"/>
              <a:t>201107/Kallings</a:t>
            </a:r>
            <a:endParaRPr lang="sv-SE"/>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43" name="Text Box 15"/>
          <p:cNvSpPr txBox="1">
            <a:spLocks noChangeArrowheads="1"/>
          </p:cNvSpPr>
          <p:nvPr/>
        </p:nvSpPr>
        <p:spPr bwMode="auto">
          <a:xfrm>
            <a:off x="2195736" y="2780928"/>
            <a:ext cx="5616624" cy="519112"/>
          </a:xfrm>
          <a:prstGeom prst="rect">
            <a:avLst/>
          </a:prstGeom>
          <a:noFill/>
          <a:ln w="9525">
            <a:noFill/>
            <a:miter lim="800000"/>
            <a:headEnd/>
            <a:tailEnd/>
          </a:ln>
          <a:effectLst/>
        </p:spPr>
        <p:txBody>
          <a:bodyPr wrap="square">
            <a:spAutoFit/>
          </a:bodyPr>
          <a:lstStyle/>
          <a:p>
            <a:pPr>
              <a:spcBef>
                <a:spcPct val="50000"/>
              </a:spcBef>
            </a:pPr>
            <a:r>
              <a:rPr lang="sv-SE" sz="2800" b="1" i="1" dirty="0"/>
              <a:t>International/global</a:t>
            </a:r>
            <a:endParaRPr lang="en-US" sz="2800" b="1" i="1" dirty="0"/>
          </a:p>
        </p:txBody>
      </p:sp>
      <p:graphicFrame>
        <p:nvGraphicFramePr>
          <p:cNvPr id="99331" name="Group 3"/>
          <p:cNvGraphicFramePr>
            <a:graphicFrameLocks noGrp="1"/>
          </p:cNvGraphicFramePr>
          <p:nvPr>
            <p:ph/>
          </p:nvPr>
        </p:nvGraphicFramePr>
        <p:xfrm>
          <a:off x="611188" y="3429000"/>
          <a:ext cx="7848600" cy="1129920"/>
        </p:xfrm>
        <a:graphic>
          <a:graphicData uri="http://schemas.openxmlformats.org/drawingml/2006/table">
            <a:tbl>
              <a:tblPr>
                <a:effectLst>
                  <a:outerShdw blurRad="50800" dist="38100" dir="5400000" algn="t" rotWithShape="0">
                    <a:prstClr val="black">
                      <a:alpha val="40000"/>
                    </a:prstClr>
                  </a:outerShdw>
                </a:effectLst>
              </a:tblPr>
              <a:tblGrid>
                <a:gridCol w="1962150"/>
                <a:gridCol w="1962150"/>
                <a:gridCol w="1962150"/>
                <a:gridCol w="1962150"/>
              </a:tblGrid>
              <a:tr h="933450">
                <a:tc>
                  <a:txBody>
                    <a:bodyPr/>
                    <a:lstStyle/>
                    <a:p>
                      <a:pPr marL="0" marR="0" lvl="0" indent="0" algn="l" defTabSz="914400" rtl="0" eaLnBrk="1" fontAlgn="base" latinLnBrk="0" hangingPunct="1">
                        <a:lnSpc>
                          <a:spcPct val="100000"/>
                        </a:lnSpc>
                        <a:spcBef>
                          <a:spcPct val="20000"/>
                        </a:spcBef>
                        <a:spcAft>
                          <a:spcPct val="0"/>
                        </a:spcAft>
                        <a:buClr>
                          <a:srgbClr val="990033"/>
                        </a:buClr>
                        <a:buSzTx/>
                        <a:buFont typeface="Wingdings" pitchFamily="1" charset="2"/>
                        <a:buNone/>
                        <a:tabLst/>
                      </a:pPr>
                      <a:r>
                        <a:rPr kumimoji="0" lang="en-GB" sz="2000" b="1" i="0" u="none" strike="noStrike" cap="none" normalizeH="0" baseline="0" dirty="0" smtClean="0">
                          <a:ln>
                            <a:noFill/>
                          </a:ln>
                          <a:solidFill>
                            <a:schemeClr val="tx1"/>
                          </a:solidFill>
                          <a:effectLst/>
                          <a:latin typeface="Tahoma" pitchFamily="34" charset="0"/>
                        </a:rPr>
                        <a:t>Treaties/</a:t>
                      </a:r>
                    </a:p>
                    <a:p>
                      <a:pPr marL="0" marR="0" lvl="0" indent="0" algn="l" defTabSz="914400" rtl="0" eaLnBrk="1" fontAlgn="base" latinLnBrk="0" hangingPunct="1">
                        <a:lnSpc>
                          <a:spcPct val="100000"/>
                        </a:lnSpc>
                        <a:spcBef>
                          <a:spcPct val="20000"/>
                        </a:spcBef>
                        <a:spcAft>
                          <a:spcPct val="0"/>
                        </a:spcAft>
                        <a:buClr>
                          <a:srgbClr val="990033"/>
                        </a:buClr>
                        <a:buSzTx/>
                        <a:buFont typeface="Wingdings" pitchFamily="1" charset="2"/>
                        <a:buNone/>
                        <a:tabLst/>
                      </a:pPr>
                      <a:r>
                        <a:rPr kumimoji="0" lang="en-GB" sz="2000" b="1" i="0" u="none" strike="noStrike" cap="none" normalizeH="0" baseline="0" dirty="0" smtClean="0">
                          <a:ln>
                            <a:noFill/>
                          </a:ln>
                          <a:solidFill>
                            <a:schemeClr val="tx1"/>
                          </a:solidFill>
                          <a:effectLst/>
                          <a:latin typeface="Tahoma" pitchFamily="34" charset="0"/>
                        </a:rPr>
                        <a:t>Conventions/</a:t>
                      </a:r>
                    </a:p>
                    <a:p>
                      <a:pPr marL="0" marR="0" lvl="0" indent="0" algn="l" defTabSz="914400" rtl="0" eaLnBrk="1" fontAlgn="base" latinLnBrk="0" hangingPunct="1">
                        <a:lnSpc>
                          <a:spcPct val="100000"/>
                        </a:lnSpc>
                        <a:spcBef>
                          <a:spcPct val="20000"/>
                        </a:spcBef>
                        <a:spcAft>
                          <a:spcPct val="0"/>
                        </a:spcAft>
                        <a:buClr>
                          <a:srgbClr val="990033"/>
                        </a:buClr>
                        <a:buSzTx/>
                        <a:buFont typeface="Wingdings" pitchFamily="1" charset="2"/>
                        <a:buNone/>
                        <a:tabLst/>
                      </a:pPr>
                      <a:r>
                        <a:rPr kumimoji="0" lang="en-GB" sz="2000" b="1" i="0" u="none" strike="noStrike" cap="none" normalizeH="0" baseline="0" dirty="0" smtClean="0">
                          <a:ln>
                            <a:noFill/>
                          </a:ln>
                          <a:solidFill>
                            <a:schemeClr val="tx1"/>
                          </a:solidFill>
                          <a:effectLst/>
                          <a:latin typeface="Tahoma" pitchFamily="34" charset="0"/>
                        </a:rPr>
                        <a:t>Resolutions</a:t>
                      </a:r>
                    </a:p>
                  </a:txBody>
                  <a:tcPr marL="90000" marR="90000" marT="46800" marB="46800" anchor="ctr" anchorCtr="1" horzOverflow="overflow">
                    <a:lnL cap="flat">
                      <a:noFill/>
                    </a:lnL>
                    <a:lnR cap="flat">
                      <a:noFill/>
                    </a:lnR>
                    <a:lnT cap="flat">
                      <a:noFill/>
                    </a:lnT>
                    <a:lnB cap="flat">
                      <a:noFill/>
                    </a:lnB>
                    <a:lnTlToBr>
                      <a:noFill/>
                    </a:lnTlToBr>
                    <a:lnBlToTr>
                      <a:noFill/>
                    </a:lnBlToTr>
                    <a:gradFill rotWithShape="0">
                      <a:gsLst>
                        <a:gs pos="48000">
                          <a:srgbClr val="FF0000"/>
                        </a:gs>
                        <a:gs pos="88000">
                          <a:srgbClr val="FF6600"/>
                        </a:gs>
                      </a:gsLst>
                      <a:lin ang="0" scaled="1"/>
                    </a:gradFill>
                  </a:tcPr>
                </a:tc>
                <a:tc>
                  <a:txBody>
                    <a:bodyPr/>
                    <a:lstStyle/>
                    <a:p>
                      <a:pPr marL="0" marR="0" lvl="0" indent="0" algn="l" defTabSz="914400" rtl="0" eaLnBrk="1" fontAlgn="base" latinLnBrk="0" hangingPunct="1">
                        <a:lnSpc>
                          <a:spcPct val="100000"/>
                        </a:lnSpc>
                        <a:spcBef>
                          <a:spcPct val="20000"/>
                        </a:spcBef>
                        <a:spcAft>
                          <a:spcPct val="0"/>
                        </a:spcAft>
                        <a:buClr>
                          <a:srgbClr val="990033"/>
                        </a:buClr>
                        <a:buSzTx/>
                        <a:buFont typeface="Wingdings" pitchFamily="1" charset="2"/>
                        <a:buNone/>
                        <a:tabLst/>
                      </a:pPr>
                      <a:r>
                        <a:rPr kumimoji="0" lang="en-GB" sz="2000" b="1" i="0" u="none" strike="noStrike" cap="none" normalizeH="0" baseline="0" dirty="0" smtClean="0">
                          <a:ln>
                            <a:noFill/>
                          </a:ln>
                          <a:solidFill>
                            <a:schemeClr val="tx1"/>
                          </a:solidFill>
                          <a:effectLst/>
                          <a:latin typeface="Tahoma" pitchFamily="34" charset="0"/>
                        </a:rPr>
                        <a:t>Guidelines/</a:t>
                      </a:r>
                    </a:p>
                    <a:p>
                      <a:pPr marL="0" marR="0" lvl="0" indent="0" algn="l" defTabSz="914400" rtl="0" eaLnBrk="1" fontAlgn="base" latinLnBrk="0" hangingPunct="1">
                        <a:lnSpc>
                          <a:spcPct val="100000"/>
                        </a:lnSpc>
                        <a:spcBef>
                          <a:spcPct val="20000"/>
                        </a:spcBef>
                        <a:spcAft>
                          <a:spcPct val="0"/>
                        </a:spcAft>
                        <a:buClr>
                          <a:srgbClr val="990033"/>
                        </a:buClr>
                        <a:buSzTx/>
                        <a:buFont typeface="Wingdings" pitchFamily="1" charset="2"/>
                        <a:buNone/>
                        <a:tabLst/>
                      </a:pPr>
                      <a:r>
                        <a:rPr kumimoji="0" lang="en-GB" sz="2000" b="1" i="0" u="none" strike="noStrike" cap="none" normalizeH="0" baseline="0" dirty="0" smtClean="0">
                          <a:ln>
                            <a:noFill/>
                          </a:ln>
                          <a:solidFill>
                            <a:schemeClr val="tx1"/>
                          </a:solidFill>
                          <a:effectLst/>
                          <a:latin typeface="Tahoma" pitchFamily="34" charset="0"/>
                        </a:rPr>
                        <a:t>Practices</a:t>
                      </a:r>
                    </a:p>
                  </a:txBody>
                  <a:tcPr marL="90000" marR="90000" marT="46800" marB="46800" anchor="ctr" anchorCtr="1" horzOverflow="overflow">
                    <a:lnL cap="flat">
                      <a:noFill/>
                    </a:lnL>
                    <a:lnR cap="flat">
                      <a:noFill/>
                    </a:lnR>
                    <a:lnT cap="flat">
                      <a:noFill/>
                    </a:lnT>
                    <a:lnB cap="flat">
                      <a:noFill/>
                    </a:lnB>
                    <a:lnTlToBr>
                      <a:noFill/>
                    </a:lnTlToBr>
                    <a:lnBlToTr>
                      <a:noFill/>
                    </a:lnBlToTr>
                    <a:gradFill rotWithShape="0">
                      <a:gsLst>
                        <a:gs pos="0">
                          <a:srgbClr val="FF6600">
                            <a:alpha val="96000"/>
                          </a:srgbClr>
                        </a:gs>
                        <a:gs pos="100000">
                          <a:srgbClr val="FF6600"/>
                        </a:gs>
                        <a:gs pos="100000">
                          <a:srgbClr val="FF6600"/>
                        </a:gs>
                      </a:gsLst>
                      <a:lin ang="0" scaled="1"/>
                    </a:gradFill>
                  </a:tcPr>
                </a:tc>
                <a:tc>
                  <a:txBody>
                    <a:bodyPr/>
                    <a:lstStyle/>
                    <a:p>
                      <a:pPr marL="0" marR="0" lvl="0" indent="0" algn="l" defTabSz="914400" rtl="0" eaLnBrk="1" fontAlgn="base" latinLnBrk="0" hangingPunct="1">
                        <a:lnSpc>
                          <a:spcPct val="100000"/>
                        </a:lnSpc>
                        <a:spcBef>
                          <a:spcPct val="20000"/>
                        </a:spcBef>
                        <a:spcAft>
                          <a:spcPct val="0"/>
                        </a:spcAft>
                        <a:buClr>
                          <a:srgbClr val="990033"/>
                        </a:buClr>
                        <a:buSzTx/>
                        <a:buFont typeface="Wingdings" pitchFamily="1" charset="2"/>
                        <a:buNone/>
                        <a:tabLst/>
                      </a:pPr>
                      <a:r>
                        <a:rPr kumimoji="0" lang="en-GB" sz="2000" b="1" i="0" u="none" strike="noStrike" cap="none" normalizeH="0" baseline="0" dirty="0" smtClean="0">
                          <a:ln>
                            <a:noFill/>
                          </a:ln>
                          <a:solidFill>
                            <a:schemeClr val="tx1"/>
                          </a:solidFill>
                          <a:effectLst/>
                          <a:latin typeface="Tahoma" pitchFamily="34" charset="0"/>
                        </a:rPr>
                        <a:t>Codes</a:t>
                      </a:r>
                    </a:p>
                  </a:txBody>
                  <a:tcPr marL="90000" marR="90000" marT="46800" marB="46800" anchor="ctr" anchorCtr="1" horzOverflow="overflow">
                    <a:lnL cap="flat">
                      <a:noFill/>
                    </a:lnL>
                    <a:lnR cap="flat">
                      <a:noFill/>
                    </a:lnR>
                    <a:lnT cap="flat">
                      <a:noFill/>
                    </a:lnT>
                    <a:lnB cap="flat">
                      <a:noFill/>
                    </a:lnB>
                    <a:lnTlToBr>
                      <a:noFill/>
                    </a:lnTlToBr>
                    <a:lnBlToTr>
                      <a:noFill/>
                    </a:lnBlToTr>
                    <a:gradFill rotWithShape="0">
                      <a:gsLst>
                        <a:gs pos="0">
                          <a:srgbClr val="FF6600"/>
                        </a:gs>
                        <a:gs pos="100000">
                          <a:srgbClr val="FFC000"/>
                        </a:gs>
                      </a:gsLst>
                      <a:lin ang="0" scaled="1"/>
                    </a:gradFill>
                  </a:tcPr>
                </a:tc>
                <a:tc>
                  <a:txBody>
                    <a:bodyPr/>
                    <a:lstStyle/>
                    <a:p>
                      <a:pPr marL="0" marR="0" lvl="0" indent="0" algn="l" defTabSz="914400" rtl="0" eaLnBrk="1" fontAlgn="base" latinLnBrk="0" hangingPunct="1">
                        <a:lnSpc>
                          <a:spcPct val="100000"/>
                        </a:lnSpc>
                        <a:spcBef>
                          <a:spcPct val="20000"/>
                        </a:spcBef>
                        <a:spcAft>
                          <a:spcPct val="0"/>
                        </a:spcAft>
                        <a:buClr>
                          <a:srgbClr val="990033"/>
                        </a:buClr>
                        <a:buSzTx/>
                        <a:buFont typeface="Wingdings" pitchFamily="1" charset="2"/>
                        <a:buNone/>
                        <a:tabLst/>
                      </a:pPr>
                      <a:r>
                        <a:rPr kumimoji="0" lang="en-GB" sz="2000" b="1" i="0" u="none" strike="noStrike" cap="none" normalizeH="0" baseline="0" dirty="0" smtClean="0">
                          <a:ln>
                            <a:noFill/>
                          </a:ln>
                          <a:solidFill>
                            <a:schemeClr val="tx1"/>
                          </a:solidFill>
                          <a:effectLst/>
                          <a:latin typeface="Tahoma" pitchFamily="34" charset="0"/>
                        </a:rPr>
                        <a:t>Manuals/</a:t>
                      </a:r>
                    </a:p>
                    <a:p>
                      <a:pPr marL="0" marR="0" lvl="0" indent="0" algn="l" defTabSz="914400" rtl="0" eaLnBrk="1" fontAlgn="base" latinLnBrk="0" hangingPunct="1">
                        <a:lnSpc>
                          <a:spcPct val="100000"/>
                        </a:lnSpc>
                        <a:spcBef>
                          <a:spcPct val="20000"/>
                        </a:spcBef>
                        <a:spcAft>
                          <a:spcPct val="0"/>
                        </a:spcAft>
                        <a:buClr>
                          <a:srgbClr val="990033"/>
                        </a:buClr>
                        <a:buSzTx/>
                        <a:buFont typeface="Wingdings" pitchFamily="1" charset="2"/>
                        <a:buNone/>
                        <a:tabLst/>
                      </a:pPr>
                      <a:r>
                        <a:rPr kumimoji="0" lang="en-GB" sz="2000" b="1" i="0" u="none" strike="noStrike" cap="none" normalizeH="0" baseline="0" dirty="0" smtClean="0">
                          <a:ln>
                            <a:noFill/>
                          </a:ln>
                          <a:solidFill>
                            <a:schemeClr val="tx1"/>
                          </a:solidFill>
                          <a:effectLst/>
                          <a:latin typeface="Tahoma" pitchFamily="34" charset="0"/>
                        </a:rPr>
                        <a:t>Standards</a:t>
                      </a:r>
                      <a:endParaRPr kumimoji="0" lang="en-GB" sz="2000" b="1" i="0" u="none" strike="noStrike" cap="none" normalizeH="0" baseline="0" dirty="0" smtClean="0">
                        <a:ln>
                          <a:noFill/>
                        </a:ln>
                        <a:solidFill>
                          <a:schemeClr val="tx1"/>
                        </a:solidFill>
                        <a:effectLst/>
                        <a:latin typeface="Tahoma" pitchFamily="34" charset="0"/>
                      </a:endParaRPr>
                    </a:p>
                  </a:txBody>
                  <a:tcPr marL="90000" marR="90000" marT="46800" marB="46800" anchor="ctr" anchorCtr="1" horzOverflow="overflow">
                    <a:lnL cap="flat">
                      <a:noFill/>
                    </a:lnL>
                    <a:lnR cap="flat">
                      <a:noFill/>
                    </a:lnR>
                    <a:lnT cap="flat">
                      <a:noFill/>
                    </a:lnT>
                    <a:lnB cap="flat">
                      <a:noFill/>
                    </a:lnB>
                    <a:lnTlToBr>
                      <a:noFill/>
                    </a:lnTlToBr>
                    <a:lnBlToTr>
                      <a:noFill/>
                    </a:lnBlToTr>
                    <a:gradFill rotWithShape="0">
                      <a:gsLst>
                        <a:gs pos="0">
                          <a:srgbClr val="FF3300"/>
                        </a:gs>
                        <a:gs pos="0">
                          <a:srgbClr val="FFCC00"/>
                        </a:gs>
                      </a:gsLst>
                      <a:lin ang="0" scaled="1"/>
                    </a:gradFill>
                  </a:tcPr>
                </a:tc>
              </a:tr>
            </a:tbl>
          </a:graphicData>
        </a:graphic>
      </p:graphicFrame>
      <p:sp>
        <p:nvSpPr>
          <p:cNvPr id="10" name="Oval Callout 9"/>
          <p:cNvSpPr/>
          <p:nvPr/>
        </p:nvSpPr>
        <p:spPr>
          <a:xfrm>
            <a:off x="1835696" y="1844824"/>
            <a:ext cx="5832648" cy="2304256"/>
          </a:xfrm>
          <a:prstGeom prst="wedgeEllipseCallou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9345" name="Text Box 17"/>
          <p:cNvSpPr txBox="1">
            <a:spLocks noChangeArrowheads="1"/>
          </p:cNvSpPr>
          <p:nvPr/>
        </p:nvSpPr>
        <p:spPr bwMode="auto">
          <a:xfrm>
            <a:off x="2555776" y="2780928"/>
            <a:ext cx="4176713" cy="579437"/>
          </a:xfrm>
          <a:prstGeom prst="rect">
            <a:avLst/>
          </a:prstGeom>
          <a:noFill/>
          <a:ln w="9525">
            <a:noFill/>
            <a:miter lim="800000"/>
            <a:headEnd/>
            <a:tailEnd/>
          </a:ln>
          <a:effectLst/>
        </p:spPr>
        <p:txBody>
          <a:bodyPr>
            <a:spAutoFit/>
          </a:bodyPr>
          <a:lstStyle/>
          <a:p>
            <a:pPr>
              <a:spcBef>
                <a:spcPct val="50000"/>
              </a:spcBef>
            </a:pPr>
            <a:r>
              <a:rPr lang="en-GB" sz="3200" b="1" i="1" dirty="0"/>
              <a:t>National regulations</a:t>
            </a:r>
          </a:p>
        </p:txBody>
      </p:sp>
      <p:sp>
        <p:nvSpPr>
          <p:cNvPr id="7" name="Date Placeholder 6"/>
          <p:cNvSpPr>
            <a:spLocks noGrp="1"/>
          </p:cNvSpPr>
          <p:nvPr>
            <p:ph type="dt" sz="half" idx="10"/>
          </p:nvPr>
        </p:nvSpPr>
        <p:spPr/>
        <p:txBody>
          <a:bodyPr/>
          <a:lstStyle/>
          <a:p>
            <a:r>
              <a:rPr lang="sv-SE" smtClean="0"/>
              <a:t>201107/Kallings</a:t>
            </a:r>
            <a:endParaRPr lang="sv-SE"/>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99331"/>
                                        </p:tgtEl>
                                        <p:attrNameLst>
                                          <p:attrName>style.visibility</p:attrName>
                                        </p:attrNameLst>
                                      </p:cBhvr>
                                      <p:to>
                                        <p:strVal val="visible"/>
                                      </p:to>
                                    </p:set>
                                    <p:animEffect transition="in" filter="blinds(horizontal)">
                                      <p:cBhvr>
                                        <p:cTn id="7" dur="500"/>
                                        <p:tgtEl>
                                          <p:spTgt spid="99331"/>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99331"/>
                                        </p:tgtEl>
                                        <p:attrNameLst>
                                          <p:attrName>style.visibility</p:attrName>
                                        </p:attrNameLst>
                                      </p:cBhvr>
                                      <p:to>
                                        <p:strVal val="visible"/>
                                      </p:to>
                                    </p:set>
                                    <p:animEffect transition="in" filter="blinds(horizontal)">
                                      <p:cBhvr>
                                        <p:cTn id="12" dur="500"/>
                                        <p:tgtEl>
                                          <p:spTgt spid="99331"/>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99331"/>
                                        </p:tgtEl>
                                        <p:attrNameLst>
                                          <p:attrName>style.visibility</p:attrName>
                                        </p:attrNameLst>
                                      </p:cBhvr>
                                      <p:to>
                                        <p:strVal val="visible"/>
                                      </p:to>
                                    </p:set>
                                    <p:animEffect transition="in" filter="blinds(horizontal)">
                                      <p:cBhvr>
                                        <p:cTn id="17" dur="500"/>
                                        <p:tgtEl>
                                          <p:spTgt spid="99331"/>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99331"/>
                                        </p:tgtEl>
                                        <p:attrNameLst>
                                          <p:attrName>style.visibility</p:attrName>
                                        </p:attrNameLst>
                                      </p:cBhvr>
                                      <p:to>
                                        <p:strVal val="visible"/>
                                      </p:to>
                                    </p:set>
                                    <p:animEffect transition="in" filter="blinds(horizontal)">
                                      <p:cBhvr>
                                        <p:cTn id="22" dur="500"/>
                                        <p:tgtEl>
                                          <p:spTgt spid="99331"/>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99331"/>
                                        </p:tgtEl>
                                        <p:attrNameLst>
                                          <p:attrName>style.visibility</p:attrName>
                                        </p:attrNameLst>
                                      </p:cBhvr>
                                      <p:to>
                                        <p:strVal val="visible"/>
                                      </p:to>
                                    </p:set>
                                    <p:animEffect transition="in" filter="blinds(horizontal)">
                                      <p:cBhvr>
                                        <p:cTn id="27" dur="500"/>
                                        <p:tgtEl>
                                          <p:spTgt spid="99331"/>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99343"/>
                                        </p:tgtEl>
                                        <p:attrNameLst>
                                          <p:attrName>style.visibility</p:attrName>
                                        </p:attrNameLst>
                                      </p:cBhvr>
                                      <p:to>
                                        <p:strVal val="visible"/>
                                      </p:to>
                                    </p:set>
                                    <p:animEffect transition="in" filter="blinds(horizontal)">
                                      <p:cBhvr>
                                        <p:cTn id="32" dur="500"/>
                                        <p:tgtEl>
                                          <p:spTgt spid="99343"/>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grpId="0" nodeType="clickEffect">
                                  <p:stCondLst>
                                    <p:cond delay="0"/>
                                  </p:stCondLst>
                                  <p:childTnLst>
                                    <p:set>
                                      <p:cBhvr>
                                        <p:cTn id="36" dur="1" fill="hold">
                                          <p:stCondLst>
                                            <p:cond delay="0"/>
                                          </p:stCondLst>
                                        </p:cTn>
                                        <p:tgtEl>
                                          <p:spTgt spid="10"/>
                                        </p:tgtEl>
                                        <p:attrNameLst>
                                          <p:attrName>style.visibility</p:attrName>
                                        </p:attrNameLst>
                                      </p:cBhvr>
                                      <p:to>
                                        <p:strVal val="visible"/>
                                      </p:to>
                                    </p:set>
                                    <p:animEffect transition="in" filter="blinds(horizontal)">
                                      <p:cBhvr>
                                        <p:cTn id="37" dur="500"/>
                                        <p:tgtEl>
                                          <p:spTgt spid="10"/>
                                        </p:tgtEl>
                                      </p:cBhvr>
                                    </p:animEffect>
                                  </p:childTnLst>
                                </p:cTn>
                              </p:par>
                            </p:childTnLst>
                          </p:cTn>
                        </p:par>
                      </p:childTnLst>
                    </p:cTn>
                  </p:par>
                  <p:par>
                    <p:cTn id="38" fill="hold">
                      <p:stCondLst>
                        <p:cond delay="indefinite"/>
                      </p:stCondLst>
                      <p:childTnLst>
                        <p:par>
                          <p:cTn id="39" fill="hold">
                            <p:stCondLst>
                              <p:cond delay="0"/>
                            </p:stCondLst>
                            <p:childTnLst>
                              <p:par>
                                <p:cTn id="40" presetID="3" presetClass="entr" presetSubtype="10" fill="hold" nodeType="clickEffect">
                                  <p:stCondLst>
                                    <p:cond delay="0"/>
                                  </p:stCondLst>
                                  <p:childTnLst>
                                    <p:set>
                                      <p:cBhvr>
                                        <p:cTn id="41" dur="1" fill="hold">
                                          <p:stCondLst>
                                            <p:cond delay="0"/>
                                          </p:stCondLst>
                                        </p:cTn>
                                        <p:tgtEl>
                                          <p:spTgt spid="99345">
                                            <p:txEl>
                                              <p:pRg st="0" end="0"/>
                                            </p:txEl>
                                          </p:spTgt>
                                        </p:tgtEl>
                                        <p:attrNameLst>
                                          <p:attrName>style.visibility</p:attrName>
                                        </p:attrNameLst>
                                      </p:cBhvr>
                                      <p:to>
                                        <p:strVal val="visible"/>
                                      </p:to>
                                    </p:set>
                                    <p:animEffect transition="in" filter="blinds(horizontal)">
                                      <p:cBhvr>
                                        <p:cTn id="42" dur="500"/>
                                        <p:tgtEl>
                                          <p:spTgt spid="9934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9343" grpId="0"/>
      <p:bldP spid="10"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2"/>
          <p:cNvSpPr>
            <a:spLocks noGrp="1" noChangeArrowheads="1"/>
          </p:cNvSpPr>
          <p:nvPr>
            <p:ph type="title"/>
          </p:nvPr>
        </p:nvSpPr>
        <p:spPr>
          <a:xfrm>
            <a:off x="251520" y="260648"/>
            <a:ext cx="8496944" cy="504056"/>
          </a:xfrm>
          <a:noFill/>
          <a:ln/>
        </p:spPr>
        <p:txBody>
          <a:bodyPr lIns="90488" tIns="44450" rIns="90488" bIns="44450"/>
          <a:lstStyle/>
          <a:p>
            <a:pPr>
              <a:lnSpc>
                <a:spcPct val="90000"/>
              </a:lnSpc>
            </a:pPr>
            <a:r>
              <a:rPr lang="en-GB" sz="2400" b="1" dirty="0">
                <a:solidFill>
                  <a:srgbClr val="CC0000"/>
                </a:solidFill>
                <a:latin typeface="Arial Unicode MS" pitchFamily="34" charset="-128"/>
                <a:ea typeface="Arial Unicode MS" pitchFamily="34" charset="-128"/>
                <a:cs typeface="Arial Unicode MS" pitchFamily="34" charset="-128"/>
              </a:rPr>
              <a:t>International </a:t>
            </a:r>
            <a:r>
              <a:rPr lang="en-GB" sz="2400" b="1" dirty="0" smtClean="0">
                <a:solidFill>
                  <a:srgbClr val="CC0000"/>
                </a:solidFill>
                <a:latin typeface="Arial Unicode MS" pitchFamily="34" charset="-128"/>
                <a:ea typeface="Arial Unicode MS" pitchFamily="34" charset="-128"/>
                <a:cs typeface="Arial Unicode MS" pitchFamily="34" charset="-128"/>
              </a:rPr>
              <a:t>Conventions, Declarations, Agreements  </a:t>
            </a:r>
            <a:endParaRPr lang="sv-SE" sz="2400" b="1" dirty="0">
              <a:solidFill>
                <a:srgbClr val="CC0000"/>
              </a:solidFill>
              <a:latin typeface="Arial Unicode MS" pitchFamily="34" charset="-128"/>
              <a:ea typeface="Arial Unicode MS" pitchFamily="34" charset="-128"/>
              <a:cs typeface="Arial Unicode MS" pitchFamily="34" charset="-128"/>
            </a:endParaRPr>
          </a:p>
        </p:txBody>
      </p:sp>
      <p:sp>
        <p:nvSpPr>
          <p:cNvPr id="90115" name="Rectangle 3"/>
          <p:cNvSpPr>
            <a:spLocks noGrp="1" noChangeArrowheads="1"/>
          </p:cNvSpPr>
          <p:nvPr>
            <p:ph type="body" idx="1"/>
          </p:nvPr>
        </p:nvSpPr>
        <p:spPr>
          <a:xfrm>
            <a:off x="323528" y="954063"/>
            <a:ext cx="8287072" cy="5427265"/>
          </a:xfrm>
        </p:spPr>
        <p:txBody>
          <a:bodyPr/>
          <a:lstStyle/>
          <a:p>
            <a:pPr>
              <a:lnSpc>
                <a:spcPct val="80000"/>
              </a:lnSpc>
              <a:buFont typeface="Wingdings" pitchFamily="1" charset="2"/>
              <a:buNone/>
            </a:pPr>
            <a:r>
              <a:rPr lang="en-GB" sz="2000" dirty="0">
                <a:latin typeface="Arial Unicode MS" pitchFamily="34" charset="-128"/>
                <a:ea typeface="Arial Unicode MS" pitchFamily="34" charset="-128"/>
                <a:cs typeface="Arial Unicode MS" pitchFamily="34" charset="-128"/>
              </a:rPr>
              <a:t>The 1925 Geneva Protocol ..</a:t>
            </a:r>
            <a:r>
              <a:rPr lang="en-GB" sz="2000" i="1" dirty="0">
                <a:latin typeface="Arial Unicode MS" pitchFamily="34" charset="-128"/>
                <a:ea typeface="Arial Unicode MS" pitchFamily="34" charset="-128"/>
                <a:cs typeface="Arial Unicode MS" pitchFamily="34" charset="-128"/>
              </a:rPr>
              <a:t>for the Prohibition of the Use in War of Asphyxiating, Poisonous, or Other Gases, and of Bacteriological Methods of Warfare</a:t>
            </a:r>
          </a:p>
          <a:p>
            <a:pPr>
              <a:lnSpc>
                <a:spcPct val="70000"/>
              </a:lnSpc>
              <a:buFont typeface="Wingdings" pitchFamily="1" charset="2"/>
              <a:buNone/>
            </a:pPr>
            <a:endParaRPr lang="en-GB" sz="2000" dirty="0">
              <a:latin typeface="Arial Unicode MS" pitchFamily="34" charset="-128"/>
              <a:ea typeface="Arial Unicode MS" pitchFamily="34" charset="-128"/>
              <a:cs typeface="Arial Unicode MS" pitchFamily="34" charset="-128"/>
            </a:endParaRPr>
          </a:p>
          <a:p>
            <a:pPr>
              <a:lnSpc>
                <a:spcPct val="80000"/>
              </a:lnSpc>
              <a:buFont typeface="Wingdings" pitchFamily="1" charset="2"/>
              <a:buNone/>
            </a:pPr>
            <a:r>
              <a:rPr lang="en-GB" sz="2000" dirty="0">
                <a:latin typeface="Arial Unicode MS" pitchFamily="34" charset="-128"/>
                <a:ea typeface="Arial Unicode MS" pitchFamily="34" charset="-128"/>
                <a:cs typeface="Arial Unicode MS" pitchFamily="34" charset="-128"/>
              </a:rPr>
              <a:t>Biological Weapons Convention (BWTC</a:t>
            </a:r>
            <a:r>
              <a:rPr lang="en-GB" sz="2000" dirty="0" smtClean="0">
                <a:latin typeface="Arial Unicode MS" pitchFamily="34" charset="-128"/>
                <a:ea typeface="Arial Unicode MS" pitchFamily="34" charset="-128"/>
                <a:cs typeface="Arial Unicode MS" pitchFamily="34" charset="-128"/>
              </a:rPr>
              <a:t>),1975</a:t>
            </a:r>
            <a:endParaRPr lang="en-GB" sz="2000" dirty="0">
              <a:latin typeface="Arial Unicode MS" pitchFamily="34" charset="-128"/>
              <a:ea typeface="Arial Unicode MS" pitchFamily="34" charset="-128"/>
              <a:cs typeface="Arial Unicode MS" pitchFamily="34" charset="-128"/>
            </a:endParaRPr>
          </a:p>
          <a:p>
            <a:pPr lvl="1">
              <a:lnSpc>
                <a:spcPct val="80000"/>
              </a:lnSpc>
              <a:buFont typeface="Wingdings" pitchFamily="1" charset="2"/>
              <a:buNone/>
            </a:pPr>
            <a:r>
              <a:rPr lang="en-GB" sz="1800" dirty="0">
                <a:latin typeface="Arial Unicode MS" pitchFamily="34" charset="-128"/>
                <a:ea typeface="Arial Unicode MS" pitchFamily="34" charset="-128"/>
                <a:cs typeface="Arial Unicode MS" pitchFamily="34" charset="-128"/>
              </a:rPr>
              <a:t>7</a:t>
            </a:r>
            <a:r>
              <a:rPr lang="en-GB" sz="1800" baseline="30000" dirty="0" smtClean="0">
                <a:latin typeface="Arial Unicode MS" pitchFamily="34" charset="-128"/>
                <a:ea typeface="Arial Unicode MS" pitchFamily="34" charset="-128"/>
                <a:cs typeface="Arial Unicode MS" pitchFamily="34" charset="-128"/>
              </a:rPr>
              <a:t>th</a:t>
            </a:r>
            <a:r>
              <a:rPr lang="en-GB" sz="1800" dirty="0" smtClean="0">
                <a:latin typeface="Arial Unicode MS" pitchFamily="34" charset="-128"/>
                <a:ea typeface="Arial Unicode MS" pitchFamily="34" charset="-128"/>
                <a:cs typeface="Arial Unicode MS" pitchFamily="34" charset="-128"/>
              </a:rPr>
              <a:t> </a:t>
            </a:r>
            <a:r>
              <a:rPr lang="en-GB" sz="1800" dirty="0">
                <a:latin typeface="Arial Unicode MS" pitchFamily="34" charset="-128"/>
                <a:ea typeface="Arial Unicode MS" pitchFamily="34" charset="-128"/>
                <a:cs typeface="Arial Unicode MS" pitchFamily="34" charset="-128"/>
              </a:rPr>
              <a:t>Review Conf. </a:t>
            </a:r>
            <a:r>
              <a:rPr lang="en-GB" sz="1800" dirty="0" smtClean="0">
                <a:latin typeface="Arial Unicode MS" pitchFamily="34" charset="-128"/>
                <a:ea typeface="Arial Unicode MS" pitchFamily="34" charset="-128"/>
                <a:cs typeface="Arial Unicode MS" pitchFamily="34" charset="-128"/>
              </a:rPr>
              <a:t>Dec 2011 </a:t>
            </a:r>
            <a:r>
              <a:rPr lang="en-GB" sz="1800" dirty="0" smtClean="0">
                <a:latin typeface="Arial Unicode MS" pitchFamily="34" charset="-128"/>
                <a:ea typeface="Arial Unicode MS" pitchFamily="34" charset="-128"/>
                <a:cs typeface="Arial Unicode MS" pitchFamily="34" charset="-128"/>
                <a:hlinkClick r:id="rId3"/>
              </a:rPr>
              <a:t>www.unog.ch</a:t>
            </a:r>
            <a:r>
              <a:rPr lang="en-GB" sz="1800" dirty="0" smtClean="0">
                <a:latin typeface="Arial Unicode MS" pitchFamily="34" charset="-128"/>
                <a:ea typeface="Arial Unicode MS" pitchFamily="34" charset="-128"/>
                <a:cs typeface="Arial Unicode MS" pitchFamily="34" charset="-128"/>
                <a:hlinkClick r:id="rId3"/>
              </a:rPr>
              <a:t>/bwc</a:t>
            </a:r>
            <a:r>
              <a:rPr lang="en-GB" sz="1800" dirty="0" smtClean="0">
                <a:latin typeface="Arial Unicode MS" pitchFamily="34" charset="-128"/>
                <a:ea typeface="Arial Unicode MS" pitchFamily="34" charset="-128"/>
                <a:cs typeface="Arial Unicode MS" pitchFamily="34" charset="-128"/>
              </a:rPr>
              <a:t> </a:t>
            </a:r>
            <a:endParaRPr lang="en-GB" sz="1800" dirty="0">
              <a:latin typeface="Arial Unicode MS" pitchFamily="34" charset="-128"/>
              <a:ea typeface="Arial Unicode MS" pitchFamily="34" charset="-128"/>
              <a:cs typeface="Arial Unicode MS" pitchFamily="34" charset="-128"/>
            </a:endParaRPr>
          </a:p>
          <a:p>
            <a:pPr lvl="1">
              <a:lnSpc>
                <a:spcPct val="70000"/>
              </a:lnSpc>
              <a:buFont typeface="Wingdings" pitchFamily="1" charset="2"/>
              <a:buNone/>
            </a:pPr>
            <a:endParaRPr lang="en-GB" sz="1800" dirty="0">
              <a:latin typeface="Arial Unicode MS" pitchFamily="34" charset="-128"/>
              <a:ea typeface="Arial Unicode MS" pitchFamily="34" charset="-128"/>
              <a:cs typeface="Arial Unicode MS" pitchFamily="34" charset="-128"/>
            </a:endParaRPr>
          </a:p>
          <a:p>
            <a:pPr>
              <a:lnSpc>
                <a:spcPct val="80000"/>
              </a:lnSpc>
              <a:buFont typeface="Wingdings" pitchFamily="1" charset="2"/>
              <a:buNone/>
            </a:pPr>
            <a:r>
              <a:rPr lang="en-GB" sz="2000" dirty="0">
                <a:latin typeface="Arial Unicode MS" pitchFamily="34" charset="-128"/>
                <a:ea typeface="Arial Unicode MS" pitchFamily="34" charset="-128"/>
                <a:cs typeface="Arial Unicode MS" pitchFamily="34" charset="-128"/>
              </a:rPr>
              <a:t>United Nations Security Resolution (UNSCR) 1540, 2004: </a:t>
            </a:r>
            <a:r>
              <a:rPr lang="en-GB" sz="2000" i="1" dirty="0"/>
              <a:t>Non-proliferation of weapons of mass destruction</a:t>
            </a:r>
            <a:r>
              <a:rPr lang="en-GB" sz="2400" dirty="0"/>
              <a:t> </a:t>
            </a:r>
            <a:endParaRPr lang="en-GB" sz="2400" dirty="0" smtClean="0"/>
          </a:p>
          <a:p>
            <a:pPr>
              <a:lnSpc>
                <a:spcPct val="80000"/>
              </a:lnSpc>
              <a:buNone/>
            </a:pPr>
            <a:r>
              <a:rPr lang="en-GB" sz="1600" dirty="0" smtClean="0">
                <a:latin typeface="Arial Unicode MS" pitchFamily="34" charset="-128"/>
                <a:ea typeface="Arial Unicode MS" pitchFamily="34" charset="-128"/>
                <a:cs typeface="Arial Unicode MS" pitchFamily="34" charset="-128"/>
                <a:hlinkClick r:id="rId4"/>
              </a:rPr>
              <a:t>http://</a:t>
            </a:r>
            <a:r>
              <a:rPr lang="en-GB" sz="1600" dirty="0" smtClean="0">
                <a:latin typeface="Arial Unicode MS" pitchFamily="34" charset="-128"/>
                <a:ea typeface="Arial Unicode MS" pitchFamily="34" charset="-128"/>
                <a:cs typeface="Arial Unicode MS" pitchFamily="34" charset="-128"/>
                <a:hlinkClick r:id="rId4"/>
              </a:rPr>
              <a:t>daccess-dds-ny.un.org/doc/UNDOC/GEN/N04/328/43/PDF/N0432843.pdf?OpenElement</a:t>
            </a:r>
            <a:r>
              <a:rPr lang="en-GB" sz="1600" dirty="0" smtClean="0">
                <a:latin typeface="Arial Unicode MS" pitchFamily="34" charset="-128"/>
                <a:ea typeface="Arial Unicode MS" pitchFamily="34" charset="-128"/>
                <a:cs typeface="Arial Unicode MS" pitchFamily="34" charset="-128"/>
              </a:rPr>
              <a:t> </a:t>
            </a:r>
            <a:endParaRPr lang="en-GB" sz="1600" dirty="0">
              <a:latin typeface="Arial Unicode MS" pitchFamily="34" charset="-128"/>
              <a:ea typeface="Arial Unicode MS" pitchFamily="34" charset="-128"/>
              <a:cs typeface="Arial Unicode MS" pitchFamily="34" charset="-128"/>
            </a:endParaRPr>
          </a:p>
          <a:p>
            <a:pPr>
              <a:lnSpc>
                <a:spcPct val="80000"/>
              </a:lnSpc>
              <a:buFont typeface="Wingdings" pitchFamily="1" charset="2"/>
              <a:buNone/>
            </a:pPr>
            <a:endParaRPr lang="en-GB" sz="2000" dirty="0">
              <a:latin typeface="Arial Unicode MS" pitchFamily="34" charset="-128"/>
              <a:ea typeface="Arial Unicode MS" pitchFamily="34" charset="-128"/>
              <a:cs typeface="Arial Unicode MS" pitchFamily="34" charset="-128"/>
            </a:endParaRPr>
          </a:p>
          <a:p>
            <a:pPr>
              <a:lnSpc>
                <a:spcPct val="80000"/>
              </a:lnSpc>
              <a:buFont typeface="Wingdings" pitchFamily="1" charset="2"/>
              <a:buNone/>
            </a:pPr>
            <a:r>
              <a:rPr lang="en-GB" sz="2000" dirty="0">
                <a:latin typeface="Arial Unicode MS" pitchFamily="34" charset="-128"/>
                <a:ea typeface="Arial Unicode MS" pitchFamily="34" charset="-128"/>
                <a:cs typeface="Arial Unicode MS" pitchFamily="34" charset="-128"/>
              </a:rPr>
              <a:t>Convention on Biological Diversity, 1993; </a:t>
            </a:r>
            <a:r>
              <a:rPr lang="en-GB" sz="2000" i="1" dirty="0">
                <a:latin typeface="Arial Unicode MS" pitchFamily="34" charset="-128"/>
                <a:ea typeface="Arial Unicode MS" pitchFamily="34" charset="-128"/>
                <a:cs typeface="Arial Unicode MS" pitchFamily="34" charset="-128"/>
              </a:rPr>
              <a:t>Cartagena Protocol </a:t>
            </a:r>
            <a:r>
              <a:rPr lang="en-GB" sz="2000" i="1" dirty="0" smtClean="0">
                <a:latin typeface="Arial Unicode MS" pitchFamily="34" charset="-128"/>
                <a:ea typeface="Arial Unicode MS" pitchFamily="34" charset="-128"/>
                <a:cs typeface="Arial Unicode MS" pitchFamily="34" charset="-128"/>
              </a:rPr>
              <a:t>on </a:t>
            </a:r>
            <a:r>
              <a:rPr lang="en-GB" sz="2000" i="1" dirty="0" err="1" smtClean="0">
                <a:latin typeface="Arial Unicode MS" pitchFamily="34" charset="-128"/>
                <a:ea typeface="Arial Unicode MS" pitchFamily="34" charset="-128"/>
                <a:cs typeface="Arial Unicode MS" pitchFamily="34" charset="-128"/>
              </a:rPr>
              <a:t>Biosafet</a:t>
            </a:r>
            <a:r>
              <a:rPr lang="en-GB" sz="2000" i="1" dirty="0" err="1" smtClean="0">
                <a:latin typeface="Arial Unicode MS" pitchFamily="34" charset="-128"/>
                <a:ea typeface="Arial Unicode MS" pitchFamily="34" charset="-128"/>
                <a:cs typeface="Arial Unicode MS" pitchFamily="34" charset="-128"/>
              </a:rPr>
              <a:t>y</a:t>
            </a:r>
            <a:r>
              <a:rPr lang="en-GB" sz="2000" i="1" dirty="0" smtClean="0">
                <a:latin typeface="Arial Unicode MS" pitchFamily="34" charset="-128"/>
                <a:ea typeface="Arial Unicode MS" pitchFamily="34" charset="-128"/>
                <a:cs typeface="Arial Unicode MS" pitchFamily="34" charset="-128"/>
              </a:rPr>
              <a:t>, </a:t>
            </a:r>
            <a:r>
              <a:rPr lang="en-GB" sz="2000" dirty="0" smtClean="0">
                <a:latin typeface="Arial Unicode MS" pitchFamily="34" charset="-128"/>
                <a:ea typeface="Arial Unicode MS" pitchFamily="34" charset="-128"/>
                <a:cs typeface="Arial Unicode MS" pitchFamily="34" charset="-128"/>
              </a:rPr>
              <a:t>2000 </a:t>
            </a:r>
            <a:r>
              <a:rPr lang="en-GB" sz="1800" dirty="0" smtClean="0">
                <a:latin typeface="Arial Unicode MS" pitchFamily="34" charset="-128"/>
                <a:ea typeface="Arial Unicode MS" pitchFamily="34" charset="-128"/>
                <a:cs typeface="Arial Unicode MS" pitchFamily="34" charset="-128"/>
                <a:hlinkClick r:id="rId5"/>
              </a:rPr>
              <a:t>www.cbd.int/biosafety</a:t>
            </a:r>
            <a:r>
              <a:rPr lang="en-GB" sz="2000" dirty="0" smtClean="0">
                <a:latin typeface="Arial Unicode MS" pitchFamily="34" charset="-128"/>
                <a:ea typeface="Arial Unicode MS" pitchFamily="34" charset="-128"/>
                <a:cs typeface="Arial Unicode MS" pitchFamily="34" charset="-128"/>
              </a:rPr>
              <a:t> </a:t>
            </a:r>
            <a:endParaRPr lang="en-GB" sz="2000" dirty="0">
              <a:latin typeface="Arial Unicode MS" pitchFamily="34" charset="-128"/>
              <a:ea typeface="Arial Unicode MS" pitchFamily="34" charset="-128"/>
              <a:cs typeface="Arial Unicode MS" pitchFamily="34" charset="-128"/>
            </a:endParaRPr>
          </a:p>
          <a:p>
            <a:pPr>
              <a:lnSpc>
                <a:spcPct val="80000"/>
              </a:lnSpc>
              <a:buFont typeface="Wingdings" pitchFamily="1" charset="2"/>
              <a:buNone/>
            </a:pPr>
            <a:endParaRPr lang="en-GB" sz="2000" dirty="0"/>
          </a:p>
          <a:p>
            <a:pPr>
              <a:lnSpc>
                <a:spcPct val="80000"/>
              </a:lnSpc>
              <a:buFont typeface="Wingdings" pitchFamily="1" charset="2"/>
              <a:buNone/>
            </a:pPr>
            <a:r>
              <a:rPr lang="en-GB" sz="2000" dirty="0" smtClean="0"/>
              <a:t>Global </a:t>
            </a:r>
            <a:r>
              <a:rPr lang="en-GB" sz="2000" dirty="0"/>
              <a:t>Health and Security Action Group (G8</a:t>
            </a:r>
            <a:r>
              <a:rPr lang="en-GB" sz="2000" dirty="0" smtClean="0"/>
              <a:t>), 2001 </a:t>
            </a:r>
            <a:r>
              <a:rPr lang="en-GB" sz="2000" dirty="0"/>
              <a:t>– Global Partnership </a:t>
            </a:r>
            <a:r>
              <a:rPr lang="en-GB" sz="2000" dirty="0" smtClean="0"/>
              <a:t>Program against </a:t>
            </a:r>
            <a:r>
              <a:rPr lang="en-GB" sz="2000" dirty="0"/>
              <a:t>spread of Weapons of Mass </a:t>
            </a:r>
            <a:r>
              <a:rPr lang="en-GB" sz="2000" dirty="0" smtClean="0"/>
              <a:t>Destruction </a:t>
            </a:r>
            <a:r>
              <a:rPr lang="en-GB" sz="1600" dirty="0" smtClean="0">
                <a:hlinkClick r:id="rId6"/>
              </a:rPr>
              <a:t>http</a:t>
            </a:r>
            <a:r>
              <a:rPr lang="en-GB" sz="1600" dirty="0" smtClean="0">
                <a:hlinkClick r:id="rId6"/>
              </a:rPr>
              <a:t>://</a:t>
            </a:r>
            <a:r>
              <a:rPr lang="en-GB" sz="1600" dirty="0" smtClean="0">
                <a:hlinkClick r:id="rId6"/>
              </a:rPr>
              <a:t>www.international.gc.ca/gpp-ppm/global_partnership-partenariat_mondial.aspx?menu_id=1&amp;view=d</a:t>
            </a:r>
            <a:r>
              <a:rPr lang="en-GB" sz="1600" dirty="0" smtClean="0"/>
              <a:t> </a:t>
            </a:r>
            <a:endParaRPr lang="en-GB" sz="1600" dirty="0" smtClean="0"/>
          </a:p>
          <a:p>
            <a:pPr>
              <a:lnSpc>
                <a:spcPct val="80000"/>
              </a:lnSpc>
              <a:buFont typeface="Wingdings" pitchFamily="1" charset="2"/>
              <a:buNone/>
            </a:pPr>
            <a:endParaRPr lang="en-GB" sz="2400" dirty="0">
              <a:latin typeface="Arial Unicode MS" pitchFamily="34" charset="-128"/>
              <a:ea typeface="Arial Unicode MS" pitchFamily="34" charset="-128"/>
              <a:cs typeface="Arial Unicode MS" pitchFamily="34" charset="-128"/>
            </a:endParaRPr>
          </a:p>
        </p:txBody>
      </p:sp>
      <p:sp>
        <p:nvSpPr>
          <p:cNvPr id="5" name="Date Placeholder 4"/>
          <p:cNvSpPr>
            <a:spLocks noGrp="1"/>
          </p:cNvSpPr>
          <p:nvPr>
            <p:ph type="dt" sz="half" idx="10"/>
          </p:nvPr>
        </p:nvSpPr>
        <p:spPr/>
        <p:txBody>
          <a:bodyPr/>
          <a:lstStyle/>
          <a:p>
            <a:r>
              <a:rPr lang="sv-SE" smtClean="0"/>
              <a:t>201107/Kallings</a:t>
            </a:r>
            <a:endParaRPr lang="sv-SE"/>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ChangeArrowheads="1"/>
          </p:cNvSpPr>
          <p:nvPr>
            <p:ph type="title"/>
          </p:nvPr>
        </p:nvSpPr>
        <p:spPr>
          <a:xfrm>
            <a:off x="395536" y="260649"/>
            <a:ext cx="8280920" cy="648072"/>
          </a:xfrm>
          <a:noFill/>
          <a:ln/>
        </p:spPr>
        <p:txBody>
          <a:bodyPr lIns="90488" tIns="44450" rIns="90488" bIns="44450"/>
          <a:lstStyle/>
          <a:p>
            <a:pPr>
              <a:lnSpc>
                <a:spcPct val="90000"/>
              </a:lnSpc>
            </a:pPr>
            <a:r>
              <a:rPr lang="en-GB" sz="2400" b="1" dirty="0">
                <a:solidFill>
                  <a:srgbClr val="CC0000"/>
                </a:solidFill>
                <a:latin typeface="Arial Unicode MS" pitchFamily="34" charset="-128"/>
                <a:ea typeface="Arial Unicode MS" pitchFamily="34" charset="-128"/>
                <a:cs typeface="Arial Unicode MS" pitchFamily="34" charset="-128"/>
              </a:rPr>
              <a:t>International </a:t>
            </a:r>
            <a:r>
              <a:rPr lang="en-GB" sz="2400" b="1" dirty="0" smtClean="0">
                <a:solidFill>
                  <a:srgbClr val="CC0000"/>
                </a:solidFill>
                <a:latin typeface="Arial Unicode MS" pitchFamily="34" charset="-128"/>
                <a:ea typeface="Arial Unicode MS" pitchFamily="34" charset="-128"/>
                <a:cs typeface="Arial Unicode MS" pitchFamily="34" charset="-128"/>
              </a:rPr>
              <a:t>declarations, recommendations,  </a:t>
            </a:r>
            <a:r>
              <a:rPr lang="en-GB" sz="2400" b="1" dirty="0">
                <a:solidFill>
                  <a:srgbClr val="CC0000"/>
                </a:solidFill>
                <a:latin typeface="Arial Unicode MS" pitchFamily="34" charset="-128"/>
                <a:ea typeface="Arial Unicode MS" pitchFamily="34" charset="-128"/>
                <a:cs typeface="Arial Unicode MS" pitchFamily="34" charset="-128"/>
              </a:rPr>
              <a:t>guidelines</a:t>
            </a:r>
          </a:p>
        </p:txBody>
      </p:sp>
      <p:sp>
        <p:nvSpPr>
          <p:cNvPr id="62467" name="Rectangle 3"/>
          <p:cNvSpPr>
            <a:spLocks noGrp="1" noChangeArrowheads="1"/>
          </p:cNvSpPr>
          <p:nvPr>
            <p:ph type="body" idx="1"/>
          </p:nvPr>
        </p:nvSpPr>
        <p:spPr>
          <a:xfrm>
            <a:off x="251520" y="1196752"/>
            <a:ext cx="8610600" cy="5329485"/>
          </a:xfrm>
        </p:spPr>
        <p:txBody>
          <a:bodyPr/>
          <a:lstStyle/>
          <a:p>
            <a:pPr>
              <a:lnSpc>
                <a:spcPct val="80000"/>
              </a:lnSpc>
              <a:buNone/>
            </a:pPr>
            <a:r>
              <a:rPr lang="en-GB" sz="1600" b="1" dirty="0" smtClean="0"/>
              <a:t>Australia </a:t>
            </a:r>
            <a:r>
              <a:rPr lang="en-GB" sz="1600" b="1" dirty="0"/>
              <a:t>Group export control </a:t>
            </a:r>
            <a:r>
              <a:rPr lang="en-GB" sz="1600" b="1" dirty="0" smtClean="0"/>
              <a:t>list (1985</a:t>
            </a:r>
            <a:r>
              <a:rPr lang="en-GB" sz="1600" b="1" dirty="0" smtClean="0"/>
              <a:t>) </a:t>
            </a:r>
            <a:r>
              <a:rPr lang="en-GB" sz="1600" dirty="0" smtClean="0">
                <a:hlinkClick r:id="rId3"/>
              </a:rPr>
              <a:t>http://australiagroup.net</a:t>
            </a:r>
            <a:r>
              <a:rPr lang="en-GB" sz="1600" dirty="0" smtClean="0"/>
              <a:t> </a:t>
            </a:r>
            <a:endParaRPr lang="en-GB" sz="1600" dirty="0">
              <a:latin typeface="Arial Unicode MS" pitchFamily="34" charset="-128"/>
              <a:ea typeface="Arial Unicode MS" pitchFamily="34" charset="-128"/>
              <a:cs typeface="Arial Unicode MS" pitchFamily="34" charset="-128"/>
            </a:endParaRPr>
          </a:p>
          <a:p>
            <a:pPr>
              <a:lnSpc>
                <a:spcPct val="80000"/>
              </a:lnSpc>
              <a:buFont typeface="Wingdings" pitchFamily="1" charset="2"/>
              <a:buNone/>
            </a:pPr>
            <a:endParaRPr lang="en-GB" sz="1600" b="1" dirty="0">
              <a:latin typeface="Arial Unicode MS" pitchFamily="34" charset="-128"/>
              <a:ea typeface="Arial Unicode MS" pitchFamily="34" charset="-128"/>
              <a:cs typeface="Arial Unicode MS" pitchFamily="34" charset="-128"/>
            </a:endParaRPr>
          </a:p>
          <a:p>
            <a:pPr>
              <a:lnSpc>
                <a:spcPct val="80000"/>
              </a:lnSpc>
              <a:buFont typeface="Wingdings" pitchFamily="1" charset="2"/>
              <a:buNone/>
            </a:pPr>
            <a:r>
              <a:rPr lang="en-GB" sz="1600" b="1" dirty="0">
                <a:latin typeface="Arial Unicode MS" pitchFamily="34" charset="-128"/>
                <a:ea typeface="Arial Unicode MS" pitchFamily="34" charset="-128"/>
                <a:cs typeface="Arial Unicode MS" pitchFamily="34" charset="-128"/>
              </a:rPr>
              <a:t>UNESCO Declaration on </a:t>
            </a:r>
            <a:r>
              <a:rPr lang="en-GB" sz="1600" b="1" dirty="0" smtClean="0">
                <a:latin typeface="Arial Unicode MS" pitchFamily="34" charset="-128"/>
                <a:ea typeface="Arial Unicode MS" pitchFamily="34" charset="-128"/>
                <a:cs typeface="Arial Unicode MS" pitchFamily="34" charset="-128"/>
              </a:rPr>
              <a:t>Bioethics and Human Rights 2005</a:t>
            </a:r>
            <a:endParaRPr lang="en-GB" sz="1600" b="1" dirty="0">
              <a:latin typeface="Arial Unicode MS" pitchFamily="34" charset="-128"/>
              <a:ea typeface="Arial Unicode MS" pitchFamily="34" charset="-128"/>
              <a:cs typeface="Arial Unicode MS" pitchFamily="34" charset="-128"/>
            </a:endParaRPr>
          </a:p>
          <a:p>
            <a:pPr>
              <a:lnSpc>
                <a:spcPct val="80000"/>
              </a:lnSpc>
              <a:buNone/>
            </a:pPr>
            <a:r>
              <a:rPr lang="en-GB" sz="1200" dirty="0" smtClean="0">
                <a:latin typeface="Arial Unicode MS" pitchFamily="34" charset="-128"/>
                <a:ea typeface="Arial Unicode MS" pitchFamily="34" charset="-128"/>
                <a:cs typeface="Arial Unicode MS" pitchFamily="34" charset="-128"/>
                <a:hlinkClick r:id="rId4" action="ppaction://hlinkfile"/>
              </a:rPr>
              <a:t>http.//portal.unesco.org/en/</a:t>
            </a:r>
            <a:r>
              <a:rPr lang="en-GB" sz="1200" dirty="0" err="1" smtClean="0">
                <a:latin typeface="Arial Unicode MS" pitchFamily="34" charset="-128"/>
                <a:ea typeface="Arial Unicode MS" pitchFamily="34" charset="-128"/>
                <a:cs typeface="Arial Unicode MS" pitchFamily="34" charset="-128"/>
                <a:hlinkClick r:id="rId4" action="ppaction://hlinkfile"/>
              </a:rPr>
              <a:t>ev.php</a:t>
            </a:r>
            <a:r>
              <a:rPr lang="en-GB" sz="1200" dirty="0" smtClean="0">
                <a:latin typeface="Arial Unicode MS" pitchFamily="34" charset="-128"/>
                <a:ea typeface="Arial Unicode MS" pitchFamily="34" charset="-128"/>
                <a:cs typeface="Arial Unicode MS" pitchFamily="34" charset="-128"/>
                <a:hlinkClick r:id="rId4" action="ppaction://hlinkfile"/>
              </a:rPr>
              <a:t>-URL_ID=31058&amp;URL_DO=DO_TOPIC&amp;URL_SECTION=20   </a:t>
            </a:r>
            <a:endParaRPr lang="en-GB" sz="1200" dirty="0">
              <a:latin typeface="Arial Unicode MS" pitchFamily="34" charset="-128"/>
              <a:ea typeface="Arial Unicode MS" pitchFamily="34" charset="-128"/>
              <a:cs typeface="Arial Unicode MS" pitchFamily="34" charset="-128"/>
            </a:endParaRPr>
          </a:p>
          <a:p>
            <a:pPr>
              <a:lnSpc>
                <a:spcPct val="80000"/>
              </a:lnSpc>
              <a:buFont typeface="Wingdings" pitchFamily="1" charset="2"/>
              <a:buNone/>
            </a:pPr>
            <a:endParaRPr lang="en-GB" sz="1600" b="1" dirty="0" smtClean="0">
              <a:latin typeface="Verdana" pitchFamily="34" charset="0"/>
            </a:endParaRPr>
          </a:p>
          <a:p>
            <a:pPr>
              <a:lnSpc>
                <a:spcPct val="80000"/>
              </a:lnSpc>
              <a:buFont typeface="Wingdings" pitchFamily="1" charset="2"/>
              <a:buNone/>
            </a:pPr>
            <a:r>
              <a:rPr lang="en-GB" sz="1600" b="1" dirty="0" smtClean="0">
                <a:latin typeface="Verdana" pitchFamily="34" charset="0"/>
              </a:rPr>
              <a:t>OECD </a:t>
            </a:r>
            <a:r>
              <a:rPr lang="en-GB" sz="1600" b="1" dirty="0">
                <a:latin typeface="Verdana" pitchFamily="34" charset="0"/>
              </a:rPr>
              <a:t>BEST PRACTICE GUIDELINES ON BIOSECURITY </a:t>
            </a:r>
          </a:p>
          <a:p>
            <a:pPr>
              <a:lnSpc>
                <a:spcPct val="80000"/>
              </a:lnSpc>
              <a:buClr>
                <a:srgbClr val="003399"/>
              </a:buClr>
              <a:buFontTx/>
              <a:buNone/>
            </a:pPr>
            <a:r>
              <a:rPr lang="en-GB" sz="1600" b="1" dirty="0">
                <a:latin typeface="Verdana" pitchFamily="34" charset="0"/>
              </a:rPr>
              <a:t>FOR </a:t>
            </a:r>
            <a:r>
              <a:rPr lang="en-GB" sz="1600" b="1" dirty="0" smtClean="0">
                <a:latin typeface="Verdana" pitchFamily="34" charset="0"/>
              </a:rPr>
              <a:t>Biological Research </a:t>
            </a:r>
            <a:r>
              <a:rPr lang="en-GB" sz="1600" b="1" dirty="0" err="1" smtClean="0">
                <a:latin typeface="Verdana" pitchFamily="34" charset="0"/>
              </a:rPr>
              <a:t>Centers</a:t>
            </a:r>
            <a:r>
              <a:rPr lang="en-GB" sz="1600" b="1" dirty="0" smtClean="0">
                <a:latin typeface="Verdana" pitchFamily="34" charset="0"/>
              </a:rPr>
              <a:t> </a:t>
            </a:r>
            <a:r>
              <a:rPr lang="en-GB" sz="1600" b="1" dirty="0">
                <a:latin typeface="Verdana" pitchFamily="34" charset="0"/>
              </a:rPr>
              <a:t>(2007</a:t>
            </a:r>
            <a:r>
              <a:rPr lang="en-GB" sz="1600" b="1" dirty="0" smtClean="0">
                <a:latin typeface="Verdana" pitchFamily="34" charset="0"/>
              </a:rPr>
              <a:t>) </a:t>
            </a:r>
            <a:r>
              <a:rPr lang="en-GB" sz="1600" dirty="0" smtClean="0">
                <a:latin typeface="Verdana" pitchFamily="34" charset="0"/>
                <a:hlinkClick r:id="rId5"/>
              </a:rPr>
              <a:t>www.oecd.org</a:t>
            </a:r>
            <a:r>
              <a:rPr lang="en-GB" sz="1600" b="1" dirty="0" smtClean="0">
                <a:latin typeface="Verdana" pitchFamily="34" charset="0"/>
              </a:rPr>
              <a:t> </a:t>
            </a:r>
            <a:endParaRPr lang="en-GB" sz="1600" b="1" dirty="0">
              <a:latin typeface="Verdana" pitchFamily="34" charset="0"/>
            </a:endParaRPr>
          </a:p>
          <a:p>
            <a:pPr>
              <a:lnSpc>
                <a:spcPct val="80000"/>
              </a:lnSpc>
              <a:buFont typeface="Wingdings" pitchFamily="1" charset="2"/>
              <a:buNone/>
            </a:pPr>
            <a:endParaRPr lang="en-GB" sz="1600" b="1" dirty="0">
              <a:latin typeface="Arial Unicode MS" pitchFamily="34" charset="-128"/>
              <a:ea typeface="Arial Unicode MS" pitchFamily="34" charset="-128"/>
              <a:cs typeface="Arial Unicode MS" pitchFamily="34" charset="-128"/>
            </a:endParaRPr>
          </a:p>
          <a:p>
            <a:pPr>
              <a:lnSpc>
                <a:spcPct val="80000"/>
              </a:lnSpc>
              <a:buFont typeface="Wingdings" pitchFamily="1" charset="2"/>
              <a:buNone/>
            </a:pPr>
            <a:r>
              <a:rPr lang="en-GB" sz="1600" b="1" dirty="0">
                <a:latin typeface="Arial Unicode MS" pitchFamily="34" charset="-128"/>
                <a:ea typeface="Arial Unicode MS" pitchFamily="34" charset="-128"/>
                <a:cs typeface="Arial Unicode MS" pitchFamily="34" charset="-128"/>
              </a:rPr>
              <a:t>Recommendations on the Transport of Dangerous Goods. </a:t>
            </a:r>
          </a:p>
          <a:p>
            <a:pPr>
              <a:lnSpc>
                <a:spcPct val="80000"/>
              </a:lnSpc>
              <a:buFont typeface="Wingdings" pitchFamily="1" charset="2"/>
              <a:buNone/>
            </a:pPr>
            <a:r>
              <a:rPr lang="en-GB" sz="1600" b="1" dirty="0">
                <a:latin typeface="Arial Unicode MS" pitchFamily="34" charset="-128"/>
                <a:ea typeface="Arial Unicode MS" pitchFamily="34" charset="-128"/>
                <a:cs typeface="Arial Unicode MS" pitchFamily="34" charset="-128"/>
              </a:rPr>
              <a:t>Model </a:t>
            </a:r>
            <a:r>
              <a:rPr lang="en-GB" sz="1600" b="1" dirty="0" smtClean="0">
                <a:latin typeface="Arial Unicode MS" pitchFamily="34" charset="-128"/>
                <a:ea typeface="Arial Unicode MS" pitchFamily="34" charset="-128"/>
                <a:cs typeface="Arial Unicode MS" pitchFamily="34" charset="-128"/>
              </a:rPr>
              <a:t>Regulations 16</a:t>
            </a:r>
            <a:r>
              <a:rPr lang="en-GB" sz="1600" b="1" baseline="30000" dirty="0" smtClean="0">
                <a:latin typeface="Arial Unicode MS" pitchFamily="34" charset="-128"/>
                <a:ea typeface="Arial Unicode MS" pitchFamily="34" charset="-128"/>
                <a:cs typeface="Arial Unicode MS" pitchFamily="34" charset="-128"/>
              </a:rPr>
              <a:t>th</a:t>
            </a:r>
            <a:r>
              <a:rPr lang="en-GB" sz="1600" b="1" dirty="0" smtClean="0">
                <a:latin typeface="Arial Unicode MS" pitchFamily="34" charset="-128"/>
                <a:ea typeface="Arial Unicode MS" pitchFamily="34" charset="-128"/>
                <a:cs typeface="Arial Unicode MS" pitchFamily="34" charset="-128"/>
              </a:rPr>
              <a:t> </a:t>
            </a:r>
            <a:r>
              <a:rPr lang="en-GB" sz="1600" b="1" dirty="0">
                <a:latin typeface="Arial Unicode MS" pitchFamily="34" charset="-128"/>
                <a:ea typeface="Arial Unicode MS" pitchFamily="34" charset="-128"/>
                <a:cs typeface="Arial Unicode MS" pitchFamily="34" charset="-128"/>
              </a:rPr>
              <a:t>rev. </a:t>
            </a:r>
            <a:r>
              <a:rPr lang="en-GB" sz="1600" b="1" dirty="0" smtClean="0">
                <a:latin typeface="Arial Unicode MS" pitchFamily="34" charset="-128"/>
                <a:ea typeface="Arial Unicode MS" pitchFamily="34" charset="-128"/>
                <a:cs typeface="Arial Unicode MS" pitchFamily="34" charset="-128"/>
              </a:rPr>
              <a:t>2009 </a:t>
            </a:r>
            <a:r>
              <a:rPr lang="en-GB" sz="1600" dirty="0" smtClean="0">
                <a:latin typeface="Arial Unicode MS" pitchFamily="34" charset="-128"/>
                <a:ea typeface="Arial Unicode MS" pitchFamily="34" charset="-128"/>
                <a:cs typeface="Arial Unicode MS" pitchFamily="34" charset="-128"/>
                <a:hlinkClick r:id="rId6"/>
              </a:rPr>
              <a:t>www.unece.org/trans/danger</a:t>
            </a:r>
            <a:r>
              <a:rPr lang="en-GB" sz="1600" dirty="0" smtClean="0">
                <a:latin typeface="Arial Unicode MS" pitchFamily="34" charset="-128"/>
                <a:ea typeface="Arial Unicode MS" pitchFamily="34" charset="-128"/>
                <a:cs typeface="Arial Unicode MS" pitchFamily="34" charset="-128"/>
              </a:rPr>
              <a:t> </a:t>
            </a:r>
            <a:endParaRPr lang="en-GB" sz="1600" i="1" dirty="0">
              <a:latin typeface="Arial Unicode MS" pitchFamily="34" charset="-128"/>
            </a:endParaRPr>
          </a:p>
          <a:p>
            <a:pPr>
              <a:lnSpc>
                <a:spcPct val="80000"/>
              </a:lnSpc>
              <a:buFont typeface="Wingdings" pitchFamily="1" charset="2"/>
              <a:buNone/>
            </a:pPr>
            <a:endParaRPr lang="en-GB" sz="1600" b="1" dirty="0">
              <a:latin typeface="Arial Unicode MS" pitchFamily="34" charset="-128"/>
            </a:endParaRPr>
          </a:p>
          <a:p>
            <a:pPr>
              <a:lnSpc>
                <a:spcPct val="80000"/>
              </a:lnSpc>
              <a:buFont typeface="Wingdings" pitchFamily="1" charset="2"/>
              <a:buNone/>
            </a:pPr>
            <a:r>
              <a:rPr lang="en-GB" sz="1600" b="1" dirty="0" smtClean="0">
                <a:latin typeface="Arial Unicode MS" pitchFamily="34" charset="-128"/>
              </a:rPr>
              <a:t>WHO, World </a:t>
            </a:r>
            <a:r>
              <a:rPr lang="en-GB" sz="1600" b="1" dirty="0">
                <a:latin typeface="Arial Unicode MS" pitchFamily="34" charset="-128"/>
              </a:rPr>
              <a:t>Health </a:t>
            </a:r>
            <a:r>
              <a:rPr lang="en-GB" sz="1600" b="1" dirty="0" smtClean="0">
                <a:latin typeface="Arial Unicode MS" pitchFamily="34" charset="-128"/>
              </a:rPr>
              <a:t>Organization</a:t>
            </a:r>
            <a:r>
              <a:rPr lang="en-GB" sz="1600" b="1" dirty="0" smtClean="0">
                <a:latin typeface="Arial Unicode MS" pitchFamily="34" charset="-128"/>
              </a:rPr>
              <a:t> </a:t>
            </a:r>
            <a:r>
              <a:rPr lang="en-GB" sz="1600" dirty="0" smtClean="0">
                <a:latin typeface="Arial Unicode MS" pitchFamily="34" charset="-128"/>
                <a:hlinkClick r:id="rId7"/>
              </a:rPr>
              <a:t>www.who.int</a:t>
            </a:r>
            <a:r>
              <a:rPr lang="en-GB" sz="1600" dirty="0" smtClean="0">
                <a:latin typeface="Arial Unicode MS" pitchFamily="34" charset="-128"/>
              </a:rPr>
              <a:t> </a:t>
            </a:r>
            <a:endParaRPr lang="en-GB" sz="1600" dirty="0">
              <a:latin typeface="Arial Unicode MS" pitchFamily="34" charset="-128"/>
            </a:endParaRPr>
          </a:p>
          <a:p>
            <a:pPr>
              <a:lnSpc>
                <a:spcPct val="80000"/>
              </a:lnSpc>
              <a:buFont typeface="Wingdings" pitchFamily="1" charset="2"/>
              <a:buNone/>
            </a:pPr>
            <a:endParaRPr lang="en-GB" sz="1600" b="1" dirty="0">
              <a:latin typeface="Arial Unicode MS" pitchFamily="34" charset="-128"/>
            </a:endParaRPr>
          </a:p>
          <a:p>
            <a:pPr>
              <a:lnSpc>
                <a:spcPct val="80000"/>
              </a:lnSpc>
              <a:buFont typeface="Wingdings" pitchFamily="1" charset="2"/>
              <a:buNone/>
            </a:pPr>
            <a:r>
              <a:rPr lang="en-GB" sz="1600" b="1" dirty="0" smtClean="0">
                <a:latin typeface="Arial Unicode MS" pitchFamily="34" charset="-128"/>
              </a:rPr>
              <a:t>OIE, World </a:t>
            </a:r>
            <a:r>
              <a:rPr lang="en-GB" sz="1600" b="1" dirty="0">
                <a:latin typeface="Arial Unicode MS" pitchFamily="34" charset="-128"/>
              </a:rPr>
              <a:t>Organization for Animal </a:t>
            </a:r>
            <a:r>
              <a:rPr lang="en-GB" sz="1600" b="1" dirty="0" smtClean="0">
                <a:latin typeface="Arial Unicode MS" pitchFamily="34" charset="-128"/>
              </a:rPr>
              <a:t>Health </a:t>
            </a:r>
            <a:r>
              <a:rPr lang="en-GB" sz="1600" dirty="0" smtClean="0">
                <a:latin typeface="Arial Unicode MS" pitchFamily="34" charset="-128"/>
                <a:hlinkClick r:id="rId8"/>
              </a:rPr>
              <a:t>www.oie.int</a:t>
            </a:r>
            <a:r>
              <a:rPr lang="en-GB" sz="1600" dirty="0" smtClean="0">
                <a:latin typeface="Arial Unicode MS" pitchFamily="34" charset="-128"/>
              </a:rPr>
              <a:t> </a:t>
            </a:r>
            <a:endParaRPr lang="en-GB" sz="1600" dirty="0">
              <a:latin typeface="Arial Unicode MS" pitchFamily="34" charset="-128"/>
            </a:endParaRPr>
          </a:p>
          <a:p>
            <a:pPr>
              <a:lnSpc>
                <a:spcPct val="80000"/>
              </a:lnSpc>
              <a:buFont typeface="Wingdings" pitchFamily="1" charset="2"/>
              <a:buNone/>
            </a:pPr>
            <a:endParaRPr lang="en-GB" sz="1600" b="1" dirty="0">
              <a:latin typeface="Arial Unicode MS" pitchFamily="34" charset="-128"/>
            </a:endParaRPr>
          </a:p>
          <a:p>
            <a:pPr>
              <a:lnSpc>
                <a:spcPct val="80000"/>
              </a:lnSpc>
              <a:buFont typeface="Wingdings" pitchFamily="1" charset="2"/>
              <a:buNone/>
            </a:pPr>
            <a:r>
              <a:rPr lang="en-GB" sz="1600" b="1" dirty="0" smtClean="0">
                <a:latin typeface="Arial Unicode MS" pitchFamily="34" charset="-128"/>
              </a:rPr>
              <a:t>FAO, Food </a:t>
            </a:r>
            <a:r>
              <a:rPr lang="en-GB" sz="1600" b="1" dirty="0">
                <a:latin typeface="Arial Unicode MS" pitchFamily="34" charset="-128"/>
              </a:rPr>
              <a:t>and Agriculture Organization of the </a:t>
            </a:r>
            <a:r>
              <a:rPr lang="en-GB" sz="1600" b="1" dirty="0" smtClean="0">
                <a:latin typeface="Arial Unicode MS" pitchFamily="34" charset="-128"/>
              </a:rPr>
              <a:t>UN </a:t>
            </a:r>
            <a:r>
              <a:rPr lang="en-GB" sz="1600" dirty="0" smtClean="0">
                <a:latin typeface="Arial Unicode MS" pitchFamily="34" charset="-128"/>
                <a:hlinkClick r:id="rId9"/>
              </a:rPr>
              <a:t>www.fao.org</a:t>
            </a:r>
            <a:r>
              <a:rPr lang="en-GB" sz="1600" dirty="0" smtClean="0">
                <a:latin typeface="Arial Unicode MS" pitchFamily="34" charset="-128"/>
              </a:rPr>
              <a:t> </a:t>
            </a:r>
            <a:endParaRPr lang="en-GB" sz="1600" dirty="0">
              <a:latin typeface="Arial Unicode MS" pitchFamily="34" charset="-128"/>
            </a:endParaRPr>
          </a:p>
          <a:p>
            <a:pPr>
              <a:lnSpc>
                <a:spcPct val="80000"/>
              </a:lnSpc>
              <a:buFont typeface="Wingdings" pitchFamily="1" charset="2"/>
              <a:buNone/>
            </a:pPr>
            <a:endParaRPr lang="en-GB" sz="1600" b="1" dirty="0">
              <a:latin typeface="Arial Unicode MS" pitchFamily="34" charset="-128"/>
            </a:endParaRPr>
          </a:p>
          <a:p>
            <a:pPr>
              <a:lnSpc>
                <a:spcPct val="80000"/>
              </a:lnSpc>
              <a:buClr>
                <a:schemeClr val="tx2"/>
              </a:buClr>
              <a:buSzPct val="60000"/>
              <a:buFont typeface="Wingdings" pitchFamily="1" charset="2"/>
              <a:buNone/>
            </a:pPr>
            <a:r>
              <a:rPr lang="en-GB" sz="1600" b="1" dirty="0" smtClean="0">
                <a:solidFill>
                  <a:srgbClr val="333333"/>
                </a:solidFill>
                <a:latin typeface="Arial Unicode MS" pitchFamily="34" charset="-128"/>
              </a:rPr>
              <a:t>IPPC, International </a:t>
            </a:r>
            <a:r>
              <a:rPr lang="en-GB" sz="1600" b="1" dirty="0">
                <a:solidFill>
                  <a:srgbClr val="333333"/>
                </a:solidFill>
                <a:latin typeface="Arial Unicode MS" pitchFamily="34" charset="-128"/>
              </a:rPr>
              <a:t>Plant Protection Convention </a:t>
            </a:r>
            <a:r>
              <a:rPr lang="en-GB" sz="1600" dirty="0" smtClean="0">
                <a:solidFill>
                  <a:srgbClr val="333333"/>
                </a:solidFill>
                <a:latin typeface="Arial Unicode MS" pitchFamily="34" charset="-128"/>
                <a:hlinkClick r:id="rId10"/>
              </a:rPr>
              <a:t>www.ippc.int</a:t>
            </a:r>
            <a:r>
              <a:rPr lang="en-GB" sz="1600" dirty="0" smtClean="0">
                <a:solidFill>
                  <a:srgbClr val="333333"/>
                </a:solidFill>
                <a:latin typeface="Arial Unicode MS" pitchFamily="34" charset="-128"/>
              </a:rPr>
              <a:t> </a:t>
            </a:r>
            <a:endParaRPr lang="en-GB" sz="1600" dirty="0">
              <a:solidFill>
                <a:srgbClr val="333333"/>
              </a:solidFill>
              <a:latin typeface="Arial Unicode MS" pitchFamily="34" charset="-128"/>
            </a:endParaRPr>
          </a:p>
          <a:p>
            <a:pPr>
              <a:lnSpc>
                <a:spcPct val="80000"/>
              </a:lnSpc>
              <a:buClr>
                <a:schemeClr val="tx2"/>
              </a:buClr>
              <a:buSzPct val="60000"/>
              <a:buFont typeface="Wingdings" pitchFamily="1" charset="2"/>
              <a:buNone/>
            </a:pPr>
            <a:endParaRPr lang="en-GB" sz="1600" b="1" dirty="0">
              <a:solidFill>
                <a:srgbClr val="333333"/>
              </a:solidFill>
              <a:latin typeface="Arial Unicode MS" pitchFamily="34" charset="-128"/>
            </a:endParaRPr>
          </a:p>
          <a:p>
            <a:pPr>
              <a:lnSpc>
                <a:spcPct val="80000"/>
              </a:lnSpc>
              <a:buClr>
                <a:schemeClr val="tx2"/>
              </a:buClr>
              <a:buSzPct val="60000"/>
              <a:buFont typeface="Wingdings" pitchFamily="1" charset="2"/>
              <a:buNone/>
            </a:pPr>
            <a:r>
              <a:rPr lang="en-GB" sz="1600" b="1" dirty="0" smtClean="0">
                <a:solidFill>
                  <a:srgbClr val="333333"/>
                </a:solidFill>
                <a:latin typeface="Arial Unicode MS" pitchFamily="34" charset="-128"/>
              </a:rPr>
              <a:t>INTERPOL </a:t>
            </a:r>
            <a:r>
              <a:rPr lang="en-GB" sz="1600" dirty="0" smtClean="0">
                <a:solidFill>
                  <a:srgbClr val="333333"/>
                </a:solidFill>
                <a:latin typeface="Arial Unicode MS" pitchFamily="34" charset="-128"/>
                <a:hlinkClick r:id="rId11"/>
              </a:rPr>
              <a:t>www.interpol.int</a:t>
            </a:r>
            <a:r>
              <a:rPr lang="en-GB" sz="1600" dirty="0" smtClean="0">
                <a:solidFill>
                  <a:srgbClr val="333333"/>
                </a:solidFill>
                <a:latin typeface="Arial Unicode MS" pitchFamily="34" charset="-128"/>
              </a:rPr>
              <a:t> </a:t>
            </a:r>
            <a:endParaRPr lang="en-GB" sz="1600" dirty="0">
              <a:solidFill>
                <a:srgbClr val="333333"/>
              </a:solidFill>
              <a:latin typeface="Arial Unicode MS" pitchFamily="34" charset="-128"/>
            </a:endParaRPr>
          </a:p>
        </p:txBody>
      </p:sp>
      <p:sp>
        <p:nvSpPr>
          <p:cNvPr id="14" name="Date Placeholder 13"/>
          <p:cNvSpPr>
            <a:spLocks noGrp="1"/>
          </p:cNvSpPr>
          <p:nvPr>
            <p:ph type="dt" sz="half" idx="10"/>
          </p:nvPr>
        </p:nvSpPr>
        <p:spPr/>
        <p:txBody>
          <a:bodyPr/>
          <a:lstStyle/>
          <a:p>
            <a:r>
              <a:rPr lang="sv-SE" smtClean="0"/>
              <a:t>201107/Kallings</a:t>
            </a:r>
            <a:endParaRPr lang="sv-SE"/>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4" name="Rectangle 2"/>
          <p:cNvSpPr>
            <a:spLocks noGrp="1" noChangeArrowheads="1"/>
          </p:cNvSpPr>
          <p:nvPr>
            <p:ph type="title"/>
          </p:nvPr>
        </p:nvSpPr>
        <p:spPr/>
        <p:txBody>
          <a:bodyPr/>
          <a:lstStyle/>
          <a:p>
            <a:r>
              <a:rPr lang="en-GB" b="1" dirty="0">
                <a:solidFill>
                  <a:srgbClr val="CC0000"/>
                </a:solidFill>
                <a:effectLst>
                  <a:outerShdw blurRad="38100" dist="38100" dir="2700000" algn="tl">
                    <a:srgbClr val="C0C0C0"/>
                  </a:outerShdw>
                </a:effectLst>
              </a:rPr>
              <a:t>Code of conduct</a:t>
            </a:r>
          </a:p>
        </p:txBody>
      </p:sp>
      <p:sp>
        <p:nvSpPr>
          <p:cNvPr id="131075" name="Rectangle 3"/>
          <p:cNvSpPr>
            <a:spLocks noGrp="1" noChangeArrowheads="1"/>
          </p:cNvSpPr>
          <p:nvPr>
            <p:ph type="body" sz="half" idx="1"/>
          </p:nvPr>
        </p:nvSpPr>
        <p:spPr/>
        <p:txBody>
          <a:bodyPr/>
          <a:lstStyle/>
          <a:p>
            <a:pPr>
              <a:lnSpc>
                <a:spcPct val="80000"/>
              </a:lnSpc>
              <a:buFont typeface="Wingdings" pitchFamily="1" charset="2"/>
              <a:buNone/>
            </a:pPr>
            <a:r>
              <a:rPr lang="en-GB" sz="2400" b="1" dirty="0"/>
              <a:t>CODE OF CONDUCT / CODE OF ETHICS / CODE OF PRACTICE</a:t>
            </a:r>
            <a:r>
              <a:rPr lang="en-GB" sz="2800" b="1" dirty="0"/>
              <a:t/>
            </a:r>
            <a:br>
              <a:rPr lang="en-GB" sz="2800" b="1" dirty="0"/>
            </a:br>
            <a:endParaRPr lang="en-GB" sz="2800" b="1" dirty="0" smtClean="0"/>
          </a:p>
          <a:p>
            <a:pPr>
              <a:lnSpc>
                <a:spcPct val="80000"/>
              </a:lnSpc>
              <a:buNone/>
            </a:pPr>
            <a:r>
              <a:rPr lang="en-GB" sz="2400" dirty="0" smtClean="0"/>
              <a:t>Non-legislated </a:t>
            </a:r>
            <a:r>
              <a:rPr lang="en-GB" sz="2400" dirty="0"/>
              <a:t>guidelines which one or more organisations voluntarily agree to abide by, and which sets out the standard of conduct or </a:t>
            </a:r>
            <a:r>
              <a:rPr lang="en-GB" sz="2400" dirty="0" err="1"/>
              <a:t>behavior</a:t>
            </a:r>
            <a:r>
              <a:rPr lang="en-GB" sz="2400" dirty="0"/>
              <a:t> with respect to a particular </a:t>
            </a:r>
            <a:r>
              <a:rPr lang="en-GB" sz="2400" dirty="0" smtClean="0"/>
              <a:t>activity </a:t>
            </a:r>
          </a:p>
          <a:p>
            <a:pPr>
              <a:lnSpc>
                <a:spcPct val="80000"/>
              </a:lnSpc>
              <a:buNone/>
            </a:pPr>
            <a:r>
              <a:rPr lang="en-GB" sz="2400" dirty="0" smtClean="0"/>
              <a:t>	</a:t>
            </a:r>
            <a:r>
              <a:rPr lang="en-GB" sz="2400" dirty="0" smtClean="0">
                <a:hlinkClick r:id="rId3"/>
              </a:rPr>
              <a:t>www.biosecuritycodes.org/codes.htm</a:t>
            </a:r>
            <a:r>
              <a:rPr lang="en-GB" sz="2400" dirty="0" smtClean="0"/>
              <a:t> </a:t>
            </a:r>
            <a:endParaRPr lang="en-GB" sz="2400" dirty="0" smtClean="0"/>
          </a:p>
          <a:p>
            <a:pPr>
              <a:lnSpc>
                <a:spcPct val="80000"/>
              </a:lnSpc>
              <a:buFont typeface="Wingdings" pitchFamily="1" charset="2"/>
              <a:buNone/>
            </a:pPr>
            <a:endParaRPr lang="en-GB" sz="2400" dirty="0"/>
          </a:p>
        </p:txBody>
      </p:sp>
      <p:sp>
        <p:nvSpPr>
          <p:cNvPr id="5" name="Content Placeholder 4"/>
          <p:cNvSpPr>
            <a:spLocks noGrp="1"/>
          </p:cNvSpPr>
          <p:nvPr>
            <p:ph sz="half" idx="2"/>
          </p:nvPr>
        </p:nvSpPr>
        <p:spPr>
          <a:xfrm>
            <a:off x="611560" y="4293096"/>
            <a:ext cx="8229600" cy="2016224"/>
          </a:xfrm>
        </p:spPr>
        <p:txBody>
          <a:bodyPr/>
          <a:lstStyle/>
          <a:p>
            <a:pPr>
              <a:buNone/>
            </a:pPr>
            <a:r>
              <a:rPr lang="en-GB" sz="2400" dirty="0" smtClean="0"/>
              <a:t>Ex:</a:t>
            </a:r>
            <a:r>
              <a:rPr lang="en-GB" sz="2400" i="1" dirty="0" smtClean="0"/>
              <a:t> A Code of Conduct for </a:t>
            </a:r>
            <a:r>
              <a:rPr lang="en-GB" sz="2400" i="1" dirty="0" err="1" smtClean="0"/>
              <a:t>Biosecurity</a:t>
            </a:r>
            <a:r>
              <a:rPr lang="en-GB" sz="2400" dirty="0" smtClean="0"/>
              <a:t> </a:t>
            </a:r>
          </a:p>
          <a:p>
            <a:pPr>
              <a:buNone/>
            </a:pPr>
            <a:r>
              <a:rPr lang="en-GB" sz="2400" dirty="0" smtClean="0"/>
              <a:t>Royal Netherlands Academy of Arts and Sciences, Amsterdam, August 2007 </a:t>
            </a:r>
            <a:r>
              <a:rPr lang="en-GB" sz="2000" dirty="0" smtClean="0">
                <a:hlinkClick r:id="rId4"/>
              </a:rPr>
              <a:t>www.knaw.nl/Content/Internet_KNAW/actueel/bestanden/Code_of_conduct_biosecurity.pdf</a:t>
            </a:r>
            <a:r>
              <a:rPr lang="en-GB" sz="2000" dirty="0" smtClean="0"/>
              <a:t> </a:t>
            </a:r>
          </a:p>
        </p:txBody>
      </p:sp>
      <p:sp>
        <p:nvSpPr>
          <p:cNvPr id="6" name="Date Placeholder 5"/>
          <p:cNvSpPr>
            <a:spLocks noGrp="1"/>
          </p:cNvSpPr>
          <p:nvPr>
            <p:ph type="dt" sz="half" idx="10"/>
          </p:nvPr>
        </p:nvSpPr>
        <p:spPr/>
        <p:txBody>
          <a:bodyPr/>
          <a:lstStyle/>
          <a:p>
            <a:r>
              <a:rPr lang="sv-SE" smtClean="0"/>
              <a:t>201107/Kallings</a:t>
            </a:r>
            <a:endParaRPr lang="sv-SE"/>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468313" y="333375"/>
            <a:ext cx="8229600" cy="941388"/>
          </a:xfrm>
        </p:spPr>
        <p:txBody>
          <a:bodyPr/>
          <a:lstStyle/>
          <a:p>
            <a:r>
              <a:rPr lang="sv-SE" sz="2400" b="1">
                <a:solidFill>
                  <a:srgbClr val="CC0000"/>
                </a:solidFill>
              </a:rPr>
              <a:t>The role of the World Health Organization (WHO) for biosafety and biosecurity governance</a:t>
            </a:r>
            <a:endParaRPr lang="sv-SE" sz="3200" b="1">
              <a:solidFill>
                <a:srgbClr val="CC0000"/>
              </a:solidFill>
            </a:endParaRPr>
          </a:p>
        </p:txBody>
      </p:sp>
      <p:pic>
        <p:nvPicPr>
          <p:cNvPr id="9220" name="Picture 4"/>
          <p:cNvPicPr>
            <a:picLocks noGrp="1" noChangeAspect="1" noChangeArrowheads="1"/>
          </p:cNvPicPr>
          <p:nvPr>
            <p:ph type="body" idx="1"/>
          </p:nvPr>
        </p:nvPicPr>
        <p:blipFill>
          <a:blip r:embed="rId3" cstate="print"/>
          <a:srcRect b="53264"/>
          <a:stretch>
            <a:fillRect/>
          </a:stretch>
        </p:blipFill>
        <p:spPr>
          <a:xfrm>
            <a:off x="250825" y="1612900"/>
            <a:ext cx="8893175" cy="2827338"/>
          </a:xfrm>
          <a:noFill/>
          <a:ln/>
        </p:spPr>
      </p:pic>
      <p:pic>
        <p:nvPicPr>
          <p:cNvPr id="9221" name="Picture 5"/>
          <p:cNvPicPr>
            <a:picLocks noChangeAspect="1" noChangeArrowheads="1"/>
          </p:cNvPicPr>
          <p:nvPr/>
        </p:nvPicPr>
        <p:blipFill>
          <a:blip r:embed="rId4" cstate="print"/>
          <a:srcRect b="67555"/>
          <a:stretch>
            <a:fillRect/>
          </a:stretch>
        </p:blipFill>
        <p:spPr bwMode="auto">
          <a:xfrm>
            <a:off x="323850" y="4724400"/>
            <a:ext cx="8640763" cy="1949450"/>
          </a:xfrm>
          <a:prstGeom prst="rect">
            <a:avLst/>
          </a:prstGeom>
          <a:noFill/>
          <a:ln w="9525">
            <a:noFill/>
            <a:miter lim="800000"/>
            <a:headEnd/>
            <a:tailEnd/>
          </a:ln>
          <a:effectLst/>
        </p:spPr>
      </p:pic>
      <p:sp>
        <p:nvSpPr>
          <p:cNvPr id="9222" name="Text Box 6"/>
          <p:cNvSpPr txBox="1">
            <a:spLocks noChangeArrowheads="1"/>
          </p:cNvSpPr>
          <p:nvPr/>
        </p:nvSpPr>
        <p:spPr bwMode="auto">
          <a:xfrm>
            <a:off x="755650" y="4149725"/>
            <a:ext cx="3311525" cy="476250"/>
          </a:xfrm>
          <a:prstGeom prst="rect">
            <a:avLst/>
          </a:prstGeom>
          <a:noFill/>
          <a:ln w="9525">
            <a:noFill/>
            <a:miter lim="800000"/>
            <a:headEnd/>
            <a:tailEnd/>
          </a:ln>
          <a:effectLst/>
        </p:spPr>
        <p:txBody>
          <a:bodyPr>
            <a:spAutoFit/>
          </a:bodyPr>
          <a:lstStyle/>
          <a:p>
            <a:pPr>
              <a:lnSpc>
                <a:spcPct val="80000"/>
              </a:lnSpc>
              <a:spcBef>
                <a:spcPct val="50000"/>
              </a:spcBef>
            </a:pPr>
            <a:r>
              <a:rPr lang="sv-SE" sz="1200"/>
              <a:t>………….</a:t>
            </a:r>
          </a:p>
          <a:p>
            <a:pPr>
              <a:lnSpc>
                <a:spcPct val="80000"/>
              </a:lnSpc>
              <a:spcBef>
                <a:spcPct val="50000"/>
              </a:spcBef>
            </a:pPr>
            <a:r>
              <a:rPr lang="sv-SE" sz="1200"/>
              <a:t>………..</a:t>
            </a:r>
            <a:endParaRPr lang="en-US" sz="1200"/>
          </a:p>
        </p:txBody>
      </p:sp>
      <p:sp>
        <p:nvSpPr>
          <p:cNvPr id="6" name="Date Placeholder 5"/>
          <p:cNvSpPr>
            <a:spLocks noGrp="1"/>
          </p:cNvSpPr>
          <p:nvPr>
            <p:ph type="dt" sz="half" idx="10"/>
          </p:nvPr>
        </p:nvSpPr>
        <p:spPr/>
        <p:txBody>
          <a:bodyPr/>
          <a:lstStyle/>
          <a:p>
            <a:r>
              <a:rPr lang="sv-SE" smtClean="0"/>
              <a:t>201107/Kallings</a:t>
            </a:r>
            <a:endParaRPr lang="sv-SE"/>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AutoShape 2" descr="logofinal"/>
          <p:cNvSpPr>
            <a:spLocks noChangeAspect="1" noChangeArrowheads="1"/>
          </p:cNvSpPr>
          <p:nvPr/>
        </p:nvSpPr>
        <p:spPr bwMode="auto">
          <a:xfrm>
            <a:off x="1143000" y="1143000"/>
            <a:ext cx="6858000" cy="4572000"/>
          </a:xfrm>
          <a:prstGeom prst="rect">
            <a:avLst/>
          </a:prstGeom>
          <a:noFill/>
        </p:spPr>
        <p:txBody>
          <a:bodyPr/>
          <a:lstStyle/>
          <a:p>
            <a:endParaRPr lang="en-GB"/>
          </a:p>
        </p:txBody>
      </p:sp>
      <p:sp>
        <p:nvSpPr>
          <p:cNvPr id="21508" name="Rectangle 4"/>
          <p:cNvSpPr>
            <a:spLocks noGrp="1" noChangeArrowheads="1"/>
          </p:cNvSpPr>
          <p:nvPr>
            <p:ph type="title"/>
          </p:nvPr>
        </p:nvSpPr>
        <p:spPr>
          <a:xfrm>
            <a:off x="539552" y="404664"/>
            <a:ext cx="7848872" cy="685800"/>
          </a:xfrm>
        </p:spPr>
        <p:txBody>
          <a:bodyPr/>
          <a:lstStyle/>
          <a:p>
            <a:r>
              <a:rPr lang="en-GB" sz="3600" b="1" dirty="0" smtClean="0">
                <a:solidFill>
                  <a:srgbClr val="CC0000"/>
                </a:solidFill>
                <a:latin typeface="Arial Unicode MS" pitchFamily="34" charset="-128"/>
              </a:rPr>
              <a:t>WHO Laboratory </a:t>
            </a:r>
            <a:r>
              <a:rPr lang="en-GB" sz="3600" b="1" dirty="0" err="1" smtClean="0">
                <a:solidFill>
                  <a:srgbClr val="CC0000"/>
                </a:solidFill>
                <a:latin typeface="Arial Unicode MS" pitchFamily="34" charset="-128"/>
              </a:rPr>
              <a:t>Biosafety</a:t>
            </a:r>
            <a:r>
              <a:rPr lang="en-GB" sz="3600" b="1" dirty="0" smtClean="0">
                <a:solidFill>
                  <a:srgbClr val="CC0000"/>
                </a:solidFill>
                <a:latin typeface="Arial Unicode MS" pitchFamily="34" charset="-128"/>
              </a:rPr>
              <a:t> Manual</a:t>
            </a:r>
            <a:endParaRPr lang="en-GB" sz="3600" b="1" dirty="0">
              <a:solidFill>
                <a:srgbClr val="CC0000"/>
              </a:solidFill>
              <a:latin typeface="Arial Unicode MS" pitchFamily="34" charset="-128"/>
            </a:endParaRPr>
          </a:p>
        </p:txBody>
      </p:sp>
      <p:sp>
        <p:nvSpPr>
          <p:cNvPr id="21509" name="Rectangle 5"/>
          <p:cNvSpPr>
            <a:spLocks noGrp="1" noChangeArrowheads="1"/>
          </p:cNvSpPr>
          <p:nvPr>
            <p:ph type="body" sz="half" idx="1"/>
          </p:nvPr>
        </p:nvSpPr>
        <p:spPr>
          <a:xfrm>
            <a:off x="457200" y="1905000"/>
            <a:ext cx="4495800" cy="3048000"/>
          </a:xfrm>
          <a:noFill/>
        </p:spPr>
        <p:txBody>
          <a:bodyPr/>
          <a:lstStyle/>
          <a:p>
            <a:pPr>
              <a:lnSpc>
                <a:spcPct val="110000"/>
              </a:lnSpc>
              <a:buFontTx/>
              <a:buNone/>
            </a:pPr>
            <a:r>
              <a:rPr lang="en-GB" sz="2400" dirty="0"/>
              <a:t>…. the</a:t>
            </a:r>
            <a:r>
              <a:rPr lang="en-GB" sz="2400" dirty="0">
                <a:latin typeface="Comic Sans MS" pitchFamily="66" charset="0"/>
              </a:rPr>
              <a:t> </a:t>
            </a:r>
            <a:r>
              <a:rPr lang="en-GB" sz="2400" i="1" dirty="0">
                <a:solidFill>
                  <a:srgbClr val="CC0000"/>
                </a:solidFill>
                <a:latin typeface="Arial Unicode MS" pitchFamily="34" charset="-128"/>
              </a:rPr>
              <a:t>containment</a:t>
            </a:r>
            <a:r>
              <a:rPr lang="en-GB" sz="2400" dirty="0">
                <a:latin typeface="Arial Unicode MS" pitchFamily="34" charset="-128"/>
              </a:rPr>
              <a:t> principles, technologies and practices that are implemented</a:t>
            </a:r>
            <a:r>
              <a:rPr lang="en-GB" sz="2400" dirty="0">
                <a:latin typeface="Comic Sans MS" pitchFamily="66" charset="0"/>
              </a:rPr>
              <a:t> </a:t>
            </a:r>
            <a:r>
              <a:rPr lang="en-GB" sz="2400" dirty="0">
                <a:latin typeface="Arial Unicode MS" pitchFamily="34" charset="-128"/>
              </a:rPr>
              <a:t>to prevent the </a:t>
            </a:r>
            <a:r>
              <a:rPr lang="en-GB" sz="2400" i="1" dirty="0">
                <a:solidFill>
                  <a:srgbClr val="CC0000"/>
                </a:solidFill>
                <a:latin typeface="Arial Unicode MS" pitchFamily="34" charset="-128"/>
              </a:rPr>
              <a:t>unintentional</a:t>
            </a:r>
            <a:r>
              <a:rPr lang="en-GB" sz="2400" dirty="0">
                <a:latin typeface="Arial Unicode MS" pitchFamily="34" charset="-128"/>
              </a:rPr>
              <a:t> exposure to pathogens and toxins, or their accidental release</a:t>
            </a:r>
            <a:r>
              <a:rPr lang="en-GB" sz="2400" i="1" dirty="0">
                <a:latin typeface="Arial Unicode MS" pitchFamily="34" charset="-128"/>
              </a:rPr>
              <a:t>.		</a:t>
            </a:r>
            <a:r>
              <a:rPr lang="en-GB" sz="2400" dirty="0">
                <a:latin typeface="Arial Unicode MS" pitchFamily="34" charset="-128"/>
              </a:rPr>
              <a:t>	</a:t>
            </a:r>
          </a:p>
        </p:txBody>
      </p:sp>
      <p:sp>
        <p:nvSpPr>
          <p:cNvPr id="21511" name="Rectangle 7"/>
          <p:cNvSpPr>
            <a:spLocks noChangeArrowheads="1"/>
          </p:cNvSpPr>
          <p:nvPr/>
        </p:nvSpPr>
        <p:spPr bwMode="auto">
          <a:xfrm>
            <a:off x="2819400" y="4876800"/>
            <a:ext cx="2659063" cy="581025"/>
          </a:xfrm>
          <a:prstGeom prst="rect">
            <a:avLst/>
          </a:prstGeom>
          <a:noFill/>
          <a:ln w="9525">
            <a:noFill/>
            <a:miter lim="800000"/>
            <a:headEnd/>
            <a:tailEnd/>
          </a:ln>
          <a:effectLst/>
        </p:spPr>
        <p:txBody>
          <a:bodyPr wrap="none">
            <a:spAutoFit/>
          </a:bodyPr>
          <a:lstStyle/>
          <a:p>
            <a:r>
              <a:rPr lang="en-GB" sz="1600">
                <a:latin typeface="Arial Unicode MS" pitchFamily="34" charset="-128"/>
              </a:rPr>
              <a:t>WHO Laboratory Biosafety </a:t>
            </a:r>
          </a:p>
          <a:p>
            <a:r>
              <a:rPr lang="en-GB" sz="1600">
                <a:latin typeface="Arial Unicode MS" pitchFamily="34" charset="-128"/>
              </a:rPr>
              <a:t>Manual, 3</a:t>
            </a:r>
            <a:r>
              <a:rPr lang="en-GB" sz="1600" baseline="30000">
                <a:latin typeface="Arial Unicode MS" pitchFamily="34" charset="-128"/>
              </a:rPr>
              <a:t>rd</a:t>
            </a:r>
            <a:r>
              <a:rPr lang="en-GB" sz="1600">
                <a:latin typeface="Arial Unicode MS" pitchFamily="34" charset="-128"/>
              </a:rPr>
              <a:t> ed., 2004</a:t>
            </a:r>
          </a:p>
        </p:txBody>
      </p:sp>
      <p:sp>
        <p:nvSpPr>
          <p:cNvPr id="7" name="Rectangle 6"/>
          <p:cNvSpPr/>
          <p:nvPr/>
        </p:nvSpPr>
        <p:spPr>
          <a:xfrm>
            <a:off x="827584" y="5589240"/>
            <a:ext cx="4572000" cy="646331"/>
          </a:xfrm>
          <a:prstGeom prst="rect">
            <a:avLst/>
          </a:prstGeom>
        </p:spPr>
        <p:txBody>
          <a:bodyPr>
            <a:spAutoFit/>
          </a:bodyPr>
          <a:lstStyle/>
          <a:p>
            <a:r>
              <a:rPr lang="en-GB" dirty="0" smtClean="0">
                <a:hlinkClick r:id="rId3"/>
              </a:rPr>
              <a:t>http://</a:t>
            </a:r>
            <a:r>
              <a:rPr lang="en-GB" dirty="0" smtClean="0">
                <a:hlinkClick r:id="rId3"/>
              </a:rPr>
              <a:t>www.who.int/csr/resources/publications/biosafety/en/Biosafety7.pdf</a:t>
            </a:r>
            <a:r>
              <a:rPr lang="en-GB" dirty="0" smtClean="0"/>
              <a:t> </a:t>
            </a:r>
            <a:endParaRPr lang="en-GB" dirty="0"/>
          </a:p>
        </p:txBody>
      </p:sp>
      <p:sp>
        <p:nvSpPr>
          <p:cNvPr id="10" name="Date Placeholder 9"/>
          <p:cNvSpPr>
            <a:spLocks noGrp="1"/>
          </p:cNvSpPr>
          <p:nvPr>
            <p:ph type="dt" sz="half" idx="10"/>
          </p:nvPr>
        </p:nvSpPr>
        <p:spPr/>
        <p:txBody>
          <a:bodyPr/>
          <a:lstStyle/>
          <a:p>
            <a:r>
              <a:rPr lang="sv-SE" smtClean="0"/>
              <a:t>201107/Kallings</a:t>
            </a:r>
            <a:endParaRPr lang="sv-SE"/>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AutoShape 2" descr="logofinal"/>
          <p:cNvSpPr>
            <a:spLocks noChangeAspect="1" noChangeArrowheads="1"/>
          </p:cNvSpPr>
          <p:nvPr/>
        </p:nvSpPr>
        <p:spPr bwMode="auto">
          <a:xfrm>
            <a:off x="1143000" y="1143000"/>
            <a:ext cx="6858000" cy="4572000"/>
          </a:xfrm>
          <a:prstGeom prst="rect">
            <a:avLst/>
          </a:prstGeom>
          <a:noFill/>
        </p:spPr>
        <p:txBody>
          <a:bodyPr/>
          <a:lstStyle/>
          <a:p>
            <a:endParaRPr lang="en-GB"/>
          </a:p>
        </p:txBody>
      </p:sp>
      <p:sp>
        <p:nvSpPr>
          <p:cNvPr id="26627" name="Rectangle 3"/>
          <p:cNvSpPr>
            <a:spLocks noGrp="1" noChangeArrowheads="1"/>
          </p:cNvSpPr>
          <p:nvPr>
            <p:ph type="title"/>
          </p:nvPr>
        </p:nvSpPr>
        <p:spPr>
          <a:xfrm>
            <a:off x="611560" y="260648"/>
            <a:ext cx="7920880" cy="838200"/>
          </a:xfrm>
        </p:spPr>
        <p:txBody>
          <a:bodyPr/>
          <a:lstStyle/>
          <a:p>
            <a:r>
              <a:rPr lang="sv-SE" sz="3600" b="1" dirty="0" smtClean="0">
                <a:solidFill>
                  <a:srgbClr val="CC0000"/>
                </a:solidFill>
                <a:latin typeface="Arial Unicode MS" pitchFamily="34" charset="-128"/>
              </a:rPr>
              <a:t>WHO </a:t>
            </a:r>
            <a:r>
              <a:rPr lang="sv-SE" sz="3600" b="1" dirty="0" err="1" smtClean="0">
                <a:solidFill>
                  <a:srgbClr val="CC0000"/>
                </a:solidFill>
                <a:latin typeface="Arial Unicode MS" pitchFamily="34" charset="-128"/>
              </a:rPr>
              <a:t>Laboratory</a:t>
            </a:r>
            <a:r>
              <a:rPr lang="sv-SE" sz="3600" b="1" dirty="0" smtClean="0">
                <a:solidFill>
                  <a:srgbClr val="CC0000"/>
                </a:solidFill>
                <a:latin typeface="Arial Unicode MS" pitchFamily="34" charset="-128"/>
              </a:rPr>
              <a:t> </a:t>
            </a:r>
            <a:r>
              <a:rPr lang="sv-SE" sz="3600" b="1" dirty="0" err="1" smtClean="0">
                <a:solidFill>
                  <a:srgbClr val="CC0000"/>
                </a:solidFill>
                <a:latin typeface="Arial Unicode MS" pitchFamily="34" charset="-128"/>
              </a:rPr>
              <a:t>biosecurity</a:t>
            </a:r>
            <a:r>
              <a:rPr lang="sv-SE" sz="3600" b="1" dirty="0" smtClean="0">
                <a:solidFill>
                  <a:srgbClr val="CC0000"/>
                </a:solidFill>
                <a:latin typeface="Arial Unicode MS" pitchFamily="34" charset="-128"/>
              </a:rPr>
              <a:t> </a:t>
            </a:r>
            <a:r>
              <a:rPr lang="sv-SE" sz="3600" b="1" dirty="0" err="1" smtClean="0">
                <a:solidFill>
                  <a:srgbClr val="CC0000"/>
                </a:solidFill>
                <a:latin typeface="Arial Unicode MS" pitchFamily="34" charset="-128"/>
              </a:rPr>
              <a:t>guidance</a:t>
            </a:r>
            <a:endParaRPr lang="sv-SE" sz="3600" b="1" dirty="0">
              <a:solidFill>
                <a:srgbClr val="CC0000"/>
              </a:solidFill>
              <a:latin typeface="Arial Unicode MS" pitchFamily="34" charset="-128"/>
            </a:endParaRPr>
          </a:p>
        </p:txBody>
      </p:sp>
      <p:sp>
        <p:nvSpPr>
          <p:cNvPr id="26628" name="Rectangle 4"/>
          <p:cNvSpPr>
            <a:spLocks noGrp="1" noChangeArrowheads="1"/>
          </p:cNvSpPr>
          <p:nvPr>
            <p:ph type="body" sz="half" idx="1"/>
          </p:nvPr>
        </p:nvSpPr>
        <p:spPr>
          <a:xfrm>
            <a:off x="250825" y="1700213"/>
            <a:ext cx="5184775" cy="4105051"/>
          </a:xfrm>
        </p:spPr>
        <p:txBody>
          <a:bodyPr/>
          <a:lstStyle/>
          <a:p>
            <a:pPr>
              <a:lnSpc>
                <a:spcPct val="80000"/>
              </a:lnSpc>
              <a:buFont typeface="Wingdings" pitchFamily="2" charset="2"/>
              <a:buNone/>
            </a:pPr>
            <a:r>
              <a:rPr lang="sv-SE" sz="2400" dirty="0"/>
              <a:t>…</a:t>
            </a:r>
            <a:r>
              <a:rPr lang="en-GB" sz="2400" dirty="0"/>
              <a:t>describes the protection, control and accountability for valuable biological materials, VBM, within laboratories, in order to prevent their </a:t>
            </a:r>
            <a:r>
              <a:rPr lang="en-GB" sz="2400" i="1" dirty="0">
                <a:solidFill>
                  <a:srgbClr val="CC0000"/>
                </a:solidFill>
              </a:rPr>
              <a:t>unauthorized </a:t>
            </a:r>
            <a:r>
              <a:rPr lang="en-GB" sz="2400" dirty="0"/>
              <a:t>access, loss, theft, misuse, diversion or intentional release.</a:t>
            </a:r>
          </a:p>
          <a:p>
            <a:pPr>
              <a:lnSpc>
                <a:spcPct val="80000"/>
              </a:lnSpc>
              <a:buFont typeface="Wingdings" pitchFamily="2" charset="2"/>
              <a:buNone/>
            </a:pPr>
            <a:r>
              <a:rPr lang="en-GB" sz="1600" dirty="0"/>
              <a:t>	</a:t>
            </a:r>
            <a:endParaRPr lang="en-GB" sz="1000" b="1" dirty="0"/>
          </a:p>
          <a:p>
            <a:pPr>
              <a:lnSpc>
                <a:spcPct val="80000"/>
              </a:lnSpc>
              <a:buFont typeface="Wingdings" pitchFamily="2" charset="2"/>
              <a:buNone/>
            </a:pPr>
            <a:r>
              <a:rPr lang="en-GB" sz="1600" b="1" dirty="0"/>
              <a:t>Valuable biological materials (VBM)</a:t>
            </a:r>
          </a:p>
          <a:p>
            <a:pPr>
              <a:lnSpc>
                <a:spcPct val="80000"/>
              </a:lnSpc>
              <a:buFont typeface="Wingdings" pitchFamily="2" charset="2"/>
              <a:buNone/>
            </a:pPr>
            <a:r>
              <a:rPr lang="en-GB" sz="1600" dirty="0"/>
              <a:t>	Biological materials that require (according to their owners, users, custodians, caretakers or regulators) administrative oversight, control, accountability, and specific protective and monitoring measures in laboratories to protect their economic and historical (archival) value, and/or the population from their potential to cause harm.</a:t>
            </a:r>
            <a:endParaRPr lang="en-GB" sz="2400" dirty="0"/>
          </a:p>
        </p:txBody>
      </p:sp>
      <p:sp>
        <p:nvSpPr>
          <p:cNvPr id="26630" name="Rectangle 6"/>
          <p:cNvSpPr>
            <a:spLocks noChangeArrowheads="1"/>
          </p:cNvSpPr>
          <p:nvPr/>
        </p:nvSpPr>
        <p:spPr bwMode="auto">
          <a:xfrm>
            <a:off x="5652120" y="5589240"/>
            <a:ext cx="2322512" cy="336550"/>
          </a:xfrm>
          <a:prstGeom prst="rect">
            <a:avLst/>
          </a:prstGeom>
          <a:noFill/>
          <a:ln w="9525">
            <a:noFill/>
            <a:miter lim="800000"/>
            <a:headEnd/>
            <a:tailEnd/>
          </a:ln>
          <a:effectLst/>
        </p:spPr>
        <p:txBody>
          <a:bodyPr wrap="none">
            <a:spAutoFit/>
          </a:bodyPr>
          <a:lstStyle/>
          <a:p>
            <a:r>
              <a:rPr lang="sv-SE" sz="1600" dirty="0">
                <a:latin typeface="Arial Unicode MS" pitchFamily="34" charset="-128"/>
              </a:rPr>
              <a:t>WHO/CDS/EPR/2006.6</a:t>
            </a:r>
          </a:p>
        </p:txBody>
      </p:sp>
      <p:sp>
        <p:nvSpPr>
          <p:cNvPr id="8" name="Rectangle 7"/>
          <p:cNvSpPr/>
          <p:nvPr/>
        </p:nvSpPr>
        <p:spPr>
          <a:xfrm>
            <a:off x="467544" y="5877272"/>
            <a:ext cx="4572000" cy="584775"/>
          </a:xfrm>
          <a:prstGeom prst="rect">
            <a:avLst/>
          </a:prstGeom>
        </p:spPr>
        <p:txBody>
          <a:bodyPr>
            <a:spAutoFit/>
          </a:bodyPr>
          <a:lstStyle/>
          <a:p>
            <a:r>
              <a:rPr lang="en-GB" sz="1600" dirty="0" smtClean="0">
                <a:hlinkClick r:id="rId3"/>
              </a:rPr>
              <a:t>http://</a:t>
            </a:r>
            <a:r>
              <a:rPr lang="en-GB" sz="1600" dirty="0" smtClean="0">
                <a:hlinkClick r:id="rId3"/>
              </a:rPr>
              <a:t>www.who.int/ihr/biosafety/publications_WHO_CDS_EPR_2006_6/en/index.html</a:t>
            </a:r>
            <a:r>
              <a:rPr lang="en-GB" sz="1600" dirty="0" smtClean="0"/>
              <a:t> </a:t>
            </a:r>
            <a:endParaRPr lang="en-GB" sz="1600" dirty="0"/>
          </a:p>
        </p:txBody>
      </p:sp>
      <p:sp>
        <p:nvSpPr>
          <p:cNvPr id="9" name="Date Placeholder 8"/>
          <p:cNvSpPr>
            <a:spLocks noGrp="1"/>
          </p:cNvSpPr>
          <p:nvPr>
            <p:ph type="dt" sz="half" idx="10"/>
          </p:nvPr>
        </p:nvSpPr>
        <p:spPr/>
        <p:txBody>
          <a:bodyPr/>
          <a:lstStyle/>
          <a:p>
            <a:r>
              <a:rPr lang="sv-SE" smtClean="0"/>
              <a:t>201107/Kallings</a:t>
            </a:r>
            <a:endParaRPr lang="sv-SE"/>
          </a:p>
        </p:txBody>
      </p:sp>
      <p:sp>
        <p:nvSpPr>
          <p:cNvPr id="10" name="Chart Placeholder 9"/>
          <p:cNvSpPr>
            <a:spLocks noGrp="1"/>
          </p:cNvSpPr>
          <p:nvPr>
            <p:ph type="chart" sz="half" idx="2"/>
          </p:nvPr>
        </p:nvSpPr>
        <p:spPr/>
      </p:sp>
    </p:spTree>
  </p:cSld>
  <p:clrMapOvr>
    <a:masterClrMapping/>
  </p:clrMapOvr>
  <p:timing>
    <p:tnLst>
      <p:par>
        <p:cTn id="1" dur="indefinite" restart="never" nodeType="tmRoot"/>
      </p:par>
    </p:tnLst>
  </p:timing>
</p:sld>
</file>

<file path=ppt/theme/theme1.xml><?xml version="1.0" encoding="utf-8"?>
<a:theme xmlns:a="http://schemas.openxmlformats.org/drawingml/2006/main" name="SMI_WHO_tahoma">
  <a:themeElements>
    <a:clrScheme name="SMI_WHO_tahoma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MI_WHO_tahoma">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SMI_WHO_tahoma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MI_WHO_tahoma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MI_WHO_tahoma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MI_WHO_tahoma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MI_WHO_tahoma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MI_WHO_tahoma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MI_WHO_tahoma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MI_WHO_tahoma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MI_WHO_tahoma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MI_WHO_tahoma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MI_WHO_tahoma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MI_WHO_tahoma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3513</TotalTime>
  <Words>1262</Words>
  <Application>Microsoft Office PowerPoint</Application>
  <PresentationFormat>On-screen Show (4:3)</PresentationFormat>
  <Paragraphs>231</Paragraphs>
  <Slides>20</Slides>
  <Notes>14</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SMI_WHO_tahoma</vt:lpstr>
      <vt:lpstr>International regulatory frameworks, standards and guidelines</vt:lpstr>
      <vt:lpstr>Slide 2</vt:lpstr>
      <vt:lpstr>Slide 3</vt:lpstr>
      <vt:lpstr>International Conventions, Declarations, Agreements  </vt:lpstr>
      <vt:lpstr>International declarations, recommendations,  guidelines</vt:lpstr>
      <vt:lpstr>Code of conduct</vt:lpstr>
      <vt:lpstr>The role of the World Health Organization (WHO) for biosafety and biosecurity governance</vt:lpstr>
      <vt:lpstr>WHO Laboratory Biosafety Manual</vt:lpstr>
      <vt:lpstr>WHO Laboratory biosecurity guidance</vt:lpstr>
      <vt:lpstr>WHO Transport Guidance</vt:lpstr>
      <vt:lpstr>International biosecurity initiatives - NGOs</vt:lpstr>
      <vt:lpstr>IFBA International Federation of Biosafety Associations www.internationalbiosafety.org </vt:lpstr>
      <vt:lpstr>EC regulatory framework related to biosafety/biosecurity</vt:lpstr>
      <vt:lpstr>ISO/EC (CEN) standards related to biosafety/biosecurity</vt:lpstr>
      <vt:lpstr>Laboratory Biorisk Management standard  CWA 15973:2008</vt:lpstr>
      <vt:lpstr>Guidance to Laboratory Biorisk Management standard CWA 15793:2008 CEN WS 55</vt:lpstr>
      <vt:lpstr>Biosafety Professional (BSP) Competence  CEN Workshop 53 </vt:lpstr>
      <vt:lpstr>Regional and National Biosecurity Regulations  </vt:lpstr>
      <vt:lpstr>BMBL 5th ed (2009)</vt:lpstr>
      <vt:lpstr>Conclusions</vt:lpstr>
    </vt:vector>
  </TitlesOfParts>
  <Company>SMI</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Bild 1</dc:title>
  <dc:creator>Ingegerd2</dc:creator>
  <cp:lastModifiedBy>Ingegerd Kallings</cp:lastModifiedBy>
  <cp:revision>70</cp:revision>
  <dcterms:created xsi:type="dcterms:W3CDTF">2008-05-28T09:27:33Z</dcterms:created>
  <dcterms:modified xsi:type="dcterms:W3CDTF">2011-07-06T14:01:04Z</dcterms:modified>
</cp:coreProperties>
</file>