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71" r:id="rId2"/>
    <p:sldId id="272" r:id="rId3"/>
    <p:sldId id="273" r:id="rId4"/>
    <p:sldId id="270" r:id="rId5"/>
    <p:sldId id="268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306" r:id="rId21"/>
    <p:sldId id="289" r:id="rId22"/>
    <p:sldId id="290" r:id="rId23"/>
    <p:sldId id="291" r:id="rId24"/>
    <p:sldId id="292" r:id="rId25"/>
    <p:sldId id="307" r:id="rId26"/>
    <p:sldId id="308" r:id="rId27"/>
    <p:sldId id="309" r:id="rId28"/>
    <p:sldId id="293" r:id="rId29"/>
    <p:sldId id="305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9E"/>
    <a:srgbClr val="883230"/>
    <a:srgbClr val="005B2D"/>
    <a:srgbClr val="006633"/>
    <a:srgbClr val="33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7288" autoAdjust="0"/>
  </p:normalViewPr>
  <p:slideViewPr>
    <p:cSldViewPr snapToGrid="0" snapToObjects="1"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nkelley\Desktop\Vaccine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411476470186599"/>
          <c:y val="3.2289779156661959E-2"/>
          <c:w val="0.79171187904490004"/>
          <c:h val="0.91419324892543519"/>
        </c:manualLayout>
      </c:layout>
      <c:lineChart>
        <c:grouping val="standard"/>
        <c:ser>
          <c:idx val="0"/>
          <c:order val="0"/>
          <c:tx>
            <c:strRef>
              <c:f>Sheet3!$B$1</c:f>
              <c:strCache>
                <c:ptCount val="1"/>
                <c:pt idx="0">
                  <c:v>ILI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Sheet3!$A$2:$A$39</c:f>
              <c:numCache>
                <c:formatCode>m/d/yyyy</c:formatCode>
                <c:ptCount val="38"/>
                <c:pt idx="0">
                  <c:v>40059</c:v>
                </c:pt>
                <c:pt idx="1">
                  <c:v>40066</c:v>
                </c:pt>
                <c:pt idx="2">
                  <c:v>40073</c:v>
                </c:pt>
                <c:pt idx="3">
                  <c:v>40080</c:v>
                </c:pt>
                <c:pt idx="4">
                  <c:v>40087</c:v>
                </c:pt>
                <c:pt idx="5">
                  <c:v>40094</c:v>
                </c:pt>
                <c:pt idx="6">
                  <c:v>40101</c:v>
                </c:pt>
                <c:pt idx="7">
                  <c:v>40108</c:v>
                </c:pt>
                <c:pt idx="8">
                  <c:v>40115</c:v>
                </c:pt>
                <c:pt idx="9">
                  <c:v>40122</c:v>
                </c:pt>
                <c:pt idx="10">
                  <c:v>40129</c:v>
                </c:pt>
                <c:pt idx="11">
                  <c:v>40136</c:v>
                </c:pt>
                <c:pt idx="12">
                  <c:v>40143</c:v>
                </c:pt>
                <c:pt idx="13">
                  <c:v>40150</c:v>
                </c:pt>
                <c:pt idx="14">
                  <c:v>40157</c:v>
                </c:pt>
                <c:pt idx="15">
                  <c:v>40164</c:v>
                </c:pt>
                <c:pt idx="16">
                  <c:v>40171</c:v>
                </c:pt>
                <c:pt idx="17">
                  <c:v>40178</c:v>
                </c:pt>
                <c:pt idx="18">
                  <c:v>40185</c:v>
                </c:pt>
                <c:pt idx="19">
                  <c:v>40192</c:v>
                </c:pt>
                <c:pt idx="20">
                  <c:v>40199</c:v>
                </c:pt>
                <c:pt idx="21">
                  <c:v>40206</c:v>
                </c:pt>
                <c:pt idx="22">
                  <c:v>40213</c:v>
                </c:pt>
                <c:pt idx="23">
                  <c:v>40220</c:v>
                </c:pt>
                <c:pt idx="24">
                  <c:v>40227</c:v>
                </c:pt>
                <c:pt idx="25">
                  <c:v>40234</c:v>
                </c:pt>
                <c:pt idx="26">
                  <c:v>40241</c:v>
                </c:pt>
                <c:pt idx="27">
                  <c:v>40248</c:v>
                </c:pt>
                <c:pt idx="28">
                  <c:v>40255</c:v>
                </c:pt>
                <c:pt idx="29">
                  <c:v>40262</c:v>
                </c:pt>
                <c:pt idx="30">
                  <c:v>40269</c:v>
                </c:pt>
                <c:pt idx="31">
                  <c:v>40276</c:v>
                </c:pt>
                <c:pt idx="32">
                  <c:v>40283</c:v>
                </c:pt>
                <c:pt idx="33">
                  <c:v>40290</c:v>
                </c:pt>
                <c:pt idx="34">
                  <c:v>40297</c:v>
                </c:pt>
                <c:pt idx="35">
                  <c:v>40304</c:v>
                </c:pt>
                <c:pt idx="36">
                  <c:v>40311</c:v>
                </c:pt>
                <c:pt idx="37">
                  <c:v>40318</c:v>
                </c:pt>
              </c:numCache>
            </c:numRef>
          </c:cat>
          <c:val>
            <c:numRef>
              <c:f>Sheet3!$B$2:$B$39</c:f>
              <c:numCache>
                <c:formatCode>General</c:formatCode>
                <c:ptCount val="38"/>
                <c:pt idx="0">
                  <c:v>3.4749999999999988</c:v>
                </c:pt>
                <c:pt idx="1">
                  <c:v>4.0599999999999996</c:v>
                </c:pt>
                <c:pt idx="2">
                  <c:v>4.2480000000000002</c:v>
                </c:pt>
                <c:pt idx="3">
                  <c:v>4.1890000000000001</c:v>
                </c:pt>
                <c:pt idx="4">
                  <c:v>4.8689999999999856</c:v>
                </c:pt>
                <c:pt idx="5">
                  <c:v>6.0759999999999996</c:v>
                </c:pt>
                <c:pt idx="6">
                  <c:v>7.0279999999999845</c:v>
                </c:pt>
                <c:pt idx="7">
                  <c:v>7.6879999999999855</c:v>
                </c:pt>
                <c:pt idx="8">
                  <c:v>7.5139999999999985</c:v>
                </c:pt>
                <c:pt idx="9">
                  <c:v>6.6149999999999745</c:v>
                </c:pt>
                <c:pt idx="10">
                  <c:v>5.1939999999999955</c:v>
                </c:pt>
                <c:pt idx="11">
                  <c:v>4.0410000000000004</c:v>
                </c:pt>
                <c:pt idx="12">
                  <c:v>3.5169999999999977</c:v>
                </c:pt>
                <c:pt idx="13">
                  <c:v>2.7309999999999999</c:v>
                </c:pt>
                <c:pt idx="14">
                  <c:v>2.4709999999999988</c:v>
                </c:pt>
                <c:pt idx="15">
                  <c:v>2.3319999999999967</c:v>
                </c:pt>
                <c:pt idx="16">
                  <c:v>2.577</c:v>
                </c:pt>
                <c:pt idx="17">
                  <c:v>2.5630000000000002</c:v>
                </c:pt>
                <c:pt idx="18">
                  <c:v>1.881</c:v>
                </c:pt>
                <c:pt idx="19">
                  <c:v>1.8480000000000001</c:v>
                </c:pt>
                <c:pt idx="20">
                  <c:v>1.857</c:v>
                </c:pt>
                <c:pt idx="21">
                  <c:v>1.9449999999999958</c:v>
                </c:pt>
                <c:pt idx="22">
                  <c:v>2.0640000000000001</c:v>
                </c:pt>
                <c:pt idx="23">
                  <c:v>2.073</c:v>
                </c:pt>
                <c:pt idx="24">
                  <c:v>1.899</c:v>
                </c:pt>
                <c:pt idx="25">
                  <c:v>1.9369999999999954</c:v>
                </c:pt>
                <c:pt idx="26">
                  <c:v>1.9069999999999954</c:v>
                </c:pt>
                <c:pt idx="27">
                  <c:v>1.8740000000000001</c:v>
                </c:pt>
                <c:pt idx="28">
                  <c:v>1.7489999999999879</c:v>
                </c:pt>
                <c:pt idx="29">
                  <c:v>1.5449999999999866</c:v>
                </c:pt>
                <c:pt idx="30">
                  <c:v>1.500999999999985</c:v>
                </c:pt>
                <c:pt idx="31">
                  <c:v>1.218</c:v>
                </c:pt>
                <c:pt idx="32">
                  <c:v>1.1659999999999864</c:v>
                </c:pt>
                <c:pt idx="33">
                  <c:v>1.0629999999999866</c:v>
                </c:pt>
                <c:pt idx="34">
                  <c:v>1.0780000000000001</c:v>
                </c:pt>
                <c:pt idx="35">
                  <c:v>1.0580000000000001</c:v>
                </c:pt>
                <c:pt idx="36">
                  <c:v>1.0469999999999866</c:v>
                </c:pt>
                <c:pt idx="37">
                  <c:v>0.95000000000000062</c:v>
                </c:pt>
              </c:numCache>
            </c:numRef>
          </c:val>
        </c:ser>
        <c:marker val="1"/>
        <c:axId val="85292160"/>
        <c:axId val="53744384"/>
      </c:lineChart>
      <c:lineChart>
        <c:grouping val="standard"/>
        <c:ser>
          <c:idx val="1"/>
          <c:order val="1"/>
          <c:tx>
            <c:strRef>
              <c:f>Sheet3!$C$1</c:f>
              <c:strCache>
                <c:ptCount val="1"/>
                <c:pt idx="0">
                  <c:v>Shipped Vaccine</c:v>
                </c:pt>
              </c:strCache>
            </c:strRef>
          </c:tx>
          <c:cat>
            <c:numRef>
              <c:f>Sheet3!$A$2:$A$39</c:f>
              <c:numCache>
                <c:formatCode>m/d/yyyy</c:formatCode>
                <c:ptCount val="38"/>
                <c:pt idx="0">
                  <c:v>40059</c:v>
                </c:pt>
                <c:pt idx="1">
                  <c:v>40066</c:v>
                </c:pt>
                <c:pt idx="2">
                  <c:v>40073</c:v>
                </c:pt>
                <c:pt idx="3">
                  <c:v>40080</c:v>
                </c:pt>
                <c:pt idx="4">
                  <c:v>40087</c:v>
                </c:pt>
                <c:pt idx="5">
                  <c:v>40094</c:v>
                </c:pt>
                <c:pt idx="6">
                  <c:v>40101</c:v>
                </c:pt>
                <c:pt idx="7">
                  <c:v>40108</c:v>
                </c:pt>
                <c:pt idx="8">
                  <c:v>40115</c:v>
                </c:pt>
                <c:pt idx="9">
                  <c:v>40122</c:v>
                </c:pt>
                <c:pt idx="10">
                  <c:v>40129</c:v>
                </c:pt>
                <c:pt idx="11">
                  <c:v>40136</c:v>
                </c:pt>
                <c:pt idx="12">
                  <c:v>40143</c:v>
                </c:pt>
                <c:pt idx="13">
                  <c:v>40150</c:v>
                </c:pt>
                <c:pt idx="14">
                  <c:v>40157</c:v>
                </c:pt>
                <c:pt idx="15">
                  <c:v>40164</c:v>
                </c:pt>
                <c:pt idx="16">
                  <c:v>40171</c:v>
                </c:pt>
                <c:pt idx="17">
                  <c:v>40178</c:v>
                </c:pt>
                <c:pt idx="18">
                  <c:v>40185</c:v>
                </c:pt>
                <c:pt idx="19">
                  <c:v>40192</c:v>
                </c:pt>
                <c:pt idx="20">
                  <c:v>40199</c:v>
                </c:pt>
                <c:pt idx="21">
                  <c:v>40206</c:v>
                </c:pt>
                <c:pt idx="22">
                  <c:v>40213</c:v>
                </c:pt>
                <c:pt idx="23">
                  <c:v>40220</c:v>
                </c:pt>
                <c:pt idx="24">
                  <c:v>40227</c:v>
                </c:pt>
                <c:pt idx="25">
                  <c:v>40234</c:v>
                </c:pt>
                <c:pt idx="26">
                  <c:v>40241</c:v>
                </c:pt>
                <c:pt idx="27">
                  <c:v>40248</c:v>
                </c:pt>
                <c:pt idx="28">
                  <c:v>40255</c:v>
                </c:pt>
                <c:pt idx="29">
                  <c:v>40262</c:v>
                </c:pt>
                <c:pt idx="30">
                  <c:v>40269</c:v>
                </c:pt>
                <c:pt idx="31">
                  <c:v>40276</c:v>
                </c:pt>
                <c:pt idx="32">
                  <c:v>40283</c:v>
                </c:pt>
                <c:pt idx="33">
                  <c:v>40290</c:v>
                </c:pt>
                <c:pt idx="34">
                  <c:v>40297</c:v>
                </c:pt>
                <c:pt idx="35">
                  <c:v>40304</c:v>
                </c:pt>
                <c:pt idx="36">
                  <c:v>40311</c:v>
                </c:pt>
                <c:pt idx="37">
                  <c:v>40318</c:v>
                </c:pt>
              </c:numCache>
            </c:numRef>
          </c:cat>
          <c:val>
            <c:numRef>
              <c:f>Sheet3!$C$2:$C$39</c:f>
              <c:numCache>
                <c:formatCode>General</c:formatCode>
                <c:ptCount val="38"/>
                <c:pt idx="6" formatCode="#,##0">
                  <c:v>5885900</c:v>
                </c:pt>
                <c:pt idx="7" formatCode="#,##0">
                  <c:v>11282200</c:v>
                </c:pt>
                <c:pt idx="8" formatCode="#,##0">
                  <c:v>16870000</c:v>
                </c:pt>
                <c:pt idx="9" formatCode="#,##0">
                  <c:v>24500000</c:v>
                </c:pt>
                <c:pt idx="10" formatCode="#,##0">
                  <c:v>35445700</c:v>
                </c:pt>
                <c:pt idx="11" formatCode="#,##0">
                  <c:v>45785000</c:v>
                </c:pt>
                <c:pt idx="12" formatCode="#,##0">
                  <c:v>51872520</c:v>
                </c:pt>
                <c:pt idx="13" formatCode="#,##0">
                  <c:v>63305220</c:v>
                </c:pt>
                <c:pt idx="14" formatCode="#,##0">
                  <c:v>76135820</c:v>
                </c:pt>
                <c:pt idx="15" formatCode="#,##0">
                  <c:v>85980220</c:v>
                </c:pt>
                <c:pt idx="16" formatCode="#,##0">
                  <c:v>92659820</c:v>
                </c:pt>
                <c:pt idx="17" formatCode="#,##0">
                  <c:v>99366920</c:v>
                </c:pt>
                <c:pt idx="18" formatCode="#,##0">
                  <c:v>110202520</c:v>
                </c:pt>
                <c:pt idx="19" formatCode="#,##0">
                  <c:v>114850120</c:v>
                </c:pt>
                <c:pt idx="20" formatCode="#,##0">
                  <c:v>116206320</c:v>
                </c:pt>
                <c:pt idx="21" formatCode="#,##0">
                  <c:v>118899820</c:v>
                </c:pt>
              </c:numCache>
            </c:numRef>
          </c:val>
        </c:ser>
        <c:marker val="1"/>
        <c:axId val="53748480"/>
        <c:axId val="53746304"/>
      </c:lineChart>
      <c:dateAx>
        <c:axId val="85292160"/>
        <c:scaling>
          <c:orientation val="minMax"/>
        </c:scaling>
        <c:axPos val="b"/>
        <c:numFmt formatCode="m/d/yyyy" sourceLinked="1"/>
        <c:tickLblPos val="nextTo"/>
        <c:crossAx val="53744384"/>
        <c:crosses val="autoZero"/>
        <c:auto val="1"/>
        <c:lblOffset val="100"/>
      </c:dateAx>
      <c:valAx>
        <c:axId val="537443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Visits for ILI</a:t>
                </a:r>
              </a:p>
            </c:rich>
          </c:tx>
          <c:layout/>
        </c:title>
        <c:numFmt formatCode="General" sourceLinked="0"/>
        <c:tickLblPos val="nextTo"/>
        <c:crossAx val="85292160"/>
        <c:crosses val="autoZero"/>
        <c:crossBetween val="between"/>
      </c:valAx>
      <c:valAx>
        <c:axId val="53746304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H1N1 Vaccine Shipped</a:t>
                </a:r>
              </a:p>
            </c:rich>
          </c:tx>
          <c:layout/>
        </c:title>
        <c:numFmt formatCode="#,##0" sourceLinked="0"/>
        <c:tickLblPos val="nextTo"/>
        <c:crossAx val="53748480"/>
        <c:crosses val="max"/>
        <c:crossBetween val="between"/>
      </c:valAx>
      <c:dateAx>
        <c:axId val="53748480"/>
        <c:scaling>
          <c:orientation val="minMax"/>
        </c:scaling>
        <c:delete val="1"/>
        <c:axPos val="b"/>
        <c:numFmt formatCode="m/d/yyyy" sourceLinked="1"/>
        <c:tickLblPos val="none"/>
        <c:crossAx val="53746304"/>
        <c:crosses val="autoZero"/>
        <c:auto val="1"/>
        <c:lblOffset val="100"/>
      </c:dateAx>
    </c:plotArea>
    <c:legend>
      <c:legendPos val="r"/>
      <c:layout>
        <c:manualLayout>
          <c:xMode val="edge"/>
          <c:yMode val="edge"/>
          <c:x val="0.66662133895074926"/>
          <c:y val="0.34645614112031986"/>
          <c:w val="0.14149133029580269"/>
          <c:h val="7.2986659967173628E-2"/>
        </c:manualLayout>
      </c:layout>
      <c:overlay val="1"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17B9-CFA4-4F40-8346-0DEA3AB6066B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BDAFC-E8CD-4AA7-8DB6-9359F791C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02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457"/>
            <a:ext cx="2971800" cy="45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6A7740-5601-459E-A3D5-135623494103}" type="slidenum">
              <a:rPr lang="en-US" sz="1200" b="0">
                <a:latin typeface="Calibri" pitchFamily="34" charset="0"/>
                <a:ea typeface="ＭＳ Ｐゴシック" pitchFamily="30" charset="-128"/>
              </a:rPr>
              <a:pPr algn="r"/>
              <a:t>32</a:t>
            </a:fld>
            <a:endParaRPr lang="en-US" sz="1200" b="0">
              <a:latin typeface="Calibri" pitchFamily="34" charset="0"/>
              <a:ea typeface="ＭＳ Ｐゴシック" pitchFamily="3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1989E-A132-4939-AED3-20298F87C20F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6492-692D-48BC-AE5F-BD9D76CE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DC6B-58B2-3F4D-898C-2F8C7B0C01D0}" type="datetimeFigureOut">
              <a:rPr lang="en-US" smtClean="0"/>
              <a:pPr/>
              <a:t>7/11/2011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2CBC8-599D-1149-9D87-38285EA6B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b="1" smtClean="0"/>
              <a:t/>
            </a:r>
            <a:br>
              <a:rPr lang="en-US" sz="6000" b="1" smtClean="0"/>
            </a:br>
            <a:r>
              <a:rPr lang="en-US" sz="6000" b="1" smtClean="0"/>
              <a:t> PANDEMIC INFLUENZA VIRUSES: </a:t>
            </a:r>
            <a:br>
              <a:rPr lang="en-US" sz="6000" b="1" smtClean="0"/>
            </a:br>
            <a:r>
              <a:rPr lang="en-US" sz="6000" b="1" smtClean="0"/>
              <a:t>PAST AND FUTURE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038600"/>
            <a:ext cx="9144000" cy="167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 b="1" smtClean="0"/>
              <a:t>PETER PALESE</a:t>
            </a:r>
          </a:p>
          <a:p>
            <a:pPr marL="0" indent="0" algn="ctr" eaLnBrk="1" hangingPunct="1">
              <a:buFontTx/>
              <a:buNone/>
            </a:pPr>
            <a:r>
              <a:rPr lang="en-US" sz="2400" b="1" smtClean="0"/>
              <a:t>DEPARTMENT OF MICROBIOLOGY</a:t>
            </a:r>
            <a:br>
              <a:rPr lang="en-US" sz="2400" b="1" smtClean="0"/>
            </a:br>
            <a:r>
              <a:rPr lang="en-US" sz="2400" b="1" smtClean="0"/>
              <a:t>MOUNT SINAI SCHOOL OF MEDICINE, NEW YORK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53038" y="6400800"/>
            <a:ext cx="3890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ISTANBUL, JULY 11,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75" y="533400"/>
            <a:ext cx="97821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733800" y="58674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Tumpey et al., Science, 310, 77, 2005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325" y="5715000"/>
            <a:ext cx="3333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THE LANCET PAPER </a:t>
            </a:r>
          </a:p>
          <a:p>
            <a:pPr algn="l"/>
            <a:r>
              <a:rPr lang="en-US"/>
              <a:t>OF THE YEAR 2005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9663" y="2147888"/>
            <a:ext cx="1828800" cy="1752600"/>
            <a:chOff x="432" y="1728"/>
            <a:chExt cx="2160" cy="2064"/>
          </a:xfrm>
        </p:grpSpPr>
        <p:sp>
          <p:nvSpPr>
            <p:cNvPr id="12318" name="Oval 3"/>
            <p:cNvSpPr>
              <a:spLocks noChangeArrowheads="1"/>
            </p:cNvSpPr>
            <p:nvPr/>
          </p:nvSpPr>
          <p:spPr bwMode="auto">
            <a:xfrm>
              <a:off x="432" y="1728"/>
              <a:ext cx="2160" cy="2064"/>
            </a:xfrm>
            <a:prstGeom prst="ellipse">
              <a:avLst/>
            </a:prstGeom>
            <a:noFill/>
            <a:ln w="508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Rectangle 4"/>
            <p:cNvSpPr>
              <a:spLocks noChangeArrowheads="1"/>
            </p:cNvSpPr>
            <p:nvPr/>
          </p:nvSpPr>
          <p:spPr bwMode="auto">
            <a:xfrm>
              <a:off x="843" y="2076"/>
              <a:ext cx="1338" cy="104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Rectangle 5"/>
            <p:cNvSpPr>
              <a:spLocks noChangeArrowheads="1"/>
            </p:cNvSpPr>
            <p:nvPr/>
          </p:nvSpPr>
          <p:spPr bwMode="auto">
            <a:xfrm>
              <a:off x="895" y="2489"/>
              <a:ext cx="1234" cy="103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Rectangle 6"/>
            <p:cNvSpPr>
              <a:spLocks noChangeArrowheads="1"/>
            </p:cNvSpPr>
            <p:nvPr/>
          </p:nvSpPr>
          <p:spPr bwMode="auto">
            <a:xfrm>
              <a:off x="946" y="2696"/>
              <a:ext cx="1132" cy="103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Rectangle 7"/>
            <p:cNvSpPr>
              <a:spLocks noChangeArrowheads="1"/>
            </p:cNvSpPr>
            <p:nvPr/>
          </p:nvSpPr>
          <p:spPr bwMode="auto">
            <a:xfrm>
              <a:off x="843" y="2283"/>
              <a:ext cx="1338" cy="103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Rectangle 8"/>
            <p:cNvSpPr>
              <a:spLocks noChangeArrowheads="1"/>
            </p:cNvSpPr>
            <p:nvPr/>
          </p:nvSpPr>
          <p:spPr bwMode="auto">
            <a:xfrm>
              <a:off x="998" y="2902"/>
              <a:ext cx="1028" cy="103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Rectangle 9"/>
            <p:cNvSpPr>
              <a:spLocks noChangeArrowheads="1"/>
            </p:cNvSpPr>
            <p:nvPr/>
          </p:nvSpPr>
          <p:spPr bwMode="auto">
            <a:xfrm>
              <a:off x="1049" y="3108"/>
              <a:ext cx="926" cy="104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Rectangle 10"/>
            <p:cNvSpPr>
              <a:spLocks noChangeArrowheads="1"/>
            </p:cNvSpPr>
            <p:nvPr/>
          </p:nvSpPr>
          <p:spPr bwMode="auto">
            <a:xfrm>
              <a:off x="1101" y="3315"/>
              <a:ext cx="822" cy="103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Rectangle 11"/>
            <p:cNvSpPr>
              <a:spLocks noChangeArrowheads="1"/>
            </p:cNvSpPr>
            <p:nvPr/>
          </p:nvSpPr>
          <p:spPr bwMode="auto">
            <a:xfrm>
              <a:off x="1203" y="3521"/>
              <a:ext cx="618" cy="103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074738" y="1566863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969696"/>
                </a:solidFill>
              </a:rPr>
              <a:t>Texas/36/91</a:t>
            </a: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1692275" y="39624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969696"/>
                </a:solidFill>
              </a:rPr>
              <a:t>&gt;6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476875" y="2147888"/>
            <a:ext cx="1828800" cy="1752600"/>
            <a:chOff x="2278" y="1134"/>
            <a:chExt cx="1152" cy="1104"/>
          </a:xfrm>
        </p:grpSpPr>
        <p:sp>
          <p:nvSpPr>
            <p:cNvPr id="12309" name="Oval 15"/>
            <p:cNvSpPr>
              <a:spLocks noChangeArrowheads="1"/>
            </p:cNvSpPr>
            <p:nvPr/>
          </p:nvSpPr>
          <p:spPr bwMode="auto">
            <a:xfrm>
              <a:off x="2278" y="1134"/>
              <a:ext cx="1152" cy="1104"/>
            </a:xfrm>
            <a:prstGeom prst="ellipse">
              <a:avLst/>
            </a:prstGeom>
            <a:noFill/>
            <a:ln w="50800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Rectangle 16"/>
            <p:cNvSpPr>
              <a:spLocks noChangeArrowheads="1"/>
            </p:cNvSpPr>
            <p:nvPr/>
          </p:nvSpPr>
          <p:spPr bwMode="auto">
            <a:xfrm>
              <a:off x="2497" y="1320"/>
              <a:ext cx="714" cy="56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Rectangle 17"/>
            <p:cNvSpPr>
              <a:spLocks noChangeArrowheads="1"/>
            </p:cNvSpPr>
            <p:nvPr/>
          </p:nvSpPr>
          <p:spPr bwMode="auto">
            <a:xfrm>
              <a:off x="2525" y="1541"/>
              <a:ext cx="658" cy="5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Rectangle 18"/>
            <p:cNvSpPr>
              <a:spLocks noChangeArrowheads="1"/>
            </p:cNvSpPr>
            <p:nvPr/>
          </p:nvSpPr>
          <p:spPr bwMode="auto">
            <a:xfrm>
              <a:off x="2552" y="1652"/>
              <a:ext cx="604" cy="5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Rectangle 19"/>
            <p:cNvSpPr>
              <a:spLocks noChangeArrowheads="1"/>
            </p:cNvSpPr>
            <p:nvPr/>
          </p:nvSpPr>
          <p:spPr bwMode="auto">
            <a:xfrm>
              <a:off x="2497" y="1431"/>
              <a:ext cx="714" cy="5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Rectangle 20"/>
            <p:cNvSpPr>
              <a:spLocks noChangeArrowheads="1"/>
            </p:cNvSpPr>
            <p:nvPr/>
          </p:nvSpPr>
          <p:spPr bwMode="auto">
            <a:xfrm>
              <a:off x="2580" y="1762"/>
              <a:ext cx="548" cy="5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Rectangle 21"/>
            <p:cNvSpPr>
              <a:spLocks noChangeArrowheads="1"/>
            </p:cNvSpPr>
            <p:nvPr/>
          </p:nvSpPr>
          <p:spPr bwMode="auto">
            <a:xfrm>
              <a:off x="2607" y="1872"/>
              <a:ext cx="494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6" name="Rectangle 22"/>
            <p:cNvSpPr>
              <a:spLocks noChangeArrowheads="1"/>
            </p:cNvSpPr>
            <p:nvPr/>
          </p:nvSpPr>
          <p:spPr bwMode="auto">
            <a:xfrm>
              <a:off x="2635" y="1983"/>
              <a:ext cx="438" cy="5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Rectangle 23"/>
            <p:cNvSpPr>
              <a:spLocks noChangeArrowheads="1"/>
            </p:cNvSpPr>
            <p:nvPr/>
          </p:nvSpPr>
          <p:spPr bwMode="auto">
            <a:xfrm>
              <a:off x="2689" y="2093"/>
              <a:ext cx="330" cy="55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4" name="Text Box 24"/>
          <p:cNvSpPr txBox="1">
            <a:spLocks noChangeArrowheads="1"/>
          </p:cNvSpPr>
          <p:nvPr/>
        </p:nvSpPr>
        <p:spPr bwMode="auto">
          <a:xfrm>
            <a:off x="4703763" y="1309688"/>
            <a:ext cx="3373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969696"/>
                </a:solidFill>
              </a:rPr>
              <a:t>Tx/91:</a:t>
            </a:r>
            <a:r>
              <a:rPr lang="en-US">
                <a:solidFill>
                  <a:srgbClr val="969696"/>
                </a:solidFill>
              </a:rPr>
              <a:t> </a:t>
            </a:r>
            <a:r>
              <a:rPr lang="en-US" sz="1600">
                <a:solidFill>
                  <a:srgbClr val="969696"/>
                </a:solidFill>
              </a:rPr>
              <a:t>PB2, PB1, PA, NP, M, NS</a:t>
            </a:r>
          </a:p>
          <a:p>
            <a:r>
              <a:rPr lang="en-US" sz="2000">
                <a:solidFill>
                  <a:srgbClr val="FF0000"/>
                </a:solidFill>
              </a:rPr>
              <a:t>1918: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1600">
                <a:solidFill>
                  <a:srgbClr val="FF0000"/>
                </a:solidFill>
              </a:rPr>
              <a:t>HA, NA</a:t>
            </a:r>
          </a:p>
        </p:txBody>
      </p:sp>
      <p:sp>
        <p:nvSpPr>
          <p:cNvPr id="12295" name="Text Box 25"/>
          <p:cNvSpPr txBox="1">
            <a:spLocks noChangeArrowheads="1"/>
          </p:cNvSpPr>
          <p:nvPr/>
        </p:nvSpPr>
        <p:spPr bwMode="auto">
          <a:xfrm>
            <a:off x="5937250" y="3962400"/>
            <a:ext cx="906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CC3399"/>
                </a:solidFill>
              </a:rPr>
              <a:t>4.75</a:t>
            </a:r>
          </a:p>
        </p:txBody>
      </p:sp>
      <p:sp>
        <p:nvSpPr>
          <p:cNvPr id="12296" name="Text Box 37"/>
          <p:cNvSpPr txBox="1">
            <a:spLocks noChangeArrowheads="1"/>
          </p:cNvSpPr>
          <p:nvPr/>
        </p:nvSpPr>
        <p:spPr bwMode="auto">
          <a:xfrm>
            <a:off x="0" y="1889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u="sng"/>
              <a:t>Virulence of the 1918 virus in mice: mouse lethal dose 50 (log pfu)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508375" y="4800600"/>
            <a:ext cx="1828800" cy="1752600"/>
            <a:chOff x="1488" y="3024"/>
            <a:chExt cx="1152" cy="1104"/>
          </a:xfrm>
        </p:grpSpPr>
        <p:sp>
          <p:nvSpPr>
            <p:cNvPr id="12300" name="Oval 39"/>
            <p:cNvSpPr>
              <a:spLocks noChangeArrowheads="1"/>
            </p:cNvSpPr>
            <p:nvPr/>
          </p:nvSpPr>
          <p:spPr bwMode="auto">
            <a:xfrm>
              <a:off x="1488" y="3024"/>
              <a:ext cx="1152" cy="110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40"/>
            <p:cNvSpPr>
              <a:spLocks noChangeArrowheads="1"/>
            </p:cNvSpPr>
            <p:nvPr/>
          </p:nvSpPr>
          <p:spPr bwMode="auto">
            <a:xfrm>
              <a:off x="1707" y="3210"/>
              <a:ext cx="714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Rectangle 41"/>
            <p:cNvSpPr>
              <a:spLocks noChangeArrowheads="1"/>
            </p:cNvSpPr>
            <p:nvPr/>
          </p:nvSpPr>
          <p:spPr bwMode="auto">
            <a:xfrm>
              <a:off x="1735" y="3431"/>
              <a:ext cx="658" cy="5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42"/>
            <p:cNvSpPr>
              <a:spLocks noChangeArrowheads="1"/>
            </p:cNvSpPr>
            <p:nvPr/>
          </p:nvSpPr>
          <p:spPr bwMode="auto">
            <a:xfrm>
              <a:off x="1762" y="3542"/>
              <a:ext cx="604" cy="5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Rectangle 43"/>
            <p:cNvSpPr>
              <a:spLocks noChangeArrowheads="1"/>
            </p:cNvSpPr>
            <p:nvPr/>
          </p:nvSpPr>
          <p:spPr bwMode="auto">
            <a:xfrm>
              <a:off x="1707" y="3321"/>
              <a:ext cx="714" cy="5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44"/>
            <p:cNvSpPr>
              <a:spLocks noChangeArrowheads="1"/>
            </p:cNvSpPr>
            <p:nvPr/>
          </p:nvSpPr>
          <p:spPr bwMode="auto">
            <a:xfrm>
              <a:off x="1790" y="3652"/>
              <a:ext cx="548" cy="5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45"/>
            <p:cNvSpPr>
              <a:spLocks noChangeArrowheads="1"/>
            </p:cNvSpPr>
            <p:nvPr/>
          </p:nvSpPr>
          <p:spPr bwMode="auto">
            <a:xfrm>
              <a:off x="1817" y="3762"/>
              <a:ext cx="494" cy="5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Rectangle 46"/>
            <p:cNvSpPr>
              <a:spLocks noChangeArrowheads="1"/>
            </p:cNvSpPr>
            <p:nvPr/>
          </p:nvSpPr>
          <p:spPr bwMode="auto">
            <a:xfrm>
              <a:off x="1845" y="3873"/>
              <a:ext cx="438" cy="5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Rectangle 47"/>
            <p:cNvSpPr>
              <a:spLocks noChangeArrowheads="1"/>
            </p:cNvSpPr>
            <p:nvPr/>
          </p:nvSpPr>
          <p:spPr bwMode="auto">
            <a:xfrm>
              <a:off x="1899" y="3983"/>
              <a:ext cx="330" cy="5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Text Box 48"/>
          <p:cNvSpPr txBox="1">
            <a:spLocks noChangeArrowheads="1"/>
          </p:cNvSpPr>
          <p:nvPr/>
        </p:nvSpPr>
        <p:spPr bwMode="auto">
          <a:xfrm>
            <a:off x="5108575" y="4724400"/>
            <a:ext cx="289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1918 “Spanish” flu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2299" name="Text Box 49"/>
          <p:cNvSpPr txBox="1">
            <a:spLocks noChangeArrowheads="1"/>
          </p:cNvSpPr>
          <p:nvPr/>
        </p:nvSpPr>
        <p:spPr bwMode="auto">
          <a:xfrm>
            <a:off x="5946775" y="5241925"/>
            <a:ext cx="89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3.3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228600" y="0"/>
            <a:ext cx="9372600" cy="7162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   </a:t>
            </a:r>
            <a:r>
              <a:rPr lang="en-US" sz="5400" b="1" smtClean="0"/>
              <a:t>Single gene reassortants identify a critical role for PB1, HA and NA in the high virulence of the 1918 pandemic influenza virus</a:t>
            </a:r>
          </a:p>
          <a:p>
            <a:pPr eaLnBrk="1" hangingPunct="1">
              <a:buFontTx/>
              <a:buNone/>
            </a:pPr>
            <a:endParaRPr lang="en-US" sz="4000" b="1" smtClean="0"/>
          </a:p>
          <a:p>
            <a:pPr eaLnBrk="1" hangingPunct="1">
              <a:buFontTx/>
              <a:buNone/>
            </a:pPr>
            <a:r>
              <a:rPr lang="en-US" sz="4400" b="1" smtClean="0"/>
              <a:t>   Pappas et al.  PNAS 105, 3064,     2008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3906" name="Group 2"/>
          <p:cNvGraphicFramePr>
            <a:graphicFrameLocks noGrp="1"/>
          </p:cNvGraphicFramePr>
          <p:nvPr/>
        </p:nvGraphicFramePr>
        <p:xfrm>
          <a:off x="838200" y="762000"/>
          <a:ext cx="5943600" cy="5863003"/>
        </p:xfrm>
        <a:graphic>
          <a:graphicData uri="http://schemas.openxmlformats.org/drawingml/2006/table">
            <a:tbl>
              <a:tblPr/>
              <a:tblGrid>
                <a:gridCol w="3365429"/>
                <a:gridCol w="2578171"/>
              </a:tblGrid>
              <a:tr h="907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Virus stock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Lethal Dose</a:t>
                      </a:r>
                      <a:r>
                        <a:rPr kumimoji="0" lang="en-US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‡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PA: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PB1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PB2: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HA: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 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NP: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NA: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M: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NS: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1918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/91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&gt; 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63968" name="Oval 64"/>
          <p:cNvSpPr>
            <a:spLocks noChangeArrowheads="1"/>
          </p:cNvSpPr>
          <p:nvPr/>
        </p:nvSpPr>
        <p:spPr bwMode="auto">
          <a:xfrm>
            <a:off x="5181600" y="2667000"/>
            <a:ext cx="6096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3969" name="Oval 65"/>
          <p:cNvSpPr>
            <a:spLocks noChangeArrowheads="1"/>
          </p:cNvSpPr>
          <p:nvPr/>
        </p:nvSpPr>
        <p:spPr bwMode="auto">
          <a:xfrm>
            <a:off x="5181600" y="3962400"/>
            <a:ext cx="6096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3970" name="Oval 66"/>
          <p:cNvSpPr>
            <a:spLocks noChangeArrowheads="1"/>
          </p:cNvSpPr>
          <p:nvPr/>
        </p:nvSpPr>
        <p:spPr bwMode="auto">
          <a:xfrm>
            <a:off x="5181600" y="4876800"/>
            <a:ext cx="609600" cy="304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Text Box 67"/>
          <p:cNvSpPr txBox="1">
            <a:spLocks noChangeArrowheads="1"/>
          </p:cNvSpPr>
          <p:nvPr/>
        </p:nvSpPr>
        <p:spPr bwMode="auto">
          <a:xfrm>
            <a:off x="-76200" y="85725"/>
            <a:ext cx="937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Properties (LD50) of 1:</a:t>
            </a:r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en-US" sz="2800">
                <a:solidFill>
                  <a:schemeClr val="tx2"/>
                </a:solidFill>
              </a:rPr>
              <a:t> Reassortants (Texas/91:</a:t>
            </a:r>
            <a:r>
              <a:rPr lang="en-US" sz="2800">
                <a:solidFill>
                  <a:srgbClr val="FF0000"/>
                </a:solidFill>
              </a:rPr>
              <a:t>1918</a:t>
            </a:r>
            <a:r>
              <a:rPr lang="en-US" sz="28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4380" name="Text Box 68"/>
          <p:cNvSpPr txBox="1">
            <a:spLocks noChangeArrowheads="1"/>
          </p:cNvSpPr>
          <p:nvPr/>
        </p:nvSpPr>
        <p:spPr bwMode="auto">
          <a:xfrm>
            <a:off x="533400" y="5943600"/>
            <a:ext cx="20359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140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010400" y="2590800"/>
            <a:ext cx="762000" cy="762000"/>
            <a:chOff x="5476875" y="2147888"/>
            <a:chExt cx="1828800" cy="1752600"/>
          </a:xfrm>
        </p:grpSpPr>
        <p:sp>
          <p:nvSpPr>
            <p:cNvPr id="14420" name="Rectangle 16"/>
            <p:cNvSpPr>
              <a:spLocks noChangeArrowheads="1"/>
            </p:cNvSpPr>
            <p:nvPr/>
          </p:nvSpPr>
          <p:spPr bwMode="auto">
            <a:xfrm>
              <a:off x="5824538" y="2443163"/>
              <a:ext cx="1133475" cy="889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1" name="Rectangle 17"/>
            <p:cNvSpPr>
              <a:spLocks noChangeArrowheads="1"/>
            </p:cNvSpPr>
            <p:nvPr/>
          </p:nvSpPr>
          <p:spPr bwMode="auto">
            <a:xfrm>
              <a:off x="5868988" y="2794001"/>
              <a:ext cx="104457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2" name="Rectangle 18"/>
            <p:cNvSpPr>
              <a:spLocks noChangeArrowheads="1"/>
            </p:cNvSpPr>
            <p:nvPr/>
          </p:nvSpPr>
          <p:spPr bwMode="auto">
            <a:xfrm>
              <a:off x="5911850" y="2970213"/>
              <a:ext cx="958850" cy="873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3" name="Rectangle 19"/>
            <p:cNvSpPr>
              <a:spLocks noChangeArrowheads="1"/>
            </p:cNvSpPr>
            <p:nvPr/>
          </p:nvSpPr>
          <p:spPr bwMode="auto">
            <a:xfrm>
              <a:off x="5824538" y="2619376"/>
              <a:ext cx="113347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4" name="Rectangle 20"/>
            <p:cNvSpPr>
              <a:spLocks noChangeArrowheads="1"/>
            </p:cNvSpPr>
            <p:nvPr/>
          </p:nvSpPr>
          <p:spPr bwMode="auto">
            <a:xfrm>
              <a:off x="5956300" y="3144838"/>
              <a:ext cx="869950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5" name="Rectangle 21"/>
            <p:cNvSpPr>
              <a:spLocks noChangeArrowheads="1"/>
            </p:cNvSpPr>
            <p:nvPr/>
          </p:nvSpPr>
          <p:spPr bwMode="auto">
            <a:xfrm>
              <a:off x="5999163" y="3319463"/>
              <a:ext cx="784225" cy="88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6" name="Rectangle 22"/>
            <p:cNvSpPr>
              <a:spLocks noChangeArrowheads="1"/>
            </p:cNvSpPr>
            <p:nvPr/>
          </p:nvSpPr>
          <p:spPr bwMode="auto">
            <a:xfrm>
              <a:off x="6043613" y="3495676"/>
              <a:ext cx="69532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27" name="Rectangle 23"/>
            <p:cNvSpPr>
              <a:spLocks noChangeArrowheads="1"/>
            </p:cNvSpPr>
            <p:nvPr/>
          </p:nvSpPr>
          <p:spPr bwMode="auto">
            <a:xfrm>
              <a:off x="6129338" y="3670301"/>
              <a:ext cx="52387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476875" y="2147888"/>
              <a:ext cx="1828800" cy="1752600"/>
              <a:chOff x="2278" y="1134"/>
              <a:chExt cx="1152" cy="1104"/>
            </a:xfrm>
          </p:grpSpPr>
          <p:sp>
            <p:nvSpPr>
              <p:cNvPr id="14429" name="Oval 15"/>
              <p:cNvSpPr>
                <a:spLocks noChangeArrowheads="1"/>
              </p:cNvSpPr>
              <p:nvPr/>
            </p:nvSpPr>
            <p:spPr bwMode="auto">
              <a:xfrm>
                <a:off x="2278" y="1134"/>
                <a:ext cx="1152" cy="1104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0" name="Rectangle 16"/>
              <p:cNvSpPr>
                <a:spLocks noChangeArrowheads="1"/>
              </p:cNvSpPr>
              <p:nvPr/>
            </p:nvSpPr>
            <p:spPr bwMode="auto">
              <a:xfrm>
                <a:off x="2497" y="1320"/>
                <a:ext cx="714" cy="5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1" name="Rectangle 17"/>
              <p:cNvSpPr>
                <a:spLocks noChangeArrowheads="1"/>
              </p:cNvSpPr>
              <p:nvPr/>
            </p:nvSpPr>
            <p:spPr bwMode="auto">
              <a:xfrm>
                <a:off x="2525" y="1541"/>
                <a:ext cx="658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2" name="Rectangle 18"/>
              <p:cNvSpPr>
                <a:spLocks noChangeArrowheads="1"/>
              </p:cNvSpPr>
              <p:nvPr/>
            </p:nvSpPr>
            <p:spPr bwMode="auto">
              <a:xfrm>
                <a:off x="2552" y="1652"/>
                <a:ext cx="604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3" name="Rectangle 19"/>
              <p:cNvSpPr>
                <a:spLocks noChangeArrowheads="1"/>
              </p:cNvSpPr>
              <p:nvPr/>
            </p:nvSpPr>
            <p:spPr bwMode="auto">
              <a:xfrm>
                <a:off x="2497" y="1431"/>
                <a:ext cx="714" cy="5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4" name="Rectangle 20"/>
              <p:cNvSpPr>
                <a:spLocks noChangeArrowheads="1"/>
              </p:cNvSpPr>
              <p:nvPr/>
            </p:nvSpPr>
            <p:spPr bwMode="auto">
              <a:xfrm>
                <a:off x="2580" y="1762"/>
                <a:ext cx="548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5" name="Rectangle 21"/>
              <p:cNvSpPr>
                <a:spLocks noChangeArrowheads="1"/>
              </p:cNvSpPr>
              <p:nvPr/>
            </p:nvSpPr>
            <p:spPr bwMode="auto">
              <a:xfrm>
                <a:off x="2607" y="1872"/>
                <a:ext cx="494" cy="5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6" name="Rectangle 22"/>
              <p:cNvSpPr>
                <a:spLocks noChangeArrowheads="1"/>
              </p:cNvSpPr>
              <p:nvPr/>
            </p:nvSpPr>
            <p:spPr bwMode="auto">
              <a:xfrm>
                <a:off x="2635" y="1983"/>
                <a:ext cx="438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37" name="Rectangle 23"/>
              <p:cNvSpPr>
                <a:spLocks noChangeArrowheads="1"/>
              </p:cNvSpPr>
              <p:nvPr/>
            </p:nvSpPr>
            <p:spPr bwMode="auto">
              <a:xfrm>
                <a:off x="2689" y="2093"/>
                <a:ext cx="330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010400" y="3733800"/>
            <a:ext cx="762000" cy="762000"/>
            <a:chOff x="5476875" y="2147888"/>
            <a:chExt cx="1828800" cy="1752600"/>
          </a:xfrm>
        </p:grpSpPr>
        <p:sp>
          <p:nvSpPr>
            <p:cNvPr id="14402" name="Rectangle 16"/>
            <p:cNvSpPr>
              <a:spLocks noChangeArrowheads="1"/>
            </p:cNvSpPr>
            <p:nvPr/>
          </p:nvSpPr>
          <p:spPr bwMode="auto">
            <a:xfrm>
              <a:off x="5824538" y="2443163"/>
              <a:ext cx="1133475" cy="889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Rectangle 17"/>
            <p:cNvSpPr>
              <a:spLocks noChangeArrowheads="1"/>
            </p:cNvSpPr>
            <p:nvPr/>
          </p:nvSpPr>
          <p:spPr bwMode="auto">
            <a:xfrm>
              <a:off x="5868988" y="2794001"/>
              <a:ext cx="104457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Rectangle 18"/>
            <p:cNvSpPr>
              <a:spLocks noChangeArrowheads="1"/>
            </p:cNvSpPr>
            <p:nvPr/>
          </p:nvSpPr>
          <p:spPr bwMode="auto">
            <a:xfrm>
              <a:off x="5911850" y="2970213"/>
              <a:ext cx="958850" cy="873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Rectangle 19"/>
            <p:cNvSpPr>
              <a:spLocks noChangeArrowheads="1"/>
            </p:cNvSpPr>
            <p:nvPr/>
          </p:nvSpPr>
          <p:spPr bwMode="auto">
            <a:xfrm>
              <a:off x="5824538" y="2619376"/>
              <a:ext cx="113347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Rectangle 20"/>
            <p:cNvSpPr>
              <a:spLocks noChangeArrowheads="1"/>
            </p:cNvSpPr>
            <p:nvPr/>
          </p:nvSpPr>
          <p:spPr bwMode="auto">
            <a:xfrm>
              <a:off x="5956300" y="3144838"/>
              <a:ext cx="869950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Rectangle 21"/>
            <p:cNvSpPr>
              <a:spLocks noChangeArrowheads="1"/>
            </p:cNvSpPr>
            <p:nvPr/>
          </p:nvSpPr>
          <p:spPr bwMode="auto">
            <a:xfrm>
              <a:off x="5999163" y="3319463"/>
              <a:ext cx="784225" cy="88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Rectangle 22"/>
            <p:cNvSpPr>
              <a:spLocks noChangeArrowheads="1"/>
            </p:cNvSpPr>
            <p:nvPr/>
          </p:nvSpPr>
          <p:spPr bwMode="auto">
            <a:xfrm>
              <a:off x="6043613" y="3495676"/>
              <a:ext cx="69532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Rectangle 23"/>
            <p:cNvSpPr>
              <a:spLocks noChangeArrowheads="1"/>
            </p:cNvSpPr>
            <p:nvPr/>
          </p:nvSpPr>
          <p:spPr bwMode="auto">
            <a:xfrm>
              <a:off x="6129338" y="3670301"/>
              <a:ext cx="52387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476875" y="2147888"/>
              <a:ext cx="1828800" cy="1752600"/>
              <a:chOff x="2278" y="1134"/>
              <a:chExt cx="1152" cy="1104"/>
            </a:xfrm>
          </p:grpSpPr>
          <p:sp>
            <p:nvSpPr>
              <p:cNvPr id="14411" name="Oval 15"/>
              <p:cNvSpPr>
                <a:spLocks noChangeArrowheads="1"/>
              </p:cNvSpPr>
              <p:nvPr/>
            </p:nvSpPr>
            <p:spPr bwMode="auto">
              <a:xfrm>
                <a:off x="2278" y="1134"/>
                <a:ext cx="1152" cy="1104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2" name="Rectangle 16"/>
              <p:cNvSpPr>
                <a:spLocks noChangeArrowheads="1"/>
              </p:cNvSpPr>
              <p:nvPr/>
            </p:nvSpPr>
            <p:spPr bwMode="auto">
              <a:xfrm>
                <a:off x="2497" y="1320"/>
                <a:ext cx="714" cy="5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3" name="Rectangle 17"/>
              <p:cNvSpPr>
                <a:spLocks noChangeArrowheads="1"/>
              </p:cNvSpPr>
              <p:nvPr/>
            </p:nvSpPr>
            <p:spPr bwMode="auto">
              <a:xfrm>
                <a:off x="2525" y="1541"/>
                <a:ext cx="658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4" name="Rectangle 18"/>
              <p:cNvSpPr>
                <a:spLocks noChangeArrowheads="1"/>
              </p:cNvSpPr>
              <p:nvPr/>
            </p:nvSpPr>
            <p:spPr bwMode="auto">
              <a:xfrm>
                <a:off x="2552" y="1652"/>
                <a:ext cx="604" cy="5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5" name="Rectangle 19"/>
              <p:cNvSpPr>
                <a:spLocks noChangeArrowheads="1"/>
              </p:cNvSpPr>
              <p:nvPr/>
            </p:nvSpPr>
            <p:spPr bwMode="auto">
              <a:xfrm>
                <a:off x="2497" y="1431"/>
                <a:ext cx="714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6" name="Rectangle 20"/>
              <p:cNvSpPr>
                <a:spLocks noChangeArrowheads="1"/>
              </p:cNvSpPr>
              <p:nvPr/>
            </p:nvSpPr>
            <p:spPr bwMode="auto">
              <a:xfrm>
                <a:off x="2580" y="1762"/>
                <a:ext cx="548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7" name="Rectangle 21"/>
              <p:cNvSpPr>
                <a:spLocks noChangeArrowheads="1"/>
              </p:cNvSpPr>
              <p:nvPr/>
            </p:nvSpPr>
            <p:spPr bwMode="auto">
              <a:xfrm>
                <a:off x="2607" y="1872"/>
                <a:ext cx="494" cy="5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8" name="Rectangle 22"/>
              <p:cNvSpPr>
                <a:spLocks noChangeArrowheads="1"/>
              </p:cNvSpPr>
              <p:nvPr/>
            </p:nvSpPr>
            <p:spPr bwMode="auto">
              <a:xfrm>
                <a:off x="2635" y="1983"/>
                <a:ext cx="438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9" name="Rectangle 23"/>
              <p:cNvSpPr>
                <a:spLocks noChangeArrowheads="1"/>
              </p:cNvSpPr>
              <p:nvPr/>
            </p:nvSpPr>
            <p:spPr bwMode="auto">
              <a:xfrm>
                <a:off x="2689" y="2093"/>
                <a:ext cx="330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7010400" y="4648200"/>
            <a:ext cx="762000" cy="762000"/>
            <a:chOff x="5476875" y="2147888"/>
            <a:chExt cx="1828800" cy="1752600"/>
          </a:xfrm>
        </p:grpSpPr>
        <p:sp>
          <p:nvSpPr>
            <p:cNvPr id="14384" name="Rectangle 16"/>
            <p:cNvSpPr>
              <a:spLocks noChangeArrowheads="1"/>
            </p:cNvSpPr>
            <p:nvPr/>
          </p:nvSpPr>
          <p:spPr bwMode="auto">
            <a:xfrm>
              <a:off x="5824538" y="2443163"/>
              <a:ext cx="1133475" cy="889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Rectangle 17"/>
            <p:cNvSpPr>
              <a:spLocks noChangeArrowheads="1"/>
            </p:cNvSpPr>
            <p:nvPr/>
          </p:nvSpPr>
          <p:spPr bwMode="auto">
            <a:xfrm>
              <a:off x="5868988" y="2794001"/>
              <a:ext cx="104457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Rectangle 18"/>
            <p:cNvSpPr>
              <a:spLocks noChangeArrowheads="1"/>
            </p:cNvSpPr>
            <p:nvPr/>
          </p:nvSpPr>
          <p:spPr bwMode="auto">
            <a:xfrm>
              <a:off x="5911850" y="2970213"/>
              <a:ext cx="958850" cy="873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Rectangle 19"/>
            <p:cNvSpPr>
              <a:spLocks noChangeArrowheads="1"/>
            </p:cNvSpPr>
            <p:nvPr/>
          </p:nvSpPr>
          <p:spPr bwMode="auto">
            <a:xfrm>
              <a:off x="5824538" y="2619376"/>
              <a:ext cx="113347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Rectangle 20"/>
            <p:cNvSpPr>
              <a:spLocks noChangeArrowheads="1"/>
            </p:cNvSpPr>
            <p:nvPr/>
          </p:nvSpPr>
          <p:spPr bwMode="auto">
            <a:xfrm>
              <a:off x="5956300" y="3144838"/>
              <a:ext cx="869950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Rectangle 21"/>
            <p:cNvSpPr>
              <a:spLocks noChangeArrowheads="1"/>
            </p:cNvSpPr>
            <p:nvPr/>
          </p:nvSpPr>
          <p:spPr bwMode="auto">
            <a:xfrm>
              <a:off x="5999163" y="3319463"/>
              <a:ext cx="784225" cy="88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Rectangle 22"/>
            <p:cNvSpPr>
              <a:spLocks noChangeArrowheads="1"/>
            </p:cNvSpPr>
            <p:nvPr/>
          </p:nvSpPr>
          <p:spPr bwMode="auto">
            <a:xfrm>
              <a:off x="6043613" y="3495676"/>
              <a:ext cx="69532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1" name="Rectangle 23"/>
            <p:cNvSpPr>
              <a:spLocks noChangeArrowheads="1"/>
            </p:cNvSpPr>
            <p:nvPr/>
          </p:nvSpPr>
          <p:spPr bwMode="auto">
            <a:xfrm>
              <a:off x="6129338" y="3670301"/>
              <a:ext cx="523875" cy="873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5476875" y="2147888"/>
              <a:ext cx="1828800" cy="1752600"/>
              <a:chOff x="2278" y="1134"/>
              <a:chExt cx="1152" cy="1104"/>
            </a:xfrm>
          </p:grpSpPr>
          <p:sp>
            <p:nvSpPr>
              <p:cNvPr id="14393" name="Oval 15"/>
              <p:cNvSpPr>
                <a:spLocks noChangeArrowheads="1"/>
              </p:cNvSpPr>
              <p:nvPr/>
            </p:nvSpPr>
            <p:spPr bwMode="auto">
              <a:xfrm>
                <a:off x="2278" y="1134"/>
                <a:ext cx="1152" cy="1104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4" name="Rectangle 16"/>
              <p:cNvSpPr>
                <a:spLocks noChangeArrowheads="1"/>
              </p:cNvSpPr>
              <p:nvPr/>
            </p:nvSpPr>
            <p:spPr bwMode="auto">
              <a:xfrm>
                <a:off x="2497" y="1320"/>
                <a:ext cx="714" cy="5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5" name="Rectangle 17"/>
              <p:cNvSpPr>
                <a:spLocks noChangeArrowheads="1"/>
              </p:cNvSpPr>
              <p:nvPr/>
            </p:nvSpPr>
            <p:spPr bwMode="auto">
              <a:xfrm>
                <a:off x="2525" y="1541"/>
                <a:ext cx="658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6" name="Rectangle 18"/>
              <p:cNvSpPr>
                <a:spLocks noChangeArrowheads="1"/>
              </p:cNvSpPr>
              <p:nvPr/>
            </p:nvSpPr>
            <p:spPr bwMode="auto">
              <a:xfrm>
                <a:off x="2552" y="1652"/>
                <a:ext cx="604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7" name="Rectangle 19"/>
              <p:cNvSpPr>
                <a:spLocks noChangeArrowheads="1"/>
              </p:cNvSpPr>
              <p:nvPr/>
            </p:nvSpPr>
            <p:spPr bwMode="auto">
              <a:xfrm>
                <a:off x="2497" y="1431"/>
                <a:ext cx="714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8" name="Rectangle 20"/>
              <p:cNvSpPr>
                <a:spLocks noChangeArrowheads="1"/>
              </p:cNvSpPr>
              <p:nvPr/>
            </p:nvSpPr>
            <p:spPr bwMode="auto">
              <a:xfrm>
                <a:off x="2580" y="1762"/>
                <a:ext cx="548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99" name="Rectangle 21"/>
              <p:cNvSpPr>
                <a:spLocks noChangeArrowheads="1"/>
              </p:cNvSpPr>
              <p:nvPr/>
            </p:nvSpPr>
            <p:spPr bwMode="auto">
              <a:xfrm>
                <a:off x="2607" y="1872"/>
                <a:ext cx="494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0" name="Rectangle 22"/>
              <p:cNvSpPr>
                <a:spLocks noChangeArrowheads="1"/>
              </p:cNvSpPr>
              <p:nvPr/>
            </p:nvSpPr>
            <p:spPr bwMode="auto">
              <a:xfrm>
                <a:off x="2635" y="1983"/>
                <a:ext cx="438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1" name="Rectangle 23"/>
              <p:cNvSpPr>
                <a:spLocks noChangeArrowheads="1"/>
              </p:cNvSpPr>
              <p:nvPr/>
            </p:nvSpPr>
            <p:spPr bwMode="auto">
              <a:xfrm>
                <a:off x="2689" y="2093"/>
                <a:ext cx="330" cy="55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3968" grpId="0" animBg="1"/>
      <p:bldP spid="763969" grpId="0" animBg="1"/>
      <p:bldP spid="7639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6600" b="1" smtClean="0"/>
              <a:t>SUMMARY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30763"/>
          </a:xfrm>
        </p:spPr>
        <p:txBody>
          <a:bodyPr/>
          <a:lstStyle/>
          <a:p>
            <a:r>
              <a:rPr lang="en-US" sz="4000" b="1" smtClean="0"/>
              <a:t>THE 1918 VIRUS IS THE MOST VIRULENT HUMAN INFLUENZA VIRUS</a:t>
            </a:r>
          </a:p>
          <a:p>
            <a:endParaRPr lang="en-US" sz="4000" b="1" smtClean="0"/>
          </a:p>
          <a:p>
            <a:r>
              <a:rPr lang="en-US" sz="4000" b="1" smtClean="0"/>
              <a:t>THE HEMAGGLUTININ, NEURAMINIDASE AND THE PB1 (PB1-F2) GENES ARE IMPORTANT VIRULENCE MARKERS</a:t>
            </a:r>
          </a:p>
          <a:p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49362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SEVERITY OF INFLUENZA PANDEMICS (</a:t>
            </a:r>
            <a:r>
              <a:rPr lang="en-US" sz="4000" b="1" smtClean="0"/>
              <a:t>deaths/US numbers</a:t>
            </a:r>
            <a:r>
              <a:rPr lang="en-US" b="1" smtClean="0"/>
              <a:t>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876800"/>
          </a:xfrm>
        </p:spPr>
        <p:txBody>
          <a:bodyPr/>
          <a:lstStyle/>
          <a:p>
            <a:r>
              <a:rPr lang="en-US" sz="4000" b="1" smtClean="0"/>
              <a:t>1918-1919 (H1N1)            </a:t>
            </a:r>
            <a:r>
              <a:rPr lang="en-US" sz="4000" b="1" smtClean="0">
                <a:solidFill>
                  <a:srgbClr val="FF3300"/>
                </a:solidFill>
              </a:rPr>
              <a:t>675 K</a:t>
            </a:r>
          </a:p>
          <a:p>
            <a:r>
              <a:rPr lang="en-US" sz="4000" b="1" smtClean="0"/>
              <a:t>1957-1958 (H2N2</a:t>
            </a:r>
            <a:r>
              <a:rPr lang="en-US" sz="4000" b="1" smtClean="0">
                <a:solidFill>
                  <a:srgbClr val="000000"/>
                </a:solidFill>
              </a:rPr>
              <a:t>)</a:t>
            </a:r>
            <a:r>
              <a:rPr lang="en-US" sz="4000" b="1" smtClean="0">
                <a:solidFill>
                  <a:srgbClr val="FF66CC"/>
                </a:solidFill>
              </a:rPr>
              <a:t>              70 K</a:t>
            </a:r>
          </a:p>
          <a:p>
            <a:r>
              <a:rPr lang="en-US" sz="4000" b="1" smtClean="0"/>
              <a:t>1968-1969 (H3N2)              </a:t>
            </a:r>
            <a:r>
              <a:rPr lang="en-US" sz="4000" b="1" smtClean="0">
                <a:solidFill>
                  <a:srgbClr val="FF7C80"/>
                </a:solidFill>
              </a:rPr>
              <a:t>34 K</a:t>
            </a:r>
          </a:p>
          <a:p>
            <a:endParaRPr lang="en-US" sz="4000" b="1" smtClean="0"/>
          </a:p>
          <a:p>
            <a:r>
              <a:rPr lang="en-US" sz="4000" b="1" smtClean="0"/>
              <a:t>2009-2010  (pH1N1)         8-18K</a:t>
            </a:r>
            <a:endParaRPr lang="en-US" b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930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Pandemic Influenza: What’s Next?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81200"/>
            <a:ext cx="29178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248400"/>
            <a:ext cx="608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 descr="pop_image"/>
          <p:cNvSpPr>
            <a:spLocks noGrp="1" noChangeAspect="1" noChangeArrowheads="1"/>
          </p:cNvSpPr>
          <p:nvPr isPhoto="1"/>
        </p:nvSpPr>
        <p:spPr bwMode="auto">
          <a:xfrm>
            <a:off x="0" y="336550"/>
            <a:ext cx="9144000" cy="61833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068513" y="-76200"/>
            <a:ext cx="494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AVIAN INFLUENZA IS A THREAT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smtClean="0"/>
              <a:t>Confirmed Human H5N1 Cases</a:t>
            </a:r>
            <a:br>
              <a:rPr lang="en-US" sz="4000" b="1" smtClean="0"/>
            </a:br>
            <a:r>
              <a:rPr lang="en-US" sz="4000" b="1" smtClean="0"/>
              <a:t>Updated June 22, 2011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43000"/>
            <a:ext cx="79248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600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 smtClean="0">
                <a:cs typeface="Arial" pitchFamily="34" charset="0"/>
              </a:rPr>
              <a:t>                    Cases       Deaths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Azerbaijan       	8                   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Bangladesh      3 	             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Cambodia      	16                 14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China             	40                 26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Djibouti            1                    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Egypt            	150                52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Indonesia      	178                146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Iraq                   	3                  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Lao                    2                  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Myanmar         1                    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Nigeria             	1                   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Pakistan           3                   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Thailand        	25                  17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Turkey           	12                  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Viet Nam      	119                59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 dirty="0" smtClean="0"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cs typeface="Arial" pitchFamily="34" charset="0"/>
              </a:rPr>
              <a:t>Total           	</a:t>
            </a:r>
            <a:r>
              <a:rPr lang="en-US" sz="2400" b="1" dirty="0" smtClean="0">
                <a:cs typeface="Arial" pitchFamily="34" charset="0"/>
              </a:rPr>
              <a:t>562          329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832725" y="6035675"/>
            <a:ext cx="1177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/>
              <a:t>WHO</a:t>
            </a:r>
          </a:p>
        </p:txBody>
      </p:sp>
    </p:spTree>
    <p:custDataLst>
      <p:tags r:id="rId1"/>
    </p:custDataLst>
  </p:cSld>
  <p:clrMapOvr>
    <a:masterClrMapping/>
  </p:clrMapOvr>
  <p:transition advTm="11646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smtClean="0"/>
              <a:t>THE AVIAN H5N1 INFLUENZA VIRUS DOES NOT EFFICIENTLY TRANSMIT FROM HUMAN TO HUMAN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381000"/>
            <a:ext cx="919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923088" y="6396038"/>
            <a:ext cx="2068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Yi-ying Chou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 39"/>
          <p:cNvSpPr>
            <a:spLocks noChangeShapeType="1"/>
          </p:cNvSpPr>
          <p:nvPr/>
        </p:nvSpPr>
        <p:spPr bwMode="auto">
          <a:xfrm flipH="1">
            <a:off x="1052705" y="5289427"/>
            <a:ext cx="91359" cy="2435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9" name="Rectangle 72"/>
          <p:cNvSpPr>
            <a:spLocks noChangeArrowheads="1"/>
          </p:cNvSpPr>
          <p:nvPr/>
        </p:nvSpPr>
        <p:spPr bwMode="auto">
          <a:xfrm>
            <a:off x="4569840" y="5278043"/>
            <a:ext cx="192648" cy="24131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 flipH="1">
            <a:off x="516564" y="2910186"/>
            <a:ext cx="417239" cy="101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A</a:t>
            </a:r>
          </a:p>
        </p:txBody>
      </p:sp>
      <p:sp>
        <p:nvSpPr>
          <p:cNvPr id="220" name="Line 19"/>
          <p:cNvSpPr>
            <a:spLocks noChangeShapeType="1"/>
          </p:cNvSpPr>
          <p:nvPr/>
        </p:nvSpPr>
        <p:spPr bwMode="auto">
          <a:xfrm flipV="1">
            <a:off x="1581665" y="5419193"/>
            <a:ext cx="1713927" cy="6717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  <a:gs pos="63000">
                  <a:schemeClr val="accent2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3" name="Rectangle 22"/>
          <p:cNvSpPr>
            <a:spLocks noChangeArrowheads="1"/>
          </p:cNvSpPr>
          <p:nvPr/>
        </p:nvSpPr>
        <p:spPr bwMode="auto">
          <a:xfrm>
            <a:off x="435704" y="5289427"/>
            <a:ext cx="192649" cy="2435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4" name="Line 23"/>
          <p:cNvSpPr>
            <a:spLocks noChangeShapeType="1"/>
          </p:cNvSpPr>
          <p:nvPr/>
        </p:nvSpPr>
        <p:spPr bwMode="auto">
          <a:xfrm>
            <a:off x="3206218" y="4431155"/>
            <a:ext cx="994464" cy="0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/>
                </a:gs>
                <a:gs pos="56000">
                  <a:srgbClr val="005B2D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5" name="Rectangle 24"/>
          <p:cNvSpPr>
            <a:spLocks noChangeArrowheads="1"/>
          </p:cNvSpPr>
          <p:nvPr/>
        </p:nvSpPr>
        <p:spPr bwMode="auto">
          <a:xfrm>
            <a:off x="3106915" y="4310497"/>
            <a:ext cx="188677" cy="2413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41" name="Line 40"/>
          <p:cNvSpPr>
            <a:spLocks noChangeShapeType="1"/>
          </p:cNvSpPr>
          <p:nvPr/>
        </p:nvSpPr>
        <p:spPr bwMode="auto">
          <a:xfrm flipH="1">
            <a:off x="1121120" y="5289427"/>
            <a:ext cx="99303" cy="2435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5" name="Rectangle 64"/>
          <p:cNvSpPr>
            <a:spLocks noChangeArrowheads="1"/>
          </p:cNvSpPr>
          <p:nvPr/>
        </p:nvSpPr>
        <p:spPr bwMode="auto">
          <a:xfrm>
            <a:off x="408412" y="4846660"/>
            <a:ext cx="518582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b="1" dirty="0" smtClean="0">
                <a:latin typeface="+mj-lt"/>
              </a:rPr>
              <a:t>H1N1 (Group1) 			    		  </a:t>
            </a:r>
            <a:r>
              <a:rPr lang="en-US" b="1" dirty="0" smtClean="0">
                <a:latin typeface="+mj-lt"/>
              </a:rPr>
              <a:t>H1N1</a:t>
            </a:r>
            <a:endParaRPr lang="en-US" sz="1800" b="1" dirty="0">
              <a:latin typeface="+mj-lt"/>
            </a:endParaRPr>
          </a:p>
        </p:txBody>
      </p:sp>
      <p:sp>
        <p:nvSpPr>
          <p:cNvPr id="266" name="Rectangle 66"/>
          <p:cNvSpPr>
            <a:spLocks noChangeArrowheads="1"/>
          </p:cNvSpPr>
          <p:nvPr/>
        </p:nvSpPr>
        <p:spPr bwMode="auto">
          <a:xfrm>
            <a:off x="3094518" y="3861270"/>
            <a:ext cx="1443087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H2N2 (Group1)</a:t>
            </a:r>
            <a:endParaRPr lang="en-US" sz="1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8" name="Line 70"/>
          <p:cNvSpPr>
            <a:spLocks noChangeShapeType="1"/>
          </p:cNvSpPr>
          <p:nvPr/>
        </p:nvSpPr>
        <p:spPr bwMode="auto">
          <a:xfrm>
            <a:off x="435703" y="5419191"/>
            <a:ext cx="1068744" cy="6721"/>
          </a:xfrm>
          <a:prstGeom prst="line">
            <a:avLst/>
          </a:prstGeom>
          <a:noFill/>
          <a:ln w="76200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0" name="Text Box 76"/>
          <p:cNvSpPr txBox="1">
            <a:spLocks noChangeArrowheads="1"/>
          </p:cNvSpPr>
          <p:nvPr/>
        </p:nvSpPr>
        <p:spPr bwMode="auto">
          <a:xfrm>
            <a:off x="8599391" y="3092515"/>
            <a:ext cx="230384" cy="52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 b="0">
              <a:latin typeface="+mj-lt"/>
            </a:endParaRPr>
          </a:p>
        </p:txBody>
      </p:sp>
      <p:sp>
        <p:nvSpPr>
          <p:cNvPr id="273" name="Text Box 79"/>
          <p:cNvSpPr txBox="1">
            <a:spLocks noChangeArrowheads="1"/>
          </p:cNvSpPr>
          <p:nvPr/>
        </p:nvSpPr>
        <p:spPr bwMode="auto">
          <a:xfrm>
            <a:off x="7137068" y="2589403"/>
            <a:ext cx="577573" cy="1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 eaLnBrk="0" hangingPunct="0"/>
            <a:endParaRPr lang="en-US" b="0">
              <a:latin typeface="+mj-lt"/>
            </a:endParaRPr>
          </a:p>
        </p:txBody>
      </p:sp>
      <p:sp>
        <p:nvSpPr>
          <p:cNvPr id="274" name="Text Box 80"/>
          <p:cNvSpPr txBox="1">
            <a:spLocks noChangeArrowheads="1"/>
          </p:cNvSpPr>
          <p:nvPr/>
        </p:nvSpPr>
        <p:spPr bwMode="auto">
          <a:xfrm>
            <a:off x="7041736" y="2589403"/>
            <a:ext cx="577573" cy="1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>
            <a:spAutoFit/>
          </a:bodyPr>
          <a:lstStyle/>
          <a:p>
            <a:pPr algn="l" eaLnBrk="0" hangingPunct="0">
              <a:defRPr/>
            </a:pPr>
            <a:endParaRPr lang="en-US" b="0">
              <a:latin typeface="+mj-lt"/>
            </a:endParaRPr>
          </a:p>
        </p:txBody>
      </p:sp>
      <p:sp>
        <p:nvSpPr>
          <p:cNvPr id="275" name="Line 82"/>
          <p:cNvSpPr>
            <a:spLocks noChangeShapeType="1"/>
          </p:cNvSpPr>
          <p:nvPr/>
        </p:nvSpPr>
        <p:spPr bwMode="auto">
          <a:xfrm>
            <a:off x="6946032" y="2546147"/>
            <a:ext cx="285994" cy="0"/>
          </a:xfrm>
          <a:prstGeom prst="line">
            <a:avLst/>
          </a:prstGeom>
          <a:noFill/>
          <a:ln w="38100">
            <a:pattFill prst="pct5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6" name="Rectangle 83"/>
          <p:cNvSpPr>
            <a:spLocks noChangeArrowheads="1"/>
          </p:cNvSpPr>
          <p:nvPr/>
        </p:nvSpPr>
        <p:spPr bwMode="auto">
          <a:xfrm>
            <a:off x="6914901" y="2390691"/>
            <a:ext cx="192649" cy="2413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8" name="Line 19"/>
          <p:cNvSpPr>
            <a:spLocks noChangeShapeType="1"/>
          </p:cNvSpPr>
          <p:nvPr/>
        </p:nvSpPr>
        <p:spPr bwMode="auto">
          <a:xfrm>
            <a:off x="4742629" y="5410085"/>
            <a:ext cx="2625419" cy="0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  <a:gs pos="79000">
                  <a:srgbClr val="883230"/>
                </a:gs>
                <a:gs pos="40000">
                  <a:schemeClr val="accent2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9" name="Rectangle 16"/>
          <p:cNvSpPr>
            <a:spLocks noChangeArrowheads="1"/>
          </p:cNvSpPr>
          <p:nvPr/>
        </p:nvSpPr>
        <p:spPr bwMode="auto">
          <a:xfrm>
            <a:off x="3176983" y="6349014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1960</a:t>
            </a:r>
            <a:endParaRPr lang="en-US" sz="2000" b="1" dirty="0">
              <a:latin typeface="+mj-lt"/>
            </a:endParaRPr>
          </a:p>
        </p:txBody>
      </p:sp>
      <p:sp>
        <p:nvSpPr>
          <p:cNvPr id="280" name="Rectangle 46"/>
          <p:cNvSpPr>
            <a:spLocks noChangeArrowheads="1"/>
          </p:cNvSpPr>
          <p:nvPr/>
        </p:nvSpPr>
        <p:spPr bwMode="auto">
          <a:xfrm>
            <a:off x="266700" y="6327791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1918</a:t>
            </a:r>
            <a:endParaRPr lang="en-US" sz="2000" b="1" dirty="0">
              <a:latin typeface="+mj-lt"/>
            </a:endParaRPr>
          </a:p>
        </p:txBody>
      </p:sp>
      <p:sp>
        <p:nvSpPr>
          <p:cNvPr id="281" name="Rectangle 51"/>
          <p:cNvSpPr>
            <a:spLocks noChangeArrowheads="1"/>
          </p:cNvSpPr>
          <p:nvPr/>
        </p:nvSpPr>
        <p:spPr bwMode="auto">
          <a:xfrm>
            <a:off x="1739071" y="6349014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1940</a:t>
            </a:r>
            <a:endParaRPr lang="en-US" sz="2000" b="1" dirty="0">
              <a:latin typeface="+mj-lt"/>
            </a:endParaRPr>
          </a:p>
        </p:txBody>
      </p:sp>
      <p:sp>
        <p:nvSpPr>
          <p:cNvPr id="282" name="Rectangle 54"/>
          <p:cNvSpPr>
            <a:spLocks noChangeArrowheads="1"/>
          </p:cNvSpPr>
          <p:nvPr/>
        </p:nvSpPr>
        <p:spPr bwMode="auto">
          <a:xfrm>
            <a:off x="6167468" y="6333079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2000</a:t>
            </a:r>
            <a:endParaRPr lang="en-US" sz="2000" b="1" dirty="0">
              <a:latin typeface="+mj-lt"/>
            </a:endParaRPr>
          </a:p>
        </p:txBody>
      </p:sp>
      <p:sp>
        <p:nvSpPr>
          <p:cNvPr id="283" name="Freeform 10"/>
          <p:cNvSpPr>
            <a:spLocks noEditPoints="1"/>
          </p:cNvSpPr>
          <p:nvPr/>
        </p:nvSpPr>
        <p:spPr bwMode="auto">
          <a:xfrm>
            <a:off x="1117298" y="6173718"/>
            <a:ext cx="6641226" cy="227658"/>
          </a:xfrm>
          <a:custGeom>
            <a:avLst/>
            <a:gdLst>
              <a:gd name="T0" fmla="*/ 0 w 2436"/>
              <a:gd name="T1" fmla="*/ 2147483647 h 66"/>
              <a:gd name="T2" fmla="*/ 2147483647 w 2436"/>
              <a:gd name="T3" fmla="*/ 2147483647 h 66"/>
              <a:gd name="T4" fmla="*/ 2147483647 w 2436"/>
              <a:gd name="T5" fmla="*/ 2147483647 h 66"/>
              <a:gd name="T6" fmla="*/ 0 w 2436"/>
              <a:gd name="T7" fmla="*/ 2147483647 h 66"/>
              <a:gd name="T8" fmla="*/ 0 w 2436"/>
              <a:gd name="T9" fmla="*/ 2147483647 h 66"/>
              <a:gd name="T10" fmla="*/ 2147483647 w 2436"/>
              <a:gd name="T11" fmla="*/ 2147483647 h 66"/>
              <a:gd name="T12" fmla="*/ 2147483647 w 2436"/>
              <a:gd name="T13" fmla="*/ 0 h 66"/>
              <a:gd name="T14" fmla="*/ 2147483647 w 2436"/>
              <a:gd name="T15" fmla="*/ 2147483647 h 66"/>
              <a:gd name="T16" fmla="*/ 2147483647 w 2436"/>
              <a:gd name="T17" fmla="*/ 2147483647 h 66"/>
              <a:gd name="T18" fmla="*/ 2147483647 w 2436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6"/>
              <a:gd name="T31" fmla="*/ 0 h 66"/>
              <a:gd name="T32" fmla="*/ 2436 w 2436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6" h="66">
                <a:moveTo>
                  <a:pt x="0" y="27"/>
                </a:moveTo>
                <a:lnTo>
                  <a:pt x="2409" y="27"/>
                </a:lnTo>
                <a:lnTo>
                  <a:pt x="2409" y="40"/>
                </a:lnTo>
                <a:lnTo>
                  <a:pt x="0" y="40"/>
                </a:lnTo>
                <a:lnTo>
                  <a:pt x="0" y="27"/>
                </a:lnTo>
                <a:close/>
                <a:moveTo>
                  <a:pt x="2409" y="33"/>
                </a:moveTo>
                <a:lnTo>
                  <a:pt x="2395" y="0"/>
                </a:lnTo>
                <a:lnTo>
                  <a:pt x="2436" y="33"/>
                </a:lnTo>
                <a:lnTo>
                  <a:pt x="2395" y="66"/>
                </a:lnTo>
                <a:lnTo>
                  <a:pt x="2409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2" name="Line 3"/>
          <p:cNvSpPr>
            <a:spLocks noChangeShapeType="1"/>
          </p:cNvSpPr>
          <p:nvPr/>
        </p:nvSpPr>
        <p:spPr bwMode="auto">
          <a:xfrm>
            <a:off x="482405" y="6264004"/>
            <a:ext cx="516217" cy="4553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3" name="Freeform 292"/>
          <p:cNvSpPr/>
          <p:nvPr/>
        </p:nvSpPr>
        <p:spPr>
          <a:xfrm>
            <a:off x="491468" y="5945548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3"/>
          <p:cNvSpPr/>
          <p:nvPr/>
        </p:nvSpPr>
        <p:spPr>
          <a:xfrm>
            <a:off x="3410617" y="5943345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/>
          <p:cNvSpPr/>
          <p:nvPr/>
        </p:nvSpPr>
        <p:spPr>
          <a:xfrm>
            <a:off x="4887232" y="5943345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52"/>
          <p:cNvSpPr>
            <a:spLocks noChangeArrowheads="1"/>
          </p:cNvSpPr>
          <p:nvPr/>
        </p:nvSpPr>
        <p:spPr bwMode="auto">
          <a:xfrm>
            <a:off x="4683740" y="6346811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1980</a:t>
            </a:r>
            <a:endParaRPr lang="en-US" sz="2000" b="1" dirty="0">
              <a:latin typeface="+mj-lt"/>
            </a:endParaRPr>
          </a:p>
        </p:txBody>
      </p:sp>
      <p:cxnSp>
        <p:nvCxnSpPr>
          <p:cNvPr id="299" name="Straight Connector 298"/>
          <p:cNvCxnSpPr/>
          <p:nvPr/>
        </p:nvCxnSpPr>
        <p:spPr>
          <a:xfrm flipH="1">
            <a:off x="868695" y="5919220"/>
            <a:ext cx="345578" cy="738755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3" name="Line 20"/>
          <p:cNvSpPr>
            <a:spLocks noChangeShapeType="1"/>
          </p:cNvSpPr>
          <p:nvPr/>
        </p:nvSpPr>
        <p:spPr bwMode="auto">
          <a:xfrm flipH="1">
            <a:off x="1112015" y="1323966"/>
            <a:ext cx="91359" cy="243593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7" name="Rectangle 26"/>
          <p:cNvSpPr>
            <a:spLocks noChangeArrowheads="1"/>
          </p:cNvSpPr>
          <p:nvPr/>
        </p:nvSpPr>
        <p:spPr bwMode="auto">
          <a:xfrm>
            <a:off x="4120631" y="3234990"/>
            <a:ext cx="192649" cy="250424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56"/>
          <p:cNvGrpSpPr/>
          <p:nvPr/>
        </p:nvGrpSpPr>
        <p:grpSpPr>
          <a:xfrm>
            <a:off x="444072" y="750182"/>
            <a:ext cx="8762269" cy="3591932"/>
            <a:chOff x="1488551" y="1513604"/>
            <a:chExt cx="7003842" cy="2504718"/>
          </a:xfrm>
        </p:grpSpPr>
        <p:sp>
          <p:nvSpPr>
            <p:cNvPr id="124" name="Line 70"/>
            <p:cNvSpPr>
              <a:spLocks noChangeShapeType="1"/>
            </p:cNvSpPr>
            <p:nvPr/>
          </p:nvSpPr>
          <p:spPr bwMode="auto">
            <a:xfrm>
              <a:off x="2069587" y="1993958"/>
              <a:ext cx="854267" cy="4687"/>
            </a:xfrm>
            <a:prstGeom prst="line">
              <a:avLst/>
            </a:prstGeom>
            <a:noFill/>
            <a:ln w="76200" cmpd="sng">
              <a:solidFill>
                <a:schemeClr val="accent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1488551" y="1513604"/>
              <a:ext cx="7003842" cy="2504718"/>
              <a:chOff x="1488551" y="1513604"/>
              <a:chExt cx="7003842" cy="2504718"/>
            </a:xfrm>
          </p:grpSpPr>
          <p:grpSp>
            <p:nvGrpSpPr>
              <p:cNvPr id="4" name="Group 54"/>
              <p:cNvGrpSpPr/>
              <p:nvPr/>
            </p:nvGrpSpPr>
            <p:grpSpPr>
              <a:xfrm>
                <a:off x="1488551" y="1513604"/>
                <a:ext cx="5711419" cy="485040"/>
                <a:chOff x="1488551" y="1513604"/>
                <a:chExt cx="5711419" cy="485040"/>
              </a:xfrm>
            </p:grpSpPr>
            <p:sp>
              <p:nvSpPr>
                <p:cNvPr id="123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883453" y="1989271"/>
                  <a:ext cx="4316517" cy="9373"/>
                </a:xfrm>
                <a:prstGeom prst="line">
                  <a:avLst/>
                </a:prstGeom>
                <a:noFill/>
                <a:ln w="76200" cmpd="sng"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50000"/>
                        </a:schemeClr>
                      </a:gs>
                      <a:gs pos="65000">
                        <a:srgbClr val="9E009E"/>
                      </a:gs>
                    </a:gsLst>
                    <a:lin ang="0" scaled="1"/>
                    <a:tileRect/>
                  </a:gra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US">
                    <a:ln>
                      <a:gradFill flip="none" rotWithShape="1">
                        <a:gsLst>
                          <a:gs pos="0">
                            <a:srgbClr val="0000FF"/>
                          </a:gs>
                          <a:gs pos="100000">
                            <a:schemeClr val="tx1"/>
                          </a:gs>
                          <a:gs pos="50000">
                            <a:srgbClr val="0000FF"/>
                          </a:gs>
                        </a:gsLst>
                        <a:lin ang="0" scaled="1"/>
                        <a:tileRect/>
                      </a:gradFill>
                    </a:ln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488551" y="1513604"/>
                  <a:ext cx="3284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+mj-lt"/>
                    </a:rPr>
                    <a:t>B</a:t>
                  </a:r>
                  <a:endParaRPr lang="en-US" sz="2000" b="1" dirty="0">
                    <a:latin typeface="+mj-lt"/>
                  </a:endParaRPr>
                </a:p>
              </p:txBody>
            </p:sp>
          </p:grpSp>
          <p:sp>
            <p:nvSpPr>
              <p:cNvPr id="194" name="Text Box 77"/>
              <p:cNvSpPr txBox="1">
                <a:spLocks noChangeArrowheads="1"/>
              </p:cNvSpPr>
              <p:nvPr/>
            </p:nvSpPr>
            <p:spPr bwMode="auto">
              <a:xfrm>
                <a:off x="7737258" y="2448662"/>
                <a:ext cx="755135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9600" dirty="0">
                    <a:solidFill>
                      <a:srgbClr val="00000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264" name="Rectangle 63"/>
              <p:cNvSpPr>
                <a:spLocks noChangeArrowheads="1"/>
              </p:cNvSpPr>
              <p:nvPr/>
            </p:nvSpPr>
            <p:spPr bwMode="auto">
              <a:xfrm>
                <a:off x="4354032" y="2943827"/>
                <a:ext cx="1195770" cy="1931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 smtClean="0">
                    <a:solidFill>
                      <a:srgbClr val="000000"/>
                    </a:solidFill>
                    <a:latin typeface="+mj-lt"/>
                  </a:rPr>
                  <a:t> H3N2 (Group2)</a:t>
                </a:r>
                <a:endParaRPr lang="en-US" sz="18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7" name="Line 68"/>
              <p:cNvSpPr>
                <a:spLocks noChangeShapeType="1"/>
              </p:cNvSpPr>
              <p:nvPr/>
            </p:nvSpPr>
            <p:spPr bwMode="auto">
              <a:xfrm>
                <a:off x="4541108" y="3336743"/>
                <a:ext cx="2665027" cy="0"/>
              </a:xfrm>
              <a:prstGeom prst="line">
                <a:avLst/>
              </a:prstGeom>
              <a:noFill/>
              <a:ln w="76200" cmpd="sng">
                <a:gradFill flip="none" rotWithShape="1">
                  <a:gsLst>
                    <a:gs pos="0">
                      <a:srgbClr val="0000FF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>
                  <a:ln>
                    <a:gradFill flip="none" rotWithShape="1">
                      <a:gsLst>
                        <a:gs pos="0">
                          <a:srgbClr val="0000FF"/>
                        </a:gs>
                        <a:gs pos="100000">
                          <a:schemeClr val="tx1"/>
                        </a:gs>
                        <a:gs pos="50000">
                          <a:srgbClr val="0000FF"/>
                        </a:gs>
                      </a:gsLst>
                      <a:lin ang="0" scaled="1"/>
                      <a:tileRect/>
                    </a:gradFill>
                  </a:ln>
                  <a:latin typeface="+mj-lt"/>
                </a:endParaRPr>
              </a:p>
            </p:txBody>
          </p:sp>
          <p:sp>
            <p:nvSpPr>
              <p:cNvPr id="272" name="Rectangle 78"/>
              <p:cNvSpPr>
                <a:spLocks noChangeArrowheads="1"/>
              </p:cNvSpPr>
              <p:nvPr/>
            </p:nvSpPr>
            <p:spPr bwMode="auto">
              <a:xfrm>
                <a:off x="6613047" y="2290108"/>
                <a:ext cx="8402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 dirty="0" smtClean="0">
                    <a:solidFill>
                      <a:srgbClr val="000000"/>
                    </a:solidFill>
                    <a:latin typeface="+mj-lt"/>
                  </a:rPr>
                  <a:t>pH1N1</a:t>
                </a:r>
                <a:endParaRPr lang="en-US" sz="18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7" name="Line 84"/>
              <p:cNvSpPr>
                <a:spLocks noChangeShapeType="1"/>
              </p:cNvSpPr>
              <p:nvPr/>
            </p:nvSpPr>
            <p:spPr bwMode="auto">
              <a:xfrm>
                <a:off x="6811717" y="2735898"/>
                <a:ext cx="388253" cy="0"/>
              </a:xfrm>
              <a:prstGeom prst="line">
                <a:avLst/>
              </a:prstGeom>
              <a:noFill/>
              <a:ln w="76200" cmpd="sng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  <a:tileRect/>
                </a:gra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05" name="Line 39"/>
            <p:cNvSpPr>
              <a:spLocks noChangeShapeType="1"/>
            </p:cNvSpPr>
            <p:nvPr/>
          </p:nvSpPr>
          <p:spPr bwMode="auto">
            <a:xfrm flipH="1">
              <a:off x="1963449" y="1910393"/>
              <a:ext cx="73025" cy="169862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07" name="Line 20"/>
          <p:cNvSpPr>
            <a:spLocks noChangeShapeType="1"/>
          </p:cNvSpPr>
          <p:nvPr/>
        </p:nvSpPr>
        <p:spPr bwMode="auto">
          <a:xfrm flipH="1">
            <a:off x="979288" y="6146760"/>
            <a:ext cx="91359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8" name="Line 21"/>
          <p:cNvSpPr>
            <a:spLocks noChangeShapeType="1"/>
          </p:cNvSpPr>
          <p:nvPr/>
        </p:nvSpPr>
        <p:spPr bwMode="auto">
          <a:xfrm flipH="1">
            <a:off x="1070647" y="6146760"/>
            <a:ext cx="99303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9" name="Line 39"/>
          <p:cNvSpPr>
            <a:spLocks noChangeShapeType="1"/>
          </p:cNvSpPr>
          <p:nvPr/>
        </p:nvSpPr>
        <p:spPr bwMode="auto">
          <a:xfrm flipH="1">
            <a:off x="979288" y="6146760"/>
            <a:ext cx="91359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0" name="Line 40"/>
          <p:cNvSpPr>
            <a:spLocks noChangeShapeType="1"/>
          </p:cNvSpPr>
          <p:nvPr/>
        </p:nvSpPr>
        <p:spPr bwMode="auto">
          <a:xfrm flipH="1">
            <a:off x="1070647" y="6146760"/>
            <a:ext cx="99303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0" y="47484"/>
            <a:ext cx="9144000" cy="86177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INFLUENZA VIRUSES CIRCULATING IN THE HUMAN POPULATION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Line 70"/>
          <p:cNvSpPr>
            <a:spLocks noChangeShapeType="1"/>
          </p:cNvSpPr>
          <p:nvPr/>
        </p:nvSpPr>
        <p:spPr bwMode="auto">
          <a:xfrm>
            <a:off x="628352" y="1432321"/>
            <a:ext cx="442295" cy="6721"/>
          </a:xfrm>
          <a:prstGeom prst="line">
            <a:avLst/>
          </a:prstGeom>
          <a:noFill/>
          <a:ln w="76200" cmpd="sng">
            <a:solidFill>
              <a:schemeClr val="accent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6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0"/>
            <a:ext cx="9829800" cy="1295400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Swine Origin H1N1 Influenza Virus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9154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First confirmed cases reported to WHO in late April 2009</a:t>
            </a:r>
          </a:p>
          <a:p>
            <a:pPr>
              <a:lnSpc>
                <a:spcPct val="80000"/>
              </a:lnSpc>
            </a:pPr>
            <a:r>
              <a:rPr lang="en-US" sz="2800" b="1" smtClean="0"/>
              <a:t>Global spread prompted WHO to declare pandemic 11 June 2009</a:t>
            </a:r>
          </a:p>
          <a:p>
            <a:pPr>
              <a:lnSpc>
                <a:spcPct val="80000"/>
              </a:lnSpc>
            </a:pPr>
            <a:r>
              <a:rPr lang="en-US" sz="2800" b="1" smtClean="0"/>
              <a:t>As of 23 August 2009, number of confirmed cases was ~209,000, with 2185 deaths</a:t>
            </a:r>
          </a:p>
          <a:p>
            <a:pPr>
              <a:lnSpc>
                <a:spcPct val="80000"/>
              </a:lnSpc>
            </a:pPr>
            <a:r>
              <a:rPr lang="en-US" sz="2800" b="1" smtClean="0"/>
              <a:t>As of March 2010 the CDC estimates up to 80 million cases, as many as 362,000 hospitalizations and 14,460 H1N1-related deaths in the US</a:t>
            </a:r>
          </a:p>
          <a:p>
            <a:pPr>
              <a:lnSpc>
                <a:spcPct val="80000"/>
              </a:lnSpc>
            </a:pPr>
            <a:r>
              <a:rPr lang="en-US" sz="2800" b="1" smtClean="0"/>
              <a:t>90% of hospitalizations and 88% of deaths occurred in individuals younger than 65 years of age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>
              <a:lnSpc>
                <a:spcPct val="80000"/>
              </a:lnSpc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0099FF"/>
                </a:solidFill>
              </a:rPr>
              <a:t>THE 2009 SWINE H1N1 INFLUENZA VIRUS: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52578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FF0000"/>
                </a:solidFill>
              </a:rPr>
              <a:t>TRANSMITS WELL</a:t>
            </a:r>
            <a:r>
              <a:rPr lang="en-US" sz="3000" b="1" smtClean="0">
                <a:solidFill>
                  <a:srgbClr val="0099FF"/>
                </a:solidFill>
              </a:rPr>
              <a:t> </a:t>
            </a:r>
          </a:p>
          <a:p>
            <a:pPr eaLnBrk="1" hangingPunct="1"/>
            <a:r>
              <a:rPr lang="en-US" sz="3000" b="1" smtClean="0">
                <a:solidFill>
                  <a:srgbClr val="0099FF"/>
                </a:solidFill>
              </a:rPr>
              <a:t>HAS H1 (HEMAGGLUTININ) AND N1 (NEURAMINIDASE) SURFACE GLYCOPROTEINS SUGGESTING THAT THE HUMAN POPULATION HAS PARTIAL HERD IMMUNITY.</a:t>
            </a:r>
          </a:p>
          <a:p>
            <a:pPr eaLnBrk="1" hangingPunct="1"/>
            <a:r>
              <a:rPr lang="en-US" sz="3000" b="1" smtClean="0">
                <a:solidFill>
                  <a:srgbClr val="0099FF"/>
                </a:solidFill>
              </a:rPr>
              <a:t>DOES NOT EXPRESS THE VIRULENCE GENE, PB1-F2.</a:t>
            </a:r>
          </a:p>
          <a:p>
            <a:pPr eaLnBrk="1" hangingPunct="1"/>
            <a:r>
              <a:rPr lang="en-US" sz="3000" b="1" smtClean="0">
                <a:solidFill>
                  <a:srgbClr val="0099FF"/>
                </a:solidFill>
              </a:rPr>
              <a:t>IS SENSITIVE TO NEURAMINIDASE INHIBITORS.</a:t>
            </a:r>
          </a:p>
          <a:p>
            <a:pPr eaLnBrk="1" hangingPunct="1"/>
            <a:endParaRPr lang="en-US" sz="3000" b="1" smtClean="0">
              <a:solidFill>
                <a:srgbClr val="0099FF"/>
              </a:solidFill>
            </a:endParaRPr>
          </a:p>
          <a:p>
            <a:pPr eaLnBrk="1" hangingPunct="1"/>
            <a:endParaRPr lang="en-US" b="1" smtClean="0">
              <a:solidFill>
                <a:srgbClr val="0099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60463"/>
            <a:ext cx="8305800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60400" y="15875"/>
            <a:ext cx="8016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ORIGIN OF GENES OF THE 2009 SWINE </a:t>
            </a:r>
          </a:p>
          <a:p>
            <a:r>
              <a:rPr lang="en-US" sz="3200"/>
              <a:t>H1N1 INFLUENZA VIRUS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4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CAST H1N1 Report FINAL  Slid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848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CAST H1N1 Report FINAL  Slid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verpageFile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1288"/>
            <a:ext cx="9144000" cy="69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098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sz="5400" b="1" smtClean="0"/>
              <a:t/>
            </a:r>
            <a:br>
              <a:rPr lang="en-US" sz="5400" b="1" smtClean="0"/>
            </a:br>
            <a:r>
              <a:rPr lang="en-US" sz="6600" b="1" smtClean="0"/>
              <a:t>TOWARDS A UNIVERSAL INFLUENZA VIRUS VACCINE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 39"/>
          <p:cNvSpPr>
            <a:spLocks noChangeShapeType="1"/>
          </p:cNvSpPr>
          <p:nvPr/>
        </p:nvSpPr>
        <p:spPr bwMode="auto">
          <a:xfrm flipH="1">
            <a:off x="1052705" y="5289427"/>
            <a:ext cx="91359" cy="2435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9" name="Rectangle 72"/>
          <p:cNvSpPr>
            <a:spLocks noChangeArrowheads="1"/>
          </p:cNvSpPr>
          <p:nvPr/>
        </p:nvSpPr>
        <p:spPr bwMode="auto">
          <a:xfrm>
            <a:off x="4569840" y="5278043"/>
            <a:ext cx="192648" cy="24131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 flipH="1">
            <a:off x="516564" y="2910186"/>
            <a:ext cx="417239" cy="101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A</a:t>
            </a:r>
          </a:p>
        </p:txBody>
      </p:sp>
      <p:sp>
        <p:nvSpPr>
          <p:cNvPr id="220" name="Line 19"/>
          <p:cNvSpPr>
            <a:spLocks noChangeShapeType="1"/>
          </p:cNvSpPr>
          <p:nvPr/>
        </p:nvSpPr>
        <p:spPr bwMode="auto">
          <a:xfrm flipV="1">
            <a:off x="1581665" y="5419193"/>
            <a:ext cx="1713927" cy="6717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  <a:gs pos="63000">
                  <a:schemeClr val="accent2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3" name="Rectangle 22"/>
          <p:cNvSpPr>
            <a:spLocks noChangeArrowheads="1"/>
          </p:cNvSpPr>
          <p:nvPr/>
        </p:nvSpPr>
        <p:spPr bwMode="auto">
          <a:xfrm>
            <a:off x="435704" y="5289427"/>
            <a:ext cx="192649" cy="2435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4" name="Line 23"/>
          <p:cNvSpPr>
            <a:spLocks noChangeShapeType="1"/>
          </p:cNvSpPr>
          <p:nvPr/>
        </p:nvSpPr>
        <p:spPr bwMode="auto">
          <a:xfrm>
            <a:off x="3206218" y="4431155"/>
            <a:ext cx="994464" cy="0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/>
                </a:gs>
                <a:gs pos="56000">
                  <a:srgbClr val="005B2D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5" name="Rectangle 24"/>
          <p:cNvSpPr>
            <a:spLocks noChangeArrowheads="1"/>
          </p:cNvSpPr>
          <p:nvPr/>
        </p:nvSpPr>
        <p:spPr bwMode="auto">
          <a:xfrm>
            <a:off x="3106915" y="4310497"/>
            <a:ext cx="188677" cy="2413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41" name="Line 40"/>
          <p:cNvSpPr>
            <a:spLocks noChangeShapeType="1"/>
          </p:cNvSpPr>
          <p:nvPr/>
        </p:nvSpPr>
        <p:spPr bwMode="auto">
          <a:xfrm flipH="1">
            <a:off x="1121120" y="5289427"/>
            <a:ext cx="99303" cy="2435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5" name="Rectangle 64"/>
          <p:cNvSpPr>
            <a:spLocks noChangeArrowheads="1"/>
          </p:cNvSpPr>
          <p:nvPr/>
        </p:nvSpPr>
        <p:spPr bwMode="auto">
          <a:xfrm>
            <a:off x="408412" y="4846660"/>
            <a:ext cx="518582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b="1" dirty="0" smtClean="0">
                <a:latin typeface="+mj-lt"/>
              </a:rPr>
              <a:t>H1N1 (Group1) 			    		  </a:t>
            </a:r>
            <a:r>
              <a:rPr lang="en-US" b="1" dirty="0" smtClean="0">
                <a:latin typeface="+mj-lt"/>
              </a:rPr>
              <a:t>H1N1</a:t>
            </a:r>
            <a:endParaRPr lang="en-US" sz="1800" b="1" dirty="0">
              <a:latin typeface="+mj-lt"/>
            </a:endParaRPr>
          </a:p>
        </p:txBody>
      </p:sp>
      <p:sp>
        <p:nvSpPr>
          <p:cNvPr id="266" name="Rectangle 66"/>
          <p:cNvSpPr>
            <a:spLocks noChangeArrowheads="1"/>
          </p:cNvSpPr>
          <p:nvPr/>
        </p:nvSpPr>
        <p:spPr bwMode="auto">
          <a:xfrm>
            <a:off x="3094518" y="3861270"/>
            <a:ext cx="1443087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H2N2 (Group1)</a:t>
            </a:r>
            <a:endParaRPr lang="en-US" sz="1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8" name="Line 70"/>
          <p:cNvSpPr>
            <a:spLocks noChangeShapeType="1"/>
          </p:cNvSpPr>
          <p:nvPr/>
        </p:nvSpPr>
        <p:spPr bwMode="auto">
          <a:xfrm>
            <a:off x="435703" y="5419191"/>
            <a:ext cx="1068744" cy="6721"/>
          </a:xfrm>
          <a:prstGeom prst="line">
            <a:avLst/>
          </a:prstGeom>
          <a:noFill/>
          <a:ln w="76200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0" name="Text Box 76"/>
          <p:cNvSpPr txBox="1">
            <a:spLocks noChangeArrowheads="1"/>
          </p:cNvSpPr>
          <p:nvPr/>
        </p:nvSpPr>
        <p:spPr bwMode="auto">
          <a:xfrm>
            <a:off x="8599391" y="3092515"/>
            <a:ext cx="230384" cy="52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 b="0">
              <a:latin typeface="+mj-lt"/>
            </a:endParaRPr>
          </a:p>
        </p:txBody>
      </p:sp>
      <p:sp>
        <p:nvSpPr>
          <p:cNvPr id="273" name="Text Box 79"/>
          <p:cNvSpPr txBox="1">
            <a:spLocks noChangeArrowheads="1"/>
          </p:cNvSpPr>
          <p:nvPr/>
        </p:nvSpPr>
        <p:spPr bwMode="auto">
          <a:xfrm>
            <a:off x="7137068" y="2589403"/>
            <a:ext cx="577573" cy="1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 eaLnBrk="0" hangingPunct="0"/>
            <a:endParaRPr lang="en-US" b="0">
              <a:latin typeface="+mj-lt"/>
            </a:endParaRPr>
          </a:p>
        </p:txBody>
      </p:sp>
      <p:sp>
        <p:nvSpPr>
          <p:cNvPr id="274" name="Text Box 80"/>
          <p:cNvSpPr txBox="1">
            <a:spLocks noChangeArrowheads="1"/>
          </p:cNvSpPr>
          <p:nvPr/>
        </p:nvSpPr>
        <p:spPr bwMode="auto">
          <a:xfrm>
            <a:off x="7041736" y="2589403"/>
            <a:ext cx="577573" cy="1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>
            <a:spAutoFit/>
          </a:bodyPr>
          <a:lstStyle/>
          <a:p>
            <a:pPr algn="l" eaLnBrk="0" hangingPunct="0">
              <a:defRPr/>
            </a:pPr>
            <a:endParaRPr lang="en-US" b="0">
              <a:latin typeface="+mj-lt"/>
            </a:endParaRPr>
          </a:p>
        </p:txBody>
      </p:sp>
      <p:sp>
        <p:nvSpPr>
          <p:cNvPr id="275" name="Line 82"/>
          <p:cNvSpPr>
            <a:spLocks noChangeShapeType="1"/>
          </p:cNvSpPr>
          <p:nvPr/>
        </p:nvSpPr>
        <p:spPr bwMode="auto">
          <a:xfrm>
            <a:off x="6946032" y="2546147"/>
            <a:ext cx="285994" cy="0"/>
          </a:xfrm>
          <a:prstGeom prst="line">
            <a:avLst/>
          </a:prstGeom>
          <a:noFill/>
          <a:ln w="38100">
            <a:pattFill prst="pct5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6" name="Rectangle 83"/>
          <p:cNvSpPr>
            <a:spLocks noChangeArrowheads="1"/>
          </p:cNvSpPr>
          <p:nvPr/>
        </p:nvSpPr>
        <p:spPr bwMode="auto">
          <a:xfrm>
            <a:off x="6914901" y="2390691"/>
            <a:ext cx="192649" cy="2413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8" name="Line 19"/>
          <p:cNvSpPr>
            <a:spLocks noChangeShapeType="1"/>
          </p:cNvSpPr>
          <p:nvPr/>
        </p:nvSpPr>
        <p:spPr bwMode="auto">
          <a:xfrm>
            <a:off x="4742629" y="5410085"/>
            <a:ext cx="2625419" cy="0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  <a:gs pos="79000">
                  <a:srgbClr val="883230"/>
                </a:gs>
                <a:gs pos="40000">
                  <a:schemeClr val="accent2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9" name="Rectangle 16"/>
          <p:cNvSpPr>
            <a:spLocks noChangeArrowheads="1"/>
          </p:cNvSpPr>
          <p:nvPr/>
        </p:nvSpPr>
        <p:spPr bwMode="auto">
          <a:xfrm>
            <a:off x="3176983" y="6349014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1960</a:t>
            </a:r>
            <a:endParaRPr lang="en-US" sz="2000" b="1" dirty="0">
              <a:latin typeface="+mj-lt"/>
            </a:endParaRPr>
          </a:p>
        </p:txBody>
      </p:sp>
      <p:sp>
        <p:nvSpPr>
          <p:cNvPr id="280" name="Rectangle 46"/>
          <p:cNvSpPr>
            <a:spLocks noChangeArrowheads="1"/>
          </p:cNvSpPr>
          <p:nvPr/>
        </p:nvSpPr>
        <p:spPr bwMode="auto">
          <a:xfrm>
            <a:off x="266700" y="6327791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1918</a:t>
            </a:r>
            <a:endParaRPr lang="en-US" sz="2000" b="1" dirty="0">
              <a:latin typeface="+mj-lt"/>
            </a:endParaRPr>
          </a:p>
        </p:txBody>
      </p:sp>
      <p:sp>
        <p:nvSpPr>
          <p:cNvPr id="281" name="Rectangle 51"/>
          <p:cNvSpPr>
            <a:spLocks noChangeArrowheads="1"/>
          </p:cNvSpPr>
          <p:nvPr/>
        </p:nvSpPr>
        <p:spPr bwMode="auto">
          <a:xfrm>
            <a:off x="1739071" y="6349014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1940</a:t>
            </a:r>
            <a:endParaRPr lang="en-US" sz="2000" b="1" dirty="0">
              <a:latin typeface="+mj-lt"/>
            </a:endParaRPr>
          </a:p>
        </p:txBody>
      </p:sp>
      <p:sp>
        <p:nvSpPr>
          <p:cNvPr id="282" name="Rectangle 54"/>
          <p:cNvSpPr>
            <a:spLocks noChangeArrowheads="1"/>
          </p:cNvSpPr>
          <p:nvPr/>
        </p:nvSpPr>
        <p:spPr bwMode="auto">
          <a:xfrm>
            <a:off x="6167468" y="6333079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2000</a:t>
            </a:r>
            <a:endParaRPr lang="en-US" sz="2000" b="1" dirty="0">
              <a:latin typeface="+mj-lt"/>
            </a:endParaRPr>
          </a:p>
        </p:txBody>
      </p:sp>
      <p:sp>
        <p:nvSpPr>
          <p:cNvPr id="283" name="Freeform 10"/>
          <p:cNvSpPr>
            <a:spLocks noEditPoints="1"/>
          </p:cNvSpPr>
          <p:nvPr/>
        </p:nvSpPr>
        <p:spPr bwMode="auto">
          <a:xfrm>
            <a:off x="1117298" y="6173718"/>
            <a:ext cx="6641226" cy="227658"/>
          </a:xfrm>
          <a:custGeom>
            <a:avLst/>
            <a:gdLst>
              <a:gd name="T0" fmla="*/ 0 w 2436"/>
              <a:gd name="T1" fmla="*/ 2147483647 h 66"/>
              <a:gd name="T2" fmla="*/ 2147483647 w 2436"/>
              <a:gd name="T3" fmla="*/ 2147483647 h 66"/>
              <a:gd name="T4" fmla="*/ 2147483647 w 2436"/>
              <a:gd name="T5" fmla="*/ 2147483647 h 66"/>
              <a:gd name="T6" fmla="*/ 0 w 2436"/>
              <a:gd name="T7" fmla="*/ 2147483647 h 66"/>
              <a:gd name="T8" fmla="*/ 0 w 2436"/>
              <a:gd name="T9" fmla="*/ 2147483647 h 66"/>
              <a:gd name="T10" fmla="*/ 2147483647 w 2436"/>
              <a:gd name="T11" fmla="*/ 2147483647 h 66"/>
              <a:gd name="T12" fmla="*/ 2147483647 w 2436"/>
              <a:gd name="T13" fmla="*/ 0 h 66"/>
              <a:gd name="T14" fmla="*/ 2147483647 w 2436"/>
              <a:gd name="T15" fmla="*/ 2147483647 h 66"/>
              <a:gd name="T16" fmla="*/ 2147483647 w 2436"/>
              <a:gd name="T17" fmla="*/ 2147483647 h 66"/>
              <a:gd name="T18" fmla="*/ 2147483647 w 2436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6"/>
              <a:gd name="T31" fmla="*/ 0 h 66"/>
              <a:gd name="T32" fmla="*/ 2436 w 2436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6" h="66">
                <a:moveTo>
                  <a:pt x="0" y="27"/>
                </a:moveTo>
                <a:lnTo>
                  <a:pt x="2409" y="27"/>
                </a:lnTo>
                <a:lnTo>
                  <a:pt x="2409" y="40"/>
                </a:lnTo>
                <a:lnTo>
                  <a:pt x="0" y="40"/>
                </a:lnTo>
                <a:lnTo>
                  <a:pt x="0" y="27"/>
                </a:lnTo>
                <a:close/>
                <a:moveTo>
                  <a:pt x="2409" y="33"/>
                </a:moveTo>
                <a:lnTo>
                  <a:pt x="2395" y="0"/>
                </a:lnTo>
                <a:lnTo>
                  <a:pt x="2436" y="33"/>
                </a:lnTo>
                <a:lnTo>
                  <a:pt x="2395" y="66"/>
                </a:lnTo>
                <a:lnTo>
                  <a:pt x="2409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2" name="Line 3"/>
          <p:cNvSpPr>
            <a:spLocks noChangeShapeType="1"/>
          </p:cNvSpPr>
          <p:nvPr/>
        </p:nvSpPr>
        <p:spPr bwMode="auto">
          <a:xfrm>
            <a:off x="482405" y="6264004"/>
            <a:ext cx="516217" cy="4553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3" name="Freeform 292"/>
          <p:cNvSpPr/>
          <p:nvPr/>
        </p:nvSpPr>
        <p:spPr>
          <a:xfrm>
            <a:off x="491468" y="5945548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3"/>
          <p:cNvSpPr/>
          <p:nvPr/>
        </p:nvSpPr>
        <p:spPr>
          <a:xfrm>
            <a:off x="3410617" y="5943345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/>
          <p:cNvSpPr/>
          <p:nvPr/>
        </p:nvSpPr>
        <p:spPr>
          <a:xfrm>
            <a:off x="4887232" y="5943345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52"/>
          <p:cNvSpPr>
            <a:spLocks noChangeArrowheads="1"/>
          </p:cNvSpPr>
          <p:nvPr/>
        </p:nvSpPr>
        <p:spPr bwMode="auto">
          <a:xfrm>
            <a:off x="4683740" y="6346811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1980</a:t>
            </a:r>
            <a:endParaRPr lang="en-US" sz="2000" b="1" dirty="0">
              <a:latin typeface="+mj-lt"/>
            </a:endParaRPr>
          </a:p>
        </p:txBody>
      </p:sp>
      <p:cxnSp>
        <p:nvCxnSpPr>
          <p:cNvPr id="299" name="Straight Connector 298"/>
          <p:cNvCxnSpPr/>
          <p:nvPr/>
        </p:nvCxnSpPr>
        <p:spPr>
          <a:xfrm flipH="1">
            <a:off x="868695" y="5919220"/>
            <a:ext cx="345578" cy="738755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3" name="Line 20"/>
          <p:cNvSpPr>
            <a:spLocks noChangeShapeType="1"/>
          </p:cNvSpPr>
          <p:nvPr/>
        </p:nvSpPr>
        <p:spPr bwMode="auto">
          <a:xfrm flipH="1">
            <a:off x="1112015" y="1323966"/>
            <a:ext cx="91359" cy="243593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7" name="Rectangle 26"/>
          <p:cNvSpPr>
            <a:spLocks noChangeArrowheads="1"/>
          </p:cNvSpPr>
          <p:nvPr/>
        </p:nvSpPr>
        <p:spPr bwMode="auto">
          <a:xfrm>
            <a:off x="4120631" y="3234990"/>
            <a:ext cx="192649" cy="250424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56"/>
          <p:cNvGrpSpPr/>
          <p:nvPr/>
        </p:nvGrpSpPr>
        <p:grpSpPr>
          <a:xfrm>
            <a:off x="444072" y="750182"/>
            <a:ext cx="8762269" cy="3591932"/>
            <a:chOff x="1488551" y="1513604"/>
            <a:chExt cx="7003842" cy="2504718"/>
          </a:xfrm>
        </p:grpSpPr>
        <p:sp>
          <p:nvSpPr>
            <p:cNvPr id="124" name="Line 70"/>
            <p:cNvSpPr>
              <a:spLocks noChangeShapeType="1"/>
            </p:cNvSpPr>
            <p:nvPr/>
          </p:nvSpPr>
          <p:spPr bwMode="auto">
            <a:xfrm>
              <a:off x="2069587" y="1993958"/>
              <a:ext cx="854267" cy="4687"/>
            </a:xfrm>
            <a:prstGeom prst="line">
              <a:avLst/>
            </a:prstGeom>
            <a:noFill/>
            <a:ln w="76200" cmpd="sng">
              <a:solidFill>
                <a:schemeClr val="accent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1488551" y="1513604"/>
              <a:ext cx="7003842" cy="2504718"/>
              <a:chOff x="1488551" y="1513604"/>
              <a:chExt cx="7003842" cy="2504718"/>
            </a:xfrm>
          </p:grpSpPr>
          <p:grpSp>
            <p:nvGrpSpPr>
              <p:cNvPr id="4" name="Group 54"/>
              <p:cNvGrpSpPr/>
              <p:nvPr/>
            </p:nvGrpSpPr>
            <p:grpSpPr>
              <a:xfrm>
                <a:off x="1488551" y="1513604"/>
                <a:ext cx="5711419" cy="485040"/>
                <a:chOff x="1488551" y="1513604"/>
                <a:chExt cx="5711419" cy="485040"/>
              </a:xfrm>
            </p:grpSpPr>
            <p:sp>
              <p:nvSpPr>
                <p:cNvPr id="123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883453" y="1989271"/>
                  <a:ext cx="4316517" cy="9373"/>
                </a:xfrm>
                <a:prstGeom prst="line">
                  <a:avLst/>
                </a:prstGeom>
                <a:noFill/>
                <a:ln w="76200" cmpd="sng"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50000"/>
                        </a:schemeClr>
                      </a:gs>
                      <a:gs pos="65000">
                        <a:srgbClr val="9E009E"/>
                      </a:gs>
                    </a:gsLst>
                    <a:lin ang="0" scaled="1"/>
                    <a:tileRect/>
                  </a:gra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US">
                    <a:ln>
                      <a:gradFill flip="none" rotWithShape="1">
                        <a:gsLst>
                          <a:gs pos="0">
                            <a:srgbClr val="0000FF"/>
                          </a:gs>
                          <a:gs pos="100000">
                            <a:schemeClr val="tx1"/>
                          </a:gs>
                          <a:gs pos="50000">
                            <a:srgbClr val="0000FF"/>
                          </a:gs>
                        </a:gsLst>
                        <a:lin ang="0" scaled="1"/>
                        <a:tileRect/>
                      </a:gradFill>
                    </a:ln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488551" y="1513604"/>
                  <a:ext cx="3284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+mj-lt"/>
                    </a:rPr>
                    <a:t>B</a:t>
                  </a:r>
                  <a:endParaRPr lang="en-US" sz="2000" b="1" dirty="0">
                    <a:latin typeface="+mj-lt"/>
                  </a:endParaRPr>
                </a:p>
              </p:txBody>
            </p:sp>
          </p:grpSp>
          <p:sp>
            <p:nvSpPr>
              <p:cNvPr id="194" name="Text Box 77"/>
              <p:cNvSpPr txBox="1">
                <a:spLocks noChangeArrowheads="1"/>
              </p:cNvSpPr>
              <p:nvPr/>
            </p:nvSpPr>
            <p:spPr bwMode="auto">
              <a:xfrm>
                <a:off x="7737258" y="2448662"/>
                <a:ext cx="755135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9600" dirty="0">
                    <a:solidFill>
                      <a:srgbClr val="00000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264" name="Rectangle 63"/>
              <p:cNvSpPr>
                <a:spLocks noChangeArrowheads="1"/>
              </p:cNvSpPr>
              <p:nvPr/>
            </p:nvSpPr>
            <p:spPr bwMode="auto">
              <a:xfrm>
                <a:off x="4354032" y="2943827"/>
                <a:ext cx="1195770" cy="1931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 smtClean="0">
                    <a:solidFill>
                      <a:srgbClr val="000000"/>
                    </a:solidFill>
                    <a:latin typeface="+mj-lt"/>
                  </a:rPr>
                  <a:t> H3N2 (Group2)</a:t>
                </a:r>
                <a:endParaRPr lang="en-US" sz="18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7" name="Line 68"/>
              <p:cNvSpPr>
                <a:spLocks noChangeShapeType="1"/>
              </p:cNvSpPr>
              <p:nvPr/>
            </p:nvSpPr>
            <p:spPr bwMode="auto">
              <a:xfrm>
                <a:off x="4541108" y="3336743"/>
                <a:ext cx="2665027" cy="0"/>
              </a:xfrm>
              <a:prstGeom prst="line">
                <a:avLst/>
              </a:prstGeom>
              <a:noFill/>
              <a:ln w="76200" cmpd="sng">
                <a:gradFill flip="none" rotWithShape="1">
                  <a:gsLst>
                    <a:gs pos="0">
                      <a:srgbClr val="0000FF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>
                  <a:ln>
                    <a:gradFill flip="none" rotWithShape="1">
                      <a:gsLst>
                        <a:gs pos="0">
                          <a:srgbClr val="0000FF"/>
                        </a:gs>
                        <a:gs pos="100000">
                          <a:schemeClr val="tx1"/>
                        </a:gs>
                        <a:gs pos="50000">
                          <a:srgbClr val="0000FF"/>
                        </a:gs>
                      </a:gsLst>
                      <a:lin ang="0" scaled="1"/>
                      <a:tileRect/>
                    </a:gradFill>
                  </a:ln>
                  <a:latin typeface="+mj-lt"/>
                </a:endParaRPr>
              </a:p>
            </p:txBody>
          </p:sp>
          <p:sp>
            <p:nvSpPr>
              <p:cNvPr id="272" name="Rectangle 78"/>
              <p:cNvSpPr>
                <a:spLocks noChangeArrowheads="1"/>
              </p:cNvSpPr>
              <p:nvPr/>
            </p:nvSpPr>
            <p:spPr bwMode="auto">
              <a:xfrm>
                <a:off x="6613047" y="2290108"/>
                <a:ext cx="8402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 dirty="0" smtClean="0">
                    <a:solidFill>
                      <a:srgbClr val="000000"/>
                    </a:solidFill>
                    <a:latin typeface="+mj-lt"/>
                  </a:rPr>
                  <a:t>pH1N1</a:t>
                </a:r>
                <a:endParaRPr lang="en-US" sz="18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7" name="Line 84"/>
              <p:cNvSpPr>
                <a:spLocks noChangeShapeType="1"/>
              </p:cNvSpPr>
              <p:nvPr/>
            </p:nvSpPr>
            <p:spPr bwMode="auto">
              <a:xfrm>
                <a:off x="6811717" y="2735898"/>
                <a:ext cx="388253" cy="0"/>
              </a:xfrm>
              <a:prstGeom prst="line">
                <a:avLst/>
              </a:prstGeom>
              <a:noFill/>
              <a:ln w="76200" cmpd="sng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  <a:tileRect/>
                </a:gra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05" name="Line 39"/>
            <p:cNvSpPr>
              <a:spLocks noChangeShapeType="1"/>
            </p:cNvSpPr>
            <p:nvPr/>
          </p:nvSpPr>
          <p:spPr bwMode="auto">
            <a:xfrm flipH="1">
              <a:off x="1963449" y="1910393"/>
              <a:ext cx="73025" cy="169862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07" name="Line 20"/>
          <p:cNvSpPr>
            <a:spLocks noChangeShapeType="1"/>
          </p:cNvSpPr>
          <p:nvPr/>
        </p:nvSpPr>
        <p:spPr bwMode="auto">
          <a:xfrm flipH="1">
            <a:off x="979288" y="6146760"/>
            <a:ext cx="91359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8" name="Line 21"/>
          <p:cNvSpPr>
            <a:spLocks noChangeShapeType="1"/>
          </p:cNvSpPr>
          <p:nvPr/>
        </p:nvSpPr>
        <p:spPr bwMode="auto">
          <a:xfrm flipH="1">
            <a:off x="1070647" y="6146760"/>
            <a:ext cx="99303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9" name="Line 39"/>
          <p:cNvSpPr>
            <a:spLocks noChangeShapeType="1"/>
          </p:cNvSpPr>
          <p:nvPr/>
        </p:nvSpPr>
        <p:spPr bwMode="auto">
          <a:xfrm flipH="1">
            <a:off x="979288" y="6146760"/>
            <a:ext cx="91359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0" name="Line 40"/>
          <p:cNvSpPr>
            <a:spLocks noChangeShapeType="1"/>
          </p:cNvSpPr>
          <p:nvPr/>
        </p:nvSpPr>
        <p:spPr bwMode="auto">
          <a:xfrm flipH="1">
            <a:off x="1070647" y="6146760"/>
            <a:ext cx="99303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0" y="47484"/>
            <a:ext cx="9144000" cy="86177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INFLUENZA VIRUSES CIRCULATING IN THE HUMAN POPULATION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Line 70"/>
          <p:cNvSpPr>
            <a:spLocks noChangeShapeType="1"/>
          </p:cNvSpPr>
          <p:nvPr/>
        </p:nvSpPr>
        <p:spPr bwMode="auto">
          <a:xfrm>
            <a:off x="628352" y="1432321"/>
            <a:ext cx="442295" cy="6721"/>
          </a:xfrm>
          <a:prstGeom prst="line">
            <a:avLst/>
          </a:prstGeom>
          <a:noFill/>
          <a:ln w="76200" cmpd="sng">
            <a:solidFill>
              <a:schemeClr val="accent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6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615" r="2461" b="3030"/>
          <a:stretch>
            <a:fillRect/>
          </a:stretch>
        </p:blipFill>
        <p:spPr bwMode="auto">
          <a:xfrm>
            <a:off x="381000" y="152400"/>
            <a:ext cx="81359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6389688" y="6400800"/>
            <a:ext cx="206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Yi-ying Chou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334000" y="381000"/>
            <a:ext cx="24511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/>
              <a:t>H1</a:t>
            </a:r>
          </a:p>
          <a:p>
            <a:r>
              <a:rPr lang="en-US" sz="6000"/>
              <a:t>      N1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152400"/>
          <a:ext cx="8991600" cy="6629399"/>
        </p:xfrm>
        <a:graphic>
          <a:graphicData uri="http://schemas.openxmlformats.org/drawingml/2006/table">
            <a:tbl>
              <a:tblPr firstRow="1" firstCol="1" bandRow="1"/>
              <a:tblGrid>
                <a:gridCol w="2433480"/>
                <a:gridCol w="2525626"/>
                <a:gridCol w="1919512"/>
                <a:gridCol w="2112982"/>
              </a:tblGrid>
              <a:tr h="73693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Influenza virus vaccine formulations (2000 – 2010)</a:t>
                      </a:r>
                      <a:endParaRPr lang="en-US" sz="2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Vaccine </a:t>
                      </a:r>
                      <a:endParaRPr lang="en-US" sz="1500" b="1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Recommendations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H1N1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H3N2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 </a:t>
                      </a:r>
                      <a:endParaRPr lang="en-US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2000 – 2001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A/NEW CALEDONIA/20/99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A/MOSCOW/10/99 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B/BEIJING/184/93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2001 – 2002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A/NEW CALEDONIA/20/99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A/MOSCOW/10/99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B/SICHUAN/379/99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2002 – 2003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A/NEW CALEDONIA/20/99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A/MOSCOW/10/99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B/HONG KONG/330/2001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2003 – 2004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A/NEW CALEDONIA/20/99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A/MOSCOW/10/99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B/HONG KONG/330/2001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2004 – 2005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A/NEW CALEDONIA/20/99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A/FUJIAN/411/2002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B/SHANGHAI/361/2002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2005 – 2006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A/NEW CALEDONIA/20/99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A/CALIFORNIA/7/2004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B/SHANGHAI/361/2002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2006 – 2007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A/NEW CALEDONIA/20/99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A/WISCONSIN/67/2005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B/MALAYSIA/2506/2004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2007 – 2008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A/SOLOMON ISLANDS/3/2006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A/WISCONSIN/67/2005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B/MALAYSIA/2506/2004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2008 – 2009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A/BRISBANE/59/2007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A/BRISBANE/10/2007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B/FLORIDA/4/2006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2009 – 2010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A/BRISBANE/59/2007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A/BRISBANE/10/2007</a:t>
                      </a:r>
                      <a:endParaRPr lang="en-US" sz="13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B/BRISBANE/60/2008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0185" marR="40185" marT="40185" marB="4018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MONOVALENT INFLUENZA VIRUS VACCINE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>
                <a:solidFill>
                  <a:schemeClr val="tx2"/>
                </a:solidFill>
              </a:rPr>
              <a:t>(PANDEMIC H1N1, NOVEL H1N1, SWINE-ORIGIN)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819400" y="3413125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>
                <a:latin typeface="Times New Roman" pitchFamily="18" charset="0"/>
              </a:rPr>
              <a:t>2009/2010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49238" y="5119688"/>
            <a:ext cx="86661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4800">
                <a:solidFill>
                  <a:srgbClr val="FF3300"/>
                </a:solidFill>
                <a:latin typeface="Times New Roman" pitchFamily="18" charset="0"/>
              </a:rPr>
              <a:t>A/CALIFORNIA/7/2009 (H1N1)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0"/>
          <p:cNvSpPr txBox="1">
            <a:spLocks noChangeArrowheads="1"/>
          </p:cNvSpPr>
          <p:nvPr/>
        </p:nvSpPr>
        <p:spPr bwMode="auto">
          <a:xfrm>
            <a:off x="0" y="6550025"/>
            <a:ext cx="3886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b="0">
                <a:latin typeface="Calibri" pitchFamily="34" charset="0"/>
              </a:rPr>
              <a:t>Source: CDC ILI and Vaccine Distribution Data</a:t>
            </a:r>
          </a:p>
        </p:txBody>
      </p:sp>
      <p:sp>
        <p:nvSpPr>
          <p:cNvPr id="30723" name="Title 1"/>
          <p:cNvSpPr>
            <a:spLocks/>
          </p:cNvSpPr>
          <p:nvPr/>
        </p:nvSpPr>
        <p:spPr bwMode="auto">
          <a:xfrm>
            <a:off x="55404" y="0"/>
            <a:ext cx="975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Visits for Influenza-like-Illness (ILI)  and pH1N1 Vaccine Distribution </a:t>
            </a:r>
          </a:p>
          <a:p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Sep 2009 – May 2010</a:t>
            </a:r>
          </a:p>
        </p:txBody>
      </p:sp>
      <p:graphicFrame>
        <p:nvGraphicFramePr>
          <p:cNvPr id="14" name="Chart 13"/>
          <p:cNvGraphicFramePr>
            <a:graphicFrameLocks noGrp="1"/>
          </p:cNvGraphicFramePr>
          <p:nvPr/>
        </p:nvGraphicFramePr>
        <p:xfrm>
          <a:off x="0" y="609600"/>
          <a:ext cx="8991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39750"/>
            <a:ext cx="3424238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143000" y="762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1918 INFLUENZA VIRUS HEMAGGLUTININ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67200" y="6248400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Stevens et al. </a:t>
            </a:r>
            <a:r>
              <a:rPr lang="en-US" sz="1800" i="1"/>
              <a:t>Science</a:t>
            </a:r>
            <a:r>
              <a:rPr lang="en-US" sz="1800"/>
              <a:t>, 303,1866,2004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066800" y="990600"/>
            <a:ext cx="2286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Receptor binding site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276600" y="990600"/>
            <a:ext cx="184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b="0">
              <a:latin typeface="Times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562600" y="1355725"/>
            <a:ext cx="2362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Antigenic sites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670425" y="4953000"/>
            <a:ext cx="2743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Fusion peptide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67400"/>
            <a:ext cx="9144000" cy="1295400"/>
          </a:xfrm>
        </p:spPr>
        <p:txBody>
          <a:bodyPr/>
          <a:lstStyle/>
          <a:p>
            <a:pPr algn="l"/>
            <a:r>
              <a:rPr lang="en-US" sz="1400" b="1" smtClean="0"/>
              <a:t>Sui, J.,Hwang, W. C., Perez, S., Wei, G., Aird, D., Chen, L. M., Santelli, E., Stec, B., Cadwell, G. Ali, M., Wan, H., Murakami, A., Yammanuru, A., Han, T., Cox, N. J., Bankston, L. A., Donis, R. O., Liddington, R. C., Marasco, W. A. (2009) </a:t>
            </a:r>
            <a:r>
              <a:rPr lang="en-US" sz="1400" b="1" i="1" smtClean="0"/>
              <a:t>Structural and functional bases for broad-spectrum neutralization of avian and human influenza A viruses.</a:t>
            </a:r>
            <a:r>
              <a:rPr lang="en-US" sz="1400" b="1" smtClean="0"/>
              <a:t> Nat Struct Mol Biol 16: 265-273.</a:t>
            </a:r>
            <a:br>
              <a:rPr lang="en-US" sz="1400" b="1" smtClean="0"/>
            </a:br>
            <a:endParaRPr lang="en-US" sz="1400" b="1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44418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CROSS-REACTIVE ANTIBODY BINDS TO STALK REGION OF HEMAGGLUTININ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Immunizing H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96963"/>
            <a:ext cx="8534400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0" y="76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Strategy for boosting the antibody response against the conserved regions (grey) of the influenza virus hemagglutinin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0" y="6197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Wang et al., Broadly protective monoclonal antibodies against H3 influenza viruses following sequential immunization with different hemagglutinins. PLoS Pathogen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0" descr="hk68 headless 4g.png"/>
          <p:cNvPicPr>
            <a:picLocks noChangeAspect="1"/>
          </p:cNvPicPr>
          <p:nvPr/>
        </p:nvPicPr>
        <p:blipFill>
          <a:blip r:embed="rId2"/>
          <a:srcRect r="25854"/>
          <a:stretch>
            <a:fillRect/>
          </a:stretch>
        </p:blipFill>
        <p:spPr bwMode="auto">
          <a:xfrm>
            <a:off x="6662738" y="777875"/>
            <a:ext cx="2100262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9" descr="hk68 ha.png"/>
          <p:cNvPicPr>
            <a:picLocks noChangeAspect="1"/>
          </p:cNvPicPr>
          <p:nvPr/>
        </p:nvPicPr>
        <p:blipFill>
          <a:blip r:embed="rId3"/>
          <a:srcRect r="17186"/>
          <a:stretch>
            <a:fillRect/>
          </a:stretch>
        </p:blipFill>
        <p:spPr bwMode="auto">
          <a:xfrm>
            <a:off x="4800600" y="777875"/>
            <a:ext cx="22098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16"/>
          <p:cNvSpPr txBox="1">
            <a:spLocks noChangeArrowheads="1"/>
          </p:cNvSpPr>
          <p:nvPr/>
        </p:nvSpPr>
        <p:spPr bwMode="auto">
          <a:xfrm>
            <a:off x="660400" y="64881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>
                <a:cs typeface="Times New Roman" pitchFamily="18" charset="0"/>
              </a:rPr>
              <a:t>  </a:t>
            </a:r>
            <a:endParaRPr lang="en-US" sz="1800">
              <a:cs typeface="Times New Roman" pitchFamily="18" charset="0"/>
            </a:endParaRPr>
          </a:p>
        </p:txBody>
      </p:sp>
      <p:sp>
        <p:nvSpPr>
          <p:cNvPr id="34821" name="TextBox 17"/>
          <p:cNvSpPr txBox="1">
            <a:spLocks noChangeArrowheads="1"/>
          </p:cNvSpPr>
          <p:nvPr/>
        </p:nvSpPr>
        <p:spPr bwMode="auto">
          <a:xfrm>
            <a:off x="5106988" y="6411913"/>
            <a:ext cx="1171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cs typeface="Times New Roman" pitchFamily="18" charset="0"/>
              </a:rPr>
              <a:t>HK68 HA</a:t>
            </a:r>
          </a:p>
        </p:txBody>
      </p:sp>
      <p:sp>
        <p:nvSpPr>
          <p:cNvPr id="34822" name="TextBox 16"/>
          <p:cNvSpPr txBox="1">
            <a:spLocks noChangeArrowheads="1"/>
          </p:cNvSpPr>
          <p:nvPr/>
        </p:nvSpPr>
        <p:spPr bwMode="auto">
          <a:xfrm>
            <a:off x="2362200" y="6411913"/>
            <a:ext cx="2236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b="0">
                <a:cs typeface="Times New Roman" pitchFamily="18" charset="0"/>
              </a:rPr>
              <a:t>  </a:t>
            </a:r>
            <a:r>
              <a:rPr lang="en-US" sz="1800">
                <a:cs typeface="Times New Roman" pitchFamily="18" charset="0"/>
              </a:rPr>
              <a:t>PR8 Headless HA</a:t>
            </a:r>
          </a:p>
        </p:txBody>
      </p:sp>
      <p:sp>
        <p:nvSpPr>
          <p:cNvPr id="34823" name="TextBox 17"/>
          <p:cNvSpPr txBox="1">
            <a:spLocks noChangeArrowheads="1"/>
          </p:cNvSpPr>
          <p:nvPr/>
        </p:nvSpPr>
        <p:spPr bwMode="auto">
          <a:xfrm>
            <a:off x="6519863" y="6411913"/>
            <a:ext cx="2249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cs typeface="Times New Roman" pitchFamily="18" charset="0"/>
              </a:rPr>
              <a:t>HK68 Headless HA</a:t>
            </a:r>
          </a:p>
        </p:txBody>
      </p:sp>
      <p:pic>
        <p:nvPicPr>
          <p:cNvPr id="34824" name="Picture 8" descr="flpr8headless.png"/>
          <p:cNvPicPr>
            <a:picLocks noChangeAspect="1"/>
          </p:cNvPicPr>
          <p:nvPr/>
        </p:nvPicPr>
        <p:blipFill>
          <a:blip r:embed="rId4"/>
          <a:srcRect l="12047" r="16736"/>
          <a:stretch>
            <a:fillRect/>
          </a:stretch>
        </p:blipFill>
        <p:spPr bwMode="auto">
          <a:xfrm>
            <a:off x="2895600" y="914400"/>
            <a:ext cx="190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7" descr="flpr8.png"/>
          <p:cNvPicPr>
            <a:picLocks noChangeAspect="1"/>
          </p:cNvPicPr>
          <p:nvPr/>
        </p:nvPicPr>
        <p:blipFill>
          <a:blip r:embed="rId5"/>
          <a:srcRect r="12231"/>
          <a:stretch>
            <a:fillRect/>
          </a:stretch>
        </p:blipFill>
        <p:spPr bwMode="auto">
          <a:xfrm>
            <a:off x="381000" y="990600"/>
            <a:ext cx="2209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/>
              <a:t>HEADLESS HEMAGGLUTININ </a:t>
            </a:r>
          </a:p>
          <a:p>
            <a:pPr algn="ctr"/>
            <a:r>
              <a:rPr lang="en-US" sz="3600" dirty="0"/>
              <a:t>CONSTRUCTS AS VACCINES</a:t>
            </a:r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719138" y="6411913"/>
            <a:ext cx="103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cs typeface="Times New Roman" pitchFamily="18" charset="0"/>
              </a:rPr>
              <a:t>PR8 HA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5095" y="-365706"/>
            <a:ext cx="10474326" cy="824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12725" y="-5703"/>
            <a:ext cx="8931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dirty="0"/>
              <a:t>Headless HAs are detected at the cell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381250" y="1771650"/>
            <a:ext cx="1588" cy="438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2343150" y="1771650"/>
            <a:ext cx="381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2343150" y="2257425"/>
            <a:ext cx="381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2343150" y="2743200"/>
            <a:ext cx="38100" cy="1588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2343150" y="3228975"/>
            <a:ext cx="381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343150" y="3714750"/>
            <a:ext cx="381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343150" y="4210050"/>
            <a:ext cx="381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2343150" y="4695825"/>
            <a:ext cx="381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343150" y="5181600"/>
            <a:ext cx="381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2343150" y="5667375"/>
            <a:ext cx="381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2343150" y="6153150"/>
            <a:ext cx="3810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2381250" y="2743200"/>
            <a:ext cx="497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V="1">
            <a:off x="2381250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2876550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3371850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3876675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4371975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V="1">
            <a:off x="4867275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V="1">
            <a:off x="5362575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5857875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V="1">
            <a:off x="6362700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V="1">
            <a:off x="6858000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V="1">
            <a:off x="7353300" y="2705100"/>
            <a:ext cx="1588" cy="38100"/>
          </a:xfrm>
          <a:prstGeom prst="line">
            <a:avLst/>
          </a:prstGeom>
          <a:noFill/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2381250" y="2686050"/>
            <a:ext cx="4972050" cy="2171700"/>
          </a:xfrm>
          <a:custGeom>
            <a:avLst/>
            <a:gdLst>
              <a:gd name="T0" fmla="*/ 0 w 522"/>
              <a:gd name="T1" fmla="*/ 2147483647 h 228"/>
              <a:gd name="T2" fmla="*/ 2147483647 w 522"/>
              <a:gd name="T3" fmla="*/ 2147483647 h 228"/>
              <a:gd name="T4" fmla="*/ 2147483647 w 522"/>
              <a:gd name="T5" fmla="*/ 2147483647 h 228"/>
              <a:gd name="T6" fmla="*/ 2147483647 w 522"/>
              <a:gd name="T7" fmla="*/ 0 h 228"/>
              <a:gd name="T8" fmla="*/ 2147483647 w 522"/>
              <a:gd name="T9" fmla="*/ 2147483647 h 228"/>
              <a:gd name="T10" fmla="*/ 2147483647 w 522"/>
              <a:gd name="T11" fmla="*/ 2147483647 h 228"/>
              <a:gd name="T12" fmla="*/ 2147483647 w 522"/>
              <a:gd name="T13" fmla="*/ 2147483647 h 228"/>
              <a:gd name="T14" fmla="*/ 2147483647 w 522"/>
              <a:gd name="T15" fmla="*/ 2147483647 h 228"/>
              <a:gd name="T16" fmla="*/ 2147483647 w 522"/>
              <a:gd name="T17" fmla="*/ 2147483647 h 228"/>
              <a:gd name="T18" fmla="*/ 2147483647 w 522"/>
              <a:gd name="T19" fmla="*/ 2147483647 h 228"/>
              <a:gd name="T20" fmla="*/ 2147483647 w 522"/>
              <a:gd name="T21" fmla="*/ 2147483647 h 2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2"/>
              <a:gd name="T34" fmla="*/ 0 h 228"/>
              <a:gd name="T35" fmla="*/ 522 w 522"/>
              <a:gd name="T36" fmla="*/ 228 h 2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2" h="228">
                <a:moveTo>
                  <a:pt x="0" y="6"/>
                </a:moveTo>
                <a:lnTo>
                  <a:pt x="52" y="37"/>
                </a:lnTo>
                <a:lnTo>
                  <a:pt x="104" y="4"/>
                </a:lnTo>
                <a:lnTo>
                  <a:pt x="157" y="0"/>
                </a:lnTo>
                <a:lnTo>
                  <a:pt x="209" y="1"/>
                </a:lnTo>
                <a:lnTo>
                  <a:pt x="261" y="8"/>
                </a:lnTo>
                <a:lnTo>
                  <a:pt x="313" y="30"/>
                </a:lnTo>
                <a:lnTo>
                  <a:pt x="365" y="90"/>
                </a:lnTo>
                <a:lnTo>
                  <a:pt x="418" y="170"/>
                </a:lnTo>
                <a:lnTo>
                  <a:pt x="470" y="228"/>
                </a:lnTo>
                <a:lnTo>
                  <a:pt x="522" y="202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2381250" y="274320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2352675" y="27432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2876550" y="3038475"/>
            <a:ext cx="1588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2847975" y="31527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3371850" y="2724150"/>
            <a:ext cx="1588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3343275" y="28479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3876675" y="268605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3848100" y="27622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>
            <a:off x="4371975" y="2695575"/>
            <a:ext cx="1588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4343400" y="28289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4867275" y="2762250"/>
            <a:ext cx="1588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4838700" y="29718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5362575" y="2971800"/>
            <a:ext cx="1588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>
            <a:off x="5334000" y="33909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>
            <a:off x="5857875" y="3543300"/>
            <a:ext cx="1588" cy="619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Line 41"/>
          <p:cNvSpPr>
            <a:spLocks noChangeShapeType="1"/>
          </p:cNvSpPr>
          <p:nvPr/>
        </p:nvSpPr>
        <p:spPr bwMode="auto">
          <a:xfrm>
            <a:off x="5829300" y="41624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>
            <a:off x="6362700" y="4305300"/>
            <a:ext cx="1588" cy="695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>
            <a:off x="6334125" y="50006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6858000" y="4857750"/>
            <a:ext cx="1588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6829425" y="54292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7353300" y="4610100"/>
            <a:ext cx="1588" cy="136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>
            <a:off x="7324725" y="59721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2" name="Freeform 48"/>
          <p:cNvSpPr>
            <a:spLocks/>
          </p:cNvSpPr>
          <p:nvPr/>
        </p:nvSpPr>
        <p:spPr bwMode="auto">
          <a:xfrm>
            <a:off x="2381250" y="2743200"/>
            <a:ext cx="4972050" cy="1733550"/>
          </a:xfrm>
          <a:custGeom>
            <a:avLst/>
            <a:gdLst>
              <a:gd name="T0" fmla="*/ 0 w 522"/>
              <a:gd name="T1" fmla="*/ 0 h 182"/>
              <a:gd name="T2" fmla="*/ 2147483647 w 522"/>
              <a:gd name="T3" fmla="*/ 2147483647 h 182"/>
              <a:gd name="T4" fmla="*/ 2147483647 w 522"/>
              <a:gd name="T5" fmla="*/ 2147483647 h 182"/>
              <a:gd name="T6" fmla="*/ 2147483647 w 522"/>
              <a:gd name="T7" fmla="*/ 2147483647 h 182"/>
              <a:gd name="T8" fmla="*/ 2147483647 w 522"/>
              <a:gd name="T9" fmla="*/ 2147483647 h 182"/>
              <a:gd name="T10" fmla="*/ 2147483647 w 522"/>
              <a:gd name="T11" fmla="*/ 2147483647 h 182"/>
              <a:gd name="T12" fmla="*/ 2147483647 w 522"/>
              <a:gd name="T13" fmla="*/ 2147483647 h 182"/>
              <a:gd name="T14" fmla="*/ 2147483647 w 522"/>
              <a:gd name="T15" fmla="*/ 2147483647 h 182"/>
              <a:gd name="T16" fmla="*/ 2147483647 w 522"/>
              <a:gd name="T17" fmla="*/ 2147483647 h 182"/>
              <a:gd name="T18" fmla="*/ 2147483647 w 522"/>
              <a:gd name="T19" fmla="*/ 2147483647 h 182"/>
              <a:gd name="T20" fmla="*/ 2147483647 w 522"/>
              <a:gd name="T21" fmla="*/ 2147483647 h 1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2"/>
              <a:gd name="T34" fmla="*/ 0 h 182"/>
              <a:gd name="T35" fmla="*/ 522 w 522"/>
              <a:gd name="T36" fmla="*/ 182 h 1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2" h="182">
                <a:moveTo>
                  <a:pt x="0" y="0"/>
                </a:moveTo>
                <a:lnTo>
                  <a:pt x="52" y="35"/>
                </a:lnTo>
                <a:lnTo>
                  <a:pt x="104" y="8"/>
                </a:lnTo>
                <a:lnTo>
                  <a:pt x="157" y="13"/>
                </a:lnTo>
                <a:lnTo>
                  <a:pt x="209" y="17"/>
                </a:lnTo>
                <a:lnTo>
                  <a:pt x="261" y="25"/>
                </a:lnTo>
                <a:lnTo>
                  <a:pt x="313" y="51"/>
                </a:lnTo>
                <a:lnTo>
                  <a:pt x="365" y="110"/>
                </a:lnTo>
                <a:lnTo>
                  <a:pt x="418" y="159"/>
                </a:lnTo>
                <a:lnTo>
                  <a:pt x="470" y="182"/>
                </a:lnTo>
                <a:lnTo>
                  <a:pt x="522" y="85"/>
                </a:lnTo>
              </a:path>
            </a:pathLst>
          </a:custGeom>
          <a:noFill/>
          <a:ln w="19050">
            <a:solidFill>
              <a:srgbClr val="1FB71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3" name="Line 49"/>
          <p:cNvSpPr>
            <a:spLocks noChangeShapeType="1"/>
          </p:cNvSpPr>
          <p:nvPr/>
        </p:nvSpPr>
        <p:spPr bwMode="auto">
          <a:xfrm>
            <a:off x="2381250" y="274320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4" name="Line 50"/>
          <p:cNvSpPr>
            <a:spLocks noChangeShapeType="1"/>
          </p:cNvSpPr>
          <p:nvPr/>
        </p:nvSpPr>
        <p:spPr bwMode="auto">
          <a:xfrm>
            <a:off x="2352675" y="27432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>
            <a:off x="2876550" y="3076575"/>
            <a:ext cx="1588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>
            <a:off x="2847975" y="32575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>
            <a:off x="3371850" y="2819400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8" name="Line 54"/>
          <p:cNvSpPr>
            <a:spLocks noChangeShapeType="1"/>
          </p:cNvSpPr>
          <p:nvPr/>
        </p:nvSpPr>
        <p:spPr bwMode="auto">
          <a:xfrm>
            <a:off x="3343275" y="29908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9" name="Line 55"/>
          <p:cNvSpPr>
            <a:spLocks noChangeShapeType="1"/>
          </p:cNvSpPr>
          <p:nvPr/>
        </p:nvSpPr>
        <p:spPr bwMode="auto">
          <a:xfrm>
            <a:off x="3876675" y="2867025"/>
            <a:ext cx="1588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0" name="Line 56"/>
          <p:cNvSpPr>
            <a:spLocks noChangeShapeType="1"/>
          </p:cNvSpPr>
          <p:nvPr/>
        </p:nvSpPr>
        <p:spPr bwMode="auto">
          <a:xfrm>
            <a:off x="3848100" y="29908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1" name="Line 57"/>
          <p:cNvSpPr>
            <a:spLocks noChangeShapeType="1"/>
          </p:cNvSpPr>
          <p:nvPr/>
        </p:nvSpPr>
        <p:spPr bwMode="auto">
          <a:xfrm>
            <a:off x="4371975" y="2905125"/>
            <a:ext cx="1588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2" name="Line 58"/>
          <p:cNvSpPr>
            <a:spLocks noChangeShapeType="1"/>
          </p:cNvSpPr>
          <p:nvPr/>
        </p:nvSpPr>
        <p:spPr bwMode="auto">
          <a:xfrm>
            <a:off x="4343400" y="31051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3" name="Line 59"/>
          <p:cNvSpPr>
            <a:spLocks noChangeShapeType="1"/>
          </p:cNvSpPr>
          <p:nvPr/>
        </p:nvSpPr>
        <p:spPr bwMode="auto">
          <a:xfrm>
            <a:off x="4867275" y="298132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>
            <a:off x="4838700" y="30099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5" name="Line 61"/>
          <p:cNvSpPr>
            <a:spLocks noChangeShapeType="1"/>
          </p:cNvSpPr>
          <p:nvPr/>
        </p:nvSpPr>
        <p:spPr bwMode="auto">
          <a:xfrm>
            <a:off x="5362575" y="3228975"/>
            <a:ext cx="1588" cy="180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6" name="Line 62"/>
          <p:cNvSpPr>
            <a:spLocks noChangeShapeType="1"/>
          </p:cNvSpPr>
          <p:nvPr/>
        </p:nvSpPr>
        <p:spPr bwMode="auto">
          <a:xfrm>
            <a:off x="5334000" y="34099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7" name="Line 63"/>
          <p:cNvSpPr>
            <a:spLocks noChangeShapeType="1"/>
          </p:cNvSpPr>
          <p:nvPr/>
        </p:nvSpPr>
        <p:spPr bwMode="auto">
          <a:xfrm>
            <a:off x="5857875" y="3790950"/>
            <a:ext cx="1588" cy="542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8" name="Line 64"/>
          <p:cNvSpPr>
            <a:spLocks noChangeShapeType="1"/>
          </p:cNvSpPr>
          <p:nvPr/>
        </p:nvSpPr>
        <p:spPr bwMode="auto">
          <a:xfrm>
            <a:off x="5829300" y="43338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9" name="Line 65"/>
          <p:cNvSpPr>
            <a:spLocks noChangeShapeType="1"/>
          </p:cNvSpPr>
          <p:nvPr/>
        </p:nvSpPr>
        <p:spPr bwMode="auto">
          <a:xfrm>
            <a:off x="6362700" y="4257675"/>
            <a:ext cx="1588" cy="828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0" name="Line 66"/>
          <p:cNvSpPr>
            <a:spLocks noChangeShapeType="1"/>
          </p:cNvSpPr>
          <p:nvPr/>
        </p:nvSpPr>
        <p:spPr bwMode="auto">
          <a:xfrm>
            <a:off x="6334125" y="50863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1" name="Line 67"/>
          <p:cNvSpPr>
            <a:spLocks noChangeShapeType="1"/>
          </p:cNvSpPr>
          <p:nvPr/>
        </p:nvSpPr>
        <p:spPr bwMode="auto">
          <a:xfrm>
            <a:off x="6858000" y="4476750"/>
            <a:ext cx="1588" cy="1057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>
            <a:off x="6829425" y="55340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>
            <a:off x="7353300" y="3552825"/>
            <a:ext cx="1588" cy="695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4" name="Line 70"/>
          <p:cNvSpPr>
            <a:spLocks noChangeShapeType="1"/>
          </p:cNvSpPr>
          <p:nvPr/>
        </p:nvSpPr>
        <p:spPr bwMode="auto">
          <a:xfrm>
            <a:off x="7324725" y="42481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5" name="Freeform 71"/>
          <p:cNvSpPr>
            <a:spLocks/>
          </p:cNvSpPr>
          <p:nvPr/>
        </p:nvSpPr>
        <p:spPr bwMode="auto">
          <a:xfrm>
            <a:off x="2381250" y="2552700"/>
            <a:ext cx="4972050" cy="819150"/>
          </a:xfrm>
          <a:custGeom>
            <a:avLst/>
            <a:gdLst>
              <a:gd name="T0" fmla="*/ 0 w 522"/>
              <a:gd name="T1" fmla="*/ 2147483647 h 86"/>
              <a:gd name="T2" fmla="*/ 2147483647 w 522"/>
              <a:gd name="T3" fmla="*/ 2147483647 h 86"/>
              <a:gd name="T4" fmla="*/ 2147483647 w 522"/>
              <a:gd name="T5" fmla="*/ 2147483647 h 86"/>
              <a:gd name="T6" fmla="*/ 2147483647 w 522"/>
              <a:gd name="T7" fmla="*/ 2147483647 h 86"/>
              <a:gd name="T8" fmla="*/ 2147483647 w 522"/>
              <a:gd name="T9" fmla="*/ 2147483647 h 86"/>
              <a:gd name="T10" fmla="*/ 2147483647 w 522"/>
              <a:gd name="T11" fmla="*/ 0 h 86"/>
              <a:gd name="T12" fmla="*/ 2147483647 w 522"/>
              <a:gd name="T13" fmla="*/ 2147483647 h 86"/>
              <a:gd name="T14" fmla="*/ 2147483647 w 522"/>
              <a:gd name="T15" fmla="*/ 2147483647 h 86"/>
              <a:gd name="T16" fmla="*/ 2147483647 w 522"/>
              <a:gd name="T17" fmla="*/ 2147483647 h 86"/>
              <a:gd name="T18" fmla="*/ 2147483647 w 522"/>
              <a:gd name="T19" fmla="*/ 2147483647 h 86"/>
              <a:gd name="T20" fmla="*/ 2147483647 w 522"/>
              <a:gd name="T21" fmla="*/ 2147483647 h 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2"/>
              <a:gd name="T34" fmla="*/ 0 h 86"/>
              <a:gd name="T35" fmla="*/ 522 w 522"/>
              <a:gd name="T36" fmla="*/ 86 h 8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2" h="86">
                <a:moveTo>
                  <a:pt x="0" y="20"/>
                </a:moveTo>
                <a:lnTo>
                  <a:pt x="52" y="34"/>
                </a:lnTo>
                <a:lnTo>
                  <a:pt x="104" y="14"/>
                </a:lnTo>
                <a:lnTo>
                  <a:pt x="157" y="11"/>
                </a:lnTo>
                <a:lnTo>
                  <a:pt x="209" y="6"/>
                </a:lnTo>
                <a:lnTo>
                  <a:pt x="261" y="0"/>
                </a:lnTo>
                <a:lnTo>
                  <a:pt x="313" y="12"/>
                </a:lnTo>
                <a:lnTo>
                  <a:pt x="365" y="51"/>
                </a:lnTo>
                <a:lnTo>
                  <a:pt x="418" y="86"/>
                </a:lnTo>
                <a:lnTo>
                  <a:pt x="470" y="82"/>
                </a:lnTo>
                <a:lnTo>
                  <a:pt x="522" y="46"/>
                </a:lnTo>
              </a:path>
            </a:pathLst>
          </a:custGeom>
          <a:noFill/>
          <a:ln w="19050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6" name="Line 72"/>
          <p:cNvSpPr>
            <a:spLocks noChangeShapeType="1"/>
          </p:cNvSpPr>
          <p:nvPr/>
        </p:nvSpPr>
        <p:spPr bwMode="auto">
          <a:xfrm>
            <a:off x="2381250" y="274320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7" name="Line 73"/>
          <p:cNvSpPr>
            <a:spLocks noChangeShapeType="1"/>
          </p:cNvSpPr>
          <p:nvPr/>
        </p:nvSpPr>
        <p:spPr bwMode="auto">
          <a:xfrm>
            <a:off x="2352675" y="27432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8" name="Line 74"/>
          <p:cNvSpPr>
            <a:spLocks noChangeShapeType="1"/>
          </p:cNvSpPr>
          <p:nvPr/>
        </p:nvSpPr>
        <p:spPr bwMode="auto">
          <a:xfrm flipV="1">
            <a:off x="2876550" y="2667000"/>
            <a:ext cx="1588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>
            <a:off x="2847975" y="26670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 flipV="1">
            <a:off x="3371850" y="2314575"/>
            <a:ext cx="1588" cy="371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1" name="Line 77"/>
          <p:cNvSpPr>
            <a:spLocks noChangeShapeType="1"/>
          </p:cNvSpPr>
          <p:nvPr/>
        </p:nvSpPr>
        <p:spPr bwMode="auto">
          <a:xfrm>
            <a:off x="3343275" y="23145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2" name="Line 78"/>
          <p:cNvSpPr>
            <a:spLocks noChangeShapeType="1"/>
          </p:cNvSpPr>
          <p:nvPr/>
        </p:nvSpPr>
        <p:spPr bwMode="auto">
          <a:xfrm flipV="1">
            <a:off x="3876675" y="2428875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3" name="Line 79"/>
          <p:cNvSpPr>
            <a:spLocks noChangeShapeType="1"/>
          </p:cNvSpPr>
          <p:nvPr/>
        </p:nvSpPr>
        <p:spPr bwMode="auto">
          <a:xfrm>
            <a:off x="3848100" y="24288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4" name="Line 80"/>
          <p:cNvSpPr>
            <a:spLocks noChangeShapeType="1"/>
          </p:cNvSpPr>
          <p:nvPr/>
        </p:nvSpPr>
        <p:spPr bwMode="auto">
          <a:xfrm flipV="1">
            <a:off x="4371975" y="2438400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5" name="Line 81"/>
          <p:cNvSpPr>
            <a:spLocks noChangeShapeType="1"/>
          </p:cNvSpPr>
          <p:nvPr/>
        </p:nvSpPr>
        <p:spPr bwMode="auto">
          <a:xfrm>
            <a:off x="4343400" y="24384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6" name="Line 82"/>
          <p:cNvSpPr>
            <a:spLocks noChangeShapeType="1"/>
          </p:cNvSpPr>
          <p:nvPr/>
        </p:nvSpPr>
        <p:spPr bwMode="auto">
          <a:xfrm flipV="1">
            <a:off x="4867275" y="2238375"/>
            <a:ext cx="1588" cy="31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7" name="Line 83"/>
          <p:cNvSpPr>
            <a:spLocks noChangeShapeType="1"/>
          </p:cNvSpPr>
          <p:nvPr/>
        </p:nvSpPr>
        <p:spPr bwMode="auto">
          <a:xfrm>
            <a:off x="4838700" y="22383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 flipV="1">
            <a:off x="5362575" y="2476500"/>
            <a:ext cx="1588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9" name="Line 85"/>
          <p:cNvSpPr>
            <a:spLocks noChangeShapeType="1"/>
          </p:cNvSpPr>
          <p:nvPr/>
        </p:nvSpPr>
        <p:spPr bwMode="auto">
          <a:xfrm>
            <a:off x="5334000" y="24765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0" name="Line 86"/>
          <p:cNvSpPr>
            <a:spLocks noChangeShapeType="1"/>
          </p:cNvSpPr>
          <p:nvPr/>
        </p:nvSpPr>
        <p:spPr bwMode="auto">
          <a:xfrm flipV="1">
            <a:off x="5857875" y="2581275"/>
            <a:ext cx="1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1" name="Line 87"/>
          <p:cNvSpPr>
            <a:spLocks noChangeShapeType="1"/>
          </p:cNvSpPr>
          <p:nvPr/>
        </p:nvSpPr>
        <p:spPr bwMode="auto">
          <a:xfrm>
            <a:off x="5829300" y="25812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2" name="Line 88"/>
          <p:cNvSpPr>
            <a:spLocks noChangeShapeType="1"/>
          </p:cNvSpPr>
          <p:nvPr/>
        </p:nvSpPr>
        <p:spPr bwMode="auto">
          <a:xfrm flipV="1">
            <a:off x="6362700" y="2733675"/>
            <a:ext cx="1588" cy="638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3" name="Line 89"/>
          <p:cNvSpPr>
            <a:spLocks noChangeShapeType="1"/>
          </p:cNvSpPr>
          <p:nvPr/>
        </p:nvSpPr>
        <p:spPr bwMode="auto">
          <a:xfrm>
            <a:off x="6334125" y="27336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4" name="Line 90"/>
          <p:cNvSpPr>
            <a:spLocks noChangeShapeType="1"/>
          </p:cNvSpPr>
          <p:nvPr/>
        </p:nvSpPr>
        <p:spPr bwMode="auto">
          <a:xfrm flipV="1">
            <a:off x="6858000" y="2743200"/>
            <a:ext cx="1588" cy="59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5" name="Line 91"/>
          <p:cNvSpPr>
            <a:spLocks noChangeShapeType="1"/>
          </p:cNvSpPr>
          <p:nvPr/>
        </p:nvSpPr>
        <p:spPr bwMode="auto">
          <a:xfrm>
            <a:off x="6829425" y="27432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6" name="Line 92"/>
          <p:cNvSpPr>
            <a:spLocks noChangeShapeType="1"/>
          </p:cNvSpPr>
          <p:nvPr/>
        </p:nvSpPr>
        <p:spPr bwMode="auto">
          <a:xfrm flipV="1">
            <a:off x="7353300" y="2457450"/>
            <a:ext cx="1588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7" name="Line 93"/>
          <p:cNvSpPr>
            <a:spLocks noChangeShapeType="1"/>
          </p:cNvSpPr>
          <p:nvPr/>
        </p:nvSpPr>
        <p:spPr bwMode="auto">
          <a:xfrm>
            <a:off x="7324725" y="24574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8" name="Freeform 94"/>
          <p:cNvSpPr>
            <a:spLocks/>
          </p:cNvSpPr>
          <p:nvPr/>
        </p:nvSpPr>
        <p:spPr bwMode="auto">
          <a:xfrm>
            <a:off x="2381250" y="2371725"/>
            <a:ext cx="4972050" cy="371475"/>
          </a:xfrm>
          <a:custGeom>
            <a:avLst/>
            <a:gdLst>
              <a:gd name="T0" fmla="*/ 0 w 522"/>
              <a:gd name="T1" fmla="*/ 2147483647 h 39"/>
              <a:gd name="T2" fmla="*/ 2147483647 w 522"/>
              <a:gd name="T3" fmla="*/ 2147483647 h 39"/>
              <a:gd name="T4" fmla="*/ 2147483647 w 522"/>
              <a:gd name="T5" fmla="*/ 2147483647 h 39"/>
              <a:gd name="T6" fmla="*/ 2147483647 w 522"/>
              <a:gd name="T7" fmla="*/ 2147483647 h 39"/>
              <a:gd name="T8" fmla="*/ 2147483647 w 522"/>
              <a:gd name="T9" fmla="*/ 2147483647 h 39"/>
              <a:gd name="T10" fmla="*/ 2147483647 w 522"/>
              <a:gd name="T11" fmla="*/ 2147483647 h 39"/>
              <a:gd name="T12" fmla="*/ 2147483647 w 522"/>
              <a:gd name="T13" fmla="*/ 2147483647 h 39"/>
              <a:gd name="T14" fmla="*/ 2147483647 w 522"/>
              <a:gd name="T15" fmla="*/ 2147483647 h 39"/>
              <a:gd name="T16" fmla="*/ 2147483647 w 522"/>
              <a:gd name="T17" fmla="*/ 0 h 39"/>
              <a:gd name="T18" fmla="*/ 2147483647 w 522"/>
              <a:gd name="T19" fmla="*/ 2147483647 h 39"/>
              <a:gd name="T20" fmla="*/ 2147483647 w 522"/>
              <a:gd name="T21" fmla="*/ 2147483647 h 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2"/>
              <a:gd name="T34" fmla="*/ 0 h 39"/>
              <a:gd name="T35" fmla="*/ 522 w 522"/>
              <a:gd name="T36" fmla="*/ 39 h 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2" h="39">
                <a:moveTo>
                  <a:pt x="0" y="39"/>
                </a:moveTo>
                <a:lnTo>
                  <a:pt x="52" y="39"/>
                </a:lnTo>
                <a:lnTo>
                  <a:pt x="104" y="16"/>
                </a:lnTo>
                <a:lnTo>
                  <a:pt x="157" y="33"/>
                </a:lnTo>
                <a:lnTo>
                  <a:pt x="209" y="28"/>
                </a:lnTo>
                <a:lnTo>
                  <a:pt x="261" y="26"/>
                </a:lnTo>
                <a:lnTo>
                  <a:pt x="313" y="25"/>
                </a:lnTo>
                <a:lnTo>
                  <a:pt x="365" y="11"/>
                </a:lnTo>
                <a:lnTo>
                  <a:pt x="418" y="0"/>
                </a:lnTo>
                <a:lnTo>
                  <a:pt x="470" y="22"/>
                </a:lnTo>
                <a:lnTo>
                  <a:pt x="522" y="26"/>
                </a:lnTo>
              </a:path>
            </a:pathLst>
          </a:custGeom>
          <a:noFill/>
          <a:ln w="19050">
            <a:solidFill>
              <a:srgbClr val="DD080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9" name="Line 95"/>
          <p:cNvSpPr>
            <a:spLocks noChangeShapeType="1"/>
          </p:cNvSpPr>
          <p:nvPr/>
        </p:nvSpPr>
        <p:spPr bwMode="auto">
          <a:xfrm>
            <a:off x="2381250" y="2743200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0" name="Line 96"/>
          <p:cNvSpPr>
            <a:spLocks noChangeShapeType="1"/>
          </p:cNvSpPr>
          <p:nvPr/>
        </p:nvSpPr>
        <p:spPr bwMode="auto">
          <a:xfrm>
            <a:off x="2352675" y="27432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1" name="Line 97"/>
          <p:cNvSpPr>
            <a:spLocks noChangeShapeType="1"/>
          </p:cNvSpPr>
          <p:nvPr/>
        </p:nvSpPr>
        <p:spPr bwMode="auto">
          <a:xfrm flipV="1">
            <a:off x="2876550" y="2667000"/>
            <a:ext cx="1588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2" name="Line 98"/>
          <p:cNvSpPr>
            <a:spLocks noChangeShapeType="1"/>
          </p:cNvSpPr>
          <p:nvPr/>
        </p:nvSpPr>
        <p:spPr bwMode="auto">
          <a:xfrm>
            <a:off x="2847975" y="26670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3" name="Line 99"/>
          <p:cNvSpPr>
            <a:spLocks noChangeShapeType="1"/>
          </p:cNvSpPr>
          <p:nvPr/>
        </p:nvSpPr>
        <p:spPr bwMode="auto">
          <a:xfrm flipV="1">
            <a:off x="3371850" y="2295525"/>
            <a:ext cx="158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4" name="Line 100"/>
          <p:cNvSpPr>
            <a:spLocks noChangeShapeType="1"/>
          </p:cNvSpPr>
          <p:nvPr/>
        </p:nvSpPr>
        <p:spPr bwMode="auto">
          <a:xfrm>
            <a:off x="3343275" y="22955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5" name="Line 101"/>
          <p:cNvSpPr>
            <a:spLocks noChangeShapeType="1"/>
          </p:cNvSpPr>
          <p:nvPr/>
        </p:nvSpPr>
        <p:spPr bwMode="auto">
          <a:xfrm flipV="1">
            <a:off x="3876675" y="2543175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6" name="Line 102"/>
          <p:cNvSpPr>
            <a:spLocks noChangeShapeType="1"/>
          </p:cNvSpPr>
          <p:nvPr/>
        </p:nvSpPr>
        <p:spPr bwMode="auto">
          <a:xfrm>
            <a:off x="3848100" y="25431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7" name="Line 103"/>
          <p:cNvSpPr>
            <a:spLocks noChangeShapeType="1"/>
          </p:cNvSpPr>
          <p:nvPr/>
        </p:nvSpPr>
        <p:spPr bwMode="auto">
          <a:xfrm flipV="1">
            <a:off x="4371975" y="2400300"/>
            <a:ext cx="1588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8" name="Line 104"/>
          <p:cNvSpPr>
            <a:spLocks noChangeShapeType="1"/>
          </p:cNvSpPr>
          <p:nvPr/>
        </p:nvSpPr>
        <p:spPr bwMode="auto">
          <a:xfrm>
            <a:off x="4343400" y="24003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69" name="Line 105"/>
          <p:cNvSpPr>
            <a:spLocks noChangeShapeType="1"/>
          </p:cNvSpPr>
          <p:nvPr/>
        </p:nvSpPr>
        <p:spPr bwMode="auto">
          <a:xfrm flipV="1">
            <a:off x="4867275" y="2533650"/>
            <a:ext cx="1588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0" name="Line 106"/>
          <p:cNvSpPr>
            <a:spLocks noChangeShapeType="1"/>
          </p:cNvSpPr>
          <p:nvPr/>
        </p:nvSpPr>
        <p:spPr bwMode="auto">
          <a:xfrm>
            <a:off x="4838700" y="25336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1" name="Line 107"/>
          <p:cNvSpPr>
            <a:spLocks noChangeShapeType="1"/>
          </p:cNvSpPr>
          <p:nvPr/>
        </p:nvSpPr>
        <p:spPr bwMode="auto">
          <a:xfrm flipV="1">
            <a:off x="5362575" y="2419350"/>
            <a:ext cx="1588" cy="190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2" name="Line 108"/>
          <p:cNvSpPr>
            <a:spLocks noChangeShapeType="1"/>
          </p:cNvSpPr>
          <p:nvPr/>
        </p:nvSpPr>
        <p:spPr bwMode="auto">
          <a:xfrm>
            <a:off x="5334000" y="24193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3" name="Line 109"/>
          <p:cNvSpPr>
            <a:spLocks noChangeShapeType="1"/>
          </p:cNvSpPr>
          <p:nvPr/>
        </p:nvSpPr>
        <p:spPr bwMode="auto">
          <a:xfrm flipV="1">
            <a:off x="5857875" y="2314575"/>
            <a:ext cx="1588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4" name="Line 110"/>
          <p:cNvSpPr>
            <a:spLocks noChangeShapeType="1"/>
          </p:cNvSpPr>
          <p:nvPr/>
        </p:nvSpPr>
        <p:spPr bwMode="auto">
          <a:xfrm>
            <a:off x="5829300" y="23145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5" name="Line 111"/>
          <p:cNvSpPr>
            <a:spLocks noChangeShapeType="1"/>
          </p:cNvSpPr>
          <p:nvPr/>
        </p:nvSpPr>
        <p:spPr bwMode="auto">
          <a:xfrm flipV="1">
            <a:off x="6362700" y="2066925"/>
            <a:ext cx="1588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6" name="Line 112"/>
          <p:cNvSpPr>
            <a:spLocks noChangeShapeType="1"/>
          </p:cNvSpPr>
          <p:nvPr/>
        </p:nvSpPr>
        <p:spPr bwMode="auto">
          <a:xfrm>
            <a:off x="6334125" y="20669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7" name="Line 113"/>
          <p:cNvSpPr>
            <a:spLocks noChangeShapeType="1"/>
          </p:cNvSpPr>
          <p:nvPr/>
        </p:nvSpPr>
        <p:spPr bwMode="auto">
          <a:xfrm flipV="1">
            <a:off x="6858000" y="2333625"/>
            <a:ext cx="1588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8" name="Line 114"/>
          <p:cNvSpPr>
            <a:spLocks noChangeShapeType="1"/>
          </p:cNvSpPr>
          <p:nvPr/>
        </p:nvSpPr>
        <p:spPr bwMode="auto">
          <a:xfrm>
            <a:off x="6829425" y="23336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79" name="Line 115"/>
          <p:cNvSpPr>
            <a:spLocks noChangeShapeType="1"/>
          </p:cNvSpPr>
          <p:nvPr/>
        </p:nvSpPr>
        <p:spPr bwMode="auto">
          <a:xfrm flipV="1">
            <a:off x="7353300" y="2447925"/>
            <a:ext cx="1588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0" name="Line 116"/>
          <p:cNvSpPr>
            <a:spLocks noChangeShapeType="1"/>
          </p:cNvSpPr>
          <p:nvPr/>
        </p:nvSpPr>
        <p:spPr bwMode="auto">
          <a:xfrm>
            <a:off x="7324725" y="24479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1" name="Freeform 117"/>
          <p:cNvSpPr>
            <a:spLocks/>
          </p:cNvSpPr>
          <p:nvPr/>
        </p:nvSpPr>
        <p:spPr bwMode="auto">
          <a:xfrm>
            <a:off x="2333625" y="269557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2" name="Freeform 118"/>
          <p:cNvSpPr>
            <a:spLocks/>
          </p:cNvSpPr>
          <p:nvPr/>
        </p:nvSpPr>
        <p:spPr bwMode="auto">
          <a:xfrm>
            <a:off x="2828925" y="2990850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3" name="Freeform 119"/>
          <p:cNvSpPr>
            <a:spLocks/>
          </p:cNvSpPr>
          <p:nvPr/>
        </p:nvSpPr>
        <p:spPr bwMode="auto">
          <a:xfrm>
            <a:off x="3324225" y="267652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4" name="Freeform 120"/>
          <p:cNvSpPr>
            <a:spLocks/>
          </p:cNvSpPr>
          <p:nvPr/>
        </p:nvSpPr>
        <p:spPr bwMode="auto">
          <a:xfrm>
            <a:off x="3829050" y="263842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5" name="Freeform 121"/>
          <p:cNvSpPr>
            <a:spLocks/>
          </p:cNvSpPr>
          <p:nvPr/>
        </p:nvSpPr>
        <p:spPr bwMode="auto">
          <a:xfrm>
            <a:off x="4324350" y="2647950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6" name="Freeform 122"/>
          <p:cNvSpPr>
            <a:spLocks/>
          </p:cNvSpPr>
          <p:nvPr/>
        </p:nvSpPr>
        <p:spPr bwMode="auto">
          <a:xfrm>
            <a:off x="4819650" y="271462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7" name="Freeform 123"/>
          <p:cNvSpPr>
            <a:spLocks/>
          </p:cNvSpPr>
          <p:nvPr/>
        </p:nvSpPr>
        <p:spPr bwMode="auto">
          <a:xfrm>
            <a:off x="5314950" y="292417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8" name="Freeform 124"/>
          <p:cNvSpPr>
            <a:spLocks/>
          </p:cNvSpPr>
          <p:nvPr/>
        </p:nvSpPr>
        <p:spPr bwMode="auto">
          <a:xfrm>
            <a:off x="5810250" y="349567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89" name="Freeform 125"/>
          <p:cNvSpPr>
            <a:spLocks/>
          </p:cNvSpPr>
          <p:nvPr/>
        </p:nvSpPr>
        <p:spPr bwMode="auto">
          <a:xfrm>
            <a:off x="6315075" y="425767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90" name="Freeform 126"/>
          <p:cNvSpPr>
            <a:spLocks/>
          </p:cNvSpPr>
          <p:nvPr/>
        </p:nvSpPr>
        <p:spPr bwMode="auto">
          <a:xfrm>
            <a:off x="6810375" y="481012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91" name="Freeform 127"/>
          <p:cNvSpPr>
            <a:spLocks/>
          </p:cNvSpPr>
          <p:nvPr/>
        </p:nvSpPr>
        <p:spPr bwMode="auto">
          <a:xfrm>
            <a:off x="7305675" y="456247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2147483647 w 60"/>
              <a:gd name="T5" fmla="*/ 2147483647 h 60"/>
              <a:gd name="T6" fmla="*/ 0 w 60"/>
              <a:gd name="T7" fmla="*/ 2147483647 h 60"/>
              <a:gd name="T8" fmla="*/ 2147483647 w 60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60"/>
              <a:gd name="T17" fmla="*/ 60 w 60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60">
                <a:moveTo>
                  <a:pt x="30" y="0"/>
                </a:moveTo>
                <a:lnTo>
                  <a:pt x="60" y="30"/>
                </a:lnTo>
                <a:lnTo>
                  <a:pt x="30" y="60"/>
                </a:lnTo>
                <a:lnTo>
                  <a:pt x="0" y="3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92" name="Oval 128"/>
          <p:cNvSpPr>
            <a:spLocks noChangeArrowheads="1"/>
          </p:cNvSpPr>
          <p:nvPr/>
        </p:nvSpPr>
        <p:spPr bwMode="auto">
          <a:xfrm>
            <a:off x="2333625" y="2695575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93" name="Oval 129"/>
          <p:cNvSpPr>
            <a:spLocks noChangeArrowheads="1"/>
          </p:cNvSpPr>
          <p:nvPr/>
        </p:nvSpPr>
        <p:spPr bwMode="auto">
          <a:xfrm>
            <a:off x="2828925" y="3028950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94" name="Oval 130"/>
          <p:cNvSpPr>
            <a:spLocks noChangeArrowheads="1"/>
          </p:cNvSpPr>
          <p:nvPr/>
        </p:nvSpPr>
        <p:spPr bwMode="auto">
          <a:xfrm>
            <a:off x="3324225" y="2771775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95" name="Oval 131"/>
          <p:cNvSpPr>
            <a:spLocks noChangeArrowheads="1"/>
          </p:cNvSpPr>
          <p:nvPr/>
        </p:nvSpPr>
        <p:spPr bwMode="auto">
          <a:xfrm>
            <a:off x="3829050" y="2819400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96" name="Oval 132"/>
          <p:cNvSpPr>
            <a:spLocks noChangeArrowheads="1"/>
          </p:cNvSpPr>
          <p:nvPr/>
        </p:nvSpPr>
        <p:spPr bwMode="auto">
          <a:xfrm>
            <a:off x="4324350" y="2857500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97" name="Oval 133"/>
          <p:cNvSpPr>
            <a:spLocks noChangeArrowheads="1"/>
          </p:cNvSpPr>
          <p:nvPr/>
        </p:nvSpPr>
        <p:spPr bwMode="auto">
          <a:xfrm>
            <a:off x="4819650" y="2933700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98" name="Oval 134"/>
          <p:cNvSpPr>
            <a:spLocks noChangeArrowheads="1"/>
          </p:cNvSpPr>
          <p:nvPr/>
        </p:nvSpPr>
        <p:spPr bwMode="auto">
          <a:xfrm>
            <a:off x="5314950" y="3181350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99" name="Oval 135"/>
          <p:cNvSpPr>
            <a:spLocks noChangeArrowheads="1"/>
          </p:cNvSpPr>
          <p:nvPr/>
        </p:nvSpPr>
        <p:spPr bwMode="auto">
          <a:xfrm>
            <a:off x="5810250" y="3743325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0" name="Oval 136"/>
          <p:cNvSpPr>
            <a:spLocks noChangeArrowheads="1"/>
          </p:cNvSpPr>
          <p:nvPr/>
        </p:nvSpPr>
        <p:spPr bwMode="auto">
          <a:xfrm>
            <a:off x="6315075" y="4210050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1" name="Oval 137"/>
          <p:cNvSpPr>
            <a:spLocks noChangeArrowheads="1"/>
          </p:cNvSpPr>
          <p:nvPr/>
        </p:nvSpPr>
        <p:spPr bwMode="auto">
          <a:xfrm>
            <a:off x="6810375" y="4429125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2" name="Oval 138"/>
          <p:cNvSpPr>
            <a:spLocks noChangeArrowheads="1"/>
          </p:cNvSpPr>
          <p:nvPr/>
        </p:nvSpPr>
        <p:spPr bwMode="auto">
          <a:xfrm>
            <a:off x="7305675" y="3505200"/>
            <a:ext cx="85725" cy="85725"/>
          </a:xfrm>
          <a:prstGeom prst="ellipse">
            <a:avLst/>
          </a:prstGeom>
          <a:solidFill>
            <a:srgbClr val="1FB714"/>
          </a:solidFill>
          <a:ln w="9525">
            <a:solidFill>
              <a:srgbClr val="1FB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3" name="Freeform 139"/>
          <p:cNvSpPr>
            <a:spLocks/>
          </p:cNvSpPr>
          <p:nvPr/>
        </p:nvSpPr>
        <p:spPr bwMode="auto">
          <a:xfrm>
            <a:off x="2333625" y="269557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4" name="Freeform 140"/>
          <p:cNvSpPr>
            <a:spLocks/>
          </p:cNvSpPr>
          <p:nvPr/>
        </p:nvSpPr>
        <p:spPr bwMode="auto">
          <a:xfrm>
            <a:off x="2828925" y="282892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5" name="Freeform 141"/>
          <p:cNvSpPr>
            <a:spLocks/>
          </p:cNvSpPr>
          <p:nvPr/>
        </p:nvSpPr>
        <p:spPr bwMode="auto">
          <a:xfrm>
            <a:off x="3324225" y="263842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6" name="Freeform 142"/>
          <p:cNvSpPr>
            <a:spLocks/>
          </p:cNvSpPr>
          <p:nvPr/>
        </p:nvSpPr>
        <p:spPr bwMode="auto">
          <a:xfrm>
            <a:off x="3829050" y="2609850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7" name="Freeform 143"/>
          <p:cNvSpPr>
            <a:spLocks/>
          </p:cNvSpPr>
          <p:nvPr/>
        </p:nvSpPr>
        <p:spPr bwMode="auto">
          <a:xfrm>
            <a:off x="4324350" y="256222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8" name="Freeform 144"/>
          <p:cNvSpPr>
            <a:spLocks/>
          </p:cNvSpPr>
          <p:nvPr/>
        </p:nvSpPr>
        <p:spPr bwMode="auto">
          <a:xfrm>
            <a:off x="4819650" y="250507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09" name="Freeform 145"/>
          <p:cNvSpPr>
            <a:spLocks/>
          </p:cNvSpPr>
          <p:nvPr/>
        </p:nvSpPr>
        <p:spPr bwMode="auto">
          <a:xfrm>
            <a:off x="5314950" y="261937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0" name="Freeform 146"/>
          <p:cNvSpPr>
            <a:spLocks/>
          </p:cNvSpPr>
          <p:nvPr/>
        </p:nvSpPr>
        <p:spPr bwMode="auto">
          <a:xfrm>
            <a:off x="5810250" y="2990850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1" name="Freeform 147"/>
          <p:cNvSpPr>
            <a:spLocks/>
          </p:cNvSpPr>
          <p:nvPr/>
        </p:nvSpPr>
        <p:spPr bwMode="auto">
          <a:xfrm>
            <a:off x="6315075" y="332422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2" name="Freeform 148"/>
          <p:cNvSpPr>
            <a:spLocks/>
          </p:cNvSpPr>
          <p:nvPr/>
        </p:nvSpPr>
        <p:spPr bwMode="auto">
          <a:xfrm>
            <a:off x="6810375" y="328612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3" name="Freeform 149"/>
          <p:cNvSpPr>
            <a:spLocks/>
          </p:cNvSpPr>
          <p:nvPr/>
        </p:nvSpPr>
        <p:spPr bwMode="auto">
          <a:xfrm>
            <a:off x="7305675" y="2943225"/>
            <a:ext cx="95250" cy="95250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2147483647 h 60"/>
              <a:gd name="T4" fmla="*/ 0 w 60"/>
              <a:gd name="T5" fmla="*/ 2147483647 h 60"/>
              <a:gd name="T6" fmla="*/ 2147483647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30" y="0"/>
                </a:moveTo>
                <a:lnTo>
                  <a:pt x="60" y="60"/>
                </a:lnTo>
                <a:lnTo>
                  <a:pt x="0" y="60"/>
                </a:lnTo>
                <a:lnTo>
                  <a:pt x="30" y="0"/>
                </a:lnTo>
                <a:close/>
              </a:path>
            </a:pathLst>
          </a:custGeom>
          <a:solidFill>
            <a:srgbClr val="0000D4"/>
          </a:solidFill>
          <a:ln w="9525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333625" y="2695575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828925" y="2695575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3324225" y="2476500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3829050" y="2638425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4324350" y="2590800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19" name="Rectangle 155"/>
          <p:cNvSpPr>
            <a:spLocks noChangeArrowheads="1"/>
          </p:cNvSpPr>
          <p:nvPr/>
        </p:nvSpPr>
        <p:spPr bwMode="auto">
          <a:xfrm>
            <a:off x="4819650" y="2571750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20" name="Rectangle 156"/>
          <p:cNvSpPr>
            <a:spLocks noChangeArrowheads="1"/>
          </p:cNvSpPr>
          <p:nvPr/>
        </p:nvSpPr>
        <p:spPr bwMode="auto">
          <a:xfrm>
            <a:off x="5314950" y="2562225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21" name="Rectangle 157"/>
          <p:cNvSpPr>
            <a:spLocks noChangeArrowheads="1"/>
          </p:cNvSpPr>
          <p:nvPr/>
        </p:nvSpPr>
        <p:spPr bwMode="auto">
          <a:xfrm>
            <a:off x="5810250" y="2428875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22" name="Rectangle 158"/>
          <p:cNvSpPr>
            <a:spLocks noChangeArrowheads="1"/>
          </p:cNvSpPr>
          <p:nvPr/>
        </p:nvSpPr>
        <p:spPr bwMode="auto">
          <a:xfrm>
            <a:off x="6315075" y="2324100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23" name="Rectangle 159"/>
          <p:cNvSpPr>
            <a:spLocks noChangeArrowheads="1"/>
          </p:cNvSpPr>
          <p:nvPr/>
        </p:nvSpPr>
        <p:spPr bwMode="auto">
          <a:xfrm>
            <a:off x="6810375" y="2533650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24" name="Rectangle 160"/>
          <p:cNvSpPr>
            <a:spLocks noChangeArrowheads="1"/>
          </p:cNvSpPr>
          <p:nvPr/>
        </p:nvSpPr>
        <p:spPr bwMode="auto">
          <a:xfrm>
            <a:off x="7305675" y="2571750"/>
            <a:ext cx="85725" cy="85725"/>
          </a:xfrm>
          <a:prstGeom prst="rect">
            <a:avLst/>
          </a:prstGeom>
          <a:solidFill>
            <a:srgbClr val="DD0806"/>
          </a:solidFill>
          <a:ln w="9525">
            <a:solidFill>
              <a:srgbClr val="DD080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25" name="Rectangle 161"/>
          <p:cNvSpPr>
            <a:spLocks noChangeArrowheads="1"/>
          </p:cNvSpPr>
          <p:nvPr/>
        </p:nvSpPr>
        <p:spPr bwMode="auto">
          <a:xfrm>
            <a:off x="2051050" y="1704975"/>
            <a:ext cx="234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-10</a:t>
            </a:r>
            <a:endParaRPr lang="en-US" sz="1400" b="0"/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2117725" y="2190750"/>
            <a:ext cx="1444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-5</a:t>
            </a:r>
            <a:endParaRPr lang="en-US" sz="1400" b="0"/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2155825" y="2676525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sz="1400" b="0"/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155825" y="316230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en-US" sz="1400" b="0"/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89150" y="3648075"/>
            <a:ext cx="180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10</a:t>
            </a:r>
            <a:endParaRPr lang="en-US" sz="1400" b="0"/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2089150" y="4143375"/>
            <a:ext cx="180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15</a:t>
            </a:r>
            <a:endParaRPr lang="en-US" sz="1400" b="0"/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2089150" y="4629150"/>
            <a:ext cx="180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20</a:t>
            </a:r>
            <a:endParaRPr lang="en-US" sz="1400" b="0"/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2089150" y="5114925"/>
            <a:ext cx="180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25</a:t>
            </a:r>
            <a:endParaRPr lang="en-US" sz="1400" b="0"/>
          </a:p>
        </p:txBody>
      </p:sp>
      <p:sp>
        <p:nvSpPr>
          <p:cNvPr id="37033" name="Rectangle 169"/>
          <p:cNvSpPr>
            <a:spLocks noChangeArrowheads="1"/>
          </p:cNvSpPr>
          <p:nvPr/>
        </p:nvSpPr>
        <p:spPr bwMode="auto">
          <a:xfrm>
            <a:off x="2089150" y="5600700"/>
            <a:ext cx="180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30</a:t>
            </a:r>
            <a:endParaRPr lang="en-US" sz="1400" b="0"/>
          </a:p>
        </p:txBody>
      </p:sp>
      <p:sp>
        <p:nvSpPr>
          <p:cNvPr id="37034" name="Rectangle 170"/>
          <p:cNvSpPr>
            <a:spLocks noChangeArrowheads="1"/>
          </p:cNvSpPr>
          <p:nvPr/>
        </p:nvSpPr>
        <p:spPr bwMode="auto">
          <a:xfrm>
            <a:off x="2089150" y="6086475"/>
            <a:ext cx="180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35</a:t>
            </a:r>
            <a:endParaRPr lang="en-US" sz="1400" b="0"/>
          </a:p>
        </p:txBody>
      </p:sp>
      <p:sp>
        <p:nvSpPr>
          <p:cNvPr id="37035" name="Rectangle 171"/>
          <p:cNvSpPr>
            <a:spLocks noChangeArrowheads="1"/>
          </p:cNvSpPr>
          <p:nvPr/>
        </p:nvSpPr>
        <p:spPr bwMode="auto">
          <a:xfrm>
            <a:off x="2352675" y="206375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US" sz="1400" b="0"/>
          </a:p>
        </p:txBody>
      </p:sp>
      <p:sp>
        <p:nvSpPr>
          <p:cNvPr id="37036" name="Rectangle 172"/>
          <p:cNvSpPr>
            <a:spLocks noChangeArrowheads="1"/>
          </p:cNvSpPr>
          <p:nvPr/>
        </p:nvSpPr>
        <p:spPr bwMode="auto">
          <a:xfrm>
            <a:off x="2847975" y="206375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en-US" sz="1400" b="0"/>
          </a:p>
        </p:txBody>
      </p:sp>
      <p:sp>
        <p:nvSpPr>
          <p:cNvPr id="37037" name="Rectangle 173"/>
          <p:cNvSpPr>
            <a:spLocks noChangeArrowheads="1"/>
          </p:cNvSpPr>
          <p:nvPr/>
        </p:nvSpPr>
        <p:spPr bwMode="auto">
          <a:xfrm>
            <a:off x="3343275" y="206375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400" b="0"/>
          </a:p>
        </p:txBody>
      </p:sp>
      <p:sp>
        <p:nvSpPr>
          <p:cNvPr id="37038" name="Rectangle 174"/>
          <p:cNvSpPr>
            <a:spLocks noChangeArrowheads="1"/>
          </p:cNvSpPr>
          <p:nvPr/>
        </p:nvSpPr>
        <p:spPr bwMode="auto">
          <a:xfrm>
            <a:off x="3848100" y="206375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sz="1400" b="0"/>
          </a:p>
        </p:txBody>
      </p:sp>
      <p:sp>
        <p:nvSpPr>
          <p:cNvPr id="37039" name="Rectangle 175"/>
          <p:cNvSpPr>
            <a:spLocks noChangeArrowheads="1"/>
          </p:cNvSpPr>
          <p:nvPr/>
        </p:nvSpPr>
        <p:spPr bwMode="auto">
          <a:xfrm>
            <a:off x="4343400" y="206375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n-US" sz="1400" b="0"/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4838700" y="206375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en-US" sz="1400" b="0"/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5334000" y="206375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6</a:t>
            </a:r>
            <a:endParaRPr lang="en-US" sz="1400" b="0"/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5829300" y="206375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7</a:t>
            </a:r>
            <a:endParaRPr lang="en-US" sz="1400" b="0"/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6334125" y="206375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en-US" sz="1400" b="0"/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6829425" y="2063750"/>
            <a:ext cx="90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9</a:t>
            </a:r>
            <a:endParaRPr lang="en-US" sz="1400" b="0"/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286625" y="2063750"/>
            <a:ext cx="180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10</a:t>
            </a:r>
            <a:endParaRPr lang="en-US" sz="1400" b="0"/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4102100" y="1768475"/>
            <a:ext cx="1517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</a:rPr>
              <a:t>Day post-challenge</a:t>
            </a:r>
            <a:endParaRPr lang="en-US" sz="1400" b="0"/>
          </a:p>
        </p:txBody>
      </p:sp>
      <p:sp>
        <p:nvSpPr>
          <p:cNvPr id="37047" name="Rectangle 183"/>
          <p:cNvSpPr>
            <a:spLocks noChangeArrowheads="1"/>
          </p:cNvSpPr>
          <p:nvPr/>
        </p:nvSpPr>
        <p:spPr bwMode="auto">
          <a:xfrm rot="-5400000">
            <a:off x="997745" y="3821906"/>
            <a:ext cx="1795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0">
                <a:solidFill>
                  <a:srgbClr val="000000"/>
                </a:solidFill>
              </a:rPr>
              <a:t>Average % weight loss</a:t>
            </a:r>
            <a:endParaRPr lang="en-US" sz="1400" b="0"/>
          </a:p>
        </p:txBody>
      </p:sp>
      <p:sp>
        <p:nvSpPr>
          <p:cNvPr id="37048" name="Rectangle 184"/>
          <p:cNvSpPr>
            <a:spLocks noChangeArrowheads="1"/>
          </p:cNvSpPr>
          <p:nvPr/>
        </p:nvSpPr>
        <p:spPr bwMode="auto">
          <a:xfrm>
            <a:off x="1676400" y="1352550"/>
            <a:ext cx="6019800" cy="5048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49" name="Text Box 185"/>
          <p:cNvSpPr txBox="1">
            <a:spLocks noChangeArrowheads="1"/>
          </p:cNvSpPr>
          <p:nvPr/>
        </p:nvSpPr>
        <p:spPr bwMode="auto">
          <a:xfrm>
            <a:off x="6719888" y="4876800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*</a:t>
            </a:r>
          </a:p>
        </p:txBody>
      </p:sp>
      <p:sp>
        <p:nvSpPr>
          <p:cNvPr id="37050" name="Text Box 186"/>
          <p:cNvSpPr txBox="1">
            <a:spLocks noChangeArrowheads="1"/>
          </p:cNvSpPr>
          <p:nvPr/>
        </p:nvSpPr>
        <p:spPr bwMode="auto">
          <a:xfrm>
            <a:off x="7213600" y="46863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*</a:t>
            </a:r>
          </a:p>
        </p:txBody>
      </p:sp>
      <p:sp>
        <p:nvSpPr>
          <p:cNvPr id="37051" name="Text Box 187"/>
          <p:cNvSpPr txBox="1">
            <a:spLocks noChangeArrowheads="1"/>
          </p:cNvSpPr>
          <p:nvPr/>
        </p:nvSpPr>
        <p:spPr bwMode="auto">
          <a:xfrm>
            <a:off x="6707188" y="4152900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*</a:t>
            </a:r>
          </a:p>
        </p:txBody>
      </p:sp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2578100" y="4851400"/>
            <a:ext cx="1676400" cy="1295400"/>
            <a:chOff x="4176" y="2496"/>
            <a:chExt cx="1056" cy="816"/>
          </a:xfrm>
        </p:grpSpPr>
        <p:sp>
          <p:nvSpPr>
            <p:cNvPr id="37056" name="Line 189"/>
            <p:cNvSpPr>
              <a:spLocks noChangeShapeType="1"/>
            </p:cNvSpPr>
            <p:nvPr/>
          </p:nvSpPr>
          <p:spPr bwMode="auto">
            <a:xfrm>
              <a:off x="4230" y="2616"/>
              <a:ext cx="16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7" name="Freeform 190"/>
            <p:cNvSpPr>
              <a:spLocks/>
            </p:cNvSpPr>
            <p:nvPr/>
          </p:nvSpPr>
          <p:spPr bwMode="auto">
            <a:xfrm>
              <a:off x="4290" y="2592"/>
              <a:ext cx="48" cy="48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24 h 48"/>
                <a:gd name="T4" fmla="*/ 24 w 48"/>
                <a:gd name="T5" fmla="*/ 48 h 48"/>
                <a:gd name="T6" fmla="*/ 0 w 48"/>
                <a:gd name="T7" fmla="*/ 24 h 48"/>
                <a:gd name="T8" fmla="*/ 24 w 48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8"/>
                <a:gd name="T17" fmla="*/ 48 w 48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8">
                  <a:moveTo>
                    <a:pt x="24" y="0"/>
                  </a:moveTo>
                  <a:lnTo>
                    <a:pt x="48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58" name="Rectangle 191"/>
            <p:cNvSpPr>
              <a:spLocks noChangeArrowheads="1"/>
            </p:cNvSpPr>
            <p:nvPr/>
          </p:nvSpPr>
          <p:spPr bwMode="auto">
            <a:xfrm>
              <a:off x="4416" y="2568"/>
              <a:ext cx="45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  <a:latin typeface="Calibri" pitchFamily="34" charset="0"/>
                </a:rPr>
                <a:t>GAG only </a:t>
              </a:r>
              <a:endParaRPr lang="en-US" sz="1400" b="0"/>
            </a:p>
          </p:txBody>
        </p:sp>
        <p:sp>
          <p:nvSpPr>
            <p:cNvPr id="37059" name="Line 192"/>
            <p:cNvSpPr>
              <a:spLocks noChangeShapeType="1"/>
            </p:cNvSpPr>
            <p:nvPr/>
          </p:nvSpPr>
          <p:spPr bwMode="auto">
            <a:xfrm>
              <a:off x="4230" y="2796"/>
              <a:ext cx="168" cy="1"/>
            </a:xfrm>
            <a:prstGeom prst="line">
              <a:avLst/>
            </a:prstGeom>
            <a:noFill/>
            <a:ln w="12700">
              <a:solidFill>
                <a:srgbClr val="1FB71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0" name="Oval 193"/>
            <p:cNvSpPr>
              <a:spLocks noChangeArrowheads="1"/>
            </p:cNvSpPr>
            <p:nvPr/>
          </p:nvSpPr>
          <p:spPr bwMode="auto">
            <a:xfrm>
              <a:off x="4290" y="2772"/>
              <a:ext cx="42" cy="42"/>
            </a:xfrm>
            <a:prstGeom prst="ellipse">
              <a:avLst/>
            </a:prstGeom>
            <a:solidFill>
              <a:srgbClr val="1FB714"/>
            </a:solidFill>
            <a:ln w="12700">
              <a:solidFill>
                <a:srgbClr val="1FB71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1" name="Rectangle 194"/>
            <p:cNvSpPr>
              <a:spLocks noChangeArrowheads="1"/>
            </p:cNvSpPr>
            <p:nvPr/>
          </p:nvSpPr>
          <p:spPr bwMode="auto">
            <a:xfrm>
              <a:off x="4416" y="2748"/>
              <a:ext cx="65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  <a:latin typeface="Calibri" pitchFamily="34" charset="0"/>
                </a:rPr>
                <a:t>GAG HK68 4G </a:t>
              </a:r>
              <a:endParaRPr lang="en-US" sz="1400" b="0"/>
            </a:p>
          </p:txBody>
        </p:sp>
        <p:sp>
          <p:nvSpPr>
            <p:cNvPr id="37062" name="Line 195"/>
            <p:cNvSpPr>
              <a:spLocks noChangeShapeType="1"/>
            </p:cNvSpPr>
            <p:nvPr/>
          </p:nvSpPr>
          <p:spPr bwMode="auto">
            <a:xfrm>
              <a:off x="4230" y="2976"/>
              <a:ext cx="168" cy="1"/>
            </a:xfrm>
            <a:prstGeom prst="lin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3" name="Freeform 196"/>
            <p:cNvSpPr>
              <a:spLocks/>
            </p:cNvSpPr>
            <p:nvPr/>
          </p:nvSpPr>
          <p:spPr bwMode="auto">
            <a:xfrm>
              <a:off x="4290" y="2952"/>
              <a:ext cx="48" cy="48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48 h 48"/>
                <a:gd name="T4" fmla="*/ 0 w 48"/>
                <a:gd name="T5" fmla="*/ 48 h 48"/>
                <a:gd name="T6" fmla="*/ 24 w 4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8"/>
                <a:gd name="T14" fmla="*/ 48 w 4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D4"/>
            </a:solidFill>
            <a:ln w="12700" cmpd="sng">
              <a:solidFill>
                <a:srgbClr val="0000D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4" name="Rectangle 197"/>
            <p:cNvSpPr>
              <a:spLocks noChangeArrowheads="1"/>
            </p:cNvSpPr>
            <p:nvPr/>
          </p:nvSpPr>
          <p:spPr bwMode="auto">
            <a:xfrm>
              <a:off x="4416" y="2928"/>
              <a:ext cx="5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  <a:latin typeface="Calibri" pitchFamily="34" charset="0"/>
                </a:rPr>
                <a:t>GAG PR8 4G </a:t>
              </a:r>
              <a:endParaRPr lang="en-US" sz="1400" b="0"/>
            </a:p>
          </p:txBody>
        </p:sp>
        <p:sp>
          <p:nvSpPr>
            <p:cNvPr id="37065" name="Line 198"/>
            <p:cNvSpPr>
              <a:spLocks noChangeShapeType="1"/>
            </p:cNvSpPr>
            <p:nvPr/>
          </p:nvSpPr>
          <p:spPr bwMode="auto">
            <a:xfrm>
              <a:off x="4230" y="3150"/>
              <a:ext cx="168" cy="1"/>
            </a:xfrm>
            <a:prstGeom prst="line">
              <a:avLst/>
            </a:prstGeom>
            <a:noFill/>
            <a:ln w="12700">
              <a:solidFill>
                <a:srgbClr val="DD080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6" name="Rectangle 199"/>
            <p:cNvSpPr>
              <a:spLocks noChangeArrowheads="1"/>
            </p:cNvSpPr>
            <p:nvPr/>
          </p:nvSpPr>
          <p:spPr bwMode="auto">
            <a:xfrm>
              <a:off x="4290" y="3126"/>
              <a:ext cx="42" cy="42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DD080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67" name="Rectangle 200"/>
            <p:cNvSpPr>
              <a:spLocks noChangeArrowheads="1"/>
            </p:cNvSpPr>
            <p:nvPr/>
          </p:nvSpPr>
          <p:spPr bwMode="auto">
            <a:xfrm>
              <a:off x="4416" y="3102"/>
              <a:ext cx="7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0">
                  <a:solidFill>
                    <a:srgbClr val="000000"/>
                  </a:solidFill>
                  <a:latin typeface="Calibri" pitchFamily="34" charset="0"/>
                </a:rPr>
                <a:t>GAG PR8 HA&amp;NA</a:t>
              </a:r>
              <a:endParaRPr lang="en-US" sz="1400" b="0"/>
            </a:p>
          </p:txBody>
        </p:sp>
        <p:sp>
          <p:nvSpPr>
            <p:cNvPr id="37068" name="Rectangle 201"/>
            <p:cNvSpPr>
              <a:spLocks noChangeArrowheads="1"/>
            </p:cNvSpPr>
            <p:nvPr/>
          </p:nvSpPr>
          <p:spPr bwMode="auto">
            <a:xfrm>
              <a:off x="4176" y="2496"/>
              <a:ext cx="1056" cy="81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053" name="Text Box 202"/>
          <p:cNvSpPr txBox="1">
            <a:spLocks noChangeArrowheads="1"/>
          </p:cNvSpPr>
          <p:nvPr/>
        </p:nvSpPr>
        <p:spPr bwMode="auto">
          <a:xfrm>
            <a:off x="6705600" y="40259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*</a:t>
            </a:r>
          </a:p>
        </p:txBody>
      </p:sp>
      <p:sp>
        <p:nvSpPr>
          <p:cNvPr id="37054" name="Text Box 203"/>
          <p:cNvSpPr txBox="1">
            <a:spLocks noChangeArrowheads="1"/>
          </p:cNvSpPr>
          <p:nvPr/>
        </p:nvSpPr>
        <p:spPr bwMode="auto">
          <a:xfrm>
            <a:off x="6718300" y="5029200"/>
            <a:ext cx="30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*</a:t>
            </a:r>
          </a:p>
        </p:txBody>
      </p:sp>
      <p:sp>
        <p:nvSpPr>
          <p:cNvPr id="37055" name="Text Box 204"/>
          <p:cNvSpPr txBox="1">
            <a:spLocks noChangeArrowheads="1"/>
          </p:cNvSpPr>
          <p:nvPr/>
        </p:nvSpPr>
        <p:spPr bwMode="auto">
          <a:xfrm>
            <a:off x="303213" y="304800"/>
            <a:ext cx="8550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Headless HA vaccinated mice are protected from PR8 virus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/>
          <a:lstStyle/>
          <a:p>
            <a:r>
              <a:rPr lang="en-US" sz="5400" b="1" smtClean="0"/>
              <a:t>SUMMARY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1590940"/>
            <a:ext cx="9144000" cy="5257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chemeClr val="tx1"/>
                </a:solidFill>
                <a:ea typeface="ＭＳ Ｐゴシック" pitchFamily="30" charset="-128"/>
              </a:rPr>
              <a:t>A panel of antibodies that broadly neutralize influenza A viruses of  different subtypes have been identified.</a:t>
            </a:r>
          </a:p>
          <a:p>
            <a:pPr algn="l">
              <a:lnSpc>
                <a:spcPct val="80000"/>
              </a:lnSpc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Vaccination of mice with a novel </a:t>
            </a:r>
            <a:r>
              <a:rPr lang="en-US" sz="2800" b="1" dirty="0" err="1" smtClean="0">
                <a:solidFill>
                  <a:schemeClr val="tx1"/>
                </a:solidFill>
              </a:rPr>
              <a:t>immunogen</a:t>
            </a:r>
            <a:r>
              <a:rPr lang="en-US" sz="2800" b="1" dirty="0" smtClean="0">
                <a:solidFill>
                  <a:schemeClr val="tx1"/>
                </a:solidFill>
              </a:rPr>
              <a:t> comprising the conserved HA stalk domain and  lacking the globular head induces immune sera with broader reactivity than those obtained from mice immunized with a full length HA. </a:t>
            </a:r>
          </a:p>
          <a:p>
            <a:pPr algn="l">
              <a:lnSpc>
                <a:spcPct val="80000"/>
              </a:lnSpc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chemeClr val="tx1"/>
                </a:solidFill>
              </a:rPr>
              <a:t>Furthermore, the headless HA vaccine (DNA and VLP) provides full protection against death and partial protection against disease following lethal viral challenge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 39"/>
          <p:cNvSpPr>
            <a:spLocks noChangeShapeType="1"/>
          </p:cNvSpPr>
          <p:nvPr/>
        </p:nvSpPr>
        <p:spPr bwMode="auto">
          <a:xfrm flipH="1">
            <a:off x="1052705" y="5289427"/>
            <a:ext cx="91359" cy="2435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9" name="Rectangle 72"/>
          <p:cNvSpPr>
            <a:spLocks noChangeArrowheads="1"/>
          </p:cNvSpPr>
          <p:nvPr/>
        </p:nvSpPr>
        <p:spPr bwMode="auto">
          <a:xfrm>
            <a:off x="4569840" y="5278043"/>
            <a:ext cx="192648" cy="24131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 flipH="1">
            <a:off x="516564" y="2910186"/>
            <a:ext cx="417239" cy="101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A</a:t>
            </a:r>
          </a:p>
        </p:txBody>
      </p:sp>
      <p:sp>
        <p:nvSpPr>
          <p:cNvPr id="220" name="Line 19"/>
          <p:cNvSpPr>
            <a:spLocks noChangeShapeType="1"/>
          </p:cNvSpPr>
          <p:nvPr/>
        </p:nvSpPr>
        <p:spPr bwMode="auto">
          <a:xfrm flipV="1">
            <a:off x="1581665" y="5419193"/>
            <a:ext cx="1713927" cy="6717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  <a:gs pos="63000">
                  <a:schemeClr val="accent2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3" name="Rectangle 22"/>
          <p:cNvSpPr>
            <a:spLocks noChangeArrowheads="1"/>
          </p:cNvSpPr>
          <p:nvPr/>
        </p:nvSpPr>
        <p:spPr bwMode="auto">
          <a:xfrm>
            <a:off x="435704" y="5289427"/>
            <a:ext cx="192649" cy="2435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4" name="Line 23"/>
          <p:cNvSpPr>
            <a:spLocks noChangeShapeType="1"/>
          </p:cNvSpPr>
          <p:nvPr/>
        </p:nvSpPr>
        <p:spPr bwMode="auto">
          <a:xfrm>
            <a:off x="3206218" y="4431155"/>
            <a:ext cx="994464" cy="0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/>
                </a:gs>
                <a:gs pos="56000">
                  <a:srgbClr val="005B2D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5" name="Rectangle 24"/>
          <p:cNvSpPr>
            <a:spLocks noChangeArrowheads="1"/>
          </p:cNvSpPr>
          <p:nvPr/>
        </p:nvSpPr>
        <p:spPr bwMode="auto">
          <a:xfrm>
            <a:off x="3106915" y="4310497"/>
            <a:ext cx="188677" cy="2413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41" name="Line 40"/>
          <p:cNvSpPr>
            <a:spLocks noChangeShapeType="1"/>
          </p:cNvSpPr>
          <p:nvPr/>
        </p:nvSpPr>
        <p:spPr bwMode="auto">
          <a:xfrm flipH="1">
            <a:off x="1121120" y="5289427"/>
            <a:ext cx="99303" cy="2435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5" name="Rectangle 64"/>
          <p:cNvSpPr>
            <a:spLocks noChangeArrowheads="1"/>
          </p:cNvSpPr>
          <p:nvPr/>
        </p:nvSpPr>
        <p:spPr bwMode="auto">
          <a:xfrm>
            <a:off x="408412" y="4846660"/>
            <a:ext cx="518582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b="1" dirty="0" smtClean="0">
                <a:latin typeface="+mj-lt"/>
              </a:rPr>
              <a:t>H1N1 (Group1) 			    		  </a:t>
            </a:r>
            <a:r>
              <a:rPr lang="en-US" b="1" dirty="0" smtClean="0">
                <a:latin typeface="+mj-lt"/>
              </a:rPr>
              <a:t>H1N1</a:t>
            </a:r>
            <a:endParaRPr lang="en-US" sz="1800" b="1" dirty="0">
              <a:latin typeface="+mj-lt"/>
            </a:endParaRPr>
          </a:p>
        </p:txBody>
      </p:sp>
      <p:sp>
        <p:nvSpPr>
          <p:cNvPr id="266" name="Rectangle 66"/>
          <p:cNvSpPr>
            <a:spLocks noChangeArrowheads="1"/>
          </p:cNvSpPr>
          <p:nvPr/>
        </p:nvSpPr>
        <p:spPr bwMode="auto">
          <a:xfrm>
            <a:off x="3094518" y="3861270"/>
            <a:ext cx="1443087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H2N2 (Group1)</a:t>
            </a:r>
            <a:endParaRPr lang="en-US" sz="1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8" name="Line 70"/>
          <p:cNvSpPr>
            <a:spLocks noChangeShapeType="1"/>
          </p:cNvSpPr>
          <p:nvPr/>
        </p:nvSpPr>
        <p:spPr bwMode="auto">
          <a:xfrm>
            <a:off x="435703" y="5419191"/>
            <a:ext cx="1068744" cy="6721"/>
          </a:xfrm>
          <a:prstGeom prst="line">
            <a:avLst/>
          </a:prstGeom>
          <a:noFill/>
          <a:ln w="76200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0" name="Text Box 76"/>
          <p:cNvSpPr txBox="1">
            <a:spLocks noChangeArrowheads="1"/>
          </p:cNvSpPr>
          <p:nvPr/>
        </p:nvSpPr>
        <p:spPr bwMode="auto">
          <a:xfrm>
            <a:off x="8599391" y="3092515"/>
            <a:ext cx="230384" cy="52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 b="0">
              <a:latin typeface="+mj-lt"/>
            </a:endParaRPr>
          </a:p>
        </p:txBody>
      </p:sp>
      <p:sp>
        <p:nvSpPr>
          <p:cNvPr id="273" name="Text Box 79"/>
          <p:cNvSpPr txBox="1">
            <a:spLocks noChangeArrowheads="1"/>
          </p:cNvSpPr>
          <p:nvPr/>
        </p:nvSpPr>
        <p:spPr bwMode="auto">
          <a:xfrm>
            <a:off x="7137068" y="2589403"/>
            <a:ext cx="577573" cy="1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 eaLnBrk="0" hangingPunct="0"/>
            <a:endParaRPr lang="en-US" b="0">
              <a:latin typeface="+mj-lt"/>
            </a:endParaRPr>
          </a:p>
        </p:txBody>
      </p:sp>
      <p:sp>
        <p:nvSpPr>
          <p:cNvPr id="274" name="Text Box 80"/>
          <p:cNvSpPr txBox="1">
            <a:spLocks noChangeArrowheads="1"/>
          </p:cNvSpPr>
          <p:nvPr/>
        </p:nvSpPr>
        <p:spPr bwMode="auto">
          <a:xfrm>
            <a:off x="7041736" y="2589403"/>
            <a:ext cx="577573" cy="1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>
            <a:spAutoFit/>
          </a:bodyPr>
          <a:lstStyle/>
          <a:p>
            <a:pPr algn="l" eaLnBrk="0" hangingPunct="0">
              <a:defRPr/>
            </a:pPr>
            <a:endParaRPr lang="en-US" b="0">
              <a:latin typeface="+mj-lt"/>
            </a:endParaRPr>
          </a:p>
        </p:txBody>
      </p:sp>
      <p:sp>
        <p:nvSpPr>
          <p:cNvPr id="275" name="Line 82"/>
          <p:cNvSpPr>
            <a:spLocks noChangeShapeType="1"/>
          </p:cNvSpPr>
          <p:nvPr/>
        </p:nvSpPr>
        <p:spPr bwMode="auto">
          <a:xfrm>
            <a:off x="6946032" y="2546147"/>
            <a:ext cx="285994" cy="0"/>
          </a:xfrm>
          <a:prstGeom prst="line">
            <a:avLst/>
          </a:prstGeom>
          <a:noFill/>
          <a:ln w="38100">
            <a:pattFill prst="pct5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6" name="Rectangle 83"/>
          <p:cNvSpPr>
            <a:spLocks noChangeArrowheads="1"/>
          </p:cNvSpPr>
          <p:nvPr/>
        </p:nvSpPr>
        <p:spPr bwMode="auto">
          <a:xfrm>
            <a:off x="6914901" y="2390691"/>
            <a:ext cx="192649" cy="2413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8" name="Line 19"/>
          <p:cNvSpPr>
            <a:spLocks noChangeShapeType="1"/>
          </p:cNvSpPr>
          <p:nvPr/>
        </p:nvSpPr>
        <p:spPr bwMode="auto">
          <a:xfrm>
            <a:off x="4742629" y="5410085"/>
            <a:ext cx="2625419" cy="0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  <a:gs pos="79000">
                  <a:srgbClr val="883230"/>
                </a:gs>
                <a:gs pos="40000">
                  <a:schemeClr val="accent2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9" name="Rectangle 16"/>
          <p:cNvSpPr>
            <a:spLocks noChangeArrowheads="1"/>
          </p:cNvSpPr>
          <p:nvPr/>
        </p:nvSpPr>
        <p:spPr bwMode="auto">
          <a:xfrm>
            <a:off x="3176983" y="6349014"/>
            <a:ext cx="5706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1960</a:t>
            </a:r>
            <a:endParaRPr lang="en-US" sz="2000" b="1" dirty="0">
              <a:latin typeface="+mj-lt"/>
            </a:endParaRPr>
          </a:p>
        </p:txBody>
      </p:sp>
      <p:sp>
        <p:nvSpPr>
          <p:cNvPr id="280" name="Rectangle 46"/>
          <p:cNvSpPr>
            <a:spLocks noChangeArrowheads="1"/>
          </p:cNvSpPr>
          <p:nvPr/>
        </p:nvSpPr>
        <p:spPr bwMode="auto">
          <a:xfrm>
            <a:off x="266700" y="6327791"/>
            <a:ext cx="5706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1918</a:t>
            </a:r>
            <a:endParaRPr lang="en-US" sz="2000" b="1" dirty="0">
              <a:latin typeface="+mj-lt"/>
            </a:endParaRPr>
          </a:p>
        </p:txBody>
      </p:sp>
      <p:sp>
        <p:nvSpPr>
          <p:cNvPr id="281" name="Rectangle 51"/>
          <p:cNvSpPr>
            <a:spLocks noChangeArrowheads="1"/>
          </p:cNvSpPr>
          <p:nvPr/>
        </p:nvSpPr>
        <p:spPr bwMode="auto">
          <a:xfrm>
            <a:off x="1739071" y="6324600"/>
            <a:ext cx="6993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1940</a:t>
            </a:r>
            <a:endParaRPr lang="en-US" sz="2000" b="1" dirty="0">
              <a:latin typeface="+mj-lt"/>
            </a:endParaRPr>
          </a:p>
        </p:txBody>
      </p:sp>
      <p:sp>
        <p:nvSpPr>
          <p:cNvPr id="282" name="Rectangle 54"/>
          <p:cNvSpPr>
            <a:spLocks noChangeArrowheads="1"/>
          </p:cNvSpPr>
          <p:nvPr/>
        </p:nvSpPr>
        <p:spPr bwMode="auto">
          <a:xfrm>
            <a:off x="6167468" y="6333079"/>
            <a:ext cx="5706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2000</a:t>
            </a:r>
            <a:endParaRPr lang="en-US" sz="2000" b="1" dirty="0">
              <a:latin typeface="+mj-lt"/>
            </a:endParaRPr>
          </a:p>
        </p:txBody>
      </p:sp>
      <p:sp>
        <p:nvSpPr>
          <p:cNvPr id="283" name="Freeform 10"/>
          <p:cNvSpPr>
            <a:spLocks noEditPoints="1"/>
          </p:cNvSpPr>
          <p:nvPr/>
        </p:nvSpPr>
        <p:spPr bwMode="auto">
          <a:xfrm>
            <a:off x="1117298" y="6173718"/>
            <a:ext cx="6641226" cy="227658"/>
          </a:xfrm>
          <a:custGeom>
            <a:avLst/>
            <a:gdLst>
              <a:gd name="T0" fmla="*/ 0 w 2436"/>
              <a:gd name="T1" fmla="*/ 2147483647 h 66"/>
              <a:gd name="T2" fmla="*/ 2147483647 w 2436"/>
              <a:gd name="T3" fmla="*/ 2147483647 h 66"/>
              <a:gd name="T4" fmla="*/ 2147483647 w 2436"/>
              <a:gd name="T5" fmla="*/ 2147483647 h 66"/>
              <a:gd name="T6" fmla="*/ 0 w 2436"/>
              <a:gd name="T7" fmla="*/ 2147483647 h 66"/>
              <a:gd name="T8" fmla="*/ 0 w 2436"/>
              <a:gd name="T9" fmla="*/ 2147483647 h 66"/>
              <a:gd name="T10" fmla="*/ 2147483647 w 2436"/>
              <a:gd name="T11" fmla="*/ 2147483647 h 66"/>
              <a:gd name="T12" fmla="*/ 2147483647 w 2436"/>
              <a:gd name="T13" fmla="*/ 0 h 66"/>
              <a:gd name="T14" fmla="*/ 2147483647 w 2436"/>
              <a:gd name="T15" fmla="*/ 2147483647 h 66"/>
              <a:gd name="T16" fmla="*/ 2147483647 w 2436"/>
              <a:gd name="T17" fmla="*/ 2147483647 h 66"/>
              <a:gd name="T18" fmla="*/ 2147483647 w 2436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6"/>
              <a:gd name="T31" fmla="*/ 0 h 66"/>
              <a:gd name="T32" fmla="*/ 2436 w 2436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6" h="66">
                <a:moveTo>
                  <a:pt x="0" y="27"/>
                </a:moveTo>
                <a:lnTo>
                  <a:pt x="2409" y="27"/>
                </a:lnTo>
                <a:lnTo>
                  <a:pt x="2409" y="40"/>
                </a:lnTo>
                <a:lnTo>
                  <a:pt x="0" y="40"/>
                </a:lnTo>
                <a:lnTo>
                  <a:pt x="0" y="27"/>
                </a:lnTo>
                <a:close/>
                <a:moveTo>
                  <a:pt x="2409" y="33"/>
                </a:moveTo>
                <a:lnTo>
                  <a:pt x="2395" y="0"/>
                </a:lnTo>
                <a:lnTo>
                  <a:pt x="2436" y="33"/>
                </a:lnTo>
                <a:lnTo>
                  <a:pt x="2395" y="66"/>
                </a:lnTo>
                <a:lnTo>
                  <a:pt x="2409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2" name="Line 3"/>
          <p:cNvSpPr>
            <a:spLocks noChangeShapeType="1"/>
          </p:cNvSpPr>
          <p:nvPr/>
        </p:nvSpPr>
        <p:spPr bwMode="auto">
          <a:xfrm>
            <a:off x="482405" y="6264004"/>
            <a:ext cx="516217" cy="4553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3" name="Freeform 292"/>
          <p:cNvSpPr/>
          <p:nvPr/>
        </p:nvSpPr>
        <p:spPr>
          <a:xfrm>
            <a:off x="491468" y="5945548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3"/>
          <p:cNvSpPr/>
          <p:nvPr/>
        </p:nvSpPr>
        <p:spPr>
          <a:xfrm>
            <a:off x="3410617" y="5943345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/>
          <p:cNvSpPr/>
          <p:nvPr/>
        </p:nvSpPr>
        <p:spPr>
          <a:xfrm>
            <a:off x="4887232" y="5943345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52"/>
          <p:cNvSpPr>
            <a:spLocks noChangeArrowheads="1"/>
          </p:cNvSpPr>
          <p:nvPr/>
        </p:nvSpPr>
        <p:spPr bwMode="auto">
          <a:xfrm>
            <a:off x="4683740" y="6346811"/>
            <a:ext cx="5706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1980</a:t>
            </a:r>
            <a:endParaRPr lang="en-US" sz="2000" b="1" dirty="0">
              <a:latin typeface="+mj-lt"/>
            </a:endParaRPr>
          </a:p>
        </p:txBody>
      </p:sp>
      <p:cxnSp>
        <p:nvCxnSpPr>
          <p:cNvPr id="299" name="Straight Connector 298"/>
          <p:cNvCxnSpPr/>
          <p:nvPr/>
        </p:nvCxnSpPr>
        <p:spPr>
          <a:xfrm flipH="1">
            <a:off x="868695" y="5919220"/>
            <a:ext cx="345578" cy="738755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Rectangle 26"/>
          <p:cNvSpPr>
            <a:spLocks noChangeArrowheads="1"/>
          </p:cNvSpPr>
          <p:nvPr/>
        </p:nvSpPr>
        <p:spPr bwMode="auto">
          <a:xfrm>
            <a:off x="4120631" y="3234990"/>
            <a:ext cx="192649" cy="250424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4028978" y="1863741"/>
            <a:ext cx="5177363" cy="2478374"/>
            <a:chOff x="4354032" y="2290108"/>
            <a:chExt cx="4138361" cy="1728214"/>
          </a:xfrm>
        </p:grpSpPr>
        <p:sp>
          <p:nvSpPr>
            <p:cNvPr id="194" name="Text Box 77"/>
            <p:cNvSpPr txBox="1">
              <a:spLocks noChangeArrowheads="1"/>
            </p:cNvSpPr>
            <p:nvPr/>
          </p:nvSpPr>
          <p:spPr bwMode="auto">
            <a:xfrm>
              <a:off x="7737258" y="2448662"/>
              <a:ext cx="755135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9600" dirty="0">
                  <a:solidFill>
                    <a:srgbClr val="000000"/>
                  </a:solidFill>
                  <a:latin typeface="+mj-lt"/>
                </a:rPr>
                <a:t>?</a:t>
              </a:r>
            </a:p>
          </p:txBody>
        </p:sp>
        <p:sp>
          <p:nvSpPr>
            <p:cNvPr id="264" name="Rectangle 63"/>
            <p:cNvSpPr>
              <a:spLocks noChangeArrowheads="1"/>
            </p:cNvSpPr>
            <p:nvPr/>
          </p:nvSpPr>
          <p:spPr bwMode="auto">
            <a:xfrm>
              <a:off x="4354032" y="2943827"/>
              <a:ext cx="1195770" cy="19315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rgbClr val="000000"/>
                  </a:solidFill>
                  <a:latin typeface="+mj-lt"/>
                </a:rPr>
                <a:t> H3N2 (Group2)</a:t>
              </a:r>
              <a:endParaRPr lang="en-US" sz="18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67" name="Line 68"/>
            <p:cNvSpPr>
              <a:spLocks noChangeShapeType="1"/>
            </p:cNvSpPr>
            <p:nvPr/>
          </p:nvSpPr>
          <p:spPr bwMode="auto">
            <a:xfrm>
              <a:off x="4541108" y="3336743"/>
              <a:ext cx="2665027" cy="0"/>
            </a:xfrm>
            <a:prstGeom prst="line">
              <a:avLst/>
            </a:prstGeom>
            <a:noFill/>
            <a:ln w="76200" cmpd="sng">
              <a:gradFill flip="none" rotWithShape="1">
                <a:gsLst>
                  <a:gs pos="0">
                    <a:srgbClr val="0000FF"/>
                  </a:gs>
                  <a:gs pos="100000">
                    <a:schemeClr val="tx2">
                      <a:lumMod val="50000"/>
                    </a:schemeClr>
                  </a:gs>
                </a:gsLst>
                <a:lin ang="0" scaled="1"/>
                <a:tileRect/>
              </a:gra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>
                <a:ln>
                  <a:gradFill flip="none" rotWithShape="1">
                    <a:gsLst>
                      <a:gs pos="0">
                        <a:srgbClr val="0000FF"/>
                      </a:gs>
                      <a:gs pos="100000">
                        <a:schemeClr val="tx1"/>
                      </a:gs>
                      <a:gs pos="50000">
                        <a:srgbClr val="0000FF"/>
                      </a:gs>
                    </a:gsLst>
                    <a:lin ang="0" scaled="1"/>
                    <a:tileRect/>
                  </a:gradFill>
                </a:ln>
                <a:latin typeface="+mj-lt"/>
              </a:endParaRPr>
            </a:p>
          </p:txBody>
        </p:sp>
        <p:sp>
          <p:nvSpPr>
            <p:cNvPr id="272" name="Rectangle 78"/>
            <p:cNvSpPr>
              <a:spLocks noChangeArrowheads="1"/>
            </p:cNvSpPr>
            <p:nvPr/>
          </p:nvSpPr>
          <p:spPr bwMode="auto">
            <a:xfrm>
              <a:off x="6613047" y="2290108"/>
              <a:ext cx="8402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 b="1" dirty="0" smtClean="0">
                  <a:solidFill>
                    <a:srgbClr val="000000"/>
                  </a:solidFill>
                  <a:latin typeface="+mj-lt"/>
                </a:rPr>
                <a:t>pH1N1</a:t>
              </a:r>
              <a:endParaRPr lang="en-US" sz="18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77" name="Line 84"/>
            <p:cNvSpPr>
              <a:spLocks noChangeShapeType="1"/>
            </p:cNvSpPr>
            <p:nvPr/>
          </p:nvSpPr>
          <p:spPr bwMode="auto">
            <a:xfrm>
              <a:off x="6811717" y="2735898"/>
              <a:ext cx="388253" cy="0"/>
            </a:xfrm>
            <a:prstGeom prst="line">
              <a:avLst/>
            </a:prstGeom>
            <a:noFill/>
            <a:ln w="76200" cmpd="sng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  <a:tileRect/>
              </a:gra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07" name="Line 20"/>
          <p:cNvSpPr>
            <a:spLocks noChangeShapeType="1"/>
          </p:cNvSpPr>
          <p:nvPr/>
        </p:nvSpPr>
        <p:spPr bwMode="auto">
          <a:xfrm flipH="1">
            <a:off x="979288" y="6146760"/>
            <a:ext cx="91359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8" name="Line 21"/>
          <p:cNvSpPr>
            <a:spLocks noChangeShapeType="1"/>
          </p:cNvSpPr>
          <p:nvPr/>
        </p:nvSpPr>
        <p:spPr bwMode="auto">
          <a:xfrm flipH="1">
            <a:off x="1070647" y="6146760"/>
            <a:ext cx="99303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9" name="Line 39"/>
          <p:cNvSpPr>
            <a:spLocks noChangeShapeType="1"/>
          </p:cNvSpPr>
          <p:nvPr/>
        </p:nvSpPr>
        <p:spPr bwMode="auto">
          <a:xfrm flipH="1">
            <a:off x="979288" y="6146760"/>
            <a:ext cx="91359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0" name="Line 40"/>
          <p:cNvSpPr>
            <a:spLocks noChangeShapeType="1"/>
          </p:cNvSpPr>
          <p:nvPr/>
        </p:nvSpPr>
        <p:spPr bwMode="auto">
          <a:xfrm flipH="1">
            <a:off x="1070647" y="6146760"/>
            <a:ext cx="99303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0" y="47484"/>
            <a:ext cx="9144000" cy="86177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INFLUENZA VIRUSES CIRCULATING IN THE HUMAN POPULATION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6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Line 39"/>
          <p:cNvSpPr>
            <a:spLocks noChangeShapeType="1"/>
          </p:cNvSpPr>
          <p:nvPr/>
        </p:nvSpPr>
        <p:spPr bwMode="auto">
          <a:xfrm flipH="1">
            <a:off x="1052705" y="5289427"/>
            <a:ext cx="91359" cy="2435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9" name="Rectangle 72"/>
          <p:cNvSpPr>
            <a:spLocks noChangeArrowheads="1"/>
          </p:cNvSpPr>
          <p:nvPr/>
        </p:nvSpPr>
        <p:spPr bwMode="auto">
          <a:xfrm>
            <a:off x="4569840" y="5278043"/>
            <a:ext cx="192648" cy="24131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 flipH="1">
            <a:off x="516564" y="2910186"/>
            <a:ext cx="417239" cy="1015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A</a:t>
            </a:r>
          </a:p>
        </p:txBody>
      </p:sp>
      <p:sp>
        <p:nvSpPr>
          <p:cNvPr id="220" name="Line 19"/>
          <p:cNvSpPr>
            <a:spLocks noChangeShapeType="1"/>
          </p:cNvSpPr>
          <p:nvPr/>
        </p:nvSpPr>
        <p:spPr bwMode="auto">
          <a:xfrm flipV="1">
            <a:off x="1581665" y="5419193"/>
            <a:ext cx="1713927" cy="6717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rgbClr val="FF0000"/>
                </a:gs>
                <a:gs pos="100000">
                  <a:schemeClr val="bg1"/>
                </a:gs>
                <a:gs pos="63000">
                  <a:schemeClr val="accent2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3" name="Rectangle 22"/>
          <p:cNvSpPr>
            <a:spLocks noChangeArrowheads="1"/>
          </p:cNvSpPr>
          <p:nvPr/>
        </p:nvSpPr>
        <p:spPr bwMode="auto">
          <a:xfrm>
            <a:off x="435704" y="5289427"/>
            <a:ext cx="192649" cy="243593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4" name="Line 23"/>
          <p:cNvSpPr>
            <a:spLocks noChangeShapeType="1"/>
          </p:cNvSpPr>
          <p:nvPr/>
        </p:nvSpPr>
        <p:spPr bwMode="auto">
          <a:xfrm>
            <a:off x="3206218" y="4431155"/>
            <a:ext cx="994464" cy="0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bg1"/>
                </a:gs>
                <a:gs pos="56000">
                  <a:srgbClr val="005B2D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5" name="Rectangle 24"/>
          <p:cNvSpPr>
            <a:spLocks noChangeArrowheads="1"/>
          </p:cNvSpPr>
          <p:nvPr/>
        </p:nvSpPr>
        <p:spPr bwMode="auto">
          <a:xfrm>
            <a:off x="3106915" y="4310497"/>
            <a:ext cx="188677" cy="2413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41" name="Line 40"/>
          <p:cNvSpPr>
            <a:spLocks noChangeShapeType="1"/>
          </p:cNvSpPr>
          <p:nvPr/>
        </p:nvSpPr>
        <p:spPr bwMode="auto">
          <a:xfrm flipH="1">
            <a:off x="1121120" y="5289427"/>
            <a:ext cx="99303" cy="24359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5" name="Rectangle 64"/>
          <p:cNvSpPr>
            <a:spLocks noChangeArrowheads="1"/>
          </p:cNvSpPr>
          <p:nvPr/>
        </p:nvSpPr>
        <p:spPr bwMode="auto">
          <a:xfrm>
            <a:off x="408412" y="4846660"/>
            <a:ext cx="518582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b="1" dirty="0" smtClean="0">
                <a:latin typeface="+mj-lt"/>
              </a:rPr>
              <a:t>H1N1 (Group1) 			    		  </a:t>
            </a:r>
            <a:r>
              <a:rPr lang="en-US" b="1" dirty="0" smtClean="0">
                <a:latin typeface="+mj-lt"/>
              </a:rPr>
              <a:t>H1N1</a:t>
            </a:r>
            <a:endParaRPr lang="en-US" sz="1800" b="1" dirty="0">
              <a:latin typeface="+mj-lt"/>
            </a:endParaRPr>
          </a:p>
        </p:txBody>
      </p:sp>
      <p:sp>
        <p:nvSpPr>
          <p:cNvPr id="266" name="Rectangle 66"/>
          <p:cNvSpPr>
            <a:spLocks noChangeArrowheads="1"/>
          </p:cNvSpPr>
          <p:nvPr/>
        </p:nvSpPr>
        <p:spPr bwMode="auto">
          <a:xfrm>
            <a:off x="3094518" y="3861270"/>
            <a:ext cx="1443087" cy="27699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+mj-lt"/>
              </a:rPr>
              <a:t>H2N2 (Group1)</a:t>
            </a:r>
            <a:endParaRPr lang="en-US" sz="1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8" name="Line 70"/>
          <p:cNvSpPr>
            <a:spLocks noChangeShapeType="1"/>
          </p:cNvSpPr>
          <p:nvPr/>
        </p:nvSpPr>
        <p:spPr bwMode="auto">
          <a:xfrm>
            <a:off x="435703" y="5419191"/>
            <a:ext cx="1068744" cy="6721"/>
          </a:xfrm>
          <a:prstGeom prst="line">
            <a:avLst/>
          </a:prstGeom>
          <a:noFill/>
          <a:ln w="76200" cmpd="sng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0" name="Text Box 76"/>
          <p:cNvSpPr txBox="1">
            <a:spLocks noChangeArrowheads="1"/>
          </p:cNvSpPr>
          <p:nvPr/>
        </p:nvSpPr>
        <p:spPr bwMode="auto">
          <a:xfrm>
            <a:off x="8599391" y="3092515"/>
            <a:ext cx="230384" cy="52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 sz="1800" b="0">
              <a:latin typeface="+mj-lt"/>
            </a:endParaRPr>
          </a:p>
        </p:txBody>
      </p:sp>
      <p:sp>
        <p:nvSpPr>
          <p:cNvPr id="273" name="Text Box 79"/>
          <p:cNvSpPr txBox="1">
            <a:spLocks noChangeArrowheads="1"/>
          </p:cNvSpPr>
          <p:nvPr/>
        </p:nvSpPr>
        <p:spPr bwMode="auto">
          <a:xfrm>
            <a:off x="7137068" y="2589403"/>
            <a:ext cx="577573" cy="1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 eaLnBrk="0" hangingPunct="0"/>
            <a:endParaRPr lang="en-US" b="0">
              <a:latin typeface="+mj-lt"/>
            </a:endParaRPr>
          </a:p>
        </p:txBody>
      </p:sp>
      <p:sp>
        <p:nvSpPr>
          <p:cNvPr id="274" name="Text Box 80"/>
          <p:cNvSpPr txBox="1">
            <a:spLocks noChangeArrowheads="1"/>
          </p:cNvSpPr>
          <p:nvPr/>
        </p:nvSpPr>
        <p:spPr bwMode="auto">
          <a:xfrm>
            <a:off x="7041736" y="2589403"/>
            <a:ext cx="577573" cy="1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>
            <a:spAutoFit/>
          </a:bodyPr>
          <a:lstStyle/>
          <a:p>
            <a:pPr algn="l" eaLnBrk="0" hangingPunct="0">
              <a:defRPr/>
            </a:pPr>
            <a:endParaRPr lang="en-US" b="0">
              <a:latin typeface="+mj-lt"/>
            </a:endParaRPr>
          </a:p>
        </p:txBody>
      </p:sp>
      <p:sp>
        <p:nvSpPr>
          <p:cNvPr id="275" name="Line 82"/>
          <p:cNvSpPr>
            <a:spLocks noChangeShapeType="1"/>
          </p:cNvSpPr>
          <p:nvPr/>
        </p:nvSpPr>
        <p:spPr bwMode="auto">
          <a:xfrm>
            <a:off x="6946032" y="2546147"/>
            <a:ext cx="285994" cy="0"/>
          </a:xfrm>
          <a:prstGeom prst="line">
            <a:avLst/>
          </a:prstGeom>
          <a:noFill/>
          <a:ln w="38100">
            <a:pattFill prst="pct5">
              <a:fgClr>
                <a:srgbClr val="FF0066"/>
              </a:fgClr>
              <a:bgClr>
                <a:srgbClr val="FFFFFF"/>
              </a:bgClr>
            </a:patt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6" name="Rectangle 83"/>
          <p:cNvSpPr>
            <a:spLocks noChangeArrowheads="1"/>
          </p:cNvSpPr>
          <p:nvPr/>
        </p:nvSpPr>
        <p:spPr bwMode="auto">
          <a:xfrm>
            <a:off x="6914901" y="2390691"/>
            <a:ext cx="192649" cy="2413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8" name="Line 19"/>
          <p:cNvSpPr>
            <a:spLocks noChangeShapeType="1"/>
          </p:cNvSpPr>
          <p:nvPr/>
        </p:nvSpPr>
        <p:spPr bwMode="auto">
          <a:xfrm>
            <a:off x="4742629" y="5410085"/>
            <a:ext cx="2625419" cy="0"/>
          </a:xfrm>
          <a:prstGeom prst="line">
            <a:avLst/>
          </a:prstGeom>
          <a:noFill/>
          <a:ln w="76200" cmpd="sng">
            <a:gradFill flip="none" rotWithShape="1">
              <a:gsLst>
                <a:gs pos="0">
                  <a:schemeClr val="accent2"/>
                </a:gs>
                <a:gs pos="100000">
                  <a:schemeClr val="bg1"/>
                </a:gs>
                <a:gs pos="79000">
                  <a:srgbClr val="883230"/>
                </a:gs>
                <a:gs pos="40000">
                  <a:schemeClr val="accent2"/>
                </a:gs>
              </a:gsLst>
              <a:lin ang="0" scaled="1"/>
              <a:tileRect/>
            </a:gra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79" name="Rectangle 16"/>
          <p:cNvSpPr>
            <a:spLocks noChangeArrowheads="1"/>
          </p:cNvSpPr>
          <p:nvPr/>
        </p:nvSpPr>
        <p:spPr bwMode="auto">
          <a:xfrm>
            <a:off x="3176983" y="6349014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1960</a:t>
            </a:r>
            <a:endParaRPr lang="en-US" sz="2000" b="1" dirty="0">
              <a:latin typeface="+mj-lt"/>
            </a:endParaRPr>
          </a:p>
        </p:txBody>
      </p:sp>
      <p:sp>
        <p:nvSpPr>
          <p:cNvPr id="280" name="Rectangle 46"/>
          <p:cNvSpPr>
            <a:spLocks noChangeArrowheads="1"/>
          </p:cNvSpPr>
          <p:nvPr/>
        </p:nvSpPr>
        <p:spPr bwMode="auto">
          <a:xfrm>
            <a:off x="266700" y="6327791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1918</a:t>
            </a:r>
            <a:endParaRPr lang="en-US" sz="2000" b="1" dirty="0">
              <a:latin typeface="+mj-lt"/>
            </a:endParaRPr>
          </a:p>
        </p:txBody>
      </p:sp>
      <p:sp>
        <p:nvSpPr>
          <p:cNvPr id="281" name="Rectangle 51"/>
          <p:cNvSpPr>
            <a:spLocks noChangeArrowheads="1"/>
          </p:cNvSpPr>
          <p:nvPr/>
        </p:nvSpPr>
        <p:spPr bwMode="auto">
          <a:xfrm>
            <a:off x="1739071" y="6349014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1940</a:t>
            </a:r>
            <a:endParaRPr lang="en-US" sz="2000" b="1" dirty="0">
              <a:latin typeface="+mj-lt"/>
            </a:endParaRPr>
          </a:p>
        </p:txBody>
      </p:sp>
      <p:sp>
        <p:nvSpPr>
          <p:cNvPr id="282" name="Rectangle 54"/>
          <p:cNvSpPr>
            <a:spLocks noChangeArrowheads="1"/>
          </p:cNvSpPr>
          <p:nvPr/>
        </p:nvSpPr>
        <p:spPr bwMode="auto">
          <a:xfrm>
            <a:off x="6167468" y="6333079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+mj-lt"/>
              </a:rPr>
              <a:t>2000</a:t>
            </a:r>
            <a:endParaRPr lang="en-US" sz="2000" b="1" dirty="0">
              <a:latin typeface="+mj-lt"/>
            </a:endParaRPr>
          </a:p>
        </p:txBody>
      </p:sp>
      <p:sp>
        <p:nvSpPr>
          <p:cNvPr id="283" name="Freeform 10"/>
          <p:cNvSpPr>
            <a:spLocks noEditPoints="1"/>
          </p:cNvSpPr>
          <p:nvPr/>
        </p:nvSpPr>
        <p:spPr bwMode="auto">
          <a:xfrm>
            <a:off x="1117298" y="6173718"/>
            <a:ext cx="6641226" cy="227658"/>
          </a:xfrm>
          <a:custGeom>
            <a:avLst/>
            <a:gdLst>
              <a:gd name="T0" fmla="*/ 0 w 2436"/>
              <a:gd name="T1" fmla="*/ 2147483647 h 66"/>
              <a:gd name="T2" fmla="*/ 2147483647 w 2436"/>
              <a:gd name="T3" fmla="*/ 2147483647 h 66"/>
              <a:gd name="T4" fmla="*/ 2147483647 w 2436"/>
              <a:gd name="T5" fmla="*/ 2147483647 h 66"/>
              <a:gd name="T6" fmla="*/ 0 w 2436"/>
              <a:gd name="T7" fmla="*/ 2147483647 h 66"/>
              <a:gd name="T8" fmla="*/ 0 w 2436"/>
              <a:gd name="T9" fmla="*/ 2147483647 h 66"/>
              <a:gd name="T10" fmla="*/ 2147483647 w 2436"/>
              <a:gd name="T11" fmla="*/ 2147483647 h 66"/>
              <a:gd name="T12" fmla="*/ 2147483647 w 2436"/>
              <a:gd name="T13" fmla="*/ 0 h 66"/>
              <a:gd name="T14" fmla="*/ 2147483647 w 2436"/>
              <a:gd name="T15" fmla="*/ 2147483647 h 66"/>
              <a:gd name="T16" fmla="*/ 2147483647 w 2436"/>
              <a:gd name="T17" fmla="*/ 2147483647 h 66"/>
              <a:gd name="T18" fmla="*/ 2147483647 w 2436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36"/>
              <a:gd name="T31" fmla="*/ 0 h 66"/>
              <a:gd name="T32" fmla="*/ 2436 w 2436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36" h="66">
                <a:moveTo>
                  <a:pt x="0" y="27"/>
                </a:moveTo>
                <a:lnTo>
                  <a:pt x="2409" y="27"/>
                </a:lnTo>
                <a:lnTo>
                  <a:pt x="2409" y="40"/>
                </a:lnTo>
                <a:lnTo>
                  <a:pt x="0" y="40"/>
                </a:lnTo>
                <a:lnTo>
                  <a:pt x="0" y="27"/>
                </a:lnTo>
                <a:close/>
                <a:moveTo>
                  <a:pt x="2409" y="33"/>
                </a:moveTo>
                <a:lnTo>
                  <a:pt x="2395" y="0"/>
                </a:lnTo>
                <a:lnTo>
                  <a:pt x="2436" y="33"/>
                </a:lnTo>
                <a:lnTo>
                  <a:pt x="2395" y="66"/>
                </a:lnTo>
                <a:lnTo>
                  <a:pt x="2409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2" name="Line 3"/>
          <p:cNvSpPr>
            <a:spLocks noChangeShapeType="1"/>
          </p:cNvSpPr>
          <p:nvPr/>
        </p:nvSpPr>
        <p:spPr bwMode="auto">
          <a:xfrm>
            <a:off x="482405" y="6264004"/>
            <a:ext cx="516217" cy="4553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3" name="Freeform 292"/>
          <p:cNvSpPr/>
          <p:nvPr/>
        </p:nvSpPr>
        <p:spPr>
          <a:xfrm>
            <a:off x="491468" y="5945548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3"/>
          <p:cNvSpPr/>
          <p:nvPr/>
        </p:nvSpPr>
        <p:spPr>
          <a:xfrm>
            <a:off x="3410617" y="5943345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/>
          <p:cNvSpPr/>
          <p:nvPr/>
        </p:nvSpPr>
        <p:spPr>
          <a:xfrm>
            <a:off x="4887232" y="5943345"/>
            <a:ext cx="1476614" cy="349519"/>
          </a:xfrm>
          <a:custGeom>
            <a:avLst/>
            <a:gdLst>
              <a:gd name="connsiteX0" fmla="*/ 0 w 1180285"/>
              <a:gd name="connsiteY0" fmla="*/ 0 h 243726"/>
              <a:gd name="connsiteX1" fmla="*/ 0 w 1180285"/>
              <a:gd name="connsiteY1" fmla="*/ 230898 h 243726"/>
              <a:gd name="connsiteX2" fmla="*/ 1128968 w 1180285"/>
              <a:gd name="connsiteY2" fmla="*/ 243726 h 243726"/>
              <a:gd name="connsiteX3" fmla="*/ 1180285 w 1180285"/>
              <a:gd name="connsiteY3" fmla="*/ 243726 h 243726"/>
              <a:gd name="connsiteX4" fmla="*/ 1180285 w 1180285"/>
              <a:gd name="connsiteY4" fmla="*/ 25655 h 243726"/>
              <a:gd name="connsiteX5" fmla="*/ 1180285 w 1180285"/>
              <a:gd name="connsiteY5" fmla="*/ 25655 h 243726"/>
              <a:gd name="connsiteX6" fmla="*/ 1180285 w 1180285"/>
              <a:gd name="connsiteY6" fmla="*/ 25655 h 243726"/>
              <a:gd name="connsiteX7" fmla="*/ 1167456 w 1180285"/>
              <a:gd name="connsiteY7" fmla="*/ 25655 h 24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0285" h="243726">
                <a:moveTo>
                  <a:pt x="0" y="0"/>
                </a:moveTo>
                <a:lnTo>
                  <a:pt x="0" y="230898"/>
                </a:lnTo>
                <a:lnTo>
                  <a:pt x="1128968" y="243726"/>
                </a:lnTo>
                <a:lnTo>
                  <a:pt x="1180285" y="243726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80285" y="25655"/>
                </a:lnTo>
                <a:lnTo>
                  <a:pt x="1167456" y="25655"/>
                </a:ln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52"/>
          <p:cNvSpPr>
            <a:spLocks noChangeArrowheads="1"/>
          </p:cNvSpPr>
          <p:nvPr/>
        </p:nvSpPr>
        <p:spPr bwMode="auto">
          <a:xfrm>
            <a:off x="4683740" y="6346811"/>
            <a:ext cx="51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1980</a:t>
            </a:r>
            <a:endParaRPr lang="en-US" sz="2000" b="1" dirty="0">
              <a:latin typeface="+mj-lt"/>
            </a:endParaRPr>
          </a:p>
        </p:txBody>
      </p:sp>
      <p:cxnSp>
        <p:nvCxnSpPr>
          <p:cNvPr id="299" name="Straight Connector 298"/>
          <p:cNvCxnSpPr/>
          <p:nvPr/>
        </p:nvCxnSpPr>
        <p:spPr>
          <a:xfrm flipH="1">
            <a:off x="868695" y="5919220"/>
            <a:ext cx="345578" cy="738755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3" name="Line 20"/>
          <p:cNvSpPr>
            <a:spLocks noChangeShapeType="1"/>
          </p:cNvSpPr>
          <p:nvPr/>
        </p:nvSpPr>
        <p:spPr bwMode="auto">
          <a:xfrm flipH="1">
            <a:off x="1112015" y="1323966"/>
            <a:ext cx="91359" cy="243593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27" name="Rectangle 26"/>
          <p:cNvSpPr>
            <a:spLocks noChangeArrowheads="1"/>
          </p:cNvSpPr>
          <p:nvPr/>
        </p:nvSpPr>
        <p:spPr bwMode="auto">
          <a:xfrm>
            <a:off x="4120631" y="3234990"/>
            <a:ext cx="192649" cy="250424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2" name="Group 56"/>
          <p:cNvGrpSpPr/>
          <p:nvPr/>
        </p:nvGrpSpPr>
        <p:grpSpPr>
          <a:xfrm>
            <a:off x="444072" y="750182"/>
            <a:ext cx="8762269" cy="3591932"/>
            <a:chOff x="1488551" y="1513604"/>
            <a:chExt cx="7003842" cy="2504718"/>
          </a:xfrm>
        </p:grpSpPr>
        <p:sp>
          <p:nvSpPr>
            <p:cNvPr id="124" name="Line 70"/>
            <p:cNvSpPr>
              <a:spLocks noChangeShapeType="1"/>
            </p:cNvSpPr>
            <p:nvPr/>
          </p:nvSpPr>
          <p:spPr bwMode="auto">
            <a:xfrm>
              <a:off x="2069587" y="1993958"/>
              <a:ext cx="854267" cy="4687"/>
            </a:xfrm>
            <a:prstGeom prst="line">
              <a:avLst/>
            </a:prstGeom>
            <a:noFill/>
            <a:ln w="76200" cmpd="sng">
              <a:solidFill>
                <a:schemeClr val="accent4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5"/>
            <p:cNvGrpSpPr/>
            <p:nvPr/>
          </p:nvGrpSpPr>
          <p:grpSpPr>
            <a:xfrm>
              <a:off x="1488551" y="1513604"/>
              <a:ext cx="7003842" cy="2504718"/>
              <a:chOff x="1488551" y="1513604"/>
              <a:chExt cx="7003842" cy="2504718"/>
            </a:xfrm>
          </p:grpSpPr>
          <p:grpSp>
            <p:nvGrpSpPr>
              <p:cNvPr id="4" name="Group 54"/>
              <p:cNvGrpSpPr/>
              <p:nvPr/>
            </p:nvGrpSpPr>
            <p:grpSpPr>
              <a:xfrm>
                <a:off x="1488551" y="1513604"/>
                <a:ext cx="5711419" cy="485040"/>
                <a:chOff x="1488551" y="1513604"/>
                <a:chExt cx="5711419" cy="485040"/>
              </a:xfrm>
            </p:grpSpPr>
            <p:sp>
              <p:nvSpPr>
                <p:cNvPr id="123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883453" y="1989271"/>
                  <a:ext cx="4316517" cy="9373"/>
                </a:xfrm>
                <a:prstGeom prst="line">
                  <a:avLst/>
                </a:prstGeom>
                <a:noFill/>
                <a:ln w="76200" cmpd="sng">
                  <a:gradFill flip="none" rotWithShape="1">
                    <a:gsLst>
                      <a:gs pos="0">
                        <a:schemeClr val="accent4"/>
                      </a:gs>
                      <a:gs pos="100000">
                        <a:schemeClr val="accent4">
                          <a:lumMod val="50000"/>
                        </a:schemeClr>
                      </a:gs>
                      <a:gs pos="65000">
                        <a:srgbClr val="9E009E"/>
                      </a:gs>
                    </a:gsLst>
                    <a:lin ang="0" scaled="1"/>
                    <a:tileRect/>
                  </a:gra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en-US">
                    <a:ln>
                      <a:gradFill flip="none" rotWithShape="1">
                        <a:gsLst>
                          <a:gs pos="0">
                            <a:srgbClr val="0000FF"/>
                          </a:gs>
                          <a:gs pos="100000">
                            <a:schemeClr val="tx1"/>
                          </a:gs>
                          <a:gs pos="50000">
                            <a:srgbClr val="0000FF"/>
                          </a:gs>
                        </a:gsLst>
                        <a:lin ang="0" scaled="1"/>
                        <a:tileRect/>
                      </a:gradFill>
                    </a:ln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488551" y="1513604"/>
                  <a:ext cx="3284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smtClean="0">
                      <a:latin typeface="+mj-lt"/>
                    </a:rPr>
                    <a:t>B</a:t>
                  </a:r>
                  <a:endParaRPr lang="en-US" sz="2000" b="1" dirty="0">
                    <a:latin typeface="+mj-lt"/>
                  </a:endParaRPr>
                </a:p>
              </p:txBody>
            </p:sp>
          </p:grpSp>
          <p:sp>
            <p:nvSpPr>
              <p:cNvPr id="194" name="Text Box 77"/>
              <p:cNvSpPr txBox="1">
                <a:spLocks noChangeArrowheads="1"/>
              </p:cNvSpPr>
              <p:nvPr/>
            </p:nvSpPr>
            <p:spPr bwMode="auto">
              <a:xfrm>
                <a:off x="7737258" y="2448662"/>
                <a:ext cx="755135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9600" dirty="0">
                    <a:solidFill>
                      <a:srgbClr val="00000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264" name="Rectangle 63"/>
              <p:cNvSpPr>
                <a:spLocks noChangeArrowheads="1"/>
              </p:cNvSpPr>
              <p:nvPr/>
            </p:nvSpPr>
            <p:spPr bwMode="auto">
              <a:xfrm>
                <a:off x="4354032" y="2943827"/>
                <a:ext cx="1195770" cy="19315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800" b="1" dirty="0" smtClean="0">
                    <a:solidFill>
                      <a:srgbClr val="000000"/>
                    </a:solidFill>
                    <a:latin typeface="+mj-lt"/>
                  </a:rPr>
                  <a:t> H3N2 (Group2)</a:t>
                </a:r>
                <a:endParaRPr lang="en-US" sz="18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67" name="Line 68"/>
              <p:cNvSpPr>
                <a:spLocks noChangeShapeType="1"/>
              </p:cNvSpPr>
              <p:nvPr/>
            </p:nvSpPr>
            <p:spPr bwMode="auto">
              <a:xfrm>
                <a:off x="4541108" y="3336743"/>
                <a:ext cx="2665027" cy="0"/>
              </a:xfrm>
              <a:prstGeom prst="line">
                <a:avLst/>
              </a:prstGeom>
              <a:noFill/>
              <a:ln w="76200" cmpd="sng">
                <a:gradFill flip="none" rotWithShape="1">
                  <a:gsLst>
                    <a:gs pos="0">
                      <a:srgbClr val="0000FF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0" scaled="1"/>
                  <a:tileRect/>
                </a:gra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>
                  <a:ln>
                    <a:gradFill flip="none" rotWithShape="1">
                      <a:gsLst>
                        <a:gs pos="0">
                          <a:srgbClr val="0000FF"/>
                        </a:gs>
                        <a:gs pos="100000">
                          <a:schemeClr val="tx1"/>
                        </a:gs>
                        <a:gs pos="50000">
                          <a:srgbClr val="0000FF"/>
                        </a:gs>
                      </a:gsLst>
                      <a:lin ang="0" scaled="1"/>
                      <a:tileRect/>
                    </a:gradFill>
                  </a:ln>
                  <a:latin typeface="+mj-lt"/>
                </a:endParaRPr>
              </a:p>
            </p:txBody>
          </p:sp>
          <p:sp>
            <p:nvSpPr>
              <p:cNvPr id="272" name="Rectangle 78"/>
              <p:cNvSpPr>
                <a:spLocks noChangeArrowheads="1"/>
              </p:cNvSpPr>
              <p:nvPr/>
            </p:nvSpPr>
            <p:spPr bwMode="auto">
              <a:xfrm>
                <a:off x="6613047" y="2290108"/>
                <a:ext cx="8402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1" dirty="0" smtClean="0">
                    <a:solidFill>
                      <a:srgbClr val="000000"/>
                    </a:solidFill>
                    <a:latin typeface="+mj-lt"/>
                  </a:rPr>
                  <a:t>pH1N1</a:t>
                </a:r>
                <a:endParaRPr lang="en-US" sz="18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277" name="Line 84"/>
              <p:cNvSpPr>
                <a:spLocks noChangeShapeType="1"/>
              </p:cNvSpPr>
              <p:nvPr/>
            </p:nvSpPr>
            <p:spPr bwMode="auto">
              <a:xfrm>
                <a:off x="6811717" y="2735898"/>
                <a:ext cx="388253" cy="0"/>
              </a:xfrm>
              <a:prstGeom prst="line">
                <a:avLst/>
              </a:prstGeom>
              <a:noFill/>
              <a:ln w="76200" cmpd="sng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0" scaled="1"/>
                  <a:tileRect/>
                </a:gra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305" name="Line 39"/>
            <p:cNvSpPr>
              <a:spLocks noChangeShapeType="1"/>
            </p:cNvSpPr>
            <p:nvPr/>
          </p:nvSpPr>
          <p:spPr bwMode="auto">
            <a:xfrm flipH="1">
              <a:off x="1963449" y="1910393"/>
              <a:ext cx="73025" cy="169862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07" name="Line 20"/>
          <p:cNvSpPr>
            <a:spLocks noChangeShapeType="1"/>
          </p:cNvSpPr>
          <p:nvPr/>
        </p:nvSpPr>
        <p:spPr bwMode="auto">
          <a:xfrm flipH="1">
            <a:off x="979288" y="6146760"/>
            <a:ext cx="91359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8" name="Line 21"/>
          <p:cNvSpPr>
            <a:spLocks noChangeShapeType="1"/>
          </p:cNvSpPr>
          <p:nvPr/>
        </p:nvSpPr>
        <p:spPr bwMode="auto">
          <a:xfrm flipH="1">
            <a:off x="1070647" y="6146760"/>
            <a:ext cx="99303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9" name="Line 39"/>
          <p:cNvSpPr>
            <a:spLocks noChangeShapeType="1"/>
          </p:cNvSpPr>
          <p:nvPr/>
        </p:nvSpPr>
        <p:spPr bwMode="auto">
          <a:xfrm flipH="1">
            <a:off x="979288" y="6146760"/>
            <a:ext cx="91359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0" name="Line 40"/>
          <p:cNvSpPr>
            <a:spLocks noChangeShapeType="1"/>
          </p:cNvSpPr>
          <p:nvPr/>
        </p:nvSpPr>
        <p:spPr bwMode="auto">
          <a:xfrm flipH="1">
            <a:off x="1070647" y="6146760"/>
            <a:ext cx="99303" cy="2435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0" y="47484"/>
            <a:ext cx="9144000" cy="86177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INFLUENZA VIRUSES CIRCULATING IN THE HUMAN POPULATION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2" name="Line 70"/>
          <p:cNvSpPr>
            <a:spLocks noChangeShapeType="1"/>
          </p:cNvSpPr>
          <p:nvPr/>
        </p:nvSpPr>
        <p:spPr bwMode="auto">
          <a:xfrm>
            <a:off x="628352" y="1432321"/>
            <a:ext cx="442295" cy="6721"/>
          </a:xfrm>
          <a:prstGeom prst="line">
            <a:avLst/>
          </a:prstGeom>
          <a:noFill/>
          <a:ln w="76200" cmpd="sng">
            <a:solidFill>
              <a:schemeClr val="accent4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67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76200"/>
            <a:ext cx="9829800" cy="1173163"/>
          </a:xfrm>
        </p:spPr>
        <p:txBody>
          <a:bodyPr/>
          <a:lstStyle/>
          <a:p>
            <a:r>
              <a:rPr lang="en-US" sz="3600" b="1" smtClean="0"/>
              <a:t>THE BURDEN OF SEASONAL INFLUENZA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250,000 to 500,000 deaths globally/year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More than 200,000 hospitalizations/year in US; deaths vary, more than 3,000 in 1986-7 and more than 48,000 in 2003-4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$37.5 billion on economic costs/year in US related to influenza and pneumonia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>
              <a:lnSpc>
                <a:spcPct val="80000"/>
              </a:lnSpc>
            </a:pPr>
            <a:r>
              <a:rPr lang="en-US" sz="2800" b="1" smtClean="0"/>
              <a:t>Ever-present threat of pandemic influenza </a:t>
            </a:r>
          </a:p>
          <a:p>
            <a:pPr>
              <a:lnSpc>
                <a:spcPct val="80000"/>
              </a:lnSpc>
            </a:pPr>
            <a:endParaRPr lang="en-US" sz="28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b="1" smtClean="0"/>
              <a:t>Sources: CDC, WHO, Am. Lung Assoc.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200400"/>
            <a:ext cx="685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 b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87313"/>
          <a:ext cx="9144000" cy="7075487"/>
        </p:xfrm>
        <a:graphic>
          <a:graphicData uri="http://schemas.openxmlformats.org/presentationml/2006/ole">
            <p:oleObj spid="_x0000_s1026" name="Chart" r:id="rId3" imgW="9525041" imgH="7372421" progId="Excel.Sheet.8">
              <p:embed/>
            </p:oleObj>
          </a:graphicData>
        </a:graphic>
      </p:graphicFrame>
      <p:sp>
        <p:nvSpPr>
          <p:cNvPr id="1028" name="TextBox 9"/>
          <p:cNvSpPr txBox="1">
            <a:spLocks noChangeArrowheads="1"/>
          </p:cNvSpPr>
          <p:nvPr/>
        </p:nvSpPr>
        <p:spPr bwMode="auto">
          <a:xfrm>
            <a:off x="0" y="-603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LIFE EXPECTANCY IN THE UNITED STATES 1900-2001: BOTH SEXES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590800" y="6354763"/>
            <a:ext cx="1314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YEAR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191000" y="64008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0" y="3276600"/>
            <a:ext cx="54927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en-US"/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0" y="2455863"/>
            <a:ext cx="671513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en-US" sz="3200"/>
              <a:t>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723900"/>
            <a:ext cx="91440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9291" tIns="44645" rIns="89291" bIns="44645" anchor="b"/>
          <a:lstStyle/>
          <a:p>
            <a:pPr defTabSz="885825"/>
            <a:r>
              <a:rPr lang="en-US" sz="4400">
                <a:solidFill>
                  <a:srgbClr val="FFFFCC"/>
                </a:solidFill>
              </a:rPr>
              <a:t>1918 influenza lung block from AFIP (Armed Forces Institute of Pathology)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030413"/>
            <a:ext cx="3671888" cy="4598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66825" y="3200400"/>
            <a:ext cx="1781175" cy="230188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219200" y="2894013"/>
            <a:ext cx="1928813" cy="230187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66800" y="2590800"/>
            <a:ext cx="2185988" cy="22225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042988" y="2286000"/>
            <a:ext cx="2309812" cy="2286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90600" y="1981200"/>
            <a:ext cx="2419350" cy="230188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14400" y="1676400"/>
            <a:ext cx="2533650" cy="230188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876300" y="1371600"/>
            <a:ext cx="2628900" cy="228600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876300" y="1066800"/>
            <a:ext cx="2628900" cy="231775"/>
          </a:xfrm>
          <a:prstGeom prst="rect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524500" y="1673225"/>
            <a:ext cx="2628900" cy="2317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5524500" y="1981200"/>
            <a:ext cx="2628900" cy="2317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5562600" y="2286000"/>
            <a:ext cx="2533650" cy="230188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691188" y="2590800"/>
            <a:ext cx="2309812" cy="2286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35000" y="700088"/>
            <a:ext cx="325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>
                <a:latin typeface="Times New Roman" pitchFamily="18" charset="0"/>
              </a:rPr>
              <a:t>Viral RNA expression plasmids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376863" y="700088"/>
            <a:ext cx="291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>
                <a:latin typeface="Times New Roman" pitchFamily="18" charset="0"/>
              </a:rPr>
              <a:t>Protein expression plasmids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575425" y="1633538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PB2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575425" y="1935163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PB1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621463" y="223996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PA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635750" y="254476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NP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931988" y="1019175"/>
            <a:ext cx="54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PB2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935163" y="1338263"/>
            <a:ext cx="544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PB1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979613" y="163036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PA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1962150" y="193357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HA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979613" y="225266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NP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968500" y="2543175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NA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019300" y="2847975"/>
            <a:ext cx="376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M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985963" y="3154363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>
                <a:latin typeface="Times New Roman" pitchFamily="18" charset="0"/>
              </a:rPr>
              <a:t>NS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2974975" y="3581400"/>
            <a:ext cx="160178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4568825" y="3581400"/>
            <a:ext cx="1825625" cy="42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4576763" y="4002088"/>
            <a:ext cx="0" cy="319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5165725" y="3930650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latin typeface="Times New Roman" pitchFamily="18" charset="0"/>
              </a:rPr>
              <a:t>Transfection</a:t>
            </a:r>
          </a:p>
        </p:txBody>
      </p:sp>
      <p:sp>
        <p:nvSpPr>
          <p:cNvPr id="10272" name="AutoShape 32"/>
          <p:cNvSpPr>
            <a:spLocks noChangeArrowheads="1"/>
          </p:cNvSpPr>
          <p:nvPr/>
        </p:nvSpPr>
        <p:spPr bwMode="auto">
          <a:xfrm rot="229492">
            <a:off x="3656013" y="4438650"/>
            <a:ext cx="1666875" cy="904875"/>
          </a:xfrm>
          <a:prstGeom prst="pentagon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 rot="-737732">
            <a:off x="4230688" y="4814888"/>
            <a:ext cx="704850" cy="309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5451475" y="4829175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>
                <a:latin typeface="Times New Roman" pitchFamily="18" charset="0"/>
              </a:rPr>
              <a:t>Cells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4576763" y="5507038"/>
            <a:ext cx="0" cy="407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2752725" y="6165850"/>
            <a:ext cx="394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latin typeface="Times New Roman" pitchFamily="18" charset="0"/>
              </a:rPr>
              <a:t>Recombinant influenza virus</a:t>
            </a: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685800" y="11906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685800" y="147637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720725" y="179387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800100" y="209867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852488" y="240347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874713" y="27019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1027113" y="30067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1074738" y="3311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3046413" y="3316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3155950" y="30162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>
            <a:off x="3262313" y="26971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3351213" y="24018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3408363" y="20970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3446463" y="1792288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3503613" y="14906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3503613" y="11858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5451475" y="1766888"/>
            <a:ext cx="73025" cy="53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5441950" y="2066925"/>
            <a:ext cx="73025" cy="53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5480050" y="2371725"/>
            <a:ext cx="73025" cy="53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5613400" y="2681288"/>
            <a:ext cx="73025" cy="53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10297" name="Rectangle 57"/>
          <p:cNvSpPr>
            <a:spLocks noChangeArrowheads="1"/>
          </p:cNvSpPr>
          <p:nvPr/>
        </p:nvSpPr>
        <p:spPr bwMode="auto">
          <a:xfrm>
            <a:off x="8162925" y="1774825"/>
            <a:ext cx="73025" cy="53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8153400" y="2070100"/>
            <a:ext cx="73025" cy="53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8107363" y="2374900"/>
            <a:ext cx="73025" cy="53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10300" name="Rectangle 60"/>
          <p:cNvSpPr>
            <a:spLocks noChangeArrowheads="1"/>
          </p:cNvSpPr>
          <p:nvPr/>
        </p:nvSpPr>
        <p:spPr bwMode="auto">
          <a:xfrm>
            <a:off x="8001000" y="2674938"/>
            <a:ext cx="73025" cy="539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Times New Roman" pitchFamily="18" charset="0"/>
            </a:endParaRP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1851025" y="-107950"/>
            <a:ext cx="483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REVERSE GENETICS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ST_TIMELINE" val="116.3"/>
  <p:tag name="HST_ACTIVE_THIS_SESSION" val="N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Default Design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  <a:fontScheme name="3_Default Design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1091</Words>
  <Application>Microsoft Office PowerPoint</Application>
  <PresentationFormat>On-screen Show (4:3)</PresentationFormat>
  <Paragraphs>292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Chart</vt:lpstr>
      <vt:lpstr>  PANDEMIC INFLUENZA VIRUSES:  PAST AND FUTURE</vt:lpstr>
      <vt:lpstr>Slide 2</vt:lpstr>
      <vt:lpstr>Slide 3</vt:lpstr>
      <vt:lpstr>Slide 4</vt:lpstr>
      <vt:lpstr>Slide 5</vt:lpstr>
      <vt:lpstr>THE BURDEN OF SEASONAL INFLUENZA</vt:lpstr>
      <vt:lpstr>Slide 7</vt:lpstr>
      <vt:lpstr>Slide 8</vt:lpstr>
      <vt:lpstr>Slide 9</vt:lpstr>
      <vt:lpstr>Slide 10</vt:lpstr>
      <vt:lpstr>Slide 11</vt:lpstr>
      <vt:lpstr>Slide 12</vt:lpstr>
      <vt:lpstr>Slide 13</vt:lpstr>
      <vt:lpstr>SUMMARY</vt:lpstr>
      <vt:lpstr>SEVERITY OF INFLUENZA PANDEMICS (deaths/US numbers)</vt:lpstr>
      <vt:lpstr>Pandemic Influenza: What’s Next?</vt:lpstr>
      <vt:lpstr>Slide 17</vt:lpstr>
      <vt:lpstr>Confirmed Human H5N1 Cases Updated June 22, 2011</vt:lpstr>
      <vt:lpstr>THE AVIAN H5N1 INFLUENZA VIRUS DOES NOT EFFICIENTLY TRANSMIT FROM HUMAN TO HUMAN</vt:lpstr>
      <vt:lpstr>Slide 20</vt:lpstr>
      <vt:lpstr>Swine Origin H1N1 Influenza Virus</vt:lpstr>
      <vt:lpstr>THE 2009 SWINE H1N1 INFLUENZA VIRUS:</vt:lpstr>
      <vt:lpstr>Slide 23</vt:lpstr>
      <vt:lpstr>Slide 24</vt:lpstr>
      <vt:lpstr>Slide 25</vt:lpstr>
      <vt:lpstr>Slide 26</vt:lpstr>
      <vt:lpstr>Slide 27</vt:lpstr>
      <vt:lpstr> TOWARDS A UNIVERSAL INFLUENZA VIRUS VACCINE</vt:lpstr>
      <vt:lpstr>Slide 29</vt:lpstr>
      <vt:lpstr>Slide 30</vt:lpstr>
      <vt:lpstr>Slide 31</vt:lpstr>
      <vt:lpstr>Slide 32</vt:lpstr>
      <vt:lpstr>Slide 33</vt:lpstr>
      <vt:lpstr>Sui, J.,Hwang, W. C., Perez, S., Wei, G., Aird, D., Chen, L. M., Santelli, E., Stec, B., Cadwell, G. Ali, M., Wan, H., Murakami, A., Yammanuru, A., Han, T., Cox, N. J., Bankston, L. A., Donis, R. O., Liddington, R. C., Marasco, W. A. (2009) Structural and functional bases for broad-spectrum neutralization of avian and human influenza A viruses. Nat Struct Mol Biol 16: 265-273. </vt:lpstr>
      <vt:lpstr>Slide 35</vt:lpstr>
      <vt:lpstr>Slide 36</vt:lpstr>
      <vt:lpstr>Slide 37</vt:lpstr>
      <vt:lpstr>Slide 38</vt:lpstr>
      <vt:lpstr>SUMMARY</vt:lpstr>
    </vt:vector>
  </TitlesOfParts>
  <Company>Mt. Sinai School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Gene Tan</dc:creator>
  <cp:lastModifiedBy>Peter Palese</cp:lastModifiedBy>
  <cp:revision>35</cp:revision>
  <dcterms:created xsi:type="dcterms:W3CDTF">2011-06-28T20:34:47Z</dcterms:created>
  <dcterms:modified xsi:type="dcterms:W3CDTF">2011-07-11T13:10:51Z</dcterms:modified>
</cp:coreProperties>
</file>