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1" r:id="rId2"/>
  </p:sldMasterIdLst>
  <p:notesMasterIdLst>
    <p:notesMasterId r:id="rId16"/>
  </p:notesMasterIdLst>
  <p:handoutMasterIdLst>
    <p:handoutMasterId r:id="rId17"/>
  </p:handoutMasterIdLst>
  <p:sldIdLst>
    <p:sldId id="256" r:id="rId3"/>
    <p:sldId id="510" r:id="rId4"/>
    <p:sldId id="461" r:id="rId5"/>
    <p:sldId id="511" r:id="rId6"/>
    <p:sldId id="492" r:id="rId7"/>
    <p:sldId id="421" r:id="rId8"/>
    <p:sldId id="419" r:id="rId9"/>
    <p:sldId id="502" r:id="rId10"/>
    <p:sldId id="467" r:id="rId11"/>
    <p:sldId id="464" r:id="rId12"/>
    <p:sldId id="470" r:id="rId13"/>
    <p:sldId id="484" r:id="rId14"/>
    <p:sldId id="508" r:id="rId15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3333FF"/>
    <a:srgbClr val="B0DD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429" autoAdjust="0"/>
    <p:restoredTop sz="88204" autoAdjust="0"/>
  </p:normalViewPr>
  <p:slideViewPr>
    <p:cSldViewPr>
      <p:cViewPr>
        <p:scale>
          <a:sx n="60" d="100"/>
          <a:sy n="60" d="100"/>
        </p:scale>
        <p:origin x="-6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777461" y="1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B0AD5F-27A6-4A05-9878-150E76CFED8B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7461" y="9430813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E44F5-C05A-48EF-85E2-A330BA151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777461" y="1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059528-BDAC-4DED-8113-725EFA514C80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8" tIns="47419" rIns="94838" bIns="47419" rtlCol="0" anchor="ctr"/>
          <a:lstStyle/>
          <a:p>
            <a:pPr lvl="0"/>
            <a:endParaRPr lang="en-US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611" y="4715406"/>
            <a:ext cx="5335867" cy="4467471"/>
          </a:xfrm>
          <a:prstGeom prst="rect">
            <a:avLst/>
          </a:prstGeom>
        </p:spPr>
        <p:txBody>
          <a:bodyPr vert="horz" lIns="94838" tIns="47419" rIns="94838" bIns="47419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 smtClean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777461" y="9430813"/>
            <a:ext cx="2890137" cy="49587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1E466C-737C-4E92-830C-56E4B347B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I would like to introduce our work and briefly summarize what we have been doing at our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Chulalongkorn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University, WHO cc viral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zoonoses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01497-B395-49EE-ADE0-85706102E3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There is no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Biosafety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level 4 laboratory in Thailand. To study the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Nipah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virus infection among bats in Thailand, we developed duplex nested RT-PCR method that can detect low amount of viral RNA in urine, saliva, serum and blood from bats. </a:t>
            </a:r>
            <a:endParaRPr lang="th-TH" sz="17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E466C-737C-4E92-830C-56E4B347B2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From our first survey we study both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Nipah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Lyssa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viruses, antibody against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lyssavirus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were found which could not match with any known genotypes. Both antibody to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Nipah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virus and viral RNA were found from bat specimens.</a:t>
            </a:r>
            <a:endParaRPr lang="th-TH" sz="17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E466C-737C-4E92-830C-56E4B347B2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Our team including Veterinarian doctor, Medical doctor, Scientist and zoologist from wildlife department. </a:t>
            </a:r>
            <a:endParaRPr lang="th-TH" sz="17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E466C-737C-4E92-830C-56E4B347B2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E466C-737C-4E92-830C-56E4B347B2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Our center was established as WHO cc. Viral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zoonoses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in 2009 as a result of our continuing work on rabies,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Nipah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and other encephalitis viruses since 1989. Our center is also a referral hospital for patients with encephalitis</a:t>
            </a:r>
            <a:endParaRPr lang="th-TH" sz="17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E466C-737C-4E92-830C-56E4B347B2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5538"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Joint Active Surveillance in Animals has been done since 2002. This year 2011, three components human, domestic and wildlife animals are working together using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Nipah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virus as a study model.</a:t>
            </a:r>
          </a:p>
          <a:p>
            <a:pPr defTabSz="875538">
              <a:defRPr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defTabSz="875538"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Today I would like to focus on the topics of rabies diagnosis in patients and bat surveillance</a:t>
            </a:r>
            <a:endParaRPr lang="th-TH" sz="1700" dirty="0" smtClean="0">
              <a:latin typeface="Arial" pitchFamily="34" charset="0"/>
            </a:endParaRPr>
          </a:p>
          <a:p>
            <a:pPr defTabSz="875538"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en-US" sz="1700" dirty="0" smtClean="0">
                <a:latin typeface="Arial" pitchFamily="34" charset="0"/>
                <a:cs typeface="Arial" pitchFamily="34" charset="0"/>
              </a:rPr>
            </a:br>
            <a:endParaRPr lang="th-TH" sz="1700" dirty="0">
              <a:latin typeface="Arial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E466C-737C-4E92-830C-56E4B347B2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I would like to introduce our work and briefly summarize what we have been doing at our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Chulalongkorn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University, WHO cc viral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zoonoses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01497-B395-49EE-ADE0-85706102E3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18ADC8-858C-4A5E-821C-F054E598F670}" type="slidenum">
              <a:rPr lang="en-US" smtClean="0"/>
              <a:pPr>
                <a:defRPr/>
              </a:pPr>
              <a:t>6</a:t>
            </a:fld>
            <a:endParaRPr lang="th-TH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75538" eaLnBrk="1" hangingPunct="1"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We found that brain tissue can be stored on filter paper for more than 200 days and the</a:t>
            </a:r>
            <a:r>
              <a:rPr lang="th-TH" sz="1700" dirty="0" smtClean="0">
                <a:latin typeface="Arial" pitchFamily="34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results remain reliable.</a:t>
            </a:r>
            <a:endParaRPr lang="th-TH" sz="1700" dirty="0" smtClean="0">
              <a:latin typeface="Arial" pitchFamily="34" charset="0"/>
            </a:endParaRPr>
          </a:p>
          <a:p>
            <a:pPr eaLnBrk="1" hangingPunct="1"/>
            <a:r>
              <a:rPr lang="en-US" sz="1700" dirty="0" smtClean="0">
                <a:latin typeface="Arial" pitchFamily="34" charset="0"/>
                <a:cs typeface="Arial" pitchFamily="34" charset="0"/>
              </a:rPr>
              <a:t> Other report  in 2007,  FTA card was evaluated for the shipment, storage and detection of RNA rabies viruses by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heminested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PCR. It rapidly inactivates rabies virus after a 2 h contact with FTA® paper.</a:t>
            </a:r>
          </a:p>
          <a:p>
            <a:pPr eaLnBrk="1" hangingPunct="1"/>
            <a:endParaRPr lang="th-TH" sz="17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5D0A9-331D-4098-8F5B-BC4746BCAE32}" type="slidenum">
              <a:rPr lang="en-US" smtClean="0"/>
              <a:pPr>
                <a:defRPr/>
              </a:pPr>
              <a:t>7</a:t>
            </a:fld>
            <a:endParaRPr lang="th-TH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700" dirty="0" smtClean="0">
                <a:latin typeface="Arial" pitchFamily="34" charset="0"/>
                <a:cs typeface="Arial" pitchFamily="34" charset="0"/>
              </a:rPr>
              <a:t>In case of post-mortem diagnosis, if the full autopsy can not be performed, brain tissue can be collected by Necropsy method.  </a:t>
            </a:r>
          </a:p>
          <a:p>
            <a:pPr eaLnBrk="1" hangingPunct="1"/>
            <a:r>
              <a:rPr lang="en-US" sz="1700" dirty="0" smtClean="0">
                <a:latin typeface="Arial" pitchFamily="34" charset="0"/>
                <a:cs typeface="Arial" pitchFamily="34" charset="0"/>
              </a:rPr>
              <a:t>It can be done by using a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trucut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needle inserted through the superior orbital fissure into a cranial cavity. </a:t>
            </a:r>
          </a:p>
          <a:p>
            <a:pPr eaLnBrk="1" hangingPunct="1"/>
            <a:endParaRPr lang="th-TH" sz="17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457C02-4E76-4298-811B-ECFF6F05D662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EA18B-03AF-4E56-8E54-9A1F479B0ED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3" y="4717631"/>
            <a:ext cx="4890664" cy="446597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116902" algn="l"/>
              </a:tabLst>
            </a:pPr>
            <a:r>
              <a:rPr lang="th-TH" sz="1700" i="1" dirty="0" smtClean="0">
                <a:latin typeface="Arial" pitchFamily="34" charset="0"/>
              </a:rPr>
              <a:t>Nipah</a:t>
            </a:r>
            <a:r>
              <a:rPr lang="th-TH" sz="1700" dirty="0" smtClean="0">
                <a:latin typeface="Arial" pitchFamily="34" charset="0"/>
              </a:rPr>
              <a:t> virus is a zoonotic Biosafety Level 4 (</a:t>
            </a:r>
            <a:r>
              <a:rPr lang="th-TH" sz="1700" i="1" dirty="0" smtClean="0">
                <a:latin typeface="Arial" pitchFamily="34" charset="0"/>
              </a:rPr>
              <a:t>BSL4</a:t>
            </a:r>
            <a:r>
              <a:rPr lang="th-TH" sz="1700" dirty="0" smtClean="0">
                <a:latin typeface="Arial" pitchFamily="34" charset="0"/>
              </a:rPr>
              <a:t>) </a:t>
            </a:r>
            <a:r>
              <a:rPr lang="th-TH" sz="1700" i="1" dirty="0" smtClean="0">
                <a:latin typeface="Arial" pitchFamily="34" charset="0"/>
              </a:rPr>
              <a:t>agent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tabLst>
                <a:tab pos="116902" algn="l"/>
              </a:tabLst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It was first found in 1998 after the first outbreak in Malaysia. </a:t>
            </a:r>
          </a:p>
          <a:p>
            <a:pPr eaLnBrk="1" hangingPunct="1">
              <a:spcBef>
                <a:spcPct val="0"/>
              </a:spcBef>
              <a:tabLst>
                <a:tab pos="116902" algn="l"/>
              </a:tabLst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It causes severe, rapidly progressive encephalitis in humans with high mortality rate (40% in Malaysia outbreak and 70% in Bangladesh).</a:t>
            </a:r>
          </a:p>
          <a:p>
            <a:pPr eaLnBrk="1" hangingPunct="1">
              <a:spcBef>
                <a:spcPct val="0"/>
              </a:spcBef>
              <a:tabLst>
                <a:tab pos="116902" algn="l"/>
              </a:tabLst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It causes a severe respiratory illness in pigs.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4131-54CA-4D3F-98CF-C2A2537899D7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0077-4158-41A7-B0E9-2DC6D2F7B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07D1-CAF0-4B70-A009-970C6713C41A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B42E-8E45-4154-85A3-EBE26EFD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FE7C-3D47-4A1E-88A8-77A57255369C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CB60-9D9A-4F44-ABC4-5CB5E2488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1E8D-643E-4CF5-B52A-FC4575CF365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7D145-0FD2-A249-A0C6-E98394B72654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51364-1FBB-864D-A385-AB67AC61EE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a92d2cde-1732-44f2-9051-dfc1789c4680" descr="3BDC812A-18F0-4613-8B93-AB9CDA01C58E@svm"/>
            <p:cNvPicPr>
              <a:picLocks noChangeAspect="1" noChangeArrowheads="1"/>
            </p:cNvPicPr>
            <p:nvPr/>
          </p:nvPicPr>
          <p:blipFill>
            <a:blip r:embed="rId2"/>
            <a:srcRect l="6863" t="14815" r="5882" b="11111"/>
            <a:stretch>
              <a:fillRect/>
            </a:stretch>
          </p:blipFill>
          <p:spPr bwMode="auto">
            <a:xfrm>
              <a:off x="0" y="0"/>
              <a:ext cx="6172200" cy="103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D31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0" y="1143000"/>
              <a:ext cx="152400" cy="5715000"/>
            </a:xfrm>
            <a:prstGeom prst="rect">
              <a:avLst/>
            </a:prstGeom>
            <a:solidFill>
              <a:srgbClr val="004B91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3A346-0953-2247-B305-BDC72F084E15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DEEA4-C446-544A-A00D-1E8CB6624F8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3" descr="washedoutUSAIDfor-PPT.jpg"/>
          <p:cNvPicPr>
            <a:picLocks noChangeAspect="1"/>
          </p:cNvPicPr>
          <p:nvPr/>
        </p:nvPicPr>
        <p:blipFill>
          <a:blip r:embed="rId2"/>
          <a:srcRect l="5420" r="41463"/>
          <a:stretch>
            <a:fillRect/>
          </a:stretch>
        </p:blipFill>
        <p:spPr bwMode="auto">
          <a:xfrm>
            <a:off x="2743200" y="6000750"/>
            <a:ext cx="3733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A5F98-FD38-1A42-856C-0C83C8C63549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C72D4-CC71-0248-9DF7-565FC7955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F60B9-E3FA-8445-B691-1B286CEA05A8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1BF2D-ED61-9F4E-86AD-CCC2FE9F6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19073F-AE34-D044-A89E-1CCAD9BCE404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3245C-E958-9246-92AA-84BFB1BFD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64F267-1A19-1340-99EA-C2E1E3DBCAE3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9AC1-7BB7-4A4D-9143-733DF09D8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F71C89-2CBC-4142-9D89-C6BD744EF53F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8C097-4B98-594B-B130-1C0B4E1B5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4442-A24B-4CEA-8E67-8C17B7C9A4B6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62D8-1752-4B96-A0C9-24F89BFD5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A0930-7FB1-3D49-A5E6-46ED2FA499F4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9AA4D-2454-C746-941A-7B5352EC1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EEDE4-4947-C94F-8D3F-623637D0C07F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7441F-FB5A-7F47-9559-02BACE4BEDE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3" descr="predictban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1475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DEBC4E-E669-1A44-A342-5222212F8E8B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5F34-CC01-8A49-9EC4-21555D254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86EA3-EDA8-944D-BD17-F9719636F88D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67BAC-D769-7746-8059-A1DF15D05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2B62-1BDE-49A2-84B2-B8ED0FFA88B3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5274-855D-4534-932D-3AFE1D73C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D49E-5E3E-40AF-9ABE-F92B570F6E5D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5653-A7B5-4803-A0D2-B16136884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2994-DD15-4B95-8E76-62742FED233E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6BC6-D4D7-441C-8180-A8C05C3DB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D57F-E548-4FCA-93BA-594B41B4F513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4340-0C9A-443A-80DD-05BD48D1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EF11-31E3-4314-B386-4053E24E1110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0A99-CB1D-4802-9313-8B39EA4E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8656-7E1F-46CB-ACBA-4DBBC2A53136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98AA-EDB6-422C-9A26-F403F9A39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1687-19B0-40AC-927E-A4315255D96E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26A9-F2C1-4D66-8CC9-3E878DADD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876646-F0CC-40DA-B354-546BD1EFA2F2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2335D2-DB93-4182-AE9E-97ED46555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B28D268-515A-E547-9EC3-4CDA6CD60A3B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733AB2A-22B4-7844-B331-0C38156641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5.png"/><Relationship Id="rId10" Type="http://schemas.openxmlformats.org/officeDocument/2006/relationships/hyperlink" Target="http://www.med.navy.mil/sites/nhrc/Pages/Research.aspx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3.gif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2.jpeg"/><Relationship Id="rId5" Type="http://schemas.openxmlformats.org/officeDocument/2006/relationships/image" Target="../media/image5.pn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cueid.org/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7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2228850"/>
          </a:xfrm>
        </p:spPr>
        <p:txBody>
          <a:bodyPr/>
          <a:lstStyle/>
          <a:p>
            <a:pPr eaLnBrk="1" hangingPunct="1"/>
            <a:r>
              <a:rPr lang="en-US" b="1" dirty="0" smtClean="0"/>
              <a:t>Coping with deadly viruses 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505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1600" b="1" dirty="0" smtClean="0">
              <a:solidFill>
                <a:srgbClr val="3333CC"/>
              </a:solidFill>
              <a:latin typeface="Arial" pitchFamily="34" charset="0"/>
              <a:cs typeface="Browallia New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WHO Collaborating Centre for Research and Training on Viral </a:t>
            </a:r>
            <a:r>
              <a:rPr lang="en-US" sz="1800" b="1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Zoonoses</a:t>
            </a:r>
            <a:endParaRPr lang="th-TH" sz="1800" b="1" dirty="0" smtClean="0">
              <a:solidFill>
                <a:srgbClr val="3366FF"/>
              </a:solidFill>
              <a:latin typeface="Arial" pitchFamily="34" charset="0"/>
              <a:cs typeface="Browallia New" pitchFamily="34" charset="-34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400" b="1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Chulalongkorn</a:t>
            </a:r>
            <a:r>
              <a:rPr lang="en-US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u="sng" dirty="0" smtClean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Supaporn</a:t>
            </a:r>
            <a:r>
              <a:rPr lang="en-US" b="1" dirty="0" smtClean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Wacharapluesadee</a:t>
            </a:r>
            <a:endParaRPr lang="en-US" b="1" dirty="0" smtClean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 smtClean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sz="2400" b="1" cap="small" dirty="0" smtClean="0"/>
              <a:t>Anticipating </a:t>
            </a:r>
            <a:r>
              <a:rPr lang="en-US" sz="2400" b="1" cap="small" dirty="0" err="1" smtClean="0"/>
              <a:t>Biosecurity</a:t>
            </a:r>
            <a:r>
              <a:rPr lang="en-US" sz="2400" b="1" cap="small" dirty="0" smtClean="0"/>
              <a:t> Challenges of the Global Expansion </a:t>
            </a:r>
          </a:p>
          <a:p>
            <a:r>
              <a:rPr lang="en-US" sz="2400" b="1" cap="small" dirty="0" smtClean="0"/>
              <a:t>Of High Containment Biological Laboratories  </a:t>
            </a:r>
            <a:endParaRPr lang="en-US" sz="2400" dirty="0" smtClean="0"/>
          </a:p>
          <a:p>
            <a:r>
              <a:rPr lang="en-US" sz="1800" b="1" dirty="0" smtClean="0"/>
              <a:t>Istanbul, Turkey</a:t>
            </a:r>
            <a:endParaRPr lang="en-US" sz="1800" dirty="0" smtClean="0"/>
          </a:p>
          <a:p>
            <a:r>
              <a:rPr lang="en-US" sz="1800" b="1" dirty="0" smtClean="0"/>
              <a:t>11-13 July 2011</a:t>
            </a:r>
            <a:endParaRPr lang="en-US" sz="1800" b="1" dirty="0" smtClean="0">
              <a:solidFill>
                <a:srgbClr val="7030A0"/>
              </a:solidFill>
              <a:latin typeface="Comic Sans MS" pitchFamily="66" charset="0"/>
              <a:cs typeface="Browallia New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1800" b="1" dirty="0" smtClean="0">
              <a:solidFill>
                <a:srgbClr val="7030A0"/>
              </a:solidFill>
              <a:latin typeface="Comic Sans MS" pitchFamily="66" charset="0"/>
              <a:cs typeface="Browallia New" pitchFamily="34" charset="-34"/>
            </a:endParaRPr>
          </a:p>
          <a:p>
            <a:endParaRPr lang="en-US" sz="1800" b="1" dirty="0" smtClean="0">
              <a:solidFill>
                <a:srgbClr val="7030A0"/>
              </a:solidFill>
              <a:latin typeface="Comic Sans MS" pitchFamily="66" charset="0"/>
              <a:cs typeface="Browallia New" pitchFamily="34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76200" y="152400"/>
            <a:ext cx="8915400" cy="361950"/>
            <a:chOff x="0" y="188913"/>
            <a:chExt cx="8915400" cy="361950"/>
          </a:xfrm>
        </p:grpSpPr>
        <p:grpSp>
          <p:nvGrpSpPr>
            <p:cNvPr id="5124" name="Group 9"/>
            <p:cNvGrpSpPr>
              <a:grpSpLocks/>
            </p:cNvGrpSpPr>
            <p:nvPr/>
          </p:nvGrpSpPr>
          <p:grpSpPr bwMode="auto">
            <a:xfrm>
              <a:off x="7129463" y="188913"/>
              <a:ext cx="1785937" cy="344487"/>
              <a:chOff x="900" y="48"/>
              <a:chExt cx="1039" cy="217"/>
            </a:xfrm>
          </p:grpSpPr>
          <p:pic>
            <p:nvPicPr>
              <p:cNvPr id="5126" name="Picture 4" descr="WHO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7" name="Picture 5" descr="TRC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8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5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25525"/>
            <a:ext cx="7310438" cy="552767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grpSp>
        <p:nvGrpSpPr>
          <p:cNvPr id="3" name="กลุ่ม 2"/>
          <p:cNvGrpSpPr/>
          <p:nvPr/>
        </p:nvGrpSpPr>
        <p:grpSpPr>
          <a:xfrm>
            <a:off x="76200" y="152400"/>
            <a:ext cx="8915400" cy="361950"/>
            <a:chOff x="0" y="188913"/>
            <a:chExt cx="8915400" cy="36195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7129464" y="188914"/>
              <a:ext cx="1785938" cy="344488"/>
              <a:chOff x="900" y="48"/>
              <a:chExt cx="1039" cy="217"/>
            </a:xfrm>
          </p:grpSpPr>
          <p:pic>
            <p:nvPicPr>
              <p:cNvPr id="6" name="Picture 4" descr="WHO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5" descr="TRC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3333FF"/>
                </a:solidFill>
              </a:rPr>
              <a:t>Bat research in Thailand</a:t>
            </a:r>
            <a:endParaRPr lang="th-TH" b="1" dirty="0" smtClean="0">
              <a:solidFill>
                <a:srgbClr val="3333FF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7286625" cy="22002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2800"/>
            <a:ext cx="4485821" cy="17526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124200"/>
            <a:ext cx="4162425" cy="3609975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</p:spPr>
      </p:pic>
      <p:grpSp>
        <p:nvGrpSpPr>
          <p:cNvPr id="6" name="กลุ่ม 5"/>
          <p:cNvGrpSpPr/>
          <p:nvPr/>
        </p:nvGrpSpPr>
        <p:grpSpPr>
          <a:xfrm>
            <a:off x="76200" y="152400"/>
            <a:ext cx="8915400" cy="361950"/>
            <a:chOff x="0" y="188913"/>
            <a:chExt cx="8915400" cy="361950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7129464" y="188914"/>
              <a:ext cx="1785938" cy="344488"/>
              <a:chOff x="900" y="48"/>
              <a:chExt cx="1039" cy="217"/>
            </a:xfrm>
          </p:grpSpPr>
          <p:pic>
            <p:nvPicPr>
              <p:cNvPr id="9" name="Picture 4" descr="WHO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" descr="TRC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FF7C80"/>
                </a:solidFill>
              </a:rPr>
              <a:t>Bat Team: 2002</a:t>
            </a:r>
            <a:endParaRPr lang="th-TH" b="1" smtClean="0">
              <a:solidFill>
                <a:srgbClr val="FF7C80"/>
              </a:solidFill>
            </a:endParaRPr>
          </a:p>
        </p:txBody>
      </p:sp>
      <p:pic>
        <p:nvPicPr>
          <p:cNvPr id="21507" name="Picture 5" descr="DSC04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95400" y="1524000"/>
            <a:ext cx="6538913" cy="4906963"/>
          </a:xfrm>
        </p:spPr>
      </p:pic>
      <p:grpSp>
        <p:nvGrpSpPr>
          <p:cNvPr id="4" name="กลุ่ม 3"/>
          <p:cNvGrpSpPr/>
          <p:nvPr/>
        </p:nvGrpSpPr>
        <p:grpSpPr>
          <a:xfrm>
            <a:off x="76200" y="152400"/>
            <a:ext cx="8915400" cy="361950"/>
            <a:chOff x="0" y="188913"/>
            <a:chExt cx="8915400" cy="36195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129464" y="188914"/>
              <a:ext cx="1785938" cy="344488"/>
              <a:chOff x="900" y="48"/>
              <a:chExt cx="1039" cy="217"/>
            </a:xfrm>
          </p:grpSpPr>
          <p:pic>
            <p:nvPicPr>
              <p:cNvPr id="7" name="Picture 4" descr="WHO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 descr="TRC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4D701AE-18B0-48A3-B8AE-1C20EA7886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3048000"/>
            <a:ext cx="7772400" cy="1973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r>
              <a:rPr lang="en-US" sz="3600" b="1" dirty="0" smtClean="0"/>
              <a:t>Discovery of viral pathogens by </a:t>
            </a:r>
            <a:r>
              <a:rPr lang="en-US" sz="3600" b="1" dirty="0" err="1" smtClean="0"/>
              <a:t>Metagenomics</a:t>
            </a:r>
            <a:r>
              <a:rPr lang="en-US" sz="3600" b="1" dirty="0" smtClean="0"/>
              <a:t> analysis using NGS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Picture 14" descr="http://www.corporate-eye.com/blog/wp-content/uploads/2010/09/ecohealth-alliance-log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9350" y="101300"/>
            <a:ext cx="2914650" cy="813100"/>
          </a:xfrm>
          <a:prstGeom prst="rect">
            <a:avLst/>
          </a:prstGeom>
          <a:noFill/>
        </p:spPr>
      </p:pic>
      <p:pic>
        <p:nvPicPr>
          <p:cNvPr id="76802" name="Picture 2" descr="http://www.google.co.th/url?source=imgres&amp;ct=img&amp;q=http://web.md.chula.ac.th/english/images/stories/chula-gif3.gif&amp;sa=X&amp;ei=P1YbTp3JGo668gPP7dAB&amp;ved=0CAQQ8wc4Eg&amp;usg=AFQjCNFQcGHsH-8Jn39UFd0ohSdM9W3V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143000"/>
            <a:ext cx="2133600" cy="2128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data:image/jpg;base64,/9j/4AAQSkZJRgABAQAAAQABAAD/2wBDAAkGBwgHBgkIBwgKCgkLDRYPDQwMDRsUFRAWIB0iIiAdHx8kKDQsJCYxJx8fLT0tMTU3Ojo6Iys/RD84QzQ5Ojf/2wBDAQoKCg0MDRoPDxo3JR8lNzc3Nzc3Nzc3Nzc3Nzc3Nzc3Nzc3Nzc3Nzc3Nzc3Nzc3Nzc3Nzc3Nzc3Nzc3Nzc3Nzf/wAARCAC0AGwDASIAAhEBAxEB/8QAHAAAAQUBAQEAAAAAAAAAAAAAAAEEBQYHAwII/8QAQxAAAQMDAgIHBQQFCwUAAAAAAQIDBAAFEQYhEjEHE0FRYXGBFCJCkaEycrHRFSMzUsEWJCZDU2KCkpOy4WNzovDx/8QAGgEAAgMBAQAAAAAAAAAAAAAAAAMBAgQFBv/EAC4RAAICAQQAAwcDBQAAAAAAAAABAgMRBBIhMRMiQQUUMmGBkeFRYnGhscHR8P/aAAwDAQACEQMRAD8A3GiiigAooooAKKKKACiiigAoopM0ALSE4qNvd9ttjimTc5bTDY5cSt1eAHMnyrGtadK026pXDsKXIUQ7KeV+1cHh+6Pr5U6nTztflQudkY9miah6R7LZbuzbP1kuQpwId6jBDOT2knn4CrmK+cOjPSsrUN+jyVNKFviOhx55XJRByEDvJPPuHpX0eBVtTVCpqMXz6kVSlJZYtFFFZxoUUhIHOoW/arslhSf0ncGWl4yGgeJw+SRvUqLk8JENpdk3SZrIb300tJKkWS2qc7npSuEeiRv9RVMuPSbqueo8Nx9mQfgjNpTj1OT9a1Q0Vsu+BTvgj6QK0gZJGKj51+tMAZm3KIyBz6x5I/E18vSrxd7krEq4zZRPwrfUr6ZrrD01fJ5zEs053PxJjqx8yMU9aBL45FPHb6Rul26VtMQEqDMlya4OSYzZIP8AiOB9aoF/6YbxNCmrRGagNn+sV+sc/IfI0wtfRNqmaUqfZjwk55vvAkeic/wq62XoYtscpcvE96YrtbaHVI+e6j8xU7dJV29zIzbP5GPqVddQXEZMq4TXTtuXFn8h9BWl6O6IXXFol6nX1aOYhsryT95Q5eQ+davZ7HbLKx1FrgsRW+3q04KvM8z61IYpVuulJba1hF40JcyOEGFGgRW4sJlthhsYQ22kJSkeVOKKKwjwqD1Pqq1aZi9dc5HCpX7NlAy44fAfx5VD9JGtUaUt6ER0pcuMgHqUK5IA5qV4eHb86wJxd01HdsqL86fJVyHvKUe4dgA+Q8K2abSOxb5cRE2W7eF2WzVPSnerwpbNuUbdEOw6tWXVDxV2emPM1V7NYbxqKQpNtiPy1k++58IP95Z2+ZrU9G9ELDKUStTrD7vMQ21e4n7xH2vIbedanFisQ2EMRWW2WUDCUNpCUgeAFaJaquny0r6i1VKfM2Y9Y+hZ9YS5fbklvtLMVOT6rV+VXm2dGulLeE4taJKx8cpRcJ9Dt9Klb7qODZk8LqusfIylpG58z3CqPcNb3SSoiOURm+wITlXzP5VzLvaE84lL7GmGnXojSItvhQ0hMSJHYA5BptKfwFOMVjatQ3gnP6Qkei6dxNX3mMoEyuuH7rqQf+aye9RfY7wWa0BS1UbHraJNUhmckRnlbBWcoUfPs9atoORkU+M4yXDFtNdi0UUhNXIFoqNdv1pZuSLa7cI6Jzn2Y5cHGfSpGpaa7IymYx0i6Rv+otfhMWMsxFsNhElYPVNJGeLJ78525nNaLo/R9t0rDDUNvjkrA66UsDjc8PAeA+p3qxY3pRtTZ3zlBQ9EUVaUnISq9q+//oeIG2SDLeyEDnwj941YFkJBJOAKx6+Tv0teX5C3AltSuFskE8KRy5f+71ivs2R47Zorjl8ka+64+6t11SlLWcqUo5JNcq7PsuMrKHEkKHhzHYfKuRFc5mkSilxShOagCxWrTDzs5TEwpSAz1zYCsh4cuY7O/tq6Wt1y2IioccDkCSB1Sxn9So7hO+/CezPI7V1i2wT7RA9pUtp5LKUuKaISojHvJz2AkDOO6pJ63sOW9UHh4WC31YSPhGNseVdGurb0ZpSycbxerdZYpk3OW1HaHIrVgqPcBzJ8BWQ6y6XJExK4mnEKjsnIVKcT+sP3R8Pmd/AU26Xre6tNvvCyS8OKFKOduNG4I7sjP0rNkIUtaUISVLUcJSkEknuAruaTTVygrHyYbbJKW1EhZxJm3+CELWuS7KbwsqJUVFQ3zzz419XjOKybor6PJFvkt3y+tht5AJjRlfaQSMcSu445DszvvWtis+tsjOaUfQvTFpZYUUVFX/UFs0/EMm6Sm2UfCknKlnuSOZNZEm3hD20uztfHSzZ5rieaWFkfI1nujo9vn3JEaRBDquAlSlLPCOEc+HvPnXKH0kfyqvL1liwwxDfjPJbcdOXFrCcjYbDYHbepPo1jhc+VIVzbaCQPM/8AFJ1NU4WxjJF65pwbRMa4szUm1qlsMfzlgDCkc+Ac9vCo7SmlY8q0rkT08XtI/VgbFtIPMHvNXtQCgQRkHmK4oiMNrbU23w9WjgQEkgJT3AcuyodMXPcCm8YMhudqftU1bclolCFgA9ihzG47xV/RYLWmOZ0e1j2lLYcbZWVcPFjIGCcHeud5cUzf2kvRusYd4CEqV7qyk7FP94ZJ4e0V6h31yZepEdTK2W2z1DeftFzck93JOcfnSoQhCTRaUm0WVrHAnAAyM7DFe6YxpjDahFckoU8gJAKlYUvbnj0PLPKnuds1qTFFM1NphOp27najIEce0sSA5wcXD7uDgZHPB+dPtL6HsumkpXCj9ZJx70l7CnD5HkkeAxUnbP1lxub45dalof4UjP1UflUnVoWT2bM8EOK3ZEApaKKgkpnSJrdnScJCGmw/cZAPUtE4CQOalduPDt+dfPt5u8+9TlzLlJW+8rtVySO4DkB4Cp7pRnvXDW9z63iCY7gjtpPYlI/icn1r3o3o+u2p1peCfZLfneS6k+99wfF58vGu1p666K1OXbMVkpTlhFfsMuTAvMKXDbW4+y8lSG0DJXvukDtyMj1rerCRZdSuNPcTEWe11jIdGCCTkJPcRkj5VL6V0ZZtMsgQIwVIIwuS7hTivXsHgMCn1/szN4h9SvCHUHiacx9lX5d9czXWxvknBdGmiDgmn6koN6WoCFfHlXlu2TI/UOKaJOcnKwfhPIgjfNT2dqzRkn0NawcJkNiYgIktJWlKgpORulQ5EeNNGLa5HWV+0l4hQUhTraSsdhHEMZyNs8xUnTO7T2rbBelPKAS2kkD949gFDS7YJvojNQxLfcIxbkSEsPxh15LZBWgDc+Pb+FOkz/ZLK2+8pLzgQEp6s8XWqOycee1ZXLuMqbcH5RcKXn/dUEciCMcPlV70bYpUZhuRclLwk8TEdR2bJH2iOw/hWau3fJ7UMlDC5ZYrTFVEgttOHidOVuq71qOVH5k08pDgVFag1BbdPQjLuklLSPhHNSz3JHaa1xi3whTeOWSpOKWsDuPSPftQakgt2l12FGMltDTDZ3cyoD3+/Pdy8+db1vTraJVY3epSE1Port20Pp+73du6XCCHZKccXvEJcxy4k8jj/wC5qwttpbQEIASlIwEgYAFe6KW5Saw2WwkFB3opM1UkbzIEaagJkNhWN0qGyknvBG4PlTIRrpF2jSm5TfYmUCFAffTz9RUopxKQSogAbkmoG5az05bCUy7xESsc0Jc41D0Tk0KtyfCDdjsee2XVOxtSFHvRKTj6gVC3uxXPUMhlUlbUNhsEBsLLhJ7+QGaipvS/pmPkMGZJP/TYwPmoioCf02faFvsqj3KkPAfRI/jTPcrbFhp4K+PGPJotm0vb7UQ4lJefH9a7uR5DkKe3S8W+0Ry/cZbMZsclOrAz5d/pWCXXpT1PcEqQ1IZhNnkI7YCsfeVk/LFVYJud8nHhTLny1ns4nVn8TWuv2a4rzPCFS1GXxyaxqnpiZQlbGnI/Wr5e1PjCB5J5n1xWWSpV21LdEqkOSJ8108KE44ifBIHIeAGKuumuiK8XBSHry4m3MHcoGFukeXJPqT5VrumtJ2jTTHBa4qUuKGHH1+84vzV/AYHhTXdRp1itZZRQnZ8XRTejTo2VZH27xfeEz0jLMcHIYz2k9qvoPHs07FAFLXPsslZLdI0RiorCCjIrw44ltBWshKQMkk4xWS656WQ0pcHS5S4oZSuYoZSPuDt8zt50VVTteIoiU1Fcmj33UVqsLHXXSY0wk/ZSTlS/upG59Ky7UPTM6sqasEAJHLr5W59EA/ifSs1aaumornhsSrhOeOSd1rPmewfQVpOmeht10If1LK6oHf2aMcq8ivkPTPnW/wB3oo5teWI8Sc/hM9vGp75fFEXG5SH0qOzQVwo9EjanNr0Pqa5pSYlmlBB3C3U9Uk/5sV9DWTStjsSQLZbmGlj+tKeJw/4jvU0KrLXqPFccEqhv4mYJC6G9RPDMqTAjA9nWKWfoMfWp6D0JNAA3C9rV3pYYCfqSfwrXqKTLW3P1GKmH6FFtnRVpaCQp2K9MWO2S6SP8qcD6Vb4NuhW5gMQIjEZofAy2ED5CndFZ5WTn8TyXUUukIBS0UVQsFFFFAGO9N2p5DbzWnobqkIU2HZfCd1g/ZR5bZPpVS0P0fXDVCkyXSYlsB3fUN3PBA7fPl58q1u/dHlsv2p271PedWgNpS5FAHC4U8snnjvHb31b2Wm2WkNsoShtACUpSMBIHIAVuWqVdSjX36sQ6nKeZEbp3Ttr07D9mtcVDST9pfNaz3qVzNS+KSisTbbyxySXCFoopCagkWik3pRQAUUUUAFFJmjNAC0UCigCu3y/zIM4Q7daXprvAFKWk4SnOcDOPCol7VOoYzanJWniltIyVIcyUj0zTHpKmXWPKZbYW6zBU39tskcSt8gkeGNqhNLwol0C2RNnM3IJUtK0KHAAO88+2kSm92Eeh02jq91V04pr6t/XDWPsEbWd9clNJVN91TiQR1aORPlWvisAhj+eMb8nU5+Yrf0napqbeclPblFVTr8OKXfX0PVVnU+rolicEctrflFPF1aTgJHYSas1Y70iAfyqkYx+zb/21ayTjHgx+ytLXqdRss6xksbGsb9KiqmRbElcVOffCyeXPzp1YdfRrhJajTY6ozrpCUKCuJBJ5eVOtEYOjWAf3XP8Acqsstu1wif8AeR/uFUcpLHJ1KdJptQ7obNuzprPz/wBG+g0p5V5Br1TzzJT75qybCujtvt9qVKW0E8ShxHcjPIDxqIe15eIRT7fZktJJ24uNGfmKmLvrNizXZ6FKhOlKeFQcbUPeyO0HFVzVGtY93tq4UWGoBzGVvFORvnYDNJlLGfMd/SaXeoKWnzF+uf6/gtum9Xwb251CUqYk4z1ayDxd+D21ZM1kWhrHPk3mNM6pxqMwrjLi0kBWOwd+a1yr1yclyYfaenpov20vK/sQtyVfPaFJiM25UbbhL7iwo7b5AGOeaaIOomwerjWZGe5ax/CpS8WSFeA0Jza1hrPBwuKTzxnkfCs31FaosHVkW3xw6mM51XEkuKOeJWDvmom2uRmihXf5Omk31+n1/wAFzSjUPww7KVdmFr/KnHHqr+ytP+o5+Ve7dpe122WiVEacS6kEDidUobjHImpsVZIy2XwziMU181+WQPFqr+ytH+o5+VcnE6k4uJbFmz4qc/KrLWe9K5UG7dwnG7n4ColwsjdGveLo1KKWfXH5JwOalQnhS3ZwO4Lc/KhLWo8gpas2fAuflVKuK7RBjBiRYZTUhbQKHFSCEqJHMHJqT0BbrqJTcwT0KggELbS9x8W2w4fh3376opZeDbZpVCl28L+V39my0f0q7rT83KP6Vd1o+blT4pTypuDk+P8AsX2Kw83qJX7cWQ9wWFn8a4pjXtB4kN2BJ7wlQqB6VM/pGBg82VdvP3hXdu2xOAE6Mmq259eN/wDypTfLR1Y0pUQsePNnjC9P5kiywV34ymxJctRYz74Z4+LHhmp3OKrunLRBQv2xNlXbpDailIcXkkEc9ie+rHTY5xycrUuO/Ef++zYtNXrdCfkJkPRWVvJxhxSAVDHLeiipYlSa6Y5xS0UUEBTaXAiTAkS4zLwTnh6xAVjPdmiioZKbXKFfhRZDaW5Edp1tPJK0AgehpI1vhxFFUWKyyVDBLbYTn5CiipJ3PGM8DmiiigqN5EKLJUlUiO06U8itAVj513wKKKAy2GBS0UUAf//Z"/>
          <p:cNvSpPr>
            <a:spLocks noChangeAspect="1" noChangeArrowheads="1"/>
          </p:cNvSpPr>
          <p:nvPr/>
        </p:nvSpPr>
        <p:spPr bwMode="auto">
          <a:xfrm>
            <a:off x="115888" y="-614363"/>
            <a:ext cx="762000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2948" name="AutoShape 4" descr="data:image/jpg;base64,/9j/4AAQSkZJRgABAQAAAQABAAD/2wBDAAkGBwgHBgkIBwgKCgkLDRYPDQwMDRsUFRAWIB0iIiAdHx8kKDQsJCYxJx8fLT0tMTU3Ojo6Iys/RD84QzQ5Ojf/2wBDAQoKCg0MDRoPDxo3JR8lNzc3Nzc3Nzc3Nzc3Nzc3Nzc3Nzc3Nzc3Nzc3Nzc3Nzc3Nzc3Nzc3Nzc3Nzc3Nzc3Nzf/wAARCAC0AGwDASIAAhEBAxEB/8QAHAAAAQUBAQEAAAAAAAAAAAAAAAEEBQYHAwII/8QAQxAAAQMDAgIHBQQFCwUAAAAAAQIDBAAFEQYhEjEHE0FRYXGBFCJCkaEycrHRFSMzUsEWJCZDU2KCkpOy4WNzovDx/8QAGgEAAgMBAQAAAAAAAAAAAAAAAAMBAgQFBv/EAC4RAAICAQQAAwcDBQAAAAAAAAABAgMRBBIhMRMiQQUUMmGBkeFRYnGhscHR8P/aAAwDAQACEQMRAD8A3GiiigAooooAKKKKACiiigAoopM0ALSE4qNvd9ttjimTc5bTDY5cSt1eAHMnyrGtadK026pXDsKXIUQ7KeV+1cHh+6Pr5U6nTztflQudkY9miah6R7LZbuzbP1kuQpwId6jBDOT2knn4CrmK+cOjPSsrUN+jyVNKFviOhx55XJRByEDvJPPuHpX0eBVtTVCpqMXz6kVSlJZYtFFFZxoUUhIHOoW/arslhSf0ncGWl4yGgeJw+SRvUqLk8JENpdk3SZrIb300tJKkWS2qc7npSuEeiRv9RVMuPSbqueo8Nx9mQfgjNpTj1OT9a1Q0Vsu+BTvgj6QK0gZJGKj51+tMAZm3KIyBz6x5I/E18vSrxd7krEq4zZRPwrfUr6ZrrD01fJ5zEs053PxJjqx8yMU9aBL45FPHb6Rul26VtMQEqDMlya4OSYzZIP8AiOB9aoF/6YbxNCmrRGagNn+sV+sc/IfI0wtfRNqmaUqfZjwk55vvAkeic/wq62XoYtscpcvE96YrtbaHVI+e6j8xU7dJV29zIzbP5GPqVddQXEZMq4TXTtuXFn8h9BWl6O6IXXFol6nX1aOYhsryT95Q5eQ+davZ7HbLKx1FrgsRW+3q04KvM8z61IYpVuulJba1hF40JcyOEGFGgRW4sJlthhsYQ22kJSkeVOKKKwjwqD1Pqq1aZi9dc5HCpX7NlAy44fAfx5VD9JGtUaUt6ER0pcuMgHqUK5IA5qV4eHb86wJxd01HdsqL86fJVyHvKUe4dgA+Q8K2abSOxb5cRE2W7eF2WzVPSnerwpbNuUbdEOw6tWXVDxV2emPM1V7NYbxqKQpNtiPy1k++58IP95Z2+ZrU9G9ELDKUStTrD7vMQ21e4n7xH2vIbedanFisQ2EMRWW2WUDCUNpCUgeAFaJaquny0r6i1VKfM2Y9Y+hZ9YS5fbklvtLMVOT6rV+VXm2dGulLeE4taJKx8cpRcJ9Dt9Klb7qODZk8LqusfIylpG58z3CqPcNb3SSoiOURm+wITlXzP5VzLvaE84lL7GmGnXojSItvhQ0hMSJHYA5BptKfwFOMVjatQ3gnP6Qkei6dxNX3mMoEyuuH7rqQf+aye9RfY7wWa0BS1UbHraJNUhmckRnlbBWcoUfPs9atoORkU+M4yXDFtNdi0UUhNXIFoqNdv1pZuSLa7cI6Jzn2Y5cHGfSpGpaa7IymYx0i6Rv+otfhMWMsxFsNhElYPVNJGeLJ78525nNaLo/R9t0rDDUNvjkrA66UsDjc8PAeA+p3qxY3pRtTZ3zlBQ9EUVaUnISq9q+//oeIG2SDLeyEDnwj941YFkJBJOAKx6+Tv0teX5C3AltSuFskE8KRy5f+71ivs2R47Zorjl8ka+64+6t11SlLWcqUo5JNcq7PsuMrKHEkKHhzHYfKuRFc5mkSilxShOagCxWrTDzs5TEwpSAz1zYCsh4cuY7O/tq6Wt1y2IioccDkCSB1Sxn9So7hO+/CezPI7V1i2wT7RA9pUtp5LKUuKaISojHvJz2AkDOO6pJ63sOW9UHh4WC31YSPhGNseVdGurb0ZpSycbxerdZYpk3OW1HaHIrVgqPcBzJ8BWQ6y6XJExK4mnEKjsnIVKcT+sP3R8Pmd/AU26Xre6tNvvCyS8OKFKOduNG4I7sjP0rNkIUtaUISVLUcJSkEknuAruaTTVygrHyYbbJKW1EhZxJm3+CELWuS7KbwsqJUVFQ3zzz419XjOKybor6PJFvkt3y+tht5AJjRlfaQSMcSu445DszvvWtis+tsjOaUfQvTFpZYUUVFX/UFs0/EMm6Sm2UfCknKlnuSOZNZEm3hD20uztfHSzZ5rieaWFkfI1nujo9vn3JEaRBDquAlSlLPCOEc+HvPnXKH0kfyqvL1liwwxDfjPJbcdOXFrCcjYbDYHbepPo1jhc+VIVzbaCQPM/8AFJ1NU4WxjJF65pwbRMa4szUm1qlsMfzlgDCkc+Ac9vCo7SmlY8q0rkT08XtI/VgbFtIPMHvNXtQCgQRkHmK4oiMNrbU23w9WjgQEkgJT3AcuyodMXPcCm8YMhudqftU1bclolCFgA9ihzG47xV/RYLWmOZ0e1j2lLYcbZWVcPFjIGCcHeud5cUzf2kvRusYd4CEqV7qyk7FP94ZJ4e0V6h31yZepEdTK2W2z1DeftFzck93JOcfnSoQhCTRaUm0WVrHAnAAyM7DFe6YxpjDahFckoU8gJAKlYUvbnj0PLPKnuds1qTFFM1NphOp27najIEce0sSA5wcXD7uDgZHPB+dPtL6HsumkpXCj9ZJx70l7CnD5HkkeAxUnbP1lxub45dalof4UjP1UflUnVoWT2bM8EOK3ZEApaKKgkpnSJrdnScJCGmw/cZAPUtE4CQOalduPDt+dfPt5u8+9TlzLlJW+8rtVySO4DkB4Cp7pRnvXDW9z63iCY7gjtpPYlI/icn1r3o3o+u2p1peCfZLfneS6k+99wfF58vGu1p666K1OXbMVkpTlhFfsMuTAvMKXDbW4+y8lSG0DJXvukDtyMj1rerCRZdSuNPcTEWe11jIdGCCTkJPcRkj5VL6V0ZZtMsgQIwVIIwuS7hTivXsHgMCn1/szN4h9SvCHUHiacx9lX5d9czXWxvknBdGmiDgmn6koN6WoCFfHlXlu2TI/UOKaJOcnKwfhPIgjfNT2dqzRkn0NawcJkNiYgIktJWlKgpORulQ5EeNNGLa5HWV+0l4hQUhTraSsdhHEMZyNs8xUnTO7T2rbBelPKAS2kkD949gFDS7YJvojNQxLfcIxbkSEsPxh15LZBWgDc+Pb+FOkz/ZLK2+8pLzgQEp6s8XWqOycee1ZXLuMqbcH5RcKXn/dUEciCMcPlV70bYpUZhuRclLwk8TEdR2bJH2iOw/hWau3fJ7UMlDC5ZYrTFVEgttOHidOVuq71qOVH5k08pDgVFag1BbdPQjLuklLSPhHNSz3JHaa1xi3whTeOWSpOKWsDuPSPftQakgt2l12FGMltDTDZ3cyoD3+/Pdy8+db1vTraJVY3epSE1Port20Pp+73du6XCCHZKccXvEJcxy4k8jj/wC5qwttpbQEIASlIwEgYAFe6KW5Saw2WwkFB3opM1UkbzIEaagJkNhWN0qGyknvBG4PlTIRrpF2jSm5TfYmUCFAffTz9RUopxKQSogAbkmoG5az05bCUy7xESsc0Jc41D0Tk0KtyfCDdjsee2XVOxtSFHvRKTj6gVC3uxXPUMhlUlbUNhsEBsLLhJ7+QGaipvS/pmPkMGZJP/TYwPmoioCf02faFvsqj3KkPAfRI/jTPcrbFhp4K+PGPJotm0vb7UQ4lJefH9a7uR5DkKe3S8W+0Ry/cZbMZsclOrAz5d/pWCXXpT1PcEqQ1IZhNnkI7YCsfeVk/LFVYJud8nHhTLny1ns4nVn8TWuv2a4rzPCFS1GXxyaxqnpiZQlbGnI/Wr5e1PjCB5J5n1xWWSpV21LdEqkOSJ8108KE44ifBIHIeAGKuumuiK8XBSHry4m3MHcoGFukeXJPqT5VrumtJ2jTTHBa4qUuKGHH1+84vzV/AYHhTXdRp1itZZRQnZ8XRTejTo2VZH27xfeEz0jLMcHIYz2k9qvoPHs07FAFLXPsslZLdI0RiorCCjIrw44ltBWshKQMkk4xWS656WQ0pcHS5S4oZSuYoZSPuDt8zt50VVTteIoiU1Fcmj33UVqsLHXXSY0wk/ZSTlS/upG59Ky7UPTM6sqasEAJHLr5W59EA/ifSs1aaumornhsSrhOeOSd1rPmewfQVpOmeht10If1LK6oHf2aMcq8ivkPTPnW/wB3oo5teWI8Sc/hM9vGp75fFEXG5SH0qOzQVwo9EjanNr0Pqa5pSYlmlBB3C3U9Uk/5sV9DWTStjsSQLZbmGlj+tKeJw/4jvU0KrLXqPFccEqhv4mYJC6G9RPDMqTAjA9nWKWfoMfWp6D0JNAA3C9rV3pYYCfqSfwrXqKTLW3P1GKmH6FFtnRVpaCQp2K9MWO2S6SP8qcD6Vb4NuhW5gMQIjEZofAy2ED5CndFZ5WTn8TyXUUukIBS0UVQsFFFFAGO9N2p5DbzWnobqkIU2HZfCd1g/ZR5bZPpVS0P0fXDVCkyXSYlsB3fUN3PBA7fPl58q1u/dHlsv2p271PedWgNpS5FAHC4U8snnjvHb31b2Wm2WkNsoShtACUpSMBIHIAVuWqVdSjX36sQ6nKeZEbp3Ttr07D9mtcVDST9pfNaz3qVzNS+KSisTbbyxySXCFoopCagkWik3pRQAUUUUAFFJmjNAC0UCigCu3y/zIM4Q7daXprvAFKWk4SnOcDOPCol7VOoYzanJWniltIyVIcyUj0zTHpKmXWPKZbYW6zBU39tskcSt8gkeGNqhNLwol0C2RNnM3IJUtK0KHAAO88+2kSm92Eeh02jq91V04pr6t/XDWPsEbWd9clNJVN91TiQR1aORPlWvisAhj+eMb8nU5+Yrf0napqbeclPblFVTr8OKXfX0PVVnU+rolicEctrflFPF1aTgJHYSas1Y70iAfyqkYx+zb/21ayTjHgx+ytLXqdRss6xksbGsb9KiqmRbElcVOffCyeXPzp1YdfRrhJajTY6ozrpCUKCuJBJ5eVOtEYOjWAf3XP8Acqsstu1wif8AeR/uFUcpLHJ1KdJptQ7obNuzprPz/wBG+g0p5V5Br1TzzJT75qybCujtvt9qVKW0E8ShxHcjPIDxqIe15eIRT7fZktJJ24uNGfmKmLvrNizXZ6FKhOlKeFQcbUPeyO0HFVzVGtY93tq4UWGoBzGVvFORvnYDNJlLGfMd/SaXeoKWnzF+uf6/gtum9Xwb251CUqYk4z1ayDxd+D21ZM1kWhrHPk3mNM6pxqMwrjLi0kBWOwd+a1yr1yclyYfaenpov20vK/sQtyVfPaFJiM25UbbhL7iwo7b5AGOeaaIOomwerjWZGe5ax/CpS8WSFeA0Jza1hrPBwuKTzxnkfCs31FaosHVkW3xw6mM51XEkuKOeJWDvmom2uRmihXf5Omk31+n1/wAFzSjUPww7KVdmFr/KnHHqr+ytP+o5+Ve7dpe122WiVEacS6kEDidUobjHImpsVZIy2XwziMU181+WQPFqr+ytH+o5+VcnE6k4uJbFmz4qc/KrLWe9K5UG7dwnG7n4ColwsjdGveLo1KKWfXH5JwOalQnhS3ZwO4Lc/KhLWo8gpas2fAuflVKuK7RBjBiRYZTUhbQKHFSCEqJHMHJqT0BbrqJTcwT0KggELbS9x8W2w4fh3376opZeDbZpVCl28L+V39my0f0q7rT83KP6Vd1o+blT4pTypuDk+P8AsX2Kw83qJX7cWQ9wWFn8a4pjXtB4kN2BJ7wlQqB6VM/pGBg82VdvP3hXdu2xOAE6Mmq259eN/wDypTfLR1Y0pUQsePNnjC9P5kiywV34ymxJctRYz74Z4+LHhmp3OKrunLRBQv2xNlXbpDailIcXkkEc9ie+rHTY5xycrUuO/Ef++zYtNXrdCfkJkPRWVvJxhxSAVDHLeiipYlSa6Y5xS0UUEBTaXAiTAkS4zLwTnh6xAVjPdmiioZKbXKFfhRZDaW5Edp1tPJK0AgehpI1vhxFFUWKyyVDBLbYTn5CiipJ3PGM8DmiiigqN5EKLJUlUiO06U8itAVj513wKKKAy2GBS0UUAf//Z"/>
          <p:cNvSpPr>
            <a:spLocks noChangeAspect="1" noChangeArrowheads="1"/>
          </p:cNvSpPr>
          <p:nvPr/>
        </p:nvSpPr>
        <p:spPr bwMode="auto">
          <a:xfrm>
            <a:off x="115888" y="-614363"/>
            <a:ext cx="762000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2952" name="Picture 8" descr="http://eportfolio.hu.ac.th/research/images/stories/News/trf%20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895600"/>
            <a:ext cx="1392089" cy="2316163"/>
          </a:xfrm>
          <a:prstGeom prst="rect">
            <a:avLst/>
          </a:prstGeom>
          <a:noFill/>
        </p:spPr>
      </p:pic>
      <p:pic>
        <p:nvPicPr>
          <p:cNvPr id="82954" name="Picture 10" descr="http://upload.wikimedia.org/wikipedia/en/a/a3/Logo_of_the_Thai_Red_Cross_Societ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762000"/>
            <a:ext cx="2513437" cy="2092756"/>
          </a:xfrm>
          <a:prstGeom prst="rect">
            <a:avLst/>
          </a:prstGeom>
          <a:noFill/>
        </p:spPr>
      </p:pic>
      <p:pic>
        <p:nvPicPr>
          <p:cNvPr id="82956" name="Picture 12" descr="http://profile.ak.fbcdn.net/hprofile-ak-snc4/41591_307638587872_989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609600"/>
            <a:ext cx="2514600" cy="2514602"/>
          </a:xfrm>
          <a:prstGeom prst="rect">
            <a:avLst/>
          </a:prstGeom>
          <a:noFill/>
        </p:spPr>
      </p:pic>
      <p:pic>
        <p:nvPicPr>
          <p:cNvPr id="82958" name="Picture 14" descr="http://www.corporate-eye.com/blog/wp-content/uploads/2010/09/ecohealth-alliance-log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3505200"/>
            <a:ext cx="3524250" cy="983160"/>
          </a:xfrm>
          <a:prstGeom prst="rect">
            <a:avLst/>
          </a:prstGeom>
          <a:noFill/>
        </p:spPr>
      </p:pic>
      <p:pic>
        <p:nvPicPr>
          <p:cNvPr id="82960" name="Picture 16" descr="http://freshfromqatar.marvivablog.com/files/2010/03/fao_log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20000" y="5105399"/>
            <a:ext cx="1447800" cy="1447801"/>
          </a:xfrm>
          <a:prstGeom prst="rect">
            <a:avLst/>
          </a:prstGeom>
          <a:noFill/>
        </p:spPr>
      </p:pic>
      <p:sp>
        <p:nvSpPr>
          <p:cNvPr id="82964" name="AutoShape 20" descr="data:image/jpg;base64,/9j/4AAQSkZJRgABAQAAAQABAAD/2wCEAAkGBggGBQkIBwgKCQkKDRYODQwMDRoTFBAWHxwhIB8cHh4jJzIqIyUvJR4pNzssLzM1ODg4ISo0QTw0NTwvODUBCQoKDQsNGQ4OGTUkHiQ1NTU1NTU1NS81NTU1NTU1NTU1NTU1NjU1KTU1NTU0NTU1NTUxNSk1NSw1NS41NTU1Nf/AABEIACwAUAMBIgACEQEDEQH/xAAcAAACAwADAQAAAAAAAAAAAAAGBwMEBQECCAD/xAA2EAABAwIEAwUHAgcBAAAAAAABAgMEBREABhIhEzFBByJRYYEUMkKRobHwccEkQ0RScpLCFf/EABkBAAIDAQAAAAAAAAAAAAAAAAQFAgMGAP/EACYRAAICAQQABQUAAAAAAAAAAAECAAMRBBIhQRMxgZGhIzJRcfD/2gAMAwEAAhEDEQA/AHjgTr+cuA85EpSmy42dLshe6UK/tSPiV+b4u5zrCqTRNLDgbkSlhltZNtF+avQYF6Y7Fy9Bjz30IkSnVaYjK1W0t7jiHzVp+3nimx+dogttjFvDT1kjeWa3W7Pyy5ZVz/HPH6Np5euOkfJ81UNEqlOw30kHS5HdW0pVjbY8uYxBX801SdMdoyHBHfYZU+86lBGgqbNkW6ABXM73ucYGW67OyXT25C3RJhh1Tam7EhsK0kkHodsDF6g20+csXQ1GlrCeR/GFcLNVXoTi2am07LQ2m623bJfR5g8lp88BNS7UMx5hlvsxg7TGmnEp4McDXpJ3Klny8LYYUyeirTP/ACKqG2ZiATFmp7p1baTp6BVxty/ZdZghvB1SUP8AsSwpQeSEhRSsbEC/IX5HHWsyrwZLSP4NwrfkHy/cxZftvFDsyc6U6wSZEpVyL7jn4bfXHDD1cgspep02QHEIG7Mk6VKvv18OmKlPo6FVxL7s5E1tA1AlYKtXmLn8tiWoQVIrnFgy24KFJ1OHV7yr9U+uBMgNjPxNDgkZxCuhdtNRotQRCzAgzY4CQt7TpcQSN/8AIDDnp1RjVaA1MhOpeYdTqSoY8+PUhypgNTGEymWmVyFyWe4ppCBdRP2269MPXKlMp9IyxCjUhRXD4YW2tRuVA73ODtNYXi/VVqnME+1B0mbBaUkqQGlq/QkgXxxKLUnOEWMpaCw0tqOhIT3ShNtifEKuLeY6c9nPcQKYYkqB0FK4yyOmsDSf9h9cC7sh98MTm0OtuBSAeCnUOOnSklQ5pNr78iCMc4w59IlHFzZ7xMTPTBqFbmzmHFRpKWVqWviaA4hBACbdTp6eWMmBShKWubKddkssym2RHcu2pZUgq1aB02wc1Skx83KuyrRJIJdi6u8lVyCUk+8nbl0xRo+VG4aW6hKlcBlThs4o3uQbd1PNSr7emF5NgyuCTzg+3fUbha2IcEbex7zSr75eFMmf1LjIOkp1KWpC+5fyJ6j1wP55eSJ02Yy026FMNyFOJuUXLd/kTjamyHKtU08Bh5tltvSylOyC3qWFalnZN7AnAvnuqJOXpr6EhImuJbZSlNgGkDSCPLbBmMjB58oquO6xdv54mDSJbM6nKltw47DiF6DoTcjkb+OOlYlRqdGYkuQGH3nlc1Cythz8cUcougRpzYBSvuq1jp0xXzg+25VG20pIW00AtXQ33FsDCv6+3qac2fR3dxidnco1vIebXXUtIdDBZSlPwI4aiPmftiDs37QJtGqNJytOKXGCooLihYo1C6Ug9QD97YFchTapRn5immbwZ8dTD6XDpBBB0qHmCfkTj6NDfl9otPXHRdPtTTYN9yRa9h5ftgkuqttToQbYWUs/ZnpKbDZqEJ2LITqadTpUPzrhb1KlO0irJRPjtyAo91ThKUSQNhZQ91y34Rhn4ilRWJsdTEppDzS9ihYuDgx03RLbVv5HBEXUeJSHdSRVV0tSFlxll5oNqaX48QHvb+e+J5cOlsK4rmaGnHEp0tBDSV6UkbgITtckne3X1xezDlmLTmA5FekIRe4aUsLQP01An64zKFS0VOYEOOuNC/8AJShP/OByuDjEGNlqnYQMzJmKprcUBmOY0ZpvUpxd+NIG/uo3CE7dMCTmYES3VrXF0tKIShDdjYG9gR4kC/rh906gU+ltKRGjpusWWtfeUseBJ6eXLA/Vey7Lc+QZHsq4zhVqJjOFAJ8bYjbQzCMNEq1P4ln3fERjkumxXPboOtkqJQUhIU25texSD9sd6aumKkOSHUSJMnWNa3m+SjysOmHOz2N5US1pXFfdBOqy3za/jYWxG92OZZQrVHTMjkkE8KQem/UHwxE6dtvcZjUruimm15S449kSU6wShavjI5pHgq3K/wAsMDssyFIYnor9WZW1oSREaetxN/jXt4cuuC2gdm2XcvvB+LC4r4Nw7IVxCn9Og+WCnFlOmCcyq7VFxgT/2Q=="/>
          <p:cNvSpPr>
            <a:spLocks noChangeAspect="1" noChangeArrowheads="1"/>
          </p:cNvSpPr>
          <p:nvPr/>
        </p:nvSpPr>
        <p:spPr bwMode="auto">
          <a:xfrm>
            <a:off x="115888" y="-227013"/>
            <a:ext cx="762000" cy="41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2966" name="AutoShape 22" descr="data:image/jpg;base64,/9j/4AAQSkZJRgABAQAAAQABAAD/2wCEAAkGBggGBQkIBwgKCQkKDRYODQwMDRoTFBAWHxwhIB8cHh4jJzIqIyUvJR4pNzssLzM1ODg4ISo0QTw0NTwvODUBCQoKDQsNGQ4OGTUkHiQ1NTU1NTU1NS81NTU1NTU1NTU1NTU1NjU1KTU1NTU0NTU1NTUxNSk1NSw1NS41NTU1Nf/AABEIACwAUAMBIgACEQEDEQH/xAAcAAACAwADAQAAAAAAAAAAAAAGBwMEBQECCAD/xAA2EAABAwIEAwUHAgcBAAAAAAABAgMEBREABhIhEzFBByJRYYEUMkKRobHwccEkQ0RScpLCFf/EABkBAAIDAQAAAAAAAAAAAAAAAAQFAgMGAP/EACYRAAICAQQABQUAAAAAAAAAAAECAAMRBBIhQRMxgZGhIzJRcfD/2gAMAwEAAhEDEQA/AHjgTr+cuA85EpSmy42dLshe6UK/tSPiV+b4u5zrCqTRNLDgbkSlhltZNtF+avQYF6Y7Fy9Bjz30IkSnVaYjK1W0t7jiHzVp+3nimx+dogttjFvDT1kjeWa3W7Pyy5ZVz/HPH6Np5euOkfJ81UNEqlOw30kHS5HdW0pVjbY8uYxBX801SdMdoyHBHfYZU+86lBGgqbNkW6ABXM73ucYGW67OyXT25C3RJhh1Tam7EhsK0kkHodsDF6g20+csXQ1GlrCeR/GFcLNVXoTi2am07LQ2m623bJfR5g8lp88BNS7UMx5hlvsxg7TGmnEp4McDXpJ3Klny8LYYUyeirTP/ACKqG2ZiATFmp7p1baTp6BVxty/ZdZghvB1SUP8AsSwpQeSEhRSsbEC/IX5HHWsyrwZLSP4NwrfkHy/cxZftvFDsyc6U6wSZEpVyL7jn4bfXHDD1cgspep02QHEIG7Mk6VKvv18OmKlPo6FVxL7s5E1tA1AlYKtXmLn8tiWoQVIrnFgy24KFJ1OHV7yr9U+uBMgNjPxNDgkZxCuhdtNRotQRCzAgzY4CQt7TpcQSN/8AIDDnp1RjVaA1MhOpeYdTqSoY8+PUhypgNTGEymWmVyFyWe4ppCBdRP2269MPXKlMp9IyxCjUhRXD4YW2tRuVA73ODtNYXi/VVqnME+1B0mbBaUkqQGlq/QkgXxxKLUnOEWMpaCw0tqOhIT3ShNtifEKuLeY6c9nPcQKYYkqB0FK4yyOmsDSf9h9cC7sh98MTm0OtuBSAeCnUOOnSklQ5pNr78iCMc4w59IlHFzZ7xMTPTBqFbmzmHFRpKWVqWviaA4hBACbdTp6eWMmBShKWubKddkssym2RHcu2pZUgq1aB02wc1Skx83KuyrRJIJdi6u8lVyCUk+8nbl0xRo+VG4aW6hKlcBlThs4o3uQbd1PNSr7emF5NgyuCTzg+3fUbha2IcEbex7zSr75eFMmf1LjIOkp1KWpC+5fyJ6j1wP55eSJ02Yy026FMNyFOJuUXLd/kTjamyHKtU08Bh5tltvSylOyC3qWFalnZN7AnAvnuqJOXpr6EhImuJbZSlNgGkDSCPLbBmMjB58oquO6xdv54mDSJbM6nKltw47DiF6DoTcjkb+OOlYlRqdGYkuQGH3nlc1Cythz8cUcougRpzYBSvuq1jp0xXzg+25VG20pIW00AtXQ33FsDCv6+3qac2fR3dxidnco1vIebXXUtIdDBZSlPwI4aiPmftiDs37QJtGqNJytOKXGCooLihYo1C6Ug9QD97YFchTapRn5immbwZ8dTD6XDpBBB0qHmCfkTj6NDfl9otPXHRdPtTTYN9yRa9h5ftgkuqttToQbYWUs/ZnpKbDZqEJ2LITqadTpUPzrhb1KlO0irJRPjtyAo91ThKUSQNhZQ91y34Rhn4ilRWJsdTEppDzS9ihYuDgx03RLbVv5HBEXUeJSHdSRVV0tSFlxll5oNqaX48QHvb+e+J5cOlsK4rmaGnHEp0tBDSV6UkbgITtckne3X1xezDlmLTmA5FekIRe4aUsLQP01An64zKFS0VOYEOOuNC/8AJShP/OByuDjEGNlqnYQMzJmKprcUBmOY0ZpvUpxd+NIG/uo3CE7dMCTmYES3VrXF0tKIShDdjYG9gR4kC/rh906gU+ltKRGjpusWWtfeUseBJ6eXLA/Vey7Lc+QZHsq4zhVqJjOFAJ8bYjbQzCMNEq1P4ln3fERjkumxXPboOtkqJQUhIU25texSD9sd6aumKkOSHUSJMnWNa3m+SjysOmHOz2N5US1pXFfdBOqy3za/jYWxG92OZZQrVHTMjkkE8KQem/UHwxE6dtvcZjUruimm15S449kSU6wShavjI5pHgq3K/wAsMDssyFIYnor9WZW1oSREaetxN/jXt4cuuC2gdm2XcvvB+LC4r4Nw7IVxCn9Og+WCnFlOmCcyq7VFxgT/2Q=="/>
          <p:cNvSpPr>
            <a:spLocks noChangeAspect="1" noChangeArrowheads="1"/>
          </p:cNvSpPr>
          <p:nvPr/>
        </p:nvSpPr>
        <p:spPr bwMode="auto">
          <a:xfrm>
            <a:off x="115888" y="-227013"/>
            <a:ext cx="762000" cy="41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2968" name="Picture 24" descr="http://www.cornerstone-associates.org/images/cl_afrim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5486400"/>
            <a:ext cx="1690255" cy="929640"/>
          </a:xfrm>
          <a:prstGeom prst="rect">
            <a:avLst/>
          </a:prstGeom>
          <a:noFill/>
        </p:spPr>
      </p:pic>
      <p:pic>
        <p:nvPicPr>
          <p:cNvPr id="82972" name="Picture 28" descr="http://www.ecn-thailand.org/images/partners/dnp_thai_final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2971800"/>
            <a:ext cx="1676400" cy="2057400"/>
          </a:xfrm>
          <a:prstGeom prst="rect">
            <a:avLst/>
          </a:prstGeom>
          <a:noFill/>
        </p:spPr>
      </p:pic>
      <p:pic>
        <p:nvPicPr>
          <p:cNvPr id="82974" name="Picture 30" descr="NHRC Research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5257800"/>
            <a:ext cx="3297382" cy="1066800"/>
          </a:xfrm>
          <a:prstGeom prst="rect">
            <a:avLst/>
          </a:prstGeom>
          <a:noFill/>
        </p:spPr>
      </p:pic>
      <p:pic>
        <p:nvPicPr>
          <p:cNvPr id="82976" name="Picture 32" descr="http://t0.gstatic.com/images?q=tbn:ANd9GcSgkiXFRWqcqCVYVAb8LHcpphD7dhEbVRmy5kpyUZZOzIZTOdtK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53275" y="3190918"/>
            <a:ext cx="1838325" cy="1762082"/>
          </a:xfrm>
          <a:prstGeom prst="rect">
            <a:avLst/>
          </a:prstGeom>
          <a:noFill/>
        </p:spPr>
      </p:pic>
      <p:pic>
        <p:nvPicPr>
          <p:cNvPr id="82962" name="Picture 18" descr="http://dsp.rice.edu/sites/dsp.rice.edu/files/darpa-logo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4700" y="5257800"/>
            <a:ext cx="2400300" cy="1320165"/>
          </a:xfrm>
          <a:prstGeom prst="rect">
            <a:avLst/>
          </a:prstGeom>
          <a:noFill/>
        </p:spPr>
      </p:pic>
      <p:grpSp>
        <p:nvGrpSpPr>
          <p:cNvPr id="2" name="กลุ่ม 27"/>
          <p:cNvGrpSpPr/>
          <p:nvPr/>
        </p:nvGrpSpPr>
        <p:grpSpPr>
          <a:xfrm>
            <a:off x="76200" y="152400"/>
            <a:ext cx="8915400" cy="361950"/>
            <a:chOff x="0" y="188913"/>
            <a:chExt cx="8915400" cy="3619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129464" y="188914"/>
              <a:ext cx="1785938" cy="344488"/>
              <a:chOff x="900" y="48"/>
              <a:chExt cx="1039" cy="217"/>
            </a:xfrm>
          </p:grpSpPr>
          <p:pic>
            <p:nvPicPr>
              <p:cNvPr id="31" name="Picture 4" descr="WHOlogo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5" descr="TRC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WHO Collaborating Centre for Research and Training on Viral </a:t>
            </a:r>
            <a:r>
              <a:rPr lang="en-US" sz="1800" b="1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Zoonoses</a:t>
            </a:r>
            <a:r>
              <a:rPr lang="th-TH" sz="1800" b="1" dirty="0" smtClean="0">
                <a:solidFill>
                  <a:srgbClr val="3366FF"/>
                </a:solidFill>
                <a:latin typeface="Arial" pitchFamily="34" charset="0"/>
                <a:cs typeface="Browallia New" pitchFamily="34" charset="-34"/>
              </a:rPr>
              <a:t/>
            </a:r>
            <a:br>
              <a:rPr lang="th-TH" sz="1800" b="1" dirty="0" smtClean="0">
                <a:solidFill>
                  <a:srgbClr val="3366FF"/>
                </a:solidFill>
                <a:latin typeface="Arial" pitchFamily="34" charset="0"/>
                <a:cs typeface="Browallia New" pitchFamily="34" charset="-34"/>
              </a:rPr>
            </a:br>
            <a:r>
              <a:rPr lang="en-US" sz="18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1800" b="1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Chulalongkorn</a:t>
            </a:r>
            <a:r>
              <a:rPr lang="en-US" sz="18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University</a:t>
            </a:r>
            <a:br>
              <a:rPr lang="en-US" sz="18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</a:br>
            <a:endParaRPr lang="th-TH" sz="1800" b="1" dirty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2400" y="17526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กลุ่ม 3"/>
          <p:cNvGrpSpPr/>
          <p:nvPr/>
        </p:nvGrpSpPr>
        <p:grpSpPr>
          <a:xfrm>
            <a:off x="0" y="188913"/>
            <a:ext cx="8915400" cy="361950"/>
            <a:chOff x="0" y="188913"/>
            <a:chExt cx="8915400" cy="36195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129464" y="188914"/>
              <a:ext cx="1785938" cy="344488"/>
              <a:chOff x="900" y="48"/>
              <a:chExt cx="1039" cy="217"/>
            </a:xfrm>
          </p:grpSpPr>
          <p:pic>
            <p:nvPicPr>
              <p:cNvPr id="7" name="Picture 4" descr="WHO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 descr="TRC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  <p:pic>
        <p:nvPicPr>
          <p:cNvPr id="10" name="Picture 9" descr="DSC0086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96000" y="4648200"/>
            <a:ext cx="3048000" cy="2209800"/>
          </a:xfrm>
          <a:prstGeom prst="rect">
            <a:avLst/>
          </a:prstGeom>
        </p:spPr>
      </p:pic>
      <p:pic>
        <p:nvPicPr>
          <p:cNvPr id="11" name="Picture 10" descr="DSC0544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24200" y="4629150"/>
            <a:ext cx="2971800" cy="2228850"/>
          </a:xfrm>
          <a:prstGeom prst="rect">
            <a:avLst/>
          </a:prstGeom>
        </p:spPr>
      </p:pic>
      <p:pic>
        <p:nvPicPr>
          <p:cNvPr id="12" name="Picture 11" descr="DSC0544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4648200"/>
            <a:ext cx="3200400" cy="2209800"/>
          </a:xfrm>
          <a:prstGeom prst="rect">
            <a:avLst/>
          </a:prstGeom>
        </p:spPr>
      </p:pic>
      <p:pic>
        <p:nvPicPr>
          <p:cNvPr id="14" name="Picture 13" descr="DSC05456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553200" y="2286000"/>
            <a:ext cx="2590800" cy="1943100"/>
          </a:xfrm>
          <a:prstGeom prst="rect">
            <a:avLst/>
          </a:prstGeom>
        </p:spPr>
      </p:pic>
      <p:pic>
        <p:nvPicPr>
          <p:cNvPr id="15" name="Picture 14" descr="DSC05453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21336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Active Surveillance in Animals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joint MD-DVM-wildlife activities</a:t>
            </a:r>
            <a:endParaRPr lang="th-TH" sz="3600" b="1" dirty="0" smtClean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7"/>
            <a:ext cx="4038600" cy="4525963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600" u="sng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During 2002-2010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Bat survey for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Lyssavirus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Nipah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virus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corona virus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Grants: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Thailand Research fund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Partial funding from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EcoHealth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Alliance  (2010)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600" dirty="0" smtClean="0">
              <a:latin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7237"/>
            <a:ext cx="4038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From 2011 –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Unified team under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Health program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Animal survey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wildlife: bats/terrestrial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domestic: pigs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Vector borne diseases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Teaching modules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human and animal health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personnel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Grants: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Thailand Research Fund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600" dirty="0" smtClean="0">
              <a:latin typeface="Arial" pitchFamily="34" charset="0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76200" y="152400"/>
            <a:ext cx="8915400" cy="361950"/>
            <a:chOff x="0" y="188913"/>
            <a:chExt cx="8915400" cy="361950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7129464" y="188914"/>
              <a:ext cx="1785938" cy="344488"/>
              <a:chOff x="900" y="48"/>
              <a:chExt cx="1039" cy="217"/>
            </a:xfrm>
          </p:grpSpPr>
          <p:pic>
            <p:nvPicPr>
              <p:cNvPr id="8" name="Picture 4" descr="WHO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" descr="TRC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2228850"/>
          </a:xfrm>
        </p:spPr>
        <p:txBody>
          <a:bodyPr/>
          <a:lstStyle/>
          <a:p>
            <a:pPr eaLnBrk="1" hangingPunct="1"/>
            <a:r>
              <a:rPr lang="en-US" b="1" dirty="0" smtClean="0"/>
              <a:t>Coping with deadly viruses 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438400"/>
            <a:ext cx="6477000" cy="2971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  <a:cs typeface="Browallia New" pitchFamily="34" charset="-34"/>
              </a:rPr>
              <a:t>  Rabies virus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  <a:cs typeface="Browallia New" pitchFamily="34" charset="-34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cs typeface="Browallia New" pitchFamily="34" charset="-34"/>
              </a:rPr>
              <a:t>Nipah</a:t>
            </a:r>
            <a:r>
              <a:rPr lang="en-US" sz="4400" b="1" dirty="0" smtClean="0">
                <a:solidFill>
                  <a:schemeClr val="tx1"/>
                </a:solidFill>
                <a:cs typeface="Browallia New" pitchFamily="34" charset="-34"/>
              </a:rPr>
              <a:t> virus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  <a:cs typeface="Browallia New" pitchFamily="34" charset="-34"/>
              </a:rPr>
              <a:t> Discovery new pathogen</a:t>
            </a:r>
            <a:endParaRPr lang="th-TH" sz="4400" b="1" dirty="0" smtClean="0">
              <a:solidFill>
                <a:schemeClr val="tx1"/>
              </a:solidFill>
              <a:cs typeface="Browallia New" pitchFamily="34" charset="-34"/>
            </a:endParaRPr>
          </a:p>
          <a:p>
            <a:pPr algn="l"/>
            <a:endParaRPr lang="en-US" sz="4400" b="1" dirty="0" smtClean="0">
              <a:solidFill>
                <a:schemeClr val="tx1"/>
              </a:solidFill>
              <a:cs typeface="Browallia New" pitchFamily="34" charset="-34"/>
            </a:endParaRPr>
          </a:p>
        </p:txBody>
      </p:sp>
      <p:grpSp>
        <p:nvGrpSpPr>
          <p:cNvPr id="2" name="กลุ่ม 9"/>
          <p:cNvGrpSpPr/>
          <p:nvPr/>
        </p:nvGrpSpPr>
        <p:grpSpPr>
          <a:xfrm>
            <a:off x="76200" y="152400"/>
            <a:ext cx="8915400" cy="361950"/>
            <a:chOff x="0" y="188913"/>
            <a:chExt cx="8915400" cy="3619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129463" y="188913"/>
              <a:ext cx="1785937" cy="344487"/>
              <a:chOff x="900" y="48"/>
              <a:chExt cx="1039" cy="217"/>
            </a:xfrm>
          </p:grpSpPr>
          <p:pic>
            <p:nvPicPr>
              <p:cNvPr id="5126" name="Picture 4" descr="WHO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7" name="Picture 5" descr="TRC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8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5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8686800" cy="461665"/>
          </a:xfrm>
          <a:prstGeom prst="rect">
            <a:avLst/>
          </a:prstGeom>
          <a:solidFill>
            <a:srgbClr val="FFFFCC">
              <a:alpha val="38823"/>
            </a:srgbClr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 Case study in safe diagnostics:</a:t>
            </a:r>
            <a:r>
              <a:rPr lang="th-TH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r</a:t>
            </a:r>
            <a:r>
              <a:rPr lang="th-TH" sz="2400" b="1" dirty="0" smtClean="0">
                <a:solidFill>
                  <a:srgbClr val="000000"/>
                </a:solidFill>
              </a:rPr>
              <a:t>abies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</a:rPr>
              <a:t> </a:t>
            </a:r>
            <a:endParaRPr lang="th-TH" sz="2400" b="1" dirty="0">
              <a:solidFill>
                <a:srgbClr val="000000"/>
              </a:solidFill>
            </a:endParaRP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4191000" y="2438400"/>
            <a:ext cx="43434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dirty="0">
                <a:solidFill>
                  <a:srgbClr val="FF0000"/>
                </a:solidFill>
              </a:rPr>
              <a:t>222 days storage at room temperature</a:t>
            </a:r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457200" y="2743200"/>
            <a:ext cx="83058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3400" indent="-533400" eaLnBrk="0" hangingPunct="0"/>
            <a:r>
              <a:rPr lang="th-TH" sz="1400" dirty="0">
                <a:solidFill>
                  <a:srgbClr val="3333FF"/>
                </a:solidFill>
                <a:cs typeface="Times New Roman" pitchFamily="18" charset="0"/>
              </a:rPr>
              <a:t>Wacharapluesadee S, Phumesin P, Hemachudha T.</a:t>
            </a:r>
            <a:endParaRPr lang="th-TH" sz="1400" dirty="0">
              <a:solidFill>
                <a:srgbClr val="3333FF"/>
              </a:solidFill>
            </a:endParaRPr>
          </a:p>
          <a:p>
            <a:pPr marL="533400" indent="-533400" eaLnBrk="0" hangingPunct="0"/>
            <a:r>
              <a:rPr lang="th-TH" sz="1400" dirty="0">
                <a:solidFill>
                  <a:srgbClr val="3333FF"/>
                </a:solidFill>
                <a:cs typeface="Times New Roman" pitchFamily="18" charset="0"/>
              </a:rPr>
              <a:t> Dried brain spot in the diagnosis of human</a:t>
            </a:r>
            <a:r>
              <a:rPr lang="th-TH" sz="1400" dirty="0">
                <a:solidFill>
                  <a:srgbClr val="3333FF"/>
                </a:solidFill>
              </a:rPr>
              <a:t> </a:t>
            </a:r>
            <a:r>
              <a:rPr lang="th-TH" sz="1400" dirty="0">
                <a:solidFill>
                  <a:srgbClr val="3333FF"/>
                </a:solidFill>
                <a:cs typeface="Times New Roman" pitchFamily="18" charset="0"/>
              </a:rPr>
              <a:t>and animal rabies. Clin Infect Dis 2003; 36:674-5.</a:t>
            </a:r>
          </a:p>
        </p:txBody>
      </p:sp>
      <p:pic>
        <p:nvPicPr>
          <p:cNvPr id="36872" name="Picture 14" descr="DSC01342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2362200" y="1219200"/>
            <a:ext cx="3429000" cy="11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129463" y="76200"/>
            <a:ext cx="1785937" cy="344487"/>
            <a:chOff x="900" y="48"/>
            <a:chExt cx="1039" cy="217"/>
          </a:xfrm>
        </p:grpSpPr>
        <p:pic>
          <p:nvPicPr>
            <p:cNvPr id="36875" name="Picture 4" descr="WHOlog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" y="83"/>
              <a:ext cx="56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5" descr="TRC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48"/>
              <a:ext cx="25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6" descr="logo-mdcu99Small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0" y="50"/>
              <a:ext cx="21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4" name="สี่เหลี่ยมผืนผ้า 9"/>
          <p:cNvSpPr>
            <a:spLocks noChangeArrowheads="1"/>
          </p:cNvSpPr>
          <p:nvPr/>
        </p:nvSpPr>
        <p:spPr bwMode="auto">
          <a:xfrm>
            <a:off x="0" y="0"/>
            <a:ext cx="701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rPr>
              <a:t>WHO Collaborating Centre for Research and Training on Viral </a:t>
            </a:r>
            <a:r>
              <a:rPr lang="en-US" sz="1600" dirty="0" err="1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rPr>
              <a:t>Zoonoses</a:t>
            </a:r>
            <a:endParaRPr lang="en-US" sz="1600" dirty="0">
              <a:solidFill>
                <a:srgbClr val="93E3FF"/>
              </a:solidFill>
              <a:latin typeface="Comic Sans MS" pitchFamily="66" charset="0"/>
              <a:cs typeface="Browallia New" pitchFamily="34" charset="-34"/>
            </a:endParaRPr>
          </a:p>
        </p:txBody>
      </p:sp>
      <p:pic>
        <p:nvPicPr>
          <p:cNvPr id="18" name="Picture 30" descr="http://www.gendna.net/fta/4circleindcar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248400" y="4114800"/>
            <a:ext cx="2857500" cy="1905000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20" y="3429000"/>
            <a:ext cx="6119480" cy="284088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248400" y="605926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rapidly inactivates rabies virus after a 2 h contact </a:t>
            </a:r>
            <a:endParaRPr lang="th-TH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CaseStudy</a:t>
            </a:r>
            <a:r>
              <a:rPr lang="en-US" sz="28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Safe biopsy of infectious tissue</a:t>
            </a:r>
            <a:endParaRPr lang="th-TH" sz="2800" dirty="0" smtClean="0">
              <a:solidFill>
                <a:srgbClr val="3333FF"/>
              </a:solidFill>
              <a:latin typeface="Arial" pitchFamily="34" charset="0"/>
            </a:endParaRPr>
          </a:p>
        </p:txBody>
      </p:sp>
      <p:pic>
        <p:nvPicPr>
          <p:cNvPr id="34819" name="Picture 7" descr="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676400"/>
            <a:ext cx="2688622" cy="4038600"/>
          </a:xfrm>
          <a:noFill/>
        </p:spPr>
      </p:pic>
      <p:pic>
        <p:nvPicPr>
          <p:cNvPr id="34820" name="Picture 9" descr="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819400" y="1676400"/>
            <a:ext cx="2730500" cy="3985999"/>
          </a:xfrm>
          <a:noFill/>
        </p:spPr>
      </p:pic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0" y="5257800"/>
            <a:ext cx="1665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Lancet, 1999</a:t>
            </a:r>
            <a:endParaRPr lang="th-TH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0" y="5997714"/>
            <a:ext cx="9144000" cy="707886"/>
          </a:xfrm>
          <a:prstGeom prst="rect">
            <a:avLst/>
          </a:prstGeom>
          <a:solidFill>
            <a:srgbClr val="BBE0E3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Using </a:t>
            </a:r>
            <a:r>
              <a:rPr lang="en-US" dirty="0" err="1"/>
              <a:t>trucut</a:t>
            </a:r>
            <a:r>
              <a:rPr lang="en-US" dirty="0"/>
              <a:t> needle inserted through </a:t>
            </a:r>
            <a:r>
              <a:rPr lang="en-US" dirty="0" err="1"/>
              <a:t>transorbital</a:t>
            </a:r>
            <a:r>
              <a:rPr lang="en-US" dirty="0"/>
              <a:t> fissure into a cranial cavity</a:t>
            </a:r>
            <a:r>
              <a:rPr lang="en-US" dirty="0" smtClean="0"/>
              <a:t>.</a:t>
            </a:r>
            <a:endParaRPr lang="en-US" sz="2000" dirty="0" smtClean="0"/>
          </a:p>
          <a:p>
            <a:pPr algn="ctr"/>
            <a:r>
              <a:rPr lang="en-US" sz="2000" dirty="0" smtClean="0">
                <a:hlinkClick r:id="rId5"/>
              </a:rPr>
              <a:t>www.cueid.org</a:t>
            </a:r>
            <a:r>
              <a:rPr lang="en-US" sz="2000" dirty="0" smtClean="0"/>
              <a:t> &gt;&gt;e-learning&gt;&gt;</a:t>
            </a:r>
            <a:r>
              <a:rPr lang="en-US" sz="2000" dirty="0" err="1" smtClean="0"/>
              <a:t>vido</a:t>
            </a:r>
            <a:r>
              <a:rPr lang="en-US" sz="2000" dirty="0" smtClean="0"/>
              <a:t>-clip</a:t>
            </a:r>
            <a:endParaRPr lang="th-TH" sz="20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29463" y="188913"/>
            <a:ext cx="1785937" cy="344487"/>
            <a:chOff x="900" y="48"/>
            <a:chExt cx="1039" cy="217"/>
          </a:xfrm>
        </p:grpSpPr>
        <p:pic>
          <p:nvPicPr>
            <p:cNvPr id="34825" name="Picture 4" descr="WHOlog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" y="83"/>
              <a:ext cx="56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5" descr="TRC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48"/>
              <a:ext cx="25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6" descr="logo-mdcu99Small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0" y="50"/>
              <a:ext cx="21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4" name="สี่เหลี่ยมผืนผ้า 9"/>
          <p:cNvSpPr>
            <a:spLocks noChangeArrowheads="1"/>
          </p:cNvSpPr>
          <p:nvPr/>
        </p:nvSpPr>
        <p:spPr bwMode="auto">
          <a:xfrm>
            <a:off x="0" y="212725"/>
            <a:ext cx="701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rPr>
              <a:t>WHO Collaborating Centre for Research and Training on Viral </a:t>
            </a:r>
            <a:r>
              <a:rPr lang="en-US" sz="1600" dirty="0" err="1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rPr>
              <a:t>Zoonoses</a:t>
            </a:r>
            <a:endParaRPr lang="en-US" sz="1600" dirty="0">
              <a:solidFill>
                <a:srgbClr val="93E3FF"/>
              </a:solidFill>
              <a:latin typeface="Comic Sans MS" pitchFamily="66" charset="0"/>
              <a:cs typeface="Browallia New" pitchFamily="34" charset="-34"/>
            </a:endParaRPr>
          </a:p>
        </p:txBody>
      </p:sp>
      <p:pic>
        <p:nvPicPr>
          <p:cNvPr id="12" name="Picture 7" descr="tru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1143000"/>
            <a:ext cx="2197639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acesalescorp.com/global/images/jpg/2N2704X_XL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62600" y="3200400"/>
            <a:ext cx="3581400" cy="24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3"/>
          <p:cNvSpPr txBox="1">
            <a:spLocks noChangeArrowheads="1"/>
          </p:cNvSpPr>
          <p:nvPr/>
        </p:nvSpPr>
        <p:spPr bwMode="auto">
          <a:xfrm>
            <a:off x="631825" y="5468937"/>
            <a:ext cx="1592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pAAV-RFP</a:t>
            </a:r>
            <a:r>
              <a:rPr lang="th-TH" sz="14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+ CVS</a:t>
            </a:r>
          </a:p>
        </p:txBody>
      </p:sp>
      <p:sp>
        <p:nvSpPr>
          <p:cNvPr id="31747" name="TextBox 14"/>
          <p:cNvSpPr txBox="1">
            <a:spLocks noChangeArrowheads="1"/>
          </p:cNvSpPr>
          <p:nvPr/>
        </p:nvSpPr>
        <p:spPr bwMode="auto">
          <a:xfrm>
            <a:off x="3881438" y="5468937"/>
            <a:ext cx="2041757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</a:rPr>
              <a:t>pAAV</a:t>
            </a:r>
            <a:r>
              <a:rPr lang="en-US" sz="1400" b="1" dirty="0">
                <a:solidFill>
                  <a:srgbClr val="000000"/>
                </a:solidFill>
              </a:rPr>
              <a:t>-RFP-</a:t>
            </a:r>
            <a:r>
              <a:rPr lang="en-US" sz="1400" b="1" dirty="0" err="1">
                <a:solidFill>
                  <a:srgbClr val="FF0000"/>
                </a:solidFill>
              </a:rPr>
              <a:t>miR</a:t>
            </a:r>
            <a:r>
              <a:rPr lang="en-US" sz="1400" b="1" dirty="0">
                <a:solidFill>
                  <a:srgbClr val="000000"/>
                </a:solidFill>
              </a:rPr>
              <a:t> + CVS</a:t>
            </a:r>
          </a:p>
        </p:txBody>
      </p:sp>
      <p:sp>
        <p:nvSpPr>
          <p:cNvPr id="31748" name="TextBox 18"/>
          <p:cNvSpPr txBox="1">
            <a:spLocks noChangeArrowheads="1"/>
          </p:cNvSpPr>
          <p:nvPr/>
        </p:nvSpPr>
        <p:spPr bwMode="auto">
          <a:xfrm>
            <a:off x="6400800" y="2146300"/>
            <a:ext cx="2282977" cy="584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Day 6 </a:t>
            </a:r>
            <a:r>
              <a:rPr lang="en-US" sz="1600" dirty="0" smtClean="0">
                <a:solidFill>
                  <a:srgbClr val="000000"/>
                </a:solidFill>
              </a:rPr>
              <a:t>post-Inoculation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with rabies virus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749" name="TextBox 19"/>
          <p:cNvSpPr txBox="1">
            <a:spLocks noChangeArrowheads="1"/>
          </p:cNvSpPr>
          <p:nvPr/>
        </p:nvSpPr>
        <p:spPr bwMode="auto">
          <a:xfrm>
            <a:off x="152400" y="5943600"/>
            <a:ext cx="495300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Wingdings" pitchFamily="2" charset="2"/>
              <a:buChar char="w"/>
            </a:pP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Intracerebral</a:t>
            </a:r>
            <a:r>
              <a:rPr lang="en-US" sz="1600" dirty="0">
                <a:solidFill>
                  <a:srgbClr val="3333FF"/>
                </a:solidFill>
              </a:rPr>
              <a:t> inoculation into </a:t>
            </a:r>
            <a:r>
              <a:rPr lang="th-TH" sz="1600" dirty="0" err="1">
                <a:solidFill>
                  <a:srgbClr val="3333FF"/>
                </a:solidFill>
              </a:rPr>
              <a:t>left</a:t>
            </a:r>
            <a:r>
              <a:rPr lang="th-TH" sz="1600" dirty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frontal lobe 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 </a:t>
            </a:r>
            <a:r>
              <a:rPr lang="th-TH" sz="1600" dirty="0" err="1">
                <a:solidFill>
                  <a:srgbClr val="3333FF"/>
                </a:solidFill>
              </a:rPr>
              <a:t>with</a:t>
            </a:r>
            <a:r>
              <a:rPr lang="th-TH" sz="1600" dirty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approximately 1,000 </a:t>
            </a:r>
            <a:r>
              <a:rPr lang="en-US" sz="1600" dirty="0" err="1">
                <a:solidFill>
                  <a:srgbClr val="3333FF"/>
                </a:solidFill>
              </a:rPr>
              <a:t>transfected</a:t>
            </a:r>
            <a:r>
              <a:rPr lang="en-US" sz="1600" dirty="0">
                <a:solidFill>
                  <a:srgbClr val="3333FF"/>
                </a:solidFill>
              </a:rPr>
              <a:t> cells / 30 </a:t>
            </a:r>
            <a:r>
              <a:rPr lang="en-US" sz="1600" dirty="0" err="1">
                <a:solidFill>
                  <a:srgbClr val="3333FF"/>
                </a:solidFill>
              </a:rPr>
              <a:t>μl</a:t>
            </a:r>
            <a:r>
              <a:rPr lang="en-US" sz="1600" dirty="0">
                <a:solidFill>
                  <a:srgbClr val="3333FF"/>
                </a:solidFill>
              </a:rPr>
              <a:t>  </a:t>
            </a:r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0" y="719137"/>
            <a:ext cx="9144000" cy="1109663"/>
          </a:xfrm>
          <a:prstGeom prst="rect">
            <a:avLst/>
          </a:prstGeom>
          <a:solidFill>
            <a:srgbClr val="FF3366"/>
          </a:solidFill>
          <a:ln w="9525">
            <a:noFill/>
            <a:round/>
            <a:headEnd/>
            <a:tailEnd/>
          </a:ln>
        </p:spPr>
        <p:txBody>
          <a:bodyPr lIns="0" tIns="20246" rIns="0" bIns="0" anchor="ctr"/>
          <a:lstStyle/>
          <a:p>
            <a:pPr algn="ctr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3300" b="1" i="1" dirty="0" smtClean="0"/>
              <a:t>Case study: diagnostic imaging for dangerous infections</a:t>
            </a:r>
            <a:endParaRPr lang="en-US" sz="3300" i="1" dirty="0">
              <a:solidFill>
                <a:srgbClr val="FFFFFF"/>
              </a:solidFill>
            </a:endParaRPr>
          </a:p>
        </p:txBody>
      </p: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6300788" y="3598862"/>
            <a:ext cx="2476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th-TH" sz="1400">
                <a:solidFill>
                  <a:srgbClr val="262699"/>
                </a:solidFill>
              </a:rPr>
              <a:t>Excited wavelength : 535 nm</a:t>
            </a:r>
          </a:p>
          <a:p>
            <a:r>
              <a:rPr lang="th-TH" sz="1400">
                <a:solidFill>
                  <a:srgbClr val="262699"/>
                </a:solidFill>
              </a:rPr>
              <a:t>Emitted wavelength : 600 nm</a:t>
            </a:r>
            <a:endParaRPr lang="en-US" sz="1400">
              <a:solidFill>
                <a:srgbClr val="262699"/>
              </a:solidFill>
            </a:endParaRPr>
          </a:p>
        </p:txBody>
      </p:sp>
      <p:sp>
        <p:nvSpPr>
          <p:cNvPr id="63496" name="Subtitle 2"/>
          <p:cNvSpPr txBox="1">
            <a:spLocks/>
          </p:cNvSpPr>
          <p:nvPr/>
        </p:nvSpPr>
        <p:spPr bwMode="auto">
          <a:xfrm>
            <a:off x="6858000" y="5943600"/>
            <a:ext cx="2133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4695" rIns="0" bIns="0" anchor="b"/>
          <a:lstStyle/>
          <a:p>
            <a:pPr algn="r" eaLnBrk="0">
              <a:spcAft>
                <a:spcPts val="200"/>
              </a:spcAft>
              <a:defRPr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Dr.Nipan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Israsena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algn="r" eaLnBrk="0">
              <a:spcAft>
                <a:spcPts val="200"/>
              </a:spcAft>
              <a:defRPr/>
            </a:pPr>
            <a:r>
              <a:rPr lang="th-TH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Dr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Aekkapol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Mahavihakanont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algn="r" eaLnBrk="0">
              <a:spcAft>
                <a:spcPts val="200"/>
              </a:spcAft>
              <a:defRPr/>
            </a:pPr>
            <a:r>
              <a:rPr lang="th-TH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Phatthamon</a:t>
            </a:r>
            <a:r>
              <a:rPr lang="th-TH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th-TH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Virojana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</a:t>
            </a:r>
            <a:r>
              <a:rPr lang="th-TH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rom</a:t>
            </a:r>
            <a:endParaRPr lang="th-TH" sz="105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grpSp>
        <p:nvGrpSpPr>
          <p:cNvPr id="2" name="กลุ่ม 10"/>
          <p:cNvGrpSpPr/>
          <p:nvPr/>
        </p:nvGrpSpPr>
        <p:grpSpPr>
          <a:xfrm>
            <a:off x="76200" y="188913"/>
            <a:ext cx="8915400" cy="361950"/>
            <a:chOff x="0" y="188913"/>
            <a:chExt cx="8915400" cy="3619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129464" y="188914"/>
              <a:ext cx="1785938" cy="344488"/>
              <a:chOff x="900" y="48"/>
              <a:chExt cx="1039" cy="217"/>
            </a:xfrm>
          </p:grpSpPr>
          <p:pic>
            <p:nvPicPr>
              <p:cNvPr id="14" name="Picture 4" descr="WHO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" descr="TRC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9600" y="2590800"/>
            <a:ext cx="518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vivo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image of mice brain in day 6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post inoculation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artificial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microRNAs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can retard the spread of rabies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virus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Nipah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virus</a:t>
            </a:r>
            <a:endParaRPr lang="en-US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Genus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Henipavirus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Newly discovered virus, first found in 1998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Related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Hendra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BSL4 agent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Severe, rapidly progressive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encephalitis in humans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mortality rate (40-70%)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Severe, respiratory disease in pigs</a:t>
            </a:r>
          </a:p>
        </p:txBody>
      </p:sp>
      <p:grpSp>
        <p:nvGrpSpPr>
          <p:cNvPr id="14" name="กลุ่ม 13"/>
          <p:cNvGrpSpPr/>
          <p:nvPr/>
        </p:nvGrpSpPr>
        <p:grpSpPr>
          <a:xfrm>
            <a:off x="6119813" y="3505200"/>
            <a:ext cx="1728787" cy="2960132"/>
            <a:chOff x="7034213" y="3276600"/>
            <a:chExt cx="1728787" cy="2960132"/>
          </a:xfrm>
        </p:grpSpPr>
        <p:pic>
          <p:nvPicPr>
            <p:cNvPr id="14340" name="Picture 4" descr="nipahe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4213" y="3276600"/>
              <a:ext cx="1728787" cy="2514600"/>
            </a:xfrm>
            <a:prstGeom prst="rect">
              <a:avLst/>
            </a:prstGeom>
            <a:solidFill>
              <a:srgbClr val="FF0000"/>
            </a:solidFill>
            <a:ln w="28575" cmpd="dbl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7315200" y="5867400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i="1" dirty="0" smtClean="0">
                  <a:solidFill>
                    <a:srgbClr val="FF0000"/>
                  </a:solidFill>
                </a:rPr>
                <a:t>BSL4</a:t>
              </a:r>
              <a:r>
                <a:rPr lang="th-TH" dirty="0" smtClean="0">
                  <a:solidFill>
                    <a:srgbClr val="FF0000"/>
                  </a:solidFill>
                </a:rPr>
                <a:t> </a:t>
              </a:r>
              <a:r>
                <a:rPr lang="th-TH" i="1" dirty="0" err="1" smtClean="0">
                  <a:solidFill>
                    <a:srgbClr val="FF0000"/>
                  </a:solidFill>
                </a:rPr>
                <a:t>agent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6096000" y="914400"/>
            <a:ext cx="2971800" cy="2362200"/>
            <a:chOff x="5867400" y="529196"/>
            <a:chExt cx="3276600" cy="2471179"/>
          </a:xfrm>
        </p:grpSpPr>
        <p:pic>
          <p:nvPicPr>
            <p:cNvPr id="14341" name="Picture 6" descr="http://www.nocturnale.com/chronicle/wp-content/uploads/2007/07/insidepix1batviru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529196"/>
              <a:ext cx="3276600" cy="247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สี่เหลี่ยมผืนผ้า 6"/>
            <p:cNvSpPr/>
            <p:nvPr/>
          </p:nvSpPr>
          <p:spPr>
            <a:xfrm>
              <a:off x="7286362" y="2590800"/>
              <a:ext cx="15055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i="1" dirty="0" smtClean="0">
                  <a:solidFill>
                    <a:srgbClr val="FF0000"/>
                  </a:solidFill>
                </a:rPr>
                <a:t>1998</a:t>
              </a:r>
              <a:r>
                <a:rPr lang="en-US" sz="1600" i="1" dirty="0" smtClean="0">
                  <a:solidFill>
                    <a:srgbClr val="FF0000"/>
                  </a:solidFill>
                </a:rPr>
                <a:t>:Malaysia</a:t>
              </a:r>
              <a:endParaRPr lang="th-TH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76200" y="152400"/>
            <a:ext cx="8915400" cy="361950"/>
            <a:chOff x="0" y="188913"/>
            <a:chExt cx="8915400" cy="361950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7129464" y="188914"/>
              <a:ext cx="1785938" cy="344488"/>
              <a:chOff x="900" y="48"/>
              <a:chExt cx="1039" cy="217"/>
            </a:xfrm>
          </p:grpSpPr>
          <p:pic>
            <p:nvPicPr>
              <p:cNvPr id="11" name="Picture 4" descr="WHO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" y="83"/>
                <a:ext cx="5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" descr="TRC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48"/>
                <a:ext cx="2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logo-mdcu99Small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0" y="50"/>
                <a:ext cx="21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0" y="212725"/>
              <a:ext cx="7010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WHO Collaborating Centre for Research and Training on Viral </a:t>
              </a:r>
              <a:r>
                <a:rPr lang="en-US" sz="1600" dirty="0" err="1">
                  <a:solidFill>
                    <a:srgbClr val="93E3FF"/>
                  </a:solidFill>
                  <a:latin typeface="Comic Sans MS" pitchFamily="66" charset="0"/>
                  <a:cs typeface="Browallia New" pitchFamily="34" charset="-34"/>
                </a:rPr>
                <a:t>Zoonoses</a:t>
              </a:r>
              <a:endParaRPr lang="en-US" sz="1600" dirty="0">
                <a:solidFill>
                  <a:srgbClr val="93E3FF"/>
                </a:solidFill>
                <a:latin typeface="Comic Sans MS" pitchFamily="66" charset="0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ICT ">
  <a:themeElements>
    <a:clrScheme name="Custom 1">
      <a:dk1>
        <a:sysClr val="windowText" lastClr="000000"/>
      </a:dk1>
      <a:lt1>
        <a:srgbClr val="F2F2F2"/>
      </a:lt1>
      <a:dk2>
        <a:srgbClr val="F2F2F2"/>
      </a:dk2>
      <a:lt2>
        <a:srgbClr val="F2F2F2"/>
      </a:lt2>
      <a:accent1>
        <a:srgbClr val="4F81BD"/>
      </a:accent1>
      <a:accent2>
        <a:srgbClr val="C0504D"/>
      </a:accent2>
      <a:accent3>
        <a:srgbClr val="FF0000"/>
      </a:accent3>
      <a:accent4>
        <a:srgbClr val="1F497D"/>
      </a:accent4>
      <a:accent5>
        <a:srgbClr val="4BACC6"/>
      </a:accent5>
      <a:accent6>
        <a:srgbClr val="0000BF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854</Words>
  <Application>Microsoft Office PowerPoint</Application>
  <PresentationFormat>On-screen Show (4:3)</PresentationFormat>
  <Paragraphs>129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ชุดรูปแบบของ Office</vt:lpstr>
      <vt:lpstr>PREDICT </vt:lpstr>
      <vt:lpstr>Coping with deadly viruses  </vt:lpstr>
      <vt:lpstr>Slide 2</vt:lpstr>
      <vt:lpstr>WHO Collaborating Centre for Research and Training on Viral Zoonoses Faculty of Medicine, Chulalongkorn University </vt:lpstr>
      <vt:lpstr>Active Surveillance in Animals joint MD-DVM-wildlife activities</vt:lpstr>
      <vt:lpstr>Coping with deadly viruses  </vt:lpstr>
      <vt:lpstr>Slide 6</vt:lpstr>
      <vt:lpstr>CaseStudy: Safe biopsy of infectious tissue</vt:lpstr>
      <vt:lpstr>Slide 8</vt:lpstr>
      <vt:lpstr>   Nipah virus</vt:lpstr>
      <vt:lpstr>Slide 10</vt:lpstr>
      <vt:lpstr>Bat research in Thailand</vt:lpstr>
      <vt:lpstr>Bat Team: 2002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Rabies Diagnosis in Human</dc:title>
  <dc:creator>A</dc:creator>
  <cp:lastModifiedBy>user</cp:lastModifiedBy>
  <cp:revision>187</cp:revision>
  <dcterms:created xsi:type="dcterms:W3CDTF">2009-07-26T10:02:40Z</dcterms:created>
  <dcterms:modified xsi:type="dcterms:W3CDTF">2011-08-18T01:44:41Z</dcterms:modified>
</cp:coreProperties>
</file>